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3" r:id="rId1"/>
    <p:sldMasterId id="2147483666" r:id="rId2"/>
  </p:sldMasterIdLst>
  <p:notesMasterIdLst>
    <p:notesMasterId r:id="rId49"/>
  </p:notesMasterIdLst>
  <p:handoutMasterIdLst>
    <p:handoutMasterId r:id="rId50"/>
  </p:handoutMasterIdLst>
  <p:sldIdLst>
    <p:sldId id="919" r:id="rId3"/>
    <p:sldId id="893" r:id="rId4"/>
    <p:sldId id="809" r:id="rId5"/>
    <p:sldId id="894" r:id="rId6"/>
    <p:sldId id="862" r:id="rId7"/>
    <p:sldId id="863" r:id="rId8"/>
    <p:sldId id="914" r:id="rId9"/>
    <p:sldId id="895" r:id="rId10"/>
    <p:sldId id="918" r:id="rId11"/>
    <p:sldId id="897" r:id="rId12"/>
    <p:sldId id="898" r:id="rId13"/>
    <p:sldId id="899" r:id="rId14"/>
    <p:sldId id="865" r:id="rId15"/>
    <p:sldId id="835" r:id="rId16"/>
    <p:sldId id="900" r:id="rId17"/>
    <p:sldId id="920" r:id="rId18"/>
    <p:sldId id="913" r:id="rId19"/>
    <p:sldId id="866" r:id="rId20"/>
    <p:sldId id="878" r:id="rId21"/>
    <p:sldId id="879" r:id="rId22"/>
    <p:sldId id="868" r:id="rId23"/>
    <p:sldId id="870" r:id="rId24"/>
    <p:sldId id="925" r:id="rId25"/>
    <p:sldId id="872" r:id="rId26"/>
    <p:sldId id="873" r:id="rId27"/>
    <p:sldId id="874" r:id="rId28"/>
    <p:sldId id="902" r:id="rId29"/>
    <p:sldId id="903" r:id="rId30"/>
    <p:sldId id="904" r:id="rId31"/>
    <p:sldId id="905" r:id="rId32"/>
    <p:sldId id="877" r:id="rId33"/>
    <p:sldId id="906" r:id="rId34"/>
    <p:sldId id="921" r:id="rId35"/>
    <p:sldId id="922" r:id="rId36"/>
    <p:sldId id="924" r:id="rId37"/>
    <p:sldId id="908" r:id="rId38"/>
    <p:sldId id="907" r:id="rId39"/>
    <p:sldId id="909" r:id="rId40"/>
    <p:sldId id="910" r:id="rId41"/>
    <p:sldId id="911" r:id="rId42"/>
    <p:sldId id="912" r:id="rId43"/>
    <p:sldId id="880" r:id="rId44"/>
    <p:sldId id="882" r:id="rId45"/>
    <p:sldId id="915" r:id="rId46"/>
    <p:sldId id="916" r:id="rId47"/>
    <p:sldId id="917" r:id="rId48"/>
  </p:sldIdLst>
  <p:sldSz cx="9144000" cy="6858000" type="letter"/>
  <p:notesSz cx="7315200" cy="96012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6pPr>
    <a:lvl7pPr marL="2743200" algn="l" defTabSz="457200" rtl="0" eaLnBrk="1" latinLnBrk="0" hangingPunct="1"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7pPr>
    <a:lvl8pPr marL="3200400" algn="l" defTabSz="457200" rtl="0" eaLnBrk="1" latinLnBrk="0" hangingPunct="1"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8pPr>
    <a:lvl9pPr marL="3657600" algn="l" defTabSz="457200" rtl="0" eaLnBrk="1" latinLnBrk="0" hangingPunct="1">
      <a:defRPr sz="2800" b="1" kern="1200">
        <a:solidFill>
          <a:schemeClr val="tx1"/>
        </a:solidFill>
        <a:latin typeface="Times New Roman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3">
          <p15:clr>
            <a:srgbClr val="A4A3A4"/>
          </p15:clr>
        </p15:guide>
        <p15:guide id="2" pos="230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8867"/>
    <a:srgbClr val="FF9966"/>
    <a:srgbClr val="FFDD4B"/>
    <a:srgbClr val="0033CC"/>
    <a:srgbClr val="B4C753"/>
    <a:srgbClr val="2AABA8"/>
    <a:srgbClr val="FFFFFF"/>
    <a:srgbClr val="333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 horzBarState="maximized">
    <p:restoredLeft sz="15620" autoAdjust="0"/>
    <p:restoredTop sz="94660"/>
  </p:normalViewPr>
  <p:slideViewPr>
    <p:cSldViewPr snapToGrid="0">
      <p:cViewPr varScale="1">
        <p:scale>
          <a:sx n="196" d="100"/>
          <a:sy n="196" d="100"/>
        </p:scale>
        <p:origin x="204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-2220" y="-90"/>
      </p:cViewPr>
      <p:guideLst>
        <p:guide orient="horz" pos="3023"/>
        <p:guide pos="2303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notesMaster" Target="notesMasters/notes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2.xml"/><Relationship Id="rId2" Type="http://schemas.openxmlformats.org/officeDocument/2006/relationships/slide" Target="slides/slide10.xml"/><Relationship Id="rId1" Type="http://schemas.openxmlformats.org/officeDocument/2006/relationships/slide" Target="slides/slide9.xml"/><Relationship Id="rId5" Type="http://schemas.openxmlformats.org/officeDocument/2006/relationships/slide" Target="slides/slide33.xml"/><Relationship Id="rId4" Type="http://schemas.openxmlformats.org/officeDocument/2006/relationships/slide" Target="slides/slide1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b="0"/>
            </a:lvl1pPr>
          </a:lstStyle>
          <a:p>
            <a:endParaRPr lang="en-US"/>
          </a:p>
        </p:txBody>
      </p:sp>
      <p:sp>
        <p:nvSpPr>
          <p:cNvPr id="1566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76713" y="0"/>
            <a:ext cx="3130550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b="0"/>
            </a:lvl1pPr>
          </a:lstStyle>
          <a:p>
            <a:endParaRPr lang="en-US"/>
          </a:p>
        </p:txBody>
      </p:sp>
      <p:sp>
        <p:nvSpPr>
          <p:cNvPr id="1566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b="0"/>
            </a:lvl1pPr>
          </a:lstStyle>
          <a:p>
            <a:endParaRPr lang="en-US"/>
          </a:p>
        </p:txBody>
      </p:sp>
      <p:sp>
        <p:nvSpPr>
          <p:cNvPr id="1566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76713" y="9144000"/>
            <a:ext cx="31305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b="0"/>
            </a:lvl1pPr>
          </a:lstStyle>
          <a:p>
            <a:fld id="{9EEF7D6A-8FD6-6A40-9CD7-877178194C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663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l" defTabSz="963613">
              <a:defRPr sz="1200" b="0"/>
            </a:lvl1pPr>
          </a:lstStyle>
          <a:p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6550" y="0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>
            <a:lvl1pPr algn="r" defTabSz="963613">
              <a:defRPr sz="1200" b="0"/>
            </a:lvl1pPr>
          </a:lstStyle>
          <a:p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799013" cy="3598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460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59300"/>
            <a:ext cx="5365750" cy="432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60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l" defTabSz="963613">
              <a:defRPr sz="1200" b="0"/>
            </a:lvl1pPr>
          </a:lstStyle>
          <a:p>
            <a:endParaRPr lang="en-US"/>
          </a:p>
        </p:txBody>
      </p:sp>
      <p:sp>
        <p:nvSpPr>
          <p:cNvPr id="460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6550" y="9121775"/>
            <a:ext cx="3168650" cy="47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6325" tIns="48162" rIns="96325" bIns="48162" numCol="1" anchor="b" anchorCtr="0" compatLnSpc="1">
            <a:prstTxWarp prst="textNoShape">
              <a:avLst/>
            </a:prstTxWarp>
          </a:bodyPr>
          <a:lstStyle>
            <a:lvl1pPr algn="r" defTabSz="963613">
              <a:defRPr sz="1200" b="0"/>
            </a:lvl1pPr>
          </a:lstStyle>
          <a:p>
            <a:fld id="{18798C50-08CB-8642-BDDD-D5DF263081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3270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1pPr>
    <a:lvl2pPr marL="2286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2pPr>
    <a:lvl3pPr marL="4572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3pPr>
    <a:lvl4pPr marL="6858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4pPr>
    <a:lvl5pPr marL="914400" algn="l" rtl="0" eaLnBrk="0" fontAlgn="base" hangingPunct="0">
      <a:spcBef>
        <a:spcPct val="30000"/>
      </a:spcBef>
      <a:spcAft>
        <a:spcPct val="0"/>
      </a:spcAft>
      <a:buChar char="•"/>
      <a:defRPr sz="1400" kern="1200">
        <a:solidFill>
          <a:schemeClr val="tx1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1490517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036767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227856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1458201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1169591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85224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5042509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2476344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3947995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2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2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9336146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9450" y="533400"/>
            <a:ext cx="7748588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2807794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371600"/>
            <a:ext cx="7772400" cy="18288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7863" y="3581400"/>
            <a:ext cx="7721600" cy="1752600"/>
          </a:xfrm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marL="0" indent="0" algn="ctr">
              <a:buFont typeface="Wingdings" charset="0"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538659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929779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64566289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7175"/>
            <a:ext cx="40386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6780089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852944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9647848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030431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114665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90062303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5263499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0"/>
            <a:ext cx="2057400" cy="6022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33400"/>
            <a:ext cx="6019800" cy="6022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7359943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5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5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33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79450" y="533400"/>
            <a:ext cx="7748588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89803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27175"/>
            <a:ext cx="82296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53882" dir="81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227013" y="12334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1389" name="Rectangle 13"/>
          <p:cNvSpPr>
            <a:spLocks noChangeArrowheads="1"/>
          </p:cNvSpPr>
          <p:nvPr/>
        </p:nvSpPr>
        <p:spPr bwMode="auto">
          <a:xfrm>
            <a:off x="227013" y="484188"/>
            <a:ext cx="8683625" cy="4603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091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2AABA8"/>
        </a:buClr>
        <a:buFont typeface="Wingdings" charset="0"/>
        <a:buChar char="§"/>
        <a:defRPr sz="28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400">
          <a:solidFill>
            <a:srgbClr val="FFFFFF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 sz="2000">
          <a:solidFill>
            <a:srgbClr val="FFFFFF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5pPr>
      <a:lvl6pPr marL="25146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6pPr>
      <a:lvl7pPr marL="29718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7pPr>
      <a:lvl8pPr marL="34290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8pPr>
      <a:lvl9pPr marL="3886200" indent="-228600" algn="l" rtl="0" eaLnBrk="0" fontAlgn="base" hangingPunct="0">
        <a:spcBef>
          <a:spcPct val="0"/>
        </a:spcBef>
        <a:spcAft>
          <a:spcPct val="0"/>
        </a:spcAft>
        <a:buClr>
          <a:srgbClr val="2AABA8"/>
        </a:buClr>
        <a:buFont typeface="Wingdings" charset="0"/>
        <a:buChar char="§"/>
        <a:defRPr>
          <a:solidFill>
            <a:srgbClr val="FFFFFF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9.emf"/><Relationship Id="rId18" Type="http://schemas.openxmlformats.org/officeDocument/2006/relationships/oleObject" Target="../embeddings/oleObject9.bin"/><Relationship Id="rId26" Type="http://schemas.openxmlformats.org/officeDocument/2006/relationships/oleObject" Target="../embeddings/oleObject13.bin"/><Relationship Id="rId3" Type="http://schemas.openxmlformats.org/officeDocument/2006/relationships/image" Target="../media/image4.emf"/><Relationship Id="rId21" Type="http://schemas.openxmlformats.org/officeDocument/2006/relationships/image" Target="../media/image13.emf"/><Relationship Id="rId7" Type="http://schemas.openxmlformats.org/officeDocument/2006/relationships/image" Target="../media/image6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1.emf"/><Relationship Id="rId25" Type="http://schemas.openxmlformats.org/officeDocument/2006/relationships/image" Target="../media/image15.emf"/><Relationship Id="rId2" Type="http://schemas.openxmlformats.org/officeDocument/2006/relationships/oleObject" Target="../embeddings/oleObject1.bin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8.emf"/><Relationship Id="rId24" Type="http://schemas.openxmlformats.org/officeDocument/2006/relationships/oleObject" Target="../embeddings/oleObject12.bin"/><Relationship Id="rId5" Type="http://schemas.openxmlformats.org/officeDocument/2006/relationships/image" Target="../media/image5.emf"/><Relationship Id="rId15" Type="http://schemas.openxmlformats.org/officeDocument/2006/relationships/image" Target="../media/image10.emf"/><Relationship Id="rId23" Type="http://schemas.openxmlformats.org/officeDocument/2006/relationships/image" Target="../media/image14.e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2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7.e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Relationship Id="rId27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oleObject" Target="../embeddings/oleObject15.bin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oleObject" Target="../embeddings/oleObject16.bin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yPDPutHA2A&amp;list=PLWfDJ5nla8UpwShx-lzLJqcp575fKpsSO&amp;index=11&amp;t=175s" TargetMode="External"/><Relationship Id="rId2" Type="http://schemas.openxmlformats.org/officeDocument/2006/relationships/hyperlink" Target="https://www.youtube.com/watch?v=e-CDkxNll9w&amp;list=PLWfDJ5nla8UpwShx-lzLJqcp575fKpsSO&amp;index=10&amp;t=112s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9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33.emf"/><Relationship Id="rId2" Type="http://schemas.openxmlformats.org/officeDocument/2006/relationships/oleObject" Target="../embeddings/oleObject2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emf"/><Relationship Id="rId4" Type="http://schemas.openxmlformats.org/officeDocument/2006/relationships/oleObject" Target="../embeddings/oleObject24.bin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066800"/>
            <a:ext cx="7772400" cy="1143000"/>
          </a:xfrm>
        </p:spPr>
        <p:txBody>
          <a:bodyPr/>
          <a:lstStyle/>
          <a:p>
            <a:r>
              <a:rPr lang="en-US" sz="3200" dirty="0"/>
              <a:t>Computer Graphics</a:t>
            </a:r>
          </a:p>
        </p:txBody>
      </p:sp>
      <p:sp>
        <p:nvSpPr>
          <p:cNvPr id="10455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07" y="2295525"/>
            <a:ext cx="8849195" cy="1752600"/>
          </a:xfrm>
        </p:spPr>
        <p:txBody>
          <a:bodyPr/>
          <a:lstStyle/>
          <a:p>
            <a:r>
              <a:rPr lang="en-US" dirty="0"/>
              <a:t>CSE 167 [Win 24], Lecture 7: OpenGL Shading</a:t>
            </a:r>
          </a:p>
          <a:p>
            <a:r>
              <a:rPr lang="en-US" dirty="0"/>
              <a:t>Ravi Ramamoorthi</a:t>
            </a:r>
          </a:p>
        </p:txBody>
      </p:sp>
      <p:sp>
        <p:nvSpPr>
          <p:cNvPr id="1045508" name="Rectangle 4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09" name="Rectangle 5"/>
          <p:cNvSpPr>
            <a:spLocks noChangeArrowheads="1"/>
          </p:cNvSpPr>
          <p:nvPr/>
        </p:nvSpPr>
        <p:spPr bwMode="auto">
          <a:xfrm>
            <a:off x="1238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0" name="Rectangle 6"/>
          <p:cNvSpPr>
            <a:spLocks noChangeArrowheads="1"/>
          </p:cNvSpPr>
          <p:nvPr/>
        </p:nvSpPr>
        <p:spPr bwMode="auto">
          <a:xfrm>
            <a:off x="111125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1" name="Rectangle 7"/>
          <p:cNvSpPr>
            <a:spLocks noChangeArrowheads="1"/>
          </p:cNvSpPr>
          <p:nvPr/>
        </p:nvSpPr>
        <p:spPr bwMode="auto">
          <a:xfrm>
            <a:off x="133350" y="2525716"/>
            <a:ext cx="9144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 sz="2400" i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045516" name="Text Box 12"/>
          <p:cNvSpPr txBox="1">
            <a:spLocks noChangeArrowheads="1"/>
          </p:cNvSpPr>
          <p:nvPr/>
        </p:nvSpPr>
        <p:spPr bwMode="auto">
          <a:xfrm>
            <a:off x="1553454" y="3575051"/>
            <a:ext cx="63262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 eaLnBrk="1" hangingPunct="1"/>
            <a:r>
              <a:rPr lang="en-US" sz="2400" b="0" i="0" dirty="0">
                <a:solidFill>
                  <a:srgbClr val="FFFFFF"/>
                </a:solidFill>
                <a:latin typeface="Arial" charset="0"/>
              </a:rPr>
              <a:t>http://viscomp.ucsd.edu/classes/cse167/wi24</a:t>
            </a:r>
          </a:p>
        </p:txBody>
      </p:sp>
    </p:spTree>
    <p:extLst>
      <p:ext uri="{BB962C8B-B14F-4D97-AF65-F5344CB8AC3E}">
        <p14:creationId xmlns:p14="http://schemas.microsoft.com/office/powerpoint/2010/main" val="35892060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 Do</a:t>
            </a:r>
          </a:p>
        </p:txBody>
      </p:sp>
      <p:sp>
        <p:nvSpPr>
          <p:cNvPr id="1250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week</a:t>
            </a:r>
            <a:r>
              <a:rPr lang="en-US" dirty="0">
                <a:latin typeface="Arial"/>
              </a:rPr>
              <a:t>’</a:t>
            </a:r>
            <a:r>
              <a:rPr lang="en-US" dirty="0"/>
              <a:t>s lectures have all info for HW 2</a:t>
            </a:r>
          </a:p>
          <a:p>
            <a:r>
              <a:rPr lang="en-US" dirty="0"/>
              <a:t>Start EARLY (milestone due Monday Feb 5)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Methodology for Lecture</a:t>
            </a:r>
          </a:p>
        </p:txBody>
      </p:sp>
      <p:sp>
        <p:nvSpPr>
          <p:cNvPr id="1147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" y="2003425"/>
            <a:ext cx="9112250" cy="5897563"/>
          </a:xfrm>
        </p:spPr>
        <p:txBody>
          <a:bodyPr/>
          <a:lstStyle/>
          <a:p>
            <a:r>
              <a:rPr lang="en-US" dirty="0"/>
              <a:t>Lecture deals with lighting (DEMO for HW 2)</a:t>
            </a:r>
          </a:p>
          <a:p>
            <a:r>
              <a:rPr lang="en-US" dirty="0"/>
              <a:t>Briefly explain shaders used for mytest3</a:t>
            </a:r>
          </a:p>
          <a:p>
            <a:pPr lvl="1"/>
            <a:r>
              <a:rPr lang="en-US" dirty="0"/>
              <a:t>Do this before explaining code fully so you can start HW 2</a:t>
            </a:r>
          </a:p>
          <a:p>
            <a:pPr lvl="1"/>
            <a:r>
              <a:rPr lang="en-US" dirty="0"/>
              <a:t>Primarily explain with reference to source code</a:t>
            </a:r>
          </a:p>
          <a:p>
            <a:r>
              <a:rPr lang="en-US" dirty="0"/>
              <a:t>More formal look at lighting and shading possible</a:t>
            </a:r>
          </a:p>
          <a:p>
            <a:pPr lvl="1"/>
            <a:r>
              <a:rPr lang="en-US" dirty="0"/>
              <a:t>Will be discussed in more detail if you take CSE 168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 for mytest3</a:t>
            </a:r>
          </a:p>
        </p:txBody>
      </p:sp>
      <p:sp>
        <p:nvSpPr>
          <p:cNvPr id="1251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Lighting on teapot</a:t>
            </a:r>
          </a:p>
          <a:p>
            <a:r>
              <a:rPr lang="en-US"/>
              <a:t>Blue, red highlights</a:t>
            </a:r>
          </a:p>
          <a:p>
            <a:r>
              <a:rPr lang="en-US"/>
              <a:t>Diffuse shading</a:t>
            </a:r>
          </a:p>
          <a:p>
            <a:r>
              <a:rPr lang="en-US"/>
              <a:t>Texture on floor</a:t>
            </a:r>
          </a:p>
          <a:p>
            <a:r>
              <a:rPr lang="en-US"/>
              <a:t>Update as we move</a:t>
            </a:r>
          </a:p>
        </p:txBody>
      </p:sp>
      <p:pic>
        <p:nvPicPr>
          <p:cNvPr id="125133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2" t="20206" r="33820" b="29985"/>
          <a:stretch>
            <a:fillRect/>
          </a:stretch>
        </p:blipFill>
        <p:spPr bwMode="auto">
          <a:xfrm>
            <a:off x="4122740" y="1631951"/>
            <a:ext cx="4827587" cy="4981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Importance of Lighting</a:t>
            </a:r>
          </a:p>
        </p:txBody>
      </p:sp>
      <p:sp>
        <p:nvSpPr>
          <p:cNvPr id="1204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327" y="1370013"/>
            <a:ext cx="8956675" cy="5897563"/>
          </a:xfrm>
        </p:spPr>
        <p:txBody>
          <a:bodyPr/>
          <a:lstStyle/>
          <a:p>
            <a:r>
              <a:rPr lang="en-US" dirty="0"/>
              <a:t>Important to bring out 3D appearance (compare teapot now to in previous demo)</a:t>
            </a:r>
          </a:p>
          <a:p>
            <a:r>
              <a:rPr lang="en-US" dirty="0"/>
              <a:t>Important for correct shading under lights</a:t>
            </a:r>
          </a:p>
          <a:p>
            <a:r>
              <a:rPr lang="en-US" dirty="0"/>
              <a:t>The way shading is done also important</a:t>
            </a:r>
          </a:p>
          <a:p>
            <a:pPr lvl="1"/>
            <a:r>
              <a:rPr lang="en-US" dirty="0"/>
              <a:t>Flat: Entire face has single color (normal) from one vertex</a:t>
            </a:r>
          </a:p>
          <a:p>
            <a:pPr lvl="1"/>
            <a:r>
              <a:rPr lang="en-US" dirty="0" err="1"/>
              <a:t>Gouraud</a:t>
            </a:r>
            <a:r>
              <a:rPr lang="en-US" dirty="0"/>
              <a:t> or smooth: Colors at each vertex, interpolate</a:t>
            </a:r>
          </a:p>
          <a:p>
            <a:endParaRPr lang="en-US" dirty="0"/>
          </a:p>
        </p:txBody>
      </p:sp>
      <p:pic>
        <p:nvPicPr>
          <p:cNvPr id="1204229" name="Picture 5" descr="sphere_fla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066802" y="4033839"/>
            <a:ext cx="2384425" cy="25098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4230" name="Picture 6" descr="sphere_smooth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5638802" y="4186239"/>
            <a:ext cx="2447925" cy="2428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4231" name="Text Box 7"/>
          <p:cNvSpPr txBox="1">
            <a:spLocks noChangeArrowheads="1"/>
          </p:cNvSpPr>
          <p:nvPr/>
        </p:nvSpPr>
        <p:spPr bwMode="auto">
          <a:xfrm>
            <a:off x="6857" y="6294440"/>
            <a:ext cx="43360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 dirty="0" err="1">
                <a:latin typeface="Arial" charset="0"/>
              </a:rPr>
              <a:t>glShadeModel</a:t>
            </a:r>
            <a:r>
              <a:rPr lang="en-US" sz="2400" b="0" dirty="0">
                <a:latin typeface="Arial" charset="0"/>
              </a:rPr>
              <a:t>(GL_FLAT) [old]</a:t>
            </a:r>
          </a:p>
        </p:txBody>
      </p:sp>
      <p:sp>
        <p:nvSpPr>
          <p:cNvPr id="1204232" name="Text Box 8"/>
          <p:cNvSpPr txBox="1">
            <a:spLocks noChangeArrowheads="1"/>
          </p:cNvSpPr>
          <p:nvPr/>
        </p:nvSpPr>
        <p:spPr bwMode="auto">
          <a:xfrm>
            <a:off x="4283209" y="6310314"/>
            <a:ext cx="49651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400" b="0" dirty="0" err="1">
                <a:latin typeface="Arial" charset="0"/>
              </a:rPr>
              <a:t>glShadeModel</a:t>
            </a:r>
            <a:r>
              <a:rPr lang="en-US" sz="2400" b="0" dirty="0">
                <a:latin typeface="Arial" charset="0"/>
              </a:rPr>
              <a:t>(GL_SMOOTH</a:t>
            </a:r>
            <a:r>
              <a:rPr lang="en-US" sz="2400" b="0" dirty="0"/>
              <a:t>) [</a:t>
            </a:r>
            <a:r>
              <a:rPr lang="en-US" sz="2400" b="0" dirty="0">
                <a:latin typeface="+mj-lt"/>
              </a:rPr>
              <a:t>old</a:t>
            </a:r>
            <a:r>
              <a:rPr lang="en-US" sz="2400" b="0" dirty="0"/>
              <a:t>]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Brief primer on Color</a:t>
            </a:r>
          </a:p>
        </p:txBody>
      </p:sp>
      <p:sp>
        <p:nvSpPr>
          <p:cNvPr id="120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1140" y="1404937"/>
            <a:ext cx="8834437" cy="5897563"/>
          </a:xfrm>
        </p:spPr>
        <p:txBody>
          <a:bodyPr/>
          <a:lstStyle/>
          <a:p>
            <a:r>
              <a:rPr lang="en-US" dirty="0"/>
              <a:t>Red, Green, Blue primary colors</a:t>
            </a:r>
          </a:p>
          <a:p>
            <a:pPr lvl="1"/>
            <a:r>
              <a:rPr lang="en-US" dirty="0"/>
              <a:t>Can be thought of as vertices of a color cube</a:t>
            </a:r>
          </a:p>
          <a:p>
            <a:pPr lvl="1"/>
            <a:r>
              <a:rPr lang="en-US" dirty="0"/>
              <a:t>R+G = Yellow, B+G = Cyan, B+R = Magenta,                    R+G+B = White</a:t>
            </a:r>
          </a:p>
          <a:p>
            <a:pPr lvl="1"/>
            <a:r>
              <a:rPr lang="en-US" dirty="0"/>
              <a:t>Each color channel (R,G,B) treated separately</a:t>
            </a:r>
          </a:p>
          <a:p>
            <a:r>
              <a:rPr lang="en-US" dirty="0"/>
              <a:t>RGBA 32 bit mode (8 bits per channel) often used</a:t>
            </a:r>
          </a:p>
          <a:p>
            <a:pPr lvl="1"/>
            <a:r>
              <a:rPr lang="en-US" dirty="0"/>
              <a:t>A is for alpha for transparency if you need it</a:t>
            </a:r>
          </a:p>
          <a:p>
            <a:r>
              <a:rPr lang="en-US" dirty="0"/>
              <a:t>Colors normalized to 0 to 1 range in OpenGL</a:t>
            </a:r>
          </a:p>
          <a:p>
            <a:pPr lvl="1"/>
            <a:r>
              <a:rPr lang="en-US" dirty="0"/>
              <a:t>Often represented as 0 to 255 in terms of pixel intensities</a:t>
            </a:r>
          </a:p>
          <a:p>
            <a:r>
              <a:rPr lang="en-US" dirty="0"/>
              <a:t>Also, color index mode (not so important)</a:t>
            </a:r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769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i="1"/>
              <a:t>Gouraud and Phong shading (vertex vs fragment)</a:t>
            </a:r>
          </a:p>
          <a:p>
            <a:r>
              <a:rPr lang="en-US"/>
              <a:t>Types of lighting, materials and shading </a:t>
            </a:r>
          </a:p>
          <a:p>
            <a:pPr lvl="1"/>
            <a:r>
              <a:rPr lang="en-US"/>
              <a:t>Lights: Point and Directional</a:t>
            </a:r>
          </a:p>
          <a:p>
            <a:pPr lvl="1"/>
            <a:r>
              <a:rPr lang="en-US"/>
              <a:t>Shading: Ambient, Diffuse, Emissive, Specular</a:t>
            </a:r>
          </a:p>
          <a:p>
            <a:r>
              <a:rPr lang="en-US"/>
              <a:t>Fragment shader for mytest3</a:t>
            </a:r>
          </a:p>
          <a:p>
            <a:pPr lvl="1"/>
            <a:r>
              <a:rPr lang="en-US"/>
              <a:t>HW 2 requires a more general version of this</a:t>
            </a:r>
          </a:p>
          <a:p>
            <a:r>
              <a:rPr lang="en-US"/>
              <a:t>Source code in display routine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Vertex vs Fragment Shaders</a:t>
            </a:r>
          </a:p>
        </p:txBody>
      </p:sp>
      <p:sp>
        <p:nvSpPr>
          <p:cNvPr id="1252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400"/>
              <a:t>Can use vertex or fragment shaders for lighting</a:t>
            </a:r>
          </a:p>
          <a:p>
            <a:pPr>
              <a:lnSpc>
                <a:spcPct val="80000"/>
              </a:lnSpc>
            </a:pPr>
            <a:r>
              <a:rPr lang="en-US" sz="2400"/>
              <a:t>Vertex computations interpolated by rasterizing</a:t>
            </a:r>
          </a:p>
          <a:p>
            <a:pPr lvl="1">
              <a:lnSpc>
                <a:spcPct val="80000"/>
              </a:lnSpc>
            </a:pPr>
            <a:r>
              <a:rPr lang="en-US" sz="2000" i="1"/>
              <a:t>Gouraud (smooth) shading</a:t>
            </a:r>
            <a:r>
              <a:rPr lang="en-US" sz="2000"/>
              <a:t>, as in mytest1</a:t>
            </a:r>
          </a:p>
          <a:p>
            <a:pPr lvl="1">
              <a:lnSpc>
                <a:spcPct val="80000"/>
              </a:lnSpc>
            </a:pPr>
            <a:r>
              <a:rPr lang="en-US" sz="2000" i="1"/>
              <a:t>Flat shading</a:t>
            </a:r>
            <a:r>
              <a:rPr lang="en-US" sz="2000"/>
              <a:t>: no interpolation (single color of polygon)</a:t>
            </a:r>
          </a:p>
          <a:p>
            <a:pPr>
              <a:lnSpc>
                <a:spcPct val="80000"/>
              </a:lnSpc>
            </a:pPr>
            <a:r>
              <a:rPr lang="en-US" sz="2400"/>
              <a:t>Either compute colors at vertices, interpolate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This is standard in old-style OpenGL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Can be implemented with vertex shaders</a:t>
            </a:r>
          </a:p>
          <a:p>
            <a:pPr>
              <a:lnSpc>
                <a:spcPct val="80000"/>
              </a:lnSpc>
            </a:pPr>
            <a:r>
              <a:rPr lang="en-US" sz="2400"/>
              <a:t>Or interpolate normals etc. at vertices</a:t>
            </a:r>
          </a:p>
          <a:p>
            <a:pPr>
              <a:lnSpc>
                <a:spcPct val="80000"/>
              </a:lnSpc>
            </a:pPr>
            <a:r>
              <a:rPr lang="en-US" sz="2400"/>
              <a:t>And then shade at each pixel in fragment shader</a:t>
            </a:r>
          </a:p>
          <a:p>
            <a:pPr lvl="1">
              <a:lnSpc>
                <a:spcPct val="80000"/>
              </a:lnSpc>
            </a:pPr>
            <a:r>
              <a:rPr lang="en-US" sz="2000" i="1"/>
              <a:t>Phong shading</a:t>
            </a:r>
            <a:r>
              <a:rPr lang="en-US" sz="2000"/>
              <a:t> (different from Phong illumination)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More accurate</a:t>
            </a:r>
          </a:p>
          <a:p>
            <a:pPr>
              <a:lnSpc>
                <a:spcPct val="80000"/>
              </a:lnSpc>
            </a:pPr>
            <a:r>
              <a:rPr lang="en-US" sz="2400"/>
              <a:t>Wireframe: </a:t>
            </a:r>
            <a:r>
              <a:rPr lang="en-US" sz="2000"/>
              <a:t>glPolygonMode (GL_FRONT, GL_LINE)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Also, polygon offsets to superimpose wireframe</a:t>
            </a:r>
          </a:p>
          <a:p>
            <a:pPr lvl="1">
              <a:lnSpc>
                <a:spcPct val="80000"/>
              </a:lnSpc>
            </a:pPr>
            <a:r>
              <a:rPr lang="en-US" sz="2000"/>
              <a:t>Hidden line elimination? (polygons in black…)</a:t>
            </a:r>
          </a:p>
          <a:p>
            <a:pPr>
              <a:lnSpc>
                <a:spcPct val="80000"/>
              </a:lnSpc>
            </a:pPr>
            <a:endParaRPr lang="en-US" sz="24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235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Gouraud Shading – Details</a:t>
            </a:r>
          </a:p>
        </p:txBody>
      </p:sp>
      <p:sp>
        <p:nvSpPr>
          <p:cNvPr id="1253379" name="Line 3"/>
          <p:cNvSpPr>
            <a:spLocks noChangeShapeType="1"/>
          </p:cNvSpPr>
          <p:nvPr/>
        </p:nvSpPr>
        <p:spPr bwMode="auto">
          <a:xfrm flipV="1">
            <a:off x="2805115" y="2900364"/>
            <a:ext cx="1169987" cy="14430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0" name="Line 4"/>
          <p:cNvSpPr>
            <a:spLocks noChangeShapeType="1"/>
          </p:cNvSpPr>
          <p:nvPr/>
        </p:nvSpPr>
        <p:spPr bwMode="auto">
          <a:xfrm>
            <a:off x="3973513" y="2892426"/>
            <a:ext cx="2189162" cy="215423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1" name="Line 5"/>
          <p:cNvSpPr>
            <a:spLocks noChangeShapeType="1"/>
          </p:cNvSpPr>
          <p:nvPr/>
        </p:nvSpPr>
        <p:spPr bwMode="auto">
          <a:xfrm>
            <a:off x="2795590" y="4343400"/>
            <a:ext cx="3386137" cy="7207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2" name="Line 6"/>
          <p:cNvSpPr>
            <a:spLocks noChangeShapeType="1"/>
          </p:cNvSpPr>
          <p:nvPr/>
        </p:nvSpPr>
        <p:spPr bwMode="auto">
          <a:xfrm flipV="1">
            <a:off x="1284288" y="1960565"/>
            <a:ext cx="0" cy="373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3" name="Line 7"/>
          <p:cNvSpPr>
            <a:spLocks noChangeShapeType="1"/>
          </p:cNvSpPr>
          <p:nvPr/>
        </p:nvSpPr>
        <p:spPr bwMode="auto">
          <a:xfrm>
            <a:off x="1274763" y="4065588"/>
            <a:ext cx="63928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53384" name="Text Box 8"/>
          <p:cNvSpPr txBox="1">
            <a:spLocks noChangeArrowheads="1"/>
          </p:cNvSpPr>
          <p:nvPr/>
        </p:nvSpPr>
        <p:spPr bwMode="auto">
          <a:xfrm>
            <a:off x="6237325" y="3640139"/>
            <a:ext cx="123976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2000" b="0">
                <a:latin typeface="Arial" charset="0"/>
              </a:rPr>
              <a:t>Scan line</a:t>
            </a:r>
          </a:p>
        </p:txBody>
      </p:sp>
      <p:graphicFrame>
        <p:nvGraphicFramePr>
          <p:cNvPr id="1253385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019260"/>
              </p:ext>
            </p:extLst>
          </p:nvPr>
        </p:nvGraphicFramePr>
        <p:xfrm>
          <a:off x="4013200" y="2476500"/>
          <a:ext cx="213741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4300" imgH="241300" progId="Equation.DSMT4">
                  <p:embed/>
                </p:oleObj>
              </mc:Choice>
              <mc:Fallback>
                <p:oleObj name="Equation" r:id="rId2" imgW="1143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13200" y="2476500"/>
                        <a:ext cx="213741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807030"/>
              </p:ext>
            </p:extLst>
          </p:nvPr>
        </p:nvGraphicFramePr>
        <p:xfrm>
          <a:off x="2520951" y="4218518"/>
          <a:ext cx="261239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700" imgH="241300" progId="Equation.DSMT4">
                  <p:embed/>
                </p:oleObj>
              </mc:Choice>
              <mc:Fallback>
                <p:oleObj name="Equation" r:id="rId4" imgW="139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20951" y="4218518"/>
                        <a:ext cx="261239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657715"/>
              </p:ext>
            </p:extLst>
          </p:nvPr>
        </p:nvGraphicFramePr>
        <p:xfrm>
          <a:off x="6269039" y="4927600"/>
          <a:ext cx="261239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39700" imgH="241300" progId="Equation.DSMT4">
                  <p:embed/>
                </p:oleObj>
              </mc:Choice>
              <mc:Fallback>
                <p:oleObj name="Equation" r:id="rId6" imgW="1397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9039" y="4927600"/>
                        <a:ext cx="261239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1277294"/>
              </p:ext>
            </p:extLst>
          </p:nvPr>
        </p:nvGraphicFramePr>
        <p:xfrm>
          <a:off x="923925" y="2743200"/>
          <a:ext cx="308737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65100" imgH="241300" progId="Equation.DSMT4">
                  <p:embed/>
                </p:oleObj>
              </mc:Choice>
              <mc:Fallback>
                <p:oleObj name="Equation" r:id="rId8" imgW="1651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3925" y="2743200"/>
                        <a:ext cx="308737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5566732"/>
              </p:ext>
            </p:extLst>
          </p:nvPr>
        </p:nvGraphicFramePr>
        <p:xfrm>
          <a:off x="885826" y="4127500"/>
          <a:ext cx="356235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0500" imgH="241300" progId="Equation.DSMT4">
                  <p:embed/>
                </p:oleObj>
              </mc:Choice>
              <mc:Fallback>
                <p:oleObj name="Equation" r:id="rId10" imgW="1905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5826" y="4127500"/>
                        <a:ext cx="356235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0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3465328"/>
              </p:ext>
            </p:extLst>
          </p:nvPr>
        </p:nvGraphicFramePr>
        <p:xfrm>
          <a:off x="895351" y="4897967"/>
          <a:ext cx="356235" cy="451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90500" imgH="241300" progId="Equation.DSMT4">
                  <p:embed/>
                </p:oleObj>
              </mc:Choice>
              <mc:Fallback>
                <p:oleObj name="Equation" r:id="rId12" imgW="190500" imgH="241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5351" y="4897967"/>
                        <a:ext cx="356235" cy="4512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092716"/>
              </p:ext>
            </p:extLst>
          </p:nvPr>
        </p:nvGraphicFramePr>
        <p:xfrm>
          <a:off x="907563" y="3709393"/>
          <a:ext cx="356235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90500" imgH="254000" progId="Equation.DSMT4">
                  <p:embed/>
                </p:oleObj>
              </mc:Choice>
              <mc:Fallback>
                <p:oleObj name="Equation" r:id="rId14" imgW="1905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7563" y="3709393"/>
                        <a:ext cx="356235" cy="47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5043115"/>
              </p:ext>
            </p:extLst>
          </p:nvPr>
        </p:nvGraphicFramePr>
        <p:xfrm>
          <a:off x="2817937" y="3596871"/>
          <a:ext cx="261239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6" imgW="139700" imgH="254000" progId="Equation.DSMT4">
                  <p:embed/>
                </p:oleObj>
              </mc:Choice>
              <mc:Fallback>
                <p:oleObj name="Equation" r:id="rId16" imgW="1397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7937" y="3596871"/>
                        <a:ext cx="261239" cy="47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3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062950"/>
              </p:ext>
            </p:extLst>
          </p:nvPr>
        </p:nvGraphicFramePr>
        <p:xfrm>
          <a:off x="5154614" y="3598334"/>
          <a:ext cx="261239" cy="474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39700" imgH="254000" progId="Equation.DSMT4">
                  <p:embed/>
                </p:oleObj>
              </mc:Choice>
              <mc:Fallback>
                <p:oleObj name="Equation" r:id="rId18" imgW="139700" imgH="254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4614" y="3598334"/>
                        <a:ext cx="261239" cy="4749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4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4487291"/>
              </p:ext>
            </p:extLst>
          </p:nvPr>
        </p:nvGraphicFramePr>
        <p:xfrm>
          <a:off x="5205414" y="1247867"/>
          <a:ext cx="3206115" cy="90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0" imgW="1714500" imgH="482600" progId="Equation.DSMT4">
                  <p:embed/>
                </p:oleObj>
              </mc:Choice>
              <mc:Fallback>
                <p:oleObj name="Equation" r:id="rId20" imgW="17145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5414" y="1247867"/>
                        <a:ext cx="3206115" cy="90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6605247"/>
              </p:ext>
            </p:extLst>
          </p:nvPr>
        </p:nvGraphicFramePr>
        <p:xfrm>
          <a:off x="5224464" y="2032184"/>
          <a:ext cx="3206115" cy="90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2" imgW="1714500" imgH="482600" progId="Equation.DSMT4">
                  <p:embed/>
                </p:oleObj>
              </mc:Choice>
              <mc:Fallback>
                <p:oleObj name="Equation" r:id="rId22" imgW="1714500" imgH="4826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24464" y="2032184"/>
                        <a:ext cx="3206115" cy="90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53396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6145522"/>
              </p:ext>
            </p:extLst>
          </p:nvPr>
        </p:nvGraphicFramePr>
        <p:xfrm>
          <a:off x="5281614" y="2865498"/>
          <a:ext cx="3253613" cy="926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4" imgW="1739900" imgH="495300" progId="Equation.DSMT4">
                  <p:embed/>
                </p:oleObj>
              </mc:Choice>
              <mc:Fallback>
                <p:oleObj name="Equation" r:id="rId24" imgW="1739900" imgH="4953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1614" y="2865498"/>
                        <a:ext cx="3253613" cy="92621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3397" name="Oval 21"/>
          <p:cNvSpPr>
            <a:spLocks noChangeArrowheads="1"/>
          </p:cNvSpPr>
          <p:nvPr/>
        </p:nvSpPr>
        <p:spPr bwMode="auto">
          <a:xfrm>
            <a:off x="4087815" y="4017964"/>
            <a:ext cx="149225" cy="122237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5339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4279312"/>
              </p:ext>
            </p:extLst>
          </p:nvPr>
        </p:nvGraphicFramePr>
        <p:xfrm>
          <a:off x="4276726" y="3604685"/>
          <a:ext cx="261239" cy="4987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6" imgW="139700" imgH="266700" progId="Equation.DSMT4">
                  <p:embed/>
                </p:oleObj>
              </mc:Choice>
              <mc:Fallback>
                <p:oleObj name="Equation" r:id="rId26" imgW="139700" imgH="2667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6726" y="3604685"/>
                        <a:ext cx="261239" cy="4987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53399" name="Text Box 23"/>
          <p:cNvSpPr txBox="1">
            <a:spLocks noChangeArrowheads="1"/>
          </p:cNvSpPr>
          <p:nvPr/>
        </p:nvSpPr>
        <p:spPr bwMode="auto">
          <a:xfrm>
            <a:off x="1955801" y="5707065"/>
            <a:ext cx="588324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 dirty="0">
                <a:latin typeface="Arial" charset="0"/>
              </a:rPr>
              <a:t>Actual implementation efficient: difference </a:t>
            </a:r>
          </a:p>
          <a:p>
            <a:pPr algn="l"/>
            <a:r>
              <a:rPr lang="en-US" sz="2400" b="0" dirty="0">
                <a:latin typeface="Arial" charset="0"/>
              </a:rPr>
              <a:t>equations while scan converting</a:t>
            </a:r>
          </a:p>
        </p:txBody>
      </p:sp>
    </p:spTree>
    <p:extLst>
      <p:ext uri="{BB962C8B-B14F-4D97-AF65-F5344CB8AC3E}">
        <p14:creationId xmlns:p14="http://schemas.microsoft.com/office/powerpoint/2010/main" val="123556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339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Gouraud and Errors</a:t>
            </a:r>
          </a:p>
        </p:txBody>
      </p:sp>
      <p:sp>
        <p:nvSpPr>
          <p:cNvPr id="1254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</a:t>
            </a:r>
            <a:r>
              <a:rPr lang="en-US" baseline="-25000"/>
              <a:t>1</a:t>
            </a:r>
            <a:r>
              <a:rPr lang="en-US"/>
              <a:t> = 0 because (N dot E) is negative.</a:t>
            </a:r>
          </a:p>
          <a:p>
            <a:r>
              <a:rPr lang="en-US"/>
              <a:t>I</a:t>
            </a:r>
            <a:r>
              <a:rPr lang="en-US" baseline="-25000"/>
              <a:t>2</a:t>
            </a:r>
            <a:r>
              <a:rPr lang="en-US"/>
              <a:t> = 0 because (N dot L) is negative.</a:t>
            </a:r>
          </a:p>
          <a:p>
            <a:r>
              <a:rPr lang="en-US"/>
              <a:t>Any interpolation of I</a:t>
            </a:r>
            <a:r>
              <a:rPr lang="en-US" baseline="-25000"/>
              <a:t>1</a:t>
            </a:r>
            <a:r>
              <a:rPr lang="en-US"/>
              <a:t> and I</a:t>
            </a:r>
            <a:r>
              <a:rPr lang="en-US" baseline="-25000"/>
              <a:t>2</a:t>
            </a:r>
            <a:r>
              <a:rPr lang="en-US"/>
              <a:t> will be 0.</a:t>
            </a:r>
          </a:p>
        </p:txBody>
      </p:sp>
      <p:grpSp>
        <p:nvGrpSpPr>
          <p:cNvPr id="1254404" name="Group 4"/>
          <p:cNvGrpSpPr>
            <a:grpSpLocks/>
          </p:cNvGrpSpPr>
          <p:nvPr/>
        </p:nvGrpSpPr>
        <p:grpSpPr bwMode="auto">
          <a:xfrm>
            <a:off x="2057400" y="3505200"/>
            <a:ext cx="4267200" cy="4267200"/>
            <a:chOff x="1104" y="2064"/>
            <a:chExt cx="2688" cy="2688"/>
          </a:xfrm>
        </p:grpSpPr>
        <p:grpSp>
          <p:nvGrpSpPr>
            <p:cNvPr id="1254405" name="Group 5"/>
            <p:cNvGrpSpPr>
              <a:grpSpLocks/>
            </p:cNvGrpSpPr>
            <p:nvPr/>
          </p:nvGrpSpPr>
          <p:grpSpPr bwMode="auto">
            <a:xfrm>
              <a:off x="1104" y="2064"/>
              <a:ext cx="2688" cy="2688"/>
              <a:chOff x="624" y="1776"/>
              <a:chExt cx="2688" cy="2688"/>
            </a:xfrm>
          </p:grpSpPr>
          <p:sp>
            <p:nvSpPr>
              <p:cNvPr id="1254406" name="Oval 6"/>
              <p:cNvSpPr>
                <a:spLocks noChangeArrowheads="1"/>
              </p:cNvSpPr>
              <p:nvPr/>
            </p:nvSpPr>
            <p:spPr bwMode="auto">
              <a:xfrm>
                <a:off x="1056" y="2544"/>
                <a:ext cx="1728" cy="1824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4407" name="Line 7"/>
              <p:cNvSpPr>
                <a:spLocks noChangeShapeType="1"/>
              </p:cNvSpPr>
              <p:nvPr/>
            </p:nvSpPr>
            <p:spPr bwMode="auto">
              <a:xfrm>
                <a:off x="1296" y="2832"/>
                <a:ext cx="124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08" name="Line 8"/>
              <p:cNvSpPr>
                <a:spLocks noChangeShapeType="1"/>
              </p:cNvSpPr>
              <p:nvPr/>
            </p:nvSpPr>
            <p:spPr bwMode="auto">
              <a:xfrm flipH="1">
                <a:off x="1056" y="2832"/>
                <a:ext cx="240" cy="57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09" name="Line 9"/>
              <p:cNvSpPr>
                <a:spLocks noChangeShapeType="1"/>
              </p:cNvSpPr>
              <p:nvPr/>
            </p:nvSpPr>
            <p:spPr bwMode="auto">
              <a:xfrm>
                <a:off x="2544" y="2832"/>
                <a:ext cx="240" cy="52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10" name="Rectangle 10"/>
              <p:cNvSpPr>
                <a:spLocks noChangeArrowheads="1"/>
              </p:cNvSpPr>
              <p:nvPr/>
            </p:nvSpPr>
            <p:spPr bwMode="auto">
              <a:xfrm>
                <a:off x="816" y="3360"/>
                <a:ext cx="2352" cy="1104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4411" name="Line 11"/>
              <p:cNvSpPr>
                <a:spLocks noChangeShapeType="1"/>
              </p:cNvSpPr>
              <p:nvPr/>
            </p:nvSpPr>
            <p:spPr bwMode="auto">
              <a:xfrm flipV="1">
                <a:off x="2544" y="2352"/>
                <a:ext cx="528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12" name="Line 12"/>
              <p:cNvSpPr>
                <a:spLocks noChangeShapeType="1"/>
              </p:cNvSpPr>
              <p:nvPr/>
            </p:nvSpPr>
            <p:spPr bwMode="auto">
              <a:xfrm flipH="1" flipV="1">
                <a:off x="816" y="2352"/>
                <a:ext cx="480" cy="4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13" name="AutoShape 13"/>
              <p:cNvSpPr>
                <a:spLocks noChangeArrowheads="1"/>
              </p:cNvSpPr>
              <p:nvPr/>
            </p:nvSpPr>
            <p:spPr bwMode="auto">
              <a:xfrm>
                <a:off x="768" y="1872"/>
                <a:ext cx="336" cy="336"/>
              </a:xfrm>
              <a:prstGeom prst="sun">
                <a:avLst>
                  <a:gd name="adj" fmla="val 25000"/>
                </a:avLst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4414" name="AutoShape 14"/>
              <p:cNvSpPr>
                <a:spLocks noChangeArrowheads="1"/>
              </p:cNvSpPr>
              <p:nvPr/>
            </p:nvSpPr>
            <p:spPr bwMode="auto">
              <a:xfrm>
                <a:off x="2976" y="1776"/>
                <a:ext cx="336" cy="336"/>
              </a:xfrm>
              <a:prstGeom prst="smileyFace">
                <a:avLst>
                  <a:gd name="adj" fmla="val 4653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4415" name="Line 15"/>
              <p:cNvSpPr>
                <a:spLocks noChangeShapeType="1"/>
              </p:cNvSpPr>
              <p:nvPr/>
            </p:nvSpPr>
            <p:spPr bwMode="auto">
              <a:xfrm>
                <a:off x="1056" y="2112"/>
                <a:ext cx="1488" cy="72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16" name="Line 16"/>
              <p:cNvSpPr>
                <a:spLocks noChangeShapeType="1"/>
              </p:cNvSpPr>
              <p:nvPr/>
            </p:nvSpPr>
            <p:spPr bwMode="auto">
              <a:xfrm>
                <a:off x="960" y="2160"/>
                <a:ext cx="336" cy="6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4417" name="Oval 17"/>
              <p:cNvSpPr>
                <a:spLocks noChangeArrowheads="1"/>
              </p:cNvSpPr>
              <p:nvPr/>
            </p:nvSpPr>
            <p:spPr bwMode="auto">
              <a:xfrm>
                <a:off x="1728" y="2352"/>
                <a:ext cx="480" cy="624"/>
              </a:xfrm>
              <a:prstGeom prst="ellipse">
                <a:avLst/>
              </a:prstGeom>
              <a:solidFill>
                <a:srgbClr val="FFFF00">
                  <a:alpha val="50000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4418" name="Text Box 18"/>
              <p:cNvSpPr txBox="1">
                <a:spLocks noChangeArrowheads="1"/>
              </p:cNvSpPr>
              <p:nvPr/>
            </p:nvSpPr>
            <p:spPr bwMode="auto">
              <a:xfrm>
                <a:off x="624" y="2735"/>
                <a:ext cx="553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1" hangingPunct="1"/>
                <a:r>
                  <a:rPr lang="en-US" sz="2400" b="0">
                    <a:latin typeface="Arial" charset="0"/>
                    <a:cs typeface="Times New Roman" charset="0"/>
                  </a:rPr>
                  <a:t>I</a:t>
                </a:r>
                <a:r>
                  <a:rPr lang="en-US" sz="2400" b="0" baseline="-25000">
                    <a:latin typeface="Arial" charset="0"/>
                    <a:cs typeface="Times New Roman" charset="0"/>
                  </a:rPr>
                  <a:t>1 </a:t>
                </a:r>
                <a:r>
                  <a:rPr lang="en-US" sz="2400" b="0">
                    <a:latin typeface="Arial" charset="0"/>
                    <a:cs typeface="Times New Roman" charset="0"/>
                  </a:rPr>
                  <a:t>= 0</a:t>
                </a:r>
                <a:endParaRPr lang="en-US" sz="2400" b="0" baseline="-25000">
                  <a:latin typeface="Arial" charset="0"/>
                  <a:cs typeface="Times New Roman" charset="0"/>
                </a:endParaRPr>
              </a:p>
            </p:txBody>
          </p:sp>
          <p:sp>
            <p:nvSpPr>
              <p:cNvPr id="1254419" name="Text Box 19"/>
              <p:cNvSpPr txBox="1">
                <a:spLocks noChangeArrowheads="1"/>
              </p:cNvSpPr>
              <p:nvPr/>
            </p:nvSpPr>
            <p:spPr bwMode="auto">
              <a:xfrm>
                <a:off x="2640" y="2735"/>
                <a:ext cx="553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l" eaLnBrk="1" hangingPunct="1"/>
                <a:r>
                  <a:rPr lang="en-US" sz="2400" b="0">
                    <a:latin typeface="Arial" charset="0"/>
                    <a:cs typeface="Times New Roman" charset="0"/>
                  </a:rPr>
                  <a:t>I</a:t>
                </a:r>
                <a:r>
                  <a:rPr lang="en-US" sz="2400" b="0" baseline="-25000">
                    <a:latin typeface="Arial" charset="0"/>
                    <a:cs typeface="Times New Roman" charset="0"/>
                  </a:rPr>
                  <a:t>2 </a:t>
                </a:r>
                <a:r>
                  <a:rPr lang="en-US" sz="2400" b="0">
                    <a:latin typeface="Arial" charset="0"/>
                    <a:cs typeface="Times New Roman" charset="0"/>
                  </a:rPr>
                  <a:t>= 0</a:t>
                </a:r>
                <a:endParaRPr lang="en-US" sz="2400" b="0" baseline="-25000">
                  <a:latin typeface="Arial" charset="0"/>
                  <a:cs typeface="Times New Roman" charset="0"/>
                </a:endParaRPr>
              </a:p>
            </p:txBody>
          </p:sp>
          <p:sp>
            <p:nvSpPr>
              <p:cNvPr id="1254420" name="Text Box 20"/>
              <p:cNvSpPr txBox="1">
                <a:spLocks noChangeArrowheads="1"/>
              </p:cNvSpPr>
              <p:nvPr/>
            </p:nvSpPr>
            <p:spPr bwMode="auto">
              <a:xfrm>
                <a:off x="1440" y="3024"/>
                <a:ext cx="1248" cy="75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en-US" sz="2400" b="0">
                    <a:latin typeface="Arial" charset="0"/>
                    <a:cs typeface="Times New Roman" charset="0"/>
                  </a:rPr>
                  <a:t>area of desired highlight</a:t>
                </a:r>
              </a:p>
            </p:txBody>
          </p:sp>
        </p:grpSp>
        <p:sp>
          <p:nvSpPr>
            <p:cNvPr id="1254421" name="Freeform 21"/>
            <p:cNvSpPr>
              <a:spLocks/>
            </p:cNvSpPr>
            <p:nvPr/>
          </p:nvSpPr>
          <p:spPr bwMode="auto">
            <a:xfrm>
              <a:off x="2400" y="3024"/>
              <a:ext cx="384" cy="288"/>
            </a:xfrm>
            <a:custGeom>
              <a:avLst/>
              <a:gdLst>
                <a:gd name="T0" fmla="*/ 0 w 384"/>
                <a:gd name="T1" fmla="*/ 0 h 288"/>
                <a:gd name="T2" fmla="*/ 192 w 384"/>
                <a:gd name="T3" fmla="*/ 240 h 288"/>
                <a:gd name="T4" fmla="*/ 240 w 384"/>
                <a:gd name="T5" fmla="*/ 192 h 288"/>
                <a:gd name="T6" fmla="*/ 384 w 384"/>
                <a:gd name="T7" fmla="*/ 28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4" h="288">
                  <a:moveTo>
                    <a:pt x="0" y="0"/>
                  </a:moveTo>
                  <a:cubicBezTo>
                    <a:pt x="76" y="104"/>
                    <a:pt x="152" y="208"/>
                    <a:pt x="192" y="240"/>
                  </a:cubicBezTo>
                  <a:cubicBezTo>
                    <a:pt x="232" y="272"/>
                    <a:pt x="208" y="184"/>
                    <a:pt x="240" y="192"/>
                  </a:cubicBezTo>
                  <a:cubicBezTo>
                    <a:pt x="272" y="200"/>
                    <a:pt x="328" y="244"/>
                    <a:pt x="384" y="28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Phong Illumination Model</a:t>
            </a:r>
          </a:p>
        </p:txBody>
      </p:sp>
      <p:sp>
        <p:nvSpPr>
          <p:cNvPr id="1255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Specular or glossy materials: highlights</a:t>
            </a:r>
          </a:p>
          <a:p>
            <a:pPr lvl="1"/>
            <a:r>
              <a:rPr lang="en-US"/>
              <a:t>Polished floors, glossy paint, whiteboards</a:t>
            </a:r>
          </a:p>
          <a:p>
            <a:pPr lvl="1"/>
            <a:r>
              <a:rPr lang="en-US"/>
              <a:t>For plastics highlight is color of light source (not object)</a:t>
            </a:r>
          </a:p>
          <a:p>
            <a:pPr lvl="1"/>
            <a:r>
              <a:rPr lang="en-US"/>
              <a:t>For metals, highlight depends on surface color</a:t>
            </a:r>
          </a:p>
          <a:p>
            <a:r>
              <a:rPr lang="en-US"/>
              <a:t>Really, (blurred) reflections of light source</a:t>
            </a:r>
          </a:p>
        </p:txBody>
      </p:sp>
      <p:pic>
        <p:nvPicPr>
          <p:cNvPr id="1255428" name="Picture 4" descr="sigma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2" y="4100513"/>
            <a:ext cx="1692275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5429" name="Picture 5" descr="sigm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4100513"/>
            <a:ext cx="1690688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5430" name="Picture 6" descr="sigma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2" y="4100513"/>
            <a:ext cx="1692275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5431" name="Picture 7" descr="sigma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4100513"/>
            <a:ext cx="1690688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5432" name="Picture 8" descr="sigma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5" y="4100513"/>
            <a:ext cx="1692275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55433" name="Group 9"/>
          <p:cNvGrpSpPr>
            <a:grpSpLocks/>
          </p:cNvGrpSpPr>
          <p:nvPr/>
        </p:nvGrpSpPr>
        <p:grpSpPr bwMode="auto">
          <a:xfrm>
            <a:off x="490538" y="6048377"/>
            <a:ext cx="2565400" cy="461963"/>
            <a:chOff x="1155" y="2094"/>
            <a:chExt cx="1616" cy="291"/>
          </a:xfrm>
        </p:grpSpPr>
        <p:sp>
          <p:nvSpPr>
            <p:cNvPr id="1255434" name="Line 10"/>
            <p:cNvSpPr>
              <a:spLocks noChangeShapeType="1"/>
            </p:cNvSpPr>
            <p:nvPr/>
          </p:nvSpPr>
          <p:spPr bwMode="auto">
            <a:xfrm>
              <a:off x="1155" y="2126"/>
              <a:ext cx="16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55435" name="Text Box 11"/>
            <p:cNvSpPr txBox="1">
              <a:spLocks noChangeArrowheads="1"/>
            </p:cNvSpPr>
            <p:nvPr/>
          </p:nvSpPr>
          <p:spPr bwMode="auto">
            <a:xfrm>
              <a:off x="1427" y="2094"/>
              <a:ext cx="109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0">
                  <a:latin typeface="Arial" charset="0"/>
                </a:rPr>
                <a:t>Roughness</a:t>
              </a:r>
            </a:p>
          </p:txBody>
        </p:sp>
      </p:grp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 Phongs make a Highlight</a:t>
            </a:r>
          </a:p>
        </p:txBody>
      </p:sp>
      <p:sp>
        <p:nvSpPr>
          <p:cNvPr id="1256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 sz="2400"/>
              <a:t>Besides the Phong Illumination or Reflectance model, there is a Phong Shading model.</a:t>
            </a:r>
          </a:p>
          <a:p>
            <a:r>
              <a:rPr lang="en-US" sz="2400"/>
              <a:t>Phong Shading: Instead of interpolating the intensities between vertices, interpolate the </a:t>
            </a:r>
            <a:r>
              <a:rPr lang="en-US" sz="2400" b="1" i="1"/>
              <a:t>normals</a:t>
            </a:r>
            <a:r>
              <a:rPr lang="en-US" sz="2400"/>
              <a:t>.</a:t>
            </a:r>
          </a:p>
          <a:p>
            <a:r>
              <a:rPr lang="en-US" sz="2400"/>
              <a:t>The entire lighting calculation is performed for each pixel, based on the interpolated normal.  (Old OpenGL doesn</a:t>
            </a:r>
            <a:r>
              <a:rPr lang="ja-JP" altLang="en-US" sz="2400">
                <a:latin typeface="Arial"/>
              </a:rPr>
              <a:t>’</a:t>
            </a:r>
            <a:r>
              <a:rPr lang="en-US" sz="2400"/>
              <a:t>t do this, but you can and will with current </a:t>
            </a:r>
            <a:r>
              <a:rPr lang="en-US" sz="2400" i="1"/>
              <a:t>fragment shaders</a:t>
            </a:r>
            <a:r>
              <a:rPr lang="en-US" sz="2400"/>
              <a:t>)</a:t>
            </a:r>
            <a:endParaRPr lang="en-US" sz="2400" baseline="30000"/>
          </a:p>
        </p:txBody>
      </p:sp>
      <p:grpSp>
        <p:nvGrpSpPr>
          <p:cNvPr id="1256452" name="Group 4"/>
          <p:cNvGrpSpPr>
            <a:grpSpLocks/>
          </p:cNvGrpSpPr>
          <p:nvPr/>
        </p:nvGrpSpPr>
        <p:grpSpPr bwMode="auto">
          <a:xfrm>
            <a:off x="2286000" y="4648200"/>
            <a:ext cx="4078288" cy="3505200"/>
            <a:chOff x="1296" y="3216"/>
            <a:chExt cx="2569" cy="2208"/>
          </a:xfrm>
        </p:grpSpPr>
        <p:sp>
          <p:nvSpPr>
            <p:cNvPr id="1256453" name="Oval 5"/>
            <p:cNvSpPr>
              <a:spLocks noChangeArrowheads="1"/>
            </p:cNvSpPr>
            <p:nvPr/>
          </p:nvSpPr>
          <p:spPr bwMode="auto">
            <a:xfrm>
              <a:off x="1728" y="3504"/>
              <a:ext cx="1728" cy="1824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6454" name="Line 6"/>
            <p:cNvSpPr>
              <a:spLocks noChangeShapeType="1"/>
            </p:cNvSpPr>
            <p:nvPr/>
          </p:nvSpPr>
          <p:spPr bwMode="auto">
            <a:xfrm>
              <a:off x="1968" y="3792"/>
              <a:ext cx="12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55" name="Line 7"/>
            <p:cNvSpPr>
              <a:spLocks noChangeShapeType="1"/>
            </p:cNvSpPr>
            <p:nvPr/>
          </p:nvSpPr>
          <p:spPr bwMode="auto">
            <a:xfrm flipH="1">
              <a:off x="1728" y="3792"/>
              <a:ext cx="24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56" name="Line 8"/>
            <p:cNvSpPr>
              <a:spLocks noChangeShapeType="1"/>
            </p:cNvSpPr>
            <p:nvPr/>
          </p:nvSpPr>
          <p:spPr bwMode="auto">
            <a:xfrm>
              <a:off x="3216" y="3792"/>
              <a:ext cx="24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57" name="Rectangle 9"/>
            <p:cNvSpPr>
              <a:spLocks noChangeArrowheads="1"/>
            </p:cNvSpPr>
            <p:nvPr/>
          </p:nvSpPr>
          <p:spPr bwMode="auto">
            <a:xfrm>
              <a:off x="1488" y="4320"/>
              <a:ext cx="2352" cy="110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6458" name="Line 10"/>
            <p:cNvSpPr>
              <a:spLocks noChangeShapeType="1"/>
            </p:cNvSpPr>
            <p:nvPr/>
          </p:nvSpPr>
          <p:spPr bwMode="auto">
            <a:xfrm flipV="1">
              <a:off x="3216" y="3312"/>
              <a:ext cx="528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59" name="Line 11"/>
            <p:cNvSpPr>
              <a:spLocks noChangeShapeType="1"/>
            </p:cNvSpPr>
            <p:nvPr/>
          </p:nvSpPr>
          <p:spPr bwMode="auto">
            <a:xfrm flipH="1" flipV="1">
              <a:off x="1488" y="3312"/>
              <a:ext cx="480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60" name="Oval 12"/>
            <p:cNvSpPr>
              <a:spLocks noChangeArrowheads="1"/>
            </p:cNvSpPr>
            <p:nvPr/>
          </p:nvSpPr>
          <p:spPr bwMode="auto">
            <a:xfrm>
              <a:off x="2400" y="3312"/>
              <a:ext cx="480" cy="624"/>
            </a:xfrm>
            <a:prstGeom prst="ellipse">
              <a:avLst/>
            </a:prstGeom>
            <a:solidFill>
              <a:srgbClr val="FFFF00">
                <a:alpha val="50000"/>
              </a:srgbClr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6461" name="Text Box 13"/>
            <p:cNvSpPr txBox="1">
              <a:spLocks noChangeArrowheads="1"/>
            </p:cNvSpPr>
            <p:nvPr/>
          </p:nvSpPr>
          <p:spPr bwMode="auto">
            <a:xfrm>
              <a:off x="1296" y="3695"/>
              <a:ext cx="55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latin typeface="Arial" charset="0"/>
                  <a:cs typeface="Times New Roman" charset="0"/>
                </a:rPr>
                <a:t>I</a:t>
              </a:r>
              <a:r>
                <a:rPr lang="en-US" sz="2400" b="0" baseline="-25000">
                  <a:latin typeface="Arial" charset="0"/>
                  <a:cs typeface="Times New Roman" charset="0"/>
                </a:rPr>
                <a:t>1 </a:t>
              </a:r>
              <a:r>
                <a:rPr lang="en-US" sz="2400" b="0">
                  <a:latin typeface="Arial" charset="0"/>
                  <a:cs typeface="Times New Roman" charset="0"/>
                </a:rPr>
                <a:t>= 0</a:t>
              </a:r>
              <a:endParaRPr lang="en-US" sz="2400" b="0" baseline="-25000">
                <a:latin typeface="Arial" charset="0"/>
                <a:cs typeface="Times New Roman" charset="0"/>
              </a:endParaRPr>
            </a:p>
          </p:txBody>
        </p:sp>
        <p:sp>
          <p:nvSpPr>
            <p:cNvPr id="1256462" name="Text Box 14"/>
            <p:cNvSpPr txBox="1">
              <a:spLocks noChangeArrowheads="1"/>
            </p:cNvSpPr>
            <p:nvPr/>
          </p:nvSpPr>
          <p:spPr bwMode="auto">
            <a:xfrm>
              <a:off x="3312" y="3695"/>
              <a:ext cx="553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 eaLnBrk="1" hangingPunct="1"/>
              <a:r>
                <a:rPr lang="en-US" sz="2400" b="0">
                  <a:latin typeface="Arial" charset="0"/>
                  <a:cs typeface="Times New Roman" charset="0"/>
                </a:rPr>
                <a:t>I</a:t>
              </a:r>
              <a:r>
                <a:rPr lang="en-US" sz="2400" b="0" baseline="-25000">
                  <a:latin typeface="Arial" charset="0"/>
                  <a:cs typeface="Times New Roman" charset="0"/>
                </a:rPr>
                <a:t>2 </a:t>
              </a:r>
              <a:r>
                <a:rPr lang="en-US" sz="2400" b="0">
                  <a:latin typeface="Arial" charset="0"/>
                  <a:cs typeface="Times New Roman" charset="0"/>
                </a:rPr>
                <a:t>= 0</a:t>
              </a:r>
              <a:endParaRPr lang="en-US" sz="2400" b="0" baseline="-25000">
                <a:latin typeface="Arial" charset="0"/>
                <a:cs typeface="Times New Roman" charset="0"/>
              </a:endParaRPr>
            </a:p>
          </p:txBody>
        </p:sp>
        <p:sp>
          <p:nvSpPr>
            <p:cNvPr id="1256463" name="Line 15"/>
            <p:cNvSpPr>
              <a:spLocks noChangeShapeType="1"/>
            </p:cNvSpPr>
            <p:nvPr/>
          </p:nvSpPr>
          <p:spPr bwMode="auto">
            <a:xfrm flipH="1" flipV="1">
              <a:off x="2112" y="3312"/>
              <a:ext cx="192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64" name="Line 16"/>
            <p:cNvSpPr>
              <a:spLocks noChangeShapeType="1"/>
            </p:cNvSpPr>
            <p:nvPr/>
          </p:nvSpPr>
          <p:spPr bwMode="auto">
            <a:xfrm flipV="1">
              <a:off x="2976" y="3312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6465" name="Line 17"/>
            <p:cNvSpPr>
              <a:spLocks noChangeShapeType="1"/>
            </p:cNvSpPr>
            <p:nvPr/>
          </p:nvSpPr>
          <p:spPr bwMode="auto">
            <a:xfrm flipV="1">
              <a:off x="2640" y="3216"/>
              <a:ext cx="0" cy="57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Examples and Color Plates</a:t>
            </a:r>
          </a:p>
        </p:txBody>
      </p:sp>
      <p:sp>
        <p:nvSpPr>
          <p:cNvPr id="1207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" y="1527176"/>
            <a:ext cx="8686800" cy="5897563"/>
          </a:xfrm>
        </p:spPr>
        <p:txBody>
          <a:bodyPr/>
          <a:lstStyle/>
          <a:p>
            <a:pPr>
              <a:buFont typeface="Wingdings" charset="0"/>
              <a:buNone/>
            </a:pPr>
            <a:r>
              <a:rPr lang="en-US" dirty="0"/>
              <a:t>See OpenGL color plates (earlier </a:t>
            </a:r>
            <a:r>
              <a:rPr lang="en-US" dirty="0" err="1"/>
              <a:t>eds</a:t>
            </a:r>
            <a:r>
              <a:rPr lang="en-US" dirty="0"/>
              <a:t>) and </a:t>
            </a:r>
            <a:r>
              <a:rPr lang="en-US" dirty="0" err="1"/>
              <a:t>glsl</a:t>
            </a:r>
            <a:r>
              <a:rPr lang="en-US" dirty="0"/>
              <a:t> book</a:t>
            </a:r>
          </a:p>
          <a:p>
            <a:endParaRPr lang="en-US" dirty="0"/>
          </a:p>
        </p:txBody>
      </p:sp>
      <p:pic>
        <p:nvPicPr>
          <p:cNvPr id="1207301" name="Picture 5" descr="benzene-homo-glsl-xray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4" y="2203451"/>
            <a:ext cx="3851275" cy="33575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7302" name="Text Box 6"/>
          <p:cNvSpPr txBox="1">
            <a:spLocks noChangeArrowheads="1"/>
          </p:cNvSpPr>
          <p:nvPr/>
        </p:nvSpPr>
        <p:spPr bwMode="auto">
          <a:xfrm>
            <a:off x="119064" y="5618163"/>
            <a:ext cx="534172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1600">
                <a:latin typeface="Arial" charset="0"/>
              </a:rPr>
              <a:t>http://blog.cryos.net/categories/15-Avogadro/P3.html</a:t>
            </a:r>
            <a:r>
              <a:rPr lang="en-US"/>
              <a:t> </a:t>
            </a:r>
          </a:p>
        </p:txBody>
      </p:sp>
      <p:pic>
        <p:nvPicPr>
          <p:cNvPr id="1207304" name="Picture 8" descr="martin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52" y="2625726"/>
            <a:ext cx="4860925" cy="2600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7305" name="Text Box 9"/>
          <p:cNvSpPr txBox="1">
            <a:spLocks noChangeArrowheads="1"/>
          </p:cNvSpPr>
          <p:nvPr/>
        </p:nvSpPr>
        <p:spPr bwMode="auto">
          <a:xfrm>
            <a:off x="131363" y="5875339"/>
            <a:ext cx="855107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1400">
                <a:latin typeface="Arial" charset="0"/>
              </a:rPr>
              <a:t>http://blenderartists.org/forum/showthread.php?11430-Games-amp-Tutorials-(updated-Jan-5-2011)</a:t>
            </a:r>
            <a:r>
              <a:rPr lang="en-US"/>
              <a:t> 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78" name="Rectangle 26"/>
          <p:cNvSpPr>
            <a:spLocks noChangeArrowheads="1"/>
          </p:cNvSpPr>
          <p:nvPr/>
        </p:nvSpPr>
        <p:spPr bwMode="auto">
          <a:xfrm>
            <a:off x="6015038" y="1838325"/>
            <a:ext cx="1995487" cy="2349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4" name="Rectangle 22"/>
          <p:cNvSpPr>
            <a:spLocks noChangeArrowheads="1"/>
          </p:cNvSpPr>
          <p:nvPr/>
        </p:nvSpPr>
        <p:spPr bwMode="auto">
          <a:xfrm>
            <a:off x="1133475" y="1374775"/>
            <a:ext cx="1995488" cy="22320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1677" y="533400"/>
            <a:ext cx="8696391" cy="685800"/>
          </a:xfrm>
        </p:spPr>
        <p:txBody>
          <a:bodyPr/>
          <a:lstStyle/>
          <a:p>
            <a:r>
              <a:rPr lang="en-US" dirty="0"/>
              <a:t>OpenGL Rendering Pipeline (simple)</a:t>
            </a:r>
          </a:p>
        </p:txBody>
      </p:sp>
      <p:sp>
        <p:nvSpPr>
          <p:cNvPr id="1175555" name="AutoShape 3"/>
          <p:cNvSpPr>
            <a:spLocks noChangeArrowheads="1"/>
          </p:cNvSpPr>
          <p:nvPr/>
        </p:nvSpPr>
        <p:spPr bwMode="auto">
          <a:xfrm>
            <a:off x="1295400" y="2424113"/>
            <a:ext cx="16764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Geometry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Primitive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Operations</a:t>
            </a:r>
          </a:p>
        </p:txBody>
      </p:sp>
      <p:sp>
        <p:nvSpPr>
          <p:cNvPr id="1175556" name="AutoShape 4"/>
          <p:cNvSpPr>
            <a:spLocks noChangeArrowheads="1"/>
          </p:cNvSpPr>
          <p:nvPr/>
        </p:nvSpPr>
        <p:spPr bwMode="auto">
          <a:xfrm>
            <a:off x="1447800" y="4481513"/>
            <a:ext cx="1447800" cy="838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Pixel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Operations</a:t>
            </a:r>
          </a:p>
        </p:txBody>
      </p:sp>
      <p:sp>
        <p:nvSpPr>
          <p:cNvPr id="1175557" name="AutoShape 5"/>
          <p:cNvSpPr>
            <a:spLocks noChangeArrowheads="1"/>
          </p:cNvSpPr>
          <p:nvPr/>
        </p:nvSpPr>
        <p:spPr bwMode="auto">
          <a:xfrm>
            <a:off x="3962400" y="2962275"/>
            <a:ext cx="1608138" cy="985838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Scan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Conversion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(Rasterize)</a:t>
            </a:r>
          </a:p>
        </p:txBody>
      </p:sp>
      <p:sp>
        <p:nvSpPr>
          <p:cNvPr id="1175558" name="Rectangle 6"/>
          <p:cNvSpPr>
            <a:spLocks noChangeArrowheads="1"/>
          </p:cNvSpPr>
          <p:nvPr/>
        </p:nvSpPr>
        <p:spPr bwMode="auto">
          <a:xfrm>
            <a:off x="3962400" y="4481513"/>
            <a:ext cx="15240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Texture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Memory</a:t>
            </a:r>
          </a:p>
        </p:txBody>
      </p:sp>
      <p:sp>
        <p:nvSpPr>
          <p:cNvPr id="1175559" name="AutoShape 7"/>
          <p:cNvSpPr>
            <a:spLocks noChangeArrowheads="1"/>
          </p:cNvSpPr>
          <p:nvPr/>
        </p:nvSpPr>
        <p:spPr bwMode="auto">
          <a:xfrm>
            <a:off x="6248400" y="3109913"/>
            <a:ext cx="1600200" cy="762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Fragment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Operations</a:t>
            </a:r>
          </a:p>
        </p:txBody>
      </p:sp>
      <p:sp>
        <p:nvSpPr>
          <p:cNvPr id="1175560" name="Rectangle 8"/>
          <p:cNvSpPr>
            <a:spLocks noChangeArrowheads="1"/>
          </p:cNvSpPr>
          <p:nvPr/>
        </p:nvSpPr>
        <p:spPr bwMode="auto">
          <a:xfrm rot="5400000">
            <a:off x="7696200" y="3719513"/>
            <a:ext cx="1905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Framebuffer</a:t>
            </a:r>
          </a:p>
        </p:txBody>
      </p:sp>
      <p:sp>
        <p:nvSpPr>
          <p:cNvPr id="1175561" name="Text Box 9"/>
          <p:cNvSpPr txBox="1">
            <a:spLocks noChangeArrowheads="1"/>
          </p:cNvSpPr>
          <p:nvPr/>
        </p:nvSpPr>
        <p:spPr bwMode="auto">
          <a:xfrm>
            <a:off x="-36513" y="2714625"/>
            <a:ext cx="110172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Vertices</a:t>
            </a:r>
          </a:p>
        </p:txBody>
      </p:sp>
      <p:sp>
        <p:nvSpPr>
          <p:cNvPr id="1175562" name="Line 10"/>
          <p:cNvSpPr>
            <a:spLocks noChangeShapeType="1"/>
          </p:cNvSpPr>
          <p:nvPr/>
        </p:nvSpPr>
        <p:spPr bwMode="auto">
          <a:xfrm>
            <a:off x="990600" y="29575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3" name="Freeform 11"/>
          <p:cNvSpPr>
            <a:spLocks/>
          </p:cNvSpPr>
          <p:nvPr/>
        </p:nvSpPr>
        <p:spPr bwMode="auto">
          <a:xfrm>
            <a:off x="2971800" y="2957513"/>
            <a:ext cx="990600" cy="457200"/>
          </a:xfrm>
          <a:custGeom>
            <a:avLst/>
            <a:gdLst>
              <a:gd name="T0" fmla="*/ 0 w 624"/>
              <a:gd name="T1" fmla="*/ 0 h 288"/>
              <a:gd name="T2" fmla="*/ 240 w 624"/>
              <a:gd name="T3" fmla="*/ 0 h 288"/>
              <a:gd name="T4" fmla="*/ 240 w 624"/>
              <a:gd name="T5" fmla="*/ 288 h 288"/>
              <a:gd name="T6" fmla="*/ 624 w 624"/>
              <a:gd name="T7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288">
                <a:moveTo>
                  <a:pt x="0" y="0"/>
                </a:moveTo>
                <a:lnTo>
                  <a:pt x="240" y="0"/>
                </a:lnTo>
                <a:lnTo>
                  <a:pt x="240" y="288"/>
                </a:lnTo>
                <a:lnTo>
                  <a:pt x="624" y="28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4" name="Text Box 12"/>
          <p:cNvSpPr txBox="1">
            <a:spLocks noChangeArrowheads="1"/>
          </p:cNvSpPr>
          <p:nvPr/>
        </p:nvSpPr>
        <p:spPr bwMode="auto">
          <a:xfrm>
            <a:off x="-49213" y="4706938"/>
            <a:ext cx="10160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Images</a:t>
            </a:r>
          </a:p>
        </p:txBody>
      </p:sp>
      <p:sp>
        <p:nvSpPr>
          <p:cNvPr id="1175565" name="Line 13"/>
          <p:cNvSpPr>
            <a:spLocks noChangeShapeType="1"/>
          </p:cNvSpPr>
          <p:nvPr/>
        </p:nvSpPr>
        <p:spPr bwMode="auto">
          <a:xfrm>
            <a:off x="914400" y="49387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6" name="Freeform 14"/>
          <p:cNvSpPr>
            <a:spLocks/>
          </p:cNvSpPr>
          <p:nvPr/>
        </p:nvSpPr>
        <p:spPr bwMode="auto">
          <a:xfrm>
            <a:off x="2895600" y="3643313"/>
            <a:ext cx="1066800" cy="1295400"/>
          </a:xfrm>
          <a:custGeom>
            <a:avLst/>
            <a:gdLst>
              <a:gd name="T0" fmla="*/ 0 w 672"/>
              <a:gd name="T1" fmla="*/ 816 h 816"/>
              <a:gd name="T2" fmla="*/ 288 w 672"/>
              <a:gd name="T3" fmla="*/ 816 h 816"/>
              <a:gd name="T4" fmla="*/ 288 w 672"/>
              <a:gd name="T5" fmla="*/ 0 h 816"/>
              <a:gd name="T6" fmla="*/ 672 w 672"/>
              <a:gd name="T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2" h="816">
                <a:moveTo>
                  <a:pt x="0" y="816"/>
                </a:moveTo>
                <a:lnTo>
                  <a:pt x="288" y="816"/>
                </a:lnTo>
                <a:lnTo>
                  <a:pt x="288" y="0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7" name="Line 15"/>
          <p:cNvSpPr>
            <a:spLocks noChangeShapeType="1"/>
          </p:cNvSpPr>
          <p:nvPr/>
        </p:nvSpPr>
        <p:spPr bwMode="auto">
          <a:xfrm>
            <a:off x="3352800" y="49387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8" name="Line 16"/>
          <p:cNvSpPr>
            <a:spLocks noChangeShapeType="1"/>
          </p:cNvSpPr>
          <p:nvPr/>
        </p:nvSpPr>
        <p:spPr bwMode="auto">
          <a:xfrm flipV="1">
            <a:off x="4648200" y="3948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9" name="Line 17"/>
          <p:cNvSpPr>
            <a:spLocks noChangeShapeType="1"/>
          </p:cNvSpPr>
          <p:nvPr/>
        </p:nvSpPr>
        <p:spPr bwMode="auto">
          <a:xfrm>
            <a:off x="5581650" y="3490913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0" name="Line 18"/>
          <p:cNvSpPr>
            <a:spLocks noChangeShapeType="1"/>
          </p:cNvSpPr>
          <p:nvPr/>
        </p:nvSpPr>
        <p:spPr bwMode="auto">
          <a:xfrm>
            <a:off x="7848600" y="34909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1" name="Freeform 19"/>
          <p:cNvSpPr>
            <a:spLocks/>
          </p:cNvSpPr>
          <p:nvPr/>
        </p:nvSpPr>
        <p:spPr bwMode="auto">
          <a:xfrm>
            <a:off x="2133600" y="4938713"/>
            <a:ext cx="6477000" cy="685800"/>
          </a:xfrm>
          <a:custGeom>
            <a:avLst/>
            <a:gdLst>
              <a:gd name="T0" fmla="*/ 4080 w 4080"/>
              <a:gd name="T1" fmla="*/ 0 h 432"/>
              <a:gd name="T2" fmla="*/ 4080 w 4080"/>
              <a:gd name="T3" fmla="*/ 432 h 432"/>
              <a:gd name="T4" fmla="*/ 0 w 4080"/>
              <a:gd name="T5" fmla="*/ 432 h 432"/>
              <a:gd name="T6" fmla="*/ 0 w 4080"/>
              <a:gd name="T7" fmla="*/ 24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0" h="432">
                <a:moveTo>
                  <a:pt x="4080" y="0"/>
                </a:moveTo>
                <a:lnTo>
                  <a:pt x="4080" y="432"/>
                </a:lnTo>
                <a:lnTo>
                  <a:pt x="0" y="432"/>
                </a:lnTo>
                <a:lnTo>
                  <a:pt x="0" y="24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2" name="Text Box 20"/>
          <p:cNvSpPr txBox="1">
            <a:spLocks noChangeArrowheads="1"/>
          </p:cNvSpPr>
          <p:nvPr/>
        </p:nvSpPr>
        <p:spPr bwMode="auto">
          <a:xfrm>
            <a:off x="661988" y="5721350"/>
            <a:ext cx="83915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Traditional Approach: Fixed function pipeline (state machine)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New Development (2003-): Programmable pipeline</a:t>
            </a:r>
          </a:p>
        </p:txBody>
      </p:sp>
      <p:sp>
        <p:nvSpPr>
          <p:cNvPr id="1175577" name="Text Box 25"/>
          <p:cNvSpPr txBox="1">
            <a:spLocks noChangeArrowheads="1"/>
          </p:cNvSpPr>
          <p:nvPr/>
        </p:nvSpPr>
        <p:spPr bwMode="auto">
          <a:xfrm>
            <a:off x="1076325" y="1354138"/>
            <a:ext cx="2187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Programmable 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Modern GPUs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Vertex Shader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)</a:t>
            </a:r>
          </a:p>
        </p:txBody>
      </p:sp>
      <p:sp>
        <p:nvSpPr>
          <p:cNvPr id="1175579" name="Text Box 27"/>
          <p:cNvSpPr txBox="1">
            <a:spLocks noChangeArrowheads="1"/>
          </p:cNvSpPr>
          <p:nvPr/>
        </p:nvSpPr>
        <p:spPr bwMode="auto">
          <a:xfrm>
            <a:off x="5954713" y="1771650"/>
            <a:ext cx="2187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Programmable 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Modern GPUs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Fragment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Shader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)</a:t>
            </a:r>
          </a:p>
        </p:txBody>
      </p:sp>
      <p:sp>
        <p:nvSpPr>
          <p:cNvPr id="1175581" name="AutoShape 29"/>
          <p:cNvSpPr>
            <a:spLocks noChangeArrowheads="1"/>
          </p:cNvSpPr>
          <p:nvPr/>
        </p:nvSpPr>
        <p:spPr bwMode="auto">
          <a:xfrm>
            <a:off x="138113" y="3252788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2" name="AutoShape 30"/>
          <p:cNvSpPr>
            <a:spLocks noChangeArrowheads="1"/>
          </p:cNvSpPr>
          <p:nvPr/>
        </p:nvSpPr>
        <p:spPr bwMode="auto">
          <a:xfrm rot="-2988209">
            <a:off x="775494" y="3547269"/>
            <a:ext cx="266700" cy="468312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3" name="AutoShape 31"/>
          <p:cNvSpPr>
            <a:spLocks noChangeArrowheads="1"/>
          </p:cNvSpPr>
          <p:nvPr/>
        </p:nvSpPr>
        <p:spPr bwMode="auto">
          <a:xfrm>
            <a:off x="4181475" y="2022475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4" name="AutoShape 32"/>
          <p:cNvSpPr>
            <a:spLocks noChangeArrowheads="1"/>
          </p:cNvSpPr>
          <p:nvPr/>
        </p:nvSpPr>
        <p:spPr bwMode="auto">
          <a:xfrm rot="-2988209">
            <a:off x="4818857" y="2239168"/>
            <a:ext cx="266700" cy="46831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5" name="Rectangle 33"/>
          <p:cNvSpPr>
            <a:spLocks noChangeArrowheads="1"/>
          </p:cNvSpPr>
          <p:nvPr/>
        </p:nvSpPr>
        <p:spPr bwMode="auto">
          <a:xfrm>
            <a:off x="4008438" y="2000250"/>
            <a:ext cx="1360487" cy="827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6" name="Line 34"/>
          <p:cNvSpPr>
            <a:spLocks noChangeShapeType="1"/>
          </p:cNvSpPr>
          <p:nvPr/>
        </p:nvSpPr>
        <p:spPr bwMode="auto">
          <a:xfrm flipV="1">
            <a:off x="3997325" y="2159000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8" name="Line 36"/>
          <p:cNvSpPr>
            <a:spLocks noChangeShapeType="1"/>
          </p:cNvSpPr>
          <p:nvPr/>
        </p:nvSpPr>
        <p:spPr bwMode="auto">
          <a:xfrm flipV="1">
            <a:off x="4005263" y="2355850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9" name="Line 37"/>
          <p:cNvSpPr>
            <a:spLocks noChangeShapeType="1"/>
          </p:cNvSpPr>
          <p:nvPr/>
        </p:nvSpPr>
        <p:spPr bwMode="auto">
          <a:xfrm flipV="1">
            <a:off x="3994150" y="2522538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0" name="Line 38"/>
          <p:cNvSpPr>
            <a:spLocks noChangeShapeType="1"/>
          </p:cNvSpPr>
          <p:nvPr/>
        </p:nvSpPr>
        <p:spPr bwMode="auto">
          <a:xfrm flipV="1">
            <a:off x="3994150" y="2678113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1" name="Line 39"/>
          <p:cNvSpPr>
            <a:spLocks noChangeShapeType="1"/>
          </p:cNvSpPr>
          <p:nvPr/>
        </p:nvSpPr>
        <p:spPr bwMode="auto">
          <a:xfrm>
            <a:off x="4135438" y="1998663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2" name="Line 40"/>
          <p:cNvSpPr>
            <a:spLocks noChangeShapeType="1"/>
          </p:cNvSpPr>
          <p:nvPr/>
        </p:nvSpPr>
        <p:spPr bwMode="auto">
          <a:xfrm>
            <a:off x="4287838" y="1995488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3" name="Line 41"/>
          <p:cNvSpPr>
            <a:spLocks noChangeShapeType="1"/>
          </p:cNvSpPr>
          <p:nvPr/>
        </p:nvSpPr>
        <p:spPr bwMode="auto">
          <a:xfrm>
            <a:off x="4465638" y="1995488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4" name="Line 42"/>
          <p:cNvSpPr>
            <a:spLocks noChangeShapeType="1"/>
          </p:cNvSpPr>
          <p:nvPr/>
        </p:nvSpPr>
        <p:spPr bwMode="auto">
          <a:xfrm>
            <a:off x="4610100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5" name="Line 43"/>
          <p:cNvSpPr>
            <a:spLocks noChangeShapeType="1"/>
          </p:cNvSpPr>
          <p:nvPr/>
        </p:nvSpPr>
        <p:spPr bwMode="auto">
          <a:xfrm>
            <a:off x="4754563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6" name="Line 44"/>
          <p:cNvSpPr>
            <a:spLocks noChangeShapeType="1"/>
          </p:cNvSpPr>
          <p:nvPr/>
        </p:nvSpPr>
        <p:spPr bwMode="auto">
          <a:xfrm>
            <a:off x="4899025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7" name="Line 45"/>
          <p:cNvSpPr>
            <a:spLocks noChangeShapeType="1"/>
          </p:cNvSpPr>
          <p:nvPr/>
        </p:nvSpPr>
        <p:spPr bwMode="auto">
          <a:xfrm>
            <a:off x="5021263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8" name="Line 46"/>
          <p:cNvSpPr>
            <a:spLocks noChangeShapeType="1"/>
          </p:cNvSpPr>
          <p:nvPr/>
        </p:nvSpPr>
        <p:spPr bwMode="auto">
          <a:xfrm>
            <a:off x="5154613" y="1984375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9" name="Line 47"/>
          <p:cNvSpPr>
            <a:spLocks noChangeShapeType="1"/>
          </p:cNvSpPr>
          <p:nvPr/>
        </p:nvSpPr>
        <p:spPr bwMode="auto">
          <a:xfrm>
            <a:off x="5265738" y="1984375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pic>
        <p:nvPicPr>
          <p:cNvPr id="1175603" name="Picture 51" descr="roofs of buil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4487863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Vertex Shader in mytest3</a:t>
            </a:r>
          </a:p>
        </p:txBody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#version 330 core  // Do not use any version older than 330!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Inputs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layout (location = 0) in vec3 position;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layout (location = 1) in vec3 normal;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layout (location = 2) in vec2 </a:t>
            </a:r>
            <a:r>
              <a:rPr lang="en-US" sz="1600" b="1" dirty="0" err="1">
                <a:solidFill>
                  <a:srgbClr val="00B0F0"/>
                </a:solidFill>
                <a:latin typeface="Courier New" charset="0"/>
              </a:rPr>
              <a:t>texCoords</a:t>
            </a: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Extra outputs, if any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vec4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myvertex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vec3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mynormal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vec2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Uniform variables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mat4 projection;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mat4 </a:t>
            </a:r>
            <a:r>
              <a:rPr lang="en-US" sz="1600" b="1" dirty="0" err="1">
                <a:latin typeface="Courier New" charset="0"/>
              </a:rPr>
              <a:t>modelview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Vertex Shader in mytest3</a:t>
            </a:r>
          </a:p>
        </p:txBody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//Outputs will be scan-converted/interpolated/</a:t>
            </a:r>
            <a:r>
              <a:rPr lang="en-US" sz="1600" b="1" dirty="0" err="1">
                <a:latin typeface="Courier New" charset="0"/>
              </a:rPr>
              <a:t>gouraud</a:t>
            </a:r>
            <a:r>
              <a:rPr lang="en-US" sz="1600" b="1" dirty="0">
                <a:latin typeface="Courier New" charset="0"/>
              </a:rPr>
              <a:t> shaded between vertices and input to the fragment shader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//(</a:t>
            </a:r>
            <a:r>
              <a:rPr lang="en-US" sz="1600" b="1" dirty="0" err="1">
                <a:latin typeface="Courier New" charset="0"/>
              </a:rPr>
              <a:t>myvertex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mynormal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texcoord</a:t>
            </a:r>
            <a:r>
              <a:rPr lang="en-US" sz="1600" b="1" dirty="0">
                <a:latin typeface="Courier New" charset="0"/>
              </a:rPr>
              <a:t>)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//Think about why </a:t>
            </a:r>
            <a:r>
              <a:rPr lang="en-US" sz="1600" b="1" dirty="0" err="1">
                <a:latin typeface="Courier New" charset="0"/>
              </a:rPr>
              <a:t>gl_Position</a:t>
            </a:r>
            <a:r>
              <a:rPr lang="en-US" sz="1600" b="1" dirty="0">
                <a:latin typeface="Courier New" charset="0"/>
              </a:rPr>
              <a:t> and </a:t>
            </a:r>
            <a:r>
              <a:rPr lang="en-US" sz="1600" b="1" dirty="0" err="1">
                <a:latin typeface="Courier New" charset="0"/>
              </a:rPr>
              <a:t>myvertex</a:t>
            </a:r>
            <a:r>
              <a:rPr lang="en-US" sz="1600" b="1" dirty="0">
                <a:latin typeface="Courier New" charset="0"/>
              </a:rPr>
              <a:t> both needed.  What’s diff?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main()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gl_Position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projection *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* vec4(position, 1.0f);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mynormal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mat3(transpose(inverse(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))) * normal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myvertex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* vec4(position, 1.0f)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	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vec2 (0.0, 0.0); </a:t>
            </a:r>
            <a:r>
              <a:rPr lang="en-US" sz="1600" b="1" dirty="0">
                <a:latin typeface="Courier New" charset="0"/>
              </a:rPr>
              <a:t>// Default value to prevent errors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 if (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!= 0){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	</a:t>
            </a:r>
            <a:r>
              <a:rPr lang="en-US" sz="1600" b="1" dirty="0" err="1">
                <a:latin typeface="Courier New" charset="0"/>
              </a:rPr>
              <a:t>texcoord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texCoords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1367340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759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Gouraud and Phong shading (vertex vs fragment)</a:t>
            </a:r>
          </a:p>
          <a:p>
            <a:r>
              <a:rPr lang="en-US" i="1"/>
              <a:t>Types of lighting, materials and shading </a:t>
            </a:r>
          </a:p>
          <a:p>
            <a:pPr lvl="1"/>
            <a:r>
              <a:rPr lang="en-US" i="1"/>
              <a:t>Lights: Point and Directional</a:t>
            </a:r>
          </a:p>
          <a:p>
            <a:pPr lvl="1"/>
            <a:r>
              <a:rPr lang="en-US" i="1"/>
              <a:t>Shading: Ambient, Diffuse, Emissive, Specular</a:t>
            </a:r>
          </a:p>
          <a:p>
            <a:r>
              <a:rPr lang="en-US"/>
              <a:t>Fragment shader for mytest3</a:t>
            </a:r>
          </a:p>
          <a:p>
            <a:pPr lvl="1"/>
            <a:r>
              <a:rPr lang="en-US"/>
              <a:t>HW 2 requires a more general version of this</a:t>
            </a:r>
          </a:p>
          <a:p>
            <a:r>
              <a:rPr lang="en-US"/>
              <a:t>Source code in display routine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Lighting and Shading</a:t>
            </a:r>
          </a:p>
        </p:txBody>
      </p:sp>
      <p:sp>
        <p:nvSpPr>
          <p:cNvPr id="1208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84337"/>
            <a:ext cx="8504238" cy="5897563"/>
          </a:xfrm>
        </p:spPr>
        <p:txBody>
          <a:bodyPr/>
          <a:lstStyle/>
          <a:p>
            <a:r>
              <a:rPr lang="en-US" dirty="0"/>
              <a:t>Rest of this lecture considers lighting </a:t>
            </a:r>
          </a:p>
          <a:p>
            <a:r>
              <a:rPr lang="en-US" dirty="0"/>
              <a:t>In real world, complex lighting, materials interact</a:t>
            </a:r>
          </a:p>
          <a:p>
            <a:r>
              <a:rPr lang="en-US" dirty="0"/>
              <a:t>We study this more formally in CSE 168</a:t>
            </a:r>
          </a:p>
          <a:p>
            <a:r>
              <a:rPr lang="en-US" dirty="0"/>
              <a:t>For now some basic approximations to capture key effects in lighting and shading</a:t>
            </a:r>
          </a:p>
          <a:p>
            <a:r>
              <a:rPr lang="en-US" dirty="0"/>
              <a:t>Inspired by old OpenGL fixed function pipeline</a:t>
            </a:r>
          </a:p>
          <a:p>
            <a:pPr lvl="1"/>
            <a:r>
              <a:rPr lang="en-US" dirty="0"/>
              <a:t>But remember that</a:t>
            </a:r>
            <a:r>
              <a:rPr lang="ja-JP" altLang="en-US" dirty="0">
                <a:latin typeface="Arial"/>
              </a:rPr>
              <a:t>’</a:t>
            </a:r>
            <a:r>
              <a:rPr lang="en-US" dirty="0"/>
              <a:t>s not physically based</a:t>
            </a: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47675"/>
            <a:ext cx="7772400" cy="838200"/>
          </a:xfrm>
        </p:spPr>
        <p:txBody>
          <a:bodyPr/>
          <a:lstStyle/>
          <a:p>
            <a:r>
              <a:rPr lang="en-US"/>
              <a:t>Types of Light Sources</a:t>
            </a:r>
          </a:p>
        </p:txBody>
      </p:sp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52563"/>
            <a:ext cx="84582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Point</a:t>
            </a:r>
          </a:p>
          <a:p>
            <a:pPr lvl="1">
              <a:lnSpc>
                <a:spcPct val="90000"/>
              </a:lnSpc>
            </a:pPr>
            <a:r>
              <a:rPr lang="en-US"/>
              <a:t>Position, Color </a:t>
            </a:r>
          </a:p>
          <a:p>
            <a:pPr lvl="1">
              <a:lnSpc>
                <a:spcPct val="90000"/>
              </a:lnSpc>
            </a:pPr>
            <a:r>
              <a:rPr lang="en-US"/>
              <a:t>Attenuation (quadratic model)</a:t>
            </a:r>
          </a:p>
          <a:p>
            <a:pPr>
              <a:lnSpc>
                <a:spcPct val="90000"/>
              </a:lnSpc>
            </a:pPr>
            <a:r>
              <a:rPr lang="en-US"/>
              <a:t>Attenuation</a:t>
            </a:r>
          </a:p>
          <a:p>
            <a:pPr lvl="1">
              <a:lnSpc>
                <a:spcPct val="90000"/>
              </a:lnSpc>
            </a:pPr>
            <a:r>
              <a:rPr lang="en-US"/>
              <a:t>Usually assume no attenuation (not physically correct)</a:t>
            </a:r>
          </a:p>
          <a:p>
            <a:pPr lvl="1">
              <a:lnSpc>
                <a:spcPct val="90000"/>
              </a:lnSpc>
            </a:pPr>
            <a:r>
              <a:rPr lang="en-US"/>
              <a:t>Quadratic inverse square falloff for point sources</a:t>
            </a:r>
          </a:p>
          <a:p>
            <a:pPr lvl="1">
              <a:lnSpc>
                <a:spcPct val="90000"/>
              </a:lnSpc>
            </a:pPr>
            <a:r>
              <a:rPr lang="en-US"/>
              <a:t>Linear falloff for line sources (tube lights).  Why?</a:t>
            </a:r>
          </a:p>
          <a:p>
            <a:pPr lvl="1">
              <a:lnSpc>
                <a:spcPct val="90000"/>
              </a:lnSpc>
            </a:pPr>
            <a:r>
              <a:rPr lang="en-US"/>
              <a:t>No falloff for distant (directional) sources. Why?</a:t>
            </a:r>
          </a:p>
          <a:p>
            <a:pPr lvl="1">
              <a:lnSpc>
                <a:spcPct val="90000"/>
              </a:lnSpc>
              <a:buFont typeface="Wingdings" charset="0"/>
              <a:buNone/>
            </a:pPr>
            <a:endParaRPr lang="en-US" sz="2000"/>
          </a:p>
          <a:p>
            <a:pPr>
              <a:lnSpc>
                <a:spcPct val="90000"/>
              </a:lnSpc>
            </a:pPr>
            <a:r>
              <a:rPr lang="en-US"/>
              <a:t>Directional (w=0, infinite far away, no attenuation)</a:t>
            </a:r>
          </a:p>
          <a:p>
            <a:pPr>
              <a:lnSpc>
                <a:spcPct val="90000"/>
              </a:lnSpc>
            </a:pPr>
            <a:r>
              <a:rPr lang="en-US"/>
              <a:t>Spotlights (not considered in homework)</a:t>
            </a:r>
          </a:p>
          <a:p>
            <a:pPr lvl="1">
              <a:lnSpc>
                <a:spcPct val="90000"/>
              </a:lnSpc>
            </a:pPr>
            <a:r>
              <a:rPr lang="en-US"/>
              <a:t>Spot exponent</a:t>
            </a:r>
          </a:p>
          <a:p>
            <a:pPr lvl="1">
              <a:lnSpc>
                <a:spcPct val="90000"/>
              </a:lnSpc>
            </a:pPr>
            <a:r>
              <a:rPr lang="en-US"/>
              <a:t>Spot cutoff</a:t>
            </a:r>
          </a:p>
        </p:txBody>
      </p:sp>
      <p:graphicFrame>
        <p:nvGraphicFramePr>
          <p:cNvPr id="122163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4391406"/>
              </p:ext>
            </p:extLst>
          </p:nvPr>
        </p:nvGraphicFramePr>
        <p:xfrm>
          <a:off x="5794489" y="1936593"/>
          <a:ext cx="2823210" cy="9169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85900" imgH="482600" progId="Equation.DSMT4">
                  <p:embed/>
                </p:oleObj>
              </mc:Choice>
              <mc:Fallback>
                <p:oleObj name="Equation" r:id="rId2" imgW="1485900" imgH="4826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4489" y="1936593"/>
                        <a:ext cx="2823210" cy="9169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Material Properties</a:t>
            </a:r>
          </a:p>
        </p:txBody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6"/>
            <a:ext cx="8686800" cy="5897563"/>
          </a:xfrm>
        </p:spPr>
        <p:txBody>
          <a:bodyPr/>
          <a:lstStyle/>
          <a:p>
            <a:endParaRPr lang="en-US" dirty="0"/>
          </a:p>
          <a:p>
            <a:r>
              <a:rPr lang="en-US" dirty="0"/>
              <a:t>Need </a:t>
            </a:r>
            <a:r>
              <a:rPr lang="en-US" dirty="0" err="1"/>
              <a:t>normals</a:t>
            </a:r>
            <a:r>
              <a:rPr lang="en-US" dirty="0"/>
              <a:t> (to calculate how much diffuse, specular, find reflected direction and so on)</a:t>
            </a:r>
          </a:p>
          <a:p>
            <a:pPr lvl="1"/>
            <a:r>
              <a:rPr lang="en-US" i="1" dirty="0"/>
              <a:t>Usually specify at each vertex, interpolate</a:t>
            </a:r>
          </a:p>
          <a:p>
            <a:pPr lvl="1"/>
            <a:r>
              <a:rPr lang="en-US" dirty="0"/>
              <a:t>GLUT used to do it automatically for teapots </a:t>
            </a:r>
            <a:r>
              <a:rPr lang="en-US" dirty="0" err="1"/>
              <a:t>etc</a:t>
            </a:r>
            <a:r>
              <a:rPr lang="en-US" dirty="0"/>
              <a:t>  </a:t>
            </a:r>
          </a:p>
          <a:p>
            <a:pPr marL="457200" lvl="1" indent="0">
              <a:buNone/>
            </a:pPr>
            <a:r>
              <a:rPr lang="en-US" dirty="0"/>
              <a:t>(we provide meshes with </a:t>
            </a:r>
            <a:r>
              <a:rPr lang="en-US" dirty="0" err="1"/>
              <a:t>normals</a:t>
            </a:r>
            <a:r>
              <a:rPr lang="en-US" dirty="0"/>
              <a:t> instead for you in </a:t>
            </a:r>
            <a:r>
              <a:rPr lang="en-US" dirty="0" err="1"/>
              <a:t>hw</a:t>
            </a:r>
            <a:r>
              <a:rPr lang="en-US" dirty="0"/>
              <a:t> 2)</a:t>
            </a:r>
          </a:p>
          <a:p>
            <a:pPr lvl="1"/>
            <a:r>
              <a:rPr lang="en-US" dirty="0"/>
              <a:t>Can do manually for parametric surfaces </a:t>
            </a:r>
          </a:p>
          <a:p>
            <a:pPr lvl="1"/>
            <a:r>
              <a:rPr lang="en-US" dirty="0"/>
              <a:t>Average face </a:t>
            </a:r>
            <a:r>
              <a:rPr lang="en-US" dirty="0" err="1"/>
              <a:t>normals</a:t>
            </a:r>
            <a:r>
              <a:rPr lang="en-US" dirty="0"/>
              <a:t> for more complex shapes</a:t>
            </a:r>
          </a:p>
          <a:p>
            <a:endParaRPr lang="en-US" dirty="0"/>
          </a:p>
          <a:p>
            <a:r>
              <a:rPr lang="en-US" dirty="0"/>
              <a:t>Four terms: Ambient, Diffuse, Specular, Emissive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Emissive Term</a:t>
            </a:r>
          </a:p>
        </p:txBody>
      </p:sp>
      <p:sp>
        <p:nvSpPr>
          <p:cNvPr id="1210372" name="AutoShape 4"/>
          <p:cNvSpPr>
            <a:spLocks noChangeArrowheads="1"/>
          </p:cNvSpPr>
          <p:nvPr/>
        </p:nvSpPr>
        <p:spPr bwMode="auto">
          <a:xfrm>
            <a:off x="1036639" y="1893889"/>
            <a:ext cx="1482725" cy="1184275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21037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2788804"/>
              </p:ext>
            </p:extLst>
          </p:nvPr>
        </p:nvGraphicFramePr>
        <p:xfrm>
          <a:off x="3060700" y="1830388"/>
          <a:ext cx="3213100" cy="69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68400" imgH="254000" progId="Equation.DSMT4">
                  <p:embed/>
                </p:oleObj>
              </mc:Choice>
              <mc:Fallback>
                <p:oleObj name="Equation" r:id="rId2" imgW="1168400" imgH="25400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60700" y="1830388"/>
                        <a:ext cx="3213100" cy="69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381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0374" name="Text Box 6"/>
          <p:cNvSpPr txBox="1">
            <a:spLocks noChangeArrowheads="1"/>
          </p:cNvSpPr>
          <p:nvPr/>
        </p:nvSpPr>
        <p:spPr bwMode="auto">
          <a:xfrm>
            <a:off x="574676" y="3395663"/>
            <a:ext cx="8379217" cy="1200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sz="2400" b="0">
                <a:latin typeface="Arial" charset="0"/>
              </a:rPr>
              <a:t>Only relevant for light sources when looking directly at them</a:t>
            </a:r>
          </a:p>
          <a:p>
            <a:pPr algn="l">
              <a:buFontTx/>
              <a:buChar char="•"/>
            </a:pPr>
            <a:r>
              <a:rPr lang="en-US" sz="2400" b="0">
                <a:latin typeface="Arial" charset="0"/>
              </a:rPr>
              <a:t>  Gotcha: must create geometry to actually see light</a:t>
            </a:r>
          </a:p>
          <a:p>
            <a:pPr algn="l">
              <a:buFontTx/>
              <a:buChar char="•"/>
            </a:pPr>
            <a:r>
              <a:rPr lang="en-US" sz="2400" b="0">
                <a:latin typeface="Arial" charset="0"/>
              </a:rPr>
              <a:t>  Emission does not in itself affect other lighting calculations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Ambient Term</a:t>
            </a:r>
          </a:p>
        </p:txBody>
      </p:sp>
      <p:sp>
        <p:nvSpPr>
          <p:cNvPr id="1212419" name="AutoShape 3"/>
          <p:cNvSpPr>
            <a:spLocks noChangeArrowheads="1"/>
          </p:cNvSpPr>
          <p:nvPr/>
        </p:nvSpPr>
        <p:spPr bwMode="auto">
          <a:xfrm>
            <a:off x="2978152" y="2843213"/>
            <a:ext cx="1482725" cy="1184275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2422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79388" y="1527175"/>
            <a:ext cx="9136062" cy="5029200"/>
          </a:xfrm>
        </p:spPr>
        <p:txBody>
          <a:bodyPr/>
          <a:lstStyle/>
          <a:p>
            <a:r>
              <a:rPr lang="en-US"/>
              <a:t>Hack to simulate multiple bounces, scattering of light</a:t>
            </a:r>
          </a:p>
          <a:p>
            <a:r>
              <a:rPr lang="en-US"/>
              <a:t>Assume light equally from all directions</a:t>
            </a:r>
          </a:p>
          <a:p>
            <a:r>
              <a:rPr lang="en-US"/>
              <a:t>Global constant</a:t>
            </a:r>
          </a:p>
          <a:p>
            <a:r>
              <a:rPr lang="en-US"/>
              <a:t>Never have                                                                        black pixels</a:t>
            </a:r>
          </a:p>
          <a:p>
            <a:endParaRPr lang="en-US"/>
          </a:p>
        </p:txBody>
      </p:sp>
      <p:sp>
        <p:nvSpPr>
          <p:cNvPr id="1212423" name="Line 7"/>
          <p:cNvSpPr>
            <a:spLocks noChangeShapeType="1"/>
          </p:cNvSpPr>
          <p:nvPr/>
        </p:nvSpPr>
        <p:spPr bwMode="auto">
          <a:xfrm>
            <a:off x="6611938" y="2865440"/>
            <a:ext cx="2438400" cy="11398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24" name="Line 8"/>
          <p:cNvSpPr>
            <a:spLocks noChangeShapeType="1"/>
          </p:cNvSpPr>
          <p:nvPr/>
        </p:nvSpPr>
        <p:spPr bwMode="auto">
          <a:xfrm flipH="1">
            <a:off x="8569327" y="4379913"/>
            <a:ext cx="461963" cy="19558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25" name="Line 9"/>
          <p:cNvSpPr>
            <a:spLocks noChangeShapeType="1"/>
          </p:cNvSpPr>
          <p:nvPr/>
        </p:nvSpPr>
        <p:spPr bwMode="auto">
          <a:xfrm>
            <a:off x="4803775" y="6572251"/>
            <a:ext cx="2919413" cy="9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26" name="Line 10"/>
          <p:cNvSpPr>
            <a:spLocks noChangeShapeType="1"/>
          </p:cNvSpPr>
          <p:nvPr/>
        </p:nvSpPr>
        <p:spPr bwMode="auto">
          <a:xfrm>
            <a:off x="4724400" y="3497263"/>
            <a:ext cx="3087688" cy="3540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27" name="Line 11"/>
          <p:cNvSpPr>
            <a:spLocks noChangeShapeType="1"/>
          </p:cNvSpPr>
          <p:nvPr/>
        </p:nvSpPr>
        <p:spPr bwMode="auto">
          <a:xfrm>
            <a:off x="7842252" y="3919539"/>
            <a:ext cx="619125" cy="1662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28" name="Line 12"/>
          <p:cNvSpPr>
            <a:spLocks noChangeShapeType="1"/>
          </p:cNvSpPr>
          <p:nvPr/>
        </p:nvSpPr>
        <p:spPr bwMode="auto">
          <a:xfrm flipH="1">
            <a:off x="6219825" y="5553075"/>
            <a:ext cx="2152650" cy="79533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29" name="Line 13"/>
          <p:cNvSpPr>
            <a:spLocks noChangeShapeType="1"/>
          </p:cNvSpPr>
          <p:nvPr/>
        </p:nvSpPr>
        <p:spPr bwMode="auto">
          <a:xfrm flipV="1">
            <a:off x="4576763" y="3035301"/>
            <a:ext cx="2006600" cy="520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30" name="Line 14"/>
          <p:cNvSpPr>
            <a:spLocks noChangeShapeType="1"/>
          </p:cNvSpPr>
          <p:nvPr/>
        </p:nvSpPr>
        <p:spPr bwMode="auto">
          <a:xfrm>
            <a:off x="6573838" y="3084514"/>
            <a:ext cx="2171700" cy="17605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31" name="Line 15"/>
          <p:cNvSpPr>
            <a:spLocks noChangeShapeType="1"/>
          </p:cNvSpPr>
          <p:nvPr/>
        </p:nvSpPr>
        <p:spPr bwMode="auto">
          <a:xfrm flipH="1">
            <a:off x="7408865" y="4864100"/>
            <a:ext cx="1347787" cy="15732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32" name="Line 16"/>
          <p:cNvSpPr>
            <a:spLocks noChangeShapeType="1"/>
          </p:cNvSpPr>
          <p:nvPr/>
        </p:nvSpPr>
        <p:spPr bwMode="auto">
          <a:xfrm>
            <a:off x="4468815" y="3576639"/>
            <a:ext cx="4149725" cy="1779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33" name="Line 17"/>
          <p:cNvSpPr>
            <a:spLocks noChangeShapeType="1"/>
          </p:cNvSpPr>
          <p:nvPr/>
        </p:nvSpPr>
        <p:spPr bwMode="auto">
          <a:xfrm flipH="1" flipV="1">
            <a:off x="7566027" y="3478214"/>
            <a:ext cx="1052513" cy="1749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2434" name="Line 18"/>
          <p:cNvSpPr>
            <a:spLocks noChangeShapeType="1"/>
          </p:cNvSpPr>
          <p:nvPr/>
        </p:nvSpPr>
        <p:spPr bwMode="auto">
          <a:xfrm flipH="1">
            <a:off x="6269038" y="3506790"/>
            <a:ext cx="1257300" cy="2655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1243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694272"/>
              </p:ext>
            </p:extLst>
          </p:nvPr>
        </p:nvGraphicFramePr>
        <p:xfrm>
          <a:off x="655638" y="4737100"/>
          <a:ext cx="286702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2800" imgH="177800" progId="Equation.DSMT4">
                  <p:embed/>
                </p:oleObj>
              </mc:Choice>
              <mc:Fallback>
                <p:oleObj name="Equation" r:id="rId2" imgW="812800" imgH="1778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4737100"/>
                        <a:ext cx="2867025" cy="627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C9C64-D2E6-18A9-F566-3DB0EB4AFD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494" y="533400"/>
            <a:ext cx="8784358" cy="685800"/>
          </a:xfrm>
        </p:spPr>
        <p:txBody>
          <a:bodyPr/>
          <a:lstStyle/>
          <a:p>
            <a:r>
              <a:rPr lang="en-US" dirty="0"/>
              <a:t>Diffuse and Specular Reflection Videos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EBD10E-4D33-73C2-6092-2D5113FE8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527175"/>
            <a:ext cx="8547652" cy="5029200"/>
          </a:xfrm>
        </p:spPr>
        <p:txBody>
          <a:bodyPr/>
          <a:lstStyle/>
          <a:p>
            <a:r>
              <a:rPr lang="en-US" dirty="0"/>
              <a:t>Specular: </a:t>
            </a:r>
            <a:r>
              <a:rPr lang="en-US" dirty="0">
                <a:hlinkClick r:id="rId2"/>
              </a:rPr>
              <a:t>https://www.youtube.com/watch?v=e-CDkxNll9w&amp;list=PLWfDJ5nla8UpwShx-lzLJqcp575fKpsSO&amp;index=10&amp;t=112s</a:t>
            </a:r>
            <a:endParaRPr lang="en-US" dirty="0"/>
          </a:p>
          <a:p>
            <a:r>
              <a:rPr lang="en-US" dirty="0"/>
              <a:t>Diffuse: </a:t>
            </a:r>
            <a:r>
              <a:rPr lang="en-US" dirty="0">
                <a:hlinkClick r:id="rId3"/>
              </a:rPr>
              <a:t>https://www.youtube.com/watch?v=xyPDPutHA2A&amp;list=PLWfDJ5nla8UpwShx-lzLJqcp575fKpsSO&amp;index=11&amp;t=175s</a:t>
            </a:r>
            <a:r>
              <a:rPr lang="en-US" dirty="0"/>
              <a:t> </a:t>
            </a:r>
          </a:p>
          <a:p>
            <a:r>
              <a:rPr lang="en-US" dirty="0"/>
              <a:t>Steve Seitz UW 5 minute videos </a:t>
            </a:r>
          </a:p>
        </p:txBody>
      </p:sp>
    </p:spTree>
    <p:extLst>
      <p:ext uri="{BB962C8B-B14F-4D97-AF65-F5344CB8AC3E}">
        <p14:creationId xmlns:p14="http://schemas.microsoft.com/office/powerpoint/2010/main" val="659925415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Diffuse Term</a:t>
            </a:r>
          </a:p>
        </p:txBody>
      </p:sp>
      <p:sp>
        <p:nvSpPr>
          <p:cNvPr id="1214467" name="AutoShape 3"/>
          <p:cNvSpPr>
            <a:spLocks noChangeArrowheads="1"/>
          </p:cNvSpPr>
          <p:nvPr/>
        </p:nvSpPr>
        <p:spPr bwMode="auto">
          <a:xfrm>
            <a:off x="2524125" y="2787651"/>
            <a:ext cx="509588" cy="496888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4470" name="Line 6"/>
          <p:cNvSpPr>
            <a:spLocks noChangeShapeType="1"/>
          </p:cNvSpPr>
          <p:nvPr/>
        </p:nvSpPr>
        <p:spPr bwMode="auto">
          <a:xfrm>
            <a:off x="2811465" y="5062539"/>
            <a:ext cx="3235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4471" name="Line 7"/>
          <p:cNvSpPr>
            <a:spLocks noChangeShapeType="1"/>
          </p:cNvSpPr>
          <p:nvPr/>
        </p:nvSpPr>
        <p:spPr bwMode="auto">
          <a:xfrm flipV="1">
            <a:off x="4443413" y="3224213"/>
            <a:ext cx="0" cy="18478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4472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Rough matte (technically Lambertian) surfaces</a:t>
            </a:r>
          </a:p>
          <a:p>
            <a:r>
              <a:rPr lang="en-US"/>
              <a:t>Light reflects equally in all directions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214473" name="Line 9"/>
          <p:cNvSpPr>
            <a:spLocks noChangeShapeType="1"/>
          </p:cNvSpPr>
          <p:nvPr/>
        </p:nvSpPr>
        <p:spPr bwMode="auto">
          <a:xfrm>
            <a:off x="2987677" y="3409951"/>
            <a:ext cx="1425575" cy="1624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4480" name="Group 16"/>
          <p:cNvGrpSpPr>
            <a:grpSpLocks/>
          </p:cNvGrpSpPr>
          <p:nvPr/>
        </p:nvGrpSpPr>
        <p:grpSpPr bwMode="auto">
          <a:xfrm>
            <a:off x="3883027" y="4462464"/>
            <a:ext cx="1279525" cy="600075"/>
            <a:chOff x="2446" y="2991"/>
            <a:chExt cx="806" cy="378"/>
          </a:xfrm>
        </p:grpSpPr>
        <p:sp>
          <p:nvSpPr>
            <p:cNvPr id="1214474" name="Line 10"/>
            <p:cNvSpPr>
              <a:spLocks noChangeShapeType="1"/>
            </p:cNvSpPr>
            <p:nvPr/>
          </p:nvSpPr>
          <p:spPr bwMode="auto">
            <a:xfrm flipV="1">
              <a:off x="2787" y="3264"/>
              <a:ext cx="465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475" name="Line 11"/>
            <p:cNvSpPr>
              <a:spLocks noChangeShapeType="1"/>
            </p:cNvSpPr>
            <p:nvPr/>
          </p:nvSpPr>
          <p:spPr bwMode="auto">
            <a:xfrm flipV="1">
              <a:off x="2799" y="3115"/>
              <a:ext cx="273" cy="2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476" name="Line 12"/>
            <p:cNvSpPr>
              <a:spLocks noChangeShapeType="1"/>
            </p:cNvSpPr>
            <p:nvPr/>
          </p:nvSpPr>
          <p:spPr bwMode="auto">
            <a:xfrm flipV="1">
              <a:off x="2824" y="2991"/>
              <a:ext cx="37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477" name="Line 13"/>
            <p:cNvSpPr>
              <a:spLocks noChangeShapeType="1"/>
            </p:cNvSpPr>
            <p:nvPr/>
          </p:nvSpPr>
          <p:spPr bwMode="auto">
            <a:xfrm flipH="1" flipV="1">
              <a:off x="2688" y="3029"/>
              <a:ext cx="111" cy="3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478" name="Line 14"/>
            <p:cNvSpPr>
              <a:spLocks noChangeShapeType="1"/>
            </p:cNvSpPr>
            <p:nvPr/>
          </p:nvSpPr>
          <p:spPr bwMode="auto">
            <a:xfrm flipH="1" flipV="1">
              <a:off x="2478" y="3164"/>
              <a:ext cx="321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4479" name="Line 15"/>
            <p:cNvSpPr>
              <a:spLocks noChangeShapeType="1"/>
            </p:cNvSpPr>
            <p:nvPr/>
          </p:nvSpPr>
          <p:spPr bwMode="auto">
            <a:xfrm flipH="1" flipV="1">
              <a:off x="2446" y="3264"/>
              <a:ext cx="360" cy="1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214481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6718487"/>
              </p:ext>
            </p:extLst>
          </p:nvPr>
        </p:nvGraphicFramePr>
        <p:xfrm>
          <a:off x="5943600" y="2909888"/>
          <a:ext cx="12319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58800" imgH="165100" progId="Equation.DSMT4">
                  <p:embed/>
                </p:oleObj>
              </mc:Choice>
              <mc:Fallback>
                <p:oleObj name="Equation" r:id="rId2" imgW="558800" imgH="165100" progId="Equation.DSMT4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2909888"/>
                        <a:ext cx="1231900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14482" name="Text Box 18"/>
          <p:cNvSpPr txBox="1">
            <a:spLocks noChangeArrowheads="1"/>
          </p:cNvSpPr>
          <p:nvPr/>
        </p:nvSpPr>
        <p:spPr bwMode="auto">
          <a:xfrm>
            <a:off x="4380176" y="2774951"/>
            <a:ext cx="4439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N</a:t>
            </a:r>
          </a:p>
        </p:txBody>
      </p:sp>
      <p:sp>
        <p:nvSpPr>
          <p:cNvPr id="1214483" name="Text Box 19"/>
          <p:cNvSpPr txBox="1">
            <a:spLocks noChangeArrowheads="1"/>
          </p:cNvSpPr>
          <p:nvPr/>
        </p:nvSpPr>
        <p:spPr bwMode="auto">
          <a:xfrm>
            <a:off x="3097055" y="2984500"/>
            <a:ext cx="49244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b="0">
                <a:latin typeface="Arial" charset="0"/>
              </a:rPr>
              <a:t>-L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447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Diffuse Term</a:t>
            </a:r>
          </a:p>
        </p:txBody>
      </p:sp>
      <p:sp>
        <p:nvSpPr>
          <p:cNvPr id="1215491" name="AutoShape 3"/>
          <p:cNvSpPr>
            <a:spLocks noChangeArrowheads="1"/>
          </p:cNvSpPr>
          <p:nvPr/>
        </p:nvSpPr>
        <p:spPr bwMode="auto">
          <a:xfrm>
            <a:off x="2524125" y="2787651"/>
            <a:ext cx="509588" cy="496888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5492" name="Line 4"/>
          <p:cNvSpPr>
            <a:spLocks noChangeShapeType="1"/>
          </p:cNvSpPr>
          <p:nvPr/>
        </p:nvSpPr>
        <p:spPr bwMode="auto">
          <a:xfrm>
            <a:off x="2811465" y="5062539"/>
            <a:ext cx="3235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5493" name="Line 5"/>
          <p:cNvSpPr>
            <a:spLocks noChangeShapeType="1"/>
          </p:cNvSpPr>
          <p:nvPr/>
        </p:nvSpPr>
        <p:spPr bwMode="auto">
          <a:xfrm flipV="1">
            <a:off x="4443413" y="3224213"/>
            <a:ext cx="0" cy="18478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549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Rough matte (technically Lambertian) surfaces</a:t>
            </a:r>
          </a:p>
          <a:p>
            <a:r>
              <a:rPr lang="en-US"/>
              <a:t>Light reflects equally in all directions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215495" name="Line 7"/>
          <p:cNvSpPr>
            <a:spLocks noChangeShapeType="1"/>
          </p:cNvSpPr>
          <p:nvPr/>
        </p:nvSpPr>
        <p:spPr bwMode="auto">
          <a:xfrm>
            <a:off x="2987677" y="3409951"/>
            <a:ext cx="1425575" cy="1624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5496" name="Group 8"/>
          <p:cNvGrpSpPr>
            <a:grpSpLocks/>
          </p:cNvGrpSpPr>
          <p:nvPr/>
        </p:nvGrpSpPr>
        <p:grpSpPr bwMode="auto">
          <a:xfrm>
            <a:off x="3883027" y="4462464"/>
            <a:ext cx="1279525" cy="600075"/>
            <a:chOff x="2446" y="2991"/>
            <a:chExt cx="806" cy="378"/>
          </a:xfrm>
        </p:grpSpPr>
        <p:sp>
          <p:nvSpPr>
            <p:cNvPr id="1215497" name="Line 9"/>
            <p:cNvSpPr>
              <a:spLocks noChangeShapeType="1"/>
            </p:cNvSpPr>
            <p:nvPr/>
          </p:nvSpPr>
          <p:spPr bwMode="auto">
            <a:xfrm flipV="1">
              <a:off x="2787" y="3264"/>
              <a:ext cx="465" cy="8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498" name="Line 10"/>
            <p:cNvSpPr>
              <a:spLocks noChangeShapeType="1"/>
            </p:cNvSpPr>
            <p:nvPr/>
          </p:nvSpPr>
          <p:spPr bwMode="auto">
            <a:xfrm flipV="1">
              <a:off x="2799" y="3115"/>
              <a:ext cx="273" cy="2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499" name="Line 11"/>
            <p:cNvSpPr>
              <a:spLocks noChangeShapeType="1"/>
            </p:cNvSpPr>
            <p:nvPr/>
          </p:nvSpPr>
          <p:spPr bwMode="auto">
            <a:xfrm flipV="1">
              <a:off x="2824" y="2991"/>
              <a:ext cx="37" cy="3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500" name="Line 12"/>
            <p:cNvSpPr>
              <a:spLocks noChangeShapeType="1"/>
            </p:cNvSpPr>
            <p:nvPr/>
          </p:nvSpPr>
          <p:spPr bwMode="auto">
            <a:xfrm flipH="1" flipV="1">
              <a:off x="2688" y="3029"/>
              <a:ext cx="111" cy="30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501" name="Line 13"/>
            <p:cNvSpPr>
              <a:spLocks noChangeShapeType="1"/>
            </p:cNvSpPr>
            <p:nvPr/>
          </p:nvSpPr>
          <p:spPr bwMode="auto">
            <a:xfrm flipH="1" flipV="1">
              <a:off x="2478" y="3164"/>
              <a:ext cx="321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5502" name="Line 14"/>
            <p:cNvSpPr>
              <a:spLocks noChangeShapeType="1"/>
            </p:cNvSpPr>
            <p:nvPr/>
          </p:nvSpPr>
          <p:spPr bwMode="auto">
            <a:xfrm flipH="1" flipV="1">
              <a:off x="2446" y="3264"/>
              <a:ext cx="360" cy="10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15503" name="Group 15"/>
          <p:cNvGrpSpPr>
            <a:grpSpLocks/>
          </p:cNvGrpSpPr>
          <p:nvPr/>
        </p:nvGrpSpPr>
        <p:grpSpPr bwMode="auto">
          <a:xfrm>
            <a:off x="3097215" y="2774949"/>
            <a:ext cx="4078288" cy="733425"/>
            <a:chOff x="1951" y="1928"/>
            <a:chExt cx="2569" cy="462"/>
          </a:xfrm>
        </p:grpSpPr>
        <p:graphicFrame>
          <p:nvGraphicFramePr>
            <p:cNvPr id="1215504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7906895"/>
                </p:ext>
              </p:extLst>
            </p:nvPr>
          </p:nvGraphicFramePr>
          <p:xfrm>
            <a:off x="3744" y="2013"/>
            <a:ext cx="776" cy="2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2" imgW="558800" imgH="165100" progId="Equation.DSMT4">
                    <p:embed/>
                  </p:oleObj>
                </mc:Choice>
                <mc:Fallback>
                  <p:oleObj name="Equation" r:id="rId2" imgW="558800" imgH="165100" progId="Equation.DSMT4">
                    <p:embed/>
                    <p:pic>
                      <p:nvPicPr>
                        <p:cNvPr id="0" name="Object 1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44" y="2013"/>
                          <a:ext cx="776" cy="22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rgbClr val="000000">
                                    <a:alpha val="74998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15505" name="Text Box 17"/>
            <p:cNvSpPr txBox="1">
              <a:spLocks noChangeArrowheads="1"/>
            </p:cNvSpPr>
            <p:nvPr/>
          </p:nvSpPr>
          <p:spPr bwMode="auto">
            <a:xfrm>
              <a:off x="2759" y="1928"/>
              <a:ext cx="28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0">
                  <a:latin typeface="Arial" charset="0"/>
                </a:rPr>
                <a:t>N</a:t>
              </a:r>
            </a:p>
          </p:txBody>
        </p:sp>
        <p:sp>
          <p:nvSpPr>
            <p:cNvPr id="1215506" name="Text Box 18"/>
            <p:cNvSpPr txBox="1">
              <a:spLocks noChangeArrowheads="1"/>
            </p:cNvSpPr>
            <p:nvPr/>
          </p:nvSpPr>
          <p:spPr bwMode="auto">
            <a:xfrm>
              <a:off x="1951" y="2060"/>
              <a:ext cx="310" cy="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b="0">
                  <a:latin typeface="Arial" charset="0"/>
                </a:rPr>
                <a:t>-L</a:t>
              </a:r>
            </a:p>
          </p:txBody>
        </p:sp>
      </p:grpSp>
      <p:graphicFrame>
        <p:nvGraphicFramePr>
          <p:cNvPr id="1215507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0673981"/>
              </p:ext>
            </p:extLst>
          </p:nvPr>
        </p:nvGraphicFramePr>
        <p:xfrm>
          <a:off x="1031875" y="5105400"/>
          <a:ext cx="7085013" cy="90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81400" imgH="457200" progId="Equation.DSMT4">
                  <p:embed/>
                </p:oleObj>
              </mc:Choice>
              <mc:Fallback>
                <p:oleObj name="Equation" r:id="rId4" imgW="3581400" imgH="457200" progId="Equation.DSMT4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1875" y="5105400"/>
                        <a:ext cx="7085013" cy="90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Specular Term</a:t>
            </a:r>
          </a:p>
        </p:txBody>
      </p:sp>
      <p:sp>
        <p:nvSpPr>
          <p:cNvPr id="1216515" name="AutoShape 3"/>
          <p:cNvSpPr>
            <a:spLocks noChangeArrowheads="1"/>
          </p:cNvSpPr>
          <p:nvPr/>
        </p:nvSpPr>
        <p:spPr bwMode="auto">
          <a:xfrm>
            <a:off x="2524125" y="3387725"/>
            <a:ext cx="509588" cy="496888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16516" name="Line 4"/>
          <p:cNvSpPr>
            <a:spLocks noChangeShapeType="1"/>
          </p:cNvSpPr>
          <p:nvPr/>
        </p:nvSpPr>
        <p:spPr bwMode="auto">
          <a:xfrm>
            <a:off x="2811465" y="5662613"/>
            <a:ext cx="3235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17" name="Line 5"/>
          <p:cNvSpPr>
            <a:spLocks noChangeShapeType="1"/>
          </p:cNvSpPr>
          <p:nvPr/>
        </p:nvSpPr>
        <p:spPr bwMode="auto">
          <a:xfrm flipV="1">
            <a:off x="4443413" y="3824288"/>
            <a:ext cx="0" cy="18478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18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Glossy objects, specular reflections</a:t>
            </a:r>
          </a:p>
          <a:p>
            <a:r>
              <a:rPr lang="en-US"/>
              <a:t>Light reflects close to mirror direction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1216519" name="Line 7"/>
          <p:cNvSpPr>
            <a:spLocks noChangeShapeType="1"/>
          </p:cNvSpPr>
          <p:nvPr/>
        </p:nvSpPr>
        <p:spPr bwMode="auto">
          <a:xfrm>
            <a:off x="2987677" y="4010026"/>
            <a:ext cx="1425575" cy="1624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31" name="Line 19"/>
          <p:cNvSpPr>
            <a:spLocks noChangeShapeType="1"/>
          </p:cNvSpPr>
          <p:nvPr/>
        </p:nvSpPr>
        <p:spPr bwMode="auto">
          <a:xfrm flipV="1">
            <a:off x="4454527" y="4424364"/>
            <a:ext cx="3097213" cy="1209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32" name="Line 20"/>
          <p:cNvSpPr>
            <a:spLocks noChangeShapeType="1"/>
          </p:cNvSpPr>
          <p:nvPr/>
        </p:nvSpPr>
        <p:spPr bwMode="auto">
          <a:xfrm flipH="1">
            <a:off x="4449763" y="3960814"/>
            <a:ext cx="1446212" cy="1665287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33" name="Line 21"/>
          <p:cNvSpPr>
            <a:spLocks noChangeShapeType="1"/>
          </p:cNvSpPr>
          <p:nvPr/>
        </p:nvSpPr>
        <p:spPr bwMode="auto">
          <a:xfrm>
            <a:off x="7275513" y="4003676"/>
            <a:ext cx="806450" cy="157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34" name="Line 22"/>
          <p:cNvSpPr>
            <a:spLocks noChangeShapeType="1"/>
          </p:cNvSpPr>
          <p:nvPr/>
        </p:nvSpPr>
        <p:spPr bwMode="auto">
          <a:xfrm flipH="1">
            <a:off x="7739065" y="4170365"/>
            <a:ext cx="333375" cy="649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16535" name="Line 23"/>
          <p:cNvSpPr>
            <a:spLocks noChangeShapeType="1"/>
          </p:cNvSpPr>
          <p:nvPr/>
        </p:nvSpPr>
        <p:spPr bwMode="auto">
          <a:xfrm>
            <a:off x="7620002" y="4081464"/>
            <a:ext cx="246063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16543" name="Group 31"/>
          <p:cNvGrpSpPr>
            <a:grpSpLocks/>
          </p:cNvGrpSpPr>
          <p:nvPr/>
        </p:nvGrpSpPr>
        <p:grpSpPr bwMode="auto">
          <a:xfrm>
            <a:off x="4424363" y="4162425"/>
            <a:ext cx="1344612" cy="1487488"/>
            <a:chOff x="2787" y="2622"/>
            <a:chExt cx="847" cy="937"/>
          </a:xfrm>
        </p:grpSpPr>
        <p:sp>
          <p:nvSpPr>
            <p:cNvPr id="1216538" name="Freeform 26"/>
            <p:cNvSpPr>
              <a:spLocks/>
            </p:cNvSpPr>
            <p:nvPr/>
          </p:nvSpPr>
          <p:spPr bwMode="auto">
            <a:xfrm>
              <a:off x="2793" y="2622"/>
              <a:ext cx="841" cy="933"/>
            </a:xfrm>
            <a:custGeom>
              <a:avLst/>
              <a:gdLst>
                <a:gd name="T0" fmla="*/ 0 w 841"/>
                <a:gd name="T1" fmla="*/ 908 h 933"/>
                <a:gd name="T2" fmla="*/ 87 w 841"/>
                <a:gd name="T3" fmla="*/ 524 h 933"/>
                <a:gd name="T4" fmla="*/ 353 w 841"/>
                <a:gd name="T5" fmla="*/ 196 h 933"/>
                <a:gd name="T6" fmla="*/ 774 w 841"/>
                <a:gd name="T7" fmla="*/ 35 h 933"/>
                <a:gd name="T8" fmla="*/ 756 w 841"/>
                <a:gd name="T9" fmla="*/ 407 h 933"/>
                <a:gd name="T10" fmla="*/ 496 w 841"/>
                <a:gd name="T11" fmla="*/ 815 h 933"/>
                <a:gd name="T12" fmla="*/ 37 w 841"/>
                <a:gd name="T1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1" h="933">
                  <a:moveTo>
                    <a:pt x="0" y="908"/>
                  </a:moveTo>
                  <a:cubicBezTo>
                    <a:pt x="14" y="775"/>
                    <a:pt x="28" y="643"/>
                    <a:pt x="87" y="524"/>
                  </a:cubicBezTo>
                  <a:cubicBezTo>
                    <a:pt x="146" y="405"/>
                    <a:pt x="239" y="278"/>
                    <a:pt x="353" y="196"/>
                  </a:cubicBezTo>
                  <a:cubicBezTo>
                    <a:pt x="467" y="114"/>
                    <a:pt x="707" y="0"/>
                    <a:pt x="774" y="35"/>
                  </a:cubicBezTo>
                  <a:cubicBezTo>
                    <a:pt x="841" y="70"/>
                    <a:pt x="802" y="277"/>
                    <a:pt x="756" y="407"/>
                  </a:cubicBezTo>
                  <a:cubicBezTo>
                    <a:pt x="710" y="537"/>
                    <a:pt x="616" y="727"/>
                    <a:pt x="496" y="815"/>
                  </a:cubicBezTo>
                  <a:cubicBezTo>
                    <a:pt x="376" y="903"/>
                    <a:pt x="112" y="915"/>
                    <a:pt x="37" y="933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6539" name="Line 27"/>
            <p:cNvSpPr>
              <a:spLocks noChangeShapeType="1"/>
            </p:cNvSpPr>
            <p:nvPr/>
          </p:nvSpPr>
          <p:spPr bwMode="auto">
            <a:xfrm flipV="1">
              <a:off x="2799" y="2917"/>
              <a:ext cx="279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6540" name="Line 28"/>
            <p:cNvSpPr>
              <a:spLocks noChangeShapeType="1"/>
            </p:cNvSpPr>
            <p:nvPr/>
          </p:nvSpPr>
          <p:spPr bwMode="auto">
            <a:xfrm flipV="1">
              <a:off x="2823" y="2744"/>
              <a:ext cx="502" cy="7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6541" name="Line 29"/>
            <p:cNvSpPr>
              <a:spLocks noChangeShapeType="1"/>
            </p:cNvSpPr>
            <p:nvPr/>
          </p:nvSpPr>
          <p:spPr bwMode="auto">
            <a:xfrm flipV="1">
              <a:off x="2787" y="2866"/>
              <a:ext cx="799" cy="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16542" name="Line 30"/>
            <p:cNvSpPr>
              <a:spLocks noChangeShapeType="1"/>
            </p:cNvSpPr>
            <p:nvPr/>
          </p:nvSpPr>
          <p:spPr bwMode="auto">
            <a:xfrm flipV="1">
              <a:off x="2799" y="3190"/>
              <a:ext cx="657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Phong Illumination Model</a:t>
            </a:r>
          </a:p>
        </p:txBody>
      </p:sp>
      <p:sp>
        <p:nvSpPr>
          <p:cNvPr id="1262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Specular or glossy materials: highlights</a:t>
            </a:r>
          </a:p>
          <a:p>
            <a:pPr lvl="1"/>
            <a:r>
              <a:rPr lang="en-US"/>
              <a:t>Polished floors, glossy paint, whiteboards</a:t>
            </a:r>
          </a:p>
          <a:p>
            <a:pPr lvl="1"/>
            <a:r>
              <a:rPr lang="en-US"/>
              <a:t>For plastics highlight is color of light source (not object)</a:t>
            </a:r>
          </a:p>
          <a:p>
            <a:pPr lvl="1"/>
            <a:r>
              <a:rPr lang="en-US"/>
              <a:t>For metals, highlight depends on surface color</a:t>
            </a:r>
          </a:p>
          <a:p>
            <a:r>
              <a:rPr lang="en-US"/>
              <a:t>Really, (blurred) reflections of light source</a:t>
            </a:r>
          </a:p>
        </p:txBody>
      </p:sp>
      <p:pic>
        <p:nvPicPr>
          <p:cNvPr id="1262596" name="Picture 4" descr="sigma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2" y="4100513"/>
            <a:ext cx="1692275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2597" name="Picture 5" descr="sigma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4100513"/>
            <a:ext cx="1690688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2598" name="Picture 6" descr="sigma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2" y="4100513"/>
            <a:ext cx="1692275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2599" name="Picture 7" descr="sigma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4100513"/>
            <a:ext cx="1690688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2600" name="Picture 8" descr="sigma5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0415" y="4100513"/>
            <a:ext cx="1692275" cy="16922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62601" name="Group 9"/>
          <p:cNvGrpSpPr>
            <a:grpSpLocks/>
          </p:cNvGrpSpPr>
          <p:nvPr/>
        </p:nvGrpSpPr>
        <p:grpSpPr bwMode="auto">
          <a:xfrm>
            <a:off x="490538" y="6048377"/>
            <a:ext cx="2565400" cy="461963"/>
            <a:chOff x="1155" y="2094"/>
            <a:chExt cx="1616" cy="291"/>
          </a:xfrm>
        </p:grpSpPr>
        <p:sp>
          <p:nvSpPr>
            <p:cNvPr id="1262602" name="Line 10"/>
            <p:cNvSpPr>
              <a:spLocks noChangeShapeType="1"/>
            </p:cNvSpPr>
            <p:nvPr/>
          </p:nvSpPr>
          <p:spPr bwMode="auto">
            <a:xfrm>
              <a:off x="1155" y="2126"/>
              <a:ext cx="161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endParaRPr lang="en-US"/>
            </a:p>
          </p:txBody>
        </p:sp>
        <p:sp>
          <p:nvSpPr>
            <p:cNvPr id="1262603" name="Text Box 11"/>
            <p:cNvSpPr txBox="1">
              <a:spLocks noChangeArrowheads="1"/>
            </p:cNvSpPr>
            <p:nvPr/>
          </p:nvSpPr>
          <p:spPr bwMode="auto">
            <a:xfrm>
              <a:off x="1427" y="2094"/>
              <a:ext cx="1097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2400" b="0">
                  <a:latin typeface="Arial" charset="0"/>
                </a:rPr>
                <a:t>Roughness</a:t>
              </a:r>
            </a:p>
          </p:txBody>
        </p:sp>
      </p:grp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Idea of Phong Illumination</a:t>
            </a:r>
          </a:p>
        </p:txBody>
      </p:sp>
      <p:sp>
        <p:nvSpPr>
          <p:cNvPr id="1263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46065" y="1527175"/>
            <a:ext cx="8732837" cy="5029200"/>
          </a:xfrm>
        </p:spPr>
        <p:txBody>
          <a:bodyPr/>
          <a:lstStyle/>
          <a:p>
            <a:r>
              <a:rPr lang="en-US"/>
              <a:t>Find a simple way to create highlights that are view-dependent and happen at about the right place</a:t>
            </a:r>
          </a:p>
          <a:p>
            <a:r>
              <a:rPr lang="en-US"/>
              <a:t>Not physically based</a:t>
            </a:r>
          </a:p>
          <a:p>
            <a:r>
              <a:rPr lang="en-US"/>
              <a:t>Use dot product (cosine) of eye and reflection of light direction about surface normal</a:t>
            </a:r>
          </a:p>
          <a:p>
            <a:r>
              <a:rPr lang="en-US"/>
              <a:t>Alternatively, dot product of half angle and normal</a:t>
            </a:r>
          </a:p>
          <a:p>
            <a:pPr lvl="1"/>
            <a:r>
              <a:rPr lang="en-US"/>
              <a:t>Has greater physical backing.  We use this form</a:t>
            </a:r>
          </a:p>
          <a:p>
            <a:r>
              <a:rPr lang="en-US"/>
              <a:t>Raise cosine lobe to some power to control sharpness or roughness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Phong Formula</a:t>
            </a:r>
          </a:p>
        </p:txBody>
      </p:sp>
      <p:sp>
        <p:nvSpPr>
          <p:cNvPr id="1264643" name="AutoShape 3"/>
          <p:cNvSpPr>
            <a:spLocks noChangeArrowheads="1"/>
          </p:cNvSpPr>
          <p:nvPr/>
        </p:nvSpPr>
        <p:spPr bwMode="auto">
          <a:xfrm>
            <a:off x="2143125" y="2187575"/>
            <a:ext cx="509588" cy="496888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4644" name="Line 4"/>
          <p:cNvSpPr>
            <a:spLocks noChangeShapeType="1"/>
          </p:cNvSpPr>
          <p:nvPr/>
        </p:nvSpPr>
        <p:spPr bwMode="auto">
          <a:xfrm>
            <a:off x="2430463" y="4462463"/>
            <a:ext cx="3235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45" name="Line 5"/>
          <p:cNvSpPr>
            <a:spLocks noChangeShapeType="1"/>
          </p:cNvSpPr>
          <p:nvPr/>
        </p:nvSpPr>
        <p:spPr bwMode="auto">
          <a:xfrm flipV="1">
            <a:off x="4062413" y="2624137"/>
            <a:ext cx="0" cy="18478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46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  <a:p>
            <a:pPr>
              <a:lnSpc>
                <a:spcPct val="90000"/>
              </a:lnSpc>
            </a:pPr>
            <a:endParaRPr lang="en-US" sz="2000"/>
          </a:p>
        </p:txBody>
      </p:sp>
      <p:sp>
        <p:nvSpPr>
          <p:cNvPr id="1264647" name="Line 7"/>
          <p:cNvSpPr>
            <a:spLocks noChangeShapeType="1"/>
          </p:cNvSpPr>
          <p:nvPr/>
        </p:nvSpPr>
        <p:spPr bwMode="auto">
          <a:xfrm>
            <a:off x="2606676" y="2809876"/>
            <a:ext cx="1425575" cy="16240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48" name="Line 8"/>
          <p:cNvSpPr>
            <a:spLocks noChangeShapeType="1"/>
          </p:cNvSpPr>
          <p:nvPr/>
        </p:nvSpPr>
        <p:spPr bwMode="auto">
          <a:xfrm flipV="1">
            <a:off x="4073527" y="3224213"/>
            <a:ext cx="3097213" cy="1209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49" name="Line 9"/>
          <p:cNvSpPr>
            <a:spLocks noChangeShapeType="1"/>
          </p:cNvSpPr>
          <p:nvPr/>
        </p:nvSpPr>
        <p:spPr bwMode="auto">
          <a:xfrm flipH="1">
            <a:off x="4068763" y="2760665"/>
            <a:ext cx="1446212" cy="1665287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50" name="Line 10"/>
          <p:cNvSpPr>
            <a:spLocks noChangeShapeType="1"/>
          </p:cNvSpPr>
          <p:nvPr/>
        </p:nvSpPr>
        <p:spPr bwMode="auto">
          <a:xfrm>
            <a:off x="6894513" y="2803525"/>
            <a:ext cx="806450" cy="157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51" name="Line 11"/>
          <p:cNvSpPr>
            <a:spLocks noChangeShapeType="1"/>
          </p:cNvSpPr>
          <p:nvPr/>
        </p:nvSpPr>
        <p:spPr bwMode="auto">
          <a:xfrm flipH="1">
            <a:off x="7358064" y="2970214"/>
            <a:ext cx="333375" cy="6492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4652" name="Line 12"/>
          <p:cNvSpPr>
            <a:spLocks noChangeShapeType="1"/>
          </p:cNvSpPr>
          <p:nvPr/>
        </p:nvSpPr>
        <p:spPr bwMode="auto">
          <a:xfrm>
            <a:off x="7239002" y="2881314"/>
            <a:ext cx="246063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64653" name="Group 13"/>
          <p:cNvGrpSpPr>
            <a:grpSpLocks/>
          </p:cNvGrpSpPr>
          <p:nvPr/>
        </p:nvGrpSpPr>
        <p:grpSpPr bwMode="auto">
          <a:xfrm>
            <a:off x="4043363" y="2962275"/>
            <a:ext cx="1344612" cy="1487488"/>
            <a:chOff x="2787" y="2622"/>
            <a:chExt cx="847" cy="937"/>
          </a:xfrm>
        </p:grpSpPr>
        <p:sp>
          <p:nvSpPr>
            <p:cNvPr id="1264654" name="Freeform 14"/>
            <p:cNvSpPr>
              <a:spLocks/>
            </p:cNvSpPr>
            <p:nvPr/>
          </p:nvSpPr>
          <p:spPr bwMode="auto">
            <a:xfrm>
              <a:off x="2793" y="2622"/>
              <a:ext cx="841" cy="933"/>
            </a:xfrm>
            <a:custGeom>
              <a:avLst/>
              <a:gdLst>
                <a:gd name="T0" fmla="*/ 0 w 841"/>
                <a:gd name="T1" fmla="*/ 908 h 933"/>
                <a:gd name="T2" fmla="*/ 87 w 841"/>
                <a:gd name="T3" fmla="*/ 524 h 933"/>
                <a:gd name="T4" fmla="*/ 353 w 841"/>
                <a:gd name="T5" fmla="*/ 196 h 933"/>
                <a:gd name="T6" fmla="*/ 774 w 841"/>
                <a:gd name="T7" fmla="*/ 35 h 933"/>
                <a:gd name="T8" fmla="*/ 756 w 841"/>
                <a:gd name="T9" fmla="*/ 407 h 933"/>
                <a:gd name="T10" fmla="*/ 496 w 841"/>
                <a:gd name="T11" fmla="*/ 815 h 933"/>
                <a:gd name="T12" fmla="*/ 37 w 841"/>
                <a:gd name="T1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1" h="933">
                  <a:moveTo>
                    <a:pt x="0" y="908"/>
                  </a:moveTo>
                  <a:cubicBezTo>
                    <a:pt x="14" y="775"/>
                    <a:pt x="28" y="643"/>
                    <a:pt x="87" y="524"/>
                  </a:cubicBezTo>
                  <a:cubicBezTo>
                    <a:pt x="146" y="405"/>
                    <a:pt x="239" y="278"/>
                    <a:pt x="353" y="196"/>
                  </a:cubicBezTo>
                  <a:cubicBezTo>
                    <a:pt x="467" y="114"/>
                    <a:pt x="707" y="0"/>
                    <a:pt x="774" y="35"/>
                  </a:cubicBezTo>
                  <a:cubicBezTo>
                    <a:pt x="841" y="70"/>
                    <a:pt x="802" y="277"/>
                    <a:pt x="756" y="407"/>
                  </a:cubicBezTo>
                  <a:cubicBezTo>
                    <a:pt x="710" y="537"/>
                    <a:pt x="616" y="727"/>
                    <a:pt x="496" y="815"/>
                  </a:cubicBezTo>
                  <a:cubicBezTo>
                    <a:pt x="376" y="903"/>
                    <a:pt x="112" y="915"/>
                    <a:pt x="37" y="933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4655" name="Line 15"/>
            <p:cNvSpPr>
              <a:spLocks noChangeShapeType="1"/>
            </p:cNvSpPr>
            <p:nvPr/>
          </p:nvSpPr>
          <p:spPr bwMode="auto">
            <a:xfrm flipV="1">
              <a:off x="2799" y="2917"/>
              <a:ext cx="279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4656" name="Line 16"/>
            <p:cNvSpPr>
              <a:spLocks noChangeShapeType="1"/>
            </p:cNvSpPr>
            <p:nvPr/>
          </p:nvSpPr>
          <p:spPr bwMode="auto">
            <a:xfrm flipV="1">
              <a:off x="2823" y="2744"/>
              <a:ext cx="502" cy="7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4657" name="Line 17"/>
            <p:cNvSpPr>
              <a:spLocks noChangeShapeType="1"/>
            </p:cNvSpPr>
            <p:nvPr/>
          </p:nvSpPr>
          <p:spPr bwMode="auto">
            <a:xfrm flipV="1">
              <a:off x="2787" y="2866"/>
              <a:ext cx="799" cy="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4658" name="Line 18"/>
            <p:cNvSpPr>
              <a:spLocks noChangeShapeType="1"/>
            </p:cNvSpPr>
            <p:nvPr/>
          </p:nvSpPr>
          <p:spPr bwMode="auto">
            <a:xfrm flipV="1">
              <a:off x="2799" y="3190"/>
              <a:ext cx="657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4659" name="Text Box 19"/>
          <p:cNvSpPr txBox="1">
            <a:spLocks noChangeArrowheads="1"/>
          </p:cNvSpPr>
          <p:nvPr/>
        </p:nvSpPr>
        <p:spPr bwMode="auto">
          <a:xfrm>
            <a:off x="2105244" y="2713039"/>
            <a:ext cx="51708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-L</a:t>
            </a:r>
          </a:p>
        </p:txBody>
      </p:sp>
      <p:sp>
        <p:nvSpPr>
          <p:cNvPr id="1264660" name="Text Box 20"/>
          <p:cNvSpPr txBox="1">
            <a:spLocks noChangeArrowheads="1"/>
          </p:cNvSpPr>
          <p:nvPr/>
        </p:nvSpPr>
        <p:spPr bwMode="auto">
          <a:xfrm>
            <a:off x="5645414" y="2447925"/>
            <a:ext cx="4439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R</a:t>
            </a:r>
          </a:p>
        </p:txBody>
      </p:sp>
      <p:sp>
        <p:nvSpPr>
          <p:cNvPr id="1264661" name="Text Box 21"/>
          <p:cNvSpPr txBox="1">
            <a:spLocks noChangeArrowheads="1"/>
          </p:cNvSpPr>
          <p:nvPr/>
        </p:nvSpPr>
        <p:spPr bwMode="auto">
          <a:xfrm>
            <a:off x="7751613" y="3095625"/>
            <a:ext cx="4241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E</a:t>
            </a:r>
          </a:p>
        </p:txBody>
      </p:sp>
      <p:graphicFrame>
        <p:nvGraphicFramePr>
          <p:cNvPr id="1264662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90670"/>
              </p:ext>
            </p:extLst>
          </p:nvPr>
        </p:nvGraphicFramePr>
        <p:xfrm>
          <a:off x="3424238" y="1506538"/>
          <a:ext cx="2070100" cy="6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900" imgH="241300" progId="Equation.DSMT4">
                  <p:embed/>
                </p:oleObj>
              </mc:Choice>
              <mc:Fallback>
                <p:oleObj name="Equation" r:id="rId2" imgW="723900" imgH="2413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4238" y="1506538"/>
                        <a:ext cx="2070100" cy="6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4663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057035"/>
              </p:ext>
            </p:extLst>
          </p:nvPr>
        </p:nvGraphicFramePr>
        <p:xfrm>
          <a:off x="1268413" y="5329239"/>
          <a:ext cx="1162050" cy="471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400" imgH="165100" progId="Equation.DSMT4">
                  <p:embed/>
                </p:oleObj>
              </mc:Choice>
              <mc:Fallback>
                <p:oleObj name="Equation" r:id="rId4" imgW="406400" imgH="165100" progId="Equation.DSMT4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68413" y="5329239"/>
                        <a:ext cx="1162050" cy="471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4664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9773820"/>
              </p:ext>
            </p:extLst>
          </p:nvPr>
        </p:nvGraphicFramePr>
        <p:xfrm>
          <a:off x="4622800" y="5295900"/>
          <a:ext cx="3521075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31900" imgH="203200" progId="Equation.DSMT4">
                  <p:embed/>
                </p:oleObj>
              </mc:Choice>
              <mc:Fallback>
                <p:oleObj name="Equation" r:id="rId6" imgW="1231900" imgH="203200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2800" y="5295900"/>
                        <a:ext cx="3521075" cy="579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Alternative: Half-Angle (Blinn-Phong)</a:t>
            </a:r>
          </a:p>
        </p:txBody>
      </p:sp>
      <p:sp>
        <p:nvSpPr>
          <p:cNvPr id="1265670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r>
              <a:rPr lang="en-US" sz="2400"/>
              <a:t>Diffuse </a:t>
            </a:r>
            <a:r>
              <a:rPr lang="en-US" sz="2400" i="1"/>
              <a:t>and</a:t>
            </a:r>
            <a:r>
              <a:rPr lang="en-US" sz="2400"/>
              <a:t> specular components for most materials</a:t>
            </a:r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  <a:p>
            <a:endParaRPr lang="en-US" sz="2400"/>
          </a:p>
        </p:txBody>
      </p:sp>
      <p:sp>
        <p:nvSpPr>
          <p:cNvPr id="1265667" name="AutoShape 3"/>
          <p:cNvSpPr>
            <a:spLocks noChangeArrowheads="1"/>
          </p:cNvSpPr>
          <p:nvPr/>
        </p:nvSpPr>
        <p:spPr bwMode="auto">
          <a:xfrm>
            <a:off x="2505075" y="2268539"/>
            <a:ext cx="509588" cy="496887"/>
          </a:xfrm>
          <a:prstGeom prst="sun">
            <a:avLst>
              <a:gd name="adj" fmla="val 25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265668" name="Line 4"/>
          <p:cNvSpPr>
            <a:spLocks noChangeShapeType="1"/>
          </p:cNvSpPr>
          <p:nvPr/>
        </p:nvSpPr>
        <p:spPr bwMode="auto">
          <a:xfrm>
            <a:off x="2792415" y="4543425"/>
            <a:ext cx="32353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69" name="Line 5"/>
          <p:cNvSpPr>
            <a:spLocks noChangeShapeType="1"/>
          </p:cNvSpPr>
          <p:nvPr/>
        </p:nvSpPr>
        <p:spPr bwMode="auto">
          <a:xfrm flipV="1">
            <a:off x="4424363" y="2705100"/>
            <a:ext cx="0" cy="184785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71" name="Line 7"/>
          <p:cNvSpPr>
            <a:spLocks noChangeShapeType="1"/>
          </p:cNvSpPr>
          <p:nvPr/>
        </p:nvSpPr>
        <p:spPr bwMode="auto">
          <a:xfrm>
            <a:off x="2968627" y="2890839"/>
            <a:ext cx="1425575" cy="16240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72" name="Line 8"/>
          <p:cNvSpPr>
            <a:spLocks noChangeShapeType="1"/>
          </p:cNvSpPr>
          <p:nvPr/>
        </p:nvSpPr>
        <p:spPr bwMode="auto">
          <a:xfrm flipV="1">
            <a:off x="4435475" y="3305176"/>
            <a:ext cx="3097213" cy="12096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73" name="Line 9"/>
          <p:cNvSpPr>
            <a:spLocks noChangeShapeType="1"/>
          </p:cNvSpPr>
          <p:nvPr/>
        </p:nvSpPr>
        <p:spPr bwMode="auto">
          <a:xfrm flipH="1">
            <a:off x="4430713" y="2841625"/>
            <a:ext cx="1446212" cy="1665288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 type="triangle" w="med" len="med"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74" name="Line 10"/>
          <p:cNvSpPr>
            <a:spLocks noChangeShapeType="1"/>
          </p:cNvSpPr>
          <p:nvPr/>
        </p:nvSpPr>
        <p:spPr bwMode="auto">
          <a:xfrm>
            <a:off x="7256463" y="2884488"/>
            <a:ext cx="806450" cy="1571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75" name="Line 11"/>
          <p:cNvSpPr>
            <a:spLocks noChangeShapeType="1"/>
          </p:cNvSpPr>
          <p:nvPr/>
        </p:nvSpPr>
        <p:spPr bwMode="auto">
          <a:xfrm flipH="1">
            <a:off x="7720015" y="3051175"/>
            <a:ext cx="333375" cy="6492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76" name="Line 12"/>
          <p:cNvSpPr>
            <a:spLocks noChangeShapeType="1"/>
          </p:cNvSpPr>
          <p:nvPr/>
        </p:nvSpPr>
        <p:spPr bwMode="auto">
          <a:xfrm>
            <a:off x="7600952" y="2962276"/>
            <a:ext cx="246063" cy="4921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265677" name="Group 13"/>
          <p:cNvGrpSpPr>
            <a:grpSpLocks/>
          </p:cNvGrpSpPr>
          <p:nvPr/>
        </p:nvGrpSpPr>
        <p:grpSpPr bwMode="auto">
          <a:xfrm>
            <a:off x="4405313" y="3043239"/>
            <a:ext cx="1344612" cy="1487487"/>
            <a:chOff x="2787" y="2622"/>
            <a:chExt cx="847" cy="937"/>
          </a:xfrm>
        </p:grpSpPr>
        <p:sp>
          <p:nvSpPr>
            <p:cNvPr id="1265678" name="Freeform 14"/>
            <p:cNvSpPr>
              <a:spLocks/>
            </p:cNvSpPr>
            <p:nvPr/>
          </p:nvSpPr>
          <p:spPr bwMode="auto">
            <a:xfrm>
              <a:off x="2793" y="2622"/>
              <a:ext cx="841" cy="933"/>
            </a:xfrm>
            <a:custGeom>
              <a:avLst/>
              <a:gdLst>
                <a:gd name="T0" fmla="*/ 0 w 841"/>
                <a:gd name="T1" fmla="*/ 908 h 933"/>
                <a:gd name="T2" fmla="*/ 87 w 841"/>
                <a:gd name="T3" fmla="*/ 524 h 933"/>
                <a:gd name="T4" fmla="*/ 353 w 841"/>
                <a:gd name="T5" fmla="*/ 196 h 933"/>
                <a:gd name="T6" fmla="*/ 774 w 841"/>
                <a:gd name="T7" fmla="*/ 35 h 933"/>
                <a:gd name="T8" fmla="*/ 756 w 841"/>
                <a:gd name="T9" fmla="*/ 407 h 933"/>
                <a:gd name="T10" fmla="*/ 496 w 841"/>
                <a:gd name="T11" fmla="*/ 815 h 933"/>
                <a:gd name="T12" fmla="*/ 37 w 841"/>
                <a:gd name="T13" fmla="*/ 933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1" h="933">
                  <a:moveTo>
                    <a:pt x="0" y="908"/>
                  </a:moveTo>
                  <a:cubicBezTo>
                    <a:pt x="14" y="775"/>
                    <a:pt x="28" y="643"/>
                    <a:pt x="87" y="524"/>
                  </a:cubicBezTo>
                  <a:cubicBezTo>
                    <a:pt x="146" y="405"/>
                    <a:pt x="239" y="278"/>
                    <a:pt x="353" y="196"/>
                  </a:cubicBezTo>
                  <a:cubicBezTo>
                    <a:pt x="467" y="114"/>
                    <a:pt x="707" y="0"/>
                    <a:pt x="774" y="35"/>
                  </a:cubicBezTo>
                  <a:cubicBezTo>
                    <a:pt x="841" y="70"/>
                    <a:pt x="802" y="277"/>
                    <a:pt x="756" y="407"/>
                  </a:cubicBezTo>
                  <a:cubicBezTo>
                    <a:pt x="710" y="537"/>
                    <a:pt x="616" y="727"/>
                    <a:pt x="496" y="815"/>
                  </a:cubicBezTo>
                  <a:cubicBezTo>
                    <a:pt x="376" y="903"/>
                    <a:pt x="112" y="915"/>
                    <a:pt x="37" y="933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5679" name="Line 15"/>
            <p:cNvSpPr>
              <a:spLocks noChangeShapeType="1"/>
            </p:cNvSpPr>
            <p:nvPr/>
          </p:nvSpPr>
          <p:spPr bwMode="auto">
            <a:xfrm flipV="1">
              <a:off x="2799" y="2917"/>
              <a:ext cx="279" cy="62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5680" name="Line 16"/>
            <p:cNvSpPr>
              <a:spLocks noChangeShapeType="1"/>
            </p:cNvSpPr>
            <p:nvPr/>
          </p:nvSpPr>
          <p:spPr bwMode="auto">
            <a:xfrm flipV="1">
              <a:off x="2823" y="2744"/>
              <a:ext cx="502" cy="7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5681" name="Line 17"/>
            <p:cNvSpPr>
              <a:spLocks noChangeShapeType="1"/>
            </p:cNvSpPr>
            <p:nvPr/>
          </p:nvSpPr>
          <p:spPr bwMode="auto">
            <a:xfrm flipV="1">
              <a:off x="2787" y="2866"/>
              <a:ext cx="799" cy="69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65682" name="Line 18"/>
            <p:cNvSpPr>
              <a:spLocks noChangeShapeType="1"/>
            </p:cNvSpPr>
            <p:nvPr/>
          </p:nvSpPr>
          <p:spPr bwMode="auto">
            <a:xfrm flipV="1">
              <a:off x="2799" y="3190"/>
              <a:ext cx="657" cy="3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65683" name="Line 19"/>
          <p:cNvSpPr>
            <a:spLocks noChangeShapeType="1"/>
          </p:cNvSpPr>
          <p:nvPr/>
        </p:nvSpPr>
        <p:spPr bwMode="auto">
          <a:xfrm flipV="1">
            <a:off x="4445001" y="2705102"/>
            <a:ext cx="461963" cy="17700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65684" name="Text Box 20"/>
          <p:cNvSpPr txBox="1">
            <a:spLocks noChangeArrowheads="1"/>
          </p:cNvSpPr>
          <p:nvPr/>
        </p:nvSpPr>
        <p:spPr bwMode="auto">
          <a:xfrm>
            <a:off x="4753237" y="2185988"/>
            <a:ext cx="4439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H</a:t>
            </a:r>
          </a:p>
        </p:txBody>
      </p:sp>
      <p:sp>
        <p:nvSpPr>
          <p:cNvPr id="1265685" name="Text Box 21"/>
          <p:cNvSpPr txBox="1">
            <a:spLocks noChangeArrowheads="1"/>
          </p:cNvSpPr>
          <p:nvPr/>
        </p:nvSpPr>
        <p:spPr bwMode="auto">
          <a:xfrm>
            <a:off x="4324614" y="2254251"/>
            <a:ext cx="44397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Arial" charset="0"/>
              </a:rPr>
              <a:t>N</a:t>
            </a:r>
          </a:p>
        </p:txBody>
      </p:sp>
      <p:graphicFrame>
        <p:nvGraphicFramePr>
          <p:cNvPr id="1265686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31034666"/>
              </p:ext>
            </p:extLst>
          </p:nvPr>
        </p:nvGraphicFramePr>
        <p:xfrm>
          <a:off x="3424238" y="1349375"/>
          <a:ext cx="2071687" cy="69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723900" imgH="241300" progId="Equation.DSMT4">
                  <p:embed/>
                </p:oleObj>
              </mc:Choice>
              <mc:Fallback>
                <p:oleObj name="Equation" r:id="rId2" imgW="723900" imgH="241300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4238" y="1349375"/>
                        <a:ext cx="2071687" cy="690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rgbClr val="00000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65689" name="Object 2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43114926"/>
              </p:ext>
            </p:extLst>
          </p:nvPr>
        </p:nvGraphicFramePr>
        <p:xfrm>
          <a:off x="512763" y="4706938"/>
          <a:ext cx="8183562" cy="906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127500" imgH="457200" progId="Equation.DSMT4">
                  <p:embed/>
                </p:oleObj>
              </mc:Choice>
              <mc:Fallback>
                <p:oleObj name="Equation" r:id="rId4" imgW="4127500" imgH="457200" progId="Equation.DSMT4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763" y="4706938"/>
                        <a:ext cx="8183562" cy="906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5921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Demo in mytest3</a:t>
            </a:r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6"/>
            <a:ext cx="8686800" cy="5897563"/>
          </a:xfrm>
        </p:spPr>
        <p:txBody>
          <a:bodyPr/>
          <a:lstStyle/>
          <a:p>
            <a:r>
              <a:rPr lang="en-US"/>
              <a:t>What happens when we make surface less shiny?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12206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12" t="20206" r="33820" b="29985"/>
          <a:stretch>
            <a:fillRect/>
          </a:stretch>
        </p:blipFill>
        <p:spPr bwMode="auto">
          <a:xfrm>
            <a:off x="2414590" y="2157413"/>
            <a:ext cx="4308475" cy="444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68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Gouraud and Phong shading (vertex vs fragment)</a:t>
            </a:r>
          </a:p>
          <a:p>
            <a:r>
              <a:rPr lang="en-US"/>
              <a:t>Types of lighting, materials and shading </a:t>
            </a:r>
          </a:p>
          <a:p>
            <a:pPr lvl="1"/>
            <a:r>
              <a:rPr lang="en-US"/>
              <a:t>Lights: Point and Directional</a:t>
            </a:r>
          </a:p>
          <a:p>
            <a:pPr lvl="1"/>
            <a:r>
              <a:rPr lang="en-US"/>
              <a:t>Shading: Ambient, Diffuse, Emissive, Specular</a:t>
            </a:r>
          </a:p>
          <a:p>
            <a:r>
              <a:rPr lang="en-US" i="1"/>
              <a:t>Fragment shader for mytest3</a:t>
            </a:r>
          </a:p>
          <a:p>
            <a:pPr lvl="1"/>
            <a:r>
              <a:rPr lang="en-US"/>
              <a:t>HW 2 requires a more general version of this</a:t>
            </a:r>
          </a:p>
          <a:p>
            <a:r>
              <a:rPr lang="en-US"/>
              <a:t>Source code in display routine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578" name="Rectangle 26"/>
          <p:cNvSpPr>
            <a:spLocks noChangeArrowheads="1"/>
          </p:cNvSpPr>
          <p:nvPr/>
        </p:nvSpPr>
        <p:spPr bwMode="auto">
          <a:xfrm>
            <a:off x="6015038" y="1838325"/>
            <a:ext cx="1995487" cy="23495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4" name="Rectangle 22"/>
          <p:cNvSpPr>
            <a:spLocks noChangeArrowheads="1"/>
          </p:cNvSpPr>
          <p:nvPr/>
        </p:nvSpPr>
        <p:spPr bwMode="auto">
          <a:xfrm>
            <a:off x="1133475" y="1374775"/>
            <a:ext cx="1995488" cy="22320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54" name="Rectangle 2"/>
          <p:cNvSpPr>
            <a:spLocks noGrp="1" noChangeArrowheads="1"/>
          </p:cNvSpPr>
          <p:nvPr>
            <p:ph type="title"/>
          </p:nvPr>
        </p:nvSpPr>
        <p:spPr>
          <a:xfrm>
            <a:off x="211677" y="533400"/>
            <a:ext cx="8696391" cy="685800"/>
          </a:xfrm>
        </p:spPr>
        <p:txBody>
          <a:bodyPr/>
          <a:lstStyle/>
          <a:p>
            <a:r>
              <a:rPr lang="en-US" dirty="0"/>
              <a:t>OpenGL Rendering Pipeline (simple)</a:t>
            </a:r>
          </a:p>
        </p:txBody>
      </p:sp>
      <p:sp>
        <p:nvSpPr>
          <p:cNvPr id="1175555" name="AutoShape 3"/>
          <p:cNvSpPr>
            <a:spLocks noChangeArrowheads="1"/>
          </p:cNvSpPr>
          <p:nvPr/>
        </p:nvSpPr>
        <p:spPr bwMode="auto">
          <a:xfrm>
            <a:off x="1295400" y="2424113"/>
            <a:ext cx="1676400" cy="10668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Geometry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Primitive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Operations</a:t>
            </a:r>
          </a:p>
        </p:txBody>
      </p:sp>
      <p:sp>
        <p:nvSpPr>
          <p:cNvPr id="1175556" name="AutoShape 4"/>
          <p:cNvSpPr>
            <a:spLocks noChangeArrowheads="1"/>
          </p:cNvSpPr>
          <p:nvPr/>
        </p:nvSpPr>
        <p:spPr bwMode="auto">
          <a:xfrm>
            <a:off x="1447800" y="4481513"/>
            <a:ext cx="1447800" cy="8382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Pixel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Operations</a:t>
            </a:r>
          </a:p>
        </p:txBody>
      </p:sp>
      <p:sp>
        <p:nvSpPr>
          <p:cNvPr id="1175557" name="AutoShape 5"/>
          <p:cNvSpPr>
            <a:spLocks noChangeArrowheads="1"/>
          </p:cNvSpPr>
          <p:nvPr/>
        </p:nvSpPr>
        <p:spPr bwMode="auto">
          <a:xfrm>
            <a:off x="3962400" y="2962275"/>
            <a:ext cx="1608138" cy="985838"/>
          </a:xfrm>
          <a:prstGeom prst="roundRect">
            <a:avLst>
              <a:gd name="adj" fmla="val 16667"/>
            </a:avLst>
          </a:prstGeom>
          <a:solidFill>
            <a:srgbClr val="0000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Scan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Conversion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(Rasterize)</a:t>
            </a:r>
          </a:p>
        </p:txBody>
      </p:sp>
      <p:sp>
        <p:nvSpPr>
          <p:cNvPr id="1175558" name="Rectangle 6"/>
          <p:cNvSpPr>
            <a:spLocks noChangeArrowheads="1"/>
          </p:cNvSpPr>
          <p:nvPr/>
        </p:nvSpPr>
        <p:spPr bwMode="auto">
          <a:xfrm>
            <a:off x="3962400" y="4481513"/>
            <a:ext cx="1524000" cy="838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Texture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Memory</a:t>
            </a:r>
          </a:p>
        </p:txBody>
      </p:sp>
      <p:sp>
        <p:nvSpPr>
          <p:cNvPr id="1175559" name="AutoShape 7"/>
          <p:cNvSpPr>
            <a:spLocks noChangeArrowheads="1"/>
          </p:cNvSpPr>
          <p:nvPr/>
        </p:nvSpPr>
        <p:spPr bwMode="auto">
          <a:xfrm>
            <a:off x="6248400" y="3109913"/>
            <a:ext cx="1600200" cy="762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Fragment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Operations</a:t>
            </a:r>
          </a:p>
        </p:txBody>
      </p:sp>
      <p:sp>
        <p:nvSpPr>
          <p:cNvPr id="1175560" name="Rectangle 8"/>
          <p:cNvSpPr>
            <a:spLocks noChangeArrowheads="1"/>
          </p:cNvSpPr>
          <p:nvPr/>
        </p:nvSpPr>
        <p:spPr bwMode="auto">
          <a:xfrm rot="5400000">
            <a:off x="7696200" y="3719513"/>
            <a:ext cx="1905000" cy="533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Framebuffer</a:t>
            </a:r>
          </a:p>
        </p:txBody>
      </p:sp>
      <p:sp>
        <p:nvSpPr>
          <p:cNvPr id="1175561" name="Text Box 9"/>
          <p:cNvSpPr txBox="1">
            <a:spLocks noChangeArrowheads="1"/>
          </p:cNvSpPr>
          <p:nvPr/>
        </p:nvSpPr>
        <p:spPr bwMode="auto">
          <a:xfrm>
            <a:off x="-36513" y="2714625"/>
            <a:ext cx="110172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Vertices</a:t>
            </a:r>
          </a:p>
        </p:txBody>
      </p:sp>
      <p:sp>
        <p:nvSpPr>
          <p:cNvPr id="1175562" name="Line 10"/>
          <p:cNvSpPr>
            <a:spLocks noChangeShapeType="1"/>
          </p:cNvSpPr>
          <p:nvPr/>
        </p:nvSpPr>
        <p:spPr bwMode="auto">
          <a:xfrm>
            <a:off x="990600" y="29575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3" name="Freeform 11"/>
          <p:cNvSpPr>
            <a:spLocks/>
          </p:cNvSpPr>
          <p:nvPr/>
        </p:nvSpPr>
        <p:spPr bwMode="auto">
          <a:xfrm>
            <a:off x="2971800" y="2957513"/>
            <a:ext cx="990600" cy="457200"/>
          </a:xfrm>
          <a:custGeom>
            <a:avLst/>
            <a:gdLst>
              <a:gd name="T0" fmla="*/ 0 w 624"/>
              <a:gd name="T1" fmla="*/ 0 h 288"/>
              <a:gd name="T2" fmla="*/ 240 w 624"/>
              <a:gd name="T3" fmla="*/ 0 h 288"/>
              <a:gd name="T4" fmla="*/ 240 w 624"/>
              <a:gd name="T5" fmla="*/ 288 h 288"/>
              <a:gd name="T6" fmla="*/ 624 w 624"/>
              <a:gd name="T7" fmla="*/ 288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24" h="288">
                <a:moveTo>
                  <a:pt x="0" y="0"/>
                </a:moveTo>
                <a:lnTo>
                  <a:pt x="240" y="0"/>
                </a:lnTo>
                <a:lnTo>
                  <a:pt x="240" y="288"/>
                </a:lnTo>
                <a:lnTo>
                  <a:pt x="624" y="288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4" name="Text Box 12"/>
          <p:cNvSpPr txBox="1">
            <a:spLocks noChangeArrowheads="1"/>
          </p:cNvSpPr>
          <p:nvPr/>
        </p:nvSpPr>
        <p:spPr bwMode="auto">
          <a:xfrm>
            <a:off x="-49213" y="4706938"/>
            <a:ext cx="1016001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Images</a:t>
            </a:r>
          </a:p>
        </p:txBody>
      </p:sp>
      <p:sp>
        <p:nvSpPr>
          <p:cNvPr id="1175565" name="Line 13"/>
          <p:cNvSpPr>
            <a:spLocks noChangeShapeType="1"/>
          </p:cNvSpPr>
          <p:nvPr/>
        </p:nvSpPr>
        <p:spPr bwMode="auto">
          <a:xfrm>
            <a:off x="914400" y="49387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6" name="Freeform 14"/>
          <p:cNvSpPr>
            <a:spLocks/>
          </p:cNvSpPr>
          <p:nvPr/>
        </p:nvSpPr>
        <p:spPr bwMode="auto">
          <a:xfrm>
            <a:off x="2895600" y="3643313"/>
            <a:ext cx="1066800" cy="1295400"/>
          </a:xfrm>
          <a:custGeom>
            <a:avLst/>
            <a:gdLst>
              <a:gd name="T0" fmla="*/ 0 w 672"/>
              <a:gd name="T1" fmla="*/ 816 h 816"/>
              <a:gd name="T2" fmla="*/ 288 w 672"/>
              <a:gd name="T3" fmla="*/ 816 h 816"/>
              <a:gd name="T4" fmla="*/ 288 w 672"/>
              <a:gd name="T5" fmla="*/ 0 h 816"/>
              <a:gd name="T6" fmla="*/ 672 w 672"/>
              <a:gd name="T7" fmla="*/ 0 h 8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72" h="816">
                <a:moveTo>
                  <a:pt x="0" y="816"/>
                </a:moveTo>
                <a:lnTo>
                  <a:pt x="288" y="816"/>
                </a:lnTo>
                <a:lnTo>
                  <a:pt x="288" y="0"/>
                </a:lnTo>
                <a:lnTo>
                  <a:pt x="672" y="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7" name="Line 15"/>
          <p:cNvSpPr>
            <a:spLocks noChangeShapeType="1"/>
          </p:cNvSpPr>
          <p:nvPr/>
        </p:nvSpPr>
        <p:spPr bwMode="auto">
          <a:xfrm>
            <a:off x="3352800" y="493871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8" name="Line 16"/>
          <p:cNvSpPr>
            <a:spLocks noChangeShapeType="1"/>
          </p:cNvSpPr>
          <p:nvPr/>
        </p:nvSpPr>
        <p:spPr bwMode="auto">
          <a:xfrm flipV="1">
            <a:off x="4648200" y="3948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69" name="Line 17"/>
          <p:cNvSpPr>
            <a:spLocks noChangeShapeType="1"/>
          </p:cNvSpPr>
          <p:nvPr/>
        </p:nvSpPr>
        <p:spPr bwMode="auto">
          <a:xfrm>
            <a:off x="5581650" y="3490913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0" name="Line 18"/>
          <p:cNvSpPr>
            <a:spLocks noChangeShapeType="1"/>
          </p:cNvSpPr>
          <p:nvPr/>
        </p:nvSpPr>
        <p:spPr bwMode="auto">
          <a:xfrm>
            <a:off x="7848600" y="34909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1" name="Freeform 19"/>
          <p:cNvSpPr>
            <a:spLocks/>
          </p:cNvSpPr>
          <p:nvPr/>
        </p:nvSpPr>
        <p:spPr bwMode="auto">
          <a:xfrm>
            <a:off x="2133600" y="4938713"/>
            <a:ext cx="6477000" cy="685800"/>
          </a:xfrm>
          <a:custGeom>
            <a:avLst/>
            <a:gdLst>
              <a:gd name="T0" fmla="*/ 4080 w 4080"/>
              <a:gd name="T1" fmla="*/ 0 h 432"/>
              <a:gd name="T2" fmla="*/ 4080 w 4080"/>
              <a:gd name="T3" fmla="*/ 432 h 432"/>
              <a:gd name="T4" fmla="*/ 0 w 4080"/>
              <a:gd name="T5" fmla="*/ 432 h 432"/>
              <a:gd name="T6" fmla="*/ 0 w 4080"/>
              <a:gd name="T7" fmla="*/ 240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080" h="432">
                <a:moveTo>
                  <a:pt x="4080" y="0"/>
                </a:moveTo>
                <a:lnTo>
                  <a:pt x="4080" y="432"/>
                </a:lnTo>
                <a:lnTo>
                  <a:pt x="0" y="432"/>
                </a:lnTo>
                <a:lnTo>
                  <a:pt x="0" y="240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72" name="Text Box 20"/>
          <p:cNvSpPr txBox="1">
            <a:spLocks noChangeArrowheads="1"/>
          </p:cNvSpPr>
          <p:nvPr/>
        </p:nvSpPr>
        <p:spPr bwMode="auto">
          <a:xfrm>
            <a:off x="661988" y="5721350"/>
            <a:ext cx="83915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Traditional Approach: Fixed function pipeline (state machine)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New Development (2003-): Programmable pipeline</a:t>
            </a:r>
          </a:p>
        </p:txBody>
      </p:sp>
      <p:sp>
        <p:nvSpPr>
          <p:cNvPr id="1175577" name="Text Box 25"/>
          <p:cNvSpPr txBox="1">
            <a:spLocks noChangeArrowheads="1"/>
          </p:cNvSpPr>
          <p:nvPr/>
        </p:nvSpPr>
        <p:spPr bwMode="auto">
          <a:xfrm>
            <a:off x="1076325" y="1354138"/>
            <a:ext cx="2187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Programmable 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Modern GPUs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Vertex Shader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)</a:t>
            </a:r>
          </a:p>
        </p:txBody>
      </p:sp>
      <p:sp>
        <p:nvSpPr>
          <p:cNvPr id="1175579" name="Text Box 27"/>
          <p:cNvSpPr txBox="1">
            <a:spLocks noChangeArrowheads="1"/>
          </p:cNvSpPr>
          <p:nvPr/>
        </p:nvSpPr>
        <p:spPr bwMode="auto">
          <a:xfrm>
            <a:off x="5954713" y="1771650"/>
            <a:ext cx="2187575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Programmable in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Modern GPUs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Fragment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 Shader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9FFCC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+mn-cs"/>
              </a:rPr>
              <a:t>)</a:t>
            </a:r>
          </a:p>
        </p:txBody>
      </p:sp>
      <p:sp>
        <p:nvSpPr>
          <p:cNvPr id="1175581" name="AutoShape 29"/>
          <p:cNvSpPr>
            <a:spLocks noChangeArrowheads="1"/>
          </p:cNvSpPr>
          <p:nvPr/>
        </p:nvSpPr>
        <p:spPr bwMode="auto">
          <a:xfrm>
            <a:off x="138113" y="3252788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2" name="AutoShape 30"/>
          <p:cNvSpPr>
            <a:spLocks noChangeArrowheads="1"/>
          </p:cNvSpPr>
          <p:nvPr/>
        </p:nvSpPr>
        <p:spPr bwMode="auto">
          <a:xfrm rot="-2988209">
            <a:off x="775494" y="3547269"/>
            <a:ext cx="266700" cy="468312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3" name="AutoShape 31"/>
          <p:cNvSpPr>
            <a:spLocks noChangeArrowheads="1"/>
          </p:cNvSpPr>
          <p:nvPr/>
        </p:nvSpPr>
        <p:spPr bwMode="auto">
          <a:xfrm>
            <a:off x="4181475" y="2022475"/>
            <a:ext cx="393700" cy="533400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4" name="AutoShape 32"/>
          <p:cNvSpPr>
            <a:spLocks noChangeArrowheads="1"/>
          </p:cNvSpPr>
          <p:nvPr/>
        </p:nvSpPr>
        <p:spPr bwMode="auto">
          <a:xfrm rot="-2988209">
            <a:off x="4818857" y="2239168"/>
            <a:ext cx="266700" cy="468313"/>
          </a:xfrm>
          <a:prstGeom prst="triangle">
            <a:avLst>
              <a:gd name="adj" fmla="val 50000"/>
            </a:avLst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5" name="Rectangle 33"/>
          <p:cNvSpPr>
            <a:spLocks noChangeArrowheads="1"/>
          </p:cNvSpPr>
          <p:nvPr/>
        </p:nvSpPr>
        <p:spPr bwMode="auto">
          <a:xfrm>
            <a:off x="4008438" y="2000250"/>
            <a:ext cx="1360487" cy="827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6" name="Line 34"/>
          <p:cNvSpPr>
            <a:spLocks noChangeShapeType="1"/>
          </p:cNvSpPr>
          <p:nvPr/>
        </p:nvSpPr>
        <p:spPr bwMode="auto">
          <a:xfrm flipV="1">
            <a:off x="3997325" y="2159000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8" name="Line 36"/>
          <p:cNvSpPr>
            <a:spLocks noChangeShapeType="1"/>
          </p:cNvSpPr>
          <p:nvPr/>
        </p:nvSpPr>
        <p:spPr bwMode="auto">
          <a:xfrm flipV="1">
            <a:off x="4005263" y="2355850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89" name="Line 37"/>
          <p:cNvSpPr>
            <a:spLocks noChangeShapeType="1"/>
          </p:cNvSpPr>
          <p:nvPr/>
        </p:nvSpPr>
        <p:spPr bwMode="auto">
          <a:xfrm flipV="1">
            <a:off x="3994150" y="2522538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0" name="Line 38"/>
          <p:cNvSpPr>
            <a:spLocks noChangeShapeType="1"/>
          </p:cNvSpPr>
          <p:nvPr/>
        </p:nvSpPr>
        <p:spPr bwMode="auto">
          <a:xfrm flipV="1">
            <a:off x="3994150" y="2678113"/>
            <a:ext cx="13620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1" name="Line 39"/>
          <p:cNvSpPr>
            <a:spLocks noChangeShapeType="1"/>
          </p:cNvSpPr>
          <p:nvPr/>
        </p:nvSpPr>
        <p:spPr bwMode="auto">
          <a:xfrm>
            <a:off x="4135438" y="1998663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2" name="Line 40"/>
          <p:cNvSpPr>
            <a:spLocks noChangeShapeType="1"/>
          </p:cNvSpPr>
          <p:nvPr/>
        </p:nvSpPr>
        <p:spPr bwMode="auto">
          <a:xfrm>
            <a:off x="4287838" y="1995488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3" name="Line 41"/>
          <p:cNvSpPr>
            <a:spLocks noChangeShapeType="1"/>
          </p:cNvSpPr>
          <p:nvPr/>
        </p:nvSpPr>
        <p:spPr bwMode="auto">
          <a:xfrm>
            <a:off x="4465638" y="1995488"/>
            <a:ext cx="0" cy="8302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4" name="Line 42"/>
          <p:cNvSpPr>
            <a:spLocks noChangeShapeType="1"/>
          </p:cNvSpPr>
          <p:nvPr/>
        </p:nvSpPr>
        <p:spPr bwMode="auto">
          <a:xfrm>
            <a:off x="4610100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5" name="Line 43"/>
          <p:cNvSpPr>
            <a:spLocks noChangeShapeType="1"/>
          </p:cNvSpPr>
          <p:nvPr/>
        </p:nvSpPr>
        <p:spPr bwMode="auto">
          <a:xfrm>
            <a:off x="4754563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6" name="Line 44"/>
          <p:cNvSpPr>
            <a:spLocks noChangeShapeType="1"/>
          </p:cNvSpPr>
          <p:nvPr/>
        </p:nvSpPr>
        <p:spPr bwMode="auto">
          <a:xfrm>
            <a:off x="4899025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7" name="Line 45"/>
          <p:cNvSpPr>
            <a:spLocks noChangeShapeType="1"/>
          </p:cNvSpPr>
          <p:nvPr/>
        </p:nvSpPr>
        <p:spPr bwMode="auto">
          <a:xfrm>
            <a:off x="5021263" y="2006600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8" name="Line 46"/>
          <p:cNvSpPr>
            <a:spLocks noChangeShapeType="1"/>
          </p:cNvSpPr>
          <p:nvPr/>
        </p:nvSpPr>
        <p:spPr bwMode="auto">
          <a:xfrm>
            <a:off x="5154613" y="1984375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sp>
        <p:nvSpPr>
          <p:cNvPr id="1175599" name="Line 47"/>
          <p:cNvSpPr>
            <a:spLocks noChangeShapeType="1"/>
          </p:cNvSpPr>
          <p:nvPr/>
        </p:nvSpPr>
        <p:spPr bwMode="auto">
          <a:xfrm>
            <a:off x="5265738" y="1984375"/>
            <a:ext cx="0" cy="830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charset="0"/>
              <a:ea typeface="ＭＳ Ｐゴシック" charset="0"/>
              <a:cs typeface="+mn-cs"/>
            </a:endParaRPr>
          </a:p>
        </p:txBody>
      </p:sp>
      <p:pic>
        <p:nvPicPr>
          <p:cNvPr id="1175603" name="Picture 51" descr="roofs of buildin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5938" y="4487863"/>
            <a:ext cx="1143000" cy="85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805004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Vertex Shader in mytest3</a:t>
            </a:r>
          </a:p>
        </p:txBody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#version 330 core  // Do not use any version older than 330!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Inputs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layout (location = 0) in vec3 position;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layout (location = 1) in vec3 normal;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layout (location = 2) in vec2 </a:t>
            </a:r>
            <a:r>
              <a:rPr lang="en-US" sz="1600" b="1" dirty="0" err="1">
                <a:solidFill>
                  <a:srgbClr val="00B0F0"/>
                </a:solidFill>
                <a:latin typeface="Courier New" charset="0"/>
              </a:rPr>
              <a:t>texCoords</a:t>
            </a: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Extra outputs, if any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vec4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myvertex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vec3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mynormal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vec2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Uniform variables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mat4 projection;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mat4 </a:t>
            </a:r>
            <a:r>
              <a:rPr lang="en-US" sz="1600" b="1" dirty="0" err="1">
                <a:latin typeface="Courier New" charset="0"/>
              </a:rPr>
              <a:t>modelview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230467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Vertex Shader in mytest3</a:t>
            </a:r>
          </a:p>
        </p:txBody>
      </p:sp>
      <p:sp>
        <p:nvSpPr>
          <p:cNvPr id="1258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//Outputs will be scan-converted/interpolated/</a:t>
            </a:r>
            <a:r>
              <a:rPr lang="en-US" sz="1600" b="1" dirty="0" err="1">
                <a:latin typeface="Courier New" charset="0"/>
              </a:rPr>
              <a:t>gouraud</a:t>
            </a:r>
            <a:r>
              <a:rPr lang="en-US" sz="1600" b="1" dirty="0">
                <a:latin typeface="Courier New" charset="0"/>
              </a:rPr>
              <a:t> shaded between vertices and input to the fragment shader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//(</a:t>
            </a:r>
            <a:r>
              <a:rPr lang="en-US" sz="1600" b="1" dirty="0" err="1">
                <a:latin typeface="Courier New" charset="0"/>
              </a:rPr>
              <a:t>myvertex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mynormal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texcoord</a:t>
            </a:r>
            <a:r>
              <a:rPr lang="en-US" sz="1600" b="1" dirty="0">
                <a:latin typeface="Courier New" charset="0"/>
              </a:rPr>
              <a:t>)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//Think about why </a:t>
            </a:r>
            <a:r>
              <a:rPr lang="en-US" sz="1600" b="1" dirty="0" err="1">
                <a:latin typeface="Courier New" charset="0"/>
              </a:rPr>
              <a:t>gl_Position</a:t>
            </a:r>
            <a:r>
              <a:rPr lang="en-US" sz="1600" b="1" dirty="0">
                <a:latin typeface="Courier New" charset="0"/>
              </a:rPr>
              <a:t> and </a:t>
            </a:r>
            <a:r>
              <a:rPr lang="en-US" sz="1600" b="1" dirty="0" err="1">
                <a:latin typeface="Courier New" charset="0"/>
              </a:rPr>
              <a:t>myvertex</a:t>
            </a:r>
            <a:r>
              <a:rPr lang="en-US" sz="1600" b="1" dirty="0">
                <a:latin typeface="Courier New" charset="0"/>
              </a:rPr>
              <a:t> both needed.  What’s diff?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main() 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gl_Position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projection *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* vec4(position, 1.0f);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mynormal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mat3(transpose(inverse(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))) * normal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myvertex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modelview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* vec4(position, 1.0f)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	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vec2 (0.0, 0.0); </a:t>
            </a:r>
            <a:r>
              <a:rPr lang="en-US" sz="1600" b="1" dirty="0">
                <a:latin typeface="Courier New" charset="0"/>
              </a:rPr>
              <a:t>// Default value to prevent errors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 if (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!= 0){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	</a:t>
            </a:r>
            <a:r>
              <a:rPr lang="en-US" sz="1600" b="1" dirty="0" err="1">
                <a:latin typeface="Courier New" charset="0"/>
              </a:rPr>
              <a:t>texcoord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texCoords</a:t>
            </a:r>
            <a:r>
              <a:rPr lang="en-US" sz="16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3179487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7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Fragment Shader Setup </a:t>
            </a:r>
          </a:p>
        </p:txBody>
      </p:sp>
      <p:sp>
        <p:nvSpPr>
          <p:cNvPr id="1270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14475"/>
            <a:ext cx="859536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#version 330 core // Do not use any version older than 330!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Inputs fragment 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 are outputs of same name of vertex </a:t>
            </a:r>
            <a:r>
              <a:rPr lang="en-US" sz="1600" b="1" dirty="0" err="1">
                <a:latin typeface="Courier New" charset="0"/>
              </a:rPr>
              <a:t>shader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in vec4 </a:t>
            </a:r>
            <a:r>
              <a:rPr lang="en-US" sz="1600" b="1" dirty="0" err="1">
                <a:solidFill>
                  <a:srgbClr val="00B0F0"/>
                </a:solidFill>
                <a:latin typeface="Courier New" charset="0"/>
              </a:rPr>
              <a:t>myvertex</a:t>
            </a: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in vec3 </a:t>
            </a:r>
            <a:r>
              <a:rPr lang="en-US" sz="1600" b="1" dirty="0" err="1">
                <a:solidFill>
                  <a:srgbClr val="00B0F0"/>
                </a:solidFill>
                <a:latin typeface="Courier New" charset="0"/>
              </a:rPr>
              <a:t>mynormal</a:t>
            </a: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in vec2 </a:t>
            </a:r>
            <a:r>
              <a:rPr lang="en-US" sz="1600" b="1" dirty="0" err="1">
                <a:solidFill>
                  <a:srgbClr val="00B0F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00B0F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Output the frag color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out vec4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sampler2D </a:t>
            </a:r>
            <a:r>
              <a:rPr lang="en-US" sz="1600" b="1" dirty="0" err="1">
                <a:latin typeface="Courier New" charset="0"/>
              </a:rPr>
              <a:t>tex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istex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</a:t>
            </a:r>
            <a:r>
              <a:rPr lang="en-US" sz="1600" b="1" dirty="0" err="1">
                <a:latin typeface="Courier New" charset="0"/>
              </a:rPr>
              <a:t>int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islight</a:t>
            </a:r>
            <a:r>
              <a:rPr lang="en-US" sz="1600" b="1" dirty="0">
                <a:latin typeface="Courier New" charset="0"/>
              </a:rPr>
              <a:t> ; // are we lighting.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vec3 color;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Fragment Shader Variables</a:t>
            </a:r>
          </a:p>
        </p:txBody>
      </p:sp>
      <p:sp>
        <p:nvSpPr>
          <p:cNvPr id="1269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14475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Assume light 0 is directional, light 1 is a point light.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Actual light values are passed from the main OpenGL program.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This could be fancier.  My goal is to illustrate a simple idea.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vec3 light0dirn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vec4 light0color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vec4 light1posn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vec4 light1color ; 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Now, set the material parameters.  These could be bound to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a buffer.  But for now, I'll just make them uniform.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I use ambient, diffuse, specular, shininess.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// Ambient is just additive and doesn't multiply the lights.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vec4 ambient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vec4 diffuse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vec4 specular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uniform float shininess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Fragment Shader Compute Lighting</a:t>
            </a:r>
          </a:p>
        </p:txBody>
      </p:sp>
      <p:sp>
        <p:nvSpPr>
          <p:cNvPr id="1271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vec4 </a:t>
            </a:r>
            <a:r>
              <a:rPr lang="en-US" sz="1600" b="1" dirty="0" err="1">
                <a:latin typeface="Courier New" charset="0"/>
              </a:rPr>
              <a:t>ComputeLight</a:t>
            </a:r>
            <a:r>
              <a:rPr lang="en-US" sz="1600" b="1" dirty="0">
                <a:latin typeface="Courier New" charset="0"/>
              </a:rPr>
              <a:t> (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vec3 direction,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vec4 </a:t>
            </a:r>
            <a:r>
              <a:rPr lang="en-US" sz="1600" b="1" dirty="0" err="1">
                <a:latin typeface="Courier New" charset="0"/>
              </a:rPr>
              <a:t>lightcolor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vec3 normal,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vec3 </a:t>
            </a:r>
            <a:r>
              <a:rPr lang="en-US" sz="1600" b="1" dirty="0" err="1">
                <a:latin typeface="Courier New" charset="0"/>
              </a:rPr>
              <a:t>halfvec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vec4 </a:t>
            </a:r>
            <a:r>
              <a:rPr lang="en-US" sz="1600" b="1" dirty="0" err="1">
                <a:latin typeface="Courier New" charset="0"/>
              </a:rPr>
              <a:t>mydiffuse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vec4 </a:t>
            </a:r>
            <a:r>
              <a:rPr lang="en-US" sz="1600" b="1" dirty="0" err="1">
                <a:latin typeface="Courier New" charset="0"/>
              </a:rPr>
              <a:t>myspecular</a:t>
            </a:r>
            <a:r>
              <a:rPr lang="en-US" sz="1600" b="1" dirty="0">
                <a:latin typeface="Courier New" charset="0"/>
              </a:rPr>
              <a:t>,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in float </a:t>
            </a:r>
            <a:r>
              <a:rPr lang="en-US" sz="1600" b="1" dirty="0" err="1">
                <a:latin typeface="Courier New" charset="0"/>
              </a:rPr>
              <a:t>myshininess</a:t>
            </a:r>
            <a:r>
              <a:rPr lang="en-US" sz="1600" b="1" dirty="0">
                <a:latin typeface="Courier New" charset="0"/>
              </a:rPr>
              <a:t>) {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float </a:t>
            </a:r>
            <a:r>
              <a:rPr lang="en-US" sz="1600" b="1" dirty="0" err="1">
                <a:latin typeface="Courier New" charset="0"/>
              </a:rPr>
              <a:t>nDotL</a:t>
            </a:r>
            <a:r>
              <a:rPr lang="en-US" sz="1600" b="1" dirty="0">
                <a:latin typeface="Courier New" charset="0"/>
              </a:rPr>
              <a:t> = dot(normal, direction)  ;       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vec4 lambert = </a:t>
            </a:r>
            <a:r>
              <a:rPr lang="en-US" sz="1600" b="1" dirty="0" err="1">
                <a:latin typeface="Courier New" charset="0"/>
              </a:rPr>
              <a:t>mydiffuse</a:t>
            </a:r>
            <a:r>
              <a:rPr lang="en-US" sz="1600" b="1" dirty="0">
                <a:latin typeface="Courier New" charset="0"/>
              </a:rPr>
              <a:t> * </a:t>
            </a:r>
            <a:r>
              <a:rPr lang="en-US" sz="1600" b="1" dirty="0" err="1">
                <a:latin typeface="Courier New" charset="0"/>
              </a:rPr>
              <a:t>lightcolor</a:t>
            </a:r>
            <a:r>
              <a:rPr lang="en-US" sz="1600" b="1" dirty="0">
                <a:latin typeface="Courier New" charset="0"/>
              </a:rPr>
              <a:t> * max (</a:t>
            </a:r>
            <a:r>
              <a:rPr lang="en-US" sz="1600" b="1" dirty="0" err="1">
                <a:latin typeface="Courier New" charset="0"/>
              </a:rPr>
              <a:t>nDotL</a:t>
            </a:r>
            <a:r>
              <a:rPr lang="en-US" sz="1600" b="1" dirty="0">
                <a:latin typeface="Courier New" charset="0"/>
              </a:rPr>
              <a:t>, 0.0) ;  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float </a:t>
            </a:r>
            <a:r>
              <a:rPr lang="en-US" sz="1600" b="1" dirty="0" err="1">
                <a:latin typeface="Courier New" charset="0"/>
              </a:rPr>
              <a:t>nDotH</a:t>
            </a:r>
            <a:r>
              <a:rPr lang="en-US" sz="1600" b="1" dirty="0">
                <a:latin typeface="Courier New" charset="0"/>
              </a:rPr>
              <a:t> = dot(normal, </a:t>
            </a:r>
            <a:r>
              <a:rPr lang="en-US" sz="1600" b="1" dirty="0" err="1">
                <a:latin typeface="Courier New" charset="0"/>
              </a:rPr>
              <a:t>halfvec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vec4 </a:t>
            </a:r>
            <a:r>
              <a:rPr lang="en-US" sz="1600" b="1" dirty="0" err="1">
                <a:latin typeface="Courier New" charset="0"/>
              </a:rPr>
              <a:t>phong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myspecular</a:t>
            </a:r>
            <a:r>
              <a:rPr lang="en-US" sz="1600" b="1" dirty="0">
                <a:latin typeface="Courier New" charset="0"/>
              </a:rPr>
              <a:t> * </a:t>
            </a:r>
            <a:r>
              <a:rPr lang="en-US" sz="1600" b="1" dirty="0" err="1">
                <a:latin typeface="Courier New" charset="0"/>
              </a:rPr>
              <a:t>lightcolor</a:t>
            </a:r>
            <a:r>
              <a:rPr lang="en-US" sz="1600" b="1" dirty="0">
                <a:latin typeface="Courier New" charset="0"/>
              </a:rPr>
              <a:t> * </a:t>
            </a:r>
            <a:r>
              <a:rPr lang="en-US" sz="1600" b="1" dirty="0" err="1">
                <a:latin typeface="Courier New" charset="0"/>
              </a:rPr>
              <a:t>pow</a:t>
            </a:r>
            <a:r>
              <a:rPr lang="en-US" sz="1600" b="1" dirty="0">
                <a:latin typeface="Courier New" charset="0"/>
              </a:rPr>
              <a:t> (max(</a:t>
            </a:r>
            <a:r>
              <a:rPr lang="en-US" sz="1600" b="1" dirty="0" err="1">
                <a:latin typeface="Courier New" charset="0"/>
              </a:rPr>
              <a:t>nDotH</a:t>
            </a:r>
            <a:r>
              <a:rPr lang="en-US" sz="1600" b="1" dirty="0">
                <a:latin typeface="Courier New" charset="0"/>
              </a:rPr>
              <a:t>, 0.0), </a:t>
            </a:r>
            <a:r>
              <a:rPr lang="en-US" sz="1600" b="1" dirty="0" err="1">
                <a:latin typeface="Courier New" charset="0"/>
              </a:rPr>
              <a:t>myshininess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vec4 </a:t>
            </a:r>
            <a:r>
              <a:rPr lang="en-US" sz="1600" b="1" dirty="0" err="1">
                <a:latin typeface="Courier New" charset="0"/>
              </a:rPr>
              <a:t>retval</a:t>
            </a:r>
            <a:r>
              <a:rPr lang="en-US" sz="1600" b="1" dirty="0">
                <a:latin typeface="Courier New" charset="0"/>
              </a:rPr>
              <a:t> = lambert + </a:t>
            </a:r>
            <a:r>
              <a:rPr lang="en-US" sz="1600" b="1" dirty="0" err="1">
                <a:latin typeface="Courier New" charset="0"/>
              </a:rPr>
              <a:t>phong</a:t>
            </a:r>
            <a:r>
              <a:rPr lang="en-US" sz="1600" b="1" dirty="0">
                <a:latin typeface="Courier New" charset="0"/>
              </a:rPr>
              <a:t>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return </a:t>
            </a:r>
            <a:r>
              <a:rPr lang="en-US" sz="1600" b="1" dirty="0" err="1">
                <a:latin typeface="Courier New" charset="0"/>
              </a:rPr>
              <a:t>retval</a:t>
            </a:r>
            <a:r>
              <a:rPr lang="en-US" sz="1600" b="1" dirty="0">
                <a:latin typeface="Courier New" charset="0"/>
              </a:rPr>
              <a:t> ;          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 </a:t>
            </a:r>
          </a:p>
        </p:txBody>
      </p:sp>
    </p:spTree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Fragment Shader Main Transforms</a:t>
            </a:r>
          </a:p>
        </p:txBody>
      </p:sp>
      <p:sp>
        <p:nvSpPr>
          <p:cNvPr id="12728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514080" cy="502920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void main (void)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{      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if (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istex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&gt; 0)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texture(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,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texcoord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);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   else if (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islight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== 0)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vec4(color, 1.0f) 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else {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// They eye is always at (0,0,0) looking down -z axis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// Also compute current fragment position, direction to eye 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vec3 </a:t>
            </a:r>
            <a:r>
              <a:rPr lang="en-US" sz="1600" b="1" dirty="0" err="1">
                <a:latin typeface="Courier New" charset="0"/>
              </a:rPr>
              <a:t>eyepos</a:t>
            </a:r>
            <a:r>
              <a:rPr lang="en-US" sz="1600" b="1" dirty="0">
                <a:latin typeface="Courier New" charset="0"/>
              </a:rPr>
              <a:t> = vec3(0,0,0) ;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</a:t>
            </a:r>
            <a:r>
              <a:rPr lang="en-US" sz="1600" b="1" dirty="0" err="1">
                <a:latin typeface="Courier New" charset="0"/>
              </a:rPr>
              <a:t>mypos</a:t>
            </a:r>
            <a:r>
              <a:rPr lang="en-US" sz="1600" b="1" dirty="0">
                <a:latin typeface="Courier New" charset="0"/>
              </a:rPr>
              <a:t> = </a:t>
            </a:r>
            <a:r>
              <a:rPr lang="en-US" sz="1600" b="1" dirty="0" err="1">
                <a:latin typeface="Courier New" charset="0"/>
              </a:rPr>
              <a:t>myvertex.xyz</a:t>
            </a:r>
            <a:r>
              <a:rPr lang="en-US" sz="1600" b="1" dirty="0">
                <a:latin typeface="Courier New" charset="0"/>
              </a:rPr>
              <a:t> / </a:t>
            </a:r>
            <a:r>
              <a:rPr lang="en-US" sz="1600" b="1" dirty="0" err="1">
                <a:latin typeface="Courier New" charset="0"/>
              </a:rPr>
              <a:t>myvertex.w</a:t>
            </a:r>
            <a:r>
              <a:rPr lang="en-US" sz="1600" b="1" dirty="0">
                <a:latin typeface="Courier New" charset="0"/>
              </a:rPr>
              <a:t> ; // </a:t>
            </a:r>
            <a:r>
              <a:rPr lang="en-US" sz="1600" b="1" dirty="0" err="1">
                <a:latin typeface="Courier New" charset="0"/>
              </a:rPr>
              <a:t>Dehomogenize</a:t>
            </a:r>
            <a:r>
              <a:rPr lang="en-US" sz="1600" b="1" dirty="0">
                <a:latin typeface="Courier New" charset="0"/>
              </a:rPr>
              <a:t>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</a:t>
            </a:r>
            <a:r>
              <a:rPr lang="en-US" sz="1600" b="1" dirty="0" err="1">
                <a:latin typeface="Courier New" charset="0"/>
              </a:rPr>
              <a:t>eyedirn</a:t>
            </a:r>
            <a:r>
              <a:rPr lang="en-US" sz="1600" b="1" dirty="0">
                <a:latin typeface="Courier New" charset="0"/>
              </a:rPr>
              <a:t> = normalize(</a:t>
            </a:r>
            <a:r>
              <a:rPr lang="en-US" sz="1600" b="1" dirty="0" err="1">
                <a:latin typeface="Courier New" charset="0"/>
              </a:rPr>
              <a:t>eyepos</a:t>
            </a:r>
            <a:r>
              <a:rPr lang="en-US" sz="1600" b="1" dirty="0">
                <a:latin typeface="Courier New" charset="0"/>
              </a:rPr>
              <a:t> - </a:t>
            </a:r>
            <a:r>
              <a:rPr lang="en-US" sz="1600" b="1" dirty="0" err="1">
                <a:latin typeface="Courier New" charset="0"/>
              </a:rPr>
              <a:t>mypos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// Compute normal, needed for shading. 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normal = normalize(</a:t>
            </a:r>
            <a:r>
              <a:rPr lang="en-US" sz="1600" b="1" dirty="0" err="1">
                <a:latin typeface="Courier New" charset="0"/>
              </a:rPr>
              <a:t>mynormal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 marL="0" indent="0"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Fragment Shader Main Routine</a:t>
            </a:r>
          </a:p>
        </p:txBody>
      </p:sp>
      <p:sp>
        <p:nvSpPr>
          <p:cNvPr id="1273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// Light 0, directional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direction0 = normalize (light0dirn)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half0 = normalize (direction0 + </a:t>
            </a:r>
            <a:r>
              <a:rPr lang="en-US" sz="1600" b="1" dirty="0" err="1">
                <a:latin typeface="Courier New" charset="0"/>
              </a:rPr>
              <a:t>eyedirn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vec4 col0 = </a:t>
            </a:r>
            <a:r>
              <a:rPr lang="en-US" sz="1600" b="1" dirty="0" err="1">
                <a:latin typeface="Courier New" charset="0"/>
              </a:rPr>
              <a:t>ComputeLight</a:t>
            </a:r>
            <a:r>
              <a:rPr lang="en-US" sz="1600" b="1" dirty="0">
                <a:latin typeface="Courier New" charset="0"/>
              </a:rPr>
              <a:t>(direction0, light0color, normal, half0, diffuse, specular, shininess) ;</a:t>
            </a:r>
          </a:p>
          <a:p>
            <a:pPr>
              <a:lnSpc>
                <a:spcPct val="80000"/>
              </a:lnSpc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// Light 1, point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position = light1posn.xyz / light1posn.w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direction1 = normalize (position - </a:t>
            </a:r>
            <a:r>
              <a:rPr lang="en-US" sz="1600" b="1" dirty="0" err="1">
                <a:latin typeface="Courier New" charset="0"/>
              </a:rPr>
              <a:t>mypos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		// no attenuation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vec3 half1 = normalize (direction1 + </a:t>
            </a:r>
            <a:r>
              <a:rPr lang="en-US" sz="1600" b="1" dirty="0" err="1">
                <a:latin typeface="Courier New" charset="0"/>
              </a:rPr>
              <a:t>eyedirn</a:t>
            </a:r>
            <a:r>
              <a:rPr lang="en-US" sz="1600" b="1" dirty="0">
                <a:latin typeface="Courier New" charset="0"/>
              </a:rPr>
              <a:t>) ;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vec4 col1 = </a:t>
            </a:r>
            <a:r>
              <a:rPr lang="en-US" sz="1600" b="1" dirty="0" err="1">
                <a:latin typeface="Courier New" charset="0"/>
              </a:rPr>
              <a:t>ComputeLight</a:t>
            </a:r>
            <a:r>
              <a:rPr lang="en-US" sz="1600" b="1" dirty="0">
                <a:latin typeface="Courier New" charset="0"/>
              </a:rPr>
              <a:t>(direction1, light1color, normal, half1, diffuse, specular, shininess) ;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</a:t>
            </a:r>
            <a:r>
              <a:rPr lang="en-US" sz="1600" b="1" dirty="0" err="1">
                <a:solidFill>
                  <a:srgbClr val="92D050"/>
                </a:solidFill>
                <a:latin typeface="Courier New" charset="0"/>
              </a:rPr>
              <a:t>fragColor</a:t>
            </a:r>
            <a:r>
              <a:rPr lang="en-US" sz="1600" b="1" dirty="0">
                <a:solidFill>
                  <a:srgbClr val="92D050"/>
                </a:solidFill>
                <a:latin typeface="Courier New" charset="0"/>
              </a:rPr>
              <a:t> = ambient + col0 + col1 ; 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        }</a:t>
            </a:r>
          </a:p>
          <a:p>
            <a:pPr>
              <a:lnSpc>
                <a:spcPct val="80000"/>
              </a:lnSpc>
              <a:buNone/>
            </a:pPr>
            <a:r>
              <a:rPr lang="en-US" sz="1600" b="1" dirty="0">
                <a:latin typeface="Courier New" charset="0"/>
              </a:rPr>
              <a:t>}</a:t>
            </a:r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1274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7175"/>
            <a:ext cx="8686800" cy="5029200"/>
          </a:xfrm>
        </p:spPr>
        <p:txBody>
          <a:bodyPr/>
          <a:lstStyle/>
          <a:p>
            <a:r>
              <a:rPr lang="en-US"/>
              <a:t>Gouraud and Phong shading (vertex vs fragment)</a:t>
            </a:r>
          </a:p>
          <a:p>
            <a:r>
              <a:rPr lang="en-US"/>
              <a:t>Types of lighting, materials and shading </a:t>
            </a:r>
          </a:p>
          <a:p>
            <a:pPr lvl="1"/>
            <a:r>
              <a:rPr lang="en-US"/>
              <a:t>Lights: Point and Directional</a:t>
            </a:r>
          </a:p>
          <a:p>
            <a:pPr lvl="1"/>
            <a:r>
              <a:rPr lang="en-US"/>
              <a:t>Shading: Ambient, Diffuse, Emissive, Specular</a:t>
            </a:r>
          </a:p>
          <a:p>
            <a:r>
              <a:rPr lang="en-US"/>
              <a:t>Fragment shader for mytest3</a:t>
            </a:r>
          </a:p>
          <a:p>
            <a:pPr lvl="1"/>
            <a:r>
              <a:rPr lang="en-US"/>
              <a:t>HW 2 requires a more general version of this</a:t>
            </a:r>
          </a:p>
          <a:p>
            <a:r>
              <a:rPr lang="en-US" i="1"/>
              <a:t>Source code in display routine</a:t>
            </a:r>
          </a:p>
          <a:p>
            <a:endParaRPr lang="en-US"/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Light Set Up (in display)</a:t>
            </a:r>
          </a:p>
        </p:txBody>
      </p:sp>
      <p:sp>
        <p:nvSpPr>
          <p:cNvPr id="12236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57200" y="1349375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/* New for Demo 3; add lighting effects */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{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	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one[] = {1,1,1,1}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medium[] = {0.5f, 0.5f, 0.5f, 1};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small[] = {0.2f, 0.2f, 0.2f, 1};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high[] = {100}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zero[] = {0.0, 0.0, 0.0, 1.0}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light_specular</a:t>
            </a:r>
            <a:r>
              <a:rPr lang="en-US" sz="1600" b="1" dirty="0">
                <a:latin typeface="Courier New" charset="0"/>
              </a:rPr>
              <a:t>[] = {1, 0.5, 0, 1};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light_specular1[] = {0, 0.5, 1, 1};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light_direction</a:t>
            </a:r>
            <a:r>
              <a:rPr lang="en-US" sz="1600" b="1" dirty="0">
                <a:latin typeface="Courier New" charset="0"/>
              </a:rPr>
              <a:t>[] = {0.5, 0, 0, 0}; // </a:t>
            </a:r>
            <a:r>
              <a:rPr lang="en-US" sz="1600" b="1" dirty="0" err="1">
                <a:latin typeface="Courier New" charset="0"/>
              </a:rPr>
              <a:t>Dir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lt</a:t>
            </a: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const</a:t>
            </a:r>
            <a:r>
              <a:rPr lang="en-US" sz="1600" b="1" dirty="0">
                <a:latin typeface="Courier New" charset="0"/>
              </a:rPr>
              <a:t>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light_position1[] = {0, -0.5, 0, 1};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GLfloat</a:t>
            </a:r>
            <a:r>
              <a:rPr lang="en-US" sz="1600" b="1" dirty="0">
                <a:latin typeface="Courier New" charset="0"/>
              </a:rPr>
              <a:t> light0[4], light1[4]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// Set Light and Material properties for the teapot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// Lights are transformed by current </a:t>
            </a:r>
            <a:r>
              <a:rPr lang="en-US" sz="1600" b="1" dirty="0" err="1">
                <a:latin typeface="Courier New" charset="0"/>
              </a:rPr>
              <a:t>modelview</a:t>
            </a:r>
            <a:r>
              <a:rPr lang="en-US" sz="1600" b="1" dirty="0">
                <a:latin typeface="Courier New" charset="0"/>
              </a:rPr>
              <a:t> matrix.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// The </a:t>
            </a:r>
            <a:r>
              <a:rPr lang="en-US" sz="1600" b="1" dirty="0" err="1">
                <a:latin typeface="Courier New" charset="0"/>
              </a:rPr>
              <a:t>shader</a:t>
            </a:r>
            <a:r>
              <a:rPr lang="en-US" sz="1600" b="1" dirty="0">
                <a:latin typeface="Courier New" charset="0"/>
              </a:rPr>
              <a:t> can't do this globally. So we do so manually.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transformvec</a:t>
            </a:r>
            <a:r>
              <a:rPr lang="en-US" sz="1600" b="1" dirty="0">
                <a:latin typeface="Courier New" charset="0"/>
              </a:rPr>
              <a:t>(</a:t>
            </a:r>
            <a:r>
              <a:rPr lang="en-US" sz="1600" b="1" dirty="0" err="1">
                <a:latin typeface="Courier New" charset="0"/>
              </a:rPr>
              <a:t>light_direction</a:t>
            </a:r>
            <a:r>
              <a:rPr lang="en-US" sz="1600" b="1" dirty="0">
                <a:latin typeface="Courier New" charset="0"/>
              </a:rPr>
              <a:t>, light0)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</a:t>
            </a:r>
            <a:r>
              <a:rPr lang="en-US" sz="1600" b="1" dirty="0" err="1">
                <a:latin typeface="Courier New" charset="0"/>
              </a:rPr>
              <a:t>transformvec</a:t>
            </a:r>
            <a:r>
              <a:rPr lang="en-US" sz="1600" b="1" dirty="0">
                <a:latin typeface="Courier New" charset="0"/>
              </a:rPr>
              <a:t>(light_position1, light1) ; </a:t>
            </a:r>
          </a:p>
        </p:txBody>
      </p:sp>
    </p:spTree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Moving a Light Source</a:t>
            </a:r>
          </a:p>
        </p:txBody>
      </p:sp>
      <p:sp>
        <p:nvSpPr>
          <p:cNvPr id="1225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35560" y="1460501"/>
            <a:ext cx="9239250" cy="5897563"/>
          </a:xfrm>
        </p:spPr>
        <p:txBody>
          <a:bodyPr/>
          <a:lstStyle/>
          <a:p>
            <a:r>
              <a:rPr lang="en-US" dirty="0"/>
              <a:t>Lights transform like other geometry</a:t>
            </a:r>
          </a:p>
          <a:p>
            <a:r>
              <a:rPr lang="en-US" dirty="0"/>
              <a:t>Only </a:t>
            </a:r>
            <a:r>
              <a:rPr lang="en-US" dirty="0" err="1"/>
              <a:t>modelview</a:t>
            </a:r>
            <a:r>
              <a:rPr lang="en-US" dirty="0"/>
              <a:t> matrix (not projection).  The only real application where the distinction is important</a:t>
            </a:r>
          </a:p>
          <a:p>
            <a:r>
              <a:rPr lang="en-US" dirty="0"/>
              <a:t>Types of light motion </a:t>
            </a:r>
          </a:p>
          <a:p>
            <a:pPr lvl="1"/>
            <a:r>
              <a:rPr lang="en-US" dirty="0"/>
              <a:t>Stationary: set the transforms to identity before specifying it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Moving light: Push Matrix, move light, Pop Matrix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Moving light source with viewpoint (attached to camera).  Can simply set light to 0 0 0 so origin </a:t>
            </a:r>
            <a:r>
              <a:rPr lang="en-US" dirty="0" err="1"/>
              <a:t>wrt</a:t>
            </a:r>
            <a:r>
              <a:rPr lang="en-US" dirty="0"/>
              <a:t> eye </a:t>
            </a:r>
            <a:r>
              <a:rPr lang="en-US" dirty="0" err="1"/>
              <a:t>coords</a:t>
            </a:r>
            <a:r>
              <a:rPr lang="en-US" dirty="0"/>
              <a:t> (make </a:t>
            </a:r>
            <a:r>
              <a:rPr lang="en-US" dirty="0" err="1"/>
              <a:t>modelview</a:t>
            </a:r>
            <a:r>
              <a:rPr lang="en-US" dirty="0"/>
              <a:t> matrix identity before doing this)</a:t>
            </a:r>
          </a:p>
          <a:p>
            <a:pPr lvl="1"/>
            <a:endParaRPr lang="en-US" dirty="0"/>
          </a:p>
          <a:p>
            <a:endParaRPr lang="en-US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Modelview Light Transform</a:t>
            </a:r>
          </a:p>
        </p:txBody>
      </p:sp>
      <p:sp>
        <p:nvSpPr>
          <p:cNvPr id="12779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552575"/>
            <a:ext cx="8686800" cy="5467351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endParaRPr lang="en-US" sz="18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800" b="1" dirty="0">
                <a:latin typeface="Courier New" charset="0"/>
              </a:rPr>
              <a:t>/* New helper transformation function to transform vector by </a:t>
            </a:r>
            <a:r>
              <a:rPr lang="en-US" sz="1800" b="1" dirty="0" err="1">
                <a:latin typeface="Courier New" charset="0"/>
              </a:rPr>
              <a:t>modelview</a:t>
            </a:r>
            <a:r>
              <a:rPr lang="en-US" sz="1800" b="1" dirty="0">
                <a:latin typeface="Courier New" charset="0"/>
              </a:rPr>
              <a:t> */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800" b="1" dirty="0">
                <a:latin typeface="Courier New" charset="0"/>
              </a:rPr>
              <a:t>void </a:t>
            </a:r>
            <a:r>
              <a:rPr lang="en-US" sz="1800" b="1" dirty="0" err="1">
                <a:latin typeface="Courier New" charset="0"/>
              </a:rPr>
              <a:t>transformvec</a:t>
            </a:r>
            <a:r>
              <a:rPr lang="en-US" sz="1800" b="1" dirty="0">
                <a:latin typeface="Courier New" charset="0"/>
              </a:rPr>
              <a:t> (</a:t>
            </a:r>
            <a:r>
              <a:rPr lang="en-US" sz="1800" b="1" dirty="0" err="1">
                <a:latin typeface="Courier New" charset="0"/>
              </a:rPr>
              <a:t>const</a:t>
            </a:r>
            <a:r>
              <a:rPr lang="en-US" sz="1800" b="1" dirty="0">
                <a:latin typeface="Courier New" charset="0"/>
              </a:rPr>
              <a:t> </a:t>
            </a:r>
            <a:r>
              <a:rPr lang="en-US" sz="1800" b="1" dirty="0" err="1">
                <a:latin typeface="Courier New" charset="0"/>
              </a:rPr>
              <a:t>GLfloat</a:t>
            </a:r>
            <a:r>
              <a:rPr lang="en-US" sz="1800" b="1" dirty="0">
                <a:latin typeface="Courier New" charset="0"/>
              </a:rPr>
              <a:t> input[4], </a:t>
            </a:r>
            <a:r>
              <a:rPr lang="en-US" sz="1800" b="1" dirty="0" err="1">
                <a:latin typeface="Courier New" charset="0"/>
              </a:rPr>
              <a:t>GLfloat</a:t>
            </a:r>
            <a:r>
              <a:rPr lang="en-US" sz="1800" b="1" dirty="0">
                <a:latin typeface="Courier New" charset="0"/>
              </a:rPr>
              <a:t> output[4]) {</a:t>
            </a:r>
          </a:p>
          <a:p>
            <a:pPr>
              <a:lnSpc>
                <a:spcPct val="80000"/>
              </a:lnSpc>
              <a:buNone/>
            </a:pPr>
            <a:r>
              <a:rPr lang="en-US" sz="1800" b="1" dirty="0">
                <a:latin typeface="Courier New" charset="0"/>
              </a:rPr>
              <a:t>	</a:t>
            </a:r>
            <a:r>
              <a:rPr lang="en-US" sz="1800" b="1" dirty="0" err="1">
                <a:latin typeface="Courier New" charset="0"/>
              </a:rPr>
              <a:t>glm</a:t>
            </a:r>
            <a:r>
              <a:rPr lang="en-US" sz="1800" b="1" dirty="0">
                <a:latin typeface="Courier New" charset="0"/>
              </a:rPr>
              <a:t>::vec4 </a:t>
            </a:r>
            <a:r>
              <a:rPr lang="en-US" sz="1800" b="1" dirty="0" err="1">
                <a:latin typeface="Courier New" charset="0"/>
              </a:rPr>
              <a:t>inputvec</a:t>
            </a:r>
            <a:r>
              <a:rPr lang="en-US" sz="1800" b="1" dirty="0">
                <a:latin typeface="Courier New" charset="0"/>
              </a:rPr>
              <a:t>(input[0], input[1], input[2], input[3]);</a:t>
            </a:r>
          </a:p>
          <a:p>
            <a:pPr>
              <a:lnSpc>
                <a:spcPct val="80000"/>
              </a:lnSpc>
              <a:buNone/>
            </a:pPr>
            <a:r>
              <a:rPr lang="en-US" sz="1800" b="1" dirty="0">
                <a:latin typeface="Courier New" charset="0"/>
              </a:rPr>
              <a:t>	</a:t>
            </a:r>
            <a:r>
              <a:rPr lang="en-US" sz="1800" b="1" dirty="0" err="1">
                <a:latin typeface="Courier New" charset="0"/>
              </a:rPr>
              <a:t>glm</a:t>
            </a:r>
            <a:r>
              <a:rPr lang="en-US" sz="1800" b="1" dirty="0">
                <a:latin typeface="Courier New" charset="0"/>
              </a:rPr>
              <a:t>::vec4 </a:t>
            </a:r>
            <a:r>
              <a:rPr lang="en-US" sz="1800" b="1" dirty="0" err="1">
                <a:latin typeface="Courier New" charset="0"/>
              </a:rPr>
              <a:t>outputvec</a:t>
            </a:r>
            <a:r>
              <a:rPr lang="en-US" sz="1800" b="1" dirty="0">
                <a:latin typeface="Courier New" charset="0"/>
              </a:rPr>
              <a:t> = </a:t>
            </a:r>
            <a:r>
              <a:rPr lang="en-US" sz="1800" b="1" dirty="0" err="1">
                <a:latin typeface="Courier New" charset="0"/>
              </a:rPr>
              <a:t>modelview</a:t>
            </a:r>
            <a:r>
              <a:rPr lang="en-US" sz="1800" b="1" dirty="0">
                <a:latin typeface="Courier New" charset="0"/>
              </a:rPr>
              <a:t> * </a:t>
            </a:r>
            <a:r>
              <a:rPr lang="en-US" sz="1800" b="1" dirty="0" err="1">
                <a:latin typeface="Courier New" charset="0"/>
              </a:rPr>
              <a:t>inputvec</a:t>
            </a:r>
            <a:r>
              <a:rPr lang="en-US" sz="1800" b="1" dirty="0">
                <a:latin typeface="Courier New" charset="0"/>
              </a:rPr>
              <a:t>;</a:t>
            </a:r>
          </a:p>
          <a:p>
            <a:pPr>
              <a:lnSpc>
                <a:spcPct val="80000"/>
              </a:lnSpc>
              <a:buNone/>
            </a:pPr>
            <a:r>
              <a:rPr lang="en-US" sz="1800" b="1" dirty="0">
                <a:latin typeface="Courier New" charset="0"/>
              </a:rPr>
              <a:t>	output[0] = </a:t>
            </a:r>
            <a:r>
              <a:rPr lang="en-US" sz="1800" b="1" dirty="0" err="1">
                <a:latin typeface="Courier New" charset="0"/>
              </a:rPr>
              <a:t>outputvec</a:t>
            </a:r>
            <a:r>
              <a:rPr lang="en-US" sz="1800" b="1" dirty="0">
                <a:latin typeface="Courier New" charset="0"/>
              </a:rPr>
              <a:t>[0];</a:t>
            </a:r>
          </a:p>
          <a:p>
            <a:pPr>
              <a:lnSpc>
                <a:spcPct val="80000"/>
              </a:lnSpc>
              <a:buNone/>
            </a:pPr>
            <a:r>
              <a:rPr lang="en-US" sz="1800" b="1" dirty="0">
                <a:latin typeface="Courier New" charset="0"/>
              </a:rPr>
              <a:t>	output[1] = </a:t>
            </a:r>
            <a:r>
              <a:rPr lang="en-US" sz="1800" b="1" dirty="0" err="1">
                <a:latin typeface="Courier New" charset="0"/>
              </a:rPr>
              <a:t>outputvec</a:t>
            </a:r>
            <a:r>
              <a:rPr lang="en-US" sz="1800" b="1" dirty="0">
                <a:latin typeface="Courier New" charset="0"/>
              </a:rPr>
              <a:t>[1];</a:t>
            </a:r>
          </a:p>
          <a:p>
            <a:pPr>
              <a:lnSpc>
                <a:spcPct val="80000"/>
              </a:lnSpc>
              <a:buNone/>
            </a:pPr>
            <a:r>
              <a:rPr lang="en-US" sz="1800" b="1" dirty="0">
                <a:latin typeface="Courier New" charset="0"/>
              </a:rPr>
              <a:t>	output[2] = </a:t>
            </a:r>
            <a:r>
              <a:rPr lang="en-US" sz="1800" b="1" dirty="0" err="1">
                <a:latin typeface="Courier New" charset="0"/>
              </a:rPr>
              <a:t>outputvec</a:t>
            </a:r>
            <a:r>
              <a:rPr lang="en-US" sz="1800" b="1" dirty="0">
                <a:latin typeface="Courier New" charset="0"/>
              </a:rPr>
              <a:t>[2];</a:t>
            </a:r>
          </a:p>
          <a:p>
            <a:pPr>
              <a:lnSpc>
                <a:spcPct val="80000"/>
              </a:lnSpc>
              <a:buNone/>
            </a:pPr>
            <a:r>
              <a:rPr lang="en-US" sz="1800" b="1" dirty="0">
                <a:latin typeface="Courier New" charset="0"/>
              </a:rPr>
              <a:t>	output[3] = </a:t>
            </a:r>
            <a:r>
              <a:rPr lang="en-US" sz="1800" b="1" dirty="0" err="1">
                <a:latin typeface="Courier New" charset="0"/>
              </a:rPr>
              <a:t>outputvec</a:t>
            </a:r>
            <a:r>
              <a:rPr lang="en-US" sz="1800" b="1" dirty="0">
                <a:latin typeface="Courier New" charset="0"/>
              </a:rPr>
              <a:t>[3];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800" b="1" dirty="0">
                <a:latin typeface="Courier New" charset="0"/>
              </a:rPr>
              <a:t>}</a:t>
            </a:r>
          </a:p>
          <a:p>
            <a:pPr>
              <a:lnSpc>
                <a:spcPct val="80000"/>
              </a:lnSpc>
            </a:pPr>
            <a:endParaRPr lang="en-US" sz="1800" b="1" dirty="0">
              <a:latin typeface="Courier New" charset="0"/>
            </a:endParaRPr>
          </a:p>
        </p:txBody>
      </p:sp>
    </p:spTree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 up Lighting for Teapot</a:t>
            </a:r>
          </a:p>
        </p:txBody>
      </p:sp>
      <p:sp>
        <p:nvSpPr>
          <p:cNvPr id="1278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glUniform3fv(light0dirn, 1, light0)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glUniform4fv(light0color, 1, </a:t>
            </a:r>
            <a:r>
              <a:rPr lang="en-US" sz="1600" b="1" dirty="0" err="1">
                <a:latin typeface="Courier New" charset="0"/>
              </a:rPr>
              <a:t>light_specular</a:t>
            </a:r>
            <a:r>
              <a:rPr lang="en-US" sz="1600" b="1" dirty="0">
                <a:latin typeface="Courier New" charset="0"/>
              </a:rPr>
              <a:t>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glUniform4fv(light1posn, 1, light1)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glUniform4fv(light1color, 1, light_specular1)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// glUniform4fv(light1color, 1, zero)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glUniform4fv(ambient,1,small)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glUniform4fv(diffuse,1,medium)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glUniform4fv(specular,1,one)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glUniform1fv(shininess,1,high)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600" b="1" dirty="0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// Enable and Disable everything around the teapot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// Generally, we would also need to define </a:t>
            </a:r>
            <a:r>
              <a:rPr lang="en-US" sz="1600" b="1" dirty="0" err="1">
                <a:latin typeface="Courier New" charset="0"/>
              </a:rPr>
              <a:t>normals</a:t>
            </a:r>
            <a:r>
              <a:rPr lang="en-US" sz="1600" b="1" dirty="0">
                <a:latin typeface="Courier New" charset="0"/>
              </a:rPr>
              <a:t> etc.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// But the teapot object file already defines these for us.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if (DEMO &gt; 4)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600" b="1" dirty="0">
                <a:latin typeface="Courier New" charset="0"/>
              </a:rPr>
              <a:t>         glUniform1i(</a:t>
            </a:r>
            <a:r>
              <a:rPr lang="en-US" sz="1600" b="1" dirty="0" err="1">
                <a:latin typeface="Courier New" charset="0"/>
              </a:rPr>
              <a:t>islight,lighting</a:t>
            </a:r>
            <a:r>
              <a:rPr lang="en-US" sz="1600" b="1" dirty="0">
                <a:latin typeface="Courier New" charset="0"/>
              </a:rPr>
              <a:t>) ; // lighting only teapot. </a:t>
            </a: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Shader Mappings in init</a:t>
            </a:r>
          </a:p>
        </p:txBody>
      </p:sp>
      <p:sp>
        <p:nvSpPr>
          <p:cNvPr id="12800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31975"/>
            <a:ext cx="8229600" cy="5029200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vertexshader = initshaders(GL_VERTEX_SHADER, "shaders/light.vert")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fragmentshader = initshaders(GL_FRAGMENT_SHADER, "shaders/light.frag") ;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shaderprogram = initprogram(vertexshader, fragmentshader) ;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endParaRPr lang="en-US" sz="1400" b="1">
              <a:latin typeface="Courier New" charset="0"/>
            </a:endParaRP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// * NEW * Set up the shader parameter mappings properly for lighting.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islight = glGetUniformLocation(shaderprogram,"islight") ; 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light0dirn = glGetUniformLocation(shaderprogram,"light0dirn")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light0color = glGetUniformLocation(shaderprogram,"light0color")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light1posn = glGetUniformLocation(shaderprogram,"light1posn")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light1color = glGetUniformLocation(shaderprogram,"light1color")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ambient = glGetUniformLocation(shaderprogram,"ambient")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diffuse = glGetUniformLocation(shaderprogram,"diffuse")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specular = glGetUniformLocation(shaderprogram,"specular") ;       </a:t>
            </a:r>
          </a:p>
          <a:p>
            <a:pPr>
              <a:lnSpc>
                <a:spcPct val="80000"/>
              </a:lnSpc>
              <a:buFont typeface="Wingdings" charset="0"/>
              <a:buNone/>
            </a:pPr>
            <a:r>
              <a:rPr lang="en-US" sz="1400" b="1">
                <a:latin typeface="Courier New" charset="0"/>
              </a:rPr>
              <a:t>  shininess = glGetUniformLocation(shaderprogram,"shininess") ;</a:t>
            </a:r>
            <a:r>
              <a:rPr lang="en-US" sz="1200"/>
              <a:t>       </a:t>
            </a:r>
          </a:p>
          <a:p>
            <a:pPr>
              <a:lnSpc>
                <a:spcPct val="80000"/>
              </a:lnSpc>
            </a:pPr>
            <a:endParaRPr lang="en-US" sz="1200"/>
          </a:p>
          <a:p>
            <a:pPr>
              <a:lnSpc>
                <a:spcPct val="80000"/>
              </a:lnSpc>
            </a:pPr>
            <a:endParaRPr lang="en-US" sz="12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8">
      <a:dk1>
        <a:srgbClr val="292929"/>
      </a:dk1>
      <a:lt1>
        <a:srgbClr val="FFFFFF"/>
      </a:lt1>
      <a:dk2>
        <a:srgbClr val="333333"/>
      </a:dk2>
      <a:lt2>
        <a:srgbClr val="FFFFFF"/>
      </a:lt2>
      <a:accent1>
        <a:srgbClr val="A50021"/>
      </a:accent1>
      <a:accent2>
        <a:srgbClr val="666633"/>
      </a:accent2>
      <a:accent3>
        <a:srgbClr val="ADADAD"/>
      </a:accent3>
      <a:accent4>
        <a:srgbClr val="DADADA"/>
      </a:accent4>
      <a:accent5>
        <a:srgbClr val="CFAAAB"/>
      </a:accent5>
      <a:accent6>
        <a:srgbClr val="5C5C2D"/>
      </a:accent6>
      <a:hlink>
        <a:srgbClr val="0033CC"/>
      </a:hlink>
      <a:folHlink>
        <a:srgbClr val="FFCC66"/>
      </a:folHlink>
    </a:clrScheme>
    <a:fontScheme name="Default Desig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1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  <a:ea typeface="ＭＳ Ｐゴシック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292929"/>
        </a:dk1>
        <a:lt1>
          <a:srgbClr val="FFFFFF"/>
        </a:lt1>
        <a:dk2>
          <a:srgbClr val="333333"/>
        </a:dk2>
        <a:lt2>
          <a:srgbClr val="FFFFFF"/>
        </a:lt2>
        <a:accent1>
          <a:srgbClr val="A50021"/>
        </a:accent1>
        <a:accent2>
          <a:srgbClr val="666633"/>
        </a:accent2>
        <a:accent3>
          <a:srgbClr val="ADADAD"/>
        </a:accent3>
        <a:accent4>
          <a:srgbClr val="DADADA"/>
        </a:accent4>
        <a:accent5>
          <a:srgbClr val="CFAAAB"/>
        </a:accent5>
        <a:accent6>
          <a:srgbClr val="5C5C2D"/>
        </a:accent6>
        <a:hlink>
          <a:srgbClr val="0033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27882</TotalTime>
  <Words>3166</Words>
  <Application>Microsoft Macintosh PowerPoint</Application>
  <PresentationFormat>Letter Paper (8.5x11 in)</PresentationFormat>
  <Paragraphs>487</Paragraphs>
  <Slides>46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Times New Roman</vt:lpstr>
      <vt:lpstr>Wingdings</vt:lpstr>
      <vt:lpstr>Courier New</vt:lpstr>
      <vt:lpstr>Arial</vt:lpstr>
      <vt:lpstr>Default Design</vt:lpstr>
      <vt:lpstr>1_Default Design</vt:lpstr>
      <vt:lpstr>Equation</vt:lpstr>
      <vt:lpstr>Computer Graphics</vt:lpstr>
      <vt:lpstr>To Do</vt:lpstr>
      <vt:lpstr>Methodology for Lecture</vt:lpstr>
      <vt:lpstr>Demo for mytest3</vt:lpstr>
      <vt:lpstr>Importance of Lighting</vt:lpstr>
      <vt:lpstr>Brief primer on Color</vt:lpstr>
      <vt:lpstr>Outline</vt:lpstr>
      <vt:lpstr>Vertex vs Fragment Shaders</vt:lpstr>
      <vt:lpstr>Gouraud Shading – Details</vt:lpstr>
      <vt:lpstr>Gouraud and Errors</vt:lpstr>
      <vt:lpstr>Phong Illumination Model</vt:lpstr>
      <vt:lpstr>2 Phongs make a Highlight</vt:lpstr>
      <vt:lpstr>Examples and Color Plates</vt:lpstr>
      <vt:lpstr>OpenGL Rendering Pipeline (simple)</vt:lpstr>
      <vt:lpstr>Simple Vertex Shader in mytest3</vt:lpstr>
      <vt:lpstr>Simple Vertex Shader in mytest3</vt:lpstr>
      <vt:lpstr>Outline</vt:lpstr>
      <vt:lpstr>Lighting and Shading</vt:lpstr>
      <vt:lpstr>Types of Light Sources</vt:lpstr>
      <vt:lpstr>Material Properties</vt:lpstr>
      <vt:lpstr>Emissive Term</vt:lpstr>
      <vt:lpstr>Ambient Term</vt:lpstr>
      <vt:lpstr>Diffuse and Specular Reflection Videos</vt:lpstr>
      <vt:lpstr>Diffuse Term</vt:lpstr>
      <vt:lpstr>Diffuse Term</vt:lpstr>
      <vt:lpstr>Specular Term</vt:lpstr>
      <vt:lpstr>Phong Illumination Model</vt:lpstr>
      <vt:lpstr>Idea of Phong Illumination</vt:lpstr>
      <vt:lpstr>Phong Formula</vt:lpstr>
      <vt:lpstr>Alternative: Half-Angle (Blinn-Phong)</vt:lpstr>
      <vt:lpstr>Demo in mytest3</vt:lpstr>
      <vt:lpstr>Outline</vt:lpstr>
      <vt:lpstr>OpenGL Rendering Pipeline (simple)</vt:lpstr>
      <vt:lpstr>Simple Vertex Shader in mytest3</vt:lpstr>
      <vt:lpstr>Simple Vertex Shader in mytest3</vt:lpstr>
      <vt:lpstr>Fragment Shader Setup </vt:lpstr>
      <vt:lpstr>Fragment Shader Variables</vt:lpstr>
      <vt:lpstr>Fragment Shader Compute Lighting</vt:lpstr>
      <vt:lpstr>Fragment Shader Main Transforms</vt:lpstr>
      <vt:lpstr>Fragment Shader Main Routine</vt:lpstr>
      <vt:lpstr>Outline</vt:lpstr>
      <vt:lpstr>Light Set Up (in display)</vt:lpstr>
      <vt:lpstr>Moving a Light Source</vt:lpstr>
      <vt:lpstr>Modelview Light Transform</vt:lpstr>
      <vt:lpstr>Set up Lighting for Teapot</vt:lpstr>
      <vt:lpstr>Shader Mappings in init</vt:lpstr>
    </vt:vector>
  </TitlesOfParts>
  <Company>Columbia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Signal-Theoretic Representations of Appearance</dc:title>
  <dc:creator>Ravi Ramamoorthi</dc:creator>
  <cp:lastModifiedBy>Ramamoorthi, Ravi</cp:lastModifiedBy>
  <cp:revision>764</cp:revision>
  <cp:lastPrinted>2012-09-01T19:15:13Z</cp:lastPrinted>
  <dcterms:created xsi:type="dcterms:W3CDTF">1999-02-11T00:43:51Z</dcterms:created>
  <dcterms:modified xsi:type="dcterms:W3CDTF">2023-08-25T20:30:15Z</dcterms:modified>
</cp:coreProperties>
</file>