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5" r:id="rId2"/>
  </p:sldMasterIdLst>
  <p:notesMasterIdLst>
    <p:notesMasterId r:id="rId45"/>
  </p:notesMasterIdLst>
  <p:handoutMasterIdLst>
    <p:handoutMasterId r:id="rId46"/>
  </p:handoutMasterIdLst>
  <p:sldIdLst>
    <p:sldId id="920" r:id="rId3"/>
    <p:sldId id="921" r:id="rId4"/>
    <p:sldId id="922" r:id="rId5"/>
    <p:sldId id="923" r:id="rId6"/>
    <p:sldId id="924" r:id="rId7"/>
    <p:sldId id="925" r:id="rId8"/>
    <p:sldId id="926" r:id="rId9"/>
    <p:sldId id="927" r:id="rId10"/>
    <p:sldId id="928" r:id="rId11"/>
    <p:sldId id="964" r:id="rId12"/>
    <p:sldId id="929" r:id="rId13"/>
    <p:sldId id="930" r:id="rId14"/>
    <p:sldId id="931" r:id="rId15"/>
    <p:sldId id="932" r:id="rId16"/>
    <p:sldId id="933" r:id="rId17"/>
    <p:sldId id="934" r:id="rId18"/>
    <p:sldId id="935" r:id="rId19"/>
    <p:sldId id="936" r:id="rId20"/>
    <p:sldId id="937" r:id="rId21"/>
    <p:sldId id="965" r:id="rId22"/>
    <p:sldId id="939" r:id="rId23"/>
    <p:sldId id="940" r:id="rId24"/>
    <p:sldId id="941" r:id="rId25"/>
    <p:sldId id="942" r:id="rId26"/>
    <p:sldId id="943" r:id="rId27"/>
    <p:sldId id="944" r:id="rId28"/>
    <p:sldId id="945" r:id="rId29"/>
    <p:sldId id="946" r:id="rId30"/>
    <p:sldId id="947" r:id="rId31"/>
    <p:sldId id="948" r:id="rId32"/>
    <p:sldId id="949" r:id="rId33"/>
    <p:sldId id="950" r:id="rId34"/>
    <p:sldId id="951" r:id="rId35"/>
    <p:sldId id="952" r:id="rId36"/>
    <p:sldId id="953" r:id="rId37"/>
    <p:sldId id="954" r:id="rId38"/>
    <p:sldId id="955" r:id="rId39"/>
    <p:sldId id="956" r:id="rId40"/>
    <p:sldId id="957" r:id="rId41"/>
    <p:sldId id="958" r:id="rId42"/>
    <p:sldId id="959" r:id="rId43"/>
    <p:sldId id="960" r:id="rId44"/>
  </p:sldIdLst>
  <p:sldSz cx="9144000" cy="6858000" type="letter"/>
  <p:notesSz cx="7315200" cy="9601200"/>
  <p:embeddedFontLst>
    <p:embeddedFont>
      <p:font typeface="Trebuchet MS" panose="020B0703020202090204" pitchFamily="34" charset="0"/>
      <p:regular r:id="rId47"/>
      <p:bold r:id="rId48"/>
      <p:italic r:id="rId49"/>
    </p:embeddedFont>
  </p:embeddedFontLst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69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notesMaster" Target="notesMasters/notesMaster1.xml"/><Relationship Id="rId53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8" Type="http://schemas.openxmlformats.org/officeDocument/2006/relationships/slide" Target="slides/slide6.xml"/><Relationship Id="rId51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36.xml"/><Relationship Id="rId1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D824A5BA-C692-964D-AE64-0E6052BE5C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5989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8888" y="720725"/>
            <a:ext cx="4799012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0188"/>
            <a:ext cx="31686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17" tIns="48158" rIns="96317" bIns="48158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>
                <a:latin typeface="Times New Roman" charset="0"/>
              </a:defRPr>
            </a:lvl1pPr>
          </a:lstStyle>
          <a:p>
            <a:fld id="{8AD00AE1-4754-854A-9491-C4B81709B15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8602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54CC6B-0BE0-0D43-A302-0167E3347CA2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075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248011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97476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703556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29780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37534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6635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202889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619540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116521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6122256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2504135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4285473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760538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379233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29771299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84490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55279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32176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26428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2992106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1483159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179231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7.png"/><Relationship Id="rId7" Type="http://schemas.openxmlformats.org/officeDocument/2006/relationships/image" Target="../media/image5.png"/><Relationship Id="rId12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11" Type="http://schemas.openxmlformats.org/officeDocument/2006/relationships/image" Target="../media/image14.png"/><Relationship Id="rId5" Type="http://schemas.openxmlformats.org/officeDocument/2006/relationships/image" Target="../media/image9.png"/><Relationship Id="rId10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44.e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image" Target="../media/image39.emf"/><Relationship Id="rId21" Type="http://schemas.openxmlformats.org/officeDocument/2006/relationships/image" Target="../media/image48.emf"/><Relationship Id="rId7" Type="http://schemas.openxmlformats.org/officeDocument/2006/relationships/image" Target="../media/image41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46.emf"/><Relationship Id="rId25" Type="http://schemas.openxmlformats.org/officeDocument/2006/relationships/image" Target="../media/image50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1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43.e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40.emf"/><Relationship Id="rId15" Type="http://schemas.openxmlformats.org/officeDocument/2006/relationships/image" Target="../media/image45.emf"/><Relationship Id="rId23" Type="http://schemas.openxmlformats.org/officeDocument/2006/relationships/image" Target="../media/image49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47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42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51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graphics.lcs.mit.edu/classes/6.837/F98/Lecture21/Slide06.html" TargetMode="External"/><Relationship Id="rId2" Type="http://schemas.openxmlformats.org/officeDocument/2006/relationships/hyperlink" Target="https://en.wikipedia.org/wiki/File:Perspective_correct_texture_mapping.jpg" TargetMode="Externa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en.wikipedia.org/wiki/File:Perspective_correct_texture_mapping.jpg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4"/>
            <a:ext cx="8849195" cy="1743473"/>
          </a:xfrm>
        </p:spPr>
        <p:txBody>
          <a:bodyPr/>
          <a:lstStyle/>
          <a:p>
            <a:r>
              <a:rPr lang="en-US" dirty="0"/>
              <a:t>CSE 167 [Win 24], Lecture 18: Texture Mapping 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4150580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  <p:sp>
        <p:nvSpPr>
          <p:cNvPr id="10" name="Text Box 15"/>
          <p:cNvSpPr txBox="1">
            <a:spLocks noChangeArrowheads="1"/>
          </p:cNvSpPr>
          <p:nvPr/>
        </p:nvSpPr>
        <p:spPr bwMode="auto">
          <a:xfrm>
            <a:off x="2381250" y="5919788"/>
            <a:ext cx="67373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b="0" dirty="0">
                <a:latin typeface="Arial" charset="0"/>
                <a:cs typeface="+mn-cs"/>
              </a:rPr>
              <a:t>Many slides from Greg Humphreys, formerly UVA and</a:t>
            </a:r>
          </a:p>
          <a:p>
            <a:pPr algn="l">
              <a:defRPr/>
            </a:pPr>
            <a:r>
              <a:rPr lang="en-US" sz="1800" b="0" dirty="0" err="1">
                <a:latin typeface="Arial" charset="0"/>
                <a:cs typeface="+mn-cs"/>
              </a:rPr>
              <a:t>Rosalee</a:t>
            </a:r>
            <a:r>
              <a:rPr lang="en-US" sz="1800" b="0" dirty="0">
                <a:latin typeface="Arial" charset="0"/>
                <a:cs typeface="+mn-cs"/>
              </a:rPr>
              <a:t> Wolfe, DePaul tutorial teaching texture mapping visually</a:t>
            </a:r>
          </a:p>
          <a:p>
            <a:pPr algn="l">
              <a:defRPr/>
            </a:pPr>
            <a:r>
              <a:rPr lang="en-US" sz="1800" b="0" dirty="0">
                <a:latin typeface="Arial" charset="0"/>
                <a:cs typeface="+mn-cs"/>
              </a:rPr>
              <a:t>Chapter 11 in text book covers some portions </a:t>
            </a:r>
          </a:p>
        </p:txBody>
      </p:sp>
    </p:spTree>
    <p:extLst>
      <p:ext uri="{BB962C8B-B14F-4D97-AF65-F5344CB8AC3E}">
        <p14:creationId xmlns:p14="http://schemas.microsoft.com/office/powerpoint/2010/main" val="907162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To Do</a:t>
            </a:r>
          </a:p>
        </p:txBody>
      </p:sp>
      <p:sp>
        <p:nvSpPr>
          <p:cNvPr id="1092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Submit HW4 milestone by tomorrow</a:t>
            </a:r>
          </a:p>
          <a:p>
            <a:pPr>
              <a:defRPr/>
            </a:pPr>
            <a:r>
              <a:rPr lang="en-US" dirty="0">
                <a:cs typeface="+mn-cs"/>
              </a:rPr>
              <a:t>Prepare for final push on HW 4</a:t>
            </a:r>
          </a:p>
          <a:p>
            <a:pPr>
              <a:defRPr/>
            </a:pPr>
            <a:r>
              <a:rPr lang="en-US" dirty="0">
                <a:cs typeface="+mn-cs"/>
              </a:rPr>
              <a:t>Written assignment due Mar 13, 11</a:t>
            </a:r>
            <a:r>
              <a:rPr lang="en-US" b="1" dirty="0">
                <a:cs typeface="+mn-cs"/>
              </a:rPr>
              <a:t>:</a:t>
            </a:r>
            <a:r>
              <a:rPr lang="en-US" dirty="0">
                <a:cs typeface="+mn-cs"/>
              </a:rPr>
              <a:t>59pm</a:t>
            </a:r>
            <a:endParaRPr lang="en-US" b="1" dirty="0">
              <a:cs typeface="+mn-cs"/>
            </a:endParaRPr>
          </a:p>
          <a:p>
            <a:pPr lvl="1">
              <a:defRPr/>
            </a:pPr>
            <a:r>
              <a:rPr lang="en-US" dirty="0">
                <a:cs typeface="+mn-cs"/>
              </a:rPr>
              <a:t>Individually, no collaboration, piazza posts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Open notes, online.  But understand what you turn in, and try to use your own words</a:t>
            </a:r>
          </a:p>
          <a:p>
            <a:pPr lvl="1">
              <a:defRPr/>
            </a:pPr>
            <a:r>
              <a:rPr lang="en-US" dirty="0">
                <a:cs typeface="+mn-cs"/>
              </a:rPr>
              <a:t>No final</a:t>
            </a: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4099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Texture Mapping</a:t>
            </a:r>
          </a:p>
        </p:txBody>
      </p:sp>
      <p:sp>
        <p:nvSpPr>
          <p:cNvPr id="126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145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Important topic: nearly all objects textured</a:t>
            </a:r>
          </a:p>
          <a:p>
            <a:pPr lvl="1">
              <a:defRPr/>
            </a:pPr>
            <a:r>
              <a:rPr lang="en-US"/>
              <a:t>Wood grain, faces, bricks and so on</a:t>
            </a:r>
          </a:p>
          <a:p>
            <a:pPr lvl="1">
              <a:defRPr/>
            </a:pPr>
            <a:r>
              <a:rPr lang="en-US"/>
              <a:t>Adds visual detail to scenes</a:t>
            </a:r>
          </a:p>
          <a:p>
            <a:pPr>
              <a:defRPr/>
            </a:pPr>
            <a:r>
              <a:rPr lang="en-US">
                <a:cs typeface="+mn-cs"/>
              </a:rPr>
              <a:t>Meant as a fun and practically useful lecture</a:t>
            </a:r>
          </a:p>
        </p:txBody>
      </p:sp>
      <p:pic>
        <p:nvPicPr>
          <p:cNvPr id="6147" name="Picture 4" descr="no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3873500"/>
            <a:ext cx="3554412" cy="223678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8741" name="Picture 5" descr="tex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975" y="3787775"/>
            <a:ext cx="3629025" cy="229235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8742" name="Text Box 6"/>
          <p:cNvSpPr txBox="1">
            <a:spLocks noChangeArrowheads="1"/>
          </p:cNvSpPr>
          <p:nvPr/>
        </p:nvSpPr>
        <p:spPr bwMode="auto">
          <a:xfrm>
            <a:off x="1347788" y="6099175"/>
            <a:ext cx="2441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Polygonal model</a:t>
            </a:r>
          </a:p>
        </p:txBody>
      </p:sp>
      <p:sp>
        <p:nvSpPr>
          <p:cNvPr id="1268743" name="Text Box 7"/>
          <p:cNvSpPr txBox="1">
            <a:spLocks noChangeArrowheads="1"/>
          </p:cNvSpPr>
          <p:nvPr/>
        </p:nvSpPr>
        <p:spPr bwMode="auto">
          <a:xfrm>
            <a:off x="5429250" y="6108700"/>
            <a:ext cx="289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With surface texture</a:t>
            </a:r>
          </a:p>
        </p:txBody>
      </p:sp>
    </p:spTree>
    <p:extLst>
      <p:ext uri="{BB962C8B-B14F-4D97-AF65-F5344CB8AC3E}">
        <p14:creationId xmlns:p14="http://schemas.microsoft.com/office/powerpoint/2010/main" val="333137269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Adding Visual Detail</a:t>
            </a:r>
          </a:p>
        </p:txBody>
      </p:sp>
      <p:sp>
        <p:nvSpPr>
          <p:cNvPr id="126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1450"/>
            <a:ext cx="8229600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Basic idea: use images instead of more polygons to represent fine scale color variation</a:t>
            </a:r>
          </a:p>
        </p:txBody>
      </p:sp>
      <p:pic>
        <p:nvPicPr>
          <p:cNvPr id="1269768" name="Picture 8" descr="dinos2"/>
          <p:cNvPicPr>
            <a:picLocks noChangeAspect="1" noChangeArrowheads="1"/>
          </p:cNvPicPr>
          <p:nvPr/>
        </p:nvPicPr>
        <p:blipFill>
          <a:blip r:embed="rId2">
            <a:lum bright="24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1" t="9535"/>
          <a:stretch>
            <a:fillRect/>
          </a:stretch>
        </p:blipFill>
        <p:spPr bwMode="auto">
          <a:xfrm>
            <a:off x="838200" y="2505075"/>
            <a:ext cx="5334000" cy="4016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63500" dir="3187806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69769" name="Picture 9" descr="dinosk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2505075"/>
            <a:ext cx="1882775" cy="4038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63500" dir="3187806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8567633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Parameterization</a:t>
            </a:r>
          </a:p>
        </p:txBody>
      </p:sp>
      <p:sp>
        <p:nvSpPr>
          <p:cNvPr id="1270787" name="Text Box 3"/>
          <p:cNvSpPr txBox="1">
            <a:spLocks noChangeArrowheads="1"/>
          </p:cNvSpPr>
          <p:nvPr/>
        </p:nvSpPr>
        <p:spPr bwMode="auto">
          <a:xfrm>
            <a:off x="620713" y="4449763"/>
            <a:ext cx="1874837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geometry</a:t>
            </a:r>
          </a:p>
        </p:txBody>
      </p:sp>
      <p:pic>
        <p:nvPicPr>
          <p:cNvPr id="8195" name="Picture 4" descr="dcylinder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425" y="1444625"/>
            <a:ext cx="230822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70789" name="AutoShape 5"/>
          <p:cNvSpPr>
            <a:spLocks noChangeArrowheads="1"/>
          </p:cNvSpPr>
          <p:nvPr/>
        </p:nvSpPr>
        <p:spPr bwMode="auto">
          <a:xfrm>
            <a:off x="566738" y="1501775"/>
            <a:ext cx="1981200" cy="2667000"/>
          </a:xfrm>
          <a:prstGeom prst="can">
            <a:avLst>
              <a:gd name="adj" fmla="val 67308"/>
            </a:avLst>
          </a:prstGeom>
          <a:solidFill>
            <a:srgbClr val="C0C0C0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1270790" name="Rectangle 6"/>
          <p:cNvSpPr>
            <a:spLocks noChangeArrowheads="1"/>
          </p:cNvSpPr>
          <p:nvPr/>
        </p:nvSpPr>
        <p:spPr bwMode="auto">
          <a:xfrm>
            <a:off x="3505200" y="1882775"/>
            <a:ext cx="1828800" cy="18288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grpSp>
        <p:nvGrpSpPr>
          <p:cNvPr id="8198" name="Group 7"/>
          <p:cNvGrpSpPr>
            <a:grpSpLocks/>
          </p:cNvGrpSpPr>
          <p:nvPr/>
        </p:nvGrpSpPr>
        <p:grpSpPr bwMode="auto">
          <a:xfrm>
            <a:off x="3505200" y="1882775"/>
            <a:ext cx="457200" cy="457200"/>
            <a:chOff x="2496" y="1728"/>
            <a:chExt cx="288" cy="288"/>
          </a:xfrm>
        </p:grpSpPr>
        <p:sp>
          <p:nvSpPr>
            <p:cNvPr id="1270792" name="Rectangle 8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793" name="Rectangle 9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199" name="Group 10"/>
          <p:cNvGrpSpPr>
            <a:grpSpLocks/>
          </p:cNvGrpSpPr>
          <p:nvPr/>
        </p:nvGrpSpPr>
        <p:grpSpPr bwMode="auto">
          <a:xfrm>
            <a:off x="3962400" y="1882775"/>
            <a:ext cx="457200" cy="457200"/>
            <a:chOff x="2496" y="1728"/>
            <a:chExt cx="288" cy="288"/>
          </a:xfrm>
        </p:grpSpPr>
        <p:sp>
          <p:nvSpPr>
            <p:cNvPr id="1270795" name="Rectangle 11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796" name="Rectangle 12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0" name="Group 13"/>
          <p:cNvGrpSpPr>
            <a:grpSpLocks/>
          </p:cNvGrpSpPr>
          <p:nvPr/>
        </p:nvGrpSpPr>
        <p:grpSpPr bwMode="auto">
          <a:xfrm>
            <a:off x="3505200" y="2339975"/>
            <a:ext cx="457200" cy="457200"/>
            <a:chOff x="2496" y="1728"/>
            <a:chExt cx="288" cy="288"/>
          </a:xfrm>
        </p:grpSpPr>
        <p:sp>
          <p:nvSpPr>
            <p:cNvPr id="1270798" name="Rectangle 14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799" name="Rectangle 15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1" name="Group 16"/>
          <p:cNvGrpSpPr>
            <a:grpSpLocks/>
          </p:cNvGrpSpPr>
          <p:nvPr/>
        </p:nvGrpSpPr>
        <p:grpSpPr bwMode="auto">
          <a:xfrm>
            <a:off x="3962400" y="2339975"/>
            <a:ext cx="457200" cy="457200"/>
            <a:chOff x="2496" y="1728"/>
            <a:chExt cx="288" cy="288"/>
          </a:xfrm>
        </p:grpSpPr>
        <p:sp>
          <p:nvSpPr>
            <p:cNvPr id="1270801" name="Rectangle 17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02" name="Rectangle 18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2" name="Group 19"/>
          <p:cNvGrpSpPr>
            <a:grpSpLocks/>
          </p:cNvGrpSpPr>
          <p:nvPr/>
        </p:nvGrpSpPr>
        <p:grpSpPr bwMode="auto">
          <a:xfrm>
            <a:off x="3505200" y="2797175"/>
            <a:ext cx="457200" cy="457200"/>
            <a:chOff x="2496" y="1728"/>
            <a:chExt cx="288" cy="288"/>
          </a:xfrm>
        </p:grpSpPr>
        <p:sp>
          <p:nvSpPr>
            <p:cNvPr id="1270804" name="Rectangle 20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05" name="Rectangle 21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3" name="Group 22"/>
          <p:cNvGrpSpPr>
            <a:grpSpLocks/>
          </p:cNvGrpSpPr>
          <p:nvPr/>
        </p:nvGrpSpPr>
        <p:grpSpPr bwMode="auto">
          <a:xfrm>
            <a:off x="3962400" y="2797175"/>
            <a:ext cx="457200" cy="457200"/>
            <a:chOff x="2496" y="1728"/>
            <a:chExt cx="288" cy="288"/>
          </a:xfrm>
        </p:grpSpPr>
        <p:sp>
          <p:nvSpPr>
            <p:cNvPr id="1270807" name="Rectangle 23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08" name="Rectangle 24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4" name="Group 25"/>
          <p:cNvGrpSpPr>
            <a:grpSpLocks/>
          </p:cNvGrpSpPr>
          <p:nvPr/>
        </p:nvGrpSpPr>
        <p:grpSpPr bwMode="auto">
          <a:xfrm>
            <a:off x="3505200" y="3254375"/>
            <a:ext cx="457200" cy="457200"/>
            <a:chOff x="2496" y="1728"/>
            <a:chExt cx="288" cy="288"/>
          </a:xfrm>
        </p:grpSpPr>
        <p:sp>
          <p:nvSpPr>
            <p:cNvPr id="1270810" name="Rectangle 26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11" name="Rectangle 27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5" name="Group 28"/>
          <p:cNvGrpSpPr>
            <a:grpSpLocks/>
          </p:cNvGrpSpPr>
          <p:nvPr/>
        </p:nvGrpSpPr>
        <p:grpSpPr bwMode="auto">
          <a:xfrm>
            <a:off x="3962400" y="3254375"/>
            <a:ext cx="457200" cy="457200"/>
            <a:chOff x="2496" y="1728"/>
            <a:chExt cx="288" cy="288"/>
          </a:xfrm>
        </p:grpSpPr>
        <p:sp>
          <p:nvSpPr>
            <p:cNvPr id="1270813" name="Rectangle 29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14" name="Rectangle 30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6" name="Group 31"/>
          <p:cNvGrpSpPr>
            <a:grpSpLocks/>
          </p:cNvGrpSpPr>
          <p:nvPr/>
        </p:nvGrpSpPr>
        <p:grpSpPr bwMode="auto">
          <a:xfrm>
            <a:off x="4419600" y="1882775"/>
            <a:ext cx="457200" cy="457200"/>
            <a:chOff x="2496" y="1728"/>
            <a:chExt cx="288" cy="288"/>
          </a:xfrm>
        </p:grpSpPr>
        <p:sp>
          <p:nvSpPr>
            <p:cNvPr id="1270816" name="Rectangle 32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17" name="Rectangle 33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7" name="Group 34"/>
          <p:cNvGrpSpPr>
            <a:grpSpLocks/>
          </p:cNvGrpSpPr>
          <p:nvPr/>
        </p:nvGrpSpPr>
        <p:grpSpPr bwMode="auto">
          <a:xfrm>
            <a:off x="4876800" y="1882775"/>
            <a:ext cx="457200" cy="457200"/>
            <a:chOff x="2496" y="1728"/>
            <a:chExt cx="288" cy="288"/>
          </a:xfrm>
        </p:grpSpPr>
        <p:sp>
          <p:nvSpPr>
            <p:cNvPr id="1270819" name="Rectangle 35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20" name="Rectangle 36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8" name="Group 37"/>
          <p:cNvGrpSpPr>
            <a:grpSpLocks/>
          </p:cNvGrpSpPr>
          <p:nvPr/>
        </p:nvGrpSpPr>
        <p:grpSpPr bwMode="auto">
          <a:xfrm>
            <a:off x="4419600" y="2339975"/>
            <a:ext cx="457200" cy="457200"/>
            <a:chOff x="2496" y="1728"/>
            <a:chExt cx="288" cy="288"/>
          </a:xfrm>
        </p:grpSpPr>
        <p:sp>
          <p:nvSpPr>
            <p:cNvPr id="1270822" name="Rectangle 38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23" name="Rectangle 39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09" name="Group 40"/>
          <p:cNvGrpSpPr>
            <a:grpSpLocks/>
          </p:cNvGrpSpPr>
          <p:nvPr/>
        </p:nvGrpSpPr>
        <p:grpSpPr bwMode="auto">
          <a:xfrm>
            <a:off x="4876800" y="2339975"/>
            <a:ext cx="457200" cy="457200"/>
            <a:chOff x="2496" y="1728"/>
            <a:chExt cx="288" cy="288"/>
          </a:xfrm>
        </p:grpSpPr>
        <p:sp>
          <p:nvSpPr>
            <p:cNvPr id="1270825" name="Rectangle 41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26" name="Rectangle 42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10" name="Group 43"/>
          <p:cNvGrpSpPr>
            <a:grpSpLocks/>
          </p:cNvGrpSpPr>
          <p:nvPr/>
        </p:nvGrpSpPr>
        <p:grpSpPr bwMode="auto">
          <a:xfrm>
            <a:off x="4419600" y="2797175"/>
            <a:ext cx="457200" cy="457200"/>
            <a:chOff x="2496" y="1728"/>
            <a:chExt cx="288" cy="288"/>
          </a:xfrm>
        </p:grpSpPr>
        <p:sp>
          <p:nvSpPr>
            <p:cNvPr id="1270828" name="Rectangle 44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29" name="Rectangle 45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11" name="Group 46"/>
          <p:cNvGrpSpPr>
            <a:grpSpLocks/>
          </p:cNvGrpSpPr>
          <p:nvPr/>
        </p:nvGrpSpPr>
        <p:grpSpPr bwMode="auto">
          <a:xfrm>
            <a:off x="4876800" y="2797175"/>
            <a:ext cx="457200" cy="457200"/>
            <a:chOff x="2496" y="1728"/>
            <a:chExt cx="288" cy="288"/>
          </a:xfrm>
        </p:grpSpPr>
        <p:sp>
          <p:nvSpPr>
            <p:cNvPr id="1270831" name="Rectangle 47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32" name="Rectangle 48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12" name="Group 49"/>
          <p:cNvGrpSpPr>
            <a:grpSpLocks/>
          </p:cNvGrpSpPr>
          <p:nvPr/>
        </p:nvGrpSpPr>
        <p:grpSpPr bwMode="auto">
          <a:xfrm>
            <a:off x="4419600" y="3254375"/>
            <a:ext cx="457200" cy="457200"/>
            <a:chOff x="2496" y="1728"/>
            <a:chExt cx="288" cy="288"/>
          </a:xfrm>
        </p:grpSpPr>
        <p:sp>
          <p:nvSpPr>
            <p:cNvPr id="1270834" name="Rectangle 50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35" name="Rectangle 51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grpSp>
        <p:nvGrpSpPr>
          <p:cNvPr id="8213" name="Group 52"/>
          <p:cNvGrpSpPr>
            <a:grpSpLocks/>
          </p:cNvGrpSpPr>
          <p:nvPr/>
        </p:nvGrpSpPr>
        <p:grpSpPr bwMode="auto">
          <a:xfrm>
            <a:off x="4876800" y="3254375"/>
            <a:ext cx="457200" cy="457200"/>
            <a:chOff x="2496" y="1728"/>
            <a:chExt cx="288" cy="288"/>
          </a:xfrm>
        </p:grpSpPr>
        <p:sp>
          <p:nvSpPr>
            <p:cNvPr id="1270837" name="Rectangle 53"/>
            <p:cNvSpPr>
              <a:spLocks noChangeArrowheads="1"/>
            </p:cNvSpPr>
            <p:nvPr/>
          </p:nvSpPr>
          <p:spPr bwMode="auto">
            <a:xfrm>
              <a:off x="2640" y="1728"/>
              <a:ext cx="144" cy="144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  <p:sp>
          <p:nvSpPr>
            <p:cNvPr id="1270838" name="Rectangle 54"/>
            <p:cNvSpPr>
              <a:spLocks noChangeArrowheads="1"/>
            </p:cNvSpPr>
            <p:nvPr/>
          </p:nvSpPr>
          <p:spPr bwMode="auto">
            <a:xfrm>
              <a:off x="2496" y="1872"/>
              <a:ext cx="144" cy="144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  <p:sp>
        <p:nvSpPr>
          <p:cNvPr id="1270839" name="Text Box 55"/>
          <p:cNvSpPr txBox="1">
            <a:spLocks noChangeArrowheads="1"/>
          </p:cNvSpPr>
          <p:nvPr/>
        </p:nvSpPr>
        <p:spPr bwMode="auto">
          <a:xfrm>
            <a:off x="2560638" y="2165350"/>
            <a:ext cx="7778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8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+</a:t>
            </a:r>
          </a:p>
        </p:txBody>
      </p:sp>
      <p:sp>
        <p:nvSpPr>
          <p:cNvPr id="1270840" name="Text Box 56"/>
          <p:cNvSpPr txBox="1">
            <a:spLocks noChangeArrowheads="1"/>
          </p:cNvSpPr>
          <p:nvPr/>
        </p:nvSpPr>
        <p:spPr bwMode="auto">
          <a:xfrm>
            <a:off x="5562600" y="2263775"/>
            <a:ext cx="717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7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=</a:t>
            </a:r>
          </a:p>
        </p:txBody>
      </p:sp>
      <p:sp>
        <p:nvSpPr>
          <p:cNvPr id="1270841" name="Text Box 57"/>
          <p:cNvSpPr txBox="1">
            <a:spLocks noChangeArrowheads="1"/>
          </p:cNvSpPr>
          <p:nvPr/>
        </p:nvSpPr>
        <p:spPr bwMode="auto">
          <a:xfrm>
            <a:off x="3775075" y="4449763"/>
            <a:ext cx="128905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image</a:t>
            </a:r>
          </a:p>
        </p:txBody>
      </p:sp>
      <p:sp>
        <p:nvSpPr>
          <p:cNvPr id="1270842" name="Text Box 58"/>
          <p:cNvSpPr txBox="1">
            <a:spLocks noChangeArrowheads="1"/>
          </p:cNvSpPr>
          <p:nvPr/>
        </p:nvSpPr>
        <p:spPr bwMode="auto">
          <a:xfrm>
            <a:off x="6438900" y="4449763"/>
            <a:ext cx="232568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2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texture map</a:t>
            </a:r>
          </a:p>
        </p:txBody>
      </p:sp>
      <p:sp>
        <p:nvSpPr>
          <p:cNvPr id="1270843" name="Rectangle 59"/>
          <p:cNvSpPr>
            <a:spLocks noChangeArrowheads="1"/>
          </p:cNvSpPr>
          <p:nvPr/>
        </p:nvSpPr>
        <p:spPr bwMode="auto">
          <a:xfrm>
            <a:off x="457200" y="5486400"/>
            <a:ext cx="84582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50000"/>
              </a:spcBef>
              <a:buFontTx/>
              <a:buChar char="•"/>
              <a:defRPr/>
            </a:pPr>
            <a:r>
              <a:rPr lang="en-US" sz="2600">
                <a:solidFill>
                  <a:srgbClr val="FFFFFF"/>
                </a:solidFill>
                <a:cs typeface="ＭＳ Ｐゴシック" charset="0"/>
              </a:rPr>
              <a:t>Q: How do we decide </a:t>
            </a:r>
            <a:r>
              <a:rPr lang="en-US" sz="2600" i="1">
                <a:solidFill>
                  <a:srgbClr val="FFFFFF"/>
                </a:solidFill>
                <a:cs typeface="ＭＳ Ｐゴシック" charset="0"/>
              </a:rPr>
              <a:t>where</a:t>
            </a:r>
            <a:r>
              <a:rPr lang="en-US" sz="2600">
                <a:solidFill>
                  <a:srgbClr val="FFFFFF"/>
                </a:solidFill>
                <a:cs typeface="ＭＳ Ｐゴシック" charset="0"/>
              </a:rPr>
              <a:t> on the geometry</a:t>
            </a:r>
            <a:br>
              <a:rPr lang="en-US" sz="2600">
                <a:solidFill>
                  <a:srgbClr val="FFFFFF"/>
                </a:solidFill>
                <a:cs typeface="ＭＳ Ｐゴシック" charset="0"/>
              </a:rPr>
            </a:br>
            <a:r>
              <a:rPr lang="en-US" sz="2600">
                <a:solidFill>
                  <a:srgbClr val="FFFFFF"/>
                </a:solidFill>
                <a:cs typeface="ＭＳ Ｐゴシック" charset="0"/>
              </a:rPr>
              <a:t>	each color from the image should go?</a:t>
            </a:r>
          </a:p>
        </p:txBody>
      </p:sp>
    </p:spTree>
    <p:extLst>
      <p:ext uri="{BB962C8B-B14F-4D97-AF65-F5344CB8AC3E}">
        <p14:creationId xmlns:p14="http://schemas.microsoft.com/office/powerpoint/2010/main" val="317244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Option: Varieties of projections</a:t>
            </a:r>
          </a:p>
        </p:txBody>
      </p:sp>
      <p:sp>
        <p:nvSpPr>
          <p:cNvPr id="1271811" name="Text Box 3"/>
          <p:cNvSpPr txBox="1">
            <a:spLocks noChangeArrowheads="1"/>
          </p:cNvSpPr>
          <p:nvPr/>
        </p:nvSpPr>
        <p:spPr bwMode="auto">
          <a:xfrm>
            <a:off x="6781800" y="6248400"/>
            <a:ext cx="20145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ＭＳ Ｐゴシック" charset="0"/>
              </a:rPr>
              <a:t>[Paul Bourke]</a:t>
            </a:r>
          </a:p>
        </p:txBody>
      </p:sp>
      <p:grpSp>
        <p:nvGrpSpPr>
          <p:cNvPr id="9219" name="Group 4"/>
          <p:cNvGrpSpPr>
            <a:grpSpLocks/>
          </p:cNvGrpSpPr>
          <p:nvPr/>
        </p:nvGrpSpPr>
        <p:grpSpPr bwMode="auto">
          <a:xfrm>
            <a:off x="1304925" y="2768600"/>
            <a:ext cx="6877050" cy="1457325"/>
            <a:chOff x="822" y="2874"/>
            <a:chExt cx="4332" cy="918"/>
          </a:xfrm>
        </p:grpSpPr>
        <p:pic>
          <p:nvPicPr>
            <p:cNvPr id="9230" name="Picture 5" descr="ccube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1" y="2874"/>
              <a:ext cx="786" cy="9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1" name="Picture 6" descr="dcube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1" y="2874"/>
              <a:ext cx="847" cy="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2" name="Picture 7" descr="pcube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" y="2874"/>
              <a:ext cx="831" cy="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3" name="Picture 8" descr="scube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" y="2874"/>
              <a:ext cx="851" cy="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0" name="Group 9"/>
          <p:cNvGrpSpPr>
            <a:grpSpLocks/>
          </p:cNvGrpSpPr>
          <p:nvPr/>
        </p:nvGrpSpPr>
        <p:grpSpPr bwMode="auto">
          <a:xfrm>
            <a:off x="1295400" y="4505325"/>
            <a:ext cx="6864350" cy="1671638"/>
            <a:chOff x="816" y="1722"/>
            <a:chExt cx="4324" cy="1053"/>
          </a:xfrm>
        </p:grpSpPr>
        <p:pic>
          <p:nvPicPr>
            <p:cNvPr id="9226" name="Picture 10" descr="ccylinder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3" y="1722"/>
              <a:ext cx="823" cy="1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7" name="Picture 11" descr="dcylinder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9" y="1722"/>
              <a:ext cx="831" cy="10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8" name="Picture 12" descr="pcylinder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" y="1722"/>
              <a:ext cx="843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9" name="Picture 13" descr="scylinder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7" y="1722"/>
              <a:ext cx="823" cy="10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1" name="Group 14"/>
          <p:cNvGrpSpPr>
            <a:grpSpLocks/>
          </p:cNvGrpSpPr>
          <p:nvPr/>
        </p:nvGrpSpPr>
        <p:grpSpPr bwMode="auto">
          <a:xfrm>
            <a:off x="1350963" y="1295400"/>
            <a:ext cx="6726237" cy="1195388"/>
            <a:chOff x="851" y="858"/>
            <a:chExt cx="4237" cy="753"/>
          </a:xfrm>
        </p:grpSpPr>
        <p:pic>
          <p:nvPicPr>
            <p:cNvPr id="9222" name="Picture 15" descr="csphere"/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858"/>
              <a:ext cx="765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Picture 16" descr="dsphere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" y="858"/>
              <a:ext cx="703" cy="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Picture 17" descr="psphere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" y="858"/>
              <a:ext cx="774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5" name="Picture 18" descr="ssphere"/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858"/>
              <a:ext cx="720" cy="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7731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2834" name="Picture 2" descr="rat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192588"/>
            <a:ext cx="3644900" cy="22558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7184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72835" name="Picture 3" descr="ratpel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970338"/>
            <a:ext cx="2514600" cy="25066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7184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728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Option: unfold the surface</a:t>
            </a:r>
          </a:p>
        </p:txBody>
      </p:sp>
      <p:pic>
        <p:nvPicPr>
          <p:cNvPr id="1272837" name="Picture 5" descr="ratgri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7813" y="1295400"/>
            <a:ext cx="2465387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72838" name="Picture 6" descr="ratmes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1295400"/>
            <a:ext cx="2819400" cy="2354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72839" name="AutoShape 7"/>
          <p:cNvSpPr>
            <a:spLocks noChangeArrowheads="1"/>
          </p:cNvSpPr>
          <p:nvPr/>
        </p:nvSpPr>
        <p:spPr bwMode="auto">
          <a:xfrm rot="8100000">
            <a:off x="3429000" y="3505200"/>
            <a:ext cx="457200" cy="381000"/>
          </a:xfrm>
          <a:prstGeom prst="rightArrow">
            <a:avLst>
              <a:gd name="adj1" fmla="val 41667"/>
              <a:gd name="adj2" fmla="val 52917"/>
            </a:avLst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1272840" name="AutoShape 8"/>
          <p:cNvSpPr>
            <a:spLocks noChangeArrowheads="1"/>
          </p:cNvSpPr>
          <p:nvPr/>
        </p:nvSpPr>
        <p:spPr bwMode="auto">
          <a:xfrm>
            <a:off x="3478213" y="2286000"/>
            <a:ext cx="457200" cy="381000"/>
          </a:xfrm>
          <a:prstGeom prst="rightArrow">
            <a:avLst>
              <a:gd name="adj1" fmla="val 41667"/>
              <a:gd name="adj2" fmla="val 52917"/>
            </a:avLst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1272841" name="AutoShape 9"/>
          <p:cNvSpPr>
            <a:spLocks noChangeArrowheads="1"/>
          </p:cNvSpPr>
          <p:nvPr/>
        </p:nvSpPr>
        <p:spPr bwMode="auto">
          <a:xfrm>
            <a:off x="4572000" y="5257800"/>
            <a:ext cx="457200" cy="381000"/>
          </a:xfrm>
          <a:prstGeom prst="rightArrow">
            <a:avLst>
              <a:gd name="adj1" fmla="val 41667"/>
              <a:gd name="adj2" fmla="val 52917"/>
            </a:avLst>
          </a:prstGeom>
          <a:solidFill>
            <a:srgbClr val="C0C0C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1272842" name="Text Box 10"/>
          <p:cNvSpPr txBox="1">
            <a:spLocks noChangeArrowheads="1"/>
          </p:cNvSpPr>
          <p:nvPr/>
        </p:nvSpPr>
        <p:spPr bwMode="auto">
          <a:xfrm>
            <a:off x="6781800" y="3159125"/>
            <a:ext cx="2039938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46662" dir="3284183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0548" tIns="50274" rIns="100548" bIns="50274" anchor="ctr">
            <a:spAutoFit/>
          </a:bodyPr>
          <a:lstStyle>
            <a:lvl1pPr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503238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0647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0812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1363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85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57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29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401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600">
                <a:solidFill>
                  <a:srgbClr val="FFFFFF"/>
                </a:solidFill>
                <a:latin typeface="Arial" charset="0"/>
                <a:cs typeface="ＭＳ Ｐゴシック" charset="0"/>
              </a:rPr>
              <a:t>[Piponi2000]</a:t>
            </a:r>
          </a:p>
        </p:txBody>
      </p:sp>
    </p:spTree>
    <p:extLst>
      <p:ext uri="{BB962C8B-B14F-4D97-AF65-F5344CB8AC3E}">
        <p14:creationId xmlns:p14="http://schemas.microsoft.com/office/powerpoint/2010/main" val="371319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Option: make an atlas</a:t>
            </a:r>
          </a:p>
        </p:txBody>
      </p:sp>
      <p:pic>
        <p:nvPicPr>
          <p:cNvPr id="11266" name="Picture 3" descr="bunny-char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0"/>
            <a:ext cx="2306638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 descr="bunny-text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324100"/>
            <a:ext cx="23336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3861" name="Picture 5" descr="bunny-atl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2362200"/>
            <a:ext cx="2514600" cy="2514600"/>
          </a:xfrm>
          <a:prstGeom prst="rect">
            <a:avLst/>
          </a:prstGeom>
          <a:noFill/>
          <a:ln w="19050">
            <a:solidFill>
              <a:schemeClr val="bg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73862" name="Text Box 6"/>
          <p:cNvSpPr txBox="1">
            <a:spLocks noChangeArrowheads="1"/>
          </p:cNvSpPr>
          <p:nvPr/>
        </p:nvSpPr>
        <p:spPr bwMode="auto">
          <a:xfrm>
            <a:off x="6708775" y="6054725"/>
            <a:ext cx="21875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46662" dir="3284183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0548" tIns="50274" rIns="100548" bIns="50274" anchor="ctr">
            <a:spAutoFit/>
          </a:bodyPr>
          <a:lstStyle>
            <a:lvl1pPr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503238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0647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0812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1363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85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57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29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401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600">
                <a:solidFill>
                  <a:srgbClr val="FFFFFF"/>
                </a:solidFill>
                <a:latin typeface="Arial" charset="0"/>
                <a:cs typeface="ＭＳ Ｐゴシック" charset="0"/>
              </a:rPr>
              <a:t>[Sander2001]</a:t>
            </a:r>
          </a:p>
        </p:txBody>
      </p:sp>
      <p:sp>
        <p:nvSpPr>
          <p:cNvPr id="1273863" name="Text Box 7"/>
          <p:cNvSpPr txBox="1">
            <a:spLocks noChangeArrowheads="1"/>
          </p:cNvSpPr>
          <p:nvPr/>
        </p:nvSpPr>
        <p:spPr bwMode="auto">
          <a:xfrm>
            <a:off x="1052513" y="5137150"/>
            <a:ext cx="130492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46662" dir="3284183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0548" tIns="50274" rIns="100548" bIns="50274" anchor="ctr">
            <a:spAutoFit/>
          </a:bodyPr>
          <a:lstStyle>
            <a:lvl1pPr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503238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0647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0812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1363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85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57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29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401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Arial" charset="0"/>
                <a:cs typeface="ＭＳ Ｐゴシック" charset="0"/>
              </a:rPr>
              <a:t>charts</a:t>
            </a:r>
          </a:p>
        </p:txBody>
      </p:sp>
      <p:sp>
        <p:nvSpPr>
          <p:cNvPr id="1273864" name="Text Box 8"/>
          <p:cNvSpPr txBox="1">
            <a:spLocks noChangeArrowheads="1"/>
          </p:cNvSpPr>
          <p:nvPr/>
        </p:nvSpPr>
        <p:spPr bwMode="auto">
          <a:xfrm>
            <a:off x="4111625" y="5137150"/>
            <a:ext cx="1057275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46662" dir="3284183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0548" tIns="50274" rIns="100548" bIns="50274" anchor="ctr">
            <a:spAutoFit/>
          </a:bodyPr>
          <a:lstStyle>
            <a:lvl1pPr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503238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0647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0812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1363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85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57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29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401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Arial" charset="0"/>
                <a:cs typeface="ＭＳ Ｐゴシック" charset="0"/>
              </a:rPr>
              <a:t>atlas</a:t>
            </a:r>
          </a:p>
        </p:txBody>
      </p:sp>
      <p:sp>
        <p:nvSpPr>
          <p:cNvPr id="1273865" name="Text Box 9"/>
          <p:cNvSpPr txBox="1">
            <a:spLocks noChangeArrowheads="1"/>
          </p:cNvSpPr>
          <p:nvPr/>
        </p:nvSpPr>
        <p:spPr bwMode="auto">
          <a:xfrm>
            <a:off x="6924675" y="5137150"/>
            <a:ext cx="1530350" cy="588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46662" dir="3284183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00548" tIns="50274" rIns="100548" bIns="50274" anchor="ctr">
            <a:spAutoFit/>
          </a:bodyPr>
          <a:lstStyle>
            <a:lvl1pPr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503238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00647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508125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11363" algn="l" defTabSz="1006475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4685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257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3829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40163" defTabSz="1006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3200">
                <a:solidFill>
                  <a:srgbClr val="FFFFFF"/>
                </a:solidFill>
                <a:latin typeface="Arial" charset="0"/>
                <a:cs typeface="ＭＳ Ｐゴシック" charset="0"/>
              </a:rPr>
              <a:t>surface</a:t>
            </a:r>
          </a:p>
        </p:txBody>
      </p:sp>
    </p:spTree>
    <p:extLst>
      <p:ext uri="{BB962C8B-B14F-4D97-AF65-F5344CB8AC3E}">
        <p14:creationId xmlns:p14="http://schemas.microsoft.com/office/powerpoint/2010/main" val="4129978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Option: it</a:t>
            </a:r>
            <a:r>
              <a:rPr lang="ja-JP" altLang="en-US">
                <a:latin typeface="Arial"/>
                <a:cs typeface="+mj-cs"/>
              </a:rPr>
              <a:t>’</a:t>
            </a:r>
            <a:r>
              <a:rPr lang="en-US">
                <a:cs typeface="+mj-cs"/>
              </a:rPr>
              <a:t>s the artist</a:t>
            </a:r>
            <a:r>
              <a:rPr lang="ja-JP" altLang="en-US">
                <a:latin typeface="Arial"/>
                <a:cs typeface="+mj-cs"/>
              </a:rPr>
              <a:t>’</a:t>
            </a:r>
            <a:r>
              <a:rPr lang="en-US">
                <a:cs typeface="+mj-cs"/>
              </a:rPr>
              <a:t>s problem</a:t>
            </a:r>
            <a:endParaRPr lang="en-US" sz="2800">
              <a:cs typeface="+mj-cs"/>
            </a:endParaRPr>
          </a:p>
        </p:txBody>
      </p:sp>
      <p:pic>
        <p:nvPicPr>
          <p:cNvPr id="12290" name="Picture 3" descr="defa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274320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4" descr="default_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74320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74885" name="Picture 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9" t="7333" r="43001" b="5112"/>
          <a:stretch>
            <a:fillRect/>
          </a:stretch>
        </p:blipFill>
        <p:spPr bwMode="auto">
          <a:xfrm>
            <a:off x="3657600" y="2362200"/>
            <a:ext cx="1884363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0778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311" y="1527175"/>
            <a:ext cx="8828690" cy="5029200"/>
          </a:xfrm>
        </p:spPr>
        <p:txBody>
          <a:bodyPr/>
          <a:lstStyle/>
          <a:p>
            <a:r>
              <a:rPr lang="en-US" dirty="0"/>
              <a:t>Fill out now, can be done on phone</a:t>
            </a:r>
          </a:p>
          <a:p>
            <a:r>
              <a:rPr lang="en-US" dirty="0"/>
              <a:t>Enthusiasm important to future offerings</a:t>
            </a:r>
          </a:p>
          <a:p>
            <a:r>
              <a:rPr lang="en-US" dirty="0"/>
              <a:t>Comments useful to future years</a:t>
            </a:r>
          </a:p>
          <a:p>
            <a:r>
              <a:rPr lang="en-US" dirty="0"/>
              <a:t>Some key innovations: modern OpenGL, GLSL; feedback servers (including code), UCSD Online, </a:t>
            </a:r>
            <a:r>
              <a:rPr lang="is-IS" dirty="0"/>
              <a:t>…</a:t>
            </a:r>
          </a:p>
          <a:p>
            <a:endParaRPr lang="is-IS" dirty="0"/>
          </a:p>
          <a:p>
            <a:r>
              <a:rPr lang="is-IS" dirty="0"/>
              <a:t>Separately, please also evaluate the TAs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59417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Outline</a:t>
            </a:r>
          </a:p>
        </p:txBody>
      </p:sp>
      <p:sp>
        <p:nvSpPr>
          <p:cNvPr id="1275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i="1">
                <a:cs typeface="+mn-cs"/>
              </a:rPr>
              <a:t>Types of projections</a:t>
            </a:r>
          </a:p>
          <a:p>
            <a:pPr>
              <a:defRPr/>
            </a:pPr>
            <a:r>
              <a:rPr lang="en-US">
                <a:cs typeface="+mn-cs"/>
              </a:rPr>
              <a:t>Interpolating texture coordinates </a:t>
            </a:r>
          </a:p>
          <a:p>
            <a:pPr>
              <a:defRPr/>
            </a:pPr>
            <a:r>
              <a:rPr lang="en-US">
                <a:cs typeface="+mn-cs"/>
              </a:rPr>
              <a:t>Broader use of textures</a:t>
            </a: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622741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How to map object to texture?</a:t>
            </a:r>
          </a:p>
        </p:txBody>
      </p:sp>
      <p:sp>
        <p:nvSpPr>
          <p:cNvPr id="1276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To each vertex (x,y,z in object coordinates), must associate 2D texture coordinates (s,t)</a:t>
            </a:r>
          </a:p>
          <a:p>
            <a:pPr>
              <a:defRPr/>
            </a:pPr>
            <a:r>
              <a:rPr lang="en-US">
                <a:cs typeface="+mn-cs"/>
              </a:rPr>
              <a:t>So texture fits </a:t>
            </a:r>
            <a:r>
              <a:rPr lang="ja-JP" altLang="en-US">
                <a:latin typeface="Arial"/>
                <a:cs typeface="+mn-cs"/>
              </a:rPr>
              <a:t>“</a:t>
            </a:r>
            <a:r>
              <a:rPr lang="en-US">
                <a:cs typeface="+mn-cs"/>
              </a:rPr>
              <a:t>nicely</a:t>
            </a:r>
            <a:r>
              <a:rPr lang="ja-JP" altLang="en-US">
                <a:latin typeface="Arial"/>
                <a:cs typeface="+mn-cs"/>
              </a:rPr>
              <a:t>”</a:t>
            </a:r>
            <a:r>
              <a:rPr lang="en-US">
                <a:cs typeface="+mn-cs"/>
              </a:rPr>
              <a:t> over object</a:t>
            </a:r>
          </a:p>
        </p:txBody>
      </p:sp>
      <p:pic>
        <p:nvPicPr>
          <p:cNvPr id="14339" name="Picture 5" descr="slide07.jpg (13241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913" y="3252788"/>
            <a:ext cx="5040312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1324945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Idea: Use Map Shape</a:t>
            </a:r>
          </a:p>
        </p:txBody>
      </p:sp>
      <p:sp>
        <p:nvSpPr>
          <p:cNvPr id="128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8275" y="1527175"/>
            <a:ext cx="8975725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Map shapes correspond to various projections</a:t>
            </a:r>
          </a:p>
          <a:p>
            <a:pPr lvl="1">
              <a:defRPr/>
            </a:pPr>
            <a:r>
              <a:rPr lang="en-US"/>
              <a:t>Planar, Cylindrical, Spherical</a:t>
            </a:r>
          </a:p>
          <a:p>
            <a:pPr>
              <a:defRPr/>
            </a:pPr>
            <a:r>
              <a:rPr lang="en-US">
                <a:cs typeface="+mn-cs"/>
              </a:rPr>
              <a:t>First, map (square) texture to basic map shape</a:t>
            </a:r>
          </a:p>
          <a:p>
            <a:pPr>
              <a:defRPr/>
            </a:pPr>
            <a:r>
              <a:rPr lang="en-US">
                <a:cs typeface="+mn-cs"/>
              </a:rPr>
              <a:t>Then, map basic map shape to object</a:t>
            </a:r>
          </a:p>
          <a:p>
            <a:pPr lvl="1">
              <a:defRPr/>
            </a:pPr>
            <a:r>
              <a:rPr lang="en-US"/>
              <a:t>Or vice versa: Object to map shape, map shape to square</a:t>
            </a:r>
          </a:p>
          <a:p>
            <a:pPr>
              <a:defRPr/>
            </a:pPr>
            <a:r>
              <a:rPr lang="en-US">
                <a:cs typeface="+mn-cs"/>
              </a:rPr>
              <a:t>Usually, this is straightforward</a:t>
            </a:r>
          </a:p>
          <a:p>
            <a:pPr lvl="1">
              <a:defRPr/>
            </a:pPr>
            <a:r>
              <a:rPr lang="en-US"/>
              <a:t>Maps from square to cylinder, plane, sphere well defined</a:t>
            </a:r>
          </a:p>
          <a:p>
            <a:pPr lvl="1">
              <a:defRPr/>
            </a:pPr>
            <a:r>
              <a:rPr lang="en-US"/>
              <a:t>Maps from object to these are simply spherical, cylindrical, cartesian coordinate systems</a:t>
            </a:r>
          </a:p>
        </p:txBody>
      </p:sp>
    </p:spTree>
    <p:extLst>
      <p:ext uri="{BB962C8B-B14F-4D97-AF65-F5344CB8AC3E}">
        <p14:creationId xmlns:p14="http://schemas.microsoft.com/office/powerpoint/2010/main" val="255478975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Planar mapping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Like projections, drop z coord (s,t) = (x,y)</a:t>
            </a:r>
          </a:p>
          <a:p>
            <a:pPr>
              <a:defRPr/>
            </a:pPr>
            <a:r>
              <a:rPr lang="en-US">
                <a:cs typeface="+mn-cs"/>
              </a:rPr>
              <a:t>Problems: what happens near z = 0?</a:t>
            </a:r>
          </a:p>
        </p:txBody>
      </p:sp>
      <p:pic>
        <p:nvPicPr>
          <p:cNvPr id="16387" name="Picture 6" descr="slide08.jpg (12036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800350"/>
            <a:ext cx="4391025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Picture 8" descr="slide09.jpg (23263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188" y="3567113"/>
            <a:ext cx="4359275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536929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Cylindrical Mapping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Cylinder: r, </a:t>
            </a:r>
            <a:r>
              <a:rPr lang="el-GR">
                <a:cs typeface="Times New Roman" charset="0"/>
              </a:rPr>
              <a:t>θ</a:t>
            </a:r>
            <a:r>
              <a:rPr lang="en-US">
                <a:cs typeface="+mn-cs"/>
              </a:rPr>
              <a:t>, z with (s,t) = (</a:t>
            </a:r>
            <a:r>
              <a:rPr lang="el-GR">
                <a:cs typeface="Times New Roman" charset="0"/>
              </a:rPr>
              <a:t>θ</a:t>
            </a:r>
            <a:r>
              <a:rPr lang="en-US">
                <a:cs typeface="Times New Roman" charset="0"/>
              </a:rPr>
              <a:t>/(2</a:t>
            </a:r>
            <a:r>
              <a:rPr lang="el-GR">
                <a:cs typeface="Times New Roman" charset="0"/>
              </a:rPr>
              <a:t>π</a:t>
            </a:r>
            <a:r>
              <a:rPr lang="en-US">
                <a:cs typeface="Times New Roman" charset="0"/>
              </a:rPr>
              <a:t>)</a:t>
            </a:r>
            <a:r>
              <a:rPr lang="en-US">
                <a:cs typeface="+mn-cs"/>
              </a:rPr>
              <a:t>,z)</a:t>
            </a:r>
          </a:p>
          <a:p>
            <a:pPr lvl="1">
              <a:defRPr/>
            </a:pPr>
            <a:r>
              <a:rPr lang="en-US"/>
              <a:t>Note seams when wrapping around (</a:t>
            </a:r>
            <a:r>
              <a:rPr lang="el-GR">
                <a:cs typeface="Times New Roman" charset="0"/>
              </a:rPr>
              <a:t>θ</a:t>
            </a:r>
            <a:r>
              <a:rPr lang="en-US"/>
              <a:t> = 0 or 2</a:t>
            </a:r>
            <a:r>
              <a:rPr lang="el-GR">
                <a:cs typeface="Times New Roman" charset="0"/>
              </a:rPr>
              <a:t>π</a:t>
            </a:r>
            <a:r>
              <a:rPr lang="en-US"/>
              <a:t>)</a:t>
            </a:r>
          </a:p>
        </p:txBody>
      </p:sp>
      <p:pic>
        <p:nvPicPr>
          <p:cNvPr id="17411" name="Picture 7" descr="slide11.jpg (13295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2816225"/>
            <a:ext cx="4113212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9" descr="slide12.jpg (22092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938" y="3368675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396356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Spherical Mapping</a:t>
            </a:r>
          </a:p>
        </p:txBody>
      </p:sp>
      <p:sp>
        <p:nvSpPr>
          <p:cNvPr id="1281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Convert to spherical coordinates: use latitude/long.</a:t>
            </a:r>
          </a:p>
          <a:p>
            <a:pPr lvl="1">
              <a:defRPr/>
            </a:pPr>
            <a:r>
              <a:rPr lang="en-US"/>
              <a:t>Singularities at north and south poles</a:t>
            </a:r>
          </a:p>
        </p:txBody>
      </p:sp>
      <p:pic>
        <p:nvPicPr>
          <p:cNvPr id="18435" name="Picture 7" descr="slide14.jpg (12115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95613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9" descr="slide15.jpg (20694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275" y="3359150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1409117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Cube Mapping</a:t>
            </a:r>
          </a:p>
        </p:txBody>
      </p:sp>
      <p:pic>
        <p:nvPicPr>
          <p:cNvPr id="19458" name="Picture 7" descr="slide17.jpg (13362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474788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9" descr="slide18.jpg (13085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5238" y="1389063"/>
            <a:ext cx="37814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1" descr="slide19.jpg (21454 bytes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3609975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3389091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Cube Mapping</a:t>
            </a:r>
          </a:p>
        </p:txBody>
      </p:sp>
      <p:pic>
        <p:nvPicPr>
          <p:cNvPr id="20482" name="Picture 9" descr="slide21.jpg (13884 bytes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388" y="3486150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7" descr="slide20.jpg (15175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1403350"/>
            <a:ext cx="4762500" cy="318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099809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Outline</a:t>
            </a:r>
          </a:p>
        </p:txBody>
      </p:sp>
      <p:sp>
        <p:nvSpPr>
          <p:cNvPr id="128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Types of projections</a:t>
            </a:r>
          </a:p>
          <a:p>
            <a:pPr>
              <a:defRPr/>
            </a:pPr>
            <a:r>
              <a:rPr lang="en-US" i="1">
                <a:cs typeface="+mn-cs"/>
              </a:rPr>
              <a:t>Interpolating texture coordinates </a:t>
            </a:r>
          </a:p>
          <a:p>
            <a:pPr>
              <a:defRPr/>
            </a:pPr>
            <a:r>
              <a:rPr lang="en-US">
                <a:cs typeface="+mn-cs"/>
              </a:rPr>
              <a:t>Broader use of textures</a:t>
            </a: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959915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Gouraud Shading – Details</a:t>
            </a:r>
          </a:p>
        </p:txBody>
      </p:sp>
      <p:sp>
        <p:nvSpPr>
          <p:cNvPr id="1253379" name="Line 3"/>
          <p:cNvSpPr>
            <a:spLocks noChangeShapeType="1"/>
          </p:cNvSpPr>
          <p:nvPr/>
        </p:nvSpPr>
        <p:spPr bwMode="auto">
          <a:xfrm flipV="1">
            <a:off x="2805115" y="2900364"/>
            <a:ext cx="1169987" cy="1443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0" name="Line 4"/>
          <p:cNvSpPr>
            <a:spLocks noChangeShapeType="1"/>
          </p:cNvSpPr>
          <p:nvPr/>
        </p:nvSpPr>
        <p:spPr bwMode="auto">
          <a:xfrm>
            <a:off x="3973513" y="2892426"/>
            <a:ext cx="2189162" cy="21542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1" name="Line 5"/>
          <p:cNvSpPr>
            <a:spLocks noChangeShapeType="1"/>
          </p:cNvSpPr>
          <p:nvPr/>
        </p:nvSpPr>
        <p:spPr bwMode="auto">
          <a:xfrm>
            <a:off x="2795590" y="4343400"/>
            <a:ext cx="3386137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2" name="Line 6"/>
          <p:cNvSpPr>
            <a:spLocks noChangeShapeType="1"/>
          </p:cNvSpPr>
          <p:nvPr/>
        </p:nvSpPr>
        <p:spPr bwMode="auto">
          <a:xfrm flipV="1">
            <a:off x="1284288" y="1960565"/>
            <a:ext cx="0" cy="373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3" name="Line 7"/>
          <p:cNvSpPr>
            <a:spLocks noChangeShapeType="1"/>
          </p:cNvSpPr>
          <p:nvPr/>
        </p:nvSpPr>
        <p:spPr bwMode="auto">
          <a:xfrm>
            <a:off x="1274763" y="4065588"/>
            <a:ext cx="6392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4" name="Text Box 8"/>
          <p:cNvSpPr txBox="1">
            <a:spLocks noChangeArrowheads="1"/>
          </p:cNvSpPr>
          <p:nvPr/>
        </p:nvSpPr>
        <p:spPr bwMode="auto">
          <a:xfrm>
            <a:off x="6237325" y="3640139"/>
            <a:ext cx="12397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latin typeface="Arial" charset="0"/>
              </a:rPr>
              <a:t>Scan line</a:t>
            </a:r>
          </a:p>
        </p:txBody>
      </p:sp>
      <p:graphicFrame>
        <p:nvGraphicFramePr>
          <p:cNvPr id="12533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9788963"/>
              </p:ext>
            </p:extLst>
          </p:nvPr>
        </p:nvGraphicFramePr>
        <p:xfrm>
          <a:off x="4013200" y="2476500"/>
          <a:ext cx="213741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" imgH="241300" progId="Equation.DSMT4">
                  <p:embed/>
                </p:oleObj>
              </mc:Choice>
              <mc:Fallback>
                <p:oleObj name="Equation" r:id="rId2" imgW="114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3200" y="2476500"/>
                        <a:ext cx="213741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8499083"/>
              </p:ext>
            </p:extLst>
          </p:nvPr>
        </p:nvGraphicFramePr>
        <p:xfrm>
          <a:off x="2520951" y="4218518"/>
          <a:ext cx="261239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241300" progId="Equation.DSMT4">
                  <p:embed/>
                </p:oleObj>
              </mc:Choice>
              <mc:Fallback>
                <p:oleObj name="Equation" r:id="rId4" imgW="139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1" y="4218518"/>
                        <a:ext cx="261239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7587831"/>
              </p:ext>
            </p:extLst>
          </p:nvPr>
        </p:nvGraphicFramePr>
        <p:xfrm>
          <a:off x="6269039" y="4927600"/>
          <a:ext cx="261239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241300" progId="Equation.DSMT4">
                  <p:embed/>
                </p:oleObj>
              </mc:Choice>
              <mc:Fallback>
                <p:oleObj name="Equation" r:id="rId6" imgW="139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039" y="4927600"/>
                        <a:ext cx="261239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349471"/>
              </p:ext>
            </p:extLst>
          </p:nvPr>
        </p:nvGraphicFramePr>
        <p:xfrm>
          <a:off x="923925" y="2743200"/>
          <a:ext cx="308737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100" imgH="241300" progId="Equation.DSMT4">
                  <p:embed/>
                </p:oleObj>
              </mc:Choice>
              <mc:Fallback>
                <p:oleObj name="Equation" r:id="rId8" imgW="165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2743200"/>
                        <a:ext cx="308737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696221"/>
              </p:ext>
            </p:extLst>
          </p:nvPr>
        </p:nvGraphicFramePr>
        <p:xfrm>
          <a:off x="885826" y="4127500"/>
          <a:ext cx="356235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" imgH="241300" progId="Equation.DSMT4">
                  <p:embed/>
                </p:oleObj>
              </mc:Choice>
              <mc:Fallback>
                <p:oleObj name="Equation" r:id="rId10" imgW="190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6" y="4127500"/>
                        <a:ext cx="356235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8413606"/>
              </p:ext>
            </p:extLst>
          </p:nvPr>
        </p:nvGraphicFramePr>
        <p:xfrm>
          <a:off x="895351" y="4897967"/>
          <a:ext cx="356235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0500" imgH="241300" progId="Equation.DSMT4">
                  <p:embed/>
                </p:oleObj>
              </mc:Choice>
              <mc:Fallback>
                <p:oleObj name="Equation" r:id="rId12" imgW="190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1" y="4897967"/>
                        <a:ext cx="356235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139648"/>
              </p:ext>
            </p:extLst>
          </p:nvPr>
        </p:nvGraphicFramePr>
        <p:xfrm>
          <a:off x="907563" y="3709393"/>
          <a:ext cx="356235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54000" progId="Equation.DSMT4">
                  <p:embed/>
                </p:oleObj>
              </mc:Choice>
              <mc:Fallback>
                <p:oleObj name="Equation" r:id="rId14" imgW="1905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563" y="3709393"/>
                        <a:ext cx="356235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627138"/>
              </p:ext>
            </p:extLst>
          </p:nvPr>
        </p:nvGraphicFramePr>
        <p:xfrm>
          <a:off x="2817937" y="3596871"/>
          <a:ext cx="261239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254000" progId="Equation.DSMT4">
                  <p:embed/>
                </p:oleObj>
              </mc:Choice>
              <mc:Fallback>
                <p:oleObj name="Equation" r:id="rId16" imgW="1397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937" y="3596871"/>
                        <a:ext cx="261239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0537301"/>
              </p:ext>
            </p:extLst>
          </p:nvPr>
        </p:nvGraphicFramePr>
        <p:xfrm>
          <a:off x="5154614" y="3598334"/>
          <a:ext cx="261239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254000" progId="Equation.DSMT4">
                  <p:embed/>
                </p:oleObj>
              </mc:Choice>
              <mc:Fallback>
                <p:oleObj name="Equation" r:id="rId18" imgW="1397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614" y="3598334"/>
                        <a:ext cx="261239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556755"/>
              </p:ext>
            </p:extLst>
          </p:nvPr>
        </p:nvGraphicFramePr>
        <p:xfrm>
          <a:off x="5205414" y="1247867"/>
          <a:ext cx="3206115" cy="90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14500" imgH="482600" progId="Equation.DSMT4">
                  <p:embed/>
                </p:oleObj>
              </mc:Choice>
              <mc:Fallback>
                <p:oleObj name="Equation" r:id="rId20" imgW="1714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414" y="1247867"/>
                        <a:ext cx="3206115" cy="90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6074721"/>
              </p:ext>
            </p:extLst>
          </p:nvPr>
        </p:nvGraphicFramePr>
        <p:xfrm>
          <a:off x="5224464" y="2032184"/>
          <a:ext cx="3206115" cy="90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714500" imgH="482600" progId="Equation.DSMT4">
                  <p:embed/>
                </p:oleObj>
              </mc:Choice>
              <mc:Fallback>
                <p:oleObj name="Equation" r:id="rId22" imgW="1714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464" y="2032184"/>
                        <a:ext cx="3206115" cy="90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4676501"/>
              </p:ext>
            </p:extLst>
          </p:nvPr>
        </p:nvGraphicFramePr>
        <p:xfrm>
          <a:off x="5281614" y="2865498"/>
          <a:ext cx="3253613" cy="926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39900" imgH="495300" progId="Equation.DSMT4">
                  <p:embed/>
                </p:oleObj>
              </mc:Choice>
              <mc:Fallback>
                <p:oleObj name="Equation" r:id="rId24" imgW="17399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4" y="2865498"/>
                        <a:ext cx="3253613" cy="926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3397" name="Oval 21"/>
          <p:cNvSpPr>
            <a:spLocks noChangeArrowheads="1"/>
          </p:cNvSpPr>
          <p:nvPr/>
        </p:nvSpPr>
        <p:spPr bwMode="auto">
          <a:xfrm>
            <a:off x="4087815" y="4017964"/>
            <a:ext cx="149225" cy="1222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5339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742279"/>
              </p:ext>
            </p:extLst>
          </p:nvPr>
        </p:nvGraphicFramePr>
        <p:xfrm>
          <a:off x="4276726" y="3604685"/>
          <a:ext cx="261239" cy="498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266700" progId="Equation.DSMT4">
                  <p:embed/>
                </p:oleObj>
              </mc:Choice>
              <mc:Fallback>
                <p:oleObj name="Equation" r:id="rId26" imgW="1397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6" y="3604685"/>
                        <a:ext cx="261239" cy="4987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3399" name="Text Box 23"/>
          <p:cNvSpPr txBox="1">
            <a:spLocks noChangeArrowheads="1"/>
          </p:cNvSpPr>
          <p:nvPr/>
        </p:nvSpPr>
        <p:spPr bwMode="auto">
          <a:xfrm>
            <a:off x="1955801" y="5707065"/>
            <a:ext cx="588324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 dirty="0">
                <a:latin typeface="Arial" charset="0"/>
              </a:rPr>
              <a:t>Actual implementation efficient: difference </a:t>
            </a:r>
          </a:p>
          <a:p>
            <a:pPr algn="l"/>
            <a:r>
              <a:rPr lang="en-US" sz="2400" b="0" dirty="0">
                <a:latin typeface="Arial" charset="0"/>
              </a:rPr>
              <a:t>equations while scan converting</a:t>
            </a:r>
          </a:p>
        </p:txBody>
      </p:sp>
    </p:spTree>
    <p:extLst>
      <p:ext uri="{BB962C8B-B14F-4D97-AF65-F5344CB8AC3E}">
        <p14:creationId xmlns:p14="http://schemas.microsoft.com/office/powerpoint/2010/main" val="144047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33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j-cs"/>
              </a:rPr>
              <a:t>Artifacts</a:t>
            </a:r>
          </a:p>
        </p:txBody>
      </p:sp>
      <p:sp>
        <p:nvSpPr>
          <p:cNvPr id="128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hlinkClick r:id="rId2"/>
              </a:rPr>
              <a:t>Wikipedia page</a:t>
            </a:r>
            <a:r>
              <a:rPr lang="en-US" dirty="0"/>
              <a:t> </a:t>
            </a:r>
            <a:r>
              <a:rPr lang="en-US" sz="1800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https://</a:t>
            </a:r>
            <a:r>
              <a:rPr lang="en-US" sz="1800" dirty="0" err="1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en.wikipedia.org</a:t>
            </a:r>
            <a:r>
              <a:rPr lang="en-US" sz="1800" dirty="0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/wiki/</a:t>
            </a:r>
            <a:r>
              <a:rPr lang="en-US" sz="1800" dirty="0" err="1">
                <a:solidFill>
                  <a:schemeClr val="tx1"/>
                </a:solidFill>
                <a:latin typeface="Lucida Grande"/>
                <a:ea typeface="Lucida Grande"/>
                <a:cs typeface="Lucida Grande"/>
              </a:rPr>
              <a:t>File:Perspective_correct_texture_mapping.jpg</a:t>
            </a:r>
            <a:endParaRPr lang="en-US" sz="1800" dirty="0">
              <a:solidFill>
                <a:schemeClr val="tx1"/>
              </a:solidFill>
              <a:cs typeface="+mn-cs"/>
            </a:endParaRPr>
          </a:p>
          <a:p>
            <a:pPr>
              <a:defRPr/>
            </a:pPr>
            <a:r>
              <a:rPr lang="en-US" dirty="0">
                <a:cs typeface="+mn-cs"/>
              </a:rPr>
              <a:t>What artifacts do you see?</a:t>
            </a:r>
          </a:p>
          <a:p>
            <a:pPr>
              <a:defRPr/>
            </a:pPr>
            <a:r>
              <a:rPr lang="en-US" dirty="0">
                <a:cs typeface="+mn-cs"/>
              </a:rPr>
              <a:t>Why?</a:t>
            </a:r>
          </a:p>
          <a:p>
            <a:pPr>
              <a:defRPr/>
            </a:pPr>
            <a:r>
              <a:rPr lang="en-US" dirty="0">
                <a:cs typeface="+mn-cs"/>
              </a:rPr>
              <a:t>Why not in standard </a:t>
            </a:r>
            <a:r>
              <a:rPr lang="en-US" dirty="0" err="1">
                <a:cs typeface="+mn-cs"/>
              </a:rPr>
              <a:t>Gouraud</a:t>
            </a:r>
            <a:r>
              <a:rPr lang="en-US" dirty="0">
                <a:cs typeface="+mn-cs"/>
              </a:rPr>
              <a:t> shading?</a:t>
            </a:r>
          </a:p>
          <a:p>
            <a:pPr>
              <a:defRPr/>
            </a:pPr>
            <a:r>
              <a:rPr lang="en-US" dirty="0">
                <a:cs typeface="+mn-cs"/>
              </a:rPr>
              <a:t>Hint: problem is in interpolating parameters</a:t>
            </a:r>
          </a:p>
          <a:p>
            <a:pPr>
              <a:defRPr/>
            </a:pPr>
            <a:endParaRPr lang="en-US" dirty="0">
              <a:cs typeface="+mn-cs"/>
              <a:hlinkClick r:id="rId3"/>
            </a:endParaRPr>
          </a:p>
          <a:p>
            <a:pPr>
              <a:defRPr/>
            </a:pPr>
            <a:endParaRPr lang="en-US" dirty="0">
              <a:cs typeface="+mn-cs"/>
            </a:endParaRPr>
          </a:p>
          <a:p>
            <a:pPr>
              <a:defRPr/>
            </a:pPr>
            <a:endParaRPr 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33427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Interpolating Parameters</a:t>
            </a:r>
          </a:p>
        </p:txBody>
      </p:sp>
      <p:sp>
        <p:nvSpPr>
          <p:cNvPr id="128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The problem turns out to be fundamental to interpolating parameters in screen-space</a:t>
            </a:r>
          </a:p>
          <a:p>
            <a:pPr lvl="1">
              <a:defRPr/>
            </a:pPr>
            <a:r>
              <a:rPr lang="en-US" sz="1800" i="1" dirty="0">
                <a:solidFill>
                  <a:schemeClr val="tx2"/>
                </a:solidFill>
              </a:rPr>
              <a:t>Uniform steps in screen space ≠ uniform steps in world space</a:t>
            </a:r>
          </a:p>
        </p:txBody>
      </p:sp>
      <p:pic>
        <p:nvPicPr>
          <p:cNvPr id="128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" b="4210"/>
          <a:stretch>
            <a:fillRect/>
          </a:stretch>
        </p:blipFill>
        <p:spPr bwMode="auto">
          <a:xfrm>
            <a:off x="561975" y="3048000"/>
            <a:ext cx="802005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327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Texture Mapping</a:t>
            </a:r>
          </a:p>
        </p:txBody>
      </p:sp>
      <p:pic>
        <p:nvPicPr>
          <p:cNvPr id="25602" name="Picture 3" descr="p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3"/>
          <a:stretch>
            <a:fillRect/>
          </a:stretch>
        </p:blipFill>
        <p:spPr bwMode="auto">
          <a:xfrm>
            <a:off x="1447800" y="1450975"/>
            <a:ext cx="5800725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89220" name="Text Box 4"/>
          <p:cNvSpPr txBox="1">
            <a:spLocks noChangeArrowheads="1"/>
          </p:cNvSpPr>
          <p:nvPr/>
        </p:nvSpPr>
        <p:spPr bwMode="auto">
          <a:xfrm>
            <a:off x="1309688" y="5783263"/>
            <a:ext cx="3116262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Linear interpolation</a:t>
            </a:r>
          </a:p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of texture coordinates</a:t>
            </a:r>
          </a:p>
        </p:txBody>
      </p:sp>
      <p:sp>
        <p:nvSpPr>
          <p:cNvPr id="1289221" name="Text Box 5"/>
          <p:cNvSpPr txBox="1">
            <a:spLocks noChangeArrowheads="1"/>
          </p:cNvSpPr>
          <p:nvPr/>
        </p:nvSpPr>
        <p:spPr bwMode="auto">
          <a:xfrm>
            <a:off x="4533900" y="5783263"/>
            <a:ext cx="3254375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Correct interpolation</a:t>
            </a:r>
          </a:p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with perspective divide</a:t>
            </a:r>
          </a:p>
        </p:txBody>
      </p:sp>
      <p:sp>
        <p:nvSpPr>
          <p:cNvPr id="1289222" name="Rectangle 6"/>
          <p:cNvSpPr>
            <a:spLocks noChangeArrowheads="1"/>
          </p:cNvSpPr>
          <p:nvPr/>
        </p:nvSpPr>
        <p:spPr bwMode="auto">
          <a:xfrm>
            <a:off x="7162800" y="6469063"/>
            <a:ext cx="1720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>
                <a:solidFill>
                  <a:srgbClr val="A50021"/>
                </a:solidFill>
                <a:cs typeface="ＭＳ Ｐゴシック" charset="0"/>
              </a:rPr>
              <a:t>Hill Figure 8.42</a:t>
            </a:r>
          </a:p>
        </p:txBody>
      </p:sp>
    </p:spTree>
    <p:extLst>
      <p:ext uri="{BB962C8B-B14F-4D97-AF65-F5344CB8AC3E}">
        <p14:creationId xmlns:p14="http://schemas.microsoft.com/office/powerpoint/2010/main" val="1504666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Interpolating Parameters</a:t>
            </a:r>
          </a:p>
        </p:txBody>
      </p:sp>
      <p:sp>
        <p:nvSpPr>
          <p:cNvPr id="129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4938" y="1527175"/>
            <a:ext cx="9009062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Perspective foreshortening is not getting applied to our interpolated parameters</a:t>
            </a:r>
          </a:p>
          <a:p>
            <a:pPr lvl="1">
              <a:defRPr/>
            </a:pPr>
            <a:r>
              <a:rPr lang="en-US"/>
              <a:t>Parameters should be compressed with distance</a:t>
            </a:r>
          </a:p>
          <a:p>
            <a:pPr lvl="1">
              <a:defRPr/>
            </a:pPr>
            <a:r>
              <a:rPr lang="en-US"/>
              <a:t>Linearly interpolating them in screen-space doesn</a:t>
            </a:r>
            <a:r>
              <a:rPr lang="ja-JP" altLang="en-US">
                <a:latin typeface="Arial"/>
              </a:rPr>
              <a:t>’</a:t>
            </a:r>
            <a:r>
              <a:rPr lang="en-US"/>
              <a:t>t do this </a:t>
            </a:r>
          </a:p>
        </p:txBody>
      </p:sp>
    </p:spTree>
    <p:extLst>
      <p:ext uri="{BB962C8B-B14F-4D97-AF65-F5344CB8AC3E}">
        <p14:creationId xmlns:p14="http://schemas.microsoft.com/office/powerpoint/2010/main" val="2889044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Perspective-Correct Interpolation</a:t>
            </a:r>
          </a:p>
        </p:txBody>
      </p:sp>
      <p:sp>
        <p:nvSpPr>
          <p:cNvPr id="129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Skipping a bit of math to make a long story short…</a:t>
            </a:r>
          </a:p>
          <a:p>
            <a:pPr lvl="1">
              <a:defRPr/>
            </a:pPr>
            <a:r>
              <a:rPr lang="en-US" dirty="0"/>
              <a:t>Rather than interpolating </a:t>
            </a:r>
            <a:r>
              <a:rPr lang="en-US" i="1" dirty="0"/>
              <a:t>u</a:t>
            </a:r>
            <a:r>
              <a:rPr lang="en-US" dirty="0"/>
              <a:t> and </a:t>
            </a:r>
            <a:r>
              <a:rPr lang="en-US" i="1" dirty="0"/>
              <a:t>v</a:t>
            </a:r>
            <a:r>
              <a:rPr lang="en-US" dirty="0"/>
              <a:t> directly, interpolate </a:t>
            </a:r>
            <a:r>
              <a:rPr lang="en-US" i="1" dirty="0"/>
              <a:t>u/z</a:t>
            </a:r>
            <a:r>
              <a:rPr lang="en-US" dirty="0"/>
              <a:t> and </a:t>
            </a:r>
            <a:r>
              <a:rPr lang="en-US" i="1" dirty="0"/>
              <a:t>v/z</a:t>
            </a:r>
            <a:r>
              <a:rPr lang="en-US" dirty="0"/>
              <a:t> </a:t>
            </a:r>
          </a:p>
          <a:p>
            <a:pPr lvl="2">
              <a:defRPr/>
            </a:pPr>
            <a:r>
              <a:rPr lang="en-US" dirty="0"/>
              <a:t>These do interpolate correctly in screen space</a:t>
            </a:r>
          </a:p>
          <a:p>
            <a:pPr lvl="2">
              <a:defRPr/>
            </a:pPr>
            <a:r>
              <a:rPr lang="en-US" dirty="0"/>
              <a:t>Also need to interpolate </a:t>
            </a:r>
            <a:r>
              <a:rPr lang="en-US" sz="2400" i="1" dirty="0"/>
              <a:t>z</a:t>
            </a:r>
            <a:r>
              <a:rPr lang="en-US" dirty="0"/>
              <a:t> and multiply per-pixel</a:t>
            </a:r>
          </a:p>
          <a:p>
            <a:pPr lvl="1">
              <a:defRPr/>
            </a:pPr>
            <a:r>
              <a:rPr lang="en-US" dirty="0"/>
              <a:t>Problem: we don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t know </a:t>
            </a:r>
            <a:r>
              <a:rPr lang="en-US" i="1" dirty="0"/>
              <a:t>z</a:t>
            </a:r>
            <a:r>
              <a:rPr lang="en-US" dirty="0"/>
              <a:t> anymore</a:t>
            </a:r>
          </a:p>
          <a:p>
            <a:pPr lvl="1">
              <a:defRPr/>
            </a:pPr>
            <a:r>
              <a:rPr lang="en-US" dirty="0"/>
              <a:t>Solution: we do know </a:t>
            </a:r>
            <a:r>
              <a:rPr lang="en-US" i="1" dirty="0"/>
              <a:t>w ~ 1/z</a:t>
            </a:r>
            <a:endParaRPr lang="en-US" dirty="0"/>
          </a:p>
          <a:p>
            <a:pPr lvl="1">
              <a:defRPr/>
            </a:pPr>
            <a:r>
              <a:rPr lang="en-US" dirty="0"/>
              <a:t>So…interpolate </a:t>
            </a:r>
            <a:r>
              <a:rPr lang="en-US" i="1" dirty="0" err="1"/>
              <a:t>uw</a:t>
            </a:r>
            <a:r>
              <a:rPr lang="en-US" dirty="0"/>
              <a:t> and </a:t>
            </a:r>
            <a:r>
              <a:rPr lang="en-US" i="1" dirty="0" err="1"/>
              <a:t>vw</a:t>
            </a:r>
            <a:r>
              <a:rPr lang="en-US" dirty="0"/>
              <a:t> and </a:t>
            </a:r>
            <a:r>
              <a:rPr lang="en-US" i="1" dirty="0"/>
              <a:t>w</a:t>
            </a:r>
            <a:r>
              <a:rPr lang="en-US" dirty="0"/>
              <a:t>, and compute </a:t>
            </a:r>
            <a:br>
              <a:rPr lang="en-US" dirty="0"/>
            </a:br>
            <a:r>
              <a:rPr lang="en-US" i="1" dirty="0"/>
              <a:t>u = </a:t>
            </a:r>
            <a:r>
              <a:rPr lang="en-US" i="1" dirty="0" err="1"/>
              <a:t>uw</a:t>
            </a:r>
            <a:r>
              <a:rPr lang="en-US" i="1" dirty="0"/>
              <a:t>/w  </a:t>
            </a:r>
            <a:r>
              <a:rPr lang="en-US" dirty="0"/>
              <a:t>and </a:t>
            </a:r>
            <a:r>
              <a:rPr lang="en-US" i="1" dirty="0"/>
              <a:t> v = </a:t>
            </a:r>
            <a:r>
              <a:rPr lang="en-US" i="1" dirty="0" err="1"/>
              <a:t>vw</a:t>
            </a:r>
            <a:r>
              <a:rPr lang="en-US" i="1" dirty="0"/>
              <a:t>/w</a:t>
            </a:r>
            <a:r>
              <a:rPr lang="en-US" dirty="0"/>
              <a:t>  for each pixel</a:t>
            </a:r>
          </a:p>
          <a:p>
            <a:pPr lvl="2">
              <a:defRPr/>
            </a:pPr>
            <a:r>
              <a:rPr lang="en-US" dirty="0"/>
              <a:t>This unfortunately involves a divide per pixel</a:t>
            </a:r>
          </a:p>
          <a:p>
            <a:pPr>
              <a:defRPr/>
            </a:pPr>
            <a:r>
              <a:rPr lang="en-US" dirty="0">
                <a:hlinkClick r:id="rId2"/>
              </a:rPr>
              <a:t>Wikipedia page</a:t>
            </a: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457200" lvl="1" indent="0">
              <a:buNone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100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9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1267" grpId="0" build="p" bldLvl="2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Texture Map Filtering</a:t>
            </a:r>
          </a:p>
        </p:txBody>
      </p:sp>
      <p:sp>
        <p:nvSpPr>
          <p:cNvPr id="129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321675" cy="5029200"/>
          </a:xfrm>
        </p:spPr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Naive texture mapping aliases badly </a:t>
            </a:r>
          </a:p>
          <a:p>
            <a:pPr>
              <a:defRPr/>
            </a:pPr>
            <a:r>
              <a:rPr lang="en-US">
                <a:cs typeface="+mn-cs"/>
              </a:rPr>
              <a:t>Look familiar?</a:t>
            </a:r>
            <a:r>
              <a:rPr lang="en-US" sz="1400" b="1">
                <a:latin typeface="Courier New" charset="0"/>
                <a:cs typeface="+mn-cs"/>
              </a:rPr>
              <a:t>			</a:t>
            </a:r>
          </a:p>
          <a:p>
            <a:pPr>
              <a:spcBef>
                <a:spcPct val="0"/>
              </a:spcBef>
              <a:buFont typeface="Wingdings" charset="0"/>
              <a:buNone/>
              <a:defRPr/>
            </a:pPr>
            <a:r>
              <a:rPr lang="en-US" sz="1400" b="1">
                <a:latin typeface="Courier New" charset="0"/>
                <a:cs typeface="+mn-cs"/>
              </a:rPr>
              <a:t>			int uval = (int) (u * denom + 0.5f);</a:t>
            </a:r>
          </a:p>
          <a:p>
            <a:pPr>
              <a:spcBef>
                <a:spcPct val="0"/>
              </a:spcBef>
              <a:buFont typeface="Wingdings" charset="0"/>
              <a:buNone/>
              <a:defRPr/>
            </a:pPr>
            <a:r>
              <a:rPr lang="en-US" sz="1400" b="1">
                <a:latin typeface="Courier New" charset="0"/>
                <a:cs typeface="+mn-cs"/>
              </a:rPr>
              <a:t>			int vval = (int) (v * denom + 0.5f);</a:t>
            </a:r>
          </a:p>
          <a:p>
            <a:pPr>
              <a:spcBef>
                <a:spcPct val="0"/>
              </a:spcBef>
              <a:buFont typeface="Wingdings" charset="0"/>
              <a:buNone/>
              <a:defRPr/>
            </a:pPr>
            <a:r>
              <a:rPr lang="en-US" sz="1400" b="1">
                <a:latin typeface="Courier New" charset="0"/>
                <a:cs typeface="+mn-cs"/>
              </a:rPr>
              <a:t>			int pix = texture.getPixel(uval, vval);</a:t>
            </a:r>
            <a:endParaRPr lang="en-US">
              <a:cs typeface="+mn-cs"/>
            </a:endParaRPr>
          </a:p>
          <a:p>
            <a:pPr>
              <a:defRPr/>
            </a:pPr>
            <a:r>
              <a:rPr lang="en-US">
                <a:cs typeface="+mn-cs"/>
              </a:rPr>
              <a:t>Actually, each pixel maps to a region in texture</a:t>
            </a:r>
          </a:p>
          <a:p>
            <a:pPr lvl="1">
              <a:defRPr/>
            </a:pPr>
            <a:r>
              <a:rPr lang="en-US"/>
              <a:t>|PIX| &lt; |TEX| </a:t>
            </a:r>
          </a:p>
          <a:p>
            <a:pPr lvl="2">
              <a:defRPr/>
            </a:pPr>
            <a:r>
              <a:rPr lang="en-US"/>
              <a:t>Easy: interpolate (bilinear) between texel values </a:t>
            </a:r>
          </a:p>
          <a:p>
            <a:pPr lvl="1">
              <a:defRPr/>
            </a:pPr>
            <a:r>
              <a:rPr lang="en-US"/>
              <a:t>|PIX| &gt; |TEX|</a:t>
            </a:r>
          </a:p>
          <a:p>
            <a:pPr lvl="2">
              <a:defRPr/>
            </a:pPr>
            <a:r>
              <a:rPr lang="en-US"/>
              <a:t>Hard: average the contribution from multiple texels</a:t>
            </a:r>
          </a:p>
          <a:p>
            <a:pPr lvl="1">
              <a:defRPr/>
            </a:pPr>
            <a:r>
              <a:rPr lang="en-US"/>
              <a:t>|PIX| ~ |TEX|</a:t>
            </a:r>
          </a:p>
          <a:p>
            <a:pPr lvl="2">
              <a:defRPr/>
            </a:pPr>
            <a:r>
              <a:rPr lang="en-US"/>
              <a:t>Still need interpolation!</a:t>
            </a:r>
          </a:p>
        </p:txBody>
      </p:sp>
    </p:spTree>
    <p:extLst>
      <p:ext uri="{BB962C8B-B14F-4D97-AF65-F5344CB8AC3E}">
        <p14:creationId xmlns:p14="http://schemas.microsoft.com/office/powerpoint/2010/main" val="28797086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Mip Maps</a:t>
            </a:r>
          </a:p>
        </p:txBody>
      </p:sp>
      <p:sp>
        <p:nvSpPr>
          <p:cNvPr id="129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Keep textures prefiltered at multiple resolutions</a:t>
            </a:r>
          </a:p>
          <a:p>
            <a:pPr lvl="1">
              <a:defRPr/>
            </a:pPr>
            <a:r>
              <a:rPr lang="en-US"/>
              <a:t>For each pixel, linearly interpolate between </a:t>
            </a:r>
            <a:br>
              <a:rPr lang="en-US"/>
            </a:br>
            <a:r>
              <a:rPr lang="en-US"/>
              <a:t>two closest levels (e.g., trilinear filtering) </a:t>
            </a:r>
          </a:p>
          <a:p>
            <a:pPr lvl="1">
              <a:defRPr/>
            </a:pPr>
            <a:r>
              <a:rPr lang="en-US"/>
              <a:t>Fast, easy for hardware</a:t>
            </a:r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 lvl="1">
              <a:defRPr/>
            </a:pPr>
            <a:endParaRPr lang="en-US"/>
          </a:p>
          <a:p>
            <a:pPr>
              <a:defRPr/>
            </a:pPr>
            <a:r>
              <a:rPr lang="en-US">
                <a:cs typeface="+mn-cs"/>
              </a:rPr>
              <a:t>Why </a:t>
            </a:r>
            <a:r>
              <a:rPr lang="ja-JP" altLang="en-US">
                <a:latin typeface="Arial"/>
                <a:cs typeface="+mn-cs"/>
              </a:rPr>
              <a:t>“</a:t>
            </a:r>
            <a:r>
              <a:rPr lang="en-US">
                <a:cs typeface="+mn-cs"/>
              </a:rPr>
              <a:t>Mip</a:t>
            </a:r>
            <a:r>
              <a:rPr lang="ja-JP" altLang="en-US">
                <a:latin typeface="Arial"/>
                <a:cs typeface="+mn-cs"/>
              </a:rPr>
              <a:t>”</a:t>
            </a:r>
            <a:r>
              <a:rPr lang="en-US">
                <a:cs typeface="+mn-cs"/>
              </a:rPr>
              <a:t> maps?</a:t>
            </a:r>
          </a:p>
        </p:txBody>
      </p:sp>
      <p:grpSp>
        <p:nvGrpSpPr>
          <p:cNvPr id="29699" name="Group 4"/>
          <p:cNvGrpSpPr>
            <a:grpSpLocks/>
          </p:cNvGrpSpPr>
          <p:nvPr/>
        </p:nvGrpSpPr>
        <p:grpSpPr bwMode="auto">
          <a:xfrm>
            <a:off x="1439863" y="2746375"/>
            <a:ext cx="6629400" cy="3352800"/>
            <a:chOff x="912" y="1824"/>
            <a:chExt cx="4176" cy="2112"/>
          </a:xfrm>
        </p:grpSpPr>
        <p:pic>
          <p:nvPicPr>
            <p:cNvPr id="1297413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2448"/>
              <a:ext cx="1488" cy="14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9741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3168"/>
              <a:ext cx="768" cy="76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97415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" y="3552"/>
              <a:ext cx="384" cy="38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97416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0" y="3744"/>
              <a:ext cx="192" cy="19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97417" name="Picture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3840"/>
              <a:ext cx="96" cy="9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pic>
          <p:nvPicPr>
            <p:cNvPr id="1297418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0" y="3888"/>
              <a:ext cx="48" cy="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107763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graphicFrame>
          <p:nvGraphicFramePr>
            <p:cNvPr id="29706" name="Object 11"/>
            <p:cNvGraphicFramePr>
              <a:graphicFrameLocks noChangeAspect="1"/>
            </p:cNvGraphicFramePr>
            <p:nvPr/>
          </p:nvGraphicFramePr>
          <p:xfrm>
            <a:off x="3744" y="1824"/>
            <a:ext cx="1344" cy="1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3" imgW="6353689" imgH="4765267" progId="Photoshop.Image.5">
                    <p:embed/>
                  </p:oleObj>
                </mc:Choice>
                <mc:Fallback>
                  <p:oleObj name="Image" r:id="rId3" imgW="6353689" imgH="4765267" progId="Photoshop.Image.5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1824"/>
                          <a:ext cx="1344" cy="1008"/>
                        </a:xfrm>
                        <a:prstGeom prst="rect">
                          <a:avLst/>
                        </a:prstGeom>
                        <a:noFill/>
                        <a:ln w="127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>
                          <a:outerShdw blurRad="63500" dist="71842" dir="2700000" algn="ctr" rotWithShape="0">
                            <a:schemeClr val="bg2">
                              <a:alpha val="74997"/>
                            </a:schemeClr>
                          </a:outerShdw>
                        </a:effectLst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97420" name="Freeform 12"/>
            <p:cNvSpPr>
              <a:spLocks/>
            </p:cNvSpPr>
            <p:nvPr/>
          </p:nvSpPr>
          <p:spPr bwMode="auto">
            <a:xfrm>
              <a:off x="2640" y="2352"/>
              <a:ext cx="1008" cy="528"/>
            </a:xfrm>
            <a:custGeom>
              <a:avLst/>
              <a:gdLst>
                <a:gd name="T0" fmla="*/ 1008 w 1008"/>
                <a:gd name="T1" fmla="*/ 0 h 768"/>
                <a:gd name="T2" fmla="*/ 384 w 1008"/>
                <a:gd name="T3" fmla="*/ 192 h 768"/>
                <a:gd name="T4" fmla="*/ 0 w 1008"/>
                <a:gd name="T5" fmla="*/ 768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08" h="768">
                  <a:moveTo>
                    <a:pt x="1008" y="0"/>
                  </a:moveTo>
                  <a:cubicBezTo>
                    <a:pt x="780" y="32"/>
                    <a:pt x="552" y="64"/>
                    <a:pt x="384" y="192"/>
                  </a:cubicBezTo>
                  <a:cubicBezTo>
                    <a:pt x="216" y="320"/>
                    <a:pt x="108" y="544"/>
                    <a:pt x="0" y="768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sz="2800" b="1">
                <a:solidFill>
                  <a:srgbClr val="FFFFFF"/>
                </a:solidFill>
                <a:latin typeface="Times New Roman" charset="0"/>
                <a:cs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6029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MIP-map Example</a:t>
            </a:r>
          </a:p>
        </p:txBody>
      </p:sp>
      <p:sp>
        <p:nvSpPr>
          <p:cNvPr id="129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r>
              <a:rPr lang="en-US">
                <a:cs typeface="+mn-cs"/>
              </a:rPr>
              <a:t>No filtering:</a:t>
            </a: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  <a:p>
            <a:pPr>
              <a:defRPr/>
            </a:pPr>
            <a:r>
              <a:rPr lang="en-US">
                <a:cs typeface="+mn-cs"/>
              </a:rPr>
              <a:t>MIP-map texturing:</a:t>
            </a:r>
          </a:p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29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1419225"/>
            <a:ext cx="3436938" cy="2062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29843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325" y="4362450"/>
            <a:ext cx="3455988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298438" name="Text Box 6"/>
          <p:cNvSpPr txBox="1">
            <a:spLocks noChangeArrowheads="1"/>
          </p:cNvSpPr>
          <p:nvPr/>
        </p:nvSpPr>
        <p:spPr bwMode="auto">
          <a:xfrm>
            <a:off x="4276725" y="1365250"/>
            <a:ext cx="3816350" cy="2847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r>
              <a:rPr lang="en-US" sz="2000">
                <a:solidFill>
                  <a:srgbClr val="FFFFFF"/>
                </a:solidFill>
                <a:latin typeface="Helvetica" charset="0"/>
                <a:cs typeface="ＭＳ Ｐゴシック" charset="0"/>
              </a:rPr>
              <a:t>AAAAAAAGH</a:t>
            </a:r>
          </a:p>
          <a:p>
            <a:pPr>
              <a:defRPr/>
            </a:pPr>
            <a:r>
              <a:rPr lang="en-US" sz="2000">
                <a:solidFill>
                  <a:srgbClr val="FFFFFF"/>
                </a:solidFill>
                <a:latin typeface="Helvetica" charset="0"/>
                <a:cs typeface="ＭＳ Ｐゴシック" charset="0"/>
              </a:rPr>
              <a:t>MY EYES ARE BURNING</a:t>
            </a:r>
          </a:p>
        </p:txBody>
      </p:sp>
      <p:sp>
        <p:nvSpPr>
          <p:cNvPr id="1298439" name="Text Box 7"/>
          <p:cNvSpPr txBox="1">
            <a:spLocks noChangeArrowheads="1"/>
          </p:cNvSpPr>
          <p:nvPr/>
        </p:nvSpPr>
        <p:spPr bwMode="auto">
          <a:xfrm>
            <a:off x="4276725" y="4314825"/>
            <a:ext cx="3816350" cy="2543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endParaRPr lang="en-US" sz="2000">
              <a:solidFill>
                <a:srgbClr val="FFFFFF"/>
              </a:solidFill>
              <a:latin typeface="Helvetica" charset="0"/>
              <a:cs typeface="ＭＳ Ｐゴシック" charset="0"/>
            </a:endParaRPr>
          </a:p>
          <a:p>
            <a:pPr>
              <a:defRPr/>
            </a:pPr>
            <a:r>
              <a:rPr lang="en-US" sz="2000">
                <a:solidFill>
                  <a:srgbClr val="FFFFFF"/>
                </a:solidFill>
                <a:latin typeface="Helvetica" charset="0"/>
                <a:cs typeface="ＭＳ Ｐゴシック" charset="0"/>
              </a:rPr>
              <a:t>Where are my glasses?</a:t>
            </a:r>
          </a:p>
        </p:txBody>
      </p:sp>
    </p:spTree>
    <p:extLst>
      <p:ext uri="{BB962C8B-B14F-4D97-AF65-F5344CB8AC3E}">
        <p14:creationId xmlns:p14="http://schemas.microsoft.com/office/powerpoint/2010/main" val="1476234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9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9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8438" grpId="0" animBg="1"/>
      <p:bldP spid="129843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Outline</a:t>
            </a:r>
          </a:p>
        </p:txBody>
      </p:sp>
      <p:sp>
        <p:nvSpPr>
          <p:cNvPr id="129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Types of projections</a:t>
            </a:r>
          </a:p>
          <a:p>
            <a:pPr>
              <a:defRPr/>
            </a:pPr>
            <a:r>
              <a:rPr lang="en-US">
                <a:cs typeface="+mn-cs"/>
              </a:rPr>
              <a:t>Interpolating texture coordinates</a:t>
            </a:r>
            <a:r>
              <a:rPr lang="en-US" i="1">
                <a:cs typeface="+mn-cs"/>
              </a:rPr>
              <a:t> </a:t>
            </a:r>
          </a:p>
          <a:p>
            <a:pPr>
              <a:defRPr/>
            </a:pPr>
            <a:r>
              <a:rPr lang="en-US" i="1">
                <a:cs typeface="+mn-cs"/>
              </a:rPr>
              <a:t>Broader use of textures</a:t>
            </a:r>
          </a:p>
          <a:p>
            <a:pPr>
              <a:defRPr/>
            </a:pPr>
            <a:endParaRPr lang="en-US" i="1">
              <a:cs typeface="+mn-cs"/>
            </a:endParaRPr>
          </a:p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3735881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Texture Mapping Applications</a:t>
            </a:r>
          </a:p>
        </p:txBody>
      </p:sp>
      <p:sp>
        <p:nvSpPr>
          <p:cNvPr id="129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Modulation, light maps</a:t>
            </a:r>
          </a:p>
          <a:p>
            <a:pPr>
              <a:defRPr/>
            </a:pPr>
            <a:r>
              <a:rPr lang="en-US">
                <a:cs typeface="+mn-cs"/>
              </a:rPr>
              <a:t>Bump mapping</a:t>
            </a:r>
          </a:p>
          <a:p>
            <a:pPr>
              <a:defRPr/>
            </a:pPr>
            <a:r>
              <a:rPr lang="en-US">
                <a:cs typeface="+mn-cs"/>
              </a:rPr>
              <a:t>Displacement mapping</a:t>
            </a:r>
          </a:p>
          <a:p>
            <a:pPr>
              <a:defRPr/>
            </a:pPr>
            <a:r>
              <a:rPr lang="en-US">
                <a:cs typeface="+mn-cs"/>
              </a:rPr>
              <a:t>Illumination or Environment Mapping</a:t>
            </a:r>
          </a:p>
          <a:p>
            <a:pPr>
              <a:defRPr/>
            </a:pPr>
            <a:r>
              <a:rPr lang="en-US">
                <a:cs typeface="+mn-cs"/>
              </a:rPr>
              <a:t>Procedural texturing</a:t>
            </a:r>
          </a:p>
          <a:p>
            <a:pPr>
              <a:defRPr/>
            </a:pPr>
            <a:r>
              <a:rPr lang="en-US">
                <a:cs typeface="+mn-cs"/>
              </a:rPr>
              <a:t>And many more</a:t>
            </a:r>
          </a:p>
          <a:p>
            <a:pPr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861654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Modulation textures</a:t>
            </a:r>
          </a:p>
        </p:txBody>
      </p:sp>
      <p:graphicFrame>
        <p:nvGraphicFramePr>
          <p:cNvPr id="33794" name="Object 3"/>
          <p:cNvGraphicFramePr>
            <a:graphicFrameLocks noChangeAspect="1"/>
          </p:cNvGraphicFramePr>
          <p:nvPr/>
        </p:nvGraphicFramePr>
        <p:xfrm>
          <a:off x="533400" y="6002338"/>
          <a:ext cx="830580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83100" imgH="266700" progId="Equation.DSMT4">
                  <p:embed/>
                </p:oleObj>
              </mc:Choice>
              <mc:Fallback>
                <p:oleObj name="Equation" r:id="rId2" imgW="44831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6002338"/>
                        <a:ext cx="8305800" cy="492125"/>
                      </a:xfrm>
                      <a:prstGeom prst="rect">
                        <a:avLst/>
                      </a:prstGeom>
                      <a:solidFill>
                        <a:srgbClr val="F8F8F8"/>
                      </a:solidFill>
                      <a:ln w="28575">
                        <a:solidFill>
                          <a:schemeClr val="accent1"/>
                        </a:solidFill>
                        <a:miter lim="800000"/>
                        <a:headEnd/>
                        <a:tailEnd/>
                      </a:ln>
                      <a:effectLst>
                        <a:outerShdw blurRad="63500" dist="38099" dir="2700000" algn="ctr" rotWithShape="0">
                          <a:srgbClr val="000000">
                            <a:alpha val="74997"/>
                          </a:srgbClr>
                        </a:outerShdw>
                      </a:effec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94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250950"/>
            <a:ext cx="8229600" cy="5029200"/>
          </a:xfrm>
        </p:spPr>
        <p:txBody>
          <a:bodyPr/>
          <a:lstStyle/>
          <a:p>
            <a:pPr>
              <a:buFont typeface="Wingdings" charset="0"/>
              <a:buNone/>
              <a:defRPr/>
            </a:pPr>
            <a:r>
              <a:rPr lang="en-US">
                <a:cs typeface="+mn-cs"/>
              </a:rPr>
              <a:t>Map texture values to scale factor</a:t>
            </a:r>
          </a:p>
        </p:txBody>
      </p:sp>
      <p:sp>
        <p:nvSpPr>
          <p:cNvPr id="1299461" name="Text Box 5"/>
          <p:cNvSpPr txBox="1">
            <a:spLocks noChangeArrowheads="1"/>
          </p:cNvSpPr>
          <p:nvPr/>
        </p:nvSpPr>
        <p:spPr bwMode="auto">
          <a:xfrm rot="-5400000">
            <a:off x="1133475" y="2449513"/>
            <a:ext cx="1997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Wood texture</a:t>
            </a:r>
          </a:p>
        </p:txBody>
      </p:sp>
      <p:sp>
        <p:nvSpPr>
          <p:cNvPr id="1299462" name="Text Box 6"/>
          <p:cNvSpPr txBox="1">
            <a:spLocks noChangeArrowheads="1"/>
          </p:cNvSpPr>
          <p:nvPr/>
        </p:nvSpPr>
        <p:spPr bwMode="auto">
          <a:xfrm>
            <a:off x="795338" y="4951413"/>
            <a:ext cx="1217612" cy="67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DD4B"/>
                </a:solidFill>
                <a:cs typeface="ＭＳ Ｐゴシック" charset="0"/>
              </a:rPr>
              <a:t>Texture</a:t>
            </a:r>
          </a:p>
          <a:p>
            <a:pPr>
              <a:lnSpc>
                <a:spcPct val="80000"/>
              </a:lnSpc>
              <a:defRPr/>
            </a:pPr>
            <a:r>
              <a:rPr lang="en-US">
                <a:solidFill>
                  <a:srgbClr val="FFDD4B"/>
                </a:solidFill>
                <a:cs typeface="ＭＳ Ｐゴシック" charset="0"/>
              </a:rPr>
              <a:t>value</a:t>
            </a:r>
          </a:p>
        </p:txBody>
      </p:sp>
      <p:sp>
        <p:nvSpPr>
          <p:cNvPr id="1299463" name="Line 7"/>
          <p:cNvSpPr>
            <a:spLocks noChangeShapeType="1"/>
          </p:cNvSpPr>
          <p:nvPr/>
        </p:nvSpPr>
        <p:spPr bwMode="auto">
          <a:xfrm>
            <a:off x="1371600" y="5638800"/>
            <a:ext cx="0" cy="3810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  <p:pic>
        <p:nvPicPr>
          <p:cNvPr id="33799" name="Picture 8" descr="wood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743200"/>
            <a:ext cx="2133600" cy="21336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9" descr="wood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828800"/>
            <a:ext cx="1844675" cy="1844675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9466" name="Rectangle 10"/>
          <p:cNvSpPr>
            <a:spLocks noChangeArrowheads="1"/>
          </p:cNvSpPr>
          <p:nvPr/>
        </p:nvSpPr>
        <p:spPr bwMode="auto">
          <a:xfrm>
            <a:off x="2438400" y="3886200"/>
            <a:ext cx="1828800" cy="1828800"/>
          </a:xfrm>
          <a:prstGeom prst="rect">
            <a:avLst/>
          </a:prstGeom>
          <a:solidFill>
            <a:srgbClr val="996600"/>
          </a:solidFill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  <p:sp>
        <p:nvSpPr>
          <p:cNvPr id="1299467" name="Line 11"/>
          <p:cNvSpPr>
            <a:spLocks noChangeShapeType="1"/>
          </p:cNvSpPr>
          <p:nvPr/>
        </p:nvSpPr>
        <p:spPr bwMode="auto">
          <a:xfrm flipV="1">
            <a:off x="4572000" y="4038600"/>
            <a:ext cx="990600" cy="838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1299468" name="Line 12"/>
          <p:cNvSpPr>
            <a:spLocks noChangeShapeType="1"/>
          </p:cNvSpPr>
          <p:nvPr/>
        </p:nvSpPr>
        <p:spPr bwMode="auto">
          <a:xfrm>
            <a:off x="4495800" y="2667000"/>
            <a:ext cx="99060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7731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Bump Mapping</a:t>
            </a:r>
          </a:p>
        </p:txBody>
      </p:sp>
      <p:sp>
        <p:nvSpPr>
          <p:cNvPr id="130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Texture = change in surface normal!</a:t>
            </a:r>
          </a:p>
        </p:txBody>
      </p:sp>
      <p:pic>
        <p:nvPicPr>
          <p:cNvPr id="13004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457200" y="2514600"/>
            <a:ext cx="27416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048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3200400" y="2514600"/>
            <a:ext cx="27416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048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5943600" y="2514600"/>
            <a:ext cx="2741613" cy="2741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0487" name="Text Box 7"/>
          <p:cNvSpPr txBox="1">
            <a:spLocks noChangeArrowheads="1"/>
          </p:cNvSpPr>
          <p:nvPr/>
        </p:nvSpPr>
        <p:spPr bwMode="auto">
          <a:xfrm>
            <a:off x="628650" y="5530850"/>
            <a:ext cx="24336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cs typeface="ＭＳ Ｐゴシック" charset="0"/>
              </a:rPr>
              <a:t>Sphere w/ diffuse texture</a:t>
            </a:r>
          </a:p>
        </p:txBody>
      </p:sp>
      <p:sp>
        <p:nvSpPr>
          <p:cNvPr id="1300488" name="Text Box 8"/>
          <p:cNvSpPr txBox="1">
            <a:spLocks noChangeArrowheads="1"/>
          </p:cNvSpPr>
          <p:nvPr/>
        </p:nvSpPr>
        <p:spPr bwMode="auto">
          <a:xfrm>
            <a:off x="3709988" y="5530850"/>
            <a:ext cx="174148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cs typeface="ＭＳ Ｐゴシック" charset="0"/>
              </a:rPr>
              <a:t>Swirly bump map</a:t>
            </a:r>
          </a:p>
        </p:txBody>
      </p:sp>
      <p:sp>
        <p:nvSpPr>
          <p:cNvPr id="1300489" name="Text Box 9"/>
          <p:cNvSpPr txBox="1">
            <a:spLocks noChangeArrowheads="1"/>
          </p:cNvSpPr>
          <p:nvPr/>
        </p:nvSpPr>
        <p:spPr bwMode="auto">
          <a:xfrm>
            <a:off x="6107113" y="5408613"/>
            <a:ext cx="2433637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rgbClr val="FFFFFF"/>
                </a:solidFill>
                <a:cs typeface="ＭＳ Ｐゴシック" charset="0"/>
              </a:rPr>
              <a:t>Sphere w/ diffuse texture</a:t>
            </a:r>
            <a:br>
              <a:rPr lang="en-US" sz="1600" i="1">
                <a:solidFill>
                  <a:srgbClr val="FFFFFF"/>
                </a:solidFill>
                <a:cs typeface="ＭＳ Ｐゴシック" charset="0"/>
              </a:rPr>
            </a:br>
            <a:r>
              <a:rPr lang="en-US" sz="1600" i="1">
                <a:solidFill>
                  <a:srgbClr val="FFFFFF"/>
                </a:solidFill>
                <a:cs typeface="ＭＳ Ｐゴシック" charset="0"/>
              </a:rPr>
              <a:t>and swirly bump map</a:t>
            </a:r>
          </a:p>
        </p:txBody>
      </p:sp>
    </p:spTree>
    <p:extLst>
      <p:ext uri="{BB962C8B-B14F-4D97-AF65-F5344CB8AC3E}">
        <p14:creationId xmlns:p14="http://schemas.microsoft.com/office/powerpoint/2010/main" val="1115358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Displacement Mapping</a:t>
            </a:r>
          </a:p>
        </p:txBody>
      </p:sp>
      <p:pic>
        <p:nvPicPr>
          <p:cNvPr id="130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566738" y="1987550"/>
            <a:ext cx="8124825" cy="4062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85971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Illumination Maps</a:t>
            </a:r>
          </a:p>
        </p:txBody>
      </p:sp>
      <p:sp>
        <p:nvSpPr>
          <p:cNvPr id="130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352550"/>
            <a:ext cx="7043738" cy="3771900"/>
          </a:xfrm>
        </p:spPr>
        <p:txBody>
          <a:bodyPr/>
          <a:lstStyle/>
          <a:p>
            <a:pPr>
              <a:defRPr/>
            </a:pPr>
            <a:r>
              <a:rPr lang="en-US" sz="2400">
                <a:cs typeface="+mn-cs"/>
              </a:rPr>
              <a:t>Quake introduced </a:t>
            </a:r>
            <a:r>
              <a:rPr lang="en-US" sz="2400" i="1">
                <a:solidFill>
                  <a:schemeClr val="tx2"/>
                </a:solidFill>
                <a:cs typeface="+mn-cs"/>
              </a:rPr>
              <a:t>illumination maps</a:t>
            </a:r>
            <a:r>
              <a:rPr lang="en-US" sz="2400" i="1">
                <a:cs typeface="+mn-cs"/>
              </a:rPr>
              <a:t> </a:t>
            </a:r>
            <a:r>
              <a:rPr lang="en-US" sz="2400">
                <a:cs typeface="+mn-cs"/>
              </a:rPr>
              <a:t>or </a:t>
            </a:r>
            <a:r>
              <a:rPr lang="en-US" sz="2400" i="1">
                <a:solidFill>
                  <a:schemeClr val="tx2"/>
                </a:solidFill>
                <a:cs typeface="+mn-cs"/>
              </a:rPr>
              <a:t>light maps</a:t>
            </a:r>
            <a:r>
              <a:rPr lang="en-US" sz="2400">
                <a:cs typeface="+mn-cs"/>
              </a:rPr>
              <a:t> to capture lighting effects in video games</a:t>
            </a:r>
          </a:p>
        </p:txBody>
      </p:sp>
      <p:pic>
        <p:nvPicPr>
          <p:cNvPr id="130355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21907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355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050" y="45529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355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21907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130355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50" y="4552950"/>
            <a:ext cx="3028950" cy="217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3560" name="Text Box 8"/>
          <p:cNvSpPr txBox="1">
            <a:spLocks noChangeArrowheads="1"/>
          </p:cNvSpPr>
          <p:nvPr/>
        </p:nvSpPr>
        <p:spPr bwMode="auto">
          <a:xfrm>
            <a:off x="382588" y="2076450"/>
            <a:ext cx="19796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Texture map:</a:t>
            </a:r>
          </a:p>
        </p:txBody>
      </p:sp>
      <p:sp>
        <p:nvSpPr>
          <p:cNvPr id="1303561" name="Text Box 9"/>
          <p:cNvSpPr txBox="1">
            <a:spLocks noChangeArrowheads="1"/>
          </p:cNvSpPr>
          <p:nvPr/>
        </p:nvSpPr>
        <p:spPr bwMode="auto">
          <a:xfrm>
            <a:off x="425450" y="5673725"/>
            <a:ext cx="189547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Texture map</a:t>
            </a:r>
            <a:br>
              <a:rPr lang="en-US">
                <a:solidFill>
                  <a:srgbClr val="FFFFFF"/>
                </a:solidFill>
                <a:cs typeface="ＭＳ Ｐゴシック" charset="0"/>
              </a:rPr>
            </a:br>
            <a:r>
              <a:rPr lang="en-US">
                <a:solidFill>
                  <a:srgbClr val="FFFFFF"/>
                </a:solidFill>
                <a:cs typeface="ＭＳ Ｐゴシック" charset="0"/>
              </a:rPr>
              <a:t>+ light map:</a:t>
            </a:r>
          </a:p>
        </p:txBody>
      </p:sp>
      <p:pic>
        <p:nvPicPr>
          <p:cNvPr id="1303562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95650"/>
            <a:ext cx="1828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303563" name="Text Box 11"/>
          <p:cNvSpPr txBox="1">
            <a:spLocks noChangeArrowheads="1"/>
          </p:cNvSpPr>
          <p:nvPr/>
        </p:nvSpPr>
        <p:spPr bwMode="auto">
          <a:xfrm>
            <a:off x="722313" y="4743450"/>
            <a:ext cx="1298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38100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i="1">
                <a:solidFill>
                  <a:srgbClr val="A50021"/>
                </a:solidFill>
                <a:cs typeface="ＭＳ Ｐゴシック" charset="0"/>
              </a:rPr>
              <a:t>Light map</a:t>
            </a:r>
          </a:p>
        </p:txBody>
      </p:sp>
      <p:sp>
        <p:nvSpPr>
          <p:cNvPr id="1303564" name="Rectangle 12"/>
          <p:cNvSpPr>
            <a:spLocks noChangeArrowheads="1"/>
          </p:cNvSpPr>
          <p:nvPr/>
        </p:nvSpPr>
        <p:spPr bwMode="auto">
          <a:xfrm>
            <a:off x="381000" y="3143250"/>
            <a:ext cx="1981200" cy="20574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 sz="2800" b="1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94012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Environment Maps</a:t>
            </a:r>
          </a:p>
        </p:txBody>
      </p:sp>
      <p:pic>
        <p:nvPicPr>
          <p:cNvPr id="37890" name="Picture 3" descr="miller_ball_sm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132013"/>
            <a:ext cx="21526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4580" name="Text Box 4"/>
          <p:cNvSpPr txBox="1">
            <a:spLocks noChangeArrowheads="1"/>
          </p:cNvSpPr>
          <p:nvPr/>
        </p:nvSpPr>
        <p:spPr bwMode="auto">
          <a:xfrm>
            <a:off x="228600" y="5638800"/>
            <a:ext cx="67881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60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Images from </a:t>
            </a:r>
            <a:r>
              <a:rPr lang="en-US" sz="1600" i="1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Illumination and Reflection Maps: </a:t>
            </a:r>
          </a:p>
          <a:p>
            <a:pPr algn="l">
              <a:defRPr/>
            </a:pPr>
            <a:r>
              <a:rPr lang="en-US" sz="1600" i="1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                   Simulated Objects in Simulated and Real Environments</a:t>
            </a:r>
          </a:p>
          <a:p>
            <a:pPr algn="l">
              <a:defRPr/>
            </a:pPr>
            <a:r>
              <a:rPr lang="en-US" sz="160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Gene Miller and C. Robert Hoffman</a:t>
            </a:r>
          </a:p>
          <a:p>
            <a:pPr algn="l">
              <a:defRPr/>
            </a:pPr>
            <a:r>
              <a:rPr lang="en-US" sz="160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SIGGRAPH 1984 </a:t>
            </a:r>
            <a:r>
              <a:rPr lang="ja-JP" altLang="en-US" sz="1600">
                <a:solidFill>
                  <a:srgbClr val="FFFFFF"/>
                </a:solidFill>
                <a:latin typeface="Arial"/>
                <a:cs typeface="ＭＳ Ｐゴシック" charset="0"/>
              </a:rPr>
              <a:t>“</a:t>
            </a:r>
            <a:r>
              <a:rPr lang="en-US" sz="160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Advanced Computer Graphics Animation</a:t>
            </a:r>
            <a:r>
              <a:rPr lang="ja-JP" altLang="en-US" sz="1600">
                <a:solidFill>
                  <a:srgbClr val="FFFFFF"/>
                </a:solidFill>
                <a:latin typeface="Arial"/>
                <a:cs typeface="ＭＳ Ｐゴシック" charset="0"/>
              </a:rPr>
              <a:t>”</a:t>
            </a:r>
            <a:r>
              <a:rPr lang="en-US" sz="1600">
                <a:solidFill>
                  <a:srgbClr val="FFFFFF"/>
                </a:solidFill>
                <a:latin typeface="Trebuchet MS" charset="0"/>
                <a:cs typeface="ＭＳ Ｐゴシック" charset="0"/>
              </a:rPr>
              <a:t> Course Notes</a:t>
            </a:r>
          </a:p>
        </p:txBody>
      </p:sp>
      <p:pic>
        <p:nvPicPr>
          <p:cNvPr id="37892" name="Picture 5" descr="07-76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4963" y="1592263"/>
            <a:ext cx="5849937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3853618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Solid textures</a:t>
            </a:r>
          </a:p>
        </p:txBody>
      </p:sp>
      <p:pic>
        <p:nvPicPr>
          <p:cNvPr id="38914" name="Picture 3" descr="perli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295400"/>
            <a:ext cx="3190875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5604" name="Rectangle 4"/>
          <p:cNvSpPr>
            <a:spLocks noChangeArrowheads="1"/>
          </p:cNvSpPr>
          <p:nvPr/>
        </p:nvSpPr>
        <p:spPr bwMode="auto">
          <a:xfrm>
            <a:off x="457200" y="1219200"/>
            <a:ext cx="42672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spcBef>
                <a:spcPct val="50000"/>
              </a:spcBef>
              <a:defRPr/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Texture values indexed by 3D location (x,y,z)</a:t>
            </a:r>
          </a:p>
          <a:p>
            <a:pPr marL="742950" lvl="1" indent="-285750" algn="l">
              <a:spcBef>
                <a:spcPct val="50000"/>
              </a:spcBef>
              <a:buFontTx/>
              <a:buChar char="•"/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Expensive storage, or</a:t>
            </a:r>
          </a:p>
          <a:p>
            <a:pPr marL="742950" lvl="1" indent="-285750" algn="l">
              <a:spcBef>
                <a:spcPct val="50000"/>
              </a:spcBef>
              <a:buFontTx/>
              <a:buChar char="•"/>
              <a:defRPr/>
            </a:pPr>
            <a:r>
              <a:rPr lang="en-US">
                <a:solidFill>
                  <a:srgbClr val="FFFFFF"/>
                </a:solidFill>
                <a:cs typeface="ＭＳ Ｐゴシック" charset="0"/>
              </a:rPr>
              <a:t>Compute on the fly,</a:t>
            </a:r>
            <a:br>
              <a:rPr lang="en-US">
                <a:solidFill>
                  <a:srgbClr val="FFFFFF"/>
                </a:solidFill>
                <a:cs typeface="ＭＳ Ｐゴシック" charset="0"/>
              </a:rPr>
            </a:br>
            <a:r>
              <a:rPr lang="en-US">
                <a:solidFill>
                  <a:srgbClr val="FFFFFF"/>
                </a:solidFill>
                <a:cs typeface="ＭＳ Ｐゴシック" charset="0"/>
              </a:rPr>
              <a:t>e.g. Perlin noise </a:t>
            </a:r>
            <a:r>
              <a:rPr lang="en-US">
                <a:solidFill>
                  <a:srgbClr val="FFFFFF"/>
                </a:solidFill>
                <a:cs typeface="ＭＳ Ｐゴシック" charset="0"/>
                <a:sym typeface="Wingdings" charset="0"/>
              </a:rPr>
              <a:t></a:t>
            </a:r>
            <a:endParaRPr lang="en-US">
              <a:solidFill>
                <a:srgbClr val="FFFFFF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444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j-cs"/>
              </a:rPr>
              <a:t>Procedural Texture Gallery</a:t>
            </a:r>
          </a:p>
        </p:txBody>
      </p:sp>
      <p:pic>
        <p:nvPicPr>
          <p:cNvPr id="39938" name="Picture 3" descr="Himalay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914400"/>
            <a:ext cx="396081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6469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0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40963" name="Picture 4" descr="SpiritLa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10600" cy="688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19514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0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41987" name="Picture 4" descr="Leth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92708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1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43011" name="Picture 4" descr="Metallichr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62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4773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j-cs"/>
            </a:endParaRPr>
          </a:p>
        </p:txBody>
      </p:sp>
      <p:sp>
        <p:nvSpPr>
          <p:cNvPr id="131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44035" name="Picture 4" descr="Peeking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9525"/>
            <a:ext cx="899160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5028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j-cs"/>
            </a:endParaRPr>
          </a:p>
        </p:txBody>
      </p:sp>
      <p:sp>
        <p:nvSpPr>
          <p:cNvPr id="131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45059" name="Picture 4" descr="DaleStrand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"/>
            <a:ext cx="9144000" cy="583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739222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33967</TotalTime>
  <Words>1060</Words>
  <Application>Microsoft Macintosh PowerPoint</Application>
  <PresentationFormat>Letter Paper (8.5x11 in)</PresentationFormat>
  <Paragraphs>201</Paragraphs>
  <Slides>42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3" baseType="lpstr">
      <vt:lpstr>Times New Roman</vt:lpstr>
      <vt:lpstr>Helvetica</vt:lpstr>
      <vt:lpstr>Lucida Grande</vt:lpstr>
      <vt:lpstr>Trebuchet MS</vt:lpstr>
      <vt:lpstr>Wingdings</vt:lpstr>
      <vt:lpstr>Courier New</vt:lpstr>
      <vt:lpstr>Arial</vt:lpstr>
      <vt:lpstr>Default Design</vt:lpstr>
      <vt:lpstr>1_Default Design</vt:lpstr>
      <vt:lpstr>Equation</vt:lpstr>
      <vt:lpstr>Image</vt:lpstr>
      <vt:lpstr>Computer Graphics</vt:lpstr>
      <vt:lpstr>To Do</vt:lpstr>
      <vt:lpstr>Texture Mapping</vt:lpstr>
      <vt:lpstr>Adding Visual Detail</vt:lpstr>
      <vt:lpstr>Parameterization</vt:lpstr>
      <vt:lpstr>Option: Varieties of projections</vt:lpstr>
      <vt:lpstr>Option: unfold the surface</vt:lpstr>
      <vt:lpstr>Option: make an atlas</vt:lpstr>
      <vt:lpstr>Option: it’s the artist’s problem</vt:lpstr>
      <vt:lpstr>Course Evaluations</vt:lpstr>
      <vt:lpstr>Outline</vt:lpstr>
      <vt:lpstr>How to map object to texture?</vt:lpstr>
      <vt:lpstr>Idea: Use Map Shape</vt:lpstr>
      <vt:lpstr>Planar mapping</vt:lpstr>
      <vt:lpstr>Cylindrical Mapping</vt:lpstr>
      <vt:lpstr>Spherical Mapping</vt:lpstr>
      <vt:lpstr>Cube Mapping</vt:lpstr>
      <vt:lpstr>Cube Mapping</vt:lpstr>
      <vt:lpstr>Outline</vt:lpstr>
      <vt:lpstr>Gouraud Shading – Details</vt:lpstr>
      <vt:lpstr>Artifacts</vt:lpstr>
      <vt:lpstr>Interpolating Parameters</vt:lpstr>
      <vt:lpstr>Texture Mapping</vt:lpstr>
      <vt:lpstr>Interpolating Parameters</vt:lpstr>
      <vt:lpstr>Perspective-Correct Interpolation</vt:lpstr>
      <vt:lpstr>Texture Map Filtering</vt:lpstr>
      <vt:lpstr>Mip Maps</vt:lpstr>
      <vt:lpstr>MIP-map Example</vt:lpstr>
      <vt:lpstr>Outline</vt:lpstr>
      <vt:lpstr>Texture Mapping Applications</vt:lpstr>
      <vt:lpstr>Modulation textures</vt:lpstr>
      <vt:lpstr>Bump Mapping</vt:lpstr>
      <vt:lpstr>Displacement Mapping</vt:lpstr>
      <vt:lpstr>Illumination Maps</vt:lpstr>
      <vt:lpstr>Environment Maps</vt:lpstr>
      <vt:lpstr>Solid textures</vt:lpstr>
      <vt:lpstr>Procedural Texture Gallery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786</cp:revision>
  <cp:lastPrinted>2019-03-02T06:13:22Z</cp:lastPrinted>
  <dcterms:created xsi:type="dcterms:W3CDTF">1999-02-11T00:43:51Z</dcterms:created>
  <dcterms:modified xsi:type="dcterms:W3CDTF">2023-08-26T00:24:44Z</dcterms:modified>
</cp:coreProperties>
</file>