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9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666666"/>
    <a:srgbClr val="4C4C4C"/>
    <a:srgbClr val="E6E6E6"/>
    <a:srgbClr val="FF0000"/>
    <a:srgbClr val="CCCCCC"/>
    <a:srgbClr val="999999"/>
    <a:srgbClr val="191919"/>
    <a:srgbClr val="3333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66765" autoAdjust="0"/>
  </p:normalViewPr>
  <p:slideViewPr>
    <p:cSldViewPr snapToGrid="0" snapToObjects="1">
      <p:cViewPr varScale="1">
        <p:scale>
          <a:sx n="42" d="100"/>
          <a:sy n="42" d="100"/>
        </p:scale>
        <p:origin x="-1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374B8-44A9-3547-B23A-37D83DB1C6D8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E4720-A9F0-ED48-BF4B-F5BACEA4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57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C640E-D72D-C048-8894-182E6E8831D1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C26AB-D1D9-4A46-85A7-8A39E465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 code: 6699CC, 3399CC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C26AB-D1D9-4A46-85A7-8A39E465AC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8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79576"/>
            <a:ext cx="8229600" cy="2120247"/>
          </a:xfrm>
          <a:ln w="38100" cmpd="sng">
            <a:noFill/>
          </a:ln>
        </p:spPr>
        <p:txBody>
          <a:bodyPr>
            <a:normAutofit/>
          </a:bodyPr>
          <a:lstStyle>
            <a:lvl1pPr algn="ctr">
              <a:defRPr sz="4400" b="0">
                <a:latin typeface="+mj-lt"/>
                <a:cs typeface="Lucida Grand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421784"/>
            <a:ext cx="8229600" cy="2813000"/>
          </a:xfrm>
          <a:ln w="19050" cmpd="sng">
            <a:noFill/>
          </a:ln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13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399"/>
            <a:ext cx="8229600" cy="5059202"/>
          </a:xfrm>
        </p:spPr>
        <p:txBody>
          <a:bodyPr/>
          <a:lstStyle>
            <a:lvl1pPr marL="514350" indent="-514350">
              <a:buFont typeface="+mj-lt"/>
              <a:buAutoNum type="arabicParenR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9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09897"/>
            <a:ext cx="7772400" cy="950976"/>
          </a:xfrm>
        </p:spPr>
        <p:txBody>
          <a:bodyPr anchor="t"/>
          <a:lstStyle>
            <a:lvl1pPr algn="l"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722313" y="3160112"/>
            <a:ext cx="7772399" cy="3074672"/>
          </a:xfrm>
          <a:ln w="19050">
            <a:solidFill>
              <a:schemeClr val="tx1"/>
            </a:solidFill>
          </a:ln>
        </p:spPr>
        <p:txBody>
          <a:bodyPr/>
          <a:lstStyle>
            <a:lvl1pPr marL="342900" indent="-342900">
              <a:spcBef>
                <a:spcPts val="1200"/>
              </a:spcBef>
              <a:buFont typeface="Wingdings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1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6274D-23B7-8E4D-B11C-FBF76E93AA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649" r:id="rId12"/>
    <p:sldLayoutId id="2147483661" r:id="rId13"/>
    <p:sldLayoutId id="214748365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di@cc.gatech.edu" TargetMode="Externa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01750"/>
            <a:ext cx="8229600" cy="2120247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Single-Cycle Processor Design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85858"/>
            <a:ext cx="8229600" cy="251513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CS 3220</a:t>
            </a:r>
          </a:p>
          <a:p>
            <a:pPr algn="l"/>
            <a:r>
              <a:rPr lang="en-US" sz="2000" dirty="0" smtClean="0"/>
              <a:t>Fall 2014</a:t>
            </a:r>
          </a:p>
          <a:p>
            <a:pPr algn="l"/>
            <a:endParaRPr lang="en-US" sz="2800" dirty="0" smtClean="0"/>
          </a:p>
          <a:p>
            <a:pPr algn="l"/>
            <a:r>
              <a:rPr lang="en-US" dirty="0" smtClean="0"/>
              <a:t>Hadi Esmaeilzadeh</a:t>
            </a:r>
          </a:p>
          <a:p>
            <a:pPr algn="l"/>
            <a:r>
              <a:rPr lang="en-US" sz="2000" dirty="0" smtClean="0">
                <a:hlinkClick r:id="rId3"/>
              </a:rPr>
              <a:t>hadi@cc.gatech.edu</a:t>
            </a:r>
            <a:r>
              <a:rPr lang="en-US" sz="2000" dirty="0" smtClean="0"/>
              <a:t> </a:t>
            </a:r>
          </a:p>
          <a:p>
            <a:pPr algn="l"/>
            <a:r>
              <a:rPr lang="en-US" sz="2000" dirty="0" smtClean="0"/>
              <a:t>Georgia Institute of Technology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Some slides adopted from Prof. </a:t>
            </a:r>
            <a:r>
              <a:rPr lang="en-US" sz="1800" b="1" dirty="0" smtClean="0"/>
              <a:t>Milos </a:t>
            </a:r>
            <a:r>
              <a:rPr lang="en-US" sz="1800" b="1" dirty="0" err="1"/>
              <a:t>Prvulovic</a:t>
            </a:r>
            <a:endParaRPr lang="en-US" sz="2000" dirty="0" smtClean="0"/>
          </a:p>
        </p:txBody>
      </p:sp>
      <p:pic>
        <p:nvPicPr>
          <p:cNvPr id="4" name="Picture 3" descr="act-logo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9751" y="3485858"/>
            <a:ext cx="2507049" cy="251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8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40"/>
          <p:cNvSpPr>
            <a:spLocks noChangeShapeType="1"/>
          </p:cNvSpPr>
          <p:nvPr/>
        </p:nvSpPr>
        <p:spPr bwMode="auto">
          <a:xfrm flipV="1">
            <a:off x="3200400" y="2895600"/>
            <a:ext cx="4953000" cy="0"/>
          </a:xfrm>
          <a:prstGeom prst="line">
            <a:avLst/>
          </a:prstGeom>
          <a:ln>
            <a:headEnd/>
            <a:tailEnd type="none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124200" y="3048000"/>
            <a:ext cx="1143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3200400" y="3124200"/>
            <a:ext cx="1676400" cy="9144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3048000" y="3124200"/>
            <a:ext cx="228600" cy="3810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90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96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718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104901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49149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2000" y="3733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838200" y="24384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143000" y="2971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828800" y="26670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057400" y="40386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590800" y="36576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2590800" y="38862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2590800" y="41910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5638800" y="40386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6096000" y="4038600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038600" y="3733800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533400" y="20574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533400" y="3733800"/>
            <a:ext cx="76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2743200" y="44196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2743200" y="44196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 flipV="1">
            <a:off x="4038600" y="41910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533400" y="2057400"/>
            <a:ext cx="1447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1981200" y="2057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955660" y="2802523"/>
            <a:ext cx="29848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83" name="Cloud Callout 82"/>
          <p:cNvSpPr/>
          <p:nvPr/>
        </p:nvSpPr>
        <p:spPr bwMode="auto">
          <a:xfrm>
            <a:off x="19812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362200" y="3352800"/>
            <a:ext cx="0" cy="6858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2" y="1143000"/>
            <a:ext cx="1428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ALUR, ALUI</a:t>
            </a:r>
            <a:br>
              <a:rPr lang="en-US" dirty="0" smtClean="0"/>
            </a:br>
            <a:r>
              <a:rPr lang="en-US" dirty="0" smtClean="0"/>
              <a:t>LW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3581400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>
            <a:off x="2590800" y="36576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3886200" y="50292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4724400" y="44196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876800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5029200" y="43434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" name="Line 84"/>
          <p:cNvSpPr>
            <a:spLocks noChangeShapeType="1"/>
          </p:cNvSpPr>
          <p:nvPr/>
        </p:nvSpPr>
        <p:spPr bwMode="auto">
          <a:xfrm>
            <a:off x="4724400" y="44196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2590800" y="3657600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 flipH="1" flipV="1">
            <a:off x="4762500" y="3009900"/>
            <a:ext cx="1600200" cy="0"/>
          </a:xfrm>
          <a:prstGeom prst="line">
            <a:avLst/>
          </a:prstGeom>
          <a:ln>
            <a:headEnd type="stealth" w="med" len="lg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3848100" y="2628900"/>
            <a:ext cx="838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4267200" y="2209800"/>
            <a:ext cx="1295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6400800" y="38100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60" name="Line 43"/>
          <p:cNvSpPr>
            <a:spLocks noChangeShapeType="1"/>
          </p:cNvSpPr>
          <p:nvPr/>
        </p:nvSpPr>
        <p:spPr bwMode="auto">
          <a:xfrm>
            <a:off x="7467600" y="419100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4" name="Line 47"/>
          <p:cNvSpPr>
            <a:spLocks noChangeShapeType="1"/>
          </p:cNvSpPr>
          <p:nvPr/>
        </p:nvSpPr>
        <p:spPr bwMode="auto">
          <a:xfrm>
            <a:off x="5638800" y="40386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2743200" y="5715000"/>
            <a:ext cx="5638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8382000" y="44196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8077200" y="41148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7924800" y="4572000"/>
            <a:ext cx="0" cy="4572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0" name="Line 46"/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8229600" y="44196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/>
        </p:nvSpPr>
        <p:spPr bwMode="auto">
          <a:xfrm>
            <a:off x="6096000" y="5029200"/>
            <a:ext cx="1828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6" name="Line 48"/>
          <p:cNvSpPr>
            <a:spLocks noChangeShapeType="1"/>
          </p:cNvSpPr>
          <p:nvPr/>
        </p:nvSpPr>
        <p:spPr bwMode="auto">
          <a:xfrm>
            <a:off x="6096000" y="4038600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8153400" y="2895600"/>
            <a:ext cx="0" cy="12192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 bwMode="auto">
          <a:xfrm>
            <a:off x="76200" y="6705600"/>
            <a:ext cx="76200" cy="76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6374878" y="3883223"/>
            <a:ext cx="316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mic Sans MS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138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46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3" grpId="0" animBg="1"/>
      <p:bldP spid="74" grpId="0" animBg="1"/>
      <p:bldP spid="76" grpId="0" animBg="1"/>
      <p:bldP spid="78" grpId="0" animBg="1"/>
      <p:bldP spid="80" grpId="0" animBg="1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40"/>
          <p:cNvSpPr>
            <a:spLocks noChangeShapeType="1"/>
          </p:cNvSpPr>
          <p:nvPr/>
        </p:nvSpPr>
        <p:spPr bwMode="auto">
          <a:xfrm flipV="1">
            <a:off x="3200400" y="28956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124200" y="3048000"/>
            <a:ext cx="11430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3200400" y="3124200"/>
            <a:ext cx="1676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3048000" y="31242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90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96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 dirty="0">
                <a:latin typeface="Comic Sans MS" pitchFamily="66" charset="0"/>
              </a:rPr>
              <a:t>C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718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104901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49149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2000" y="3733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838200" y="2438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143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828800" y="2667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057400" y="4038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590800" y="3657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2590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25908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5638800" y="4038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038600" y="3733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533400" y="206633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 flipV="1">
            <a:off x="533400" y="3733800"/>
            <a:ext cx="76200" cy="89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2743200" y="4419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2743200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743200" y="5715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 flipV="1">
            <a:off x="4038600" y="4191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533400" y="2057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1981200" y="2057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1066800" y="2940050"/>
            <a:ext cx="298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83" name="Cloud Callout 82"/>
          <p:cNvSpPr/>
          <p:nvPr/>
        </p:nvSpPr>
        <p:spPr bwMode="auto">
          <a:xfrm>
            <a:off x="19812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362200" y="3352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2" y="1143000"/>
            <a:ext cx="1428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ALUR, ALUI</a:t>
            </a:r>
            <a:br>
              <a:rPr lang="en-US" dirty="0" smtClean="0"/>
            </a:br>
            <a:r>
              <a:rPr lang="en-US" dirty="0" smtClean="0"/>
              <a:t>LW, SW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3581400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>
            <a:off x="2590800" y="3657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3886200" y="5029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4724400" y="4419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876800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5029200" y="4343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84"/>
          <p:cNvSpPr>
            <a:spLocks noChangeShapeType="1"/>
          </p:cNvSpPr>
          <p:nvPr/>
        </p:nvSpPr>
        <p:spPr bwMode="auto">
          <a:xfrm>
            <a:off x="47244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 flipH="1" flipV="1">
            <a:off x="4762500" y="3009900"/>
            <a:ext cx="16002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stealth" w="med" len="lg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>
            <a:off x="3848100" y="2628900"/>
            <a:ext cx="8382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4267200" y="2209800"/>
            <a:ext cx="12954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6705600" y="38100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60" name="Line 43"/>
          <p:cNvSpPr>
            <a:spLocks noChangeShapeType="1"/>
          </p:cNvSpPr>
          <p:nvPr/>
        </p:nvSpPr>
        <p:spPr bwMode="auto">
          <a:xfrm>
            <a:off x="77724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47"/>
          <p:cNvSpPr>
            <a:spLocks noChangeShapeType="1"/>
          </p:cNvSpPr>
          <p:nvPr/>
        </p:nvSpPr>
        <p:spPr bwMode="auto">
          <a:xfrm>
            <a:off x="56388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2743200" y="5715000"/>
            <a:ext cx="58812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8624455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8382000" y="41148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 dirty="0">
                <a:latin typeface="Comic Sans MS" pitchFamily="66" charset="0"/>
              </a:rPr>
              <a:t>X</a:t>
            </a: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8229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46"/>
          <p:cNvSpPr>
            <a:spLocks noChangeShapeType="1"/>
          </p:cNvSpPr>
          <p:nvPr/>
        </p:nvSpPr>
        <p:spPr bwMode="auto">
          <a:xfrm>
            <a:off x="8229600" y="4572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8534400" y="4419600"/>
            <a:ext cx="900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/>
        </p:nvSpPr>
        <p:spPr bwMode="auto">
          <a:xfrm>
            <a:off x="6400800" y="5029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48"/>
          <p:cNvSpPr>
            <a:spLocks noChangeShapeType="1"/>
          </p:cNvSpPr>
          <p:nvPr/>
        </p:nvSpPr>
        <p:spPr bwMode="auto">
          <a:xfrm>
            <a:off x="64008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84582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67"/>
          <p:cNvSpPr>
            <a:spLocks noChangeShapeType="1"/>
          </p:cNvSpPr>
          <p:nvPr/>
        </p:nvSpPr>
        <p:spPr bwMode="auto">
          <a:xfrm>
            <a:off x="4572000" y="4191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68"/>
          <p:cNvSpPr>
            <a:spLocks noChangeShapeType="1"/>
          </p:cNvSpPr>
          <p:nvPr/>
        </p:nvSpPr>
        <p:spPr bwMode="auto">
          <a:xfrm>
            <a:off x="4572000" y="4800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Text Box 82"/>
          <p:cNvSpPr txBox="1">
            <a:spLocks noChangeArrowheads="1"/>
          </p:cNvSpPr>
          <p:nvPr/>
        </p:nvSpPr>
        <p:spPr bwMode="auto">
          <a:xfrm>
            <a:off x="6469064" y="457200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82" name="Line 40"/>
          <p:cNvSpPr>
            <a:spLocks noChangeShapeType="1"/>
          </p:cNvSpPr>
          <p:nvPr/>
        </p:nvSpPr>
        <p:spPr bwMode="auto">
          <a:xfrm flipV="1">
            <a:off x="3352800" y="312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40"/>
          <p:cNvSpPr>
            <a:spLocks noChangeShapeType="1"/>
          </p:cNvSpPr>
          <p:nvPr/>
        </p:nvSpPr>
        <p:spPr bwMode="auto">
          <a:xfrm>
            <a:off x="7162800" y="3124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 Box 81"/>
          <p:cNvSpPr txBox="1">
            <a:spLocks noChangeArrowheads="1"/>
          </p:cNvSpPr>
          <p:nvPr/>
        </p:nvSpPr>
        <p:spPr bwMode="auto">
          <a:xfrm>
            <a:off x="6467476" y="3784600"/>
            <a:ext cx="316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6200" y="6705600"/>
            <a:ext cx="76200" cy="76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1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/>
      <p:bldP spid="86" grpId="0"/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90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96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47800" y="12954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 dirty="0">
                <a:latin typeface="Comic Sans MS" pitchFamily="66" charset="0"/>
              </a:rPr>
              <a:t>X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718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705600" y="38100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0" y="41148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876800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581400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104901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 rot="16200000">
            <a:off x="4762500" y="27813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49149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2000" y="3733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838200" y="2438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143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828800" y="2667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057400" y="4038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590800" y="3657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2590800" y="3657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2590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25908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77724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6400800" y="5029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8229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8229600" y="4572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56388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64008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295400" y="1676400"/>
            <a:ext cx="5638800" cy="1295400"/>
            <a:chOff x="624" y="960"/>
            <a:chExt cx="3552" cy="816"/>
          </a:xfrm>
        </p:grpSpPr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624" y="1104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>
              <a:off x="3264" y="177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4176" y="110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624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>
              <a:off x="624" y="9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038600" y="3733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029200" y="4343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526472" y="1143000"/>
            <a:ext cx="12261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526473" y="1143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526472" y="3733800"/>
            <a:ext cx="831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1752600" y="1143000"/>
            <a:ext cx="0" cy="5495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1600200" y="1692564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2743200" y="4419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2743200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743200" y="5715000"/>
            <a:ext cx="58812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42"/>
          <p:cNvSpPr>
            <a:spLocks noChangeShapeType="1"/>
          </p:cNvSpPr>
          <p:nvPr/>
        </p:nvSpPr>
        <p:spPr bwMode="auto">
          <a:xfrm>
            <a:off x="8624455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8534400" y="4419600"/>
            <a:ext cx="900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40386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4572000" y="4114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4572000" y="4800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1143000" y="2057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1981200" y="2057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V="1">
            <a:off x="1143000" y="144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11430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1066800" y="2940050"/>
            <a:ext cx="298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auto">
          <a:xfrm>
            <a:off x="6467476" y="3784600"/>
            <a:ext cx="316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77" name="Text Box 82"/>
          <p:cNvSpPr txBox="1">
            <a:spLocks noChangeArrowheads="1"/>
          </p:cNvSpPr>
          <p:nvPr/>
        </p:nvSpPr>
        <p:spPr bwMode="auto">
          <a:xfrm>
            <a:off x="6469064" y="457200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79" name="Line 35"/>
          <p:cNvSpPr>
            <a:spLocks noChangeShapeType="1"/>
          </p:cNvSpPr>
          <p:nvPr/>
        </p:nvSpPr>
        <p:spPr bwMode="auto">
          <a:xfrm>
            <a:off x="3886200" y="5029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36"/>
          <p:cNvSpPr>
            <a:spLocks noChangeShapeType="1"/>
          </p:cNvSpPr>
          <p:nvPr/>
        </p:nvSpPr>
        <p:spPr bwMode="auto">
          <a:xfrm>
            <a:off x="4724400" y="32766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37"/>
          <p:cNvSpPr>
            <a:spLocks noChangeShapeType="1"/>
          </p:cNvSpPr>
          <p:nvPr/>
        </p:nvSpPr>
        <p:spPr bwMode="auto">
          <a:xfrm>
            <a:off x="4724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47244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Cloud Callout 82"/>
          <p:cNvSpPr/>
          <p:nvPr/>
        </p:nvSpPr>
        <p:spPr bwMode="auto">
          <a:xfrm>
            <a:off x="19812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362200" y="3352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1" y="1143000"/>
            <a:ext cx="14286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ALUR, ALUI</a:t>
            </a:r>
          </a:p>
          <a:p>
            <a:r>
              <a:rPr lang="en-US" dirty="0" smtClean="0"/>
              <a:t>LW, SW</a:t>
            </a:r>
          </a:p>
          <a:p>
            <a:r>
              <a:rPr lang="en-US" dirty="0" smtClean="0"/>
              <a:t>BCOND</a:t>
            </a:r>
          </a:p>
          <a:p>
            <a:endParaRPr lang="en-US" dirty="0"/>
          </a:p>
        </p:txBody>
      </p:sp>
      <p:cxnSp>
        <p:nvCxnSpPr>
          <p:cNvPr id="18" name="Elbow Connector 17"/>
          <p:cNvCxnSpPr>
            <a:stCxn id="83" idx="3"/>
            <a:endCxn id="12" idx="0"/>
          </p:cNvCxnSpPr>
          <p:nvPr/>
        </p:nvCxnSpPr>
        <p:spPr bwMode="auto">
          <a:xfrm rot="16200000" flipV="1">
            <a:off x="1318252" y="1501150"/>
            <a:ext cx="1554498" cy="1143000"/>
          </a:xfrm>
          <a:prstGeom prst="bentConnector3">
            <a:avLst>
              <a:gd name="adj1" fmla="val 117647"/>
            </a:avLst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stealth"/>
          </a:ln>
          <a:effectLst/>
        </p:spPr>
      </p:cxnSp>
      <p:sp>
        <p:nvSpPr>
          <p:cNvPr id="89" name="Freeform 88"/>
          <p:cNvSpPr/>
          <p:nvPr/>
        </p:nvSpPr>
        <p:spPr bwMode="auto">
          <a:xfrm>
            <a:off x="3241964" y="2362200"/>
            <a:ext cx="3085272" cy="1642159"/>
          </a:xfrm>
          <a:custGeom>
            <a:avLst/>
            <a:gdLst>
              <a:gd name="connsiteX0" fmla="*/ 2814452 w 3085272"/>
              <a:gd name="connsiteY0" fmla="*/ 1461714 h 1461714"/>
              <a:gd name="connsiteX1" fmla="*/ 2814452 w 3085272"/>
              <a:gd name="connsiteY1" fmla="*/ 48551 h 1461714"/>
              <a:gd name="connsiteX2" fmla="*/ 0 w 3085272"/>
              <a:gd name="connsiteY2" fmla="*/ 464187 h 1461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5272" h="1461714">
                <a:moveTo>
                  <a:pt x="2814452" y="1461714"/>
                </a:moveTo>
                <a:cubicBezTo>
                  <a:pt x="3048989" y="838259"/>
                  <a:pt x="3283527" y="214805"/>
                  <a:pt x="2814452" y="48551"/>
                </a:cubicBezTo>
                <a:cubicBezTo>
                  <a:pt x="2345377" y="-117703"/>
                  <a:pt x="1172688" y="173242"/>
                  <a:pt x="0" y="464187"/>
                </a:cubicBezTo>
              </a:path>
            </a:pathLst>
          </a:cu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86764" y="1965960"/>
            <a:ext cx="1542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luout</a:t>
            </a:r>
            <a:r>
              <a:rPr lang="en-US" dirty="0" smtClean="0">
                <a:solidFill>
                  <a:srgbClr val="FF0000"/>
                </a:solidFill>
              </a:rPr>
              <a:t>[0]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3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it’s not done yet!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90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96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47800" y="12954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 dirty="0">
                <a:latin typeface="Comic Sans MS" pitchFamily="66" charset="0"/>
              </a:rPr>
              <a:t>X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718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705600" y="38100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Data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0" y="41148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876800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581400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104901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 rot="16200000">
            <a:off x="4762500" y="27813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49149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2000" y="3733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838200" y="2438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1430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828800" y="2667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057400" y="4038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590800" y="3657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2590800" y="36576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25908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25908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77724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6400800" y="5029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8229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8229600" y="4572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56388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64008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295400" y="1676400"/>
            <a:ext cx="5638800" cy="1295400"/>
            <a:chOff x="624" y="960"/>
            <a:chExt cx="3552" cy="816"/>
          </a:xfrm>
        </p:grpSpPr>
        <p:sp>
          <p:nvSpPr>
            <p:cNvPr id="48" name="Line 52"/>
            <p:cNvSpPr>
              <a:spLocks noChangeShapeType="1"/>
            </p:cNvSpPr>
            <p:nvPr/>
          </p:nvSpPr>
          <p:spPr bwMode="auto">
            <a:xfrm>
              <a:off x="624" y="1104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53"/>
            <p:cNvSpPr>
              <a:spLocks noChangeShapeType="1"/>
            </p:cNvSpPr>
            <p:nvPr/>
          </p:nvSpPr>
          <p:spPr bwMode="auto">
            <a:xfrm>
              <a:off x="3264" y="177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54"/>
            <p:cNvSpPr>
              <a:spLocks noChangeShapeType="1"/>
            </p:cNvSpPr>
            <p:nvPr/>
          </p:nvSpPr>
          <p:spPr bwMode="auto">
            <a:xfrm>
              <a:off x="4176" y="110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5"/>
            <p:cNvSpPr>
              <a:spLocks noChangeShapeType="1"/>
            </p:cNvSpPr>
            <p:nvPr/>
          </p:nvSpPr>
          <p:spPr bwMode="auto">
            <a:xfrm>
              <a:off x="624" y="960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>
              <a:off x="624" y="9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038600" y="3733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029200" y="4343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457200" y="1143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457200" y="1143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4572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1752600" y="1143000"/>
            <a:ext cx="0" cy="5495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1600200" y="1692564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2743200" y="4419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2743200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743200" y="57150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42"/>
          <p:cNvSpPr>
            <a:spLocks noChangeShapeType="1"/>
          </p:cNvSpPr>
          <p:nvPr/>
        </p:nvSpPr>
        <p:spPr bwMode="auto">
          <a:xfrm>
            <a:off x="8686800" y="4419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85344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40386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4572000" y="4114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4572000" y="4800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1143000" y="2057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1981200" y="2057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V="1">
            <a:off x="1143000" y="144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11430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1066800" y="2940050"/>
            <a:ext cx="298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auto">
          <a:xfrm>
            <a:off x="6467476" y="3784600"/>
            <a:ext cx="316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</a:t>
            </a:r>
          </a:p>
        </p:txBody>
      </p:sp>
      <p:sp>
        <p:nvSpPr>
          <p:cNvPr id="77" name="Text Box 82"/>
          <p:cNvSpPr txBox="1">
            <a:spLocks noChangeArrowheads="1"/>
          </p:cNvSpPr>
          <p:nvPr/>
        </p:nvSpPr>
        <p:spPr bwMode="auto">
          <a:xfrm>
            <a:off x="6469064" y="457200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D</a:t>
            </a:r>
          </a:p>
        </p:txBody>
      </p:sp>
      <p:sp>
        <p:nvSpPr>
          <p:cNvPr id="79" name="Line 35"/>
          <p:cNvSpPr>
            <a:spLocks noChangeShapeType="1"/>
          </p:cNvSpPr>
          <p:nvPr/>
        </p:nvSpPr>
        <p:spPr bwMode="auto">
          <a:xfrm>
            <a:off x="3886200" y="5029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36"/>
          <p:cNvSpPr>
            <a:spLocks noChangeShapeType="1"/>
          </p:cNvSpPr>
          <p:nvPr/>
        </p:nvSpPr>
        <p:spPr bwMode="auto">
          <a:xfrm>
            <a:off x="4724400" y="32766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37"/>
          <p:cNvSpPr>
            <a:spLocks noChangeShapeType="1"/>
          </p:cNvSpPr>
          <p:nvPr/>
        </p:nvSpPr>
        <p:spPr bwMode="auto">
          <a:xfrm>
            <a:off x="4724400" y="3276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47244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Cloud Callout 82"/>
          <p:cNvSpPr/>
          <p:nvPr/>
        </p:nvSpPr>
        <p:spPr bwMode="auto">
          <a:xfrm>
            <a:off x="19812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362200" y="3352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1" y="1143000"/>
            <a:ext cx="1492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ALUR, ALUI,</a:t>
            </a:r>
            <a:br>
              <a:rPr lang="en-US" dirty="0" smtClean="0"/>
            </a:br>
            <a:r>
              <a:rPr lang="en-US" dirty="0" smtClean="0"/>
              <a:t>LW, SW,</a:t>
            </a:r>
            <a:br>
              <a:rPr lang="en-US" dirty="0" smtClean="0"/>
            </a:br>
            <a:r>
              <a:rPr lang="en-US" dirty="0" smtClean="0"/>
              <a:t>BCOND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JAL</a:t>
            </a:r>
          </a:p>
          <a:p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>
            <a:off x="922453" y="1212394"/>
            <a:ext cx="5517650" cy="2820467"/>
          </a:xfrm>
          <a:custGeom>
            <a:avLst/>
            <a:gdLst>
              <a:gd name="connsiteX0" fmla="*/ 5110212 w 5517650"/>
              <a:gd name="connsiteY0" fmla="*/ 2350389 h 2350389"/>
              <a:gd name="connsiteX1" fmla="*/ 5038960 w 5517650"/>
              <a:gd name="connsiteY1" fmla="*/ 272207 h 2350389"/>
              <a:gd name="connsiteX2" fmla="*/ 312581 w 5517650"/>
              <a:gd name="connsiteY2" fmla="*/ 10950 h 2350389"/>
              <a:gd name="connsiteX3" fmla="*/ 514461 w 5517650"/>
              <a:gd name="connsiteY3" fmla="*/ 141578 h 235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7650" h="2350389">
                <a:moveTo>
                  <a:pt x="5110212" y="2350389"/>
                </a:moveTo>
                <a:cubicBezTo>
                  <a:pt x="5474388" y="1506251"/>
                  <a:pt x="5838565" y="662113"/>
                  <a:pt x="5038960" y="272207"/>
                </a:cubicBezTo>
                <a:cubicBezTo>
                  <a:pt x="4239355" y="-117699"/>
                  <a:pt x="1066664" y="32721"/>
                  <a:pt x="312581" y="10950"/>
                </a:cubicBezTo>
                <a:cubicBezTo>
                  <a:pt x="-441502" y="-10822"/>
                  <a:pt x="389770" y="76264"/>
                  <a:pt x="514461" y="141578"/>
                </a:cubicBezTo>
              </a:path>
            </a:pathLst>
          </a:cu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68" name="Freeform 7167"/>
          <p:cNvSpPr/>
          <p:nvPr/>
        </p:nvSpPr>
        <p:spPr bwMode="auto">
          <a:xfrm>
            <a:off x="4089864" y="2251086"/>
            <a:ext cx="4282241" cy="1910028"/>
          </a:xfrm>
          <a:custGeom>
            <a:avLst/>
            <a:gdLst>
              <a:gd name="connsiteX0" fmla="*/ 185254 w 4282241"/>
              <a:gd name="connsiteY0" fmla="*/ 344781 h 1591690"/>
              <a:gd name="connsiteX1" fmla="*/ 256506 w 4282241"/>
              <a:gd name="connsiteY1" fmla="*/ 396 h 1591690"/>
              <a:gd name="connsiteX2" fmla="*/ 2667197 w 4282241"/>
              <a:gd name="connsiteY2" fmla="*/ 404157 h 1591690"/>
              <a:gd name="connsiteX3" fmla="*/ 4282241 w 4282241"/>
              <a:gd name="connsiteY3" fmla="*/ 1591690 h 159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2241" h="1591690">
                <a:moveTo>
                  <a:pt x="185254" y="344781"/>
                </a:moveTo>
                <a:cubicBezTo>
                  <a:pt x="14051" y="167640"/>
                  <a:pt x="-157151" y="-9500"/>
                  <a:pt x="256506" y="396"/>
                </a:cubicBezTo>
                <a:cubicBezTo>
                  <a:pt x="670163" y="10292"/>
                  <a:pt x="1996241" y="138941"/>
                  <a:pt x="2667197" y="404157"/>
                </a:cubicBezTo>
                <a:cubicBezTo>
                  <a:pt x="3338153" y="669373"/>
                  <a:pt x="4009109" y="1476895"/>
                  <a:pt x="4282241" y="1591690"/>
                </a:cubicBezTo>
              </a:path>
            </a:pathLst>
          </a:cu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6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only real “state” is the PC, </a:t>
            </a:r>
            <a:r>
              <a:rPr lang="en-US" dirty="0" err="1" smtClean="0"/>
              <a:t>Regs</a:t>
            </a:r>
            <a:r>
              <a:rPr lang="en-US" dirty="0" smtClean="0"/>
              <a:t>, and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The rest is just wires and combinatorial logic</a:t>
            </a:r>
          </a:p>
          <a:p>
            <a:r>
              <a:rPr lang="en-US" dirty="0" smtClean="0"/>
              <a:t>Central control takes </a:t>
            </a:r>
            <a:r>
              <a:rPr lang="en-US" dirty="0" err="1" smtClean="0"/>
              <a:t>opcode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generates all signals for the entire instruction!</a:t>
            </a:r>
          </a:p>
          <a:p>
            <a:r>
              <a:rPr lang="en-US" dirty="0" smtClean="0"/>
              <a:t>But can have other small pieces of control</a:t>
            </a:r>
          </a:p>
          <a:p>
            <a:pPr lvl="1"/>
            <a:r>
              <a:rPr lang="en-US" dirty="0" smtClean="0"/>
              <a:t>E.g. decide if </a:t>
            </a:r>
            <a:r>
              <a:rPr lang="en-US" b="1" dirty="0" smtClean="0"/>
              <a:t>PC+4</a:t>
            </a:r>
            <a:r>
              <a:rPr lang="en-US" dirty="0" smtClean="0"/>
              <a:t> or </a:t>
            </a:r>
            <a:r>
              <a:rPr lang="en-US" b="1" dirty="0" smtClean="0"/>
              <a:t>PC+4+Offs</a:t>
            </a:r>
            <a:r>
              <a:rPr lang="en-US" dirty="0" smtClean="0"/>
              <a:t> loaded</a:t>
            </a:r>
            <a:br>
              <a:rPr lang="en-US" dirty="0" smtClean="0"/>
            </a:br>
            <a:r>
              <a:rPr lang="en-US" dirty="0" smtClean="0"/>
              <a:t>into PC on a conditional branch instruction, or to </a:t>
            </a:r>
            <a:r>
              <a:rPr lang="en-US" smtClean="0"/>
              <a:t>load a register </a:t>
            </a:r>
            <a:r>
              <a:rPr lang="en-US" dirty="0" smtClean="0"/>
              <a:t>for the JAL instruction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Entire instruction done in only one cycle</a:t>
            </a:r>
          </a:p>
          <a:p>
            <a:r>
              <a:rPr lang="en-US" dirty="0" smtClean="0"/>
              <a:t>Data-moving takes only time it really needs (wires)</a:t>
            </a:r>
          </a:p>
          <a:p>
            <a:pPr lvl="1"/>
            <a:r>
              <a:rPr lang="en-US" dirty="0" smtClean="0"/>
              <a:t>E.g. dedicated wire to take </a:t>
            </a:r>
            <a:r>
              <a:rPr lang="en-US" dirty="0" err="1" smtClean="0"/>
              <a:t>reg</a:t>
            </a:r>
            <a:r>
              <a:rPr lang="en-US" dirty="0" smtClean="0"/>
              <a:t> output to ALU input</a:t>
            </a:r>
          </a:p>
          <a:p>
            <a:r>
              <a:rPr lang="en-US" dirty="0" smtClean="0"/>
              <a:t>Control takes only as much time as it really needs</a:t>
            </a:r>
          </a:p>
          <a:p>
            <a:pPr lvl="1"/>
            <a:r>
              <a:rPr lang="en-US" dirty="0" smtClean="0"/>
              <a:t>Figure out all control signals right after </a:t>
            </a:r>
            <a:r>
              <a:rPr lang="en-US" dirty="0" err="1" smtClean="0"/>
              <a:t>inst</a:t>
            </a:r>
            <a:r>
              <a:rPr lang="en-US" dirty="0" smtClean="0"/>
              <a:t> read from </a:t>
            </a:r>
            <a:r>
              <a:rPr lang="en-US" dirty="0" err="1" smtClean="0"/>
              <a:t>imem</a:t>
            </a:r>
            <a:endParaRPr lang="en-US" dirty="0" smtClean="0"/>
          </a:p>
          <a:p>
            <a:pPr lvl="1"/>
            <a:r>
              <a:rPr lang="en-US" dirty="0" smtClean="0"/>
              <a:t>Takes only part of one cycle, because one is all we have</a:t>
            </a:r>
          </a:p>
          <a:p>
            <a:r>
              <a:rPr lang="en-US" dirty="0" smtClean="0"/>
              <a:t>All major units get used in every cycle</a:t>
            </a:r>
          </a:p>
          <a:p>
            <a:pPr lvl="1"/>
            <a:r>
              <a:rPr lang="en-US" dirty="0" smtClean="0"/>
              <a:t>Unless the unit is not needed for a specific instruction</a:t>
            </a:r>
          </a:p>
          <a:p>
            <a:r>
              <a:rPr lang="en-US" dirty="0" smtClean="0"/>
              <a:t>But…“enhancements” become “necessities”</a:t>
            </a:r>
          </a:p>
          <a:p>
            <a:pPr lvl="1"/>
            <a:r>
              <a:rPr lang="en-US" dirty="0" smtClean="0"/>
              <a:t>Example: Branch uses ALU to compare, need separate PC+4+4*</a:t>
            </a:r>
            <a:r>
              <a:rPr lang="en-US" dirty="0" err="1" smtClean="0"/>
              <a:t>imm</a:t>
            </a:r>
            <a:endParaRPr lang="en-US" dirty="0" smtClean="0"/>
          </a:p>
          <a:p>
            <a:pPr lvl="1"/>
            <a:r>
              <a:rPr lang="en-US" dirty="0" smtClean="0"/>
              <a:t>Each cycle, need to read two registers read and </a:t>
            </a:r>
            <a:r>
              <a:rPr lang="en-US" dirty="0" err="1" smtClean="0"/>
              <a:t>writte</a:t>
            </a:r>
            <a:r>
              <a:rPr lang="en-US" dirty="0" smtClean="0"/>
              <a:t> one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And… longest-to-do instruction determines clock</a:t>
            </a:r>
          </a:p>
          <a:p>
            <a:pPr lvl="1"/>
            <a:r>
              <a:rPr lang="en-US" dirty="0" smtClean="0"/>
              <a:t>Usually a load, so all other </a:t>
            </a:r>
            <a:r>
              <a:rPr lang="en-US" dirty="0" err="1" smtClean="0"/>
              <a:t>insts</a:t>
            </a:r>
            <a:r>
              <a:rPr lang="en-US" dirty="0" smtClean="0"/>
              <a:t> will have slack for memory read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4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3429000" y="3124200"/>
            <a:ext cx="228600" cy="3810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371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err="1">
                <a:latin typeface="Comic Sans MS" pitchFamily="66" charset="0"/>
              </a:rPr>
              <a:t>Instr</a:t>
            </a:r>
            <a:endParaRPr lang="en-US" dirty="0">
              <a:latin typeface="Comic Sans MS" pitchFamily="66" charset="0"/>
            </a:endParaRPr>
          </a:p>
          <a:p>
            <a:pPr algn="ctr"/>
            <a:r>
              <a:rPr lang="en-US" dirty="0" err="1">
                <a:latin typeface="Comic Sans MS" pitchFamily="66" charset="0"/>
              </a:rPr>
              <a:t>Mem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906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3528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490664" y="2476500"/>
            <a:ext cx="990600" cy="457200"/>
          </a:xfrm>
          <a:custGeom>
            <a:avLst/>
            <a:gdLst>
              <a:gd name="connsiteX0" fmla="*/ 0 w 10000"/>
              <a:gd name="connsiteY0" fmla="*/ 0 h 10000"/>
              <a:gd name="connsiteX1" fmla="*/ 2500 w 10000"/>
              <a:gd name="connsiteY1" fmla="*/ 10000 h 10000"/>
              <a:gd name="connsiteX2" fmla="*/ 7500 w 10000"/>
              <a:gd name="connsiteY2" fmla="*/ 10000 h 10000"/>
              <a:gd name="connsiteX3" fmla="*/ 10000 w 10000"/>
              <a:gd name="connsiteY3" fmla="*/ 0 h 10000"/>
              <a:gd name="connsiteX4" fmla="*/ 6500 w 10000"/>
              <a:gd name="connsiteY4" fmla="*/ 0 h 10000"/>
              <a:gd name="connsiteX5" fmla="*/ 5385 w 10000"/>
              <a:gd name="connsiteY5" fmla="*/ 3987 h 10000"/>
              <a:gd name="connsiteX6" fmla="*/ 5000 w 10000"/>
              <a:gd name="connsiteY6" fmla="*/ 6000 h 10000"/>
              <a:gd name="connsiteX7" fmla="*/ 3500 w 10000"/>
              <a:gd name="connsiteY7" fmla="*/ 0 h 10000"/>
              <a:gd name="connsiteX8" fmla="*/ 0 w 10000"/>
              <a:gd name="connsiteY8" fmla="*/ 0 h 10000"/>
              <a:gd name="connsiteX0" fmla="*/ 0 w 10000"/>
              <a:gd name="connsiteY0" fmla="*/ 0 h 10000"/>
              <a:gd name="connsiteX1" fmla="*/ 2500 w 10000"/>
              <a:gd name="connsiteY1" fmla="*/ 10000 h 10000"/>
              <a:gd name="connsiteX2" fmla="*/ 7500 w 10000"/>
              <a:gd name="connsiteY2" fmla="*/ 10000 h 10000"/>
              <a:gd name="connsiteX3" fmla="*/ 10000 w 10000"/>
              <a:gd name="connsiteY3" fmla="*/ 0 h 10000"/>
              <a:gd name="connsiteX4" fmla="*/ 6500 w 10000"/>
              <a:gd name="connsiteY4" fmla="*/ 0 h 10000"/>
              <a:gd name="connsiteX5" fmla="*/ 5385 w 10000"/>
              <a:gd name="connsiteY5" fmla="*/ 3987 h 10000"/>
              <a:gd name="connsiteX6" fmla="*/ 4510 w 10000"/>
              <a:gd name="connsiteY6" fmla="*/ 4030 h 10000"/>
              <a:gd name="connsiteX7" fmla="*/ 3500 w 10000"/>
              <a:gd name="connsiteY7" fmla="*/ 0 h 10000"/>
              <a:gd name="connsiteX8" fmla="*/ 0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2500" y="10000"/>
                </a:lnTo>
                <a:lnTo>
                  <a:pt x="7500" y="10000"/>
                </a:lnTo>
                <a:lnTo>
                  <a:pt x="10000" y="0"/>
                </a:lnTo>
                <a:lnTo>
                  <a:pt x="6500" y="0"/>
                </a:lnTo>
                <a:cubicBezTo>
                  <a:pt x="6035" y="1783"/>
                  <a:pt x="5850" y="2204"/>
                  <a:pt x="5385" y="3987"/>
                </a:cubicBezTo>
                <a:cubicBezTo>
                  <a:pt x="5257" y="4658"/>
                  <a:pt x="4638" y="3359"/>
                  <a:pt x="4510" y="4030"/>
                </a:cubicBezTo>
                <a:lnTo>
                  <a:pt x="35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" wrap="none" anchor="ctr"/>
          <a:lstStyle/>
          <a:p>
            <a:r>
              <a:rPr lang="en-US" dirty="0" smtClean="0"/>
              <a:t>   +</a:t>
            </a:r>
            <a:endParaRPr lang="en-US" dirty="0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52959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1143000" y="3733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219200" y="24384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219200" y="24384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524000" y="2971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2209800" y="26670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438400" y="40386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971800" y="36576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2971800" y="3657600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2971800" y="38862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2971800" y="41910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6019800" y="40386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6781800" y="40386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419600" y="3733800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838200" y="20574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838200" y="37338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3124200" y="44196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3124200" y="44196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3124200" y="5715000"/>
            <a:ext cx="3657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>
            <a:off x="4419600" y="4343400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838200" y="2057400"/>
            <a:ext cx="1524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362200" y="2057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1325965" y="2819400"/>
            <a:ext cx="29848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83" name="Cloud Callout 82"/>
          <p:cNvSpPr/>
          <p:nvPr/>
        </p:nvSpPr>
        <p:spPr bwMode="auto">
          <a:xfrm>
            <a:off x="23622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743200" y="3352800"/>
            <a:ext cx="0" cy="6858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0" y="1143002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ADD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6200" y="6705600"/>
            <a:ext cx="76200" cy="76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" grpId="0" animBg="1"/>
      <p:bldP spid="13" grpId="0" animBg="1"/>
      <p:bldP spid="27" grpId="0" animBg="1"/>
      <p:bldP spid="27" grpId="1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5" grpId="0" animBg="1"/>
      <p:bldP spid="46" grpId="0" animBg="1"/>
      <p:bldP spid="53" grpId="0" animBg="1"/>
      <p:bldP spid="57" grpId="0" animBg="1"/>
      <p:bldP spid="58" grpId="0" animBg="1"/>
      <p:bldP spid="61" grpId="0" animBg="1"/>
      <p:bldP spid="62" grpId="0" animBg="1"/>
      <p:bldP spid="63" grpId="0" animBg="1"/>
      <p:bldP spid="67" grpId="0" animBg="1"/>
      <p:bldP spid="71" grpId="0" animBg="1"/>
      <p:bldP spid="72" grpId="0" animBg="1"/>
      <p:bldP spid="75" grpId="0" animBg="1"/>
      <p:bldP spid="83" grpId="0" animBg="1"/>
      <p:bldP spid="84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 at that </a:t>
            </a:r>
            <a:r>
              <a:rPr lang="en-US" dirty="0" smtClean="0"/>
              <a:t>register file!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(RADDR1,DOUT1,RADDR2,DOUT2,WADDR,DIN,WE,CLK);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parameter DBITS; // Number of data bits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parameter ABITS; // Number of address bits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parameter WORDS = (1&lt;&lt;ABITS);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parameter MFILE = "";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[(DBITS-1):0]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[(WORDS-1):0];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input  [(ABITS-1):0] RADDR1,RADDR2,WADDR;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input  [(DBITS-1):0] DIN;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output wire [(DBITS-1):0] DOUT1,DOUT2;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input CLK,WE;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CLK)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if(WE)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[WADDR]=DIN;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assign DOUT1=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[RADDR1];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assign DOUT2=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[RADDR2];</a:t>
            </a:r>
          </a:p>
          <a:p>
            <a:pPr lvl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419602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separate accesses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Two reads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One write</a:t>
            </a:r>
          </a:p>
          <a:p>
            <a:r>
              <a:rPr lang="en-US" dirty="0" smtClean="0"/>
              <a:t>Each with it own address!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	wire [3:0] rregno1=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, rregno2=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wire [(DBITS-1):0] regout1,regout2;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wire [3:0] 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wregno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</a:pPr>
            <a:r>
              <a:rPr lang="en-US" sz="2700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This comes </a:t>
            </a:r>
            <a:r>
              <a:rPr lang="en-US" sz="2700" dirty="0">
                <a:latin typeface="Courier New" pitchFamily="49" charset="0"/>
                <a:cs typeface="Courier New" pitchFamily="49" charset="0"/>
              </a:rPr>
              <a:t>from decoding logic</a:t>
            </a:r>
          </a:p>
          <a:p>
            <a:pPr lvl="0">
              <a:buNone/>
            </a:pPr>
            <a:r>
              <a:rPr lang="en-US" sz="2700" dirty="0">
                <a:latin typeface="Courier New" pitchFamily="49" charset="0"/>
                <a:cs typeface="Courier New" pitchFamily="49" charset="0"/>
              </a:rPr>
              <a:t>	// (</a:t>
            </a:r>
            <a:r>
              <a:rPr lang="en-US" sz="27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700" dirty="0">
                <a:latin typeface="Courier New" pitchFamily="49" charset="0"/>
                <a:cs typeface="Courier New" pitchFamily="49" charset="0"/>
              </a:rPr>
              <a:t> becomes wire in non-edge always block)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wrreg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[(DBITS-1):0] 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wregval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None/>
            </a:pPr>
            <a:r>
              <a:rPr lang="en-US" sz="27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// Now instantiate the register file module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#(.DBITS(DBITS),.ABITS(5), 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	.RADDR1(rregno1),.DOUT1(regout1),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	.RADDR2(rregno2),.DOUT2(regout2),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	.WADDR(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wregno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),  .DIN(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wregval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lvl="0"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		.WE(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wrreg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),.CLK(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it up - ALU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ALU input 1 is always the first source register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wire [(DBITS-1):0] aluin1=regout1;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ALU input 2 is decided by control logic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(either regout2 or immediate)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[(DBITS-1):0]  aluin2;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// Decided by control logic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[4:0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alufunc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Output of the ALU (becomes wire b/c of always block below)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[(DBITS-1):0]  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aluout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always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alufunc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aluin1 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aluin2)</a:t>
            </a:r>
            <a:endParaRPr lang="en-US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case(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alufunc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OP2_AND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aluout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=aluin1&amp;aluin2;</a:t>
            </a:r>
          </a:p>
          <a:p>
            <a:pPr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... // Same as in Project 2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 // but uses aluin1 and aluin2 instead of A and B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Used by control logic for conditional branches</a:t>
            </a:r>
          </a:p>
          <a:p>
            <a:pPr>
              <a:buNone/>
            </a:pP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wire 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aluout</a:t>
            </a:r>
            <a:r>
              <a:rPr lang="en-US" sz="3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6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always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@(opcode1 or opcode2 or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rz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begin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aluimm,alufunc,isbranch,isjump,wrmem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}=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1'bX,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5'hXX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1'b0,  1'b0, 1'b0};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selaluout,selmemout,selpcplus,wrreg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}=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1'bX,     1'bX,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1'bX,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case(opcode1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OP1_ALUR: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aluimm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selaluout,selmemout,selpcplus,wrreg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}=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  1'b0,{1’b0,op2_i},      1'b1,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1'b0,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1'b0, 1'b1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};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OP1_ALUI:</a:t>
            </a:r>
          </a:p>
          <a:p>
            <a:pPr lvl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aluimm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selaluout,selmemout,selpcplus,wrreg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}=</a:t>
            </a:r>
          </a:p>
          <a:p>
            <a:pPr lvl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 1'b1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,{1’b0,op2_t},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1'b1,     1'b0,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1'b0,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1'b1};</a:t>
            </a:r>
          </a:p>
          <a:p>
            <a:pPr lvl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4267200" y="3124200"/>
            <a:ext cx="1676400" cy="9144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4114800" y="3124200"/>
            <a:ext cx="228600" cy="3810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574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676400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038600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2171701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5981700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1828800" y="3733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905000" y="24384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905000" y="24384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2209800" y="2971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2895600" y="26670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3124200" y="40386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3657600" y="36576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3657600" y="38862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3657600" y="41910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6705600" y="40386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7467600" y="40386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5105400" y="3733800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1524000" y="20574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1524000" y="37338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3810000" y="44196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3810000" y="44196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3810000" y="5715000"/>
            <a:ext cx="3657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 flipV="1">
            <a:off x="5105400" y="41910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1524000" y="2057400"/>
            <a:ext cx="1524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3048000" y="2057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2015229" y="2819400"/>
            <a:ext cx="29848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83" name="Cloud Callout 82"/>
          <p:cNvSpPr/>
          <p:nvPr/>
        </p:nvSpPr>
        <p:spPr bwMode="auto">
          <a:xfrm>
            <a:off x="3048000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3429000" y="3352800"/>
            <a:ext cx="0" cy="6858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0" y="1143002"/>
            <a:ext cx="133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ADD, ADDI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648200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>
            <a:off x="3657600" y="36576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3657600" y="5029200"/>
            <a:ext cx="990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4953000" y="50292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5791200" y="44196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5943600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6096000" y="43434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" name="Line 84"/>
          <p:cNvSpPr>
            <a:spLocks noChangeShapeType="1"/>
          </p:cNvSpPr>
          <p:nvPr/>
        </p:nvSpPr>
        <p:spPr bwMode="auto">
          <a:xfrm>
            <a:off x="5791200" y="44196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3657600" y="3657600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76200" y="6705600"/>
            <a:ext cx="76200" cy="76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 bwMode="auto">
          <a:xfrm>
            <a:off x="3616036" y="3048000"/>
            <a:ext cx="1143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52" name="Line 40"/>
          <p:cNvSpPr>
            <a:spLocks noChangeShapeType="1"/>
          </p:cNvSpPr>
          <p:nvPr/>
        </p:nvSpPr>
        <p:spPr bwMode="auto">
          <a:xfrm>
            <a:off x="3692236" y="3124200"/>
            <a:ext cx="1676400" cy="9144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1" name="Line 40"/>
          <p:cNvSpPr>
            <a:spLocks noChangeShapeType="1"/>
          </p:cNvSpPr>
          <p:nvPr/>
        </p:nvSpPr>
        <p:spPr bwMode="auto">
          <a:xfrm>
            <a:off x="3539836" y="3124200"/>
            <a:ext cx="228600" cy="3810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82436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Instr</a:t>
            </a:r>
          </a:p>
          <a:p>
            <a:pPr algn="ctr"/>
            <a:r>
              <a:rPr lang="en-US">
                <a:latin typeface="Comic Sans MS" pitchFamily="66" charset="0"/>
              </a:rPr>
              <a:t>Mem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01436" y="34290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>
                <a:latin typeface="Comic Sans MS" pitchFamily="66" charset="0"/>
              </a:rPr>
              <a:t>P</a:t>
            </a:r>
          </a:p>
          <a:p>
            <a:pPr algn="ctr"/>
            <a:r>
              <a:rPr lang="en-US" sz="1400" b="1">
                <a:latin typeface="Comic Sans MS" pitchFamily="66" charset="0"/>
              </a:rPr>
              <a:t>C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463636" y="3505200"/>
            <a:ext cx="1066800" cy="1066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RF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 rot="16200000">
            <a:off x="1596737" y="24765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 rot="16200000">
            <a:off x="5406736" y="3848100"/>
            <a:ext cx="990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0"/>
              </a:cxn>
              <a:cxn ang="0">
                <a:pos x="720" y="480"/>
              </a:cxn>
              <a:cxn ang="0">
                <a:pos x="960" y="0"/>
              </a:cxn>
              <a:cxn ang="0">
                <a:pos x="624" y="0"/>
              </a:cxn>
              <a:cxn ang="0">
                <a:pos x="480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960" h="480">
                <a:moveTo>
                  <a:pt x="0" y="0"/>
                </a:moveTo>
                <a:lnTo>
                  <a:pt x="240" y="480"/>
                </a:lnTo>
                <a:lnTo>
                  <a:pt x="720" y="480"/>
                </a:lnTo>
                <a:lnTo>
                  <a:pt x="960" y="0"/>
                </a:lnTo>
                <a:lnTo>
                  <a:pt x="624" y="0"/>
                </a:lnTo>
                <a:lnTo>
                  <a:pt x="480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1253836" y="3733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330036" y="24384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330036" y="24384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634836" y="29718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2320636" y="26670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2549236" y="40386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3082636" y="36576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3082636" y="38862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3082636" y="419100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6130636" y="40386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6892636" y="40386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530436" y="3733800"/>
            <a:ext cx="1143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949036" y="20574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949036" y="37338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V="1">
            <a:off x="3235036" y="441960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3235036" y="4419600"/>
            <a:ext cx="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3235036" y="5715000"/>
            <a:ext cx="3657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7" name="Line 57"/>
          <p:cNvSpPr>
            <a:spLocks noChangeShapeType="1"/>
          </p:cNvSpPr>
          <p:nvPr/>
        </p:nvSpPr>
        <p:spPr bwMode="auto">
          <a:xfrm flipV="1">
            <a:off x="4530436" y="41910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949036" y="2057400"/>
            <a:ext cx="1524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473036" y="2057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1443728" y="2816378"/>
            <a:ext cx="298480" cy="3385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</a:rPr>
              <a:t>4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83" name="Cloud Callout 82"/>
          <p:cNvSpPr/>
          <p:nvPr/>
        </p:nvSpPr>
        <p:spPr bwMode="auto">
          <a:xfrm>
            <a:off x="2473036" y="2819400"/>
            <a:ext cx="1371600" cy="533400"/>
          </a:xfrm>
          <a:prstGeom prst="cloudCallout">
            <a:avLst>
              <a:gd name="adj1" fmla="val -17732"/>
              <a:gd name="adj2" fmla="val 425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</a:t>
            </a: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2854036" y="3352800"/>
            <a:ext cx="0" cy="685800"/>
          </a:xfrm>
          <a:prstGeom prst="line">
            <a:avLst/>
          </a:prstGeom>
          <a:ln>
            <a:headEnd/>
            <a:tailEnd type="stealt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86602" y="1143002"/>
            <a:ext cx="1313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Supported:</a:t>
            </a:r>
          </a:p>
          <a:p>
            <a:r>
              <a:rPr lang="en-US" dirty="0" smtClean="0"/>
              <a:t>All ALUR,</a:t>
            </a:r>
            <a:br>
              <a:rPr lang="en-US" dirty="0" smtClean="0"/>
            </a:br>
            <a:r>
              <a:rPr lang="en-US" dirty="0" smtClean="0"/>
              <a:t>ALUI </a:t>
            </a:r>
            <a:r>
              <a:rPr lang="en-US" dirty="0" err="1" smtClean="0"/>
              <a:t>insts</a:t>
            </a:r>
            <a:endParaRPr lang="en-US" dirty="0" smtClean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073236" y="4648200"/>
            <a:ext cx="304800" cy="76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200" b="1">
                <a:latin typeface="Comic Sans MS" pitchFamily="66" charset="0"/>
              </a:rPr>
              <a:t>SE</a:t>
            </a:r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>
            <a:off x="3082636" y="36576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3082636" y="5029200"/>
            <a:ext cx="990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4378036" y="502920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5216236" y="44196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5368636" y="4038600"/>
            <a:ext cx="152400" cy="533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>
                <a:latin typeface="Comic Sans MS" pitchFamily="66" charset="0"/>
              </a:rPr>
              <a:t>M</a:t>
            </a:r>
          </a:p>
          <a:p>
            <a:pPr algn="ctr"/>
            <a:r>
              <a:rPr lang="en-US" sz="1000" b="1">
                <a:latin typeface="Comic Sans MS" pitchFamily="66" charset="0"/>
              </a:rPr>
              <a:t>X</a:t>
            </a: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5521036" y="43434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9" name="Line 84"/>
          <p:cNvSpPr>
            <a:spLocks noChangeShapeType="1"/>
          </p:cNvSpPr>
          <p:nvPr/>
        </p:nvSpPr>
        <p:spPr bwMode="auto">
          <a:xfrm>
            <a:off x="5216236" y="4419600"/>
            <a:ext cx="15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3082636" y="3657600"/>
            <a:ext cx="0" cy="533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 flipH="1" flipV="1">
            <a:off x="5254336" y="3009900"/>
            <a:ext cx="1600200" cy="0"/>
          </a:xfrm>
          <a:prstGeom prst="line">
            <a:avLst/>
          </a:prstGeom>
          <a:ln>
            <a:headEnd type="stealth" w="med" len="lg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4339936" y="2628900"/>
            <a:ext cx="838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4759036" y="2209800"/>
            <a:ext cx="1295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76200" y="6705600"/>
            <a:ext cx="76200" cy="762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6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19076</TotalTime>
  <Words>777</Words>
  <Application>Microsoft Macintosh PowerPoint</Application>
  <PresentationFormat>On-screen Show (4:3)</PresentationFormat>
  <Paragraphs>232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Twilight</vt:lpstr>
      <vt:lpstr>Single-Cycle Processor Design</vt:lpstr>
      <vt:lpstr>Single-Cycle Approach</vt:lpstr>
      <vt:lpstr>Single-cycle</vt:lpstr>
      <vt:lpstr>Look at that register file!</vt:lpstr>
      <vt:lpstr>Wire it up</vt:lpstr>
      <vt:lpstr>Wire it up - ALU</vt:lpstr>
      <vt:lpstr>Control Logic</vt:lpstr>
      <vt:lpstr>Single-cycle</vt:lpstr>
      <vt:lpstr>Single-cycle</vt:lpstr>
      <vt:lpstr>Single-cycle</vt:lpstr>
      <vt:lpstr>Single-cycle</vt:lpstr>
      <vt:lpstr>Single-cycle</vt:lpstr>
      <vt:lpstr>And it’s not done yet!</vt:lpstr>
      <vt:lpstr>How do we do all this?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 Esmaeilzadeh</dc:creator>
  <cp:lastModifiedBy>Hadi Esmaeilzadeh</cp:lastModifiedBy>
  <cp:revision>3186</cp:revision>
  <cp:lastPrinted>2013-02-07T12:10:44Z</cp:lastPrinted>
  <dcterms:created xsi:type="dcterms:W3CDTF">2013-01-24T19:41:34Z</dcterms:created>
  <dcterms:modified xsi:type="dcterms:W3CDTF">2014-09-30T04:33:46Z</dcterms:modified>
</cp:coreProperties>
</file>