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6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7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18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56" r:id="rId1"/>
  </p:sldMasterIdLst>
  <p:notesMasterIdLst>
    <p:notesMasterId r:id="rId36"/>
  </p:notesMasterIdLst>
  <p:handoutMasterIdLst>
    <p:handoutMasterId r:id="rId37"/>
  </p:handoutMasterIdLst>
  <p:sldIdLst>
    <p:sldId id="256" r:id="rId2"/>
    <p:sldId id="351" r:id="rId3"/>
    <p:sldId id="352" r:id="rId4"/>
    <p:sldId id="385" r:id="rId5"/>
    <p:sldId id="392" r:id="rId6"/>
    <p:sldId id="389" r:id="rId7"/>
    <p:sldId id="390" r:id="rId8"/>
    <p:sldId id="394" r:id="rId9"/>
    <p:sldId id="396" r:id="rId10"/>
    <p:sldId id="353" r:id="rId11"/>
    <p:sldId id="354" r:id="rId12"/>
    <p:sldId id="355" r:id="rId13"/>
    <p:sldId id="291" r:id="rId14"/>
    <p:sldId id="314" r:id="rId15"/>
    <p:sldId id="315" r:id="rId16"/>
    <p:sldId id="317" r:id="rId17"/>
    <p:sldId id="301" r:id="rId18"/>
    <p:sldId id="302" r:id="rId19"/>
    <p:sldId id="371" r:id="rId20"/>
    <p:sldId id="324" r:id="rId21"/>
    <p:sldId id="372" r:id="rId22"/>
    <p:sldId id="377" r:id="rId23"/>
    <p:sldId id="378" r:id="rId24"/>
    <p:sldId id="402" r:id="rId25"/>
    <p:sldId id="393" r:id="rId26"/>
    <p:sldId id="400" r:id="rId27"/>
    <p:sldId id="401" r:id="rId28"/>
    <p:sldId id="379" r:id="rId29"/>
    <p:sldId id="397" r:id="rId30"/>
    <p:sldId id="399" r:id="rId31"/>
    <p:sldId id="364" r:id="rId32"/>
    <p:sldId id="365" r:id="rId33"/>
    <p:sldId id="366" r:id="rId34"/>
    <p:sldId id="367" r:id="rId35"/>
  </p:sldIdLst>
  <p:sldSz cx="9144000" cy="6858000" type="letter"/>
  <p:notesSz cx="9601200" cy="73152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Garamond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48984"/>
    <a:srgbClr val="010000"/>
    <a:srgbClr val="003399"/>
    <a:srgbClr val="336699"/>
    <a:srgbClr val="008080"/>
    <a:srgbClr val="009999"/>
    <a:srgbClr val="FFCC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2" d="100"/>
          <a:sy n="82" d="100"/>
        </p:scale>
        <p:origin x="-1568" y="-120"/>
      </p:cViewPr>
      <p:guideLst>
        <p:guide orient="horz" pos="2304"/>
        <p:guide pos="26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16"/>
    </p:cViewPr>
  </p:sorterViewPr>
  <p:notesViewPr>
    <p:cSldViewPr snapToObjects="1">
      <p:cViewPr varScale="1">
        <p:scale>
          <a:sx n="54" d="100"/>
          <a:sy n="54" d="100"/>
        </p:scale>
        <p:origin x="-1500" y="-96"/>
      </p:cViewPr>
      <p:guideLst>
        <p:guide orient="horz" pos="2304"/>
        <p:guide pos="30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tags" Target="tags/tag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t" anchorCtr="0" compatLnSpc="1">
            <a:prstTxWarp prst="textNoShape">
              <a:avLst/>
            </a:prstTxWarp>
          </a:bodyPr>
          <a:lstStyle>
            <a:lvl1pPr defTabSz="954088" eaLnBrk="0" hangingPunct="0">
              <a:defRPr sz="1300">
                <a:latin typeface="Times New Roman" pitchFamily="-6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363" y="0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70A0C90A-834A-EB4D-807E-6CC2090C0280}" type="datetime1">
              <a:rPr lang="en-US"/>
              <a:pPr>
                <a:defRPr/>
              </a:pPr>
              <a:t>2/2/14</a:t>
            </a:fld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8488"/>
            <a:ext cx="416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b" anchorCtr="0" compatLnSpc="1">
            <a:prstTxWarp prst="textNoShape">
              <a:avLst/>
            </a:prstTxWarp>
          </a:bodyPr>
          <a:lstStyle>
            <a:lvl1pPr defTabSz="954088" eaLnBrk="0" hangingPunct="0">
              <a:defRPr sz="1300">
                <a:latin typeface="Times New Roman" pitchFamily="-6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b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456CF9FE-E487-8A4C-A42C-7810CA6C9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3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8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t" anchorCtr="0" compatLnSpc="1">
            <a:prstTxWarp prst="textNoShape">
              <a:avLst/>
            </a:prstTxWarp>
          </a:bodyPr>
          <a:lstStyle>
            <a:lvl1pPr defTabSz="954088" eaLnBrk="0" hangingPunct="0">
              <a:defRPr sz="1300">
                <a:latin typeface="Times New Roman" pitchFamily="-6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973388" y="549275"/>
            <a:ext cx="3656012" cy="2741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79525" y="3473450"/>
            <a:ext cx="704215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5440363" y="0"/>
            <a:ext cx="4160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6B64E67B-C5AE-434F-A667-BC2066AFA11A}" type="datetime1">
              <a:rPr lang="en-US"/>
              <a:pPr>
                <a:defRPr/>
              </a:pPr>
              <a:t>2/2/14</a:t>
            </a:fld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488"/>
            <a:ext cx="416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b" anchorCtr="0" compatLnSpc="1">
            <a:prstTxWarp prst="textNoShape">
              <a:avLst/>
            </a:prstTxWarp>
          </a:bodyPr>
          <a:lstStyle>
            <a:lvl1pPr defTabSz="954088" eaLnBrk="0" hangingPunct="0">
              <a:defRPr sz="1300">
                <a:latin typeface="Times New Roman" pitchFamily="-65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40363" y="6948488"/>
            <a:ext cx="4160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35" tIns="47668" rIns="95335" bIns="47668" numCol="1" anchor="b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8EEB5C0-1350-EA4B-AAB5-113E3B3F5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4263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C05CC423-009A-D349-9320-E555F9AD7F19}" type="datetime1">
              <a:rPr lang="en-US" sz="1300">
                <a:latin typeface="Times New Roman" charset="0"/>
              </a:rPr>
              <a:pPr/>
              <a:t>2/2/14</a:t>
            </a:fld>
            <a:endParaRPr lang="en-US" sz="1300">
              <a:latin typeface="Times New Roman" charset="0"/>
            </a:endParaRPr>
          </a:p>
        </p:txBody>
      </p:sp>
      <p:sp>
        <p:nvSpPr>
          <p:cNvPr id="18434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8C41D925-9E0F-8848-A15C-093DDC67E1CA}" type="slidenum">
              <a:rPr lang="en-US" sz="1300">
                <a:latin typeface="Times New Roman" charset="0"/>
              </a:rPr>
              <a:pPr/>
              <a:t>1</a:t>
            </a:fld>
            <a:endParaRPr lang="en-US" sz="1300">
              <a:latin typeface="Times New Roman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3D1D23D9-0787-C845-B2A0-2440C440719D}" type="slidenum">
              <a:rPr lang="en-US" sz="1300">
                <a:latin typeface="Times New Roman" charset="0"/>
              </a:rPr>
              <a:pPr/>
              <a:t>8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the ISA is the HW/SW interface (book)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it is a useful abstraction in both directions.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More in Chapter 2</a:t>
            </a:r>
          </a:p>
        </p:txBody>
      </p:sp>
      <p:sp>
        <p:nvSpPr>
          <p:cNvPr id="8397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the ISA is the HW/SW interface (book)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it is a useful abstraction in both directions.</a:t>
            </a:r>
          </a:p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More in Chapter 2</a:t>
            </a:r>
          </a:p>
        </p:txBody>
      </p:sp>
      <p:sp>
        <p:nvSpPr>
          <p:cNvPr id="8397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49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 – Question was confusing, specify FOR ONE PROGRAM</a:t>
            </a:r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7602D4F-874F-594B-AE92-83BD880C62BC}" type="slidenum">
              <a:rPr lang="en-US" sz="1300">
                <a:latin typeface="Times New Roman" charset="0"/>
              </a:rPr>
              <a:pPr/>
              <a:t>17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dirty="0">
                <a:latin typeface="Arial" charset="0"/>
                <a:ea typeface="ＭＳ Ｐゴシック" charset="0"/>
                <a:cs typeface="ＭＳ Ｐゴシック" charset="0"/>
              </a:rPr>
              <a:t>Computer only understands zeros and ones – instructions of 0’s and 1’s</a:t>
            </a:r>
          </a:p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altLang="zh-CN" dirty="0">
                <a:latin typeface="Arial" charset="0"/>
                <a:ea typeface="ＭＳ Ｐゴシック" charset="0"/>
                <a:cs typeface="ＭＳ Ｐゴシック" charset="0"/>
              </a:rPr>
              <a:t>Early programmers found representing machine instructions in a symbolic notation – assembly language</a:t>
            </a:r>
          </a:p>
          <a:p>
            <a:r>
              <a:rPr lang="en-US" altLang="zh-CN" dirty="0">
                <a:latin typeface="Arial" charset="0"/>
                <a:ea typeface="ＭＳ Ｐゴシック" charset="0"/>
                <a:cs typeface="ＭＳ Ｐゴシック" charset="0"/>
              </a:rPr>
              <a:t>And developed programs that translate from assembler to machine code</a:t>
            </a:r>
          </a:p>
          <a:p>
            <a:endParaRPr lang="en-US" altLang="zh-CN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altLang="zh-CN" dirty="0">
                <a:latin typeface="Arial" charset="0"/>
                <a:ea typeface="ＭＳ Ｐゴシック" charset="0"/>
                <a:cs typeface="ＭＳ Ｐゴシック" charset="0"/>
              </a:rPr>
              <a:t>Eventually, programmers found working even in assembler too tedious so migrated to higher-level languages and developed compilers that would translate from the higher-level languages to assembler</a:t>
            </a:r>
          </a:p>
          <a:p>
            <a:endParaRPr lang="zh-CN" alt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15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96AC9A8-DB47-154A-B9EB-70FAF1A6177F}" type="datetime1">
              <a:rPr lang="en-US" sz="1300">
                <a:latin typeface="Times New Roman" charset="0"/>
              </a:rPr>
              <a:pPr/>
              <a:t>2/2/14</a:t>
            </a:fld>
            <a:endParaRPr lang="en-US" sz="1300">
              <a:latin typeface="Times New Roman" charset="0"/>
            </a:endParaRPr>
          </a:p>
        </p:txBody>
      </p:sp>
      <p:sp>
        <p:nvSpPr>
          <p:cNvPr id="64516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D980CBF8-9B00-8047-8EFD-EF4AA7A47F3F}" type="slidenum">
              <a:rPr lang="en-US" sz="1300">
                <a:latin typeface="Times New Roman" charset="0"/>
              </a:rPr>
              <a:pPr/>
              <a:t>20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7810161A-F479-FA43-B055-045A9017A43F}" type="slidenum">
              <a:rPr lang="en-GB" sz="1300">
                <a:latin typeface="Times New Roman" charset="0"/>
              </a:rPr>
              <a:pPr/>
              <a:t>21</a:t>
            </a:fld>
            <a:endParaRPr lang="en-GB" sz="1300">
              <a:latin typeface="Times New Roman" charset="0"/>
            </a:endParaRPr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74988" y="673100"/>
            <a:ext cx="3429000" cy="257175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7938" y="3487738"/>
            <a:ext cx="7043737" cy="33051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This </a:t>
            </a:r>
            <a:r>
              <a:rPr lang="en-US" b="1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animated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slide shows the way that the banking of registers works. On the left the currently visible set of registers are shown for a particular mode.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On the right are the registers that are banked out whilst in that mode.</a:t>
            </a:r>
          </a:p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Each key press will switch mode:</a:t>
            </a:r>
          </a:p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user -&gt; FIQ -&gt;user -&gt; IRQ -&gt; user -&gt;SVC -&gt; User -&gt; Undef -&gt; User -&gt; Abort and then back to user.</a:t>
            </a:r>
          </a:p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following slide then shows this in a more static way that is more useful for reference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9D38C26-2FC6-9544-8246-CDD4C5A29FA3}" type="slidenum">
              <a:rPr lang="en-US" sz="1300">
                <a:latin typeface="Times New Roman" charset="0"/>
              </a:rPr>
              <a:pPr/>
              <a:t>22</a:t>
            </a:fld>
            <a:endParaRPr lang="en-US" sz="1300">
              <a:latin typeface="Times New Roman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0692D713-0531-C446-9968-A82FBA338E78}" type="slidenum">
              <a:rPr lang="en-US" sz="1300">
                <a:latin typeface="Times New Roman" charset="0"/>
              </a:rPr>
              <a:pPr/>
              <a:t>23</a:t>
            </a:fld>
            <a:endParaRPr lang="en-US" sz="1300">
              <a:latin typeface="Times New Roman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73D8C54-DF73-8547-8868-51BB2C45E49B}" type="datetime1">
              <a:rPr lang="en-US" sz="1300">
                <a:latin typeface="Times New Roman" charset="0"/>
              </a:rPr>
              <a:pPr/>
              <a:t>2/2/14</a:t>
            </a:fld>
            <a:endParaRPr lang="en-US" sz="1300">
              <a:latin typeface="Times New Roman" charset="0"/>
            </a:endParaRPr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86F1C208-328F-F349-B904-B1AB2B2632C6}" type="slidenum">
              <a:rPr lang="en-US" sz="1300">
                <a:latin typeface="Times New Roman" charset="0"/>
              </a:rPr>
              <a:pPr/>
              <a:t>25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BD6F0BF-FC13-3043-8440-5BEC45ACC03B}" type="slidenum">
              <a:rPr lang="en-US" sz="1300">
                <a:latin typeface="Times New Roman" charset="0"/>
              </a:rPr>
              <a:pPr/>
              <a:t>26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</a:t>
            </a: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BD6F0BF-FC13-3043-8440-5BEC45ACC03B}" type="slidenum">
              <a:rPr lang="en-US" sz="1300">
                <a:latin typeface="Times New Roman" charset="0"/>
              </a:rPr>
              <a:pPr/>
              <a:t>27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F73D8C54-DF73-8547-8868-51BB2C45E49B}" type="datetime1">
              <a:rPr lang="en-US" sz="1300">
                <a:latin typeface="Times New Roman" charset="0"/>
              </a:rPr>
              <a:pPr/>
              <a:t>2/2/14</a:t>
            </a:fld>
            <a:endParaRPr lang="en-US" sz="1300">
              <a:latin typeface="Times New Roman" charset="0"/>
            </a:endParaRPr>
          </a:p>
        </p:txBody>
      </p:sp>
      <p:sp>
        <p:nvSpPr>
          <p:cNvPr id="58372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86F1C208-328F-F349-B904-B1AB2B2632C6}" type="slidenum">
              <a:rPr lang="en-US" sz="1300">
                <a:latin typeface="Times New Roman" charset="0"/>
              </a:rPr>
              <a:pPr/>
              <a:t>28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</a:t>
            </a: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defTabSz="954088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fld id="{3D1D23D9-0787-C845-B2A0-2440C440719D}" type="slidenum">
              <a:rPr lang="en-US" sz="1300">
                <a:latin typeface="Times New Roman" charset="0"/>
              </a:rPr>
              <a:pPr/>
              <a:t>29</a:t>
            </a:fld>
            <a:endParaRPr lang="en-US" sz="13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Draw what they cover in this class and where they may see other elements in other classes (compilers, for example).  I also draw what we cover in our lab.</a:t>
            </a:r>
          </a:p>
        </p:txBody>
      </p:sp>
      <p:sp>
        <p:nvSpPr>
          <p:cNvPr id="7987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Draw what they cover in this class and where they may see other elements in other classes (compilers, for example).  I also draw what we cover in our lab.</a:t>
            </a:r>
          </a:p>
        </p:txBody>
      </p:sp>
      <p:sp>
        <p:nvSpPr>
          <p:cNvPr id="80898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Draw what they cover in this class and where they may see other elements in other classes (compilers, for example).  I also draw what we cover in our lab.</a:t>
            </a:r>
          </a:p>
        </p:txBody>
      </p:sp>
      <p:sp>
        <p:nvSpPr>
          <p:cNvPr id="8192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Draw what they cover in this class and where they may see other elements in other classes (compilers, for example).  I also draw what we cover in our lab.</a:t>
            </a:r>
          </a:p>
        </p:txBody>
      </p:sp>
      <p:sp>
        <p:nvSpPr>
          <p:cNvPr id="8294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gray">
          <a:xfrm>
            <a:off x="0" y="3390900"/>
            <a:ext cx="9144000" cy="76200"/>
          </a:xfrm>
          <a:prstGeom prst="rect">
            <a:avLst/>
          </a:prstGeom>
          <a:gradFill rotWithShape="1">
            <a:gsLst>
              <a:gs pos="0">
                <a:srgbClr val="FFCC00">
                  <a:alpha val="80000"/>
                </a:srgbClr>
              </a:gs>
              <a:gs pos="50000">
                <a:srgbClr val="00007F"/>
              </a:gs>
              <a:gs pos="100000">
                <a:srgbClr val="FFCC00">
                  <a:alpha val="80000"/>
                </a:srgbClr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zh-CN" altLang="en-US">
              <a:latin typeface="Tahoma" pitchFamily="-65" charset="0"/>
              <a:ea typeface="+mn-ea"/>
              <a:cs typeface="+mn-cs"/>
            </a:endParaRPr>
          </a:p>
        </p:txBody>
      </p:sp>
      <p:pic>
        <p:nvPicPr>
          <p:cNvPr id="5" name="Picture 2" descr="C:\Users\Ryan Kastner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071813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8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919288"/>
          </a:xfrm>
        </p:spPr>
        <p:txBody>
          <a:bodyPr anchor="ctr" anchorCtr="1"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altLang="zh-CN"/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 anchor="ctr" anchorCtr="1"/>
          <a:lstStyle>
            <a:lvl1pPr marL="0" indent="0" algn="ctr">
              <a:buFont typeface="Wingdings" pitchFamily="-65" charset="2"/>
              <a:buNone/>
              <a:defRPr sz="1900" b="1" baseline="0">
                <a:solidFill>
                  <a:srgbClr val="00007F"/>
                </a:solidFill>
                <a:latin typeface="Lucida Sans Unicode" pitchFamily="-65" charset="-52"/>
              </a:defRPr>
            </a:lvl1pPr>
          </a:lstStyle>
          <a:p>
            <a:r>
              <a:rPr lang="en-US" altLang="zh-CN" smtClean="0"/>
              <a:t>Click to edit Master subtitle style</a:t>
            </a:r>
            <a:endParaRPr lang="en-US" altLang="zh-CN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wrap="square" anchor="b"/>
          <a:lstStyle>
            <a:lvl1pPr algn="l">
              <a:defRPr sz="1400">
                <a:solidFill>
                  <a:schemeClr val="bg2"/>
                </a:solidFill>
                <a:latin typeface="Tahoma" pitchFamily="-65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lIns="91440"/>
          <a:lstStyle>
            <a:lvl1pPr algn="ctr">
              <a:defRPr sz="1400">
                <a:solidFill>
                  <a:schemeClr val="bg2"/>
                </a:solidFill>
                <a:latin typeface="Tahoma" pitchFamily="-65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z="1400" b="0">
                <a:solidFill>
                  <a:schemeClr val="bg2"/>
                </a:solidFill>
                <a:latin typeface="Tahoma" charset="0"/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C:\Users\Ryan Kastner\Desktop\images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3071813"/>
            <a:ext cx="7143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08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0E44B-D52D-E146-BA76-6BA70ABA8391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737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08C55-C389-3548-873A-CB081BA38D4B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2227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672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2672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202C2-5E9D-8D46-9021-F25CFBFA639E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005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38315-DFA3-614B-B474-8FDF1DBF31CC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9279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70FF8-F388-2443-ABD5-042C3367195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43579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8E58F-B16F-154A-A6A3-F349101E7E39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734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42B58-3439-5B40-B828-191B6A181AAC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5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0E510-6003-484E-BF31-FDE7D5AC99C5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6347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138113"/>
            <a:ext cx="2171700" cy="60563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8113"/>
            <a:ext cx="6362700" cy="60563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50E0F-9C77-C848-9053-87579E6ABEB8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55007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8113"/>
            <a:ext cx="8686800" cy="700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8686800" cy="24495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3744913"/>
            <a:ext cx="8686800" cy="2449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21B18-5559-6847-B8DD-340B34E7E0CE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88587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8113"/>
            <a:ext cx="8686800" cy="700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67200" cy="5051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143000"/>
            <a:ext cx="4267200" cy="5051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121B18-5559-6847-B8DD-340B34E7E0CE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397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ChangeArrowheads="1"/>
          </p:cNvSpPr>
          <p:nvPr/>
        </p:nvSpPr>
        <p:spPr bwMode="gray">
          <a:xfrm>
            <a:off x="0" y="914400"/>
            <a:ext cx="9144000" cy="76200"/>
          </a:xfrm>
          <a:prstGeom prst="rect">
            <a:avLst/>
          </a:prstGeom>
          <a:gradFill rotWithShape="1">
            <a:gsLst>
              <a:gs pos="0">
                <a:srgbClr val="FFCC00">
                  <a:alpha val="80000"/>
                </a:srgbClr>
              </a:gs>
              <a:gs pos="50000">
                <a:srgbClr val="00007F"/>
              </a:gs>
              <a:gs pos="100000">
                <a:srgbClr val="FFCC00">
                  <a:alpha val="80000"/>
                </a:srgbClr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zh-CN" altLang="en-US">
              <a:latin typeface="Tahoma" pitchFamily="-65" charset="0"/>
              <a:ea typeface="+mn-ea"/>
              <a:cs typeface="+mn-cs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38113"/>
            <a:ext cx="8686800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en-US" altLang="zh-CN"/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868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altLang="zh-CN"/>
          </a:p>
        </p:txBody>
      </p:sp>
      <p:sp>
        <p:nvSpPr>
          <p:cNvPr id="5079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13625" y="6613525"/>
            <a:ext cx="879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sz="1000"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079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334125"/>
            <a:ext cx="6259513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079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3425" y="6334125"/>
            <a:ext cx="1905000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Lucida Sans Unicode" charset="0"/>
                <a:ea typeface="宋体" charset="0"/>
                <a:cs typeface="宋体" charset="0"/>
              </a:defRPr>
            </a:lvl1pPr>
          </a:lstStyle>
          <a:p>
            <a:pPr>
              <a:defRPr/>
            </a:pPr>
            <a:fld id="{33121B18-5559-6847-B8DD-340B34E7E0CE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07912" name="Rectangle 8"/>
          <p:cNvSpPr>
            <a:spLocks noChangeArrowheads="1"/>
          </p:cNvSpPr>
          <p:nvPr/>
        </p:nvSpPr>
        <p:spPr bwMode="gray">
          <a:xfrm>
            <a:off x="0" y="6580188"/>
            <a:ext cx="9144000" cy="36512"/>
          </a:xfrm>
          <a:prstGeom prst="rect">
            <a:avLst/>
          </a:prstGeom>
          <a:gradFill rotWithShape="1">
            <a:gsLst>
              <a:gs pos="0">
                <a:srgbClr val="FFCC00">
                  <a:alpha val="80000"/>
                </a:srgbClr>
              </a:gs>
              <a:gs pos="50000">
                <a:srgbClr val="00007F"/>
              </a:gs>
              <a:gs pos="100000">
                <a:srgbClr val="FFCC00">
                  <a:alpha val="80000"/>
                </a:srgbClr>
              </a:gs>
            </a:gsLst>
            <a:lin ang="0" scaled="1"/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zh-CN" altLang="en-US">
              <a:latin typeface="Tahoma" pitchFamily="-65" charset="0"/>
              <a:ea typeface="+mn-ea"/>
              <a:cs typeface="+mn-cs"/>
            </a:endParaRPr>
          </a:p>
        </p:txBody>
      </p:sp>
      <p:pic>
        <p:nvPicPr>
          <p:cNvPr id="1037" name="Picture 15" descr="C:\Users\Ryan Kastner\Desktop\ucsdlogoh.tif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9400"/>
            <a:ext cx="1390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C:\Users\Ryan Kastner\Desktop\ucsdlogoh.tif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9400"/>
            <a:ext cx="13906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  <p:sldLayoutId id="2147484169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007F"/>
          </a:solidFill>
          <a:latin typeface="Lucida Sans Unicode" pitchFamily="-65" charset="-52"/>
          <a:ea typeface="宋体" pitchFamily="-65" charset="-122"/>
          <a:cs typeface="宋体" pitchFamily="-65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charset="0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charset="0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charset="0"/>
        <a:buChar char="v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CC00"/>
        </a:buClr>
        <a:buSzPct val="75000"/>
        <a:buFont typeface="Wingdings" charset="0"/>
        <a:buChar char="v"/>
        <a:defRPr sz="2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charset="0"/>
        <a:buChar char="v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pitchFamily="-65" charset="2"/>
        <a:buChar char="v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pitchFamily="-65" charset="2"/>
        <a:buChar char="v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pitchFamily="-65" charset="2"/>
        <a:buChar char="v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7F"/>
        </a:buClr>
        <a:buSzPct val="75000"/>
        <a:buFont typeface="Wingdings" pitchFamily="-65" charset="2"/>
        <a:buChar char="v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20" Type="http://schemas.openxmlformats.org/officeDocument/2006/relationships/tags" Target="../tags/tag22.xml"/><Relationship Id="rId21" Type="http://schemas.openxmlformats.org/officeDocument/2006/relationships/tags" Target="../tags/tag23.xml"/><Relationship Id="rId22" Type="http://schemas.openxmlformats.org/officeDocument/2006/relationships/tags" Target="../tags/tag24.xml"/><Relationship Id="rId23" Type="http://schemas.openxmlformats.org/officeDocument/2006/relationships/tags" Target="../tags/tag25.xml"/><Relationship Id="rId24" Type="http://schemas.openxmlformats.org/officeDocument/2006/relationships/tags" Target="../tags/tag26.xml"/><Relationship Id="rId25" Type="http://schemas.openxmlformats.org/officeDocument/2006/relationships/tags" Target="../tags/tag27.xml"/><Relationship Id="rId26" Type="http://schemas.openxmlformats.org/officeDocument/2006/relationships/tags" Target="../tags/tag28.xml"/><Relationship Id="rId27" Type="http://schemas.openxmlformats.org/officeDocument/2006/relationships/slideLayout" Target="../slideLayouts/slideLayout2.xml"/><Relationship Id="rId28" Type="http://schemas.openxmlformats.org/officeDocument/2006/relationships/notesSlide" Target="../notesSlides/notesSlide3.xml"/><Relationship Id="rId10" Type="http://schemas.openxmlformats.org/officeDocument/2006/relationships/tags" Target="../tags/tag12.xml"/><Relationship Id="rId11" Type="http://schemas.openxmlformats.org/officeDocument/2006/relationships/tags" Target="../tags/tag13.xml"/><Relationship Id="rId12" Type="http://schemas.openxmlformats.org/officeDocument/2006/relationships/tags" Target="../tags/tag14.xml"/><Relationship Id="rId13" Type="http://schemas.openxmlformats.org/officeDocument/2006/relationships/tags" Target="../tags/tag15.xml"/><Relationship Id="rId14" Type="http://schemas.openxmlformats.org/officeDocument/2006/relationships/tags" Target="../tags/tag16.xml"/><Relationship Id="rId15" Type="http://schemas.openxmlformats.org/officeDocument/2006/relationships/tags" Target="../tags/tag17.xml"/><Relationship Id="rId16" Type="http://schemas.openxmlformats.org/officeDocument/2006/relationships/tags" Target="../tags/tag18.xml"/><Relationship Id="rId17" Type="http://schemas.openxmlformats.org/officeDocument/2006/relationships/tags" Target="../tags/tag19.xml"/><Relationship Id="rId18" Type="http://schemas.openxmlformats.org/officeDocument/2006/relationships/tags" Target="../tags/tag20.xml"/><Relationship Id="rId19" Type="http://schemas.openxmlformats.org/officeDocument/2006/relationships/tags" Target="../tags/tag21.xml"/><Relationship Id="rId1" Type="http://schemas.openxmlformats.org/officeDocument/2006/relationships/tags" Target="../tags/tag3.xml"/><Relationship Id="rId2" Type="http://schemas.openxmlformats.org/officeDocument/2006/relationships/tags" Target="../tags/tag4.xml"/><Relationship Id="rId3" Type="http://schemas.openxmlformats.org/officeDocument/2006/relationships/tags" Target="../tags/tag5.xml"/><Relationship Id="rId4" Type="http://schemas.openxmlformats.org/officeDocument/2006/relationships/tags" Target="../tags/tag6.xml"/><Relationship Id="rId5" Type="http://schemas.openxmlformats.org/officeDocument/2006/relationships/tags" Target="../tags/tag7.xml"/><Relationship Id="rId6" Type="http://schemas.openxmlformats.org/officeDocument/2006/relationships/tags" Target="../tags/tag8.xml"/><Relationship Id="rId7" Type="http://schemas.openxmlformats.org/officeDocument/2006/relationships/tags" Target="../tags/tag9.xml"/><Relationship Id="rId8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1" Type="http://schemas.openxmlformats.org/officeDocument/2006/relationships/tags" Target="../tags/tag29.xml"/><Relationship Id="rId2" Type="http://schemas.openxmlformats.org/officeDocument/2006/relationships/tags" Target="../tags/tag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tags" Target="../tags/tag42.xml"/><Relationship Id="rId12" Type="http://schemas.openxmlformats.org/officeDocument/2006/relationships/tags" Target="../tags/tag43.xml"/><Relationship Id="rId13" Type="http://schemas.openxmlformats.org/officeDocument/2006/relationships/tags" Target="../tags/tag44.xml"/><Relationship Id="rId14" Type="http://schemas.openxmlformats.org/officeDocument/2006/relationships/tags" Target="../tags/tag45.xml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6.xml"/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tags" Target="../tags/tag36.xml"/><Relationship Id="rId6" Type="http://schemas.openxmlformats.org/officeDocument/2006/relationships/tags" Target="../tags/tag37.xml"/><Relationship Id="rId7" Type="http://schemas.openxmlformats.org/officeDocument/2006/relationships/tags" Target="../tags/tag38.xml"/><Relationship Id="rId8" Type="http://schemas.openxmlformats.org/officeDocument/2006/relationships/tags" Target="../tags/tag39.xml"/><Relationship Id="rId9" Type="http://schemas.openxmlformats.org/officeDocument/2006/relationships/tags" Target="../tags/tag40.xml"/><Relationship Id="rId10" Type="http://schemas.openxmlformats.org/officeDocument/2006/relationships/tags" Target="../tags/tag4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tags" Target="../tags/tag56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slideLayout" Target="../slideLayouts/slideLayout2.xml"/><Relationship Id="rId17" Type="http://schemas.openxmlformats.org/officeDocument/2006/relationships/notesSlide" Target="../notesSlides/notesSlide16.xml"/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tags" Target="../tags/tag50.xml"/><Relationship Id="rId6" Type="http://schemas.openxmlformats.org/officeDocument/2006/relationships/tags" Target="../tags/tag51.xml"/><Relationship Id="rId7" Type="http://schemas.openxmlformats.org/officeDocument/2006/relationships/tags" Target="../tags/tag52.xml"/><Relationship Id="rId8" Type="http://schemas.openxmlformats.org/officeDocument/2006/relationships/tags" Target="../tags/tag53.xml"/><Relationship Id="rId9" Type="http://schemas.openxmlformats.org/officeDocument/2006/relationships/tags" Target="../tags/tag54.xml"/><Relationship Id="rId10" Type="http://schemas.openxmlformats.org/officeDocument/2006/relationships/tags" Target="../tags/tag55.xml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tags" Target="../tags/tag71.xml"/><Relationship Id="rId12" Type="http://schemas.openxmlformats.org/officeDocument/2006/relationships/tags" Target="../tags/tag72.xml"/><Relationship Id="rId13" Type="http://schemas.openxmlformats.org/officeDocument/2006/relationships/tags" Target="../tags/tag73.xml"/><Relationship Id="rId14" Type="http://schemas.openxmlformats.org/officeDocument/2006/relationships/tags" Target="../tags/tag74.xml"/><Relationship Id="rId15" Type="http://schemas.openxmlformats.org/officeDocument/2006/relationships/tags" Target="../tags/tag75.xml"/><Relationship Id="rId16" Type="http://schemas.openxmlformats.org/officeDocument/2006/relationships/tags" Target="../tags/tag76.xml"/><Relationship Id="rId17" Type="http://schemas.openxmlformats.org/officeDocument/2006/relationships/slideLayout" Target="../slideLayouts/slideLayout2.xml"/><Relationship Id="rId18" Type="http://schemas.openxmlformats.org/officeDocument/2006/relationships/notesSlide" Target="../notesSlides/notesSlide17.xml"/><Relationship Id="rId1" Type="http://schemas.openxmlformats.org/officeDocument/2006/relationships/tags" Target="../tags/tag61.xml"/><Relationship Id="rId2" Type="http://schemas.openxmlformats.org/officeDocument/2006/relationships/tags" Target="../tags/tag62.xml"/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tags" Target="../tags/tag65.xml"/><Relationship Id="rId6" Type="http://schemas.openxmlformats.org/officeDocument/2006/relationships/tags" Target="../tags/tag66.xml"/><Relationship Id="rId7" Type="http://schemas.openxmlformats.org/officeDocument/2006/relationships/tags" Target="../tags/tag67.xml"/><Relationship Id="rId8" Type="http://schemas.openxmlformats.org/officeDocument/2006/relationships/tags" Target="../tags/tag68.xml"/><Relationship Id="rId9" Type="http://schemas.openxmlformats.org/officeDocument/2006/relationships/tags" Target="../tags/tag69.xml"/><Relationship Id="rId10" Type="http://schemas.openxmlformats.org/officeDocument/2006/relationships/tags" Target="../tags/tag70.xml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tags" Target="../tags/tag87.xml"/><Relationship Id="rId12" Type="http://schemas.openxmlformats.org/officeDocument/2006/relationships/tags" Target="../tags/tag88.xml"/><Relationship Id="rId13" Type="http://schemas.openxmlformats.org/officeDocument/2006/relationships/tags" Target="../tags/tag89.xml"/><Relationship Id="rId14" Type="http://schemas.openxmlformats.org/officeDocument/2006/relationships/tags" Target="../tags/tag90.xml"/><Relationship Id="rId15" Type="http://schemas.openxmlformats.org/officeDocument/2006/relationships/tags" Target="../tags/tag91.xml"/><Relationship Id="rId16" Type="http://schemas.openxmlformats.org/officeDocument/2006/relationships/tags" Target="../tags/tag92.xml"/><Relationship Id="rId17" Type="http://schemas.openxmlformats.org/officeDocument/2006/relationships/tags" Target="../tags/tag93.xml"/><Relationship Id="rId18" Type="http://schemas.openxmlformats.org/officeDocument/2006/relationships/slideLayout" Target="../slideLayouts/slideLayout2.xml"/><Relationship Id="rId19" Type="http://schemas.openxmlformats.org/officeDocument/2006/relationships/notesSlide" Target="../notesSlides/notesSlide18.xml"/><Relationship Id="rId1" Type="http://schemas.openxmlformats.org/officeDocument/2006/relationships/tags" Target="../tags/tag77.xml"/><Relationship Id="rId2" Type="http://schemas.openxmlformats.org/officeDocument/2006/relationships/tags" Target="../tags/tag78.xml"/><Relationship Id="rId3" Type="http://schemas.openxmlformats.org/officeDocument/2006/relationships/tags" Target="../tags/tag79.xml"/><Relationship Id="rId4" Type="http://schemas.openxmlformats.org/officeDocument/2006/relationships/tags" Target="../tags/tag80.xml"/><Relationship Id="rId5" Type="http://schemas.openxmlformats.org/officeDocument/2006/relationships/tags" Target="../tags/tag81.xml"/><Relationship Id="rId6" Type="http://schemas.openxmlformats.org/officeDocument/2006/relationships/tags" Target="../tags/tag82.xml"/><Relationship Id="rId7" Type="http://schemas.openxmlformats.org/officeDocument/2006/relationships/tags" Target="../tags/tag83.xml"/><Relationship Id="rId8" Type="http://schemas.openxmlformats.org/officeDocument/2006/relationships/tags" Target="../tags/tag84.xml"/><Relationship Id="rId9" Type="http://schemas.openxmlformats.org/officeDocument/2006/relationships/tags" Target="../tags/tag85.xml"/><Relationship Id="rId10" Type="http://schemas.openxmlformats.org/officeDocument/2006/relationships/tags" Target="../tags/tag86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tags" Target="../tags/tag104.xml"/><Relationship Id="rId12" Type="http://schemas.openxmlformats.org/officeDocument/2006/relationships/tags" Target="../tags/tag105.xml"/><Relationship Id="rId13" Type="http://schemas.openxmlformats.org/officeDocument/2006/relationships/tags" Target="../tags/tag106.xml"/><Relationship Id="rId14" Type="http://schemas.openxmlformats.org/officeDocument/2006/relationships/tags" Target="../tags/tag107.xml"/><Relationship Id="rId15" Type="http://schemas.openxmlformats.org/officeDocument/2006/relationships/tags" Target="../tags/tag108.xml"/><Relationship Id="rId16" Type="http://schemas.openxmlformats.org/officeDocument/2006/relationships/tags" Target="../tags/tag109.xml"/><Relationship Id="rId17" Type="http://schemas.openxmlformats.org/officeDocument/2006/relationships/tags" Target="../tags/tag110.xml"/><Relationship Id="rId18" Type="http://schemas.openxmlformats.org/officeDocument/2006/relationships/slideLayout" Target="../slideLayouts/slideLayout2.xml"/><Relationship Id="rId19" Type="http://schemas.openxmlformats.org/officeDocument/2006/relationships/notesSlide" Target="../notesSlides/notesSlide19.xml"/><Relationship Id="rId1" Type="http://schemas.openxmlformats.org/officeDocument/2006/relationships/tags" Target="../tags/tag94.xml"/><Relationship Id="rId2" Type="http://schemas.openxmlformats.org/officeDocument/2006/relationships/tags" Target="../tags/tag95.xml"/><Relationship Id="rId3" Type="http://schemas.openxmlformats.org/officeDocument/2006/relationships/tags" Target="../tags/tag96.xml"/><Relationship Id="rId4" Type="http://schemas.openxmlformats.org/officeDocument/2006/relationships/tags" Target="../tags/tag97.xml"/><Relationship Id="rId5" Type="http://schemas.openxmlformats.org/officeDocument/2006/relationships/tags" Target="../tags/tag98.xml"/><Relationship Id="rId6" Type="http://schemas.openxmlformats.org/officeDocument/2006/relationships/tags" Target="../tags/tag99.xml"/><Relationship Id="rId7" Type="http://schemas.openxmlformats.org/officeDocument/2006/relationships/tags" Target="../tags/tag100.xml"/><Relationship Id="rId8" Type="http://schemas.openxmlformats.org/officeDocument/2006/relationships/tags" Target="../tags/tag101.xml"/><Relationship Id="rId9" Type="http://schemas.openxmlformats.org/officeDocument/2006/relationships/tags" Target="../tags/tag102.xml"/><Relationship Id="rId10" Type="http://schemas.openxmlformats.org/officeDocument/2006/relationships/tags" Target="../tags/tag1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8001000" cy="1430338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Lucida Sans Unicode" charset="0"/>
                <a:ea typeface="宋体" charset="0"/>
                <a:cs typeface="宋体" charset="0"/>
              </a:rPr>
              <a:t>Lecture 7: Instruction Set Architecture </a:t>
            </a:r>
            <a:endParaRPr lang="en-US" sz="3200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4084" y="4114800"/>
            <a:ext cx="9144000" cy="1752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Lucida Sans Unicode" charset="0"/>
              <a:ea typeface="宋体" charset="0"/>
              <a:cs typeface="宋体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CSE 30: Computer Organization and Systems Programming</a:t>
            </a:r>
          </a:p>
          <a:p>
            <a:pPr eaLnBrk="1" hangingPunct="1">
              <a:buFont typeface="Wingdings" charset="0"/>
              <a:buNone/>
            </a:pPr>
            <a:r>
              <a:rPr lang="en-US" dirty="0" smtClean="0">
                <a:latin typeface="Lucida Sans Unicode" charset="0"/>
                <a:ea typeface="宋体" charset="0"/>
                <a:cs typeface="宋体" charset="0"/>
              </a:rPr>
              <a:t>Winter 2014</a:t>
            </a:r>
            <a:endParaRPr lang="en-US" dirty="0">
              <a:latin typeface="Lucida Sans Unicode" charset="0"/>
              <a:ea typeface="宋体" charset="0"/>
              <a:cs typeface="宋体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Diba Mirza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Dept. of Computer Science and Engineering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University of California, San Diego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latin typeface="Lucida Sans Unicode" charset="0"/>
              <a:ea typeface="宋体" charset="0"/>
              <a:cs typeface="宋体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Lucida Sans Unicode" charset="0"/>
              <a:ea typeface="宋体" charset="0"/>
              <a:cs typeface="宋体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33" y="872066"/>
            <a:ext cx="9355668" cy="5452534"/>
          </a:xfr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Steps in program translation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Hardware/Software Interface Preliminaries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Instruction Set Architecture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/>
              <a:t>General ISA Design (Architecture)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/>
              <a:t>Architecture vs. Micro architecture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Different types of ISA: RISC </a:t>
            </a:r>
            <a:r>
              <a:rPr lang="en-US" dirty="0" err="1"/>
              <a:t>vs</a:t>
            </a:r>
            <a:r>
              <a:rPr lang="en-US" dirty="0"/>
              <a:t> CISC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Assembly programmer’s view of the system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/>
              <a:t>Registers: Special and general purpose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/>
              <a:t>Assembly and machine code (program translation detail)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/>
              <a:t>Layout of ARM instructions in memory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/>
              <a:t>Steps in program </a:t>
            </a:r>
            <a:r>
              <a:rPr lang="en-US" sz="2400" dirty="0" smtClean="0"/>
              <a:t>execution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sz="2400" dirty="0" smtClean="0"/>
              <a:t>Basic Types of ARM Assembly Instructions</a:t>
            </a:r>
            <a:endParaRPr lang="en-US" dirty="0"/>
          </a:p>
          <a:p>
            <a:pPr marL="1314450" lvl="2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3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dirty="0"/>
              <a:t>Steps in program translation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1752600"/>
            <a:ext cx="2133600" cy="19050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Program in C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err="1" smtClean="0">
                <a:solidFill>
                  <a:schemeClr val="tx1"/>
                </a:solidFill>
                <a:latin typeface="Garamond" pitchFamily="-65" charset="0"/>
              </a:rPr>
              <a:t>Helloworld.c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511" y="1219200"/>
            <a:ext cx="164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Code Time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400" y="3803302"/>
            <a:ext cx="2590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Program:</a:t>
            </a:r>
          </a:p>
          <a:p>
            <a:r>
              <a:rPr lang="en-US" dirty="0" smtClean="0"/>
              <a:t>Text file stored on  computers hard disk or some secondary storage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auto">
          <a:xfrm>
            <a:off x="3570111" y="1771177"/>
            <a:ext cx="2373489" cy="19050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0111" y="1143000"/>
            <a:ext cx="2073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Compile Time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 bwMode="auto">
          <a:xfrm>
            <a:off x="3890615" y="1943100"/>
            <a:ext cx="1828800" cy="12192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Compiler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2133599" y="2362200"/>
            <a:ext cx="1436511" cy="22860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7546623" y="1771177"/>
            <a:ext cx="1371600" cy="19050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Hardware</a:t>
            </a:r>
          </a:p>
        </p:txBody>
      </p:sp>
      <p:sp>
        <p:nvSpPr>
          <p:cNvPr id="17" name="Right Arrow 16"/>
          <p:cNvSpPr/>
          <p:nvPr/>
        </p:nvSpPr>
        <p:spPr bwMode="auto">
          <a:xfrm>
            <a:off x="5943600" y="2438400"/>
            <a:ext cx="1653823" cy="22860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6200" y="4038600"/>
            <a:ext cx="351084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Executable:</a:t>
            </a:r>
          </a:p>
          <a:p>
            <a:r>
              <a:rPr lang="en-US" dirty="0" smtClean="0"/>
              <a:t>Program in machine code</a:t>
            </a:r>
          </a:p>
          <a:p>
            <a:r>
              <a:rPr lang="en-US" dirty="0" smtClean="0"/>
              <a:t>+Data in binary</a:t>
            </a:r>
            <a:endParaRPr lang="en-US" dirty="0"/>
          </a:p>
        </p:txBody>
      </p:sp>
      <p:cxnSp>
        <p:nvCxnSpPr>
          <p:cNvPr id="23" name="Elbow Connector 22"/>
          <p:cNvCxnSpPr/>
          <p:nvPr/>
        </p:nvCxnSpPr>
        <p:spPr bwMode="auto">
          <a:xfrm rot="16200000" flipH="1">
            <a:off x="5367870" y="3471333"/>
            <a:ext cx="1608664" cy="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Rectangle 2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72769" y="5247747"/>
            <a:ext cx="37242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/>
              <a:t>1000110001100010000000000000000</a:t>
            </a:r>
          </a:p>
          <a:p>
            <a:r>
              <a:rPr lang="en-US" sz="1800" dirty="0"/>
              <a:t>1000110011110010000000000000100</a:t>
            </a:r>
          </a:p>
          <a:p>
            <a:r>
              <a:rPr lang="en-US" sz="1800" dirty="0"/>
              <a:t>1010110011110010000000000000000</a:t>
            </a:r>
          </a:p>
          <a:p>
            <a:r>
              <a:rPr lang="en-US" sz="1800" dirty="0"/>
              <a:t>1010110001100010000000000000100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55991" y="1140178"/>
            <a:ext cx="151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Run Time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943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Compile time: What does </a:t>
            </a:r>
            <a:r>
              <a:rPr lang="en-US" dirty="0" err="1" smtClean="0"/>
              <a:t>gcc</a:t>
            </a:r>
            <a:r>
              <a:rPr lang="en-US" dirty="0" smtClean="0"/>
              <a:t>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%  </a:t>
            </a:r>
            <a:r>
              <a:rPr lang="en-US" dirty="0" err="1" smtClean="0"/>
              <a:t>gcc</a:t>
            </a:r>
            <a:r>
              <a:rPr lang="en-US" dirty="0" smtClean="0"/>
              <a:t> </a:t>
            </a:r>
            <a:r>
              <a:rPr lang="en-US" dirty="0" err="1" smtClean="0"/>
              <a:t>hello.c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20750" y="2952750"/>
            <a:ext cx="1206500" cy="857250"/>
          </a:xfrm>
          <a:prstGeom prst="rect">
            <a:avLst/>
          </a:prstGeom>
          <a:solidFill>
            <a:srgbClr val="FFCF0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750" y="3857625"/>
            <a:ext cx="131698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ello.c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882899" y="2724150"/>
            <a:ext cx="2466975" cy="1276350"/>
          </a:xfrm>
          <a:prstGeom prst="rect">
            <a:avLst/>
          </a:prstGeom>
          <a:solidFill>
            <a:srgbClr val="A2CAA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gcc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1400" y="2962275"/>
            <a:ext cx="1206500" cy="85725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64913" y="3717637"/>
            <a:ext cx="10567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a.out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4" idx="3"/>
            <a:endCxn id="6" idx="1"/>
          </p:cNvCxnSpPr>
          <p:nvPr/>
        </p:nvCxnSpPr>
        <p:spPr>
          <a:xfrm flipV="1">
            <a:off x="2127250" y="3362325"/>
            <a:ext cx="755649" cy="1905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8" idx="1"/>
          </p:cNvCxnSpPr>
          <p:nvPr/>
        </p:nvCxnSpPr>
        <p:spPr>
          <a:xfrm flipV="1">
            <a:off x="5349874" y="3390900"/>
            <a:ext cx="771526" cy="2540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81B73-AD9B-1C4B-B8DE-8F08FDE76668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9934" y="2008168"/>
            <a:ext cx="23329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“Source”</a:t>
            </a:r>
            <a:endParaRPr lang="en-US" sz="2800" b="1" dirty="0">
              <a:solidFill>
                <a:srgbClr val="000000"/>
              </a:solidFill>
            </a:endParaRPr>
          </a:p>
          <a:p>
            <a:r>
              <a:rPr lang="en-US" sz="2800" b="1" dirty="0" smtClean="0"/>
              <a:t>Program in C</a:t>
            </a:r>
            <a:endParaRPr lang="en-US" sz="2800" b="1" dirty="0"/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674720" y="4477443"/>
            <a:ext cx="1778001" cy="20524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#include &lt;</a:t>
            </a:r>
            <a:r>
              <a:rPr lang="en-US" sz="1050" dirty="0" err="1" smtClean="0">
                <a:solidFill>
                  <a:srgbClr val="000000"/>
                </a:solidFill>
                <a:ea typeface="宋体" charset="0"/>
                <a:cs typeface="宋体" charset="0"/>
              </a:rPr>
              <a:t>stdio.h</a:t>
            </a:r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&gt;</a:t>
            </a:r>
            <a:endParaRPr lang="en-US" sz="1050" dirty="0">
              <a:solidFill>
                <a:srgbClr val="000000"/>
              </a:solidFill>
              <a:ea typeface="宋体" charset="0"/>
              <a:cs typeface="宋体" charset="0"/>
            </a:endParaRPr>
          </a:p>
          <a:p>
            <a:pPr eaLnBrk="0" hangingPunct="0"/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void </a:t>
            </a:r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func1(</a:t>
            </a:r>
            <a:r>
              <a:rPr lang="en-US" sz="1050" dirty="0" err="1">
                <a:solidFill>
                  <a:srgbClr val="000000"/>
                </a:solidFill>
                <a:ea typeface="宋体" charset="0"/>
                <a:cs typeface="宋体" charset="0"/>
              </a:rPr>
              <a:t>int</a:t>
            </a:r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 a, char *b)</a:t>
            </a:r>
          </a:p>
          <a:p>
            <a:pPr eaLnBrk="0" hangingPunct="0"/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{ </a:t>
            </a:r>
          </a:p>
          <a:p>
            <a:pPr eaLnBrk="0" hangingPunct="0"/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     if(a &gt; 0)</a:t>
            </a:r>
          </a:p>
          <a:p>
            <a:pPr eaLnBrk="0" hangingPunct="0"/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     {  *b = </a:t>
            </a:r>
            <a:r>
              <a:rPr lang="ja-JP" alt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‘</a:t>
            </a:r>
            <a:r>
              <a:rPr lang="en-US" altLang="ja-JP" sz="1050" dirty="0">
                <a:solidFill>
                  <a:srgbClr val="000000"/>
                </a:solidFill>
                <a:ea typeface="宋体" charset="0"/>
                <a:cs typeface="宋体" charset="0"/>
              </a:rPr>
              <a:t>a</a:t>
            </a:r>
            <a:r>
              <a:rPr lang="ja-JP" alt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’</a:t>
            </a:r>
            <a:r>
              <a:rPr lang="en-US" altLang="ja-JP" sz="1050" dirty="0">
                <a:solidFill>
                  <a:srgbClr val="000000"/>
                </a:solidFill>
                <a:ea typeface="宋体" charset="0"/>
                <a:cs typeface="宋体" charset="0"/>
              </a:rPr>
              <a:t>; }</a:t>
            </a:r>
          </a:p>
          <a:p>
            <a:pPr eaLnBrk="0" hangingPunct="0"/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}</a:t>
            </a:r>
            <a:endParaRPr lang="en-US" sz="1050" dirty="0">
              <a:solidFill>
                <a:srgbClr val="000000"/>
              </a:solidFill>
              <a:ea typeface="宋体" charset="0"/>
              <a:cs typeface="宋体" charset="0"/>
            </a:endParaRPr>
          </a:p>
          <a:p>
            <a:pPr eaLnBrk="0" hangingPunct="0"/>
            <a:r>
              <a:rPr lang="en-US" sz="1050" dirty="0" err="1">
                <a:solidFill>
                  <a:srgbClr val="000000"/>
                </a:solidFill>
                <a:ea typeface="宋体" charset="0"/>
                <a:cs typeface="宋体" charset="0"/>
              </a:rPr>
              <a:t>int</a:t>
            </a:r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 </a:t>
            </a:r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main()</a:t>
            </a:r>
            <a:endParaRPr lang="en-US" sz="1050" dirty="0">
              <a:solidFill>
                <a:srgbClr val="000000"/>
              </a:solidFill>
              <a:ea typeface="宋体" charset="0"/>
              <a:cs typeface="宋体" charset="0"/>
            </a:endParaRPr>
          </a:p>
          <a:p>
            <a:pPr eaLnBrk="0" hangingPunct="0"/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{…..</a:t>
            </a:r>
          </a:p>
          <a:p>
            <a:pPr eaLnBrk="0" hangingPunct="0"/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 </a:t>
            </a:r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  func1();</a:t>
            </a:r>
            <a:endParaRPr lang="en-US" sz="1050" dirty="0">
              <a:solidFill>
                <a:srgbClr val="000000"/>
              </a:solidFill>
              <a:ea typeface="宋体" charset="0"/>
              <a:cs typeface="宋体" charset="0"/>
            </a:endParaRPr>
          </a:p>
          <a:p>
            <a:pPr eaLnBrk="0" hangingPunct="0"/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    </a:t>
            </a:r>
            <a:r>
              <a:rPr lang="en-US" sz="1050" dirty="0" err="1" smtClean="0">
                <a:solidFill>
                  <a:srgbClr val="000000"/>
                </a:solidFill>
                <a:ea typeface="宋体" charset="0"/>
                <a:cs typeface="宋体" charset="0"/>
              </a:rPr>
              <a:t>printf</a:t>
            </a:r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(“\</a:t>
            </a:r>
            <a:r>
              <a:rPr lang="en-US" sz="1050" dirty="0" err="1" smtClean="0">
                <a:solidFill>
                  <a:srgbClr val="000000"/>
                </a:solidFill>
                <a:ea typeface="宋体" charset="0"/>
                <a:cs typeface="宋体" charset="0"/>
              </a:rPr>
              <a:t>abc</a:t>
            </a:r>
            <a:r>
              <a:rPr lang="en-US" sz="1050" dirty="0" smtClean="0">
                <a:solidFill>
                  <a:srgbClr val="000000"/>
                </a:solidFill>
                <a:ea typeface="宋体" charset="0"/>
                <a:cs typeface="宋体" charset="0"/>
              </a:rPr>
              <a:t>”);</a:t>
            </a:r>
          </a:p>
          <a:p>
            <a:pPr eaLnBrk="0" hangingPunct="0"/>
            <a:r>
              <a:rPr lang="en-US" sz="1050" dirty="0">
                <a:solidFill>
                  <a:srgbClr val="000000"/>
                </a:solidFill>
                <a:ea typeface="宋体" charset="0"/>
                <a:cs typeface="宋体" charset="0"/>
              </a:rPr>
              <a:t>}</a:t>
            </a:r>
            <a:endParaRPr lang="en-US" sz="1050" dirty="0" smtClean="0">
              <a:solidFill>
                <a:srgbClr val="000000"/>
              </a:solidFill>
              <a:ea typeface="宋体" charset="0"/>
              <a:cs typeface="宋体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5626" y="1100227"/>
            <a:ext cx="3206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“Executable”</a:t>
            </a:r>
            <a:r>
              <a:rPr lang="en-US" sz="2800" b="1" dirty="0" smtClean="0">
                <a:solidFill>
                  <a:srgbClr val="000000"/>
                </a:solidFill>
              </a:rPr>
              <a:t>: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/>
              <a:t>Equivalent program in machine language</a:t>
            </a:r>
            <a:endParaRPr lang="en-US" sz="2800" b="1" dirty="0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5635626" y="4302413"/>
            <a:ext cx="2635249" cy="205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/>
          <a:p>
            <a:pPr eaLnBrk="0" hangingPunct="0"/>
            <a:r>
              <a:rPr lang="en-US" sz="1600" dirty="0">
                <a:latin typeface="Courier New" charset="0"/>
                <a:ea typeface="宋体" charset="0"/>
                <a:cs typeface="宋体" charset="0"/>
              </a:rPr>
              <a:t>0000 1001 1100 0110 1010 1111 0101 1000</a:t>
            </a:r>
          </a:p>
          <a:p>
            <a:pPr eaLnBrk="0" hangingPunct="0"/>
            <a:r>
              <a:rPr lang="en-US" sz="1600" dirty="0">
                <a:latin typeface="Courier New" charset="0"/>
                <a:ea typeface="宋体" charset="0"/>
                <a:cs typeface="宋体" charset="0"/>
              </a:rPr>
              <a:t>1010 1111 0101 1000 0000 1001 1100 0110 </a:t>
            </a:r>
          </a:p>
          <a:p>
            <a:pPr eaLnBrk="0" hangingPunct="0"/>
            <a:r>
              <a:rPr lang="en-US" sz="1600" dirty="0">
                <a:latin typeface="Courier New" charset="0"/>
                <a:ea typeface="宋体" charset="0"/>
                <a:cs typeface="宋体" charset="0"/>
              </a:rPr>
              <a:t>1100 0110 1010 1111 0101 1000 0000 1001 </a:t>
            </a:r>
          </a:p>
          <a:p>
            <a:pPr eaLnBrk="0" hangingPunct="0"/>
            <a:r>
              <a:rPr lang="en-US" sz="1600" dirty="0">
                <a:latin typeface="Courier New" charset="0"/>
                <a:ea typeface="宋体" charset="0"/>
                <a:cs typeface="宋体" charset="0"/>
              </a:rPr>
              <a:t>0101 1000 0000 1001 1100 0110 1010 1111</a:t>
            </a:r>
            <a:r>
              <a:rPr lang="en-US" sz="1600" dirty="0">
                <a:latin typeface="Courier" charset="0"/>
                <a:ea typeface="宋体" charset="0"/>
                <a:cs typeface="宋体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3673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</a:t>
            </a:r>
            <a:r>
              <a:rPr lang="en-US" dirty="0" err="1" smtClean="0"/>
              <a:t>gcc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translation is actually done in a number of </a:t>
            </a:r>
            <a:r>
              <a:rPr lang="en-US" dirty="0" smtClean="0"/>
              <a:t>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500" y="3328987"/>
            <a:ext cx="1206500" cy="857250"/>
          </a:xfrm>
          <a:prstGeom prst="rect">
            <a:avLst/>
          </a:prstGeom>
          <a:solidFill>
            <a:srgbClr val="FFCF0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5" y="4233862"/>
            <a:ext cx="131698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ello.c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587500" y="2932112"/>
            <a:ext cx="5429250" cy="2794000"/>
          </a:xfrm>
          <a:prstGeom prst="rect">
            <a:avLst/>
          </a:prstGeom>
          <a:solidFill>
            <a:srgbClr val="A2CAA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61275" y="3236624"/>
            <a:ext cx="1206500" cy="85725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4788" y="3991986"/>
            <a:ext cx="10567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a.out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4" idx="3"/>
          </p:cNvCxnSpPr>
          <p:nvPr/>
        </p:nvCxnSpPr>
        <p:spPr>
          <a:xfrm flipV="1">
            <a:off x="1397000" y="3749387"/>
            <a:ext cx="464720" cy="822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8" idx="1"/>
          </p:cNvCxnSpPr>
          <p:nvPr/>
        </p:nvCxnSpPr>
        <p:spPr>
          <a:xfrm flipV="1">
            <a:off x="6889749" y="3665249"/>
            <a:ext cx="771526" cy="2540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83425" y="6710362"/>
            <a:ext cx="1905000" cy="300038"/>
          </a:xfrm>
        </p:spPr>
        <p:txBody>
          <a:bodyPr/>
          <a:lstStyle/>
          <a:p>
            <a:fld id="{E3281B73-AD9B-1C4B-B8DE-8F08FDE76668}" type="slidenum">
              <a:rPr lang="en-US" smtClean="0"/>
              <a:t>5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614654" y="5878781"/>
            <a:ext cx="81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gcc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2922316" y="4526250"/>
            <a:ext cx="13123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ello.s</a:t>
            </a:r>
            <a:endParaRPr lang="en-US" sz="3200" dirty="0"/>
          </a:p>
        </p:txBody>
      </p:sp>
      <p:sp>
        <p:nvSpPr>
          <p:cNvPr id="27" name="Rectangle 26"/>
          <p:cNvSpPr/>
          <p:nvPr/>
        </p:nvSpPr>
        <p:spPr>
          <a:xfrm>
            <a:off x="4270843" y="4818638"/>
            <a:ext cx="2618905" cy="7207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Assembler(as)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334002" y="3124200"/>
            <a:ext cx="1555747" cy="99997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Linker (</a:t>
            </a:r>
            <a:r>
              <a:rPr lang="en-US" sz="3200" dirty="0" err="1" smtClean="0">
                <a:solidFill>
                  <a:srgbClr val="000000"/>
                </a:solidFill>
              </a:rPr>
              <a:t>ld</a:t>
            </a:r>
            <a:r>
              <a:rPr lang="en-US" sz="3200" dirty="0" smtClean="0">
                <a:solidFill>
                  <a:srgbClr val="000000"/>
                </a:solidFill>
              </a:rPr>
              <a:t>)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84954" y="4069615"/>
            <a:ext cx="13538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ello.o</a:t>
            </a:r>
            <a:endParaRPr lang="en-US" sz="3200" dirty="0"/>
          </a:p>
        </p:txBody>
      </p:sp>
      <p:cxnSp>
        <p:nvCxnSpPr>
          <p:cNvPr id="53" name="Elbow Connector 52"/>
          <p:cNvCxnSpPr>
            <a:stCxn id="27" idx="0"/>
            <a:endCxn id="34" idx="2"/>
          </p:cNvCxnSpPr>
          <p:nvPr/>
        </p:nvCxnSpPr>
        <p:spPr>
          <a:xfrm rot="5400000" flipH="1" flipV="1">
            <a:off x="5498855" y="4205617"/>
            <a:ext cx="694463" cy="531580"/>
          </a:xfrm>
          <a:prstGeom prst="bentConnector3">
            <a:avLst>
              <a:gd name="adj1" fmla="val 50000"/>
            </a:avLst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861720" y="3254855"/>
            <a:ext cx="1855687" cy="112395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Compiler</a:t>
            </a:r>
          </a:p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(</a:t>
            </a:r>
            <a:r>
              <a:rPr lang="en-US" sz="3200" dirty="0" err="1" smtClean="0">
                <a:solidFill>
                  <a:srgbClr val="000000"/>
                </a:solidFill>
              </a:rPr>
              <a:t>cpp</a:t>
            </a:r>
            <a:r>
              <a:rPr lang="en-US" sz="3200" dirty="0" smtClean="0">
                <a:solidFill>
                  <a:srgbClr val="000000"/>
                </a:solidFill>
              </a:rPr>
              <a:t>)</a:t>
            </a:r>
            <a:endParaRPr lang="en-US" sz="3200" dirty="0">
              <a:solidFill>
                <a:srgbClr val="000000"/>
              </a:solidFill>
            </a:endParaRPr>
          </a:p>
        </p:txBody>
      </p:sp>
      <p:cxnSp>
        <p:nvCxnSpPr>
          <p:cNvPr id="12" name="Elbow Connector 11"/>
          <p:cNvCxnSpPr>
            <a:stCxn id="25" idx="2"/>
          </p:cNvCxnSpPr>
          <p:nvPr/>
        </p:nvCxnSpPr>
        <p:spPr bwMode="auto">
          <a:xfrm rot="16200000" flipH="1">
            <a:off x="3264791" y="3903580"/>
            <a:ext cx="678150" cy="162860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76808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</a:t>
            </a:r>
            <a:r>
              <a:rPr lang="en-US" dirty="0" err="1" smtClean="0"/>
              <a:t>gcc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99" y="885989"/>
            <a:ext cx="9445625" cy="4881487"/>
          </a:xfrm>
        </p:spPr>
        <p:txBody>
          <a:bodyPr/>
          <a:lstStyle/>
          <a:p>
            <a:r>
              <a:rPr lang="en-US" sz="2800" dirty="0" smtClean="0"/>
              <a:t>Ask compiler to show temporary files:</a:t>
            </a:r>
          </a:p>
          <a:p>
            <a:pPr marL="0" indent="0">
              <a:buNone/>
            </a:pPr>
            <a:r>
              <a:rPr lang="en-US" sz="2800" dirty="0" smtClean="0"/>
              <a:t>% </a:t>
            </a:r>
            <a:r>
              <a:rPr lang="en-US" sz="2800" dirty="0" err="1" smtClean="0"/>
              <a:t>gcc</a:t>
            </a:r>
            <a:r>
              <a:rPr lang="en-US" sz="2800" dirty="0" smtClean="0"/>
              <a:t> –S </a:t>
            </a:r>
            <a:r>
              <a:rPr lang="en-US" sz="2800" dirty="0" err="1" smtClean="0"/>
              <a:t>hello.c</a:t>
            </a:r>
            <a:r>
              <a:rPr lang="en-US" sz="2800" dirty="0" smtClean="0"/>
              <a:t>   (gives </a:t>
            </a:r>
            <a:r>
              <a:rPr lang="en-US" sz="2800" dirty="0" err="1" smtClean="0"/>
              <a:t>hello.s</a:t>
            </a:r>
            <a:r>
              <a:rPr lang="en-US" sz="2800" dirty="0" smtClean="0"/>
              <a:t> – assembly code)</a:t>
            </a:r>
          </a:p>
          <a:p>
            <a:pPr marL="0" indent="0">
              <a:buNone/>
            </a:pPr>
            <a:r>
              <a:rPr lang="en-US" sz="2800" dirty="0"/>
              <a:t>% </a:t>
            </a:r>
            <a:r>
              <a:rPr lang="en-US" sz="2800" dirty="0" err="1"/>
              <a:t>gcc</a:t>
            </a:r>
            <a:r>
              <a:rPr lang="en-US" sz="2800" dirty="0"/>
              <a:t> </a:t>
            </a:r>
            <a:r>
              <a:rPr lang="en-US" sz="2800" dirty="0" smtClean="0"/>
              <a:t>–c </a:t>
            </a:r>
            <a:r>
              <a:rPr lang="en-US" sz="2800" dirty="0" err="1"/>
              <a:t>hello.c</a:t>
            </a:r>
            <a:r>
              <a:rPr lang="en-US" sz="2800" dirty="0"/>
              <a:t>   (gives </a:t>
            </a:r>
            <a:r>
              <a:rPr lang="en-US" sz="2800" dirty="0" err="1" smtClean="0"/>
              <a:t>hello.o</a:t>
            </a:r>
            <a:r>
              <a:rPr lang="en-US" sz="2800" dirty="0" smtClean="0"/>
              <a:t> </a:t>
            </a:r>
            <a:r>
              <a:rPr lang="en-US" sz="2800" dirty="0"/>
              <a:t>– </a:t>
            </a:r>
            <a:r>
              <a:rPr lang="en-US" sz="2800" dirty="0" smtClean="0"/>
              <a:t>object module)</a:t>
            </a:r>
          </a:p>
          <a:p>
            <a:pPr marL="0" indent="0">
              <a:buNone/>
            </a:pPr>
            <a:r>
              <a:rPr lang="en-US" sz="2800" dirty="0" smtClean="0"/>
              <a:t>% </a:t>
            </a:r>
            <a:r>
              <a:rPr lang="en-US" sz="2800" dirty="0" err="1" smtClean="0"/>
              <a:t>gcc</a:t>
            </a:r>
            <a:r>
              <a:rPr lang="en-US" sz="2800" dirty="0" smtClean="0"/>
              <a:t> –o </a:t>
            </a:r>
            <a:r>
              <a:rPr lang="en-US" sz="2800" dirty="0" err="1" smtClean="0"/>
              <a:t>prog_hello</a:t>
            </a:r>
            <a:r>
              <a:rPr lang="en-US" sz="2800" dirty="0" smtClean="0"/>
              <a:t> </a:t>
            </a:r>
            <a:r>
              <a:rPr lang="en-US" sz="2800" dirty="0" err="1" smtClean="0"/>
              <a:t>hello.c</a:t>
            </a:r>
            <a:r>
              <a:rPr lang="en-US" sz="2800" dirty="0" smtClean="0"/>
              <a:t> (gives </a:t>
            </a:r>
            <a:r>
              <a:rPr lang="en-US" sz="2800" dirty="0" err="1" smtClean="0"/>
              <a:t>prog_hello.o</a:t>
            </a:r>
            <a:r>
              <a:rPr lang="en-US" sz="2800" dirty="0" smtClean="0"/>
              <a:t>  - named executable)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90500" y="3987801"/>
            <a:ext cx="1206500" cy="857250"/>
          </a:xfrm>
          <a:prstGeom prst="rect">
            <a:avLst/>
          </a:prstGeom>
          <a:solidFill>
            <a:srgbClr val="FFCF0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5" y="4892676"/>
            <a:ext cx="131698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ello.c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587500" y="3733800"/>
            <a:ext cx="5429250" cy="2651125"/>
          </a:xfrm>
          <a:prstGeom prst="rect">
            <a:avLst/>
          </a:prstGeom>
          <a:solidFill>
            <a:srgbClr val="A2CAA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61275" y="3895438"/>
            <a:ext cx="1206500" cy="85725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4788" y="4650800"/>
            <a:ext cx="10567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a.out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4" idx="3"/>
            <a:endCxn id="20" idx="1"/>
          </p:cNvCxnSpPr>
          <p:nvPr/>
        </p:nvCxnSpPr>
        <p:spPr>
          <a:xfrm flipV="1">
            <a:off x="1397000" y="4408201"/>
            <a:ext cx="464720" cy="822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8" idx="1"/>
          </p:cNvCxnSpPr>
          <p:nvPr/>
        </p:nvCxnSpPr>
        <p:spPr>
          <a:xfrm flipV="1">
            <a:off x="6889749" y="4324063"/>
            <a:ext cx="771526" cy="2540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83425" y="7369176"/>
            <a:ext cx="1905000" cy="300038"/>
          </a:xfrm>
        </p:spPr>
        <p:txBody>
          <a:bodyPr/>
          <a:lstStyle/>
          <a:p>
            <a:fld id="{E3281B73-AD9B-1C4B-B8DE-8F08FDE76668}" type="slidenum">
              <a:rPr lang="en-US" smtClean="0"/>
              <a:t>6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77094" y="5785738"/>
            <a:ext cx="81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gcc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3111500" y="5226625"/>
            <a:ext cx="13123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ello.s</a:t>
            </a:r>
            <a:endParaRPr lang="en-US" sz="3200" dirty="0"/>
          </a:p>
        </p:txBody>
      </p:sp>
      <p:sp>
        <p:nvSpPr>
          <p:cNvPr id="27" name="Rectangle 26"/>
          <p:cNvSpPr/>
          <p:nvPr/>
        </p:nvSpPr>
        <p:spPr>
          <a:xfrm>
            <a:off x="4434560" y="5477452"/>
            <a:ext cx="1122780" cy="7207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as</a:t>
            </a:r>
            <a:endParaRPr lang="en-US" sz="3200" dirty="0">
              <a:solidFill>
                <a:srgbClr val="000000"/>
              </a:solidFill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861720" y="4047838"/>
            <a:ext cx="1139173" cy="2150339"/>
            <a:chOff x="1861720" y="3012787"/>
            <a:chExt cx="1139173" cy="2150339"/>
          </a:xfrm>
        </p:grpSpPr>
        <p:sp>
          <p:nvSpPr>
            <p:cNvPr id="20" name="Rectangle 19"/>
            <p:cNvSpPr/>
            <p:nvPr/>
          </p:nvSpPr>
          <p:spPr>
            <a:xfrm>
              <a:off x="1861720" y="3012787"/>
              <a:ext cx="1122780" cy="72072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rgbClr val="000000"/>
                  </a:solidFill>
                </a:rPr>
                <a:t>cpp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878113" y="3733512"/>
              <a:ext cx="1122780" cy="1429614"/>
              <a:chOff x="1878113" y="3733512"/>
              <a:chExt cx="1122780" cy="142961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1878113" y="4442401"/>
                <a:ext cx="1122780" cy="72072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rgbClr val="000000"/>
                    </a:solidFill>
                  </a:rPr>
                  <a:t>cc1</a:t>
                </a:r>
                <a:endParaRPr lang="en-US" sz="32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9" name="Straight Connector 28"/>
              <p:cNvCxnSpPr>
                <a:stCxn id="20" idx="2"/>
                <a:endCxn id="24" idx="0"/>
              </p:cNvCxnSpPr>
              <p:nvPr/>
            </p:nvCxnSpPr>
            <p:spPr>
              <a:xfrm>
                <a:off x="2423110" y="3733512"/>
                <a:ext cx="16393" cy="708889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Straight Connector 30"/>
          <p:cNvCxnSpPr>
            <a:stCxn id="24" idx="3"/>
            <a:endCxn id="27" idx="1"/>
          </p:cNvCxnSpPr>
          <p:nvPr/>
        </p:nvCxnSpPr>
        <p:spPr>
          <a:xfrm>
            <a:off x="3000893" y="5837815"/>
            <a:ext cx="1433667" cy="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766969" y="4062264"/>
            <a:ext cx="1122780" cy="7207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0000"/>
                </a:solidFill>
              </a:rPr>
              <a:t>ld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98734" y="3877250"/>
            <a:ext cx="13538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ello.o</a:t>
            </a:r>
            <a:endParaRPr lang="en-US" sz="3200" dirty="0"/>
          </a:p>
        </p:txBody>
      </p:sp>
      <p:cxnSp>
        <p:nvCxnSpPr>
          <p:cNvPr id="53" name="Elbow Connector 52"/>
          <p:cNvCxnSpPr>
            <a:stCxn id="27" idx="0"/>
            <a:endCxn id="34" idx="1"/>
          </p:cNvCxnSpPr>
          <p:nvPr/>
        </p:nvCxnSpPr>
        <p:spPr>
          <a:xfrm rot="5400000" flipH="1" flipV="1">
            <a:off x="4854047" y="4564531"/>
            <a:ext cx="1054825" cy="771019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849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Include code written by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94" y="1060943"/>
            <a:ext cx="8316495" cy="4732063"/>
          </a:xfrm>
        </p:spPr>
        <p:txBody>
          <a:bodyPr/>
          <a:lstStyle/>
          <a:p>
            <a:r>
              <a:rPr lang="en-US" sz="2400" dirty="0"/>
              <a:t>C</a:t>
            </a:r>
            <a:r>
              <a:rPr lang="en-US" sz="2400" dirty="0" smtClean="0"/>
              <a:t>ode written by others (libraries) can be included</a:t>
            </a:r>
          </a:p>
          <a:p>
            <a:r>
              <a:rPr lang="en-US" sz="2400" dirty="0" smtClean="0"/>
              <a:t> </a:t>
            </a:r>
            <a:r>
              <a:rPr lang="en-US" sz="2400" dirty="0" err="1" smtClean="0"/>
              <a:t>ld</a:t>
            </a:r>
            <a:r>
              <a:rPr lang="en-US" sz="2400" dirty="0" smtClean="0"/>
              <a:t> (linkage editor) merges one or more object files with the relevant libraries to produce a single executable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500" y="2952750"/>
            <a:ext cx="1206500" cy="857250"/>
          </a:xfrm>
          <a:prstGeom prst="rect">
            <a:avLst/>
          </a:prstGeom>
          <a:solidFill>
            <a:srgbClr val="FFCF0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75" y="3857625"/>
            <a:ext cx="131698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ello.c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587500" y="2555875"/>
            <a:ext cx="5429250" cy="2794000"/>
          </a:xfrm>
          <a:prstGeom prst="rect">
            <a:avLst/>
          </a:prstGeom>
          <a:solidFill>
            <a:srgbClr val="A2CAA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61275" y="2860387"/>
            <a:ext cx="1206500" cy="85725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86490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4788" y="3615749"/>
            <a:ext cx="10567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a.out</a:t>
            </a:r>
            <a:endParaRPr lang="en-US" sz="3200" dirty="0"/>
          </a:p>
        </p:txBody>
      </p:sp>
      <p:cxnSp>
        <p:nvCxnSpPr>
          <p:cNvPr id="10" name="Straight Arrow Connector 9"/>
          <p:cNvCxnSpPr>
            <a:stCxn id="4" idx="3"/>
            <a:endCxn id="20" idx="1"/>
          </p:cNvCxnSpPr>
          <p:nvPr/>
        </p:nvCxnSpPr>
        <p:spPr>
          <a:xfrm flipV="1">
            <a:off x="1397000" y="3373150"/>
            <a:ext cx="464720" cy="8225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8" idx="1"/>
          </p:cNvCxnSpPr>
          <p:nvPr/>
        </p:nvCxnSpPr>
        <p:spPr>
          <a:xfrm flipV="1">
            <a:off x="6889749" y="3289012"/>
            <a:ext cx="771526" cy="25400"/>
          </a:xfrm>
          <a:prstGeom prst="straightConnector1">
            <a:avLst/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81B73-AD9B-1C4B-B8DE-8F08FDE76668}" type="slidenum">
              <a:rPr lang="en-US" smtClean="0"/>
              <a:t>7</a:t>
            </a:fld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614654" y="5502544"/>
            <a:ext cx="81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gcc</a:t>
            </a:r>
            <a:endParaRPr lang="en-US" sz="3600" dirty="0"/>
          </a:p>
        </p:txBody>
      </p:sp>
      <p:sp>
        <p:nvSpPr>
          <p:cNvPr id="26" name="TextBox 25"/>
          <p:cNvSpPr txBox="1"/>
          <p:nvPr/>
        </p:nvSpPr>
        <p:spPr>
          <a:xfrm>
            <a:off x="3111500" y="4191574"/>
            <a:ext cx="13123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ello.s</a:t>
            </a:r>
            <a:endParaRPr lang="en-US" sz="3200" dirty="0"/>
          </a:p>
        </p:txBody>
      </p:sp>
      <p:sp>
        <p:nvSpPr>
          <p:cNvPr id="27" name="Rectangle 26"/>
          <p:cNvSpPr/>
          <p:nvPr/>
        </p:nvSpPr>
        <p:spPr>
          <a:xfrm>
            <a:off x="4434560" y="4442401"/>
            <a:ext cx="1122780" cy="72072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</a:rPr>
              <a:t>as</a:t>
            </a:r>
            <a:endParaRPr lang="en-US" sz="3200" dirty="0">
              <a:solidFill>
                <a:srgbClr val="000000"/>
              </a:solidFill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861720" y="3012787"/>
            <a:ext cx="1139173" cy="2150339"/>
            <a:chOff x="1861720" y="3012787"/>
            <a:chExt cx="1139173" cy="2150339"/>
          </a:xfrm>
        </p:grpSpPr>
        <p:sp>
          <p:nvSpPr>
            <p:cNvPr id="20" name="Rectangle 19"/>
            <p:cNvSpPr/>
            <p:nvPr/>
          </p:nvSpPr>
          <p:spPr>
            <a:xfrm>
              <a:off x="1861720" y="3012787"/>
              <a:ext cx="1122780" cy="720725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rgbClr val="000000"/>
                  </a:solidFill>
                </a:rPr>
                <a:t>cpp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878113" y="3733512"/>
              <a:ext cx="1122780" cy="1429614"/>
              <a:chOff x="1878113" y="3733512"/>
              <a:chExt cx="1122780" cy="142961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1878113" y="4442401"/>
                <a:ext cx="1122780" cy="720725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 smtClean="0">
                    <a:solidFill>
                      <a:srgbClr val="000000"/>
                    </a:solidFill>
                  </a:rPr>
                  <a:t>cc1</a:t>
                </a:r>
                <a:endParaRPr lang="en-US" sz="320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9" name="Straight Connector 28"/>
              <p:cNvCxnSpPr>
                <a:stCxn id="20" idx="2"/>
                <a:endCxn id="24" idx="0"/>
              </p:cNvCxnSpPr>
              <p:nvPr/>
            </p:nvCxnSpPr>
            <p:spPr>
              <a:xfrm>
                <a:off x="2423110" y="3733512"/>
                <a:ext cx="16393" cy="708889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Straight Connector 30"/>
          <p:cNvCxnSpPr>
            <a:stCxn id="24" idx="3"/>
            <a:endCxn id="27" idx="1"/>
          </p:cNvCxnSpPr>
          <p:nvPr/>
        </p:nvCxnSpPr>
        <p:spPr>
          <a:xfrm>
            <a:off x="3000893" y="4802764"/>
            <a:ext cx="1433667" cy="0"/>
          </a:xfrm>
          <a:prstGeom prst="lin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766969" y="3027213"/>
            <a:ext cx="1122780" cy="7207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0000"/>
                </a:solidFill>
              </a:rPr>
              <a:t>ld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57595" y="4738855"/>
            <a:ext cx="180975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Library files </a:t>
            </a:r>
          </a:p>
          <a:p>
            <a:r>
              <a:rPr lang="en-US" sz="2400" dirty="0" smtClean="0"/>
              <a:t>e.g. </a:t>
            </a:r>
            <a:r>
              <a:rPr lang="en-US" sz="2400" dirty="0" err="1" smtClean="0"/>
              <a:t>math.o</a:t>
            </a:r>
            <a:r>
              <a:rPr lang="en-US" sz="2400" dirty="0" smtClean="0"/>
              <a:t>: the math library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4298734" y="2842199"/>
            <a:ext cx="13538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h</a:t>
            </a:r>
            <a:r>
              <a:rPr lang="en-US" sz="3200" dirty="0" err="1" smtClean="0"/>
              <a:t>ello.o</a:t>
            </a:r>
            <a:endParaRPr lang="en-US" sz="3200" dirty="0"/>
          </a:p>
        </p:txBody>
      </p:sp>
      <p:cxnSp>
        <p:nvCxnSpPr>
          <p:cNvPr id="53" name="Elbow Connector 52"/>
          <p:cNvCxnSpPr>
            <a:stCxn id="27" idx="0"/>
            <a:endCxn id="34" idx="1"/>
          </p:cNvCxnSpPr>
          <p:nvPr/>
        </p:nvCxnSpPr>
        <p:spPr>
          <a:xfrm rot="5400000" flipH="1" flipV="1">
            <a:off x="4854047" y="3529480"/>
            <a:ext cx="1054825" cy="771019"/>
          </a:xfrm>
          <a:prstGeom prst="bentConnector2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40" idx="0"/>
            <a:endCxn id="34" idx="2"/>
          </p:cNvCxnSpPr>
          <p:nvPr/>
        </p:nvCxnSpPr>
        <p:spPr>
          <a:xfrm rot="16200000" flipV="1">
            <a:off x="6599957" y="3476341"/>
            <a:ext cx="990917" cy="1534111"/>
          </a:xfrm>
          <a:prstGeom prst="bentConnector3">
            <a:avLst>
              <a:gd name="adj1" fmla="val 50000"/>
            </a:avLst>
          </a:prstGeom>
          <a:ln w="5715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455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Assembly Language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Is 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the binary representation of a program.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A symbolic representation of machine instructions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A set of instructions that the machine can directly execute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1B4D8112-2686-1648-8CD1-9937CA209AFF}" type="slidenum">
              <a:rPr lang="en-US" sz="1200">
                <a:latin typeface="Lucida Sans Unicode" charset="0"/>
                <a:ea typeface="宋体" charset="0"/>
                <a:cs typeface="宋体" charset="0"/>
              </a:rPr>
              <a:pPr eaLnBrk="1" hangingPunct="1"/>
              <a:t>8</a:t>
            </a:fld>
            <a:endParaRPr lang="en-US" sz="1200">
              <a:latin typeface="Lucida Sans Unicode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546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Lucida Sans Unicode" charset="0"/>
                <a:ea typeface="宋体" charset="0"/>
                <a:cs typeface="宋体" charset="0"/>
              </a:rPr>
              <a:t>Machine </a:t>
            </a:r>
            <a:r>
              <a:rPr lang="en-US" sz="3600" dirty="0" err="1" smtClean="0">
                <a:latin typeface="Lucida Sans Unicode" charset="0"/>
                <a:ea typeface="宋体" charset="0"/>
                <a:cs typeface="宋体" charset="0"/>
              </a:rPr>
              <a:t>vs</a:t>
            </a:r>
            <a:r>
              <a:rPr lang="en-US" sz="3600" dirty="0" smtClean="0">
                <a:latin typeface="Lucida Sans Unicode" charset="0"/>
                <a:ea typeface="宋体" charset="0"/>
                <a:cs typeface="宋体" charset="0"/>
              </a:rPr>
              <a:t> Assembly Language</a:t>
            </a:r>
            <a:endParaRPr lang="en-US" sz="3600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280" y="1257663"/>
            <a:ext cx="8041440" cy="4990737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  <a:defRPr/>
            </a:pPr>
            <a:r>
              <a:rPr lang="en-US" sz="2800" dirty="0" smtClean="0"/>
              <a:t>Machine Language: </a:t>
            </a:r>
            <a:r>
              <a:rPr lang="en-US" sz="2800" dirty="0"/>
              <a:t>A</a:t>
            </a:r>
            <a:r>
              <a:rPr lang="en-US" sz="2800" dirty="0" smtClean="0"/>
              <a:t> particular set of instructions that the CPU can directly execute – but these are ones and zeros</a:t>
            </a:r>
          </a:p>
          <a:p>
            <a:pPr>
              <a:buFont typeface="Wingdings" charset="2"/>
              <a:buChar char="§"/>
              <a:defRPr/>
            </a:pPr>
            <a:r>
              <a:rPr lang="en-US" sz="2800" dirty="0" smtClean="0"/>
              <a:t>Assembly language is a symbolic version of the equivalent machine language</a:t>
            </a:r>
          </a:p>
          <a:p>
            <a:pPr lvl="1">
              <a:buFont typeface="Wingdings" charset="2"/>
              <a:buChar char="§"/>
            </a:pPr>
            <a:r>
              <a:rPr lang="en-US" sz="2600" dirty="0" smtClean="0">
                <a:latin typeface="Times New Roman" charset="0"/>
                <a:ea typeface="宋体" charset="0"/>
                <a:cs typeface="宋体" charset="0"/>
              </a:rPr>
              <a:t>each </a:t>
            </a:r>
            <a:r>
              <a:rPr lang="en-US" sz="2600" dirty="0">
                <a:latin typeface="Times New Roman" charset="0"/>
                <a:ea typeface="宋体" charset="0"/>
                <a:cs typeface="宋体" charset="0"/>
              </a:rPr>
              <a:t>statement (called an </a:t>
            </a:r>
            <a:r>
              <a:rPr lang="en-US" sz="2600" u="sng" dirty="0">
                <a:solidFill>
                  <a:schemeClr val="folHlink"/>
                </a:solidFill>
                <a:latin typeface="Times New Roman" charset="0"/>
                <a:ea typeface="宋体" charset="0"/>
                <a:cs typeface="宋体" charset="0"/>
              </a:rPr>
              <a:t>Instruction</a:t>
            </a:r>
            <a:r>
              <a:rPr lang="en-US" sz="2600" dirty="0">
                <a:latin typeface="Times New Roman" charset="0"/>
                <a:ea typeface="宋体" charset="0"/>
                <a:cs typeface="宋体" charset="0"/>
              </a:rPr>
              <a:t>), executes exactly one of a short list of simple commands</a:t>
            </a:r>
          </a:p>
          <a:p>
            <a:pPr lvl="1">
              <a:buFont typeface="Wingdings" charset="2"/>
              <a:buChar char="§"/>
            </a:pPr>
            <a:r>
              <a:rPr lang="en-US" sz="2600" dirty="0">
                <a:latin typeface="Times New Roman" charset="0"/>
                <a:ea typeface="宋体" charset="0"/>
                <a:cs typeface="宋体" charset="0"/>
              </a:rPr>
              <a:t>Unlike in C (and most other High Level Languages), each line of assembly code contains at most 1 instruction</a:t>
            </a:r>
          </a:p>
          <a:p>
            <a:pPr lvl="1">
              <a:buFont typeface="Wingdings" charset="2"/>
              <a:buChar char="§"/>
            </a:pPr>
            <a:r>
              <a:rPr lang="en-US" sz="2600" dirty="0">
                <a:latin typeface="Times New Roman" charset="0"/>
                <a:ea typeface="宋体" charset="0"/>
                <a:cs typeface="宋体" charset="0"/>
              </a:rPr>
              <a:t>Instructions are related to operations </a:t>
            </a:r>
            <a:r>
              <a:rPr lang="en-US" sz="2600" dirty="0" smtClean="0">
                <a:latin typeface="Times New Roman" charset="0"/>
                <a:ea typeface="宋体" charset="0"/>
                <a:cs typeface="宋体" charset="0"/>
              </a:rPr>
              <a:t>(e.g. =</a:t>
            </a:r>
            <a:r>
              <a:rPr lang="en-US" sz="2600" dirty="0">
                <a:latin typeface="Times New Roman" charset="0"/>
                <a:ea typeface="宋体" charset="0"/>
                <a:cs typeface="宋体" charset="0"/>
              </a:rPr>
              <a:t>, +, -, </a:t>
            </a:r>
            <a:r>
              <a:rPr lang="en-US" sz="2600" dirty="0" smtClean="0">
                <a:latin typeface="Times New Roman" charset="0"/>
                <a:ea typeface="宋体" charset="0"/>
                <a:cs typeface="宋体" charset="0"/>
              </a:rPr>
              <a:t>*) </a:t>
            </a:r>
            <a:r>
              <a:rPr lang="en-US" sz="2600" dirty="0">
                <a:latin typeface="Times New Roman" charset="0"/>
                <a:ea typeface="宋体" charset="0"/>
                <a:cs typeface="宋体" charset="0"/>
              </a:rPr>
              <a:t>in C or Java</a:t>
            </a:r>
          </a:p>
          <a:p>
            <a:pPr>
              <a:buFont typeface="Wingdings" charset="2"/>
              <a:buChar char="§"/>
              <a:defRPr/>
            </a:pPr>
            <a:endParaRPr lang="en-US" sz="2800" dirty="0" smtClean="0"/>
          </a:p>
          <a:p>
            <a:pPr>
              <a:buFont typeface="Wingdings" charset="2"/>
              <a:buChar char="§"/>
              <a:defRPr/>
            </a:pPr>
            <a:endParaRPr lang="en-US" sz="2800" dirty="0"/>
          </a:p>
          <a:p>
            <a:pPr marL="0" indent="0">
              <a:buFont typeface="Wingdings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7377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dirty="0"/>
              <a:t>Steps in program translation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1752600"/>
            <a:ext cx="2133600" cy="19050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Program in C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3511" y="1219200"/>
            <a:ext cx="164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Code Time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503311" y="1771177"/>
            <a:ext cx="4495800" cy="19050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70111" y="1143000"/>
            <a:ext cx="2073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Compile Time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 bwMode="auto">
          <a:xfrm>
            <a:off x="2731911" y="2133600"/>
            <a:ext cx="1828800" cy="12192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Compiler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865511" y="2133600"/>
            <a:ext cx="1828800" cy="1219200"/>
          </a:xfrm>
          <a:prstGeom prst="ellipse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Assembler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1" name="Right Arrow 10"/>
          <p:cNvSpPr/>
          <p:nvPr/>
        </p:nvSpPr>
        <p:spPr bwMode="auto">
          <a:xfrm>
            <a:off x="2133600" y="2667000"/>
            <a:ext cx="598312" cy="22860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>
            <a:off x="4467578" y="2655711"/>
            <a:ext cx="598312" cy="22860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227711" y="1143000"/>
            <a:ext cx="152400" cy="31242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4478" y="4275667"/>
            <a:ext cx="166478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</a:t>
            </a:r>
          </a:p>
          <a:p>
            <a:r>
              <a:rPr lang="en-US" dirty="0" smtClean="0"/>
              <a:t>Set </a:t>
            </a:r>
          </a:p>
          <a:p>
            <a:r>
              <a:rPr lang="en-US" dirty="0" smtClean="0"/>
              <a:t>Architecture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 bwMode="auto">
          <a:xfrm>
            <a:off x="7546623" y="1771177"/>
            <a:ext cx="1371600" cy="19050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Hardware</a:t>
            </a:r>
          </a:p>
        </p:txBody>
      </p:sp>
      <p:sp>
        <p:nvSpPr>
          <p:cNvPr id="17" name="Right Arrow 16"/>
          <p:cNvSpPr/>
          <p:nvPr/>
        </p:nvSpPr>
        <p:spPr bwMode="auto">
          <a:xfrm>
            <a:off x="6999111" y="2552700"/>
            <a:ext cx="598312" cy="22860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8600" y="4411063"/>
            <a:ext cx="52373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800000"/>
                </a:solidFill>
              </a:rPr>
              <a:t>What makes programs run fast?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Algorithm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Compiler Translation to Machine code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</a:rPr>
              <a:t>ISA and hardware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4024420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2400" y="381001"/>
            <a:ext cx="8610600" cy="4905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latin typeface="Times New Roman" charset="0"/>
              </a:rPr>
              <a:t>What is the Instruction </a:t>
            </a:r>
            <a:r>
              <a:rPr lang="en-US" dirty="0">
                <a:latin typeface="Times New Roman" charset="0"/>
              </a:rPr>
              <a:t>Set </a:t>
            </a:r>
            <a:r>
              <a:rPr lang="en-US" dirty="0" smtClean="0">
                <a:latin typeface="Times New Roman" charset="0"/>
              </a:rPr>
              <a:t>Architecture?</a:t>
            </a:r>
            <a:endParaRPr lang="en-US" dirty="0">
              <a:latin typeface="Times New Roman" charset="0"/>
            </a:endParaRP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7413625" y="6613525"/>
            <a:ext cx="879475" cy="244475"/>
          </a:xfrm>
        </p:spPr>
        <p:txBody>
          <a:bodyPr wrap="none" anchor="ctr">
            <a:spAutoFit/>
          </a:bodyPr>
          <a:lstStyle/>
          <a:p>
            <a:pPr algn="ctr">
              <a:defRPr/>
            </a:pPr>
            <a:fld id="{847997B4-3623-9C4A-810A-FE12E1F1AAC7}" type="slidenum">
              <a:rPr lang="en-US" sz="1000" b="0">
                <a:latin typeface="+mj-lt"/>
                <a:ea typeface="+mn-ea"/>
                <a:cs typeface="+mn-cs"/>
              </a:rPr>
              <a:pPr algn="ctr">
                <a:defRPr/>
              </a:pPr>
              <a:t>11</a:t>
            </a:fld>
            <a:endParaRPr lang="en-US" sz="1000" b="0">
              <a:latin typeface="+mj-lt"/>
              <a:ea typeface="+mn-ea"/>
              <a:cs typeface="+mn-cs"/>
            </a:endParaRPr>
          </a:p>
        </p:txBody>
      </p:sp>
      <p:sp>
        <p:nvSpPr>
          <p:cNvPr id="6656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229444"/>
            <a:ext cx="7759700" cy="35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87000"/>
              </a:lnSpc>
              <a:buFont typeface="Arial"/>
              <a:buChar char="•"/>
            </a:pPr>
            <a:r>
              <a:rPr lang="en-US" dirty="0">
                <a:latin typeface="+mn-lt"/>
              </a:rPr>
              <a:t>A</a:t>
            </a:r>
            <a:r>
              <a:rPr lang="en-US" dirty="0" smtClean="0">
                <a:latin typeface="+mn-lt"/>
              </a:rPr>
              <a:t>greed</a:t>
            </a:r>
            <a:r>
              <a:rPr lang="en-US" dirty="0">
                <a:latin typeface="+mn-lt"/>
              </a:rPr>
              <a:t>-upon interface between all the software that runs on the machine and the hardware that executes </a:t>
            </a:r>
            <a:r>
              <a:rPr lang="en-US" dirty="0" smtClean="0">
                <a:latin typeface="+mn-lt"/>
              </a:rPr>
              <a:t>it</a:t>
            </a:r>
          </a:p>
          <a:p>
            <a:pPr>
              <a:lnSpc>
                <a:spcPct val="87000"/>
              </a:lnSpc>
            </a:pPr>
            <a:endParaRPr lang="en-US" dirty="0" smtClean="0">
              <a:latin typeface="+mn-lt"/>
            </a:endParaRPr>
          </a:p>
          <a:p>
            <a:pPr marL="342900" indent="-342900">
              <a:lnSpc>
                <a:spcPct val="87000"/>
              </a:lnSpc>
              <a:buFont typeface="Arial"/>
              <a:buChar char="•"/>
            </a:pPr>
            <a:r>
              <a:rPr lang="en-US" dirty="0">
                <a:latin typeface="+mn-lt"/>
                <a:ea typeface="宋体" charset="0"/>
                <a:cs typeface="宋体" charset="0"/>
              </a:rPr>
              <a:t>P</a:t>
            </a:r>
            <a:r>
              <a:rPr lang="en-US" dirty="0" smtClean="0">
                <a:latin typeface="+mn-lt"/>
                <a:ea typeface="宋体" charset="0"/>
                <a:cs typeface="宋体" charset="0"/>
              </a:rPr>
              <a:t>rimitive set of instructions a particular CPU implements </a:t>
            </a:r>
            <a:endParaRPr lang="en-US" dirty="0">
              <a:latin typeface="+mn-lt"/>
            </a:endParaRPr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1682750" y="2755900"/>
            <a:ext cx="6699250" cy="3797300"/>
            <a:chOff x="1682750" y="2514600"/>
            <a:chExt cx="6699250" cy="3797300"/>
          </a:xfrm>
        </p:grpSpPr>
        <p:grpSp>
          <p:nvGrpSpPr>
            <p:cNvPr id="66564" name="Group 1"/>
            <p:cNvGrpSpPr>
              <a:grpSpLocks/>
            </p:cNvGrpSpPr>
            <p:nvPr/>
          </p:nvGrpSpPr>
          <p:grpSpPr bwMode="auto">
            <a:xfrm>
              <a:off x="1682750" y="2514600"/>
              <a:ext cx="6699250" cy="3797300"/>
              <a:chOff x="1682750" y="2298700"/>
              <a:chExt cx="5549900" cy="2755900"/>
            </a:xfrm>
          </p:grpSpPr>
          <p:sp>
            <p:nvSpPr>
              <p:cNvPr id="66565" name="Rectangle 4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3797300" y="3746500"/>
                <a:ext cx="117475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I/O system</a:t>
                </a:r>
              </a:p>
            </p:txBody>
          </p:sp>
          <p:sp>
            <p:nvSpPr>
              <p:cNvPr id="66566" name="Rectangle 5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2298700" y="4775200"/>
                <a:ext cx="25400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762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67" name="Rectangle 6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1981200" y="3746500"/>
                <a:ext cx="1880427" cy="2416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 dirty="0" smtClean="0"/>
                  <a:t>Processor      Memory</a:t>
                </a:r>
                <a:endParaRPr lang="en-US" sz="1800" b="1" dirty="0"/>
              </a:p>
            </p:txBody>
          </p:sp>
          <p:sp>
            <p:nvSpPr>
              <p:cNvPr id="66568" name="Rectangle 7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949450" y="3727450"/>
                <a:ext cx="3111500" cy="381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69" name="Line 8"/>
              <p:cNvSpPr>
                <a:spLocks noChangeShapeType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983052" y="3721100"/>
                <a:ext cx="0" cy="4191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0" name="Rectangle 9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2387600" y="3187700"/>
                <a:ext cx="105410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Compiler</a:t>
                </a:r>
              </a:p>
            </p:txBody>
          </p:sp>
          <p:sp>
            <p:nvSpPr>
              <p:cNvPr id="66571" name="Rectangle 10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2343150" y="3206750"/>
                <a:ext cx="1130300" cy="3302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72" name="Rectangle 11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492500" y="2882900"/>
                <a:ext cx="113030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Operating</a:t>
                </a:r>
              </a:p>
            </p:txBody>
          </p:sp>
          <p:sp>
            <p:nvSpPr>
              <p:cNvPr id="66573" name="Rectangle 12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771900" y="3136900"/>
                <a:ext cx="82550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System</a:t>
                </a:r>
              </a:p>
            </p:txBody>
          </p:sp>
          <p:sp>
            <p:nvSpPr>
              <p:cNvPr id="66574" name="Line 13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 flipV="1">
                <a:off x="2997200" y="2794000"/>
                <a:ext cx="0" cy="381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5" name="Line 14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2997200" y="2794000"/>
                <a:ext cx="18796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6" name="Line 15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889500" y="2794000"/>
                <a:ext cx="0" cy="7620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7" name="Rectangle 16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133600" y="2387600"/>
                <a:ext cx="127000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Application</a:t>
                </a:r>
              </a:p>
            </p:txBody>
          </p:sp>
          <p:sp>
            <p:nvSpPr>
              <p:cNvPr id="66578" name="Line 17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 flipV="1">
                <a:off x="1892300" y="2298700"/>
                <a:ext cx="0" cy="12446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9" name="Line 18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917700" y="2298700"/>
                <a:ext cx="2755900" cy="127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0" name="Line 19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635500" y="2298700"/>
                <a:ext cx="0" cy="5207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1" name="Rectangle 20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2578100" y="4178300"/>
                <a:ext cx="150495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08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Digital Design</a:t>
                </a:r>
              </a:p>
            </p:txBody>
          </p:sp>
          <p:sp>
            <p:nvSpPr>
              <p:cNvPr id="66582" name="Rectangle 21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114550" y="4146550"/>
                <a:ext cx="2654300" cy="3429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3" name="Rectangle 22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2362200" y="4546600"/>
                <a:ext cx="1543050" cy="33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508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102000"/>
                  </a:lnSpc>
                </a:pPr>
                <a:r>
                  <a:rPr lang="en-US" sz="1800" b="1"/>
                  <a:t>Circuit Design</a:t>
                </a:r>
              </a:p>
            </p:txBody>
          </p:sp>
          <p:sp>
            <p:nvSpPr>
              <p:cNvPr id="66584" name="Rectangle 23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2266950" y="4527550"/>
                <a:ext cx="2247900" cy="3937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5" name="Rectangle 24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1682750" y="3562350"/>
                <a:ext cx="3924300" cy="139700"/>
              </a:xfrm>
              <a:prstGeom prst="rect">
                <a:avLst/>
              </a:prstGeom>
              <a:pattFill prst="pct50">
                <a:fgClr>
                  <a:schemeClr val="accent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6" name="Rectangle 25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5651500" y="3403600"/>
                <a:ext cx="1581150" cy="5175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3500" tIns="25400" rIns="63500" bIns="25400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sz="1800" b="1"/>
                  <a:t>Instruction Set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sz="1800" b="1"/>
                  <a:t> Architecture</a:t>
                </a:r>
              </a:p>
            </p:txBody>
          </p:sp>
        </p:grpSp>
        <p:sp>
          <p:nvSpPr>
            <p:cNvPr id="28" name="Line 8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4267200" y="4451730"/>
              <a:ext cx="0" cy="5774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19185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2400" y="195262"/>
            <a:ext cx="8610600" cy="4905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latin typeface="Times New Roman" charset="0"/>
              </a:rPr>
              <a:t>General ISA Design Aspects</a:t>
            </a:r>
            <a:endParaRPr lang="en-US" dirty="0">
              <a:latin typeface="Times New Roman" charset="0"/>
            </a:endParaRP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7413625" y="6613525"/>
            <a:ext cx="879475" cy="244475"/>
          </a:xfrm>
        </p:spPr>
        <p:txBody>
          <a:bodyPr wrap="none" anchor="ctr">
            <a:spAutoFit/>
          </a:bodyPr>
          <a:lstStyle/>
          <a:p>
            <a:pPr algn="ctr">
              <a:defRPr/>
            </a:pPr>
            <a:fld id="{847997B4-3623-9C4A-810A-FE12E1F1AAC7}" type="slidenum">
              <a:rPr lang="en-US" sz="1000" b="0">
                <a:latin typeface="+mj-lt"/>
                <a:ea typeface="+mn-ea"/>
                <a:cs typeface="+mn-cs"/>
              </a:rPr>
              <a:pPr algn="ctr">
                <a:defRPr/>
              </a:pPr>
              <a:t>12</a:t>
            </a:fld>
            <a:endParaRPr lang="en-US" sz="1000" b="0">
              <a:latin typeface="+mj-lt"/>
              <a:ea typeface="+mn-ea"/>
              <a:cs typeface="+mn-cs"/>
            </a:endParaRPr>
          </a:p>
        </p:txBody>
      </p:sp>
      <p:sp>
        <p:nvSpPr>
          <p:cNvPr id="6656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0689" y="884592"/>
            <a:ext cx="8839200" cy="6082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>
              <a:lnSpc>
                <a:spcPct val="87000"/>
              </a:lnSpc>
            </a:pPr>
            <a:endParaRPr lang="en-US" dirty="0" smtClean="0">
              <a:latin typeface="+mn-lt"/>
            </a:endParaRPr>
          </a:p>
          <a:p>
            <a:pPr marL="914400" lvl="1" indent="-457200">
              <a:lnSpc>
                <a:spcPct val="87000"/>
              </a:lnSpc>
              <a:buFont typeface="+mj-lt"/>
              <a:buAutoNum type="arabicPeriod"/>
            </a:pPr>
            <a:r>
              <a:rPr lang="en-US" dirty="0" smtClean="0">
                <a:latin typeface="+mn-lt"/>
              </a:rPr>
              <a:t>Everything about h/w that is visible to the s/w and can be manipulated by it via basic machine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instructions</a:t>
            </a:r>
            <a:r>
              <a:rPr lang="en-US" dirty="0" smtClean="0">
                <a:latin typeface="+mn-lt"/>
              </a:rPr>
              <a:t>.</a:t>
            </a:r>
          </a:p>
          <a:p>
            <a:pPr lvl="1">
              <a:lnSpc>
                <a:spcPct val="87000"/>
              </a:lnSpc>
            </a:pP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     </a:t>
            </a:r>
            <a:r>
              <a:rPr lang="en-US" dirty="0" smtClean="0">
                <a:solidFill>
                  <a:srgbClr val="3366FF"/>
                </a:solidFill>
                <a:latin typeface="+mn-lt"/>
              </a:rPr>
              <a:t>Example: 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Registers: How many? What size?</a:t>
            </a:r>
            <a:endParaRPr lang="en-US" dirty="0">
              <a:solidFill>
                <a:srgbClr val="3366FF"/>
              </a:solidFill>
              <a:latin typeface="+mn-lt"/>
            </a:endParaRPr>
          </a:p>
          <a:p>
            <a:pPr lvl="1">
              <a:lnSpc>
                <a:spcPct val="87000"/>
              </a:lnSpc>
            </a:pPr>
            <a:r>
              <a:rPr lang="en-US" dirty="0" smtClean="0">
                <a:solidFill>
                  <a:srgbClr val="3366FF"/>
                </a:solidFill>
                <a:latin typeface="+mn-lt"/>
              </a:rPr>
              <a:t>	                  Memory: How to access contents?</a:t>
            </a:r>
          </a:p>
          <a:p>
            <a:pPr lvl="1">
              <a:lnSpc>
                <a:spcPct val="87000"/>
              </a:lnSpc>
            </a:pPr>
            <a:endParaRPr lang="en-US" dirty="0" smtClean="0">
              <a:solidFill>
                <a:srgbClr val="3366FF"/>
              </a:solidFill>
              <a:latin typeface="+mn-lt"/>
            </a:endParaRPr>
          </a:p>
          <a:p>
            <a:pPr marL="914400" lvl="1" indent="-457200">
              <a:lnSpc>
                <a:spcPct val="87000"/>
              </a:lnSpc>
              <a:buFont typeface="+mj-lt"/>
              <a:buAutoNum type="arabicPeriod" startAt="2"/>
            </a:pPr>
            <a:r>
              <a:rPr lang="en-US" dirty="0" smtClean="0">
                <a:latin typeface="+mn-lt"/>
              </a:rPr>
              <a:t>The set of basic machine instructions:</a:t>
            </a:r>
          </a:p>
          <a:p>
            <a:pPr lvl="1">
              <a:lnSpc>
                <a:spcPct val="87000"/>
              </a:lnSpc>
            </a:pPr>
            <a:endParaRPr lang="en-US" dirty="0" smtClean="0">
              <a:latin typeface="+mn-lt"/>
            </a:endParaRPr>
          </a:p>
          <a:p>
            <a:pPr marL="1371600" lvl="2" indent="-457200">
              <a:lnSpc>
                <a:spcPct val="87000"/>
              </a:lnSpc>
              <a:buFont typeface="+mj-lt"/>
              <a:buAutoNum type="alphaUcPeriod"/>
            </a:pPr>
            <a:r>
              <a:rPr lang="en-US" dirty="0" smtClean="0">
                <a:latin typeface="+mn-lt"/>
              </a:rPr>
              <a:t>What they are</a:t>
            </a:r>
          </a:p>
          <a:p>
            <a:pPr marL="1371600" lvl="2" indent="-457200">
              <a:lnSpc>
                <a:spcPct val="87000"/>
              </a:lnSpc>
              <a:buFont typeface="+mj-lt"/>
              <a:buAutoNum type="alphaUcPeriod"/>
            </a:pPr>
            <a:r>
              <a:rPr lang="en-US" dirty="0" smtClean="0">
                <a:latin typeface="+mn-lt"/>
              </a:rPr>
              <a:t>How they change the system state</a:t>
            </a:r>
          </a:p>
          <a:p>
            <a:pPr marL="1371600" lvl="2" indent="-457200">
              <a:lnSpc>
                <a:spcPct val="87000"/>
              </a:lnSpc>
              <a:buFont typeface="+mj-lt"/>
              <a:buAutoNum type="alphaUcPeriod"/>
            </a:pPr>
            <a:r>
              <a:rPr lang="en-US" dirty="0" smtClean="0">
                <a:latin typeface="+mn-lt"/>
              </a:rPr>
              <a:t>How they are encoded in binary </a:t>
            </a:r>
            <a:endParaRPr lang="en-US" dirty="0">
              <a:latin typeface="+mn-lt"/>
            </a:endParaRPr>
          </a:p>
          <a:p>
            <a:pPr lvl="1">
              <a:lnSpc>
                <a:spcPct val="87000"/>
              </a:lnSpc>
            </a:pPr>
            <a:endParaRPr lang="en-US" dirty="0" smtClean="0">
              <a:latin typeface="+mn-lt"/>
            </a:endParaRPr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  <a:p>
            <a:pPr>
              <a:lnSpc>
                <a:spcPct val="87000"/>
              </a:lnSpc>
            </a:pPr>
            <a:endParaRPr lang="en-US" sz="1800" b="1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5965825" y="3814465"/>
            <a:ext cx="1676400" cy="2667000"/>
          </a:xfrm>
          <a:prstGeom prst="rect">
            <a:avLst/>
          </a:prstGeom>
          <a:solidFill>
            <a:srgbClr val="E7BB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172200" y="4648200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172200" y="5159023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0" y="3200400"/>
            <a:ext cx="771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CPU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6149622" y="4114800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5029200" y="5159023"/>
            <a:ext cx="1120422" cy="5559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7953" y="5307335"/>
            <a:ext cx="3817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Bank of registers:</a:t>
            </a:r>
          </a:p>
          <a:p>
            <a:r>
              <a:rPr lang="en-US" dirty="0" smtClean="0"/>
              <a:t>Small and fast storage location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077200" y="4267200"/>
            <a:ext cx="685800" cy="167640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855909" y="3583632"/>
            <a:ext cx="1203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cxnSp>
        <p:nvCxnSpPr>
          <p:cNvPr id="12" name="Straight Connector 11"/>
          <p:cNvCxnSpPr>
            <a:stCxn id="32" idx="3"/>
          </p:cNvCxnSpPr>
          <p:nvPr/>
        </p:nvCxnSpPr>
        <p:spPr bwMode="auto">
          <a:xfrm>
            <a:off x="7642225" y="5147965"/>
            <a:ext cx="434975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02926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Lucida Sans Unicode" charset="0"/>
                <a:ea typeface="宋体" charset="0"/>
                <a:cs typeface="宋体" charset="0"/>
              </a:rPr>
              <a:t>Is the ISA different for different CPUs?</a:t>
            </a:r>
            <a:endParaRPr lang="en-US" sz="3600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§"/>
              <a:defRPr/>
            </a:pPr>
            <a:r>
              <a:rPr lang="en-US" sz="2800" dirty="0" smtClean="0">
                <a:latin typeface="Times New Roman" charset="0"/>
                <a:ea typeface="宋体" charset="0"/>
                <a:cs typeface="宋体" charset="0"/>
              </a:rPr>
              <a:t>Different CPUs implement different sets of instructions. </a:t>
            </a:r>
            <a:endParaRPr lang="en-US" sz="2800" dirty="0" smtClean="0">
              <a:solidFill>
                <a:schemeClr val="folHlink"/>
              </a:solidFill>
              <a:latin typeface="Times New Roman" charset="0"/>
              <a:ea typeface="宋体" charset="0"/>
              <a:cs typeface="宋体" charset="0"/>
            </a:endParaRPr>
          </a:p>
          <a:p>
            <a:pPr marL="838200" lvl="1" indent="-342900">
              <a:buFont typeface="Wingdings" charset="2"/>
              <a:buChar char="§"/>
              <a:defRPr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Examples: ARM, Intel x86, IBM/Motorola PowerPC (Macintosh), MIPS, Inter IA32 …</a:t>
            </a:r>
          </a:p>
          <a:p>
            <a:pPr marL="495300" lvl="1" indent="0">
              <a:buNone/>
              <a:defRPr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95300" lvl="1" indent="0">
              <a:buNone/>
              <a:defRPr/>
            </a:pPr>
            <a:endParaRPr lang="en-US" dirty="0" smtClean="0">
              <a:latin typeface="Times New Roman" charset="0"/>
              <a:ea typeface="宋体" charset="0"/>
              <a:cs typeface="宋体" charset="0"/>
            </a:endParaRPr>
          </a:p>
          <a:p>
            <a:pPr>
              <a:buFont typeface="Wingdings" charset="2"/>
              <a:buChar char="§"/>
              <a:defRPr/>
            </a:pPr>
            <a:r>
              <a:rPr lang="en-US" sz="2800" dirty="0" smtClean="0"/>
              <a:t>Two styles of CPU design: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RISC (Reduced Instruction Set Computing)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 smtClean="0"/>
              <a:t>CISC (Complex Instruction Set Computing)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RISC versus CISC (Historically)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Complex Instruction Set 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Computing </a:t>
            </a:r>
            <a:r>
              <a:rPr lang="en-US" dirty="0" err="1" smtClean="0">
                <a:latin typeface="Times New Roman" charset="0"/>
                <a:ea typeface="宋体" charset="0"/>
                <a:cs typeface="宋体" charset="0"/>
              </a:rPr>
              <a:t>e.g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 x86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lvl="1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Larger instruction set</a:t>
            </a:r>
          </a:p>
          <a:p>
            <a:pPr lvl="1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More complicated instructions built into hardware</a:t>
            </a:r>
          </a:p>
          <a:p>
            <a:pPr lvl="1">
              <a:buFont typeface="Wingdings" charset="2"/>
              <a:buChar char="§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Variable length </a:t>
            </a:r>
          </a:p>
          <a:p>
            <a:pPr lvl="1">
              <a:buFont typeface="Wingdings" charset="2"/>
              <a:buChar char="§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Multiple </a:t>
            </a: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clock cycles per instruction</a:t>
            </a:r>
          </a:p>
          <a:p>
            <a:pPr lvl="1">
              <a:buFont typeface="Wingdings" charset="2"/>
              <a:buChar char="§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Reduced Instruction Set 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Computing e.g. ARM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lvl="1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Small, highly optimized set of instructions</a:t>
            </a:r>
          </a:p>
          <a:p>
            <a:pPr lvl="1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Memory accesses are specific instructions</a:t>
            </a:r>
          </a:p>
          <a:p>
            <a:pPr lvl="1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One instruction per clock 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cycle</a:t>
            </a:r>
          </a:p>
          <a:p>
            <a:pPr lvl="1">
              <a:buFont typeface="Wingdings" charset="2"/>
              <a:buChar char="§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Instructions are of the same size and fixed format</a:t>
            </a:r>
          </a:p>
        </p:txBody>
      </p:sp>
    </p:spTree>
    <p:extLst>
      <p:ext uri="{BB962C8B-B14F-4D97-AF65-F5344CB8AC3E}">
        <p14:creationId xmlns:p14="http://schemas.microsoft.com/office/powerpoint/2010/main" val="2168658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A = A*B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98925" cy="4525963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3200" dirty="0">
                <a:ea typeface="宋体" charset="0"/>
                <a:cs typeface="宋体" charset="0"/>
              </a:rPr>
              <a:t>RISC</a:t>
            </a:r>
          </a:p>
          <a:p>
            <a:pPr>
              <a:buFont typeface="Wingdings" charset="0"/>
              <a:buNone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Courier" charset="0"/>
                <a:ea typeface="宋体" charset="0"/>
                <a:cs typeface="Courier" charset="0"/>
              </a:rPr>
              <a:t>LOAD A, </a:t>
            </a:r>
            <a:r>
              <a:rPr lang="en-US" dirty="0" err="1">
                <a:latin typeface="Courier" charset="0"/>
                <a:ea typeface="宋体" charset="0"/>
                <a:cs typeface="Courier" charset="0"/>
              </a:rPr>
              <a:t>eax</a:t>
            </a:r>
            <a:endParaRPr lang="en-US" dirty="0">
              <a:latin typeface="Courier" charset="0"/>
              <a:ea typeface="宋体" charset="0"/>
              <a:cs typeface="Courier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Courier" charset="0"/>
                <a:ea typeface="宋体" charset="0"/>
                <a:cs typeface="Courier" charset="0"/>
              </a:rPr>
              <a:t>LOAD B, </a:t>
            </a:r>
            <a:r>
              <a:rPr lang="en-US" dirty="0" err="1">
                <a:latin typeface="Courier" charset="0"/>
                <a:ea typeface="宋体" charset="0"/>
                <a:cs typeface="Courier" charset="0"/>
              </a:rPr>
              <a:t>ebx</a:t>
            </a:r>
            <a:endParaRPr lang="en-US" dirty="0">
              <a:latin typeface="Courier" charset="0"/>
              <a:ea typeface="宋体" charset="0"/>
              <a:cs typeface="Courier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Courier" charset="0"/>
                <a:ea typeface="宋体" charset="0"/>
                <a:cs typeface="Courier" charset="0"/>
              </a:rPr>
              <a:t>PROD </a:t>
            </a:r>
            <a:r>
              <a:rPr lang="en-US" dirty="0" err="1">
                <a:latin typeface="Courier" charset="0"/>
                <a:ea typeface="宋体" charset="0"/>
                <a:cs typeface="Courier" charset="0"/>
              </a:rPr>
              <a:t>eax</a:t>
            </a:r>
            <a:r>
              <a:rPr lang="en-US" dirty="0">
                <a:latin typeface="Courier" charset="0"/>
                <a:ea typeface="宋体" charset="0"/>
                <a:cs typeface="Courier" charset="0"/>
              </a:rPr>
              <a:t>, </a:t>
            </a:r>
            <a:r>
              <a:rPr lang="en-US" dirty="0" err="1">
                <a:latin typeface="Courier" charset="0"/>
                <a:ea typeface="宋体" charset="0"/>
                <a:cs typeface="Courier" charset="0"/>
              </a:rPr>
              <a:t>ebx</a:t>
            </a:r>
            <a:endParaRPr lang="en-US" dirty="0">
              <a:latin typeface="Courier" charset="0"/>
              <a:ea typeface="宋体" charset="0"/>
              <a:cs typeface="Courier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Courier" charset="0"/>
                <a:ea typeface="宋体" charset="0"/>
                <a:cs typeface="Courier" charset="0"/>
              </a:rPr>
              <a:t>STORE </a:t>
            </a:r>
            <a:r>
              <a:rPr lang="en-US" dirty="0" err="1">
                <a:latin typeface="Courier" charset="0"/>
                <a:ea typeface="宋体" charset="0"/>
                <a:cs typeface="Courier" charset="0"/>
              </a:rPr>
              <a:t>ebx</a:t>
            </a:r>
            <a:r>
              <a:rPr lang="en-US" dirty="0">
                <a:latin typeface="Courier" charset="0"/>
                <a:ea typeface="宋体" charset="0"/>
                <a:cs typeface="Courier" charset="0"/>
              </a:rPr>
              <a:t>, 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08525" y="1600200"/>
            <a:ext cx="4097338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3200" dirty="0"/>
              <a:t>C</a:t>
            </a:r>
            <a:r>
              <a:rPr lang="en-US" sz="3200" dirty="0">
                <a:latin typeface="+mn-lt"/>
                <a:ea typeface="+mn-ea"/>
                <a:cs typeface="+mn-cs"/>
              </a:rPr>
              <a:t>ISC</a:t>
            </a: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3200" dirty="0">
                <a:latin typeface="Courier"/>
                <a:ea typeface="+mn-ea"/>
                <a:cs typeface="Courier"/>
              </a:rPr>
              <a:t>MULT B, A</a:t>
            </a:r>
          </a:p>
        </p:txBody>
      </p:sp>
    </p:spTree>
    <p:extLst>
      <p:ext uri="{BB962C8B-B14F-4D97-AF65-F5344CB8AC3E}">
        <p14:creationId xmlns:p14="http://schemas.microsoft.com/office/powerpoint/2010/main" val="4004387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RISC vs CISC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67188" cy="4525963"/>
          </a:xfrm>
        </p:spPr>
        <p:txBody>
          <a:bodyPr>
            <a:normAutofit/>
          </a:bodyPr>
          <a:lstStyle/>
          <a:p>
            <a:pPr>
              <a:buFont typeface="Wingdings" charset="0"/>
              <a:buNone/>
              <a:defRPr/>
            </a:pPr>
            <a:r>
              <a:rPr lang="en-US" sz="3200" dirty="0" smtClean="0"/>
              <a:t>RISC</a:t>
            </a:r>
          </a:p>
          <a:p>
            <a:pPr>
              <a:buFont typeface="Wingdings" charset="2"/>
              <a:buChar char="§"/>
              <a:defRPr/>
            </a:pPr>
            <a:r>
              <a:rPr lang="en-US" sz="2600" dirty="0" smtClean="0"/>
              <a:t>More work for compiler</a:t>
            </a:r>
          </a:p>
          <a:p>
            <a:pPr>
              <a:buFont typeface="Wingdings" charset="2"/>
              <a:buChar char="§"/>
              <a:defRPr/>
            </a:pPr>
            <a:r>
              <a:rPr lang="en-US" sz="2600" dirty="0" smtClean="0"/>
              <a:t>More RAM used to store instructions</a:t>
            </a:r>
          </a:p>
          <a:p>
            <a:pPr>
              <a:buFont typeface="Wingdings" charset="2"/>
              <a:buChar char="§"/>
              <a:defRPr/>
            </a:pPr>
            <a:r>
              <a:rPr lang="en-US" sz="2600" dirty="0" smtClean="0"/>
              <a:t>Easier to debug: more reliable processors</a:t>
            </a:r>
          </a:p>
          <a:p>
            <a:pPr>
              <a:buFont typeface="Wingdings" charset="2"/>
              <a:buChar char="§"/>
              <a:defRPr/>
            </a:pPr>
            <a:r>
              <a:rPr lang="en-US" sz="2600" dirty="0" smtClean="0"/>
              <a:t>Easier to optimize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sz="2600" dirty="0" smtClean="0"/>
              <a:t>One clock cycle per instruction</a:t>
            </a:r>
          </a:p>
          <a:p>
            <a:pPr>
              <a:buFont typeface="Wingdings" charset="0"/>
              <a:buNone/>
              <a:defRPr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76788" y="1600200"/>
            <a:ext cx="4167187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en-US" sz="3200" dirty="0">
                <a:latin typeface="+mn-lt"/>
                <a:ea typeface="+mn-ea"/>
                <a:cs typeface="+mn-cs"/>
              </a:rPr>
              <a:t>CISC</a:t>
            </a: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Less work for compiler</a:t>
            </a: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n-lt"/>
              </a:rPr>
              <a:t>Fewer instructions to </a:t>
            </a:r>
            <a:r>
              <a:rPr lang="en-US" dirty="0" smtClean="0">
                <a:latin typeface="+mn-lt"/>
              </a:rPr>
              <a:t>store</a:t>
            </a: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Harder to maintain and debug</a:t>
            </a: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  <a:p>
            <a:pPr marL="342900" indent="-342900" defTabSz="457200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711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7209759"/>
              </p:ext>
            </p:extLst>
          </p:nvPr>
        </p:nvGraphicFramePr>
        <p:xfrm>
          <a:off x="457200" y="2674938"/>
          <a:ext cx="8229600" cy="18542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46667"/>
                <a:gridCol w="3894666"/>
                <a:gridCol w="348826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level Language to Assembly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Assembly</a:t>
                      </a:r>
                      <a:r>
                        <a:rPr lang="en-US" baseline="0" dirty="0" smtClean="0"/>
                        <a:t> to Machine Language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One-to-Many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Many-to-Many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Many-to-Many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One-to-One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One-to-Many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One-to-One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One-to-One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One-to-One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 bwMode="auto">
          <a:xfrm>
            <a:off x="234245" y="1538287"/>
            <a:ext cx="8686800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007F"/>
                </a:solidFill>
                <a:latin typeface="Lucida Sans Unicode" pitchFamily="-65" charset="-52"/>
                <a:ea typeface="宋体" pitchFamily="-65" charset="-122"/>
                <a:cs typeface="宋体" pitchFamily="-65" charset="-122"/>
              </a:defRPr>
            </a:lvl9pPr>
          </a:lstStyle>
          <a:p>
            <a:pPr>
              <a:defRPr/>
            </a:pPr>
            <a:r>
              <a:rPr lang="en-US" sz="2400" smtClean="0"/>
              <a:t/>
            </a:r>
            <a:br>
              <a:rPr lang="en-US" sz="2400" smtClean="0"/>
            </a:br>
            <a:r>
              <a:rPr lang="en-US" sz="2400" smtClean="0"/>
              <a:t>For a program written in a high-level-language, the conversion from ____ to _____ will be __________ for different target processors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76200"/>
            <a:ext cx="7724775" cy="801688"/>
          </a:xfrm>
        </p:spPr>
        <p:txBody>
          <a:bodyPr/>
          <a:lstStyle/>
          <a:p>
            <a:r>
              <a:rPr lang="en-US" altLang="zh-CN" dirty="0" smtClean="0">
                <a:latin typeface="Lucida Sans Unicode" charset="0"/>
                <a:ea typeface="宋体" charset="0"/>
                <a:cs typeface="宋体" charset="0"/>
              </a:rPr>
              <a:t>Translations</a:t>
            </a:r>
            <a:endParaRPr lang="en-US" altLang="zh-CN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321539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762000" y="962025"/>
            <a:ext cx="7848600" cy="5819775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altLang="zh-CN" dirty="0">
                <a:latin typeface="Times New Roman" charset="0"/>
                <a:ea typeface="宋体" charset="0"/>
                <a:cs typeface="宋体" charset="0"/>
              </a:rPr>
              <a:t>High-level language program (in C)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dirty="0">
                <a:latin typeface="Times New Roman" charset="0"/>
                <a:ea typeface="宋体" charset="0"/>
                <a:cs typeface="宋体" charset="0"/>
              </a:rPr>
              <a:t>		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swap (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 v[], 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 k)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{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temp;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temp = v[k];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v[k] = v[k+1];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v[k+1] = temp;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}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>
              <a:buFont typeface="Wingdings" charset="2"/>
              <a:buChar char="§"/>
            </a:pPr>
            <a:r>
              <a:rPr lang="en-US" altLang="zh-CN" dirty="0">
                <a:latin typeface="Times New Roman" charset="0"/>
                <a:ea typeface="宋体" charset="0"/>
                <a:cs typeface="宋体" charset="0"/>
              </a:rPr>
              <a:t>Assembly language program (for MIPS)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dirty="0">
                <a:latin typeface="Courier New" charset="0"/>
                <a:ea typeface="宋体" charset="0"/>
                <a:cs typeface="宋体" charset="0"/>
              </a:rPr>
              <a:t>		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swap:	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sll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$2, $5, 2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add	$2, $4, $2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lw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$15, 0($2)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lw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$16, 4($2)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sw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$16, 0($2)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sw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$15, 4($2)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		</a:t>
            </a:r>
            <a:r>
              <a:rPr lang="en-US" altLang="zh-CN" sz="1800" dirty="0" err="1">
                <a:latin typeface="Courier New" charset="0"/>
                <a:ea typeface="宋体" charset="0"/>
                <a:cs typeface="宋体" charset="0"/>
              </a:rPr>
              <a:t>jr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$31</a:t>
            </a:r>
          </a:p>
          <a:p>
            <a:pPr>
              <a:buFont typeface="Wingdings" charset="2"/>
              <a:buChar char="§"/>
            </a:pPr>
            <a:r>
              <a:rPr lang="en-US" altLang="zh-CN" dirty="0">
                <a:latin typeface="Times New Roman" charset="0"/>
                <a:ea typeface="宋体" charset="0"/>
                <a:cs typeface="宋体" charset="0"/>
              </a:rPr>
              <a:t>Machine (object, binary) code (for MIPS)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Courier New" charset="0"/>
                <a:ea typeface="宋体" charset="0"/>
                <a:cs typeface="宋体" charset="0"/>
              </a:rPr>
              <a:t>   000000 00000 00101 0001000010000000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Courier New" charset="0"/>
                <a:ea typeface="宋体" charset="0"/>
                <a:cs typeface="宋体" charset="0"/>
              </a:rPr>
              <a:t>   000000 00100 00010 0001000000100000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2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Courier New" charset="0"/>
                <a:ea typeface="宋体" charset="0"/>
                <a:cs typeface="宋体" charset="0"/>
              </a:rPr>
              <a:t>. . .</a:t>
            </a:r>
          </a:p>
        </p:txBody>
      </p:sp>
      <p:grpSp>
        <p:nvGrpSpPr>
          <p:cNvPr id="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7019925" y="1219200"/>
            <a:ext cx="1600200" cy="1752600"/>
            <a:chOff x="4272" y="1488"/>
            <a:chExt cx="1008" cy="1104"/>
          </a:xfrm>
        </p:grpSpPr>
        <p:sp>
          <p:nvSpPr>
            <p:cNvPr id="68619" name="Oval 5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272" y="1872"/>
              <a:ext cx="1008" cy="43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0" name="Text Box 6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368" y="1920"/>
              <a:ext cx="8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zh-CN">
                  <a:ea typeface="宋体" charset="0"/>
                  <a:cs typeface="宋体" charset="0"/>
                </a:rPr>
                <a:t>C compiler</a:t>
              </a:r>
            </a:p>
          </p:txBody>
        </p:sp>
        <p:sp>
          <p:nvSpPr>
            <p:cNvPr id="68621" name="Arc 7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4416" y="1488"/>
              <a:ext cx="432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22" name="Arc 8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 flipV="1">
              <a:off x="4416" y="2256"/>
              <a:ext cx="432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9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7019925" y="3505200"/>
            <a:ext cx="1600200" cy="1752600"/>
            <a:chOff x="4656" y="3024"/>
            <a:chExt cx="1008" cy="1104"/>
          </a:xfrm>
        </p:grpSpPr>
        <p:sp>
          <p:nvSpPr>
            <p:cNvPr id="68615" name="Oval 10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656" y="3360"/>
              <a:ext cx="1008" cy="432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16" name="Text Box 1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752" y="3456"/>
              <a:ext cx="7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Garamond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altLang="zh-CN">
                  <a:ea typeface="宋体" charset="0"/>
                  <a:cs typeface="宋体" charset="0"/>
                </a:rPr>
                <a:t>assembler</a:t>
              </a:r>
            </a:p>
          </p:txBody>
        </p:sp>
        <p:sp>
          <p:nvSpPr>
            <p:cNvPr id="68617" name="Arc 12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4800" y="3024"/>
              <a:ext cx="432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18" name="Arc 13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4800" y="3792"/>
              <a:ext cx="432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accent1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1550" name="Text Box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05400" y="1982788"/>
            <a:ext cx="1968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009900"/>
                </a:solidFill>
                <a:ea typeface="宋体" charset="0"/>
                <a:cs typeface="宋体" charset="0"/>
              </a:rPr>
              <a:t>one-to-many</a:t>
            </a:r>
          </a:p>
        </p:txBody>
      </p:sp>
      <p:sp>
        <p:nvSpPr>
          <p:cNvPr id="321551" name="Text Box 1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129213" y="4038600"/>
            <a:ext cx="1728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009900"/>
                </a:solidFill>
                <a:ea typeface="宋体" charset="0"/>
                <a:cs typeface="宋体" charset="0"/>
              </a:rPr>
              <a:t>one-to-one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Sans Unicode" charset="0"/>
                <a:ea typeface="宋体" charset="0"/>
                <a:cs typeface="宋体" charset="0"/>
              </a:rPr>
              <a:t>Architecture </a:t>
            </a:r>
            <a:r>
              <a:rPr lang="en-US" dirty="0" err="1" smtClean="0">
                <a:latin typeface="Lucida Sans Unicode" charset="0"/>
                <a:ea typeface="宋体" charset="0"/>
                <a:cs typeface="宋体" charset="0"/>
              </a:rPr>
              <a:t>vs</a:t>
            </a:r>
            <a:r>
              <a:rPr lang="en-US" dirty="0" smtClean="0">
                <a:latin typeface="Lucida Sans Unicode" charset="0"/>
                <a:ea typeface="宋体" charset="0"/>
                <a:cs typeface="宋体" charset="0"/>
              </a:rPr>
              <a:t> Micro-architecture</a:t>
            </a:r>
            <a:endParaRPr lang="en-US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47545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0"/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Architecture: </a:t>
            </a:r>
          </a:p>
          <a:p>
            <a:pPr>
              <a:defRPr/>
            </a:pPr>
            <a:r>
              <a:rPr lang="en-US" sz="2800" dirty="0" smtClean="0"/>
              <a:t>Parts of processor design needed to write programs in assembly</a:t>
            </a:r>
          </a:p>
          <a:p>
            <a:pPr>
              <a:defRPr/>
            </a:pPr>
            <a:r>
              <a:rPr lang="en-US" sz="2800" dirty="0" smtClean="0"/>
              <a:t>What is visible to s/w</a:t>
            </a:r>
          </a:p>
          <a:p>
            <a:pPr marL="0" indent="0">
              <a:buNone/>
              <a:defRPr/>
            </a:pPr>
            <a:r>
              <a:rPr lang="en-US" sz="2800" dirty="0" smtClean="0"/>
              <a:t>     </a:t>
            </a:r>
            <a:r>
              <a:rPr lang="en-US" sz="2800" dirty="0" err="1" smtClean="0"/>
              <a:t>E.g</a:t>
            </a:r>
            <a:r>
              <a:rPr lang="en-US" sz="2800" dirty="0" smtClean="0"/>
              <a:t> Number of registers</a:t>
            </a:r>
          </a:p>
          <a:p>
            <a:pPr marL="0" indent="0">
              <a:buNone/>
              <a:defRPr/>
            </a:pPr>
            <a:endParaRPr lang="en-US" sz="2800" dirty="0" smtClean="0"/>
          </a:p>
          <a:p>
            <a:pPr>
              <a:buNone/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Micro-Architecture</a:t>
            </a:r>
            <a:r>
              <a:rPr lang="en-US" sz="2800" dirty="0">
                <a:solidFill>
                  <a:srgbClr val="FF0000"/>
                </a:solidFill>
              </a:rPr>
              <a:t>: </a:t>
            </a:r>
          </a:p>
          <a:p>
            <a:pPr>
              <a:defRPr/>
            </a:pPr>
            <a:r>
              <a:rPr lang="en-US" sz="2800" dirty="0" smtClean="0"/>
              <a:t>Detail of how architecture is implemented</a:t>
            </a:r>
            <a:endParaRPr lang="en-US" sz="2800" dirty="0"/>
          </a:p>
          <a:p>
            <a:pPr marL="0" indent="0">
              <a:buNone/>
              <a:defRPr/>
            </a:pPr>
            <a:r>
              <a:rPr lang="en-US" sz="2800" dirty="0"/>
              <a:t>     </a:t>
            </a:r>
            <a:r>
              <a:rPr lang="en-US" sz="2800" dirty="0" err="1"/>
              <a:t>E.g</a:t>
            </a:r>
            <a:r>
              <a:rPr lang="en-US" sz="2800" dirty="0"/>
              <a:t> </a:t>
            </a:r>
            <a:r>
              <a:rPr lang="en-US" sz="2800" dirty="0" smtClean="0"/>
              <a:t>Core frequency of the processor  </a:t>
            </a:r>
          </a:p>
          <a:p>
            <a:pPr marL="0" indent="0"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Aside: Processor Speed:</a:t>
            </a:r>
          </a:p>
          <a:p>
            <a:pPr marL="0" indent="0">
              <a:buNone/>
              <a:defRPr/>
            </a:pPr>
            <a:r>
              <a:rPr lang="en-US" sz="2800" dirty="0"/>
              <a:t>	</a:t>
            </a:r>
            <a:r>
              <a:rPr lang="en-US" sz="2800" dirty="0" smtClean="0"/>
              <a:t> Intel Core i7: 1.8 GHz </a:t>
            </a:r>
          </a:p>
          <a:p>
            <a:pPr marL="0" indent="0"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1.8 billion cycles per second</a:t>
            </a:r>
          </a:p>
          <a:p>
            <a:pPr marL="0" indent="0">
              <a:buNone/>
              <a:defRPr/>
            </a:pPr>
            <a:r>
              <a:rPr lang="en-US" sz="2800" dirty="0"/>
              <a:t> </a:t>
            </a:r>
            <a:r>
              <a:rPr lang="en-US" sz="2800" dirty="0" smtClean="0"/>
              <a:t>    Each instruction takes some number of cycles</a:t>
            </a:r>
            <a:endParaRPr lang="en-US" sz="2800" dirty="0"/>
          </a:p>
          <a:p>
            <a:pPr marL="0" indent="0">
              <a:buNone/>
              <a:defRPr/>
            </a:pPr>
            <a:endParaRPr lang="en-US" dirty="0" smtClean="0"/>
          </a:p>
          <a:p>
            <a:pPr>
              <a:buFont typeface="Wingdings" charset="0"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89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-152400" y="0"/>
            <a:ext cx="9448800" cy="609600"/>
          </a:xfrm>
        </p:spPr>
        <p:txBody>
          <a:bodyPr/>
          <a:lstStyle/>
          <a:p>
            <a:r>
              <a:rPr lang="en-US" sz="2800" dirty="0" smtClean="0">
                <a:latin typeface="Lucida Sans Unicode" charset="0"/>
                <a:cs typeface="宋体" charset="0"/>
              </a:rPr>
              <a:t>The Assembly Programmer’s View of the machine</a:t>
            </a:r>
            <a:endParaRPr lang="en-US" sz="2800" dirty="0">
              <a:latin typeface="Lucida Sans Unicode" charset="0"/>
              <a:cs typeface="宋体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599" y="5334000"/>
            <a:ext cx="777240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2"/>
              <a:buChar char="§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 Registers: (Very) Small amount of memory inside the CPU</a:t>
            </a:r>
          </a:p>
          <a:p>
            <a:pPr>
              <a:buFont typeface="Wingdings" charset="2"/>
              <a:buChar char="§"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Each </a:t>
            </a:r>
            <a:r>
              <a:rPr lang="en-US" dirty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ARM register is 32 bits wide</a:t>
            </a:r>
          </a:p>
          <a:p>
            <a:pPr marL="838200" lvl="1" indent="-342900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Groups of 32 bits called a </a:t>
            </a:r>
            <a:r>
              <a:rPr lang="en-US" u="sng" dirty="0">
                <a:solidFill>
                  <a:schemeClr val="folHlink"/>
                </a:solidFill>
                <a:latin typeface="Times New Roman" charset="0"/>
                <a:ea typeface="宋体" charset="0"/>
                <a:cs typeface="宋体" charset="0"/>
              </a:rPr>
              <a:t>word</a:t>
            </a:r>
            <a:r>
              <a:rPr lang="en-US" dirty="0">
                <a:solidFill>
                  <a:schemeClr val="folHlink"/>
                </a:solidFill>
                <a:latin typeface="Times New Roman" charset="0"/>
                <a:ea typeface="宋体" charset="0"/>
                <a:cs typeface="宋体" charset="0"/>
              </a:rPr>
              <a:t> </a:t>
            </a: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in ARM</a:t>
            </a:r>
          </a:p>
          <a:p>
            <a:pPr>
              <a:buFont typeface="Wingdings" charset="2"/>
              <a:buChar char="§"/>
            </a:pPr>
            <a:endParaRPr lang="en-US" dirty="0" smtClean="0">
              <a:latin typeface="Times New Roman" charset="0"/>
              <a:ea typeface="宋体" charset="0"/>
              <a:cs typeface="宋体" charset="0"/>
            </a:endParaRPr>
          </a:p>
          <a:p>
            <a:endParaRPr lang="en-US" dirty="0">
              <a:latin typeface="Times New Roman" charset="0"/>
              <a:ea typeface="宋体" charset="0"/>
              <a:cs typeface="宋体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828800" y="2057400"/>
            <a:ext cx="1676400" cy="2667000"/>
          </a:xfrm>
          <a:prstGeom prst="rect">
            <a:avLst/>
          </a:prstGeom>
          <a:solidFill>
            <a:srgbClr val="E7BB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035175" y="2891135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035175" y="3401957"/>
            <a:ext cx="1219200" cy="43148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Registers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63775" y="1443335"/>
            <a:ext cx="816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CPU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2012597" y="2357735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019800" y="2181890"/>
            <a:ext cx="1828800" cy="299971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48400" y="1498322"/>
            <a:ext cx="1294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Memory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 bwMode="auto">
          <a:xfrm>
            <a:off x="6096000" y="3603550"/>
            <a:ext cx="1676400" cy="1335426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Stack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3505200" y="2362200"/>
            <a:ext cx="2590800" cy="35309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1959987"/>
            <a:ext cx="115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Address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 bwMode="auto">
          <a:xfrm>
            <a:off x="3505200" y="3020090"/>
            <a:ext cx="2590800" cy="332710"/>
          </a:xfrm>
          <a:prstGeom prst="rightArrow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14800" y="2667000"/>
            <a:ext cx="761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12" name="Left Arrow 11"/>
          <p:cNvSpPr/>
          <p:nvPr/>
        </p:nvSpPr>
        <p:spPr bwMode="auto">
          <a:xfrm>
            <a:off x="3505200" y="3429000"/>
            <a:ext cx="2590800" cy="327377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2" name="Left Arrow 31"/>
          <p:cNvSpPr/>
          <p:nvPr/>
        </p:nvSpPr>
        <p:spPr bwMode="auto">
          <a:xfrm>
            <a:off x="3505200" y="3971543"/>
            <a:ext cx="2590800" cy="327377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13332" y="4317722"/>
            <a:ext cx="1630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6096000" y="2384963"/>
            <a:ext cx="1676400" cy="5984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Instructions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6097157" y="3005111"/>
            <a:ext cx="1676400" cy="5984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Data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348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24" name="Rectangle 288"/>
          <p:cNvSpPr>
            <a:spLocks noChangeArrowheads="1"/>
          </p:cNvSpPr>
          <p:nvPr/>
        </p:nvSpPr>
        <p:spPr bwMode="gray">
          <a:xfrm>
            <a:off x="1600200" y="1066800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r0</a:t>
            </a:r>
          </a:p>
        </p:txBody>
      </p:sp>
      <p:sp>
        <p:nvSpPr>
          <p:cNvPr id="193825" name="Rectangle 289"/>
          <p:cNvSpPr>
            <a:spLocks noChangeArrowheads="1"/>
          </p:cNvSpPr>
          <p:nvPr/>
        </p:nvSpPr>
        <p:spPr bwMode="gray">
          <a:xfrm>
            <a:off x="1600200" y="1371600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r1</a:t>
            </a:r>
          </a:p>
        </p:txBody>
      </p:sp>
      <p:sp>
        <p:nvSpPr>
          <p:cNvPr id="193826" name="Rectangle 290"/>
          <p:cNvSpPr>
            <a:spLocks noChangeArrowheads="1"/>
          </p:cNvSpPr>
          <p:nvPr/>
        </p:nvSpPr>
        <p:spPr bwMode="gray">
          <a:xfrm>
            <a:off x="1600200" y="1676400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r2</a:t>
            </a:r>
          </a:p>
        </p:txBody>
      </p:sp>
      <p:sp>
        <p:nvSpPr>
          <p:cNvPr id="193827" name="Rectangle 291"/>
          <p:cNvSpPr>
            <a:spLocks noChangeArrowheads="1"/>
          </p:cNvSpPr>
          <p:nvPr/>
        </p:nvSpPr>
        <p:spPr bwMode="gray">
          <a:xfrm>
            <a:off x="1600200" y="1981200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r3</a:t>
            </a:r>
          </a:p>
        </p:txBody>
      </p:sp>
      <p:sp>
        <p:nvSpPr>
          <p:cNvPr id="193828" name="Rectangle 292"/>
          <p:cNvSpPr>
            <a:spLocks noChangeArrowheads="1"/>
          </p:cNvSpPr>
          <p:nvPr/>
        </p:nvSpPr>
        <p:spPr bwMode="gray">
          <a:xfrm>
            <a:off x="1600200" y="2286000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r4</a:t>
            </a:r>
          </a:p>
        </p:txBody>
      </p:sp>
      <p:sp>
        <p:nvSpPr>
          <p:cNvPr id="193829" name="Rectangle 293"/>
          <p:cNvSpPr>
            <a:spLocks noChangeArrowheads="1"/>
          </p:cNvSpPr>
          <p:nvPr/>
        </p:nvSpPr>
        <p:spPr bwMode="gray">
          <a:xfrm>
            <a:off x="1600200" y="2590798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r5</a:t>
            </a:r>
          </a:p>
        </p:txBody>
      </p:sp>
      <p:sp>
        <p:nvSpPr>
          <p:cNvPr id="193830" name="Rectangle 294"/>
          <p:cNvSpPr>
            <a:spLocks noChangeArrowheads="1"/>
          </p:cNvSpPr>
          <p:nvPr/>
        </p:nvSpPr>
        <p:spPr bwMode="gray">
          <a:xfrm>
            <a:off x="1600200" y="2895598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r6</a:t>
            </a:r>
          </a:p>
        </p:txBody>
      </p:sp>
      <p:sp>
        <p:nvSpPr>
          <p:cNvPr id="193831" name="Rectangle 295"/>
          <p:cNvSpPr>
            <a:spLocks noChangeArrowheads="1"/>
          </p:cNvSpPr>
          <p:nvPr/>
        </p:nvSpPr>
        <p:spPr bwMode="gray">
          <a:xfrm>
            <a:off x="1600200" y="3200398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r7</a:t>
            </a:r>
          </a:p>
        </p:txBody>
      </p:sp>
      <p:sp>
        <p:nvSpPr>
          <p:cNvPr id="193832" name="Rectangle 296"/>
          <p:cNvSpPr>
            <a:spLocks noChangeArrowheads="1"/>
          </p:cNvSpPr>
          <p:nvPr/>
        </p:nvSpPr>
        <p:spPr bwMode="gray">
          <a:xfrm>
            <a:off x="1600200" y="3505198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r8</a:t>
            </a:r>
          </a:p>
        </p:txBody>
      </p:sp>
      <p:sp>
        <p:nvSpPr>
          <p:cNvPr id="193833" name="Rectangle 297"/>
          <p:cNvSpPr>
            <a:spLocks noChangeArrowheads="1"/>
          </p:cNvSpPr>
          <p:nvPr/>
        </p:nvSpPr>
        <p:spPr bwMode="gray">
          <a:xfrm>
            <a:off x="1600200" y="3788161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r9</a:t>
            </a:r>
          </a:p>
        </p:txBody>
      </p:sp>
      <p:sp>
        <p:nvSpPr>
          <p:cNvPr id="193834" name="Rectangle 298"/>
          <p:cNvSpPr>
            <a:spLocks noChangeArrowheads="1"/>
          </p:cNvSpPr>
          <p:nvPr/>
        </p:nvSpPr>
        <p:spPr bwMode="gray">
          <a:xfrm>
            <a:off x="1600200" y="4092961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r10</a:t>
            </a:r>
          </a:p>
        </p:txBody>
      </p:sp>
      <p:sp>
        <p:nvSpPr>
          <p:cNvPr id="193835" name="Rectangle 299"/>
          <p:cNvSpPr>
            <a:spLocks noChangeArrowheads="1"/>
          </p:cNvSpPr>
          <p:nvPr/>
        </p:nvSpPr>
        <p:spPr bwMode="gray">
          <a:xfrm>
            <a:off x="1600200" y="4397761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r11</a:t>
            </a:r>
          </a:p>
        </p:txBody>
      </p:sp>
      <p:sp>
        <p:nvSpPr>
          <p:cNvPr id="193836" name="Rectangle 300"/>
          <p:cNvSpPr>
            <a:spLocks noChangeArrowheads="1"/>
          </p:cNvSpPr>
          <p:nvPr/>
        </p:nvSpPr>
        <p:spPr bwMode="gray">
          <a:xfrm>
            <a:off x="1600200" y="4702561"/>
            <a:ext cx="990599" cy="304802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r>
              <a:rPr lang="en-US" sz="1400" b="1">
                <a:solidFill>
                  <a:schemeClr val="bg1"/>
                </a:solidFill>
                <a:latin typeface="Courier New" charset="0"/>
              </a:rPr>
              <a:t>r12</a:t>
            </a:r>
          </a:p>
        </p:txBody>
      </p:sp>
      <p:sp>
        <p:nvSpPr>
          <p:cNvPr id="193837" name="Rectangle 301"/>
          <p:cNvSpPr>
            <a:spLocks noChangeArrowheads="1"/>
          </p:cNvSpPr>
          <p:nvPr/>
        </p:nvSpPr>
        <p:spPr bwMode="gray">
          <a:xfrm>
            <a:off x="1600200" y="5616961"/>
            <a:ext cx="990599" cy="304802"/>
          </a:xfrm>
          <a:prstGeom prst="rect">
            <a:avLst/>
          </a:prstGeom>
          <a:solidFill>
            <a:srgbClr val="C0504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Courier New" charset="0"/>
              </a:rPr>
              <a:t>r15 (pc)</a:t>
            </a:r>
          </a:p>
        </p:txBody>
      </p:sp>
      <p:sp>
        <p:nvSpPr>
          <p:cNvPr id="193838" name="Rectangle 302"/>
          <p:cNvSpPr>
            <a:spLocks noChangeArrowheads="1"/>
          </p:cNvSpPr>
          <p:nvPr/>
        </p:nvSpPr>
        <p:spPr bwMode="gray">
          <a:xfrm>
            <a:off x="1600200" y="5867400"/>
            <a:ext cx="990599" cy="304802"/>
          </a:xfrm>
          <a:prstGeom prst="rect">
            <a:avLst/>
          </a:prstGeom>
          <a:solidFill>
            <a:srgbClr val="E4898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r>
              <a:rPr lang="en-US" sz="1400" b="1" dirty="0" err="1">
                <a:latin typeface="Courier New" charset="0"/>
              </a:rPr>
              <a:t>cpsr</a:t>
            </a:r>
            <a:endParaRPr lang="en-US" sz="1400" b="1" dirty="0">
              <a:latin typeface="Courier New" charset="0"/>
            </a:endParaRPr>
          </a:p>
        </p:txBody>
      </p:sp>
      <p:sp>
        <p:nvSpPr>
          <p:cNvPr id="193848" name="Rectangle 312"/>
          <p:cNvSpPr>
            <a:spLocks noChangeArrowheads="1"/>
          </p:cNvSpPr>
          <p:nvPr/>
        </p:nvSpPr>
        <p:spPr bwMode="gray">
          <a:xfrm>
            <a:off x="1600200" y="5007361"/>
            <a:ext cx="990599" cy="304802"/>
          </a:xfrm>
          <a:prstGeom prst="rect">
            <a:avLst/>
          </a:prstGeom>
          <a:solidFill>
            <a:srgbClr val="C0504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73025" tIns="36512" rIns="73025" bIns="36512" anchor="ctr"/>
          <a:lstStyle/>
          <a:p>
            <a:pPr defTabSz="487363">
              <a:defRPr/>
            </a:pPr>
            <a:r>
              <a:rPr lang="en-US" sz="1400" b="1" dirty="0">
                <a:latin typeface="Courier New" charset="0"/>
              </a:rPr>
              <a:t>r13 (</a:t>
            </a:r>
            <a:r>
              <a:rPr lang="en-US" sz="1400" b="1" dirty="0" err="1">
                <a:latin typeface="Courier New" charset="0"/>
              </a:rPr>
              <a:t>sp</a:t>
            </a:r>
            <a:r>
              <a:rPr lang="en-US" sz="1400" b="1" dirty="0">
                <a:latin typeface="Courier New" charset="0"/>
              </a:rPr>
              <a:t>)</a:t>
            </a:r>
          </a:p>
        </p:txBody>
      </p:sp>
      <p:sp>
        <p:nvSpPr>
          <p:cNvPr id="193849" name="Rectangle 313"/>
          <p:cNvSpPr>
            <a:spLocks noChangeArrowheads="1"/>
          </p:cNvSpPr>
          <p:nvPr/>
        </p:nvSpPr>
        <p:spPr bwMode="gray">
          <a:xfrm>
            <a:off x="1600200" y="5312161"/>
            <a:ext cx="990599" cy="304802"/>
          </a:xfrm>
          <a:prstGeom prst="rect">
            <a:avLst/>
          </a:prstGeom>
          <a:solidFill>
            <a:srgbClr val="C0504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lIns="73025" tIns="36512" rIns="73025" bIns="36512" anchor="ctr"/>
          <a:lstStyle/>
          <a:p>
            <a:pPr defTabSz="487363">
              <a:defRPr/>
            </a:pPr>
            <a:r>
              <a:rPr lang="en-US" sz="1400" b="1" dirty="0">
                <a:latin typeface="Courier New" charset="0"/>
              </a:rPr>
              <a:t>r14 (</a:t>
            </a:r>
            <a:r>
              <a:rPr lang="en-US" sz="1400" b="1" dirty="0" err="1">
                <a:latin typeface="Courier New" charset="0"/>
              </a:rPr>
              <a:t>lr</a:t>
            </a:r>
            <a:r>
              <a:rPr lang="en-US" sz="1400" b="1" dirty="0">
                <a:latin typeface="Courier New" charset="0"/>
              </a:rPr>
              <a:t>)</a:t>
            </a:r>
          </a:p>
        </p:txBody>
      </p:sp>
      <p:sp>
        <p:nvSpPr>
          <p:cNvPr id="31751" name="Rectangle 33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The ARM Register Set</a:t>
            </a:r>
          </a:p>
        </p:txBody>
      </p:sp>
      <p:sp>
        <p:nvSpPr>
          <p:cNvPr id="193869" name="Rectangle 333"/>
          <p:cNvSpPr>
            <a:spLocks noChangeArrowheads="1"/>
          </p:cNvSpPr>
          <p:nvPr/>
        </p:nvSpPr>
        <p:spPr bwMode="gray">
          <a:xfrm>
            <a:off x="7848600" y="1219200"/>
            <a:ext cx="990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3870" name="Rectangle 334"/>
          <p:cNvSpPr>
            <a:spLocks noChangeArrowheads="1"/>
          </p:cNvSpPr>
          <p:nvPr/>
        </p:nvSpPr>
        <p:spPr bwMode="gray">
          <a:xfrm>
            <a:off x="7848600" y="1219200"/>
            <a:ext cx="9906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3871" name="Rectangle 335"/>
          <p:cNvSpPr>
            <a:spLocks noChangeArrowheads="1"/>
          </p:cNvSpPr>
          <p:nvPr/>
        </p:nvSpPr>
        <p:spPr bwMode="gray">
          <a:xfrm>
            <a:off x="7848600" y="1295400"/>
            <a:ext cx="9906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3872" name="Rectangle 336"/>
          <p:cNvSpPr>
            <a:spLocks noChangeArrowheads="1"/>
          </p:cNvSpPr>
          <p:nvPr/>
        </p:nvSpPr>
        <p:spPr bwMode="gray">
          <a:xfrm>
            <a:off x="7848600" y="1371600"/>
            <a:ext cx="990600" cy="533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3873" name="Rectangle 337"/>
          <p:cNvSpPr>
            <a:spLocks noChangeArrowheads="1"/>
          </p:cNvSpPr>
          <p:nvPr/>
        </p:nvSpPr>
        <p:spPr bwMode="gray">
          <a:xfrm>
            <a:off x="7848600" y="1143000"/>
            <a:ext cx="990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Right Brace 1"/>
          <p:cNvSpPr/>
          <p:nvPr/>
        </p:nvSpPr>
        <p:spPr bwMode="auto">
          <a:xfrm>
            <a:off x="3276600" y="1066800"/>
            <a:ext cx="914400" cy="394056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61013" y="1214735"/>
            <a:ext cx="3649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General Purpose Registers</a:t>
            </a:r>
            <a:endParaRPr lang="en-US" b="1" dirty="0"/>
          </a:p>
        </p:txBody>
      </p:sp>
      <p:sp>
        <p:nvSpPr>
          <p:cNvPr id="340" name="Right Brace 339"/>
          <p:cNvSpPr/>
          <p:nvPr/>
        </p:nvSpPr>
        <p:spPr bwMode="auto">
          <a:xfrm>
            <a:off x="3124200" y="5007361"/>
            <a:ext cx="914400" cy="1164841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41" name="TextBox 340"/>
          <p:cNvSpPr txBox="1"/>
          <p:nvPr/>
        </p:nvSpPr>
        <p:spPr>
          <a:xfrm>
            <a:off x="4481689" y="5373511"/>
            <a:ext cx="3563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Special Purpose Registers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213853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87338"/>
            <a:ext cx="8153400" cy="47466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Assembly Variables: Registers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143000"/>
            <a:ext cx="7848600" cy="5208588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Unlike HLL like C or Java, assembly cannot use variables</a:t>
            </a:r>
          </a:p>
          <a:p>
            <a:pPr marL="838200" lvl="1" indent="-342900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Why not? Keep Hardware Simple</a:t>
            </a:r>
          </a:p>
          <a:p>
            <a:pPr>
              <a:buFont typeface="Wingdings" charset="2"/>
              <a:buChar char="§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Data </a:t>
            </a: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is put into a register before it is used for arithmetic, tested, etc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.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Manipulated data is then stored back in main memory</a:t>
            </a: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.</a:t>
            </a: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>
              <a:buFont typeface="Wingdings" charset="2"/>
              <a:buChar char="§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Benefit</a:t>
            </a: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: Since registers are directly in hardware, they are very fast </a:t>
            </a:r>
            <a:br>
              <a:rPr lang="en-US" dirty="0">
                <a:latin typeface="Times New Roman" charset="0"/>
                <a:ea typeface="宋体" charset="0"/>
                <a:cs typeface="宋体" charset="0"/>
              </a:rPr>
            </a:br>
            <a:endParaRPr lang="en-US" dirty="0">
              <a:latin typeface="Times New Roman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05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63538"/>
            <a:ext cx="8153400" cy="474662"/>
          </a:xfrm>
        </p:spPr>
        <p:txBody>
          <a:bodyPr>
            <a:normAutofit fontScale="90000"/>
          </a:bodyPr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C, Java Variables vs. Registers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8153400" cy="5335588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In C (and most High Level Languages) variables declared first and given a type</a:t>
            </a:r>
          </a:p>
          <a:p>
            <a:pPr marL="838200" lvl="1" indent="-342900"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Example:  </a:t>
            </a:r>
            <a:br>
              <a:rPr lang="en-US" dirty="0">
                <a:latin typeface="Times New Roman" charset="0"/>
                <a:ea typeface="宋体" charset="0"/>
                <a:cs typeface="宋体" charset="0"/>
              </a:rPr>
            </a:br>
            <a:r>
              <a:rPr lang="en-US" sz="3200" dirty="0" err="1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sz="3200" dirty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sz="3200" dirty="0" err="1">
                <a:latin typeface="Courier New" charset="0"/>
                <a:ea typeface="宋体" charset="0"/>
                <a:cs typeface="宋体" charset="0"/>
              </a:rPr>
              <a:t>fahr</a:t>
            </a:r>
            <a:r>
              <a:rPr lang="en-US" sz="3200" dirty="0">
                <a:latin typeface="Courier New" charset="0"/>
                <a:ea typeface="宋体" charset="0"/>
                <a:cs typeface="宋体" charset="0"/>
              </a:rPr>
              <a:t>, </a:t>
            </a:r>
            <a:r>
              <a:rPr lang="en-US" sz="3200" dirty="0" err="1">
                <a:latin typeface="Courier New" charset="0"/>
                <a:ea typeface="宋体" charset="0"/>
                <a:cs typeface="宋体" charset="0"/>
              </a:rPr>
              <a:t>celsius</a:t>
            </a:r>
            <a:r>
              <a:rPr lang="en-US" sz="3200" dirty="0">
                <a:latin typeface="Courier New" charset="0"/>
                <a:ea typeface="宋体" charset="0"/>
                <a:cs typeface="宋体" charset="0"/>
              </a:rPr>
              <a:t>; </a:t>
            </a:r>
            <a:br>
              <a:rPr lang="en-US" sz="3200" dirty="0">
                <a:latin typeface="Courier New" charset="0"/>
                <a:ea typeface="宋体" charset="0"/>
                <a:cs typeface="宋体" charset="0"/>
              </a:rPr>
            </a:br>
            <a:r>
              <a:rPr lang="en-US" sz="3200" dirty="0">
                <a:latin typeface="Courier New" charset="0"/>
                <a:ea typeface="宋体" charset="0"/>
                <a:cs typeface="宋体" charset="0"/>
              </a:rPr>
              <a:t>char a, b, c, d, e;</a:t>
            </a:r>
          </a:p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Each variable can ONLY represent a value of the type it was declared as (cannot mix and match </a:t>
            </a:r>
            <a:r>
              <a:rPr lang="en-US" dirty="0" err="1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 and </a:t>
            </a:r>
            <a:r>
              <a:rPr lang="en-US" dirty="0">
                <a:latin typeface="Courier New" charset="0"/>
                <a:ea typeface="宋体" charset="0"/>
                <a:cs typeface="宋体" charset="0"/>
              </a:rPr>
              <a:t>char</a:t>
            </a: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 variables).</a:t>
            </a:r>
          </a:p>
          <a:p>
            <a:pPr>
              <a:buFont typeface="Wingdings" charset="2"/>
              <a:buChar char="§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In Assembly Language, the registers have no type; operation determines how register contents are treated</a:t>
            </a:r>
          </a:p>
        </p:txBody>
      </p:sp>
    </p:spTree>
    <p:extLst>
      <p:ext uri="{BB962C8B-B14F-4D97-AF65-F5344CB8AC3E}">
        <p14:creationId xmlns:p14="http://schemas.microsoft.com/office/powerpoint/2010/main" val="4258866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>
          <a:xfrm>
            <a:off x="228600" y="214313"/>
            <a:ext cx="8686800" cy="700087"/>
          </a:xfrm>
        </p:spPr>
        <p:txBody>
          <a:bodyPr/>
          <a:lstStyle/>
          <a:p>
            <a:r>
              <a:rPr lang="en-US" sz="2800" dirty="0" smtClean="0">
                <a:latin typeface="Lucida Sans Unicode" charset="0"/>
                <a:ea typeface="宋体" charset="0"/>
                <a:cs typeface="宋体" charset="0"/>
              </a:rPr>
              <a:t>Which one of the following is an optimization that is typically done by ARM compilers? </a:t>
            </a:r>
            <a:endParaRPr lang="en-US" sz="2800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§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Put the address of frequently used data in registers</a:t>
            </a:r>
          </a:p>
          <a:p>
            <a:pPr marL="457200" indent="-457200">
              <a:buFont typeface="+mj-lt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Put the value of frequently used data in registers</a:t>
            </a:r>
          </a:p>
          <a:p>
            <a:pPr marL="457200" indent="-457200">
              <a:buFont typeface="+mj-lt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Put as much data as possible in the registers</a:t>
            </a:r>
          </a:p>
          <a:p>
            <a:pPr marL="457200" indent="-457200">
              <a:buFont typeface="+mj-lt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Put as few program data in the registers</a:t>
            </a:r>
          </a:p>
          <a:p>
            <a:pPr marL="457200" indent="-457200">
              <a:buFont typeface="+mj-lt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latin typeface="Times New Roman" charset="0"/>
                <a:ea typeface="宋体" charset="0"/>
                <a:cs typeface="宋体" charset="0"/>
              </a:rPr>
              <a:t>Registers are not available to the programmer/compiler – they are only used internally by the processor to fetch and decode instructions</a:t>
            </a:r>
          </a:p>
          <a:p>
            <a:pPr marL="457200" indent="-457200">
              <a:buFont typeface="+mj-lt"/>
              <a:buAutoNum type="alphaUcPeriod"/>
            </a:pPr>
            <a:endParaRPr lang="en-US" dirty="0" smtClean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457200" indent="-457200">
              <a:buFont typeface="+mj-lt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203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-152400" y="0"/>
            <a:ext cx="9448800" cy="609600"/>
          </a:xfrm>
        </p:spPr>
        <p:txBody>
          <a:bodyPr/>
          <a:lstStyle/>
          <a:p>
            <a:r>
              <a:rPr lang="en-US" sz="3200" dirty="0" smtClean="0">
                <a:latin typeface="Lucida Sans Unicode" charset="0"/>
                <a:ea typeface="宋体" charset="0"/>
                <a:cs typeface="宋体" charset="0"/>
              </a:rPr>
              <a:t>Layout of instructions in memory</a:t>
            </a:r>
            <a:endParaRPr lang="en-US" sz="3200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1143000"/>
            <a:ext cx="3886200" cy="177279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swap (</a:t>
            </a:r>
            <a:r>
              <a:rPr lang="en-US" altLang="zh-CN" sz="1800" b="1" dirty="0" err="1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 v[], </a:t>
            </a:r>
            <a:r>
              <a:rPr lang="en-US" altLang="zh-CN" sz="1800" b="1" dirty="0" err="1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 k)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		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     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{	</a:t>
            </a:r>
            <a:r>
              <a:rPr lang="en-US" altLang="zh-CN" sz="1800" b="1" dirty="0" err="1" smtClean="0">
                <a:latin typeface="Courier New" charset="0"/>
                <a:ea typeface="宋体" charset="0"/>
                <a:cs typeface="宋体" charset="0"/>
              </a:rPr>
              <a:t>int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temp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b="1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	temp = v[k]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b="1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	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v</a:t>
            </a: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[k] = v[k+1]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b="1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	</a:t>
            </a: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v</a:t>
            </a:r>
            <a:r>
              <a:rPr lang="en-US" altLang="zh-CN" sz="1800" b="1" dirty="0">
                <a:latin typeface="Courier New" charset="0"/>
                <a:ea typeface="宋体" charset="0"/>
                <a:cs typeface="宋体" charset="0"/>
              </a:rPr>
              <a:t>[k+1] = temp;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b="1" dirty="0" smtClean="0">
                <a:latin typeface="Courier New" charset="0"/>
                <a:ea typeface="宋体" charset="0"/>
                <a:cs typeface="宋体" charset="0"/>
              </a:rPr>
              <a:t>}</a:t>
            </a:r>
            <a:endParaRPr lang="en-US" altLang="zh-CN" sz="1800" b="1" dirty="0">
              <a:latin typeface="Courier New" charset="0"/>
              <a:ea typeface="宋体" charset="0"/>
              <a:cs typeface="宋体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85900" y="3124200"/>
            <a:ext cx="7353300" cy="260379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0x4000 Swap: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mov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r2, r5</a:t>
            </a:r>
          </a:p>
          <a:p>
            <a:pPr lvl="1">
              <a:lnSpc>
                <a:spcPct val="60000"/>
              </a:lnSpc>
            </a:pPr>
            <a:endParaRPr lang="en-US" altLang="zh-CN" sz="1800" dirty="0" smtClean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0x4004        add    r4, r2, #1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0x4008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ldr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r10, [r6,r2]</a:t>
            </a:r>
          </a:p>
          <a:p>
            <a:pPr lvl="1">
              <a:lnSpc>
                <a:spcPct val="60000"/>
              </a:lnSpc>
            </a:pPr>
            <a:endParaRPr lang="en-US" altLang="zh-CN" sz="1800" dirty="0" smtClean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0x400c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ldr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r11, 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[r6,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r4]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dirty="0" smtClean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0x4010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mov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r1, r10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  </a:t>
            </a: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0x4014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str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r11,[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r6,r2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]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0x4018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str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, [r6,r4]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     </a:t>
            </a: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0x401c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bx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lr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0730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Machine Instructions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Can be thought of as numbers.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Are commands the computer performs.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Were what people originally wrote programs using.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All of the above.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918682F9-8021-A44A-BD53-091785FFC06E}" type="slidenum">
              <a:rPr lang="en-US" sz="1200">
                <a:latin typeface="Lucida Sans Unicode" charset="0"/>
                <a:ea typeface="宋体" charset="0"/>
                <a:cs typeface="宋体" charset="0"/>
              </a:rPr>
              <a:pPr eaLnBrk="1" hangingPunct="1"/>
              <a:t>26</a:t>
            </a:fld>
            <a:endParaRPr lang="en-US" sz="1200">
              <a:latin typeface="Lucida Sans Unicode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95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Machine Instructions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Can be thought of as numbers.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Are commands the computer performs.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Were what people originally wrote programs using.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All of the above.</a:t>
            </a:r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918682F9-8021-A44A-BD53-091785FFC06E}" type="slidenum">
              <a:rPr lang="en-US" sz="1200">
                <a:latin typeface="Lucida Sans Unicode" charset="0"/>
                <a:ea typeface="宋体" charset="0"/>
                <a:cs typeface="宋体" charset="0"/>
              </a:rPr>
              <a:pPr eaLnBrk="1" hangingPunct="1"/>
              <a:t>27</a:t>
            </a:fld>
            <a:endParaRPr lang="en-US" sz="1200">
              <a:latin typeface="Lucida Sans Unicode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692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-152400" y="0"/>
            <a:ext cx="9448800" cy="609600"/>
          </a:xfrm>
        </p:spPr>
        <p:txBody>
          <a:bodyPr/>
          <a:lstStyle/>
          <a:p>
            <a:r>
              <a:rPr lang="en-US" sz="3200" dirty="0" smtClean="0">
                <a:latin typeface="Lucida Sans Unicode" charset="0"/>
                <a:ea typeface="宋体" charset="0"/>
                <a:cs typeface="宋体" charset="0"/>
              </a:rPr>
              <a:t>Steps in program execution</a:t>
            </a:r>
            <a:endParaRPr lang="en-US" sz="3200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082491" y="3901999"/>
            <a:ext cx="1676400" cy="2667000"/>
          </a:xfrm>
          <a:prstGeom prst="rect">
            <a:avLst/>
          </a:prstGeom>
          <a:solidFill>
            <a:srgbClr val="E7BB0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2334727" y="5093290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2158492" y="5604112"/>
            <a:ext cx="1395435" cy="43148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Garamond" pitchFamily="-65" charset="0"/>
              </a:rPr>
              <a:t>PC:0x4000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90800" y="5993184"/>
            <a:ext cx="816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CPU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2312149" y="4559890"/>
            <a:ext cx="1219200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4573356" y="3657600"/>
            <a:ext cx="1828800" cy="2999710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39578" y="5573268"/>
            <a:ext cx="1294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Memory</a:t>
            </a:r>
            <a:endParaRPr lang="en-US" b="1" dirty="0"/>
          </a:p>
        </p:txBody>
      </p:sp>
      <p:sp>
        <p:nvSpPr>
          <p:cNvPr id="34" name="Rectangle 33"/>
          <p:cNvSpPr/>
          <p:nvPr/>
        </p:nvSpPr>
        <p:spPr bwMode="auto">
          <a:xfrm>
            <a:off x="4649556" y="5079260"/>
            <a:ext cx="1676400" cy="1335426"/>
          </a:xfrm>
          <a:prstGeom prst="rect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Stack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4649556" y="3860673"/>
            <a:ext cx="1676400" cy="5984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Instructions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4650713" y="4480821"/>
            <a:ext cx="1676400" cy="5984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-65" charset="0"/>
              </a:rPr>
              <a:t>Data</a:t>
            </a: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-65" charset="0"/>
            </a:endParaRPr>
          </a:p>
        </p:txBody>
      </p:sp>
      <p:cxnSp>
        <p:nvCxnSpPr>
          <p:cNvPr id="5" name="Straight Connector 4"/>
          <p:cNvCxnSpPr>
            <a:stCxn id="27" idx="3"/>
          </p:cNvCxnSpPr>
          <p:nvPr/>
        </p:nvCxnSpPr>
        <p:spPr bwMode="auto">
          <a:xfrm>
            <a:off x="3758891" y="5235499"/>
            <a:ext cx="814465" cy="1105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sp>
        <p:nvSpPr>
          <p:cNvPr id="52" name="Rectangle 51"/>
          <p:cNvSpPr/>
          <p:nvPr/>
        </p:nvSpPr>
        <p:spPr>
          <a:xfrm>
            <a:off x="2158492" y="1066800"/>
            <a:ext cx="5690108" cy="260379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0x4000 Swap: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mov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r2, r5</a:t>
            </a:r>
          </a:p>
          <a:p>
            <a:pPr lvl="1">
              <a:lnSpc>
                <a:spcPct val="60000"/>
              </a:lnSpc>
            </a:pPr>
            <a:endParaRPr lang="en-US" altLang="zh-CN" sz="1800" dirty="0" smtClean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0x4004        add    r4, r2, #1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0x4008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ldr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r10, [r6,r2]</a:t>
            </a:r>
          </a:p>
          <a:p>
            <a:pPr lvl="1">
              <a:lnSpc>
                <a:spcPct val="60000"/>
              </a:lnSpc>
            </a:pPr>
            <a:endParaRPr lang="en-US" altLang="zh-CN" sz="1800" dirty="0" smtClean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0x400c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ldr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r11, 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[r6,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r4]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endParaRPr lang="en-US" altLang="zh-CN" sz="1800" dirty="0" smtClean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0x4010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mov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r1, r10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  </a:t>
            </a: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0x4014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str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r11,[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r6,r2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]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 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0x4018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str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r1</a:t>
            </a: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, [r6,r4]</a:t>
            </a:r>
          </a:p>
          <a:p>
            <a:pPr lvl="1">
              <a:lnSpc>
                <a:spcPct val="60000"/>
              </a:lnSpc>
              <a:buFont typeface="Monotype Sorts" charset="0"/>
              <a:buNone/>
            </a:pPr>
            <a:r>
              <a:rPr lang="en-US" altLang="zh-CN" sz="1800" dirty="0">
                <a:latin typeface="Courier New" charset="0"/>
                <a:ea typeface="宋体" charset="0"/>
                <a:cs typeface="宋体" charset="0"/>
              </a:rPr>
              <a:t>	     </a:t>
            </a:r>
          </a:p>
          <a:p>
            <a:pPr lvl="1">
              <a:lnSpc>
                <a:spcPct val="60000"/>
              </a:lnSpc>
            </a:pP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0x401c   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bx</a:t>
            </a:r>
            <a:r>
              <a:rPr lang="en-US" altLang="zh-CN" sz="1800" dirty="0" smtClean="0">
                <a:latin typeface="Courier New" charset="0"/>
                <a:ea typeface="宋体" charset="0"/>
                <a:cs typeface="宋体" charset="0"/>
              </a:rPr>
              <a:t>     </a:t>
            </a:r>
            <a:r>
              <a:rPr lang="en-US" altLang="zh-CN" sz="1800" dirty="0" err="1" smtClean="0">
                <a:latin typeface="Courier New" charset="0"/>
                <a:ea typeface="宋体" charset="0"/>
                <a:cs typeface="宋体" charset="0"/>
              </a:rPr>
              <a:t>lr</a:t>
            </a:r>
            <a:endParaRPr lang="en-US" altLang="zh-CN" sz="1800" dirty="0">
              <a:latin typeface="Courier New" charset="0"/>
              <a:ea typeface="宋体" charset="0"/>
              <a:cs typeface="宋体" charset="0"/>
            </a:endParaRPr>
          </a:p>
        </p:txBody>
      </p:sp>
      <p:cxnSp>
        <p:nvCxnSpPr>
          <p:cNvPr id="12" name="Curved Connector 11"/>
          <p:cNvCxnSpPr>
            <a:stCxn id="29" idx="1"/>
          </p:cNvCxnSpPr>
          <p:nvPr/>
        </p:nvCxnSpPr>
        <p:spPr bwMode="auto">
          <a:xfrm rot="10800000" flipH="1">
            <a:off x="2158492" y="1219200"/>
            <a:ext cx="432308" cy="4600656"/>
          </a:xfrm>
          <a:prstGeom prst="curvedConnector4">
            <a:avLst>
              <a:gd name="adj1" fmla="val -52879"/>
              <a:gd name="adj2" fmla="val 11041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02814630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  <a:ea typeface="宋体" charset="0"/>
                <a:cs typeface="宋体" charset="0"/>
              </a:rPr>
              <a:t>Assembly Language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Is in binary.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Allows languages to be designed for their specific uses.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  <a:p>
            <a:pPr marL="514350" indent="-514350">
              <a:buFont typeface="Lucida Sans Unicode" charset="0"/>
              <a:buAutoNum type="alphaUcPeriod"/>
            </a:pPr>
            <a:r>
              <a:rPr lang="en-US" dirty="0">
                <a:latin typeface="Times New Roman" charset="0"/>
                <a:ea typeface="宋体" charset="0"/>
                <a:cs typeface="宋体" charset="0"/>
              </a:rPr>
              <a:t>Has one line for every machine language instruction.</a:t>
            </a:r>
          </a:p>
          <a:p>
            <a:pPr marL="514350" indent="-514350">
              <a:buFont typeface="Lucida Sans Unicode" charset="0"/>
              <a:buAutoNum type="alphaUcPeriod"/>
            </a:pPr>
            <a:endParaRPr lang="en-US" dirty="0">
              <a:latin typeface="Times New Roman" charset="0"/>
              <a:ea typeface="宋体" charset="0"/>
              <a:cs typeface="宋体" charset="0"/>
            </a:endParaRP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eaLnBrk="1" hangingPunct="1"/>
            <a:fld id="{1B4D8112-2686-1648-8CD1-9937CA209AFF}" type="slidenum">
              <a:rPr lang="en-US" sz="1200">
                <a:latin typeface="Lucida Sans Unicode" charset="0"/>
                <a:ea typeface="宋体" charset="0"/>
                <a:cs typeface="宋体" charset="0"/>
              </a:rPr>
              <a:pPr eaLnBrk="1" hangingPunct="1"/>
              <a:t>29</a:t>
            </a:fld>
            <a:endParaRPr lang="en-US" sz="1200">
              <a:latin typeface="Lucida Sans Unicode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144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Lucida Sans Unicode" charset="0"/>
                <a:ea typeface="宋体" charset="0"/>
                <a:cs typeface="宋体" charset="0"/>
              </a:rPr>
              <a:t>Basic Types of Instructions</a:t>
            </a:r>
            <a:endParaRPr lang="en-US" dirty="0">
              <a:latin typeface="Lucida Sans Unicode" charset="0"/>
              <a:ea typeface="宋体" charset="0"/>
              <a:cs typeface="宋体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Arithmetic:  Only processor and registers involved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/>
              <a:t>compute the sum (or difference) of two registers, store the result in a </a:t>
            </a:r>
            <a:r>
              <a:rPr lang="en-US" dirty="0" smtClean="0"/>
              <a:t>register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/>
              <a:t>move the contents of one register to another</a:t>
            </a:r>
          </a:p>
          <a:p>
            <a:pPr marL="400050" lvl="1" indent="0">
              <a:buNone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Data Transfer Instructions: Interacts with memory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 smtClean="0"/>
              <a:t>load a word from memory into a register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 smtClean="0"/>
              <a:t>store the contents of a register into a memory word</a:t>
            </a:r>
          </a:p>
          <a:p>
            <a:pPr marL="914400" lvl="1" indent="-514350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Control Transfer Instructions: Change flow of execution</a:t>
            </a:r>
            <a:endParaRPr lang="en-US" dirty="0"/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 smtClean="0"/>
              <a:t>jump to another instruction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 smtClean="0"/>
              <a:t>conditional jump (e.g., branch if </a:t>
            </a:r>
            <a:r>
              <a:rPr lang="en-US" dirty="0" err="1" smtClean="0"/>
              <a:t>registeri</a:t>
            </a:r>
            <a:r>
              <a:rPr lang="en-US" dirty="0" smtClean="0"/>
              <a:t> == 0)</a:t>
            </a:r>
          </a:p>
          <a:p>
            <a:pPr marL="914400" lvl="1" indent="-514350">
              <a:buFont typeface="+mj-lt"/>
              <a:buAutoNum type="arabicPeriod"/>
              <a:defRPr/>
            </a:pPr>
            <a:r>
              <a:rPr lang="en-US" dirty="0" smtClean="0"/>
              <a:t>jump to a subroutine</a:t>
            </a:r>
          </a:p>
        </p:txBody>
      </p:sp>
    </p:spTree>
    <p:extLst>
      <p:ext uri="{BB962C8B-B14F-4D97-AF65-F5344CB8AC3E}">
        <p14:creationId xmlns:p14="http://schemas.microsoft.com/office/powerpoint/2010/main" val="163838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7413625" y="6613525"/>
            <a:ext cx="879475" cy="244475"/>
          </a:xfrm>
        </p:spPr>
        <p:txBody>
          <a:bodyPr wrap="none" anchor="ctr">
            <a:spAutoFit/>
          </a:bodyPr>
          <a:lstStyle/>
          <a:p>
            <a:pPr algn="ctr">
              <a:defRPr/>
            </a:pPr>
            <a:fld id="{09A88DB3-379C-3441-8BBC-359AF0FD8CFF}" type="slidenum">
              <a:rPr lang="en-US" sz="1000" b="0">
                <a:latin typeface="+mj-lt"/>
                <a:ea typeface="+mn-ea"/>
                <a:cs typeface="+mn-cs"/>
              </a:rPr>
              <a:pPr algn="ctr">
                <a:defRPr/>
              </a:pPr>
              <a:t>31</a:t>
            </a:fld>
            <a:endParaRPr lang="en-US" sz="1000" b="0" dirty="0">
              <a:latin typeface="+mj-lt"/>
              <a:ea typeface="+mn-ea"/>
              <a:cs typeface="+mn-cs"/>
            </a:endParaRPr>
          </a:p>
        </p:txBody>
      </p:sp>
      <p:sp>
        <p:nvSpPr>
          <p:cNvPr id="60418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6900" y="1054100"/>
            <a:ext cx="74295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57250" y="1187450"/>
            <a:ext cx="2590800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41000"/>
              </a:spcBef>
            </a:pPr>
            <a:r>
              <a:rPr lang="en-US" sz="1800" b="1">
                <a:latin typeface="Arial" charset="0"/>
              </a:rPr>
              <a:t>High Level Language Program</a:t>
            </a:r>
          </a:p>
        </p:txBody>
      </p:sp>
      <p:grpSp>
        <p:nvGrpSpPr>
          <p:cNvPr id="60420" name="Group 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857250" y="1727200"/>
            <a:ext cx="2590800" cy="1362075"/>
            <a:chOff x="540" y="1088"/>
            <a:chExt cx="1632" cy="858"/>
          </a:xfrm>
        </p:grpSpPr>
        <p:sp>
          <p:nvSpPr>
            <p:cNvPr id="60429" name="Rectangle 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40" y="1612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Assembly  Language Program</a:t>
              </a:r>
            </a:p>
          </p:txBody>
        </p:sp>
        <p:sp>
          <p:nvSpPr>
            <p:cNvPr id="60430" name="Line 7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1296" y="1088"/>
              <a:ext cx="0" cy="5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1" name="Rectangle 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384" y="1248"/>
              <a:ext cx="70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Compiler</a:t>
              </a:r>
            </a:p>
          </p:txBody>
        </p:sp>
      </p:grpSp>
      <p:sp>
        <p:nvSpPr>
          <p:cNvPr id="60421" name="Rectangle 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247900" y="4826000"/>
            <a:ext cx="2578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Machine Interpretation</a:t>
            </a:r>
          </a:p>
        </p:txBody>
      </p:sp>
      <p:grpSp>
        <p:nvGrpSpPr>
          <p:cNvPr id="60422" name="Group 16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768350" y="3098800"/>
            <a:ext cx="2882900" cy="1543050"/>
            <a:chOff x="484" y="1952"/>
            <a:chExt cx="1816" cy="972"/>
          </a:xfrm>
        </p:grpSpPr>
        <p:sp>
          <p:nvSpPr>
            <p:cNvPr id="60425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72" y="2508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Machine  Language Program</a:t>
              </a:r>
            </a:p>
          </p:txBody>
        </p:sp>
        <p:sp>
          <p:nvSpPr>
            <p:cNvPr id="60426" name="Line 18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1312" y="1952"/>
              <a:ext cx="0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7" name="Rectangle 1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00" y="2112"/>
              <a:ext cx="81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Assembler</a:t>
              </a:r>
            </a:p>
          </p:txBody>
        </p:sp>
        <p:sp>
          <p:nvSpPr>
            <p:cNvPr id="60428" name="Rectangle 2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84" y="2836"/>
              <a:ext cx="1816" cy="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23" name="Rectangle 10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826000" y="1187450"/>
            <a:ext cx="205740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 dirty="0">
                <a:latin typeface="Arial" charset="0"/>
              </a:rPr>
              <a:t>temp = v[k];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 dirty="0">
                <a:latin typeface="Arial" charset="0"/>
              </a:rPr>
              <a:t>v[k] = v[k+1];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 dirty="0">
                <a:latin typeface="Arial" charset="0"/>
              </a:rPr>
              <a:t>v[k+1] = temp;</a:t>
            </a:r>
          </a:p>
        </p:txBody>
      </p:sp>
      <p:sp>
        <p:nvSpPr>
          <p:cNvPr id="60424" name="Rectangle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charset="0"/>
                <a:ea typeface="ＭＳ Ｐゴシック" charset="0"/>
              </a:defRPr>
            </a:lvl9pPr>
          </a:lstStyle>
          <a:p>
            <a:pPr algn="ctr" defTabSz="457200" eaLnBrk="1" hangingPunct="1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Sans Unicode" charset="0"/>
                <a:ea typeface="宋体" charset="0"/>
                <a:cs typeface="宋体" charset="0"/>
              </a:rPr>
              <a:t>How to Speak Computer</a:t>
            </a:r>
          </a:p>
        </p:txBody>
      </p:sp>
    </p:spTree>
    <p:extLst>
      <p:ext uri="{BB962C8B-B14F-4D97-AF65-F5344CB8AC3E}">
        <p14:creationId xmlns:p14="http://schemas.microsoft.com/office/powerpoint/2010/main" val="30844912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228600"/>
            <a:ext cx="7772400" cy="609600"/>
          </a:xfrm>
        </p:spPr>
        <p:txBody>
          <a:bodyPr>
            <a:noAutofit/>
          </a:bodyPr>
          <a:lstStyle/>
          <a:p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How to Speak Computer</a:t>
            </a:r>
          </a:p>
        </p:txBody>
      </p:sp>
      <p:sp>
        <p:nvSpPr>
          <p:cNvPr id="5122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7413625" y="6613525"/>
            <a:ext cx="879475" cy="244475"/>
          </a:xfrm>
        </p:spPr>
        <p:txBody>
          <a:bodyPr wrap="none" anchor="ctr">
            <a:spAutoFit/>
          </a:bodyPr>
          <a:lstStyle/>
          <a:p>
            <a:pPr algn="ctr">
              <a:defRPr/>
            </a:pPr>
            <a:fld id="{322B396C-DA11-AD4B-B359-C660B194E704}" type="slidenum">
              <a:rPr lang="en-US" sz="1000" b="0">
                <a:latin typeface="+mj-lt"/>
                <a:ea typeface="+mn-ea"/>
                <a:cs typeface="+mn-cs"/>
              </a:rPr>
              <a:pPr algn="ctr">
                <a:defRPr/>
              </a:pPr>
              <a:t>32</a:t>
            </a:fld>
            <a:endParaRPr lang="en-US" sz="1000" b="0" dirty="0">
              <a:latin typeface="+mj-lt"/>
              <a:ea typeface="+mn-ea"/>
              <a:cs typeface="+mn-cs"/>
            </a:endParaRPr>
          </a:p>
        </p:txBody>
      </p:sp>
      <p:sp>
        <p:nvSpPr>
          <p:cNvPr id="6144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6900" y="1054100"/>
            <a:ext cx="74295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57250" y="1187450"/>
            <a:ext cx="2590800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41000"/>
              </a:spcBef>
            </a:pPr>
            <a:r>
              <a:rPr lang="en-US" sz="1800" b="1">
                <a:latin typeface="Arial" charset="0"/>
              </a:rPr>
              <a:t>High Level Language Program</a:t>
            </a:r>
          </a:p>
        </p:txBody>
      </p:sp>
      <p:grpSp>
        <p:nvGrpSpPr>
          <p:cNvPr id="61445" name="Group 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857250" y="1727200"/>
            <a:ext cx="7016750" cy="1547813"/>
            <a:chOff x="540" y="1088"/>
            <a:chExt cx="4420" cy="975"/>
          </a:xfrm>
        </p:grpSpPr>
        <p:sp>
          <p:nvSpPr>
            <p:cNvPr id="61453" name="Rectangle 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40" y="1612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Assembly  Language Program</a:t>
              </a:r>
            </a:p>
          </p:txBody>
        </p:sp>
        <p:sp>
          <p:nvSpPr>
            <p:cNvPr id="61454" name="Line 7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1296" y="1088"/>
              <a:ext cx="0" cy="5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5" name="Rectangle 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384" y="1248"/>
              <a:ext cx="70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Compiler</a:t>
              </a:r>
            </a:p>
          </p:txBody>
        </p:sp>
        <p:sp>
          <p:nvSpPr>
            <p:cNvPr id="61456" name="Rectangle 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016" y="1512"/>
              <a:ext cx="1944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0"/>
                </a:lnSpc>
                <a:spcBef>
                  <a:spcPct val="45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lw	$15,	0($2)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lw	$16,	4($2)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sw	$16,	0($2)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sw	$15,	4($2)</a:t>
              </a:r>
            </a:p>
          </p:txBody>
        </p:sp>
      </p:grpSp>
      <p:sp>
        <p:nvSpPr>
          <p:cNvPr id="61446" name="Rectangl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47900" y="4826000"/>
            <a:ext cx="2578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Machine Interpretation</a:t>
            </a:r>
          </a:p>
        </p:txBody>
      </p:sp>
      <p:grpSp>
        <p:nvGrpSpPr>
          <p:cNvPr id="61447" name="Group 16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68350" y="3098800"/>
            <a:ext cx="2882900" cy="1543050"/>
            <a:chOff x="484" y="1952"/>
            <a:chExt cx="1816" cy="972"/>
          </a:xfrm>
        </p:grpSpPr>
        <p:sp>
          <p:nvSpPr>
            <p:cNvPr id="61449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72" y="2508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Machine  Language Program</a:t>
              </a:r>
            </a:p>
          </p:txBody>
        </p:sp>
        <p:sp>
          <p:nvSpPr>
            <p:cNvPr id="61450" name="Line 18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1312" y="1952"/>
              <a:ext cx="0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1" name="Rectangle 1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00" y="2112"/>
              <a:ext cx="81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Assembler</a:t>
              </a:r>
            </a:p>
          </p:txBody>
        </p:sp>
        <p:sp>
          <p:nvSpPr>
            <p:cNvPr id="61452" name="Rectangle 2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84" y="2836"/>
              <a:ext cx="1816" cy="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448" name="Rectangle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26000" y="1187450"/>
            <a:ext cx="205740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temp = v[k];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v[k] = v[k+1];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v[k+1] = temp;</a:t>
            </a:r>
          </a:p>
        </p:txBody>
      </p:sp>
    </p:spTree>
    <p:extLst>
      <p:ext uri="{BB962C8B-B14F-4D97-AF65-F5344CB8AC3E}">
        <p14:creationId xmlns:p14="http://schemas.microsoft.com/office/powerpoint/2010/main" val="25859965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228600"/>
            <a:ext cx="7772400" cy="609600"/>
          </a:xfrm>
        </p:spPr>
        <p:txBody>
          <a:bodyPr>
            <a:noAutofit/>
          </a:bodyPr>
          <a:lstStyle/>
          <a:p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How to Speak Computer</a:t>
            </a:r>
          </a:p>
        </p:txBody>
      </p:sp>
      <p:sp>
        <p:nvSpPr>
          <p:cNvPr id="5122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7413625" y="6613525"/>
            <a:ext cx="879475" cy="244475"/>
          </a:xfrm>
        </p:spPr>
        <p:txBody>
          <a:bodyPr wrap="none" anchor="ctr">
            <a:spAutoFit/>
          </a:bodyPr>
          <a:lstStyle/>
          <a:p>
            <a:pPr algn="ctr">
              <a:defRPr/>
            </a:pPr>
            <a:fld id="{5011711D-99C8-1B42-B4D7-003BC0D49322}" type="slidenum">
              <a:rPr lang="en-US" sz="1000" b="0">
                <a:latin typeface="+mj-lt"/>
                <a:ea typeface="+mn-ea"/>
                <a:cs typeface="+mn-cs"/>
              </a:rPr>
              <a:pPr algn="ctr">
                <a:defRPr/>
              </a:pPr>
              <a:t>33</a:t>
            </a:fld>
            <a:endParaRPr lang="en-US" sz="1000" b="0" dirty="0">
              <a:latin typeface="+mj-lt"/>
              <a:ea typeface="+mn-ea"/>
              <a:cs typeface="+mn-cs"/>
            </a:endParaRPr>
          </a:p>
        </p:txBody>
      </p:sp>
      <p:sp>
        <p:nvSpPr>
          <p:cNvPr id="62466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6900" y="1054100"/>
            <a:ext cx="74295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57250" y="1187450"/>
            <a:ext cx="2590800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41000"/>
              </a:spcBef>
            </a:pPr>
            <a:r>
              <a:rPr lang="en-US" sz="1800" b="1">
                <a:latin typeface="Arial" charset="0"/>
              </a:rPr>
              <a:t>High Level Language Program</a:t>
            </a:r>
          </a:p>
        </p:txBody>
      </p:sp>
      <p:grpSp>
        <p:nvGrpSpPr>
          <p:cNvPr id="62468" name="Group 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857250" y="1727200"/>
            <a:ext cx="7016750" cy="1547813"/>
            <a:chOff x="540" y="1088"/>
            <a:chExt cx="4420" cy="975"/>
          </a:xfrm>
        </p:grpSpPr>
        <p:sp>
          <p:nvSpPr>
            <p:cNvPr id="62478" name="Rectangle 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40" y="1612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Assembly  Language Program</a:t>
              </a:r>
            </a:p>
          </p:txBody>
        </p:sp>
        <p:sp>
          <p:nvSpPr>
            <p:cNvPr id="62479" name="Line 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1296" y="1088"/>
              <a:ext cx="0" cy="5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Rectangle 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384" y="1248"/>
              <a:ext cx="70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Compiler</a:t>
              </a:r>
            </a:p>
          </p:txBody>
        </p:sp>
        <p:sp>
          <p:nvSpPr>
            <p:cNvPr id="62481" name="Rectangle 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016" y="1512"/>
              <a:ext cx="1944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0"/>
                </a:lnSpc>
                <a:spcBef>
                  <a:spcPct val="45000"/>
                </a:spcBef>
                <a:tabLst>
                  <a:tab pos="1066800" algn="l"/>
                </a:tabLst>
              </a:pPr>
              <a:r>
                <a:rPr lang="en-US" sz="1800" b="1" dirty="0" err="1">
                  <a:latin typeface="Arial" charset="0"/>
                </a:rPr>
                <a:t>lw</a:t>
              </a:r>
              <a:r>
                <a:rPr lang="en-US" sz="1800" b="1" dirty="0">
                  <a:latin typeface="Arial" charset="0"/>
                </a:rPr>
                <a:t>	$15,	0($2)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 dirty="0" err="1">
                  <a:latin typeface="Arial" charset="0"/>
                </a:rPr>
                <a:t>lw</a:t>
              </a:r>
              <a:r>
                <a:rPr lang="en-US" sz="1800" b="1" dirty="0">
                  <a:latin typeface="Arial" charset="0"/>
                </a:rPr>
                <a:t>	$16,	4($2)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 dirty="0" err="1">
                  <a:latin typeface="Arial" charset="0"/>
                </a:rPr>
                <a:t>sw</a:t>
              </a:r>
              <a:r>
                <a:rPr lang="en-US" sz="1800" b="1" dirty="0">
                  <a:latin typeface="Arial" charset="0"/>
                </a:rPr>
                <a:t>	$16,	0($2)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 dirty="0" err="1">
                  <a:latin typeface="Arial" charset="0"/>
                </a:rPr>
                <a:t>sw</a:t>
              </a:r>
              <a:r>
                <a:rPr lang="en-US" sz="1800" b="1" dirty="0">
                  <a:latin typeface="Arial" charset="0"/>
                </a:rPr>
                <a:t>	$15,	4($2)</a:t>
              </a:r>
            </a:p>
          </p:txBody>
        </p:sp>
      </p:grpSp>
      <p:sp>
        <p:nvSpPr>
          <p:cNvPr id="62469" name="Rectangl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47900" y="4826000"/>
            <a:ext cx="2578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Machine Interpretation</a:t>
            </a:r>
          </a:p>
        </p:txBody>
      </p:sp>
      <p:grpSp>
        <p:nvGrpSpPr>
          <p:cNvPr id="62470" name="Group 16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68350" y="3098800"/>
            <a:ext cx="7666038" cy="1724025"/>
            <a:chOff x="484" y="1952"/>
            <a:chExt cx="4829" cy="1086"/>
          </a:xfrm>
        </p:grpSpPr>
        <p:sp>
          <p:nvSpPr>
            <p:cNvPr id="62473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72" y="2508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Machine  Language Program</a:t>
              </a:r>
            </a:p>
          </p:txBody>
        </p:sp>
        <p:sp>
          <p:nvSpPr>
            <p:cNvPr id="62474" name="Line 18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1312" y="1952"/>
              <a:ext cx="0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5" name="Rectangle 1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00" y="2112"/>
              <a:ext cx="81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Assembler</a:t>
              </a:r>
            </a:p>
          </p:txBody>
        </p:sp>
        <p:sp>
          <p:nvSpPr>
            <p:cNvPr id="62476" name="Rectangle 2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67" y="2290"/>
              <a:ext cx="234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/>
                <a:t>1000110001100010000000000000000</a:t>
              </a:r>
            </a:p>
            <a:p>
              <a:r>
                <a:rPr lang="en-US" sz="1800" dirty="0"/>
                <a:t>1000110011110010000000000000100</a:t>
              </a:r>
            </a:p>
            <a:p>
              <a:r>
                <a:rPr lang="en-US" sz="1800" dirty="0"/>
                <a:t>1010110011110010000000000000000</a:t>
              </a:r>
            </a:p>
            <a:p>
              <a:r>
                <a:rPr lang="en-US" sz="1800" dirty="0"/>
                <a:t>1010110001100010000000000000100</a:t>
              </a:r>
            </a:p>
          </p:txBody>
        </p:sp>
        <p:sp>
          <p:nvSpPr>
            <p:cNvPr id="62477" name="Rectangle 2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84" y="2836"/>
              <a:ext cx="1816" cy="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471" name="Rectangle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26000" y="1187450"/>
            <a:ext cx="205740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temp = v[k];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v[k] = v[k+1];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v[k+1] = temp;</a:t>
            </a:r>
          </a:p>
        </p:txBody>
      </p:sp>
    </p:spTree>
    <p:extLst>
      <p:ext uri="{BB962C8B-B14F-4D97-AF65-F5344CB8AC3E}">
        <p14:creationId xmlns:p14="http://schemas.microsoft.com/office/powerpoint/2010/main" val="22956469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228600"/>
            <a:ext cx="7772400" cy="609600"/>
          </a:xfrm>
        </p:spPr>
        <p:txBody>
          <a:bodyPr>
            <a:noAutofit/>
          </a:bodyPr>
          <a:lstStyle/>
          <a:p>
            <a:r>
              <a:rPr lang="en-US" dirty="0">
                <a:latin typeface="Lucida Sans Unicode" charset="0"/>
                <a:ea typeface="宋体" charset="0"/>
                <a:cs typeface="宋体" charset="0"/>
              </a:rPr>
              <a:t>How to Speak Computer</a:t>
            </a:r>
          </a:p>
        </p:txBody>
      </p:sp>
      <p:sp>
        <p:nvSpPr>
          <p:cNvPr id="5122" name="Slide Number Placeholder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7413625" y="6613525"/>
            <a:ext cx="879475" cy="244475"/>
          </a:xfrm>
        </p:spPr>
        <p:txBody>
          <a:bodyPr wrap="none" anchor="ctr">
            <a:spAutoFit/>
          </a:bodyPr>
          <a:lstStyle/>
          <a:p>
            <a:pPr algn="ctr">
              <a:defRPr/>
            </a:pPr>
            <a:fld id="{F98675D4-6A36-2D4A-AC26-8C5921E4442D}" type="slidenum">
              <a:rPr lang="en-US" sz="1000" b="0">
                <a:latin typeface="+mj-lt"/>
                <a:ea typeface="+mn-ea"/>
                <a:cs typeface="+mn-cs"/>
              </a:rPr>
              <a:pPr algn="ctr">
                <a:defRPr/>
              </a:pPr>
              <a:t>34</a:t>
            </a:fld>
            <a:endParaRPr lang="en-US" sz="1000" b="0" dirty="0">
              <a:latin typeface="+mj-lt"/>
              <a:ea typeface="+mn-ea"/>
              <a:cs typeface="+mn-cs"/>
            </a:endParaRPr>
          </a:p>
        </p:txBody>
      </p:sp>
      <p:sp>
        <p:nvSpPr>
          <p:cNvPr id="63490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96900" y="1054100"/>
            <a:ext cx="74295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1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57250" y="1187450"/>
            <a:ext cx="2590800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41000"/>
              </a:spcBef>
            </a:pPr>
            <a:r>
              <a:rPr lang="en-US" sz="1800" b="1">
                <a:latin typeface="Arial" charset="0"/>
              </a:rPr>
              <a:t>High Level Language Program</a:t>
            </a:r>
          </a:p>
        </p:txBody>
      </p:sp>
      <p:grpSp>
        <p:nvGrpSpPr>
          <p:cNvPr id="63492" name="Group 5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857250" y="1727200"/>
            <a:ext cx="7016750" cy="1547813"/>
            <a:chOff x="540" y="1088"/>
            <a:chExt cx="4420" cy="975"/>
          </a:xfrm>
        </p:grpSpPr>
        <p:sp>
          <p:nvSpPr>
            <p:cNvPr id="63503" name="Rectangle 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540" y="1612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Assembly  Language Program</a:t>
              </a:r>
            </a:p>
          </p:txBody>
        </p:sp>
        <p:sp>
          <p:nvSpPr>
            <p:cNvPr id="63504" name="Line 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1296" y="1088"/>
              <a:ext cx="0" cy="5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5" name="Rectangle 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384" y="1248"/>
              <a:ext cx="70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Compiler</a:t>
              </a:r>
            </a:p>
          </p:txBody>
        </p:sp>
        <p:sp>
          <p:nvSpPr>
            <p:cNvPr id="63506" name="Rectangle 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016" y="1512"/>
              <a:ext cx="1944" cy="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0"/>
                </a:lnSpc>
                <a:spcBef>
                  <a:spcPct val="45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lw	$15,	0($2)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lw	$16,	4($2)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sw	$16,	0($2)</a:t>
              </a:r>
            </a:p>
            <a:p>
              <a:pPr marL="342900" indent="-342900">
                <a:lnSpc>
                  <a:spcPct val="0"/>
                </a:lnSpc>
                <a:spcBef>
                  <a:spcPct val="100000"/>
                </a:spcBef>
                <a:tabLst>
                  <a:tab pos="1066800" algn="l"/>
                </a:tabLst>
              </a:pPr>
              <a:r>
                <a:rPr lang="en-US" sz="1800" b="1">
                  <a:latin typeface="Arial" charset="0"/>
                </a:rPr>
                <a:t>sw	$15,	4($2)</a:t>
              </a:r>
            </a:p>
          </p:txBody>
        </p:sp>
      </p:grpSp>
      <p:sp>
        <p:nvSpPr>
          <p:cNvPr id="63493" name="Rectangl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47900" y="4826000"/>
            <a:ext cx="25781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b="1">
                <a:latin typeface="Arial" charset="0"/>
              </a:rPr>
              <a:t>Machine Interpretation</a:t>
            </a:r>
          </a:p>
        </p:txBody>
      </p:sp>
      <p:grpSp>
        <p:nvGrpSpPr>
          <p:cNvPr id="63494" name="Group 16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768350" y="3098800"/>
            <a:ext cx="7666038" cy="1724025"/>
            <a:chOff x="484" y="1952"/>
            <a:chExt cx="4829" cy="1086"/>
          </a:xfrm>
        </p:grpSpPr>
        <p:sp>
          <p:nvSpPr>
            <p:cNvPr id="63498" name="Rectangle 17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572" y="2508"/>
              <a:ext cx="1632" cy="33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3500" tIns="25400" rIns="63500" bIns="25400">
              <a:spAutoFit/>
            </a:bodyPr>
            <a:lstStyle/>
            <a:p>
              <a:pPr marL="342900" indent="-342900">
                <a:lnSpc>
                  <a:spcPct val="85000"/>
                </a:lnSpc>
                <a:spcBef>
                  <a:spcPct val="41000"/>
                </a:spcBef>
              </a:pPr>
              <a:r>
                <a:rPr lang="en-US" sz="1800" b="1">
                  <a:latin typeface="Arial" charset="0"/>
                </a:rPr>
                <a:t>Machine  Language Program</a:t>
              </a:r>
            </a:p>
          </p:txBody>
        </p:sp>
        <p:sp>
          <p:nvSpPr>
            <p:cNvPr id="63499" name="Line 18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1312" y="1952"/>
              <a:ext cx="0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0" name="Rectangle 1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400" y="2112"/>
              <a:ext cx="81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3500" tIns="25400" rIns="63500" bIns="2540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1800" b="1">
                  <a:latin typeface="Arial" charset="0"/>
                </a:rPr>
                <a:t>Assembler</a:t>
              </a:r>
            </a:p>
          </p:txBody>
        </p:sp>
        <p:sp>
          <p:nvSpPr>
            <p:cNvPr id="63501" name="Rectangle 2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67" y="2290"/>
              <a:ext cx="2346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/>
                <a:t>1000110001100010000000000000000</a:t>
              </a:r>
            </a:p>
            <a:p>
              <a:r>
                <a:rPr lang="en-US" sz="1800"/>
                <a:t>1000110011110010000000000000100</a:t>
              </a:r>
            </a:p>
            <a:p>
              <a:r>
                <a:rPr lang="en-US" sz="1800"/>
                <a:t>1010110011110010000000000000000</a:t>
              </a:r>
            </a:p>
            <a:p>
              <a:r>
                <a:rPr lang="en-US" sz="1800"/>
                <a:t>1010110001100010000000000000100</a:t>
              </a:r>
            </a:p>
          </p:txBody>
        </p:sp>
        <p:sp>
          <p:nvSpPr>
            <p:cNvPr id="63502" name="Rectangle 21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84" y="2836"/>
              <a:ext cx="1816" cy="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3495" name="Rectangle 10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826000" y="1187450"/>
            <a:ext cx="2057400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temp = v[k];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v[k] = v[k+1];</a:t>
            </a:r>
          </a:p>
          <a:p>
            <a:pPr marL="342900" indent="-342900">
              <a:lnSpc>
                <a:spcPct val="55000"/>
              </a:lnSpc>
              <a:spcBef>
                <a:spcPct val="42000"/>
              </a:spcBef>
            </a:pPr>
            <a:r>
              <a:rPr lang="en-US" sz="1800">
                <a:latin typeface="Arial" charset="0"/>
              </a:rPr>
              <a:t>v[k+1] = temp;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4000" y="5555734"/>
            <a:ext cx="261979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n>
                  <a:solidFill>
                    <a:srgbClr val="FF0000"/>
                  </a:solidFill>
                </a:ln>
              </a:rPr>
              <a:t>Machine does something!</a:t>
            </a:r>
          </a:p>
        </p:txBody>
      </p:sp>
    </p:spTree>
    <p:extLst>
      <p:ext uri="{BB962C8B-B14F-4D97-AF65-F5344CB8AC3E}">
        <p14:creationId xmlns:p14="http://schemas.microsoft.com/office/powerpoint/2010/main" val="23452961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HOTSPOTTYPE" val="NextSlide"/>
  <p:tag name="BRANCHTO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rtheme">
  <a:themeElements>
    <a:clrScheme name="expres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express">
      <a:majorFont>
        <a:latin typeface="Lucida Sans Unicode"/>
        <a:ea typeface="宋体"/>
        <a:cs typeface="宋体"/>
      </a:majorFont>
      <a:minorFont>
        <a:latin typeface="Times New Roman"/>
        <a:ea typeface="宋体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aramond" pitchFamily="-65" charset="0"/>
          </a:defRPr>
        </a:defPPr>
      </a:lstStyle>
    </a:lnDef>
  </a:objectDefaults>
  <a:extraClrSchemeLst>
    <a:extraClrScheme>
      <a:clrScheme name="expres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res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pres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res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res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res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rtheme.thmx</Template>
  <TotalTime>26261</TotalTime>
  <Words>2108</Words>
  <Application>Microsoft Macintosh PowerPoint</Application>
  <PresentationFormat>Letter Paper (8.5x11 in)</PresentationFormat>
  <Paragraphs>523</Paragraphs>
  <Slides>34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rtheme</vt:lpstr>
      <vt:lpstr>Lecture 7: Instruction Set Architecture </vt:lpstr>
      <vt:lpstr>Outline</vt:lpstr>
      <vt:lpstr>Steps in program translation</vt:lpstr>
      <vt:lpstr>Compile time: What does gcc do?</vt:lpstr>
      <vt:lpstr>Steps in gcc</vt:lpstr>
      <vt:lpstr>Steps in gcc</vt:lpstr>
      <vt:lpstr>Include code written by others</vt:lpstr>
      <vt:lpstr>Assembly Language</vt:lpstr>
      <vt:lpstr>Machine vs Assembly Language</vt:lpstr>
      <vt:lpstr>Steps in program translation</vt:lpstr>
      <vt:lpstr>What is the Instruction Set Architecture?</vt:lpstr>
      <vt:lpstr>General ISA Design Aspects</vt:lpstr>
      <vt:lpstr>Is the ISA different for different CPUs?</vt:lpstr>
      <vt:lpstr>RISC versus CISC (Historically)</vt:lpstr>
      <vt:lpstr>A = A*B</vt:lpstr>
      <vt:lpstr>RISC vs CISC</vt:lpstr>
      <vt:lpstr>PowerPoint Presentation</vt:lpstr>
      <vt:lpstr>Translations</vt:lpstr>
      <vt:lpstr>Architecture vs Micro-architecture</vt:lpstr>
      <vt:lpstr>The Assembly Programmer’s View of the machine</vt:lpstr>
      <vt:lpstr>The ARM Register Set</vt:lpstr>
      <vt:lpstr>Assembly Variables: Registers</vt:lpstr>
      <vt:lpstr>C, Java Variables vs. Registers</vt:lpstr>
      <vt:lpstr>Which one of the following is an optimization that is typically done by ARM compilers? </vt:lpstr>
      <vt:lpstr>Layout of instructions in memory</vt:lpstr>
      <vt:lpstr>Machine Instructions</vt:lpstr>
      <vt:lpstr>Machine Instructions</vt:lpstr>
      <vt:lpstr>Steps in program execution</vt:lpstr>
      <vt:lpstr>Assembly Language</vt:lpstr>
      <vt:lpstr>Basic Types of Instructions</vt:lpstr>
      <vt:lpstr>PowerPoint Presentation</vt:lpstr>
      <vt:lpstr>How to Speak Computer</vt:lpstr>
      <vt:lpstr>How to Speak Computer</vt:lpstr>
      <vt:lpstr>How to Speak Computer</vt:lpstr>
    </vt:vector>
  </TitlesOfParts>
  <Manager/>
  <Company>UCSD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Embedded Computing  Systems</dc:title>
  <dc:subject/>
  <dc:creator>Ryan Kastner</dc:creator>
  <cp:keywords/>
  <dc:description/>
  <cp:lastModifiedBy>Diba Mirza</cp:lastModifiedBy>
  <cp:revision>711</cp:revision>
  <cp:lastPrinted>2008-12-10T01:07:17Z</cp:lastPrinted>
  <dcterms:created xsi:type="dcterms:W3CDTF">2009-10-06T03:43:23Z</dcterms:created>
  <dcterms:modified xsi:type="dcterms:W3CDTF">2014-02-03T02:34:10Z</dcterms:modified>
  <cp:category/>
</cp:coreProperties>
</file>