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  <p:sldMasterId id="2147483650" r:id="rId3"/>
    <p:sldMasterId id="2147483651" r:id="rId4"/>
  </p:sldMasterIdLst>
  <p:notesMasterIdLst>
    <p:notesMasterId r:id="rId88"/>
  </p:notesMasterIdLst>
  <p:sldIdLst>
    <p:sldId id="256" r:id="rId5"/>
    <p:sldId id="350" r:id="rId6"/>
    <p:sldId id="257" r:id="rId7"/>
    <p:sldId id="332" r:id="rId8"/>
    <p:sldId id="351" r:id="rId9"/>
    <p:sldId id="352" r:id="rId10"/>
    <p:sldId id="353" r:id="rId11"/>
    <p:sldId id="258" r:id="rId12"/>
    <p:sldId id="319" r:id="rId13"/>
    <p:sldId id="333" r:id="rId14"/>
    <p:sldId id="260" r:id="rId15"/>
    <p:sldId id="261" r:id="rId16"/>
    <p:sldId id="262" r:id="rId17"/>
    <p:sldId id="263" r:id="rId18"/>
    <p:sldId id="264" r:id="rId19"/>
    <p:sldId id="265" r:id="rId20"/>
    <p:sldId id="266" r:id="rId21"/>
    <p:sldId id="267" r:id="rId22"/>
    <p:sldId id="268" r:id="rId23"/>
    <p:sldId id="269" r:id="rId24"/>
    <p:sldId id="270" r:id="rId25"/>
    <p:sldId id="271" r:id="rId26"/>
    <p:sldId id="274" r:id="rId27"/>
    <p:sldId id="275" r:id="rId28"/>
    <p:sldId id="325" r:id="rId29"/>
    <p:sldId id="326" r:id="rId30"/>
    <p:sldId id="277" r:id="rId31"/>
    <p:sldId id="278" r:id="rId32"/>
    <p:sldId id="347" r:id="rId33"/>
    <p:sldId id="321" r:id="rId34"/>
    <p:sldId id="320" r:id="rId35"/>
    <p:sldId id="283" r:id="rId36"/>
    <p:sldId id="284" r:id="rId37"/>
    <p:sldId id="285" r:id="rId38"/>
    <p:sldId id="286" r:id="rId39"/>
    <p:sldId id="287" r:id="rId40"/>
    <p:sldId id="288" r:id="rId41"/>
    <p:sldId id="289" r:id="rId42"/>
    <p:sldId id="290" r:id="rId43"/>
    <p:sldId id="291" r:id="rId44"/>
    <p:sldId id="292" r:id="rId45"/>
    <p:sldId id="322" r:id="rId46"/>
    <p:sldId id="293" r:id="rId47"/>
    <p:sldId id="323" r:id="rId48"/>
    <p:sldId id="295" r:id="rId49"/>
    <p:sldId id="296" r:id="rId50"/>
    <p:sldId id="297" r:id="rId51"/>
    <p:sldId id="327" r:id="rId52"/>
    <p:sldId id="328" r:id="rId53"/>
    <p:sldId id="329" r:id="rId54"/>
    <p:sldId id="330" r:id="rId55"/>
    <p:sldId id="331" r:id="rId56"/>
    <p:sldId id="298" r:id="rId57"/>
    <p:sldId id="299" r:id="rId58"/>
    <p:sldId id="300" r:id="rId59"/>
    <p:sldId id="306" r:id="rId60"/>
    <p:sldId id="307" r:id="rId61"/>
    <p:sldId id="308" r:id="rId62"/>
    <p:sldId id="309" r:id="rId63"/>
    <p:sldId id="310" r:id="rId64"/>
    <p:sldId id="311" r:id="rId65"/>
    <p:sldId id="312" r:id="rId66"/>
    <p:sldId id="313" r:id="rId67"/>
    <p:sldId id="314" r:id="rId68"/>
    <p:sldId id="324" r:id="rId69"/>
    <p:sldId id="315" r:id="rId70"/>
    <p:sldId id="316" r:id="rId71"/>
    <p:sldId id="334" r:id="rId72"/>
    <p:sldId id="335" r:id="rId73"/>
    <p:sldId id="336" r:id="rId74"/>
    <p:sldId id="337" r:id="rId75"/>
    <p:sldId id="349" r:id="rId76"/>
    <p:sldId id="338" r:id="rId77"/>
    <p:sldId id="354" r:id="rId78"/>
    <p:sldId id="355" r:id="rId79"/>
    <p:sldId id="339" r:id="rId80"/>
    <p:sldId id="340" r:id="rId81"/>
    <p:sldId id="341" r:id="rId82"/>
    <p:sldId id="342" r:id="rId83"/>
    <p:sldId id="348" r:id="rId84"/>
    <p:sldId id="345" r:id="rId85"/>
    <p:sldId id="346" r:id="rId86"/>
    <p:sldId id="317" r:id="rId87"/>
  </p:sldIdLst>
  <p:sldSz cx="10077450" cy="7562850"/>
  <p:notesSz cx="7772400" cy="10058400"/>
  <p:defaultTextStyle>
    <a:defPPr>
      <a:defRPr lang="en-GB"/>
    </a:defPPr>
    <a:lvl1pPr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SimSun" charset="-122"/>
        <a:cs typeface="+mn-cs"/>
      </a:defRPr>
    </a:lvl1pPr>
    <a:lvl2pPr marL="742950" indent="-28575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SimSun" charset="-122"/>
        <a:cs typeface="+mn-cs"/>
      </a:defRPr>
    </a:lvl2pPr>
    <a:lvl3pPr marL="11430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SimSun" charset="-122"/>
        <a:cs typeface="+mn-cs"/>
      </a:defRPr>
    </a:lvl3pPr>
    <a:lvl4pPr marL="16002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SimSun" charset="-122"/>
        <a:cs typeface="+mn-cs"/>
      </a:defRPr>
    </a:lvl4pPr>
    <a:lvl5pPr marL="20574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SimSun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SimSun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SimSun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SimSun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SimSun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88"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FF00"/>
    <a:srgbClr val="66FF66"/>
    <a:srgbClr val="25FFCB"/>
    <a:srgbClr val="D6A300"/>
    <a:srgbClr val="CD9037"/>
    <a:srgbClr val="AB77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1128" y="-9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3524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76" Type="http://schemas.openxmlformats.org/officeDocument/2006/relationships/slide" Target="slides/slide72.xml"/><Relationship Id="rId84" Type="http://schemas.openxmlformats.org/officeDocument/2006/relationships/slide" Target="slides/slide80.xml"/><Relationship Id="rId89" Type="http://schemas.openxmlformats.org/officeDocument/2006/relationships/presProps" Target="presProps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87" Type="http://schemas.openxmlformats.org/officeDocument/2006/relationships/slide" Target="slides/slide83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90" Type="http://schemas.openxmlformats.org/officeDocument/2006/relationships/viewProps" Target="viewProp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slide" Target="slides/slide79.xml"/><Relationship Id="rId88" Type="http://schemas.openxmlformats.org/officeDocument/2006/relationships/notesMaster" Target="notesMasters/notesMaster1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4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6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77.emf"/><Relationship Id="rId1" Type="http://schemas.openxmlformats.org/officeDocument/2006/relationships/image" Target="../media/image75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8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2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87.emf"/><Relationship Id="rId1" Type="http://schemas.openxmlformats.org/officeDocument/2006/relationships/image" Target="../media/image86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9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7613" cy="37703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sp>
      <p:sp>
        <p:nvSpPr>
          <p:cNvPr id="5122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77875" y="4776788"/>
            <a:ext cx="6216650" cy="452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371850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endParaRPr lang="en-US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398963" y="0"/>
            <a:ext cx="3371850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endParaRPr 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9555163"/>
            <a:ext cx="3371850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endParaRPr lang="en-US"/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fld id="{E4A3FE23-DBE2-4B24-8CC3-4EEA2909EEA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9114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C75157E-E7B9-49DB-92A6-5A83AA9B0397}" type="slidenum">
              <a:rPr lang="en-US"/>
              <a:pPr/>
              <a:t>1</a:t>
            </a:fld>
            <a:endParaRPr lang="en-US"/>
          </a:p>
        </p:txBody>
      </p:sp>
      <p:sp>
        <p:nvSpPr>
          <p:cNvPr id="7065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91440"/>
          <a:lstStyle/>
          <a:p>
            <a:fld id="{6E848EA2-9CAC-489D-A18B-B989715348B3}" type="slidenum">
              <a:rPr lang="en-US" sz="1400">
                <a:solidFill>
                  <a:srgbClr val="FFFFFF"/>
                </a:solidFill>
              </a:rPr>
              <a:pPr/>
              <a:t>1</a:t>
            </a:fld>
            <a:endParaRPr lang="en-US" sz="1400">
              <a:solidFill>
                <a:srgbClr val="FFFFFF"/>
              </a:solidFill>
            </a:endParaRPr>
          </a:p>
        </p:txBody>
      </p:sp>
      <p:sp>
        <p:nvSpPr>
          <p:cNvPr id="70658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3188" y="763588"/>
            <a:ext cx="5026025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3475" cy="45212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sz="2000">
              <a:latin typeface="Arial" charset="0"/>
              <a:ea typeface="SimSun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566863" y="966788"/>
            <a:ext cx="4638675" cy="3481387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49507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1201783" y="4785021"/>
            <a:ext cx="5372100" cy="3863561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5DE829A-B037-47CA-A140-E1CC9275A0FD}" type="slidenum">
              <a:rPr lang="en-US"/>
              <a:pPr/>
              <a:t>3</a:t>
            </a:fld>
            <a:endParaRPr lang="en-US"/>
          </a:p>
        </p:txBody>
      </p:sp>
      <p:sp>
        <p:nvSpPr>
          <p:cNvPr id="71681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91440"/>
          <a:lstStyle/>
          <a:p>
            <a:fld id="{203AA0AE-65CF-479A-848A-60E5EB81D4A4}" type="slidenum">
              <a:rPr lang="en-US" sz="1400">
                <a:solidFill>
                  <a:srgbClr val="FFFFFF"/>
                </a:solidFill>
              </a:rPr>
              <a:pPr/>
              <a:t>3</a:t>
            </a:fld>
            <a:endParaRPr lang="en-US" sz="1400">
              <a:solidFill>
                <a:srgbClr val="FFFFFF"/>
              </a:solidFill>
            </a:endParaRPr>
          </a:p>
        </p:txBody>
      </p:sp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4402138" y="9553575"/>
            <a:ext cx="3367087" cy="503238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40353318-4973-45C1-8E51-7BBAB824E2A2}" type="slidenum">
              <a:rPr lang="en-US" sz="1200">
                <a:solidFill>
                  <a:srgbClr val="000000"/>
                </a:solidFill>
                <a:latin typeface="Times New Roman" pitchFamily="16" charset="0"/>
              </a:rPr>
              <a:pPr algn="r">
                <a:lnSpc>
                  <a:spcPct val="100000"/>
                </a:lnSpc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</a:t>
            </a:fld>
            <a:endParaRPr lang="en-US" sz="12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71683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3188" y="754063"/>
            <a:ext cx="5026025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4" name="Rectangle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3475" cy="45212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sz="2000">
              <a:latin typeface="Arial" charset="0"/>
              <a:ea typeface="SimSun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73188" y="763588"/>
            <a:ext cx="5024437" cy="3770312"/>
          </a:xfrm>
          <a:ln/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7C1331-718A-46F0-AFB6-5815FCA6F83E}" type="slidenum">
              <a:rPr lang="en-US" smtClean="0"/>
              <a:pPr/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3188" y="765175"/>
            <a:ext cx="5024437" cy="37703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7274" y="4777654"/>
            <a:ext cx="6217817" cy="4441352"/>
          </a:xfrm>
        </p:spPr>
        <p:txBody>
          <a:bodyPr/>
          <a:lstStyle/>
          <a:p>
            <a:endParaRPr lang="x-non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3188" y="765175"/>
            <a:ext cx="5024437" cy="37703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7274" y="4777654"/>
            <a:ext cx="6217817" cy="4441352"/>
          </a:xfrm>
        </p:spPr>
        <p:txBody>
          <a:bodyPr/>
          <a:lstStyle/>
          <a:p>
            <a:endParaRPr lang="x-non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373188" y="765175"/>
            <a:ext cx="5024437" cy="37703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77274" y="4777654"/>
            <a:ext cx="6217817" cy="4441352"/>
          </a:xfrm>
        </p:spPr>
        <p:txBody>
          <a:bodyPr/>
          <a:lstStyle/>
          <a:p>
            <a:endParaRPr lang="x-non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BF414AF-2376-4B9C-8177-E31710668E8B}" type="slidenum">
              <a:rPr lang="en-US"/>
              <a:pPr/>
              <a:t>8</a:t>
            </a:fld>
            <a:endParaRPr lang="en-US"/>
          </a:p>
        </p:txBody>
      </p:sp>
      <p:sp>
        <p:nvSpPr>
          <p:cNvPr id="72705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91440"/>
          <a:lstStyle/>
          <a:p>
            <a:fld id="{9533BFFC-D473-4BB7-890A-083C3B3EAAAB}" type="slidenum">
              <a:rPr lang="en-US" sz="1400">
                <a:solidFill>
                  <a:srgbClr val="FFFFFF"/>
                </a:solidFill>
              </a:rPr>
              <a:pPr/>
              <a:t>8</a:t>
            </a:fld>
            <a:endParaRPr lang="en-US" sz="1400">
              <a:solidFill>
                <a:srgbClr val="FFFFFF"/>
              </a:solidFill>
            </a:endParaRPr>
          </a:p>
        </p:txBody>
      </p:sp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4402138" y="9553575"/>
            <a:ext cx="3367087" cy="503238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15DCB244-69ED-4F9B-8817-ABEDA36F40EC}" type="slidenum">
              <a:rPr lang="en-US" sz="1200">
                <a:solidFill>
                  <a:srgbClr val="000000"/>
                </a:solidFill>
                <a:latin typeface="Times New Roman" pitchFamily="16" charset="0"/>
              </a:rPr>
              <a:pPr algn="r">
                <a:lnSpc>
                  <a:spcPct val="100000"/>
                </a:lnSpc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8</a:t>
            </a:fld>
            <a:endParaRPr lang="en-US" sz="12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72707" name="Rectangle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3188" y="754063"/>
            <a:ext cx="5026025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8" name="Text Box 4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6288" y="4776788"/>
            <a:ext cx="6218237" cy="452596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tIns="91440"/>
          <a:lstStyle/>
          <a:p>
            <a:pPr eaLnBrk="1" hangingPunct="1">
              <a:spcBef>
                <a:spcPts val="450"/>
              </a:spcBef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</a:tabLst>
            </a:pPr>
            <a:r>
              <a:rPr lang="en-US" sz="1300">
                <a:latin typeface="Arial" charset="0"/>
                <a:ea typeface="SimSun" charset="-122"/>
              </a:rPr>
              <a:t>Elevator pitch: We are going to form a mass spec software company that will revolutionize the application of mass spectrometry to proteomics and life sciences. It will enable new applications that will significantly advance the research … in industry..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269AA15-D47E-4FF9-A8FA-393D52BFE116}" type="slidenum">
              <a:rPr lang="en-US"/>
              <a:pPr/>
              <a:t>9</a:t>
            </a:fld>
            <a:endParaRPr lang="en-US"/>
          </a:p>
        </p:txBody>
      </p:sp>
      <p:sp>
        <p:nvSpPr>
          <p:cNvPr id="53249" name="Text Box 1"/>
          <p:cNvSpPr txBox="1">
            <a:spLocks noChangeArrowheads="1"/>
          </p:cNvSpPr>
          <p:nvPr/>
        </p:nvSpPr>
        <p:spPr bwMode="auto">
          <a:xfrm>
            <a:off x="4402138" y="9553575"/>
            <a:ext cx="3368675" cy="5032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lnSpc>
                <a:spcPct val="100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D8481628-2E2D-41C8-B471-1BF2E08F4B00}" type="slidenum">
              <a:rPr lang="en-US" sz="1200">
                <a:solidFill>
                  <a:srgbClr val="000000"/>
                </a:solidFill>
                <a:latin typeface="Times New Roman" pitchFamily="16" charset="0"/>
              </a:rPr>
              <a:pPr algn="r">
                <a:lnSpc>
                  <a:spcPct val="100000"/>
                </a:lnSpc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9</a:t>
            </a:fld>
            <a:endParaRPr lang="en-US" sz="120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53250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3188" y="754063"/>
            <a:ext cx="5026025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Text Box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6288" y="4776788"/>
            <a:ext cx="6218237" cy="452596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300">
                <a:ea typeface="SimSun" charset="-122"/>
              </a:rPr>
              <a:t>Elevator pitch: We are going to form a mass spec software company that will revolutionize the application of mass spectrometry to proteomics and life sciences. It will enable new applications that will significantly advance the research … in industry..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73188" y="763588"/>
            <a:ext cx="5024437" cy="3770312"/>
          </a:xfrm>
          <a:ln/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714C0B3-A2D0-46B8-A857-4F3F8D934D6E}" type="slidenum">
              <a:rPr lang="en-US" smtClean="0"/>
              <a:pPr/>
              <a:t>10</a:t>
            </a:fld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6D49DE0-5FF6-4D7F-A535-E854EA2FE344}" type="slidenum">
              <a:rPr lang="en-US"/>
              <a:pPr/>
              <a:t>11</a:t>
            </a:fld>
            <a:endParaRPr lang="en-US"/>
          </a:p>
        </p:txBody>
      </p:sp>
      <p:sp>
        <p:nvSpPr>
          <p:cNvPr id="7475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91440"/>
          <a:lstStyle/>
          <a:p>
            <a:fld id="{31E0D5E0-130E-418C-9C04-25515778B726}" type="slidenum">
              <a:rPr lang="en-US" sz="1400">
                <a:solidFill>
                  <a:srgbClr val="FFFFFF"/>
                </a:solidFill>
                <a:latin typeface="Times New Roman" pitchFamily="16" charset="0"/>
              </a:rPr>
              <a:pPr/>
              <a:t>11</a:t>
            </a:fld>
            <a:endParaRPr lang="en-US" sz="1400">
              <a:solidFill>
                <a:srgbClr val="FFFFFF"/>
              </a:solidFill>
              <a:latin typeface="Times New Roman" pitchFamily="16" charset="0"/>
            </a:endParaRPr>
          </a:p>
        </p:txBody>
      </p:sp>
      <p:sp>
        <p:nvSpPr>
          <p:cNvPr id="74754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4775" y="763588"/>
            <a:ext cx="5016500" cy="37655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Text Box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tIns="91440"/>
          <a:lstStyle/>
          <a:p>
            <a:pPr eaLnBrk="1" hangingPunct="1">
              <a:spcBef>
                <a:spcPct val="0"/>
              </a:spcBef>
            </a:pPr>
            <a:r>
              <a:rPr lang="en-US" sz="2000">
                <a:ea typeface="SimSun" charset="-122"/>
              </a:rPr>
              <a:t>Elevator pitch: We are going to form a mass spec software company that will revolutionize the application of mass spectrometry to proteomics and life sciences. It will enable new applications that will significantly advance the research … in industry..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FB55BCA-E769-485E-8802-731CB2E92CD8}" type="slidenum">
              <a:rPr lang="en-US"/>
              <a:pPr/>
              <a:t>12</a:t>
            </a:fld>
            <a:endParaRPr lang="en-US"/>
          </a:p>
        </p:txBody>
      </p:sp>
      <p:sp>
        <p:nvSpPr>
          <p:cNvPr id="757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4775" y="763588"/>
            <a:ext cx="5016500" cy="37655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>
              <a:spcBef>
                <a:spcPct val="0"/>
              </a:spcBef>
            </a:pPr>
            <a:endParaRPr lang="en-US" sz="2000">
              <a:latin typeface="Arial" charset="0"/>
              <a:ea typeface="SimSun" charset="-122"/>
            </a:endParaRPr>
          </a:p>
        </p:txBody>
      </p:sp>
      <p:sp>
        <p:nvSpPr>
          <p:cNvPr id="75779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91440"/>
          <a:lstStyle/>
          <a:p>
            <a:fld id="{C795824B-C62F-4A54-86E8-119F46BD7431}" type="slidenum">
              <a:rPr lang="en-US" sz="1400">
                <a:solidFill>
                  <a:srgbClr val="FFFFFF"/>
                </a:solidFill>
                <a:latin typeface="Times New Roman" pitchFamily="16" charset="0"/>
              </a:rPr>
              <a:pPr/>
              <a:t>12</a:t>
            </a:fld>
            <a:endParaRPr lang="en-US" sz="1400">
              <a:solidFill>
                <a:srgbClr val="FFFFFF"/>
              </a:solidFill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3C3E071-7345-461D-9E3F-18B2E73D0296}" type="slidenum">
              <a:rPr lang="en-US"/>
              <a:pPr/>
              <a:t>13</a:t>
            </a:fld>
            <a:endParaRPr lang="en-US"/>
          </a:p>
        </p:txBody>
      </p:sp>
      <p:sp>
        <p:nvSpPr>
          <p:cNvPr id="76801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91440"/>
          <a:lstStyle/>
          <a:p>
            <a:fld id="{EA2B019B-CB62-4C39-AB4B-9DEDE6F2D9AD}" type="slidenum">
              <a:rPr lang="en-US" sz="1400">
                <a:solidFill>
                  <a:srgbClr val="FFFFFF"/>
                </a:solidFill>
              </a:rPr>
              <a:pPr/>
              <a:t>13</a:t>
            </a:fld>
            <a:endParaRPr lang="en-US" sz="1400">
              <a:solidFill>
                <a:srgbClr val="FFFFFF"/>
              </a:solidFill>
            </a:endParaRPr>
          </a:p>
        </p:txBody>
      </p:sp>
      <p:sp>
        <p:nvSpPr>
          <p:cNvPr id="76802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3188" y="763588"/>
            <a:ext cx="5026025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3475" cy="45212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sz="2000">
              <a:latin typeface="Arial" charset="0"/>
              <a:ea typeface="SimSun" charset="-122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2DF76AF-1816-4249-A1F6-195747021FC0}" type="slidenum">
              <a:rPr lang="en-US"/>
              <a:pPr/>
              <a:t>14</a:t>
            </a:fld>
            <a:endParaRPr lang="en-US"/>
          </a:p>
        </p:txBody>
      </p:sp>
      <p:sp>
        <p:nvSpPr>
          <p:cNvPr id="77825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91440"/>
          <a:lstStyle/>
          <a:p>
            <a:fld id="{99FD1422-8C99-4C62-9C95-CD8B27EA245B}" type="slidenum">
              <a:rPr lang="en-US" sz="1400">
                <a:solidFill>
                  <a:srgbClr val="FFFFFF"/>
                </a:solidFill>
              </a:rPr>
              <a:pPr/>
              <a:t>14</a:t>
            </a:fld>
            <a:endParaRPr lang="en-US" sz="1400">
              <a:solidFill>
                <a:srgbClr val="FFFFFF"/>
              </a:solidFill>
            </a:endParaRPr>
          </a:p>
        </p:txBody>
      </p:sp>
      <p:sp>
        <p:nvSpPr>
          <p:cNvPr id="77826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3188" y="763588"/>
            <a:ext cx="5026025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7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3475" cy="45212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sz="2000">
              <a:latin typeface="Arial" charset="0"/>
              <a:ea typeface="SimSun" charset="-122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A0E5EE6-186F-4DA7-AC61-91E9782EE078}" type="slidenum">
              <a:rPr lang="en-US"/>
              <a:pPr/>
              <a:t>15</a:t>
            </a:fld>
            <a:endParaRPr lang="en-US"/>
          </a:p>
        </p:txBody>
      </p:sp>
      <p:sp>
        <p:nvSpPr>
          <p:cNvPr id="78849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91440"/>
          <a:lstStyle/>
          <a:p>
            <a:fld id="{208BD2F3-42EC-44B0-9910-70F217C1AC4F}" type="slidenum">
              <a:rPr lang="en-US" sz="1400">
                <a:solidFill>
                  <a:srgbClr val="FFFFFF"/>
                </a:solidFill>
              </a:rPr>
              <a:pPr/>
              <a:t>15</a:t>
            </a:fld>
            <a:endParaRPr lang="en-US" sz="1400">
              <a:solidFill>
                <a:srgbClr val="FFFFFF"/>
              </a:solidFill>
            </a:endParaRPr>
          </a:p>
        </p:txBody>
      </p:sp>
      <p:sp>
        <p:nvSpPr>
          <p:cNvPr id="78850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3188" y="754063"/>
            <a:ext cx="5026025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3475" cy="45212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sz="2000">
              <a:latin typeface="Arial" charset="0"/>
              <a:ea typeface="SimSun" charset="-122"/>
            </a:endParaRPr>
          </a:p>
        </p:txBody>
      </p:sp>
      <p:sp>
        <p:nvSpPr>
          <p:cNvPr id="78852" name="Rectangle 4"/>
          <p:cNvSpPr>
            <a:spLocks noChangeArrowheads="1"/>
          </p:cNvSpPr>
          <p:nvPr/>
        </p:nvSpPr>
        <p:spPr bwMode="auto">
          <a:xfrm>
            <a:off x="4402138" y="9553575"/>
            <a:ext cx="3367087" cy="503238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2A1F6D1A-20B1-4B1F-80DA-1545844A5DA2}" type="slidenum">
              <a:rPr lang="en-US" sz="1200">
                <a:solidFill>
                  <a:srgbClr val="000000"/>
                </a:solidFill>
                <a:latin typeface="Times New Roman" pitchFamily="16" charset="0"/>
              </a:rPr>
              <a:pPr algn="r">
                <a:lnSpc>
                  <a:spcPct val="100000"/>
                </a:lnSpc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15</a:t>
            </a:fld>
            <a:endParaRPr lang="en-US" sz="1200">
              <a:solidFill>
                <a:srgbClr val="000000"/>
              </a:solidFill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8281127-0B8D-4DF0-BD87-A08ED84B57E6}" type="slidenum">
              <a:rPr lang="en-US"/>
              <a:pPr/>
              <a:t>16</a:t>
            </a:fld>
            <a:endParaRPr lang="en-US"/>
          </a:p>
        </p:txBody>
      </p:sp>
      <p:sp>
        <p:nvSpPr>
          <p:cNvPr id="7987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91440"/>
          <a:lstStyle/>
          <a:p>
            <a:fld id="{11BD6358-CA69-487A-980C-9A2B5DF5FD01}" type="slidenum">
              <a:rPr lang="en-US" sz="1400">
                <a:solidFill>
                  <a:srgbClr val="FFFFFF"/>
                </a:solidFill>
              </a:rPr>
              <a:pPr/>
              <a:t>16</a:t>
            </a:fld>
            <a:endParaRPr lang="en-US" sz="1400">
              <a:solidFill>
                <a:srgbClr val="FFFFFF"/>
              </a:solidFill>
            </a:endParaRPr>
          </a:p>
        </p:txBody>
      </p:sp>
      <p:sp>
        <p:nvSpPr>
          <p:cNvPr id="79874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3188" y="754063"/>
            <a:ext cx="5026025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3475" cy="45212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sz="2000">
              <a:latin typeface="Arial" charset="0"/>
              <a:ea typeface="SimSun" charset="-122"/>
            </a:endParaRPr>
          </a:p>
        </p:txBody>
      </p:sp>
      <p:sp>
        <p:nvSpPr>
          <p:cNvPr id="79876" name="Rectangle 4"/>
          <p:cNvSpPr>
            <a:spLocks noChangeArrowheads="1"/>
          </p:cNvSpPr>
          <p:nvPr/>
        </p:nvSpPr>
        <p:spPr bwMode="auto">
          <a:xfrm>
            <a:off x="4402138" y="9553575"/>
            <a:ext cx="3367087" cy="503238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B6CBBD4F-5046-4C13-9DC1-8295A99114AA}" type="slidenum">
              <a:rPr lang="en-US" sz="1200">
                <a:solidFill>
                  <a:srgbClr val="000000"/>
                </a:solidFill>
                <a:latin typeface="Times New Roman" pitchFamily="16" charset="0"/>
              </a:rPr>
              <a:pPr algn="r">
                <a:lnSpc>
                  <a:spcPct val="100000"/>
                </a:lnSpc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16</a:t>
            </a:fld>
            <a:endParaRPr lang="en-US" sz="1200">
              <a:solidFill>
                <a:srgbClr val="000000"/>
              </a:solidFill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AACF540-BF5B-493B-A839-023B444C043A}" type="slidenum">
              <a:rPr lang="en-US"/>
              <a:pPr/>
              <a:t>17</a:t>
            </a:fld>
            <a:endParaRPr lang="en-US"/>
          </a:p>
        </p:txBody>
      </p:sp>
      <p:sp>
        <p:nvSpPr>
          <p:cNvPr id="8089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91440"/>
          <a:lstStyle/>
          <a:p>
            <a:fld id="{0149EECD-843C-4110-A255-818393839EA9}" type="slidenum">
              <a:rPr lang="en-US" sz="1400">
                <a:solidFill>
                  <a:srgbClr val="FFFFFF"/>
                </a:solidFill>
              </a:rPr>
              <a:pPr/>
              <a:t>17</a:t>
            </a:fld>
            <a:endParaRPr lang="en-US" sz="1400">
              <a:solidFill>
                <a:srgbClr val="FFFFFF"/>
              </a:solidFill>
            </a:endParaRPr>
          </a:p>
        </p:txBody>
      </p:sp>
      <p:sp>
        <p:nvSpPr>
          <p:cNvPr id="80898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3188" y="754063"/>
            <a:ext cx="5026025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3475" cy="45212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sz="2000">
              <a:latin typeface="Arial" charset="0"/>
              <a:ea typeface="SimSun" charset="-122"/>
            </a:endParaRPr>
          </a:p>
        </p:txBody>
      </p:sp>
      <p:sp>
        <p:nvSpPr>
          <p:cNvPr id="80900" name="Rectangle 4"/>
          <p:cNvSpPr>
            <a:spLocks noChangeArrowheads="1"/>
          </p:cNvSpPr>
          <p:nvPr/>
        </p:nvSpPr>
        <p:spPr bwMode="auto">
          <a:xfrm>
            <a:off x="4402138" y="9553575"/>
            <a:ext cx="3367087" cy="503238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08E43982-F969-4C29-8E41-C9009CCFF8BD}" type="slidenum">
              <a:rPr lang="en-US" sz="1200">
                <a:solidFill>
                  <a:srgbClr val="000000"/>
                </a:solidFill>
                <a:latin typeface="Times New Roman" pitchFamily="16" charset="0"/>
              </a:rPr>
              <a:pPr algn="r">
                <a:lnSpc>
                  <a:spcPct val="100000"/>
                </a:lnSpc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17</a:t>
            </a:fld>
            <a:endParaRPr lang="en-US" sz="1200">
              <a:solidFill>
                <a:srgbClr val="000000"/>
              </a:solidFill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7D92EEE-7395-4B5C-8E67-BC9454534D84}" type="slidenum">
              <a:rPr lang="en-US"/>
              <a:pPr/>
              <a:t>18</a:t>
            </a:fld>
            <a:endParaRPr lang="en-US"/>
          </a:p>
        </p:txBody>
      </p:sp>
      <p:sp>
        <p:nvSpPr>
          <p:cNvPr id="81921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91440"/>
          <a:lstStyle/>
          <a:p>
            <a:fld id="{A29561E9-2886-483C-827E-78D0BECAA70D}" type="slidenum">
              <a:rPr lang="en-US" sz="1400">
                <a:solidFill>
                  <a:srgbClr val="FFFFFF"/>
                </a:solidFill>
              </a:rPr>
              <a:pPr/>
              <a:t>18</a:t>
            </a:fld>
            <a:endParaRPr lang="en-US" sz="1400">
              <a:solidFill>
                <a:srgbClr val="FFFFFF"/>
              </a:solidFill>
            </a:endParaRPr>
          </a:p>
        </p:txBody>
      </p:sp>
      <p:sp>
        <p:nvSpPr>
          <p:cNvPr id="81922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3188" y="754063"/>
            <a:ext cx="5026025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3475" cy="45212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sz="2000">
              <a:latin typeface="Arial" charset="0"/>
              <a:ea typeface="SimSun" charset="-122"/>
            </a:endParaRPr>
          </a:p>
        </p:txBody>
      </p:sp>
      <p:sp>
        <p:nvSpPr>
          <p:cNvPr id="81924" name="Rectangle 4"/>
          <p:cNvSpPr>
            <a:spLocks noChangeArrowheads="1"/>
          </p:cNvSpPr>
          <p:nvPr/>
        </p:nvSpPr>
        <p:spPr bwMode="auto">
          <a:xfrm>
            <a:off x="4402138" y="9553575"/>
            <a:ext cx="3367087" cy="503238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72DBAA8D-205F-47B8-81A5-3277BA10241E}" type="slidenum">
              <a:rPr lang="en-US" sz="1200">
                <a:solidFill>
                  <a:srgbClr val="000000"/>
                </a:solidFill>
                <a:latin typeface="Times New Roman" pitchFamily="16" charset="0"/>
              </a:rPr>
              <a:pPr algn="r">
                <a:lnSpc>
                  <a:spcPct val="100000"/>
                </a:lnSpc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18</a:t>
            </a:fld>
            <a:endParaRPr lang="en-US" sz="1200">
              <a:solidFill>
                <a:srgbClr val="000000"/>
              </a:solidFill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ACCE629-5EB1-4856-83B6-50E2B2E0E5A0}" type="slidenum">
              <a:rPr lang="en-US"/>
              <a:pPr/>
              <a:t>19</a:t>
            </a:fld>
            <a:endParaRPr lang="en-US"/>
          </a:p>
        </p:txBody>
      </p:sp>
      <p:sp>
        <p:nvSpPr>
          <p:cNvPr id="82945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91440"/>
          <a:lstStyle/>
          <a:p>
            <a:fld id="{8DFBA5BB-A9AE-4307-8275-1725C3C19BAA}" type="slidenum">
              <a:rPr lang="en-US" sz="1400">
                <a:solidFill>
                  <a:srgbClr val="FFFFFF"/>
                </a:solidFill>
              </a:rPr>
              <a:pPr/>
              <a:t>19</a:t>
            </a:fld>
            <a:endParaRPr lang="en-US" sz="1400">
              <a:solidFill>
                <a:srgbClr val="FFFFFF"/>
              </a:solidFill>
            </a:endParaRPr>
          </a:p>
        </p:txBody>
      </p:sp>
      <p:sp>
        <p:nvSpPr>
          <p:cNvPr id="82946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3188" y="754063"/>
            <a:ext cx="5026025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3475" cy="45212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sz="2000">
              <a:latin typeface="Arial" charset="0"/>
              <a:ea typeface="SimSun" charset="-122"/>
            </a:endParaRPr>
          </a:p>
        </p:txBody>
      </p:sp>
      <p:sp>
        <p:nvSpPr>
          <p:cNvPr id="82948" name="Rectangle 4"/>
          <p:cNvSpPr>
            <a:spLocks noChangeArrowheads="1"/>
          </p:cNvSpPr>
          <p:nvPr/>
        </p:nvSpPr>
        <p:spPr bwMode="auto">
          <a:xfrm>
            <a:off x="4402138" y="9553575"/>
            <a:ext cx="3367087" cy="503238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0B4FDDAD-62F3-4743-ABFD-0DDC0EA2F776}" type="slidenum">
              <a:rPr lang="en-US" sz="1200">
                <a:solidFill>
                  <a:srgbClr val="000000"/>
                </a:solidFill>
                <a:latin typeface="Times New Roman" pitchFamily="16" charset="0"/>
              </a:rPr>
              <a:pPr algn="r">
                <a:lnSpc>
                  <a:spcPct val="100000"/>
                </a:lnSpc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19</a:t>
            </a:fld>
            <a:endParaRPr lang="en-US" sz="1200">
              <a:solidFill>
                <a:srgbClr val="000000"/>
              </a:solidFill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A5FB86C-2A5A-457B-BCF2-E6ED14859C20}" type="slidenum">
              <a:rPr lang="en-US"/>
              <a:pPr/>
              <a:t>20</a:t>
            </a:fld>
            <a:endParaRPr lang="en-US"/>
          </a:p>
        </p:txBody>
      </p:sp>
      <p:sp>
        <p:nvSpPr>
          <p:cNvPr id="83969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91440"/>
          <a:lstStyle/>
          <a:p>
            <a:fld id="{87CEBF3D-CC46-42E3-9286-B67A62C74721}" type="slidenum">
              <a:rPr lang="en-US" sz="1400">
                <a:solidFill>
                  <a:srgbClr val="FFFFFF"/>
                </a:solidFill>
              </a:rPr>
              <a:pPr/>
              <a:t>20</a:t>
            </a:fld>
            <a:endParaRPr lang="en-US" sz="1400">
              <a:solidFill>
                <a:srgbClr val="FFFFFF"/>
              </a:solidFill>
            </a:endParaRPr>
          </a:p>
        </p:txBody>
      </p:sp>
      <p:sp>
        <p:nvSpPr>
          <p:cNvPr id="83970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3188" y="754063"/>
            <a:ext cx="5026025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3475" cy="45212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sz="2000">
              <a:latin typeface="Arial" charset="0"/>
              <a:ea typeface="SimSun" charset="-122"/>
            </a:endParaRPr>
          </a:p>
        </p:txBody>
      </p:sp>
      <p:sp>
        <p:nvSpPr>
          <p:cNvPr id="83972" name="Rectangle 4"/>
          <p:cNvSpPr>
            <a:spLocks noChangeArrowheads="1"/>
          </p:cNvSpPr>
          <p:nvPr/>
        </p:nvSpPr>
        <p:spPr bwMode="auto">
          <a:xfrm>
            <a:off x="4402138" y="9553575"/>
            <a:ext cx="3367087" cy="503238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461EACD8-69F7-45C6-92AB-CC9F42A9F640}" type="slidenum">
              <a:rPr lang="en-US" sz="1200">
                <a:solidFill>
                  <a:srgbClr val="000000"/>
                </a:solidFill>
                <a:latin typeface="Times New Roman" pitchFamily="16" charset="0"/>
              </a:rPr>
              <a:pPr algn="r">
                <a:lnSpc>
                  <a:spcPct val="100000"/>
                </a:lnSpc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20</a:t>
            </a:fld>
            <a:endParaRPr lang="en-US" sz="1200">
              <a:solidFill>
                <a:srgbClr val="000000"/>
              </a:solidFill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CEED3C3-B93F-4487-8F06-FE321194E01F}" type="slidenum">
              <a:rPr lang="en-US"/>
              <a:pPr/>
              <a:t>21</a:t>
            </a:fld>
            <a:endParaRPr lang="en-US"/>
          </a:p>
        </p:txBody>
      </p:sp>
      <p:sp>
        <p:nvSpPr>
          <p:cNvPr id="8499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91440"/>
          <a:lstStyle/>
          <a:p>
            <a:fld id="{E2726C02-78A3-45F1-A61F-63242FB73659}" type="slidenum">
              <a:rPr lang="en-US" sz="1400">
                <a:solidFill>
                  <a:srgbClr val="FFFFFF"/>
                </a:solidFill>
              </a:rPr>
              <a:pPr/>
              <a:t>21</a:t>
            </a:fld>
            <a:endParaRPr lang="en-US" sz="1400">
              <a:solidFill>
                <a:srgbClr val="FFFFFF"/>
              </a:solidFill>
            </a:endParaRPr>
          </a:p>
        </p:txBody>
      </p:sp>
      <p:sp>
        <p:nvSpPr>
          <p:cNvPr id="84994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3188" y="754063"/>
            <a:ext cx="5026025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3475" cy="45212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sz="2000">
              <a:latin typeface="Arial" charset="0"/>
              <a:ea typeface="SimSun" charset="-122"/>
            </a:endParaRPr>
          </a:p>
        </p:txBody>
      </p:sp>
      <p:sp>
        <p:nvSpPr>
          <p:cNvPr id="84996" name="Rectangle 4"/>
          <p:cNvSpPr>
            <a:spLocks noChangeArrowheads="1"/>
          </p:cNvSpPr>
          <p:nvPr/>
        </p:nvSpPr>
        <p:spPr bwMode="auto">
          <a:xfrm>
            <a:off x="4402138" y="9553575"/>
            <a:ext cx="3367087" cy="503238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CB7906D8-3D6F-4003-8E13-265CE0AF670B}" type="slidenum">
              <a:rPr lang="en-US" sz="1200">
                <a:solidFill>
                  <a:srgbClr val="000000"/>
                </a:solidFill>
                <a:latin typeface="Times New Roman" pitchFamily="16" charset="0"/>
              </a:rPr>
              <a:pPr algn="r">
                <a:lnSpc>
                  <a:spcPct val="100000"/>
                </a:lnSpc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21</a:t>
            </a:fld>
            <a:endParaRPr lang="en-US" sz="1200">
              <a:solidFill>
                <a:srgbClr val="000000"/>
              </a:solidFill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9F03F86-45B7-408F-87EE-6423CF2C40D5}" type="slidenum">
              <a:rPr lang="en-US"/>
              <a:pPr/>
              <a:t>22</a:t>
            </a:fld>
            <a:endParaRPr lang="en-US"/>
          </a:p>
        </p:txBody>
      </p:sp>
      <p:sp>
        <p:nvSpPr>
          <p:cNvPr id="8601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91440"/>
          <a:lstStyle/>
          <a:p>
            <a:fld id="{D28BAC7C-7F95-44FA-9A96-B533F0D43EC9}" type="slidenum">
              <a:rPr lang="en-US" sz="1400">
                <a:solidFill>
                  <a:srgbClr val="FFFFFF"/>
                </a:solidFill>
              </a:rPr>
              <a:pPr/>
              <a:t>22</a:t>
            </a:fld>
            <a:endParaRPr lang="en-US" sz="1400">
              <a:solidFill>
                <a:srgbClr val="FFFFFF"/>
              </a:solidFill>
            </a:endParaRPr>
          </a:p>
        </p:txBody>
      </p:sp>
      <p:sp>
        <p:nvSpPr>
          <p:cNvPr id="86018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3188" y="754063"/>
            <a:ext cx="5026025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3475" cy="45212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sz="2000">
              <a:latin typeface="Arial" charset="0"/>
              <a:ea typeface="SimSun" charset="-122"/>
            </a:endParaRPr>
          </a:p>
        </p:txBody>
      </p:sp>
      <p:sp>
        <p:nvSpPr>
          <p:cNvPr id="86020" name="Rectangle 4"/>
          <p:cNvSpPr>
            <a:spLocks noChangeArrowheads="1"/>
          </p:cNvSpPr>
          <p:nvPr/>
        </p:nvSpPr>
        <p:spPr bwMode="auto">
          <a:xfrm>
            <a:off x="4402138" y="9553575"/>
            <a:ext cx="3367087" cy="503238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6FF937F-AEAD-4AE7-BFD7-C6525495B80A}" type="slidenum">
              <a:rPr lang="en-US" sz="1200">
                <a:solidFill>
                  <a:srgbClr val="000000"/>
                </a:solidFill>
                <a:latin typeface="Times New Roman" pitchFamily="16" charset="0"/>
              </a:rPr>
              <a:pPr algn="r">
                <a:lnSpc>
                  <a:spcPct val="100000"/>
                </a:lnSpc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22</a:t>
            </a:fld>
            <a:endParaRPr lang="en-US" sz="1200">
              <a:solidFill>
                <a:srgbClr val="000000"/>
              </a:solidFill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9D6F895-1B25-4D1B-B645-BFF4B949DB83}" type="slidenum">
              <a:rPr lang="en-US"/>
              <a:pPr/>
              <a:t>23</a:t>
            </a:fld>
            <a:endParaRPr lang="en-US"/>
          </a:p>
        </p:txBody>
      </p:sp>
      <p:sp>
        <p:nvSpPr>
          <p:cNvPr id="89089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91440"/>
          <a:lstStyle/>
          <a:p>
            <a:fld id="{5F6BABA2-6AE0-4294-B223-C87A1EC9A643}" type="slidenum">
              <a:rPr lang="en-US" sz="1400">
                <a:solidFill>
                  <a:srgbClr val="FFFFFF"/>
                </a:solidFill>
              </a:rPr>
              <a:pPr/>
              <a:t>23</a:t>
            </a:fld>
            <a:endParaRPr lang="en-US" sz="1400">
              <a:solidFill>
                <a:srgbClr val="FFFFFF"/>
              </a:solidFill>
            </a:endParaRPr>
          </a:p>
        </p:txBody>
      </p:sp>
      <p:sp>
        <p:nvSpPr>
          <p:cNvPr id="89090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3188" y="763588"/>
            <a:ext cx="5026025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1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3475" cy="45212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sz="2000">
              <a:latin typeface="Arial" charset="0"/>
              <a:ea typeface="SimSun" charset="-122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4DC7571-A589-4A79-8125-D67F991AE512}" type="slidenum">
              <a:rPr lang="en-US"/>
              <a:pPr/>
              <a:t>24</a:t>
            </a:fld>
            <a:endParaRPr lang="en-US"/>
          </a:p>
        </p:txBody>
      </p:sp>
      <p:sp>
        <p:nvSpPr>
          <p:cNvPr id="9011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91440"/>
          <a:lstStyle/>
          <a:p>
            <a:fld id="{5F4D82EB-6D5A-4319-8849-DAC29D184CFD}" type="slidenum">
              <a:rPr lang="en-US" sz="1400">
                <a:solidFill>
                  <a:srgbClr val="FFFFFF"/>
                </a:solidFill>
              </a:rPr>
              <a:pPr/>
              <a:t>24</a:t>
            </a:fld>
            <a:endParaRPr lang="en-US" sz="1400">
              <a:solidFill>
                <a:srgbClr val="FFFFFF"/>
              </a:solidFill>
            </a:endParaRPr>
          </a:p>
        </p:txBody>
      </p:sp>
      <p:sp>
        <p:nvSpPr>
          <p:cNvPr id="90114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3188" y="754063"/>
            <a:ext cx="5026025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5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3475" cy="45212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sz="2000">
              <a:latin typeface="Arial" charset="0"/>
              <a:ea typeface="SimSun" charset="-122"/>
            </a:endParaRPr>
          </a:p>
        </p:txBody>
      </p:sp>
      <p:sp>
        <p:nvSpPr>
          <p:cNvPr id="90116" name="Rectangle 4"/>
          <p:cNvSpPr>
            <a:spLocks noChangeArrowheads="1"/>
          </p:cNvSpPr>
          <p:nvPr/>
        </p:nvSpPr>
        <p:spPr bwMode="auto">
          <a:xfrm>
            <a:off x="4402138" y="9553575"/>
            <a:ext cx="3367087" cy="503238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BE78BF86-FD3D-46C7-A163-896D5E6298E4}" type="slidenum">
              <a:rPr lang="en-US" sz="1200">
                <a:solidFill>
                  <a:srgbClr val="000000"/>
                </a:solidFill>
                <a:latin typeface="Times New Roman" pitchFamily="16" charset="0"/>
              </a:rPr>
              <a:pPr algn="r">
                <a:lnSpc>
                  <a:spcPct val="100000"/>
                </a:lnSpc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24</a:t>
            </a:fld>
            <a:endParaRPr lang="en-US" sz="1200">
              <a:solidFill>
                <a:srgbClr val="000000"/>
              </a:solidFill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F8BA8D3-6ED2-4B55-88D0-760DA8F03395}" type="slidenum">
              <a:rPr lang="en-US"/>
              <a:pPr/>
              <a:t>25</a:t>
            </a:fld>
            <a:endParaRPr lang="en-US"/>
          </a:p>
        </p:txBody>
      </p:sp>
      <p:sp>
        <p:nvSpPr>
          <p:cNvPr id="9113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91440"/>
          <a:lstStyle/>
          <a:p>
            <a:fld id="{3E367D55-67BE-4B8A-B348-E4C60FA22AEF}" type="slidenum">
              <a:rPr lang="en-US" sz="1400">
                <a:solidFill>
                  <a:srgbClr val="FFFFFF"/>
                </a:solidFill>
              </a:rPr>
              <a:pPr/>
              <a:t>25</a:t>
            </a:fld>
            <a:endParaRPr lang="en-US" sz="1400">
              <a:solidFill>
                <a:srgbClr val="FFFFFF"/>
              </a:solidFill>
            </a:endParaRPr>
          </a:p>
        </p:txBody>
      </p:sp>
      <p:sp>
        <p:nvSpPr>
          <p:cNvPr id="91138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4775" y="763588"/>
            <a:ext cx="5016500" cy="37655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139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>
              <a:spcBef>
                <a:spcPct val="0"/>
              </a:spcBef>
            </a:pPr>
            <a:endParaRPr lang="en-US" sz="2000">
              <a:latin typeface="Arial" charset="0"/>
              <a:ea typeface="SimSun" charset="-122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F8BA8D3-6ED2-4B55-88D0-760DA8F03395}" type="slidenum">
              <a:rPr lang="en-US"/>
              <a:pPr/>
              <a:t>26</a:t>
            </a:fld>
            <a:endParaRPr lang="en-US"/>
          </a:p>
        </p:txBody>
      </p:sp>
      <p:sp>
        <p:nvSpPr>
          <p:cNvPr id="9113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91440"/>
          <a:lstStyle/>
          <a:p>
            <a:fld id="{3E367D55-67BE-4B8A-B348-E4C60FA22AEF}" type="slidenum">
              <a:rPr lang="en-US" sz="1400">
                <a:solidFill>
                  <a:srgbClr val="FFFFFF"/>
                </a:solidFill>
              </a:rPr>
              <a:pPr/>
              <a:t>26</a:t>
            </a:fld>
            <a:endParaRPr lang="en-US" sz="1400">
              <a:solidFill>
                <a:srgbClr val="FFFFFF"/>
              </a:solidFill>
            </a:endParaRPr>
          </a:p>
        </p:txBody>
      </p:sp>
      <p:sp>
        <p:nvSpPr>
          <p:cNvPr id="91138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4775" y="763588"/>
            <a:ext cx="5016500" cy="37655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139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>
              <a:spcBef>
                <a:spcPct val="0"/>
              </a:spcBef>
            </a:pPr>
            <a:endParaRPr lang="en-US" sz="2000">
              <a:latin typeface="Arial" charset="0"/>
              <a:ea typeface="SimSun" charset="-122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285020D-418E-44AC-AE01-63DDD6F75E64}" type="slidenum">
              <a:rPr lang="en-US"/>
              <a:pPr/>
              <a:t>27</a:t>
            </a:fld>
            <a:endParaRPr lang="en-US"/>
          </a:p>
        </p:txBody>
      </p:sp>
      <p:sp>
        <p:nvSpPr>
          <p:cNvPr id="92161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91440"/>
          <a:lstStyle/>
          <a:p>
            <a:fld id="{9F8654F2-9187-436F-9C10-E6892E036030}" type="slidenum">
              <a:rPr lang="en-US" sz="1400">
                <a:solidFill>
                  <a:srgbClr val="FFFFFF"/>
                </a:solidFill>
              </a:rPr>
              <a:pPr/>
              <a:t>27</a:t>
            </a:fld>
            <a:endParaRPr lang="en-US" sz="1400">
              <a:solidFill>
                <a:srgbClr val="FFFFFF"/>
              </a:solidFill>
            </a:endParaRPr>
          </a:p>
        </p:txBody>
      </p:sp>
      <p:sp>
        <p:nvSpPr>
          <p:cNvPr id="92162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3188" y="754063"/>
            <a:ext cx="5026025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63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3475" cy="45212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sz="2000">
              <a:latin typeface="Arial" charset="0"/>
              <a:ea typeface="SimSun" charset="-122"/>
            </a:endParaRPr>
          </a:p>
        </p:txBody>
      </p:sp>
      <p:sp>
        <p:nvSpPr>
          <p:cNvPr id="92164" name="Rectangle 4"/>
          <p:cNvSpPr>
            <a:spLocks noChangeArrowheads="1"/>
          </p:cNvSpPr>
          <p:nvPr/>
        </p:nvSpPr>
        <p:spPr bwMode="auto">
          <a:xfrm>
            <a:off x="4402138" y="9553575"/>
            <a:ext cx="3367087" cy="503238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90DA06DE-A308-4DB0-BF1C-76593AC009E5}" type="slidenum">
              <a:rPr lang="en-US" sz="1200">
                <a:solidFill>
                  <a:srgbClr val="000000"/>
                </a:solidFill>
                <a:latin typeface="Times New Roman" pitchFamily="16" charset="0"/>
              </a:rPr>
              <a:pPr algn="r">
                <a:lnSpc>
                  <a:spcPct val="100000"/>
                </a:lnSpc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27</a:t>
            </a:fld>
            <a:endParaRPr lang="en-US" sz="1200">
              <a:solidFill>
                <a:srgbClr val="000000"/>
              </a:solidFill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998B180-C813-4F1D-B093-514D26228020}" type="slidenum">
              <a:rPr lang="en-US"/>
              <a:pPr/>
              <a:t>28</a:t>
            </a:fld>
            <a:endParaRPr lang="en-US"/>
          </a:p>
        </p:txBody>
      </p:sp>
      <p:sp>
        <p:nvSpPr>
          <p:cNvPr id="9318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4775" y="763588"/>
            <a:ext cx="5016500" cy="37655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>
              <a:spcBef>
                <a:spcPct val="0"/>
              </a:spcBef>
            </a:pPr>
            <a:endParaRPr lang="en-US" sz="2000">
              <a:latin typeface="Arial" charset="0"/>
              <a:ea typeface="SimSun" charset="-122"/>
            </a:endParaRPr>
          </a:p>
        </p:txBody>
      </p:sp>
      <p:sp>
        <p:nvSpPr>
          <p:cNvPr id="93187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91440"/>
          <a:lstStyle/>
          <a:p>
            <a:fld id="{41605FC2-FE9D-42F4-9E69-29D72819FCBE}" type="slidenum">
              <a:rPr lang="en-US" sz="1400">
                <a:solidFill>
                  <a:srgbClr val="FFFFFF"/>
                </a:solidFill>
              </a:rPr>
              <a:pPr/>
              <a:t>28</a:t>
            </a:fld>
            <a:endParaRPr lang="en-US" sz="1400">
              <a:solidFill>
                <a:srgbClr val="FFFFFF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73188" y="763588"/>
            <a:ext cx="5024437" cy="3770312"/>
          </a:xfrm>
          <a:ln/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EC09C9-1469-4D9A-B435-E193B9379F27}" type="slidenum">
              <a:rPr lang="en-US" smtClean="0"/>
              <a:pPr/>
              <a:t>29</a:t>
            </a:fld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DC6C3C-1714-48FF-B6A0-F6FD4BC7FDB3}" type="slidenum">
              <a:rPr lang="en-US" smtClean="0"/>
              <a:pPr/>
              <a:t>30</a:t>
            </a:fld>
            <a:endParaRPr lang="en-US" smtClean="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4775" y="763588"/>
            <a:ext cx="5016500" cy="3765550"/>
          </a:xfrm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DC6C3C-1714-48FF-B6A0-F6FD4BC7FDB3}" type="slidenum">
              <a:rPr lang="en-US" smtClean="0"/>
              <a:pPr/>
              <a:t>31</a:t>
            </a:fld>
            <a:endParaRPr lang="en-US" smtClean="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4775" y="763588"/>
            <a:ext cx="5016500" cy="3765550"/>
          </a:xfrm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F934247-0EED-433B-99D2-2C66337B8FCE}" type="slidenum">
              <a:rPr lang="en-US"/>
              <a:pPr/>
              <a:t>32</a:t>
            </a:fld>
            <a:endParaRPr lang="en-US"/>
          </a:p>
        </p:txBody>
      </p:sp>
      <p:sp>
        <p:nvSpPr>
          <p:cNvPr id="98305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91440"/>
          <a:lstStyle/>
          <a:p>
            <a:fld id="{38A7326F-A392-4920-AA32-BC1FCD31A566}" type="slidenum">
              <a:rPr lang="en-US" sz="1400">
                <a:solidFill>
                  <a:srgbClr val="FFFFFF"/>
                </a:solidFill>
              </a:rPr>
              <a:pPr/>
              <a:t>32</a:t>
            </a:fld>
            <a:endParaRPr lang="en-US" sz="1400">
              <a:solidFill>
                <a:srgbClr val="FFFFFF"/>
              </a:solidFill>
            </a:endParaRPr>
          </a:p>
        </p:txBody>
      </p:sp>
      <p:sp>
        <p:nvSpPr>
          <p:cNvPr id="98306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3188" y="763588"/>
            <a:ext cx="5026025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7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3475" cy="45212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sz="2000">
              <a:latin typeface="Arial" charset="0"/>
              <a:ea typeface="SimSun" charset="-122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C3DF797-48D9-4E36-9FE4-3DDE1C54F9BE}" type="slidenum">
              <a:rPr lang="en-US"/>
              <a:pPr/>
              <a:t>33</a:t>
            </a:fld>
            <a:endParaRPr lang="en-US"/>
          </a:p>
        </p:txBody>
      </p:sp>
      <p:sp>
        <p:nvSpPr>
          <p:cNvPr id="99329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91440"/>
          <a:lstStyle/>
          <a:p>
            <a:fld id="{BCF4C911-B006-4BA3-B5C3-2D0AFA990637}" type="slidenum">
              <a:rPr lang="en-US" sz="1400">
                <a:solidFill>
                  <a:srgbClr val="FFFFFF"/>
                </a:solidFill>
              </a:rPr>
              <a:pPr/>
              <a:t>33</a:t>
            </a:fld>
            <a:endParaRPr lang="en-US" sz="1400">
              <a:solidFill>
                <a:srgbClr val="FFFFFF"/>
              </a:solidFill>
            </a:endParaRPr>
          </a:p>
        </p:txBody>
      </p:sp>
      <p:sp>
        <p:nvSpPr>
          <p:cNvPr id="99330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3188" y="763588"/>
            <a:ext cx="5026025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9331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3475" cy="45212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sz="2000">
              <a:latin typeface="Arial" charset="0"/>
              <a:ea typeface="SimSun" charset="-122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BBB92EA-3ECE-4B7C-B566-402E2E00F2C9}" type="slidenum">
              <a:rPr lang="en-US"/>
              <a:pPr/>
              <a:t>34</a:t>
            </a:fld>
            <a:endParaRPr lang="en-US"/>
          </a:p>
        </p:txBody>
      </p:sp>
      <p:sp>
        <p:nvSpPr>
          <p:cNvPr id="10035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91440"/>
          <a:lstStyle/>
          <a:p>
            <a:fld id="{D045B5D0-2AFA-4A87-BEC3-D5E4A3BB2B87}" type="slidenum">
              <a:rPr lang="en-US" sz="1400">
                <a:solidFill>
                  <a:srgbClr val="FFFFFF"/>
                </a:solidFill>
              </a:rPr>
              <a:pPr/>
              <a:t>34</a:t>
            </a:fld>
            <a:endParaRPr lang="en-US" sz="1400">
              <a:solidFill>
                <a:srgbClr val="FFFFFF"/>
              </a:solidFill>
            </a:endParaRPr>
          </a:p>
        </p:txBody>
      </p:sp>
      <p:sp>
        <p:nvSpPr>
          <p:cNvPr id="100354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3188" y="763588"/>
            <a:ext cx="5026025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0355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3475" cy="45212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sz="2000">
              <a:latin typeface="Arial" charset="0"/>
              <a:ea typeface="SimSun" charset="-122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5AA0CCF-58CA-45C6-B53C-39E0EBFE3614}" type="slidenum">
              <a:rPr lang="en-US"/>
              <a:pPr/>
              <a:t>35</a:t>
            </a:fld>
            <a:endParaRPr lang="en-US"/>
          </a:p>
        </p:txBody>
      </p:sp>
      <p:sp>
        <p:nvSpPr>
          <p:cNvPr id="10137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91440"/>
          <a:lstStyle/>
          <a:p>
            <a:fld id="{B2B772D6-A110-46E2-B4EA-EEC7166F9F36}" type="slidenum">
              <a:rPr lang="en-US">
                <a:solidFill>
                  <a:srgbClr val="FFFFFF"/>
                </a:solidFill>
              </a:rPr>
              <a:pPr/>
              <a:t>35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101378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3188" y="763588"/>
            <a:ext cx="5026025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1379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3475" cy="45212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sz="2000">
              <a:latin typeface="Arial" charset="0"/>
              <a:ea typeface="SimSun" charset="-122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48CE5F9-4AE2-4E9D-B5C0-6FFE4AD35EB3}" type="slidenum">
              <a:rPr lang="en-US"/>
              <a:pPr/>
              <a:t>36</a:t>
            </a:fld>
            <a:endParaRPr lang="en-US"/>
          </a:p>
        </p:txBody>
      </p:sp>
      <p:sp>
        <p:nvSpPr>
          <p:cNvPr id="102401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91440"/>
          <a:lstStyle/>
          <a:p>
            <a:fld id="{604749BB-E23A-4327-BC48-2264CE1E5040}" type="slidenum">
              <a:rPr lang="en-US">
                <a:solidFill>
                  <a:srgbClr val="FFFFFF"/>
                </a:solidFill>
              </a:rPr>
              <a:pPr/>
              <a:t>36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102402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3188" y="763588"/>
            <a:ext cx="5026025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03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3475" cy="45212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sz="2000">
              <a:latin typeface="Arial" charset="0"/>
              <a:ea typeface="SimSun" charset="-122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C6974F1-74A5-47D0-8E54-A236EDFB52DE}" type="slidenum">
              <a:rPr lang="en-US"/>
              <a:pPr/>
              <a:t>37</a:t>
            </a:fld>
            <a:endParaRPr lang="en-US"/>
          </a:p>
        </p:txBody>
      </p:sp>
      <p:sp>
        <p:nvSpPr>
          <p:cNvPr id="103425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91440"/>
          <a:lstStyle/>
          <a:p>
            <a:fld id="{EB50B44D-2D45-431A-B9A5-41808AD35E8E}" type="slidenum">
              <a:rPr lang="en-US">
                <a:solidFill>
                  <a:srgbClr val="FFFFFF"/>
                </a:solidFill>
              </a:rPr>
              <a:pPr/>
              <a:t>37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103426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3188" y="763588"/>
            <a:ext cx="5026025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3427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3475" cy="45212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sz="2000">
              <a:latin typeface="Arial" charset="0"/>
              <a:ea typeface="SimSun" charset="-122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53BF113-D750-48EE-9C56-B3EA7CAF19D6}" type="slidenum">
              <a:rPr lang="en-US"/>
              <a:pPr/>
              <a:t>38</a:t>
            </a:fld>
            <a:endParaRPr lang="en-US"/>
          </a:p>
        </p:txBody>
      </p:sp>
      <p:sp>
        <p:nvSpPr>
          <p:cNvPr id="104449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91440"/>
          <a:lstStyle/>
          <a:p>
            <a:fld id="{9953DAD9-2AB0-4195-832A-C6C563939E6D}" type="slidenum">
              <a:rPr lang="en-US">
                <a:solidFill>
                  <a:srgbClr val="FFFFFF"/>
                </a:solidFill>
              </a:rPr>
              <a:pPr/>
              <a:t>38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104450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3188" y="763588"/>
            <a:ext cx="5026025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1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3475" cy="45212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sz="2000">
              <a:latin typeface="Arial" charset="0"/>
              <a:ea typeface="SimSun" charset="-122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F5EAF11-9DEB-434B-B124-5C8A39D143DD}" type="slidenum">
              <a:rPr lang="en-US"/>
              <a:pPr/>
              <a:t>39</a:t>
            </a:fld>
            <a:endParaRPr lang="en-US"/>
          </a:p>
        </p:txBody>
      </p:sp>
      <p:sp>
        <p:nvSpPr>
          <p:cNvPr id="10547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91440"/>
          <a:lstStyle/>
          <a:p>
            <a:fld id="{7C996D66-6657-4810-831A-F0103A663DEC}" type="slidenum">
              <a:rPr lang="en-US">
                <a:solidFill>
                  <a:srgbClr val="FFFFFF"/>
                </a:solidFill>
              </a:rPr>
              <a:pPr/>
              <a:t>39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105474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3188" y="763588"/>
            <a:ext cx="5026025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5475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3475" cy="45212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sz="2000">
              <a:latin typeface="Arial" charset="0"/>
              <a:ea typeface="SimSun" charset="-122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259F138-FC0C-4D30-AB19-152C7605F902}" type="slidenum">
              <a:rPr lang="en-US"/>
              <a:pPr/>
              <a:t>40</a:t>
            </a:fld>
            <a:endParaRPr lang="en-US"/>
          </a:p>
        </p:txBody>
      </p:sp>
      <p:sp>
        <p:nvSpPr>
          <p:cNvPr id="10649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91440"/>
          <a:lstStyle/>
          <a:p>
            <a:fld id="{A9D1741B-3BC9-4B12-8DC0-26252890B533}" type="slidenum">
              <a:rPr lang="en-US" sz="1400">
                <a:solidFill>
                  <a:srgbClr val="FFFFFF"/>
                </a:solidFill>
              </a:rPr>
              <a:pPr/>
              <a:t>40</a:t>
            </a:fld>
            <a:endParaRPr lang="en-US" sz="1400">
              <a:solidFill>
                <a:srgbClr val="FFFFFF"/>
              </a:solidFill>
            </a:endParaRPr>
          </a:p>
        </p:txBody>
      </p:sp>
      <p:sp>
        <p:nvSpPr>
          <p:cNvPr id="106498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3188" y="763588"/>
            <a:ext cx="5026025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6499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3475" cy="45212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sz="2000">
              <a:latin typeface="Arial" charset="0"/>
              <a:ea typeface="SimSun" charset="-122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6463B3A-4C20-412E-818B-E1168C3A668D}" type="slidenum">
              <a:rPr lang="en-US"/>
              <a:pPr/>
              <a:t>41</a:t>
            </a:fld>
            <a:endParaRPr lang="en-US"/>
          </a:p>
        </p:txBody>
      </p:sp>
      <p:sp>
        <p:nvSpPr>
          <p:cNvPr id="107521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91440"/>
          <a:lstStyle/>
          <a:p>
            <a:fld id="{35BD541B-574B-4B4F-B8B2-8C65605FC1CF}" type="slidenum">
              <a:rPr lang="en-US" sz="1400">
                <a:solidFill>
                  <a:srgbClr val="FFFFFF"/>
                </a:solidFill>
              </a:rPr>
              <a:pPr/>
              <a:t>41</a:t>
            </a:fld>
            <a:endParaRPr lang="en-US" sz="1400">
              <a:solidFill>
                <a:srgbClr val="FFFFFF"/>
              </a:solidFill>
            </a:endParaRPr>
          </a:p>
        </p:txBody>
      </p:sp>
      <p:sp>
        <p:nvSpPr>
          <p:cNvPr id="107522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3188" y="763588"/>
            <a:ext cx="5026025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3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3475" cy="45212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sz="2000">
              <a:latin typeface="Arial" charset="0"/>
              <a:ea typeface="SimSun" charset="-122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6463B3A-4C20-412E-818B-E1168C3A668D}" type="slidenum">
              <a:rPr lang="en-US"/>
              <a:pPr/>
              <a:t>42</a:t>
            </a:fld>
            <a:endParaRPr lang="en-US"/>
          </a:p>
        </p:txBody>
      </p:sp>
      <p:sp>
        <p:nvSpPr>
          <p:cNvPr id="107521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91440"/>
          <a:lstStyle/>
          <a:p>
            <a:fld id="{35BD541B-574B-4B4F-B8B2-8C65605FC1CF}" type="slidenum">
              <a:rPr lang="en-US" sz="1400">
                <a:solidFill>
                  <a:srgbClr val="FFFFFF"/>
                </a:solidFill>
              </a:rPr>
              <a:pPr/>
              <a:t>42</a:t>
            </a:fld>
            <a:endParaRPr lang="en-US" sz="1400">
              <a:solidFill>
                <a:srgbClr val="FFFFFF"/>
              </a:solidFill>
            </a:endParaRPr>
          </a:p>
        </p:txBody>
      </p:sp>
      <p:sp>
        <p:nvSpPr>
          <p:cNvPr id="107522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3188" y="763588"/>
            <a:ext cx="5026025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3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3475" cy="45212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sz="2000">
              <a:latin typeface="Arial" charset="0"/>
              <a:ea typeface="SimSun" charset="-122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C92B89F-7EDA-4D80-8929-C8D7BBFCD197}" type="slidenum">
              <a:rPr lang="en-US"/>
              <a:pPr/>
              <a:t>43</a:t>
            </a:fld>
            <a:endParaRPr lang="en-US"/>
          </a:p>
        </p:txBody>
      </p:sp>
      <p:sp>
        <p:nvSpPr>
          <p:cNvPr id="108545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91440"/>
          <a:lstStyle/>
          <a:p>
            <a:fld id="{85F17900-B7F8-4965-9AFF-541F798CF5F6}" type="slidenum">
              <a:rPr lang="en-US" sz="1400">
                <a:solidFill>
                  <a:srgbClr val="FFFFFF"/>
                </a:solidFill>
              </a:rPr>
              <a:pPr/>
              <a:t>43</a:t>
            </a:fld>
            <a:endParaRPr lang="en-US" sz="1400">
              <a:solidFill>
                <a:srgbClr val="FFFFFF"/>
              </a:solidFill>
            </a:endParaRPr>
          </a:p>
        </p:txBody>
      </p:sp>
      <p:sp>
        <p:nvSpPr>
          <p:cNvPr id="108546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3188" y="763588"/>
            <a:ext cx="5026025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8547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3475" cy="45212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sz="2000">
              <a:latin typeface="Arial" charset="0"/>
              <a:ea typeface="SimSun" charset="-122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C92B89F-7EDA-4D80-8929-C8D7BBFCD197}" type="slidenum">
              <a:rPr lang="en-US"/>
              <a:pPr/>
              <a:t>44</a:t>
            </a:fld>
            <a:endParaRPr lang="en-US"/>
          </a:p>
        </p:txBody>
      </p:sp>
      <p:sp>
        <p:nvSpPr>
          <p:cNvPr id="108545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91440"/>
          <a:lstStyle/>
          <a:p>
            <a:fld id="{85F17900-B7F8-4965-9AFF-541F798CF5F6}" type="slidenum">
              <a:rPr lang="en-US" sz="1400">
                <a:solidFill>
                  <a:srgbClr val="FFFFFF"/>
                </a:solidFill>
              </a:rPr>
              <a:pPr/>
              <a:t>44</a:t>
            </a:fld>
            <a:endParaRPr lang="en-US" sz="1400">
              <a:solidFill>
                <a:srgbClr val="FFFFFF"/>
              </a:solidFill>
            </a:endParaRPr>
          </a:p>
        </p:txBody>
      </p:sp>
      <p:sp>
        <p:nvSpPr>
          <p:cNvPr id="108546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3188" y="763588"/>
            <a:ext cx="5026025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8547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3475" cy="45212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sz="2000">
              <a:latin typeface="Arial" charset="0"/>
              <a:ea typeface="SimSun" charset="-122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3D75F18-3D8E-48F9-83F6-5D9172AC643D}" type="slidenum">
              <a:rPr lang="en-US"/>
              <a:pPr/>
              <a:t>45</a:t>
            </a:fld>
            <a:endParaRPr lang="en-US"/>
          </a:p>
        </p:txBody>
      </p:sp>
      <p:sp>
        <p:nvSpPr>
          <p:cNvPr id="11059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91440"/>
          <a:lstStyle/>
          <a:p>
            <a:fld id="{0F8D6D9E-6BC1-4153-8CB9-1D8B02C4E33D}" type="slidenum">
              <a:rPr lang="en-US" sz="1400">
                <a:solidFill>
                  <a:srgbClr val="FFFFFF"/>
                </a:solidFill>
              </a:rPr>
              <a:pPr/>
              <a:t>45</a:t>
            </a:fld>
            <a:endParaRPr lang="en-US" sz="1400">
              <a:solidFill>
                <a:srgbClr val="FFFFFF"/>
              </a:solidFill>
            </a:endParaRPr>
          </a:p>
        </p:txBody>
      </p:sp>
      <p:sp>
        <p:nvSpPr>
          <p:cNvPr id="110594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3188" y="763588"/>
            <a:ext cx="5026025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0595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3475" cy="45212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sz="2000">
              <a:latin typeface="Arial" charset="0"/>
              <a:ea typeface="SimSun" charset="-122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7614A46-9DCE-4F8B-B694-1056BDAC9BDD}" type="slidenum">
              <a:rPr lang="en-US"/>
              <a:pPr/>
              <a:t>46</a:t>
            </a:fld>
            <a:endParaRPr lang="en-US"/>
          </a:p>
        </p:txBody>
      </p:sp>
      <p:sp>
        <p:nvSpPr>
          <p:cNvPr id="11161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91440"/>
          <a:lstStyle/>
          <a:p>
            <a:fld id="{780B673C-CF37-4DAB-A950-B85DC5F00284}" type="slidenum">
              <a:rPr lang="en-US" sz="1400">
                <a:solidFill>
                  <a:srgbClr val="FFFFFF"/>
                </a:solidFill>
              </a:rPr>
              <a:pPr/>
              <a:t>46</a:t>
            </a:fld>
            <a:endParaRPr lang="en-US" sz="1400">
              <a:solidFill>
                <a:srgbClr val="FFFFFF"/>
              </a:solidFill>
            </a:endParaRPr>
          </a:p>
        </p:txBody>
      </p:sp>
      <p:sp>
        <p:nvSpPr>
          <p:cNvPr id="111618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3188" y="763588"/>
            <a:ext cx="5026025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1619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3475" cy="45212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sz="2000">
              <a:latin typeface="Arial" charset="0"/>
              <a:ea typeface="SimSun" charset="-122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54C4314-9FB0-48DF-A917-6E690F54005F}" type="slidenum">
              <a:rPr lang="en-US"/>
              <a:pPr/>
              <a:t>47</a:t>
            </a:fld>
            <a:endParaRPr lang="en-US"/>
          </a:p>
        </p:txBody>
      </p:sp>
      <p:sp>
        <p:nvSpPr>
          <p:cNvPr id="1126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3188" y="763588"/>
            <a:ext cx="5026025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43547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D9AB539-D117-45EF-8A1A-BB696ACD93A0}" type="slidenum">
              <a:rPr lang="en-US"/>
              <a:pPr/>
              <a:t>48</a:t>
            </a:fld>
            <a:endParaRPr lang="en-US"/>
          </a:p>
        </p:txBody>
      </p:sp>
      <p:sp>
        <p:nvSpPr>
          <p:cNvPr id="1167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3188" y="763588"/>
            <a:ext cx="5026025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673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43547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29D828B-213B-4C1E-9357-1EFF34C4588E}" type="slidenum">
              <a:rPr lang="en-US"/>
              <a:pPr/>
              <a:t>49</a:t>
            </a:fld>
            <a:endParaRPr lang="en-US"/>
          </a:p>
        </p:txBody>
      </p:sp>
      <p:sp>
        <p:nvSpPr>
          <p:cNvPr id="11776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3188" y="763588"/>
            <a:ext cx="5026025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776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43547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61846EE-5AA4-4798-BB04-3845A68CF469}" type="slidenum">
              <a:rPr lang="en-US"/>
              <a:pPr/>
              <a:t>50</a:t>
            </a:fld>
            <a:endParaRPr lang="en-US"/>
          </a:p>
        </p:txBody>
      </p:sp>
      <p:sp>
        <p:nvSpPr>
          <p:cNvPr id="11878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3188" y="763588"/>
            <a:ext cx="5026025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878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43547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FF6AB92-A9B5-4137-A370-8EC80764B179}" type="slidenum">
              <a:rPr lang="en-US"/>
              <a:pPr/>
              <a:t>51</a:t>
            </a:fld>
            <a:endParaRPr lang="en-US"/>
          </a:p>
        </p:txBody>
      </p:sp>
      <p:sp>
        <p:nvSpPr>
          <p:cNvPr id="1198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3188" y="763588"/>
            <a:ext cx="5026025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981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43547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A49EC37-3D3A-42B9-9C3F-B3228BC00C0C}" type="slidenum">
              <a:rPr lang="en-US"/>
              <a:pPr/>
              <a:t>52</a:t>
            </a:fld>
            <a:endParaRPr lang="en-US"/>
          </a:p>
        </p:txBody>
      </p:sp>
      <p:sp>
        <p:nvSpPr>
          <p:cNvPr id="12083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3188" y="763588"/>
            <a:ext cx="5026025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083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43547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38B189F-D46F-4FAC-B130-9E67F5FFDE61}" type="slidenum">
              <a:rPr lang="en-US"/>
              <a:pPr/>
              <a:t>53</a:t>
            </a:fld>
            <a:endParaRPr lang="en-US"/>
          </a:p>
        </p:txBody>
      </p:sp>
      <p:sp>
        <p:nvSpPr>
          <p:cNvPr id="113665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91440"/>
          <a:lstStyle/>
          <a:p>
            <a:fld id="{8EC0EB65-AEF8-452B-B72F-4D4937558CB5}" type="slidenum">
              <a:rPr lang="en-US" sz="1400">
                <a:solidFill>
                  <a:srgbClr val="FFFFFF"/>
                </a:solidFill>
              </a:rPr>
              <a:pPr/>
              <a:t>53</a:t>
            </a:fld>
            <a:endParaRPr lang="en-US" sz="1400">
              <a:solidFill>
                <a:srgbClr val="FFFFFF"/>
              </a:solidFill>
            </a:endParaRPr>
          </a:p>
        </p:txBody>
      </p:sp>
      <p:sp>
        <p:nvSpPr>
          <p:cNvPr id="113666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3188" y="763588"/>
            <a:ext cx="5026025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3667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3475" cy="45212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sz="2000">
              <a:latin typeface="Arial" charset="0"/>
              <a:ea typeface="SimSun" charset="-122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DE999A9-653D-428E-BDF3-DAB11777360E}" type="slidenum">
              <a:rPr lang="en-US"/>
              <a:pPr/>
              <a:t>54</a:t>
            </a:fld>
            <a:endParaRPr lang="en-US"/>
          </a:p>
        </p:txBody>
      </p:sp>
      <p:sp>
        <p:nvSpPr>
          <p:cNvPr id="114689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91440"/>
          <a:lstStyle/>
          <a:p>
            <a:fld id="{1E4E8414-D223-4FAF-A2A4-7D92C69347F2}" type="slidenum">
              <a:rPr lang="en-US" sz="1400">
                <a:solidFill>
                  <a:srgbClr val="FFFFFF"/>
                </a:solidFill>
              </a:rPr>
              <a:pPr/>
              <a:t>54</a:t>
            </a:fld>
            <a:endParaRPr lang="en-US" sz="1400">
              <a:solidFill>
                <a:srgbClr val="FFFFFF"/>
              </a:solidFill>
            </a:endParaRPr>
          </a:p>
        </p:txBody>
      </p:sp>
      <p:sp>
        <p:nvSpPr>
          <p:cNvPr id="114690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3188" y="763588"/>
            <a:ext cx="5026025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4691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3475" cy="45212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sz="2000">
              <a:latin typeface="Arial" charset="0"/>
              <a:ea typeface="SimSun" charset="-122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CC612C8-61D3-4D2E-BDAB-C1AE93114FC8}" type="slidenum">
              <a:rPr lang="en-US"/>
              <a:pPr/>
              <a:t>55</a:t>
            </a:fld>
            <a:endParaRPr lang="en-US"/>
          </a:p>
        </p:txBody>
      </p:sp>
      <p:sp>
        <p:nvSpPr>
          <p:cNvPr id="11571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91440"/>
          <a:lstStyle/>
          <a:p>
            <a:fld id="{9D56859F-22DA-4739-A2B7-B34755F3D62B}" type="slidenum">
              <a:rPr lang="en-US" sz="1400">
                <a:solidFill>
                  <a:srgbClr val="FFFFFF"/>
                </a:solidFill>
              </a:rPr>
              <a:pPr/>
              <a:t>55</a:t>
            </a:fld>
            <a:endParaRPr lang="en-US" sz="1400">
              <a:solidFill>
                <a:srgbClr val="FFFFFF"/>
              </a:solidFill>
            </a:endParaRPr>
          </a:p>
        </p:txBody>
      </p:sp>
      <p:sp>
        <p:nvSpPr>
          <p:cNvPr id="115714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3188" y="763588"/>
            <a:ext cx="5026025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5715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3475" cy="45212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sz="2000">
              <a:latin typeface="Arial" charset="0"/>
              <a:ea typeface="SimSun" charset="-122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57B99D0-7D6B-48AD-9386-051DCB8BFAA6}" type="slidenum">
              <a:rPr lang="en-US"/>
              <a:pPr/>
              <a:t>56</a:t>
            </a:fld>
            <a:endParaRPr lang="en-US"/>
          </a:p>
        </p:txBody>
      </p:sp>
      <p:sp>
        <p:nvSpPr>
          <p:cNvPr id="12185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91440"/>
          <a:lstStyle/>
          <a:p>
            <a:fld id="{BE9D87AD-136C-4386-848F-83C00ED2814D}" type="slidenum">
              <a:rPr lang="en-US" sz="1400">
                <a:solidFill>
                  <a:srgbClr val="FFFFFF"/>
                </a:solidFill>
              </a:rPr>
              <a:pPr/>
              <a:t>56</a:t>
            </a:fld>
            <a:endParaRPr lang="en-US" sz="1400">
              <a:solidFill>
                <a:srgbClr val="FFFFFF"/>
              </a:solidFill>
            </a:endParaRPr>
          </a:p>
        </p:txBody>
      </p:sp>
      <p:sp>
        <p:nvSpPr>
          <p:cNvPr id="121858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3188" y="763588"/>
            <a:ext cx="5026025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1859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3475" cy="45212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sz="2000">
              <a:latin typeface="Arial" charset="0"/>
              <a:ea typeface="SimSun" charset="-122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6C768B9-8FCA-472D-954B-D99EA7A5FB59}" type="slidenum">
              <a:rPr lang="en-US"/>
              <a:pPr/>
              <a:t>57</a:t>
            </a:fld>
            <a:endParaRPr lang="en-US"/>
          </a:p>
        </p:txBody>
      </p:sp>
      <p:sp>
        <p:nvSpPr>
          <p:cNvPr id="122881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91440"/>
          <a:lstStyle/>
          <a:p>
            <a:fld id="{9563F888-2C8A-4703-ACDB-E4908CDC97CC}" type="slidenum">
              <a:rPr lang="en-US" sz="1400">
                <a:solidFill>
                  <a:srgbClr val="FFFFFF"/>
                </a:solidFill>
              </a:rPr>
              <a:pPr/>
              <a:t>57</a:t>
            </a:fld>
            <a:endParaRPr lang="en-US" sz="1400">
              <a:solidFill>
                <a:srgbClr val="FFFFFF"/>
              </a:solidFill>
            </a:endParaRPr>
          </a:p>
        </p:txBody>
      </p:sp>
      <p:sp>
        <p:nvSpPr>
          <p:cNvPr id="122882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3188" y="763588"/>
            <a:ext cx="5026025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883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3475" cy="45212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sz="2000">
              <a:latin typeface="Arial" charset="0"/>
              <a:ea typeface="SimSun" charset="-122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872C20D-3352-4DE3-ADEF-58E51E3BC333}" type="slidenum">
              <a:rPr lang="en-US"/>
              <a:pPr/>
              <a:t>58</a:t>
            </a:fld>
            <a:endParaRPr lang="en-US"/>
          </a:p>
        </p:txBody>
      </p:sp>
      <p:sp>
        <p:nvSpPr>
          <p:cNvPr id="123905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91440"/>
          <a:lstStyle/>
          <a:p>
            <a:fld id="{743670DC-911C-448F-9EA3-09B96F69B1E9}" type="slidenum">
              <a:rPr lang="en-US" sz="1400">
                <a:solidFill>
                  <a:srgbClr val="FFFFFF"/>
                </a:solidFill>
              </a:rPr>
              <a:pPr/>
              <a:t>58</a:t>
            </a:fld>
            <a:endParaRPr lang="en-US" sz="1400">
              <a:solidFill>
                <a:srgbClr val="FFFFFF"/>
              </a:solidFill>
            </a:endParaRPr>
          </a:p>
        </p:txBody>
      </p:sp>
      <p:sp>
        <p:nvSpPr>
          <p:cNvPr id="123906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3188" y="763588"/>
            <a:ext cx="5026025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3907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3475" cy="45212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sz="2000">
              <a:latin typeface="Arial" charset="0"/>
              <a:ea typeface="SimSun" charset="-122"/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CAAE74C-6E66-4F98-9B54-3CE98337929B}" type="slidenum">
              <a:rPr lang="en-US"/>
              <a:pPr/>
              <a:t>59</a:t>
            </a:fld>
            <a:endParaRPr lang="en-US"/>
          </a:p>
        </p:txBody>
      </p:sp>
      <p:sp>
        <p:nvSpPr>
          <p:cNvPr id="124929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91440"/>
          <a:lstStyle/>
          <a:p>
            <a:fld id="{8A44E704-E9B3-49B5-85FE-C7CB1080E6D9}" type="slidenum">
              <a:rPr lang="en-US">
                <a:solidFill>
                  <a:srgbClr val="FFFFFF"/>
                </a:solidFill>
              </a:rPr>
              <a:pPr/>
              <a:t>59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124930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3188" y="763588"/>
            <a:ext cx="5026025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4931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3475" cy="45212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sz="2000">
              <a:latin typeface="Arial" charset="0"/>
              <a:ea typeface="SimSun" charset="-122"/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7550C79-DF2C-4142-8417-6C339BC52BAD}" type="slidenum">
              <a:rPr lang="en-US"/>
              <a:pPr/>
              <a:t>60</a:t>
            </a:fld>
            <a:endParaRPr lang="en-US"/>
          </a:p>
        </p:txBody>
      </p:sp>
      <p:sp>
        <p:nvSpPr>
          <p:cNvPr id="12595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91440"/>
          <a:lstStyle/>
          <a:p>
            <a:fld id="{40A36B76-A8F0-41D1-9092-7EBF18B37332}" type="slidenum">
              <a:rPr lang="en-US">
                <a:solidFill>
                  <a:srgbClr val="FFFFFF"/>
                </a:solidFill>
              </a:rPr>
              <a:pPr/>
              <a:t>60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125954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3188" y="763588"/>
            <a:ext cx="5026025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5955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3475" cy="45212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sz="2000">
              <a:latin typeface="Arial" charset="0"/>
              <a:ea typeface="SimSun" charset="-122"/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77E8C7B-03E0-43BE-9EBC-8BABE0801CBE}" type="slidenum">
              <a:rPr lang="en-US"/>
              <a:pPr/>
              <a:t>61</a:t>
            </a:fld>
            <a:endParaRPr lang="en-US"/>
          </a:p>
        </p:txBody>
      </p:sp>
      <p:sp>
        <p:nvSpPr>
          <p:cNvPr id="12697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91440"/>
          <a:lstStyle/>
          <a:p>
            <a:fld id="{95DC59BD-7217-470D-A7BE-1E58F34CF898}" type="slidenum">
              <a:rPr lang="en-US">
                <a:solidFill>
                  <a:srgbClr val="FFFFFF"/>
                </a:solidFill>
              </a:rPr>
              <a:pPr/>
              <a:t>61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126978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3188" y="763588"/>
            <a:ext cx="5026025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3475" cy="45212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sz="2000">
              <a:latin typeface="Arial" charset="0"/>
              <a:ea typeface="SimSun" charset="-122"/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9058610-2D09-4661-9E63-E201F9D855D5}" type="slidenum">
              <a:rPr lang="en-US"/>
              <a:pPr/>
              <a:t>62</a:t>
            </a:fld>
            <a:endParaRPr lang="en-US"/>
          </a:p>
        </p:txBody>
      </p:sp>
      <p:sp>
        <p:nvSpPr>
          <p:cNvPr id="128001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91440"/>
          <a:lstStyle/>
          <a:p>
            <a:fld id="{AFC07FE6-FF7D-448C-AA66-A05CAB9BADC8}" type="slidenum">
              <a:rPr lang="en-US">
                <a:solidFill>
                  <a:srgbClr val="FFFFFF"/>
                </a:solidFill>
              </a:rPr>
              <a:pPr/>
              <a:t>62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128002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3188" y="763588"/>
            <a:ext cx="5026025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8003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3475" cy="45212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sz="2000">
              <a:latin typeface="Arial" charset="0"/>
              <a:ea typeface="SimSun" charset="-122"/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DA5265F-C1E3-445E-8F85-650FE8BEB1F4}" type="slidenum">
              <a:rPr lang="en-US"/>
              <a:pPr/>
              <a:t>63</a:t>
            </a:fld>
            <a:endParaRPr lang="en-US"/>
          </a:p>
        </p:txBody>
      </p:sp>
      <p:sp>
        <p:nvSpPr>
          <p:cNvPr id="129025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91440"/>
          <a:lstStyle/>
          <a:p>
            <a:fld id="{71AA8DCC-12D2-4879-BB2C-62440ED92EF9}" type="slidenum">
              <a:rPr lang="en-US" sz="1400">
                <a:solidFill>
                  <a:srgbClr val="FFFFFF"/>
                </a:solidFill>
              </a:rPr>
              <a:pPr/>
              <a:t>63</a:t>
            </a:fld>
            <a:endParaRPr lang="en-US" sz="1400">
              <a:solidFill>
                <a:srgbClr val="FFFFFF"/>
              </a:solidFill>
            </a:endParaRPr>
          </a:p>
        </p:txBody>
      </p:sp>
      <p:sp>
        <p:nvSpPr>
          <p:cNvPr id="129026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3188" y="763588"/>
            <a:ext cx="5026025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9027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3475" cy="45212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sz="2000">
              <a:latin typeface="Arial" charset="0"/>
              <a:ea typeface="SimSun" charset="-122"/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D60F6E0-C12A-43CE-A449-20418A1436D9}" type="slidenum">
              <a:rPr lang="en-US"/>
              <a:pPr/>
              <a:t>64</a:t>
            </a:fld>
            <a:endParaRPr lang="en-US"/>
          </a:p>
        </p:txBody>
      </p:sp>
      <p:sp>
        <p:nvSpPr>
          <p:cNvPr id="13004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3188" y="763588"/>
            <a:ext cx="5026025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005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43547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D60F6E0-C12A-43CE-A449-20418A1436D9}" type="slidenum">
              <a:rPr lang="en-US"/>
              <a:pPr/>
              <a:t>65</a:t>
            </a:fld>
            <a:endParaRPr lang="en-US"/>
          </a:p>
        </p:txBody>
      </p:sp>
      <p:sp>
        <p:nvSpPr>
          <p:cNvPr id="13004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3188" y="763588"/>
            <a:ext cx="5026025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005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43547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ACE69E1-5E92-4E27-A895-6CC560EC582E}" type="slidenum">
              <a:rPr lang="en-US"/>
              <a:pPr/>
              <a:t>66</a:t>
            </a:fld>
            <a:endParaRPr lang="en-US"/>
          </a:p>
        </p:txBody>
      </p:sp>
      <p:sp>
        <p:nvSpPr>
          <p:cNvPr id="13107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91440"/>
          <a:lstStyle/>
          <a:p>
            <a:fld id="{AF6194B7-DA09-4929-8B8C-B586A75A50AB}" type="slidenum">
              <a:rPr lang="en-US" sz="1400">
                <a:solidFill>
                  <a:srgbClr val="FFFFFF"/>
                </a:solidFill>
              </a:rPr>
              <a:pPr/>
              <a:t>66</a:t>
            </a:fld>
            <a:endParaRPr lang="en-US" sz="1400">
              <a:solidFill>
                <a:srgbClr val="FFFFFF"/>
              </a:solidFill>
            </a:endParaRPr>
          </a:p>
        </p:txBody>
      </p:sp>
      <p:sp>
        <p:nvSpPr>
          <p:cNvPr id="131074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3188" y="763588"/>
            <a:ext cx="5026025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1075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3475" cy="45212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sz="2000">
              <a:latin typeface="Arial" charset="0"/>
              <a:ea typeface="SimSun" charset="-122"/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1EB0709-A659-4BF3-A056-E2E78C8D89AE}" type="slidenum">
              <a:rPr lang="en-US"/>
              <a:pPr/>
              <a:t>67</a:t>
            </a:fld>
            <a:endParaRPr lang="en-US"/>
          </a:p>
        </p:txBody>
      </p:sp>
      <p:sp>
        <p:nvSpPr>
          <p:cNvPr id="13209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91440"/>
          <a:lstStyle/>
          <a:p>
            <a:fld id="{BFB274D4-54ED-4185-87CF-7871C0492443}" type="slidenum">
              <a:rPr lang="en-US" sz="1400">
                <a:solidFill>
                  <a:srgbClr val="FFFFFF"/>
                </a:solidFill>
              </a:rPr>
              <a:pPr/>
              <a:t>67</a:t>
            </a:fld>
            <a:endParaRPr lang="en-US" sz="1400">
              <a:solidFill>
                <a:srgbClr val="FFFFFF"/>
              </a:solidFill>
            </a:endParaRPr>
          </a:p>
        </p:txBody>
      </p:sp>
      <p:sp>
        <p:nvSpPr>
          <p:cNvPr id="132098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3188" y="763588"/>
            <a:ext cx="5026025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2099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3475" cy="45212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sz="2000">
              <a:latin typeface="Arial" charset="0"/>
              <a:ea typeface="SimSun" charset="-122"/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73188" y="763588"/>
            <a:ext cx="5024437" cy="3770312"/>
          </a:xfrm>
          <a:ln/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90B7D6-B67C-42C4-B8B6-90859CA99D6A}" type="slidenum">
              <a:rPr lang="en-US" smtClean="0"/>
              <a:pPr/>
              <a:t>68</a:t>
            </a:fld>
            <a:endParaRPr lang="en-US" smtClean="0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5A980C-0546-42C0-81A2-20143415801B}" type="slidenum">
              <a:rPr lang="en-US" smtClean="0"/>
              <a:pPr/>
              <a:t>69</a:t>
            </a:fld>
            <a:endParaRPr lang="en-US" smtClean="0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3188" y="763588"/>
            <a:ext cx="5024437" cy="3770312"/>
          </a:xfrm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F7D908-4234-490C-85A6-ADEA901F162E}" type="slidenum">
              <a:rPr lang="en-US" smtClean="0"/>
              <a:pPr/>
              <a:t>70</a:t>
            </a:fld>
            <a:endParaRPr lang="en-US" smtClean="0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7F5979-FDE7-4E25-9888-76D101FFD228}" type="slidenum">
              <a:rPr lang="en-US" smtClean="0"/>
              <a:pPr/>
              <a:t>71</a:t>
            </a:fld>
            <a:endParaRPr lang="en-US" smtClean="0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73188" y="763588"/>
            <a:ext cx="5024437" cy="3770312"/>
          </a:xfrm>
          <a:ln/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1AF7C1E-F309-4703-A74F-25AD7EAC4490}" type="slidenum">
              <a:rPr lang="en-US" smtClean="0"/>
              <a:pPr/>
              <a:t>72</a:t>
            </a:fld>
            <a:endParaRPr lang="en-US" smtClean="0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73188" y="763588"/>
            <a:ext cx="5024437" cy="3770312"/>
          </a:xfrm>
          <a:ln/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2140E12-0D3A-411F-92A8-06196D65938D}" type="slidenum">
              <a:rPr lang="en-US" smtClean="0"/>
              <a:pPr/>
              <a:t>73</a:t>
            </a:fld>
            <a:endParaRPr lang="en-US" smtClean="0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5A980C-0546-42C0-81A2-20143415801B}" type="slidenum">
              <a:rPr lang="en-US" smtClean="0"/>
              <a:pPr/>
              <a:t>74</a:t>
            </a:fld>
            <a:endParaRPr lang="en-US" smtClean="0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3188" y="763588"/>
            <a:ext cx="5024437" cy="3770312"/>
          </a:xfrm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73188" y="763588"/>
            <a:ext cx="5024437" cy="3770312"/>
          </a:xfrm>
          <a:ln/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C659B33-E911-4809-A099-DB8ABAE0CEDF}" type="slidenum">
              <a:rPr lang="en-US" smtClean="0"/>
              <a:pPr/>
              <a:t>75</a:t>
            </a:fld>
            <a:endParaRPr lang="en-US" smtClean="0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73188" y="763588"/>
            <a:ext cx="5024437" cy="3770312"/>
          </a:xfrm>
          <a:ln/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CA5CE2-891A-4DBB-8FA7-37BE92C2475B}" type="slidenum">
              <a:rPr lang="en-US" smtClean="0"/>
              <a:pPr/>
              <a:t>76</a:t>
            </a:fld>
            <a:endParaRPr lang="en-US" smtClean="0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6DBEE5-C1D2-48DE-AC6F-50991247DC16}" type="slidenum">
              <a:rPr lang="en-US" smtClean="0"/>
              <a:pPr/>
              <a:t>77</a:t>
            </a:fld>
            <a:endParaRPr lang="en-US" smtClean="0"/>
          </a:p>
        </p:txBody>
      </p:sp>
      <p:sp>
        <p:nvSpPr>
          <p:cNvPr id="8704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73188" y="763588"/>
            <a:ext cx="5024437" cy="3770312"/>
          </a:xfrm>
          <a:ln/>
        </p:spPr>
      </p:sp>
      <p:sp>
        <p:nvSpPr>
          <p:cNvPr id="87044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101872" tIns="50937" rIns="101872" bIns="50937"/>
          <a:lstStyle/>
          <a:p>
            <a:endParaRPr lang="en-US" smtClean="0"/>
          </a:p>
        </p:txBody>
      </p:sp>
      <p:sp>
        <p:nvSpPr>
          <p:cNvPr id="87045" name="Slide Number Placeholder 3"/>
          <p:cNvSpPr txBox="1">
            <a:spLocks noGrp="1"/>
          </p:cNvSpPr>
          <p:nvPr/>
        </p:nvSpPr>
        <p:spPr bwMode="auto">
          <a:xfrm>
            <a:off x="4402561" y="9553734"/>
            <a:ext cx="3368040" cy="502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872" tIns="50937" rIns="101872" bIns="50937" anchor="b"/>
          <a:lstStyle/>
          <a:p>
            <a:pPr algn="r" eaLnBrk="1" hangingPunct="1"/>
            <a:fld id="{77557530-D633-41C5-9F93-755E27902E35}" type="slidenum">
              <a:rPr lang="en-US" sz="1300">
                <a:latin typeface="Calibri" pitchFamily="34" charset="0"/>
                <a:ea typeface="新細明體" charset="-120"/>
                <a:cs typeface="Arial" pitchFamily="34" charset="0"/>
              </a:rPr>
              <a:pPr algn="r" eaLnBrk="1" hangingPunct="1"/>
              <a:t>77</a:t>
            </a:fld>
            <a:endParaRPr lang="en-US" sz="1300" dirty="0">
              <a:latin typeface="Calibri" pitchFamily="34" charset="0"/>
              <a:ea typeface="新細明體" charset="-12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363452C-FEE5-4E2E-82A8-C9802953D3C3}" type="slidenum">
              <a:rPr lang="en-US" smtClean="0"/>
              <a:pPr/>
              <a:t>78</a:t>
            </a:fld>
            <a:endParaRPr lang="en-US" smtClean="0"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73188" y="763588"/>
            <a:ext cx="5024437" cy="3770312"/>
          </a:xfrm>
          <a:ln/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BC0250-848A-4325-BA3C-9D035D94E4A7}" type="slidenum">
              <a:rPr lang="en-US" smtClean="0"/>
              <a:pPr/>
              <a:t>79</a:t>
            </a:fld>
            <a:endParaRPr lang="en-US" smtClean="0"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4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73188" y="763588"/>
            <a:ext cx="5024437" cy="3770312"/>
          </a:xfrm>
          <a:ln/>
        </p:spPr>
      </p:sp>
      <p:sp>
        <p:nvSpPr>
          <p:cNvPr id="25805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25805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D6C0584-68DA-4677-BBCA-A1A28DA18F4F}" type="slidenum">
              <a:rPr lang="en-US" smtClean="0">
                <a:cs typeface="Arial" charset="0"/>
              </a:rPr>
              <a:pPr/>
              <a:t>80</a:t>
            </a:fld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73188" y="763588"/>
            <a:ext cx="5024437" cy="3770312"/>
          </a:xfrm>
          <a:ln/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D52A74-F43A-476C-9E29-A3D104C1D84A}" type="slidenum">
              <a:rPr lang="en-US" smtClean="0"/>
              <a:pPr/>
              <a:t>81</a:t>
            </a:fld>
            <a:endParaRPr lang="en-US" smtClean="0"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3E54CA-057C-4F59-A1B0-D038EFFACE67}" type="slidenum">
              <a:rPr lang="en-US" smtClean="0"/>
              <a:pPr/>
              <a:t>82</a:t>
            </a:fld>
            <a:endParaRPr lang="en-US" smtClean="0"/>
          </a:p>
        </p:txBody>
      </p:sp>
      <p:sp>
        <p:nvSpPr>
          <p:cNvPr id="9421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73188" y="763588"/>
            <a:ext cx="5024437" cy="3770312"/>
          </a:xfrm>
          <a:ln/>
        </p:spPr>
      </p:sp>
      <p:sp>
        <p:nvSpPr>
          <p:cNvPr id="94212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94213" name="Slide Number Placeholder 3"/>
          <p:cNvSpPr txBox="1">
            <a:spLocks noGrp="1"/>
          </p:cNvSpPr>
          <p:nvPr/>
        </p:nvSpPr>
        <p:spPr bwMode="auto">
          <a:xfrm>
            <a:off x="4402561" y="9553734"/>
            <a:ext cx="3368040" cy="502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882" tIns="50941" rIns="101882" bIns="50941" anchor="b"/>
          <a:lstStyle/>
          <a:p>
            <a:pPr algn="r" eaLnBrk="1" hangingPunct="1"/>
            <a:fld id="{A576D04F-A53E-4CBA-9E10-0B08566334D0}" type="slidenum">
              <a:rPr lang="en-US" sz="1300">
                <a:latin typeface="Calibri" pitchFamily="34" charset="0"/>
                <a:cs typeface="Arial" pitchFamily="34" charset="0"/>
              </a:rPr>
              <a:pPr algn="r" eaLnBrk="1" hangingPunct="1"/>
              <a:t>82</a:t>
            </a:fld>
            <a:endParaRPr lang="en-US" sz="1300" dirty="0">
              <a:latin typeface="Calibri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A4A6FC7-A6B5-4D36-B374-BABC19F2813C}" type="slidenum">
              <a:rPr lang="en-US"/>
              <a:pPr/>
              <a:t>83</a:t>
            </a:fld>
            <a:endParaRPr lang="en-US"/>
          </a:p>
        </p:txBody>
      </p:sp>
      <p:sp>
        <p:nvSpPr>
          <p:cNvPr id="13312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3188" y="763588"/>
            <a:ext cx="5026025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2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43547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650" y="2349500"/>
            <a:ext cx="8566150" cy="16208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1300" y="4286250"/>
            <a:ext cx="7054850" cy="193198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725BA00-3F98-42D7-94C6-96BB0818DCC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A0E66981-231B-4E8E-A5FE-07380953EA1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5338" y="4859338"/>
            <a:ext cx="8566150" cy="15017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5338" y="3205163"/>
            <a:ext cx="8566150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7416B006-FAAF-4E96-A492-82D1A7EA7A2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238" y="1770063"/>
            <a:ext cx="4457700" cy="4989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3338" y="1770063"/>
            <a:ext cx="4457700" cy="4989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58DF7CDE-00B6-4D03-89D7-47986A6DFB7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303213"/>
            <a:ext cx="9070975" cy="126047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238" y="1692275"/>
            <a:ext cx="4452937" cy="7064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238" y="2398713"/>
            <a:ext cx="4452937" cy="43576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9688" y="1692275"/>
            <a:ext cx="4454525" cy="7064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9688" y="2398713"/>
            <a:ext cx="4454525" cy="43576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8814C0C8-5A02-4FE1-8ADA-627C8B5CD92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53655A9E-5F8D-49E8-9448-B4ACBB07A15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62795F3F-BEA8-44CF-A7ED-BD5EC0025CE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301625"/>
            <a:ext cx="3316287" cy="12811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0175" y="301625"/>
            <a:ext cx="5634038" cy="64547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238" y="1582738"/>
            <a:ext cx="3316287" cy="51736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A4B71BBE-D17A-449D-B193-585063C821E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4850" y="5294313"/>
            <a:ext cx="6046788" cy="6238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4850" y="676275"/>
            <a:ext cx="6046788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4850" y="5918200"/>
            <a:ext cx="6046788" cy="889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08F2E143-352C-410D-8EDD-DD5DE85F4EF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276BE3A8-BD40-4485-90E5-AA972EF4511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4088" y="301625"/>
            <a:ext cx="2266950" cy="64579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48450" cy="64579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F3802BA8-B2B6-4781-94B7-5B42CE1B6D9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650" y="2349500"/>
            <a:ext cx="8566150" cy="16208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1300" y="4286250"/>
            <a:ext cx="7054850" cy="193198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885C786B-2FCE-4289-8346-EEDE45001E9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138A74CA-8E6B-4C0A-AD5D-8FE2F92DD43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5338" y="4859338"/>
            <a:ext cx="8566150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5338" y="3205163"/>
            <a:ext cx="8566150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64173F21-86B4-42E3-9FBE-BEC0D271220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238" y="1770063"/>
            <a:ext cx="4457700" cy="4989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3338" y="1770063"/>
            <a:ext cx="4457700" cy="4989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1970B4AE-E49B-4AB8-8C84-467E399E775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303213"/>
            <a:ext cx="9070975" cy="126047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238" y="1692275"/>
            <a:ext cx="4452937" cy="7064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238" y="2398713"/>
            <a:ext cx="4452937" cy="43576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9688" y="1692275"/>
            <a:ext cx="4454525" cy="7064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9688" y="2398713"/>
            <a:ext cx="4454525" cy="43576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E586E98E-1551-41FE-BACB-D4CE3739D28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B07DDAC5-77F9-478C-8422-9AB7FC8143F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E8EA27C9-EC21-49DD-84EB-E2B497D43EA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301625"/>
            <a:ext cx="3316287" cy="12811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0175" y="301625"/>
            <a:ext cx="5634038" cy="64547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238" y="1582738"/>
            <a:ext cx="3316287" cy="51736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12AEAFF1-7AFC-4D28-81D6-A998C710299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4850" y="5294313"/>
            <a:ext cx="6046788" cy="6238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4850" y="676275"/>
            <a:ext cx="6046788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4850" y="5918200"/>
            <a:ext cx="6046788" cy="889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CC441287-7EF7-4B60-9D3D-093CB548311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DFD3EAA8-A97F-4424-81E4-04B2BBE19B5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4088" y="301625"/>
            <a:ext cx="2266950" cy="64579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48450" cy="64579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DF49C928-AB37-4904-86E5-FFC1F546C63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650" y="2349500"/>
            <a:ext cx="8566150" cy="16208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1300" y="4286250"/>
            <a:ext cx="7054850" cy="193198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7A42D3A-EB31-4A36-A151-10FFE353CB0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C217BE30-6345-4F54-B0F9-2069783A5EE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5338" y="4859338"/>
            <a:ext cx="8566150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5338" y="3205163"/>
            <a:ext cx="8566150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792AB2CB-1440-447D-94AF-7435A7AD946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238" y="1770063"/>
            <a:ext cx="4457700" cy="4989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3338" y="1770063"/>
            <a:ext cx="4457700" cy="4989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8173A38F-713D-4FD7-9E59-02EC51179E1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303213"/>
            <a:ext cx="9070975" cy="126047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238" y="1692275"/>
            <a:ext cx="4452937" cy="7064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238" y="2398713"/>
            <a:ext cx="4452937" cy="43576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9688" y="1692275"/>
            <a:ext cx="4454525" cy="7064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9688" y="2398713"/>
            <a:ext cx="4454525" cy="43576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7A5ED18B-0EB6-4B18-B174-EF0720CA98D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8E59F717-A203-4319-BA51-8911B8D881C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D7CF8021-D676-4869-BC09-A96A861B1AA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301625"/>
            <a:ext cx="3316287" cy="12811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0175" y="301625"/>
            <a:ext cx="5634038" cy="64547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238" y="1582738"/>
            <a:ext cx="3316287" cy="51736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791A41C-F601-48B5-BE7D-9ED3FE8A443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4850" y="5294313"/>
            <a:ext cx="6046788" cy="6238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4850" y="676275"/>
            <a:ext cx="6046788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4850" y="5918200"/>
            <a:ext cx="6046788" cy="889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ED88D14F-2655-441A-A115-3C39E69743F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4F009830-837F-4247-92F1-1CBAE60DC0D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4088" y="301625"/>
            <a:ext cx="2266950" cy="64579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48450" cy="64579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E2ED7058-8451-45D4-A15F-AD07FE78469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503873" y="302865"/>
            <a:ext cx="9069705" cy="645818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03873" y="6890597"/>
            <a:ext cx="2351405" cy="504190"/>
          </a:xfrm>
          <a:prstGeom prst="rect">
            <a:avLst/>
          </a:prstGeom>
        </p:spPr>
        <p:txBody>
          <a:bodyPr lIns="100794" tIns="50397" rIns="100794" bIns="50397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443129" y="6890597"/>
            <a:ext cx="3191193" cy="504190"/>
          </a:xfrm>
          <a:prstGeom prst="rect">
            <a:avLst/>
          </a:prstGeom>
        </p:spPr>
        <p:txBody>
          <a:bodyPr lIns="100794" tIns="50397" rIns="100794" bIns="50397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222173" y="6890597"/>
            <a:ext cx="2351405" cy="50419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21004A-6F53-4BD7-ACDC-0CA17DD619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650" y="2349500"/>
            <a:ext cx="8566150" cy="16208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1300" y="4286250"/>
            <a:ext cx="7054850" cy="193198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0C4485B0-1E43-4A28-B2BE-6492F860C3B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4287FFE0-1671-4029-8172-C92659D507E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5338" y="4859338"/>
            <a:ext cx="8566150" cy="15017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5338" y="3205163"/>
            <a:ext cx="8566150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DB7F88DC-5227-4571-887A-1FA15FEBD03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2937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8575" y="1768475"/>
            <a:ext cx="4454525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5396191E-2ED9-4C1F-B54E-C20707C2CB8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303213"/>
            <a:ext cx="9070975" cy="126047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238" y="1692275"/>
            <a:ext cx="4452937" cy="7064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238" y="2398713"/>
            <a:ext cx="4452937" cy="43576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9688" y="1692275"/>
            <a:ext cx="4454525" cy="7064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9688" y="2398713"/>
            <a:ext cx="4454525" cy="43576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559004DD-8FB2-4F39-AE65-AF9E3696646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022D7E43-6AB7-4598-A460-8368AFB7566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86063713-46AE-4D08-BB42-0AF716BAA3D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301625"/>
            <a:ext cx="3316287" cy="12811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0175" y="301625"/>
            <a:ext cx="5634038" cy="64547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238" y="1582738"/>
            <a:ext cx="3316287" cy="51736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97CAD9BE-C60D-4D12-92C1-F60407193AE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4850" y="5294313"/>
            <a:ext cx="6046788" cy="6238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4850" y="676275"/>
            <a:ext cx="6046788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4850" y="5918200"/>
            <a:ext cx="6046788" cy="889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79BED8E8-366B-4C98-B161-E6F1B6F3192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AAF348FE-F31E-4CF0-B0FE-99E4BFF9147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99325" y="301625"/>
            <a:ext cx="2263775" cy="64500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43687" cy="64500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C4E5E97C-6405-4936-91B4-3D8D1207215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302865"/>
            <a:ext cx="9069705" cy="12604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872" y="1764665"/>
            <a:ext cx="4450874" cy="499638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22704" y="1764666"/>
            <a:ext cx="4450874" cy="24141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22704" y="4346889"/>
            <a:ext cx="4450874" cy="241415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503873" y="6890597"/>
            <a:ext cx="2351405" cy="504190"/>
          </a:xfrm>
          <a:prstGeom prst="rect">
            <a:avLst/>
          </a:prstGeom>
        </p:spPr>
        <p:txBody>
          <a:bodyPr lIns="100794" tIns="50397" rIns="100794" bIns="50397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443129" y="6890597"/>
            <a:ext cx="3191193" cy="504190"/>
          </a:xfrm>
          <a:prstGeom prst="rect">
            <a:avLst/>
          </a:prstGeom>
        </p:spPr>
        <p:txBody>
          <a:bodyPr lIns="100794" tIns="50397" rIns="100794" bIns="50397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7222173" y="6890597"/>
            <a:ext cx="2351405" cy="50419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292306-7997-4117-95AD-9DF28806A0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503873" y="302865"/>
            <a:ext cx="9069705" cy="12604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03872" y="1764666"/>
            <a:ext cx="4450874" cy="24141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22704" y="1764666"/>
            <a:ext cx="4450874" cy="24141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03872" y="4346889"/>
            <a:ext cx="4450874" cy="241415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2704" y="4346889"/>
            <a:ext cx="4450874" cy="241415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03873" y="6890597"/>
            <a:ext cx="2351405" cy="504190"/>
          </a:xfrm>
          <a:prstGeom prst="rect">
            <a:avLst/>
          </a:prstGeom>
        </p:spPr>
        <p:txBody>
          <a:bodyPr lIns="100794" tIns="50397" rIns="100794" bIns="50397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443129" y="6890597"/>
            <a:ext cx="3191193" cy="504190"/>
          </a:xfrm>
          <a:prstGeom prst="rect">
            <a:avLst/>
          </a:prstGeom>
        </p:spPr>
        <p:txBody>
          <a:bodyPr lIns="100794" tIns="50397" rIns="100794" bIns="50397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222173" y="6890597"/>
            <a:ext cx="2351405" cy="50419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ECEC40-1B35-4056-983F-DC5A69753C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301625"/>
            <a:ext cx="9059862" cy="1254125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vert="horz" wrap="square" lIns="9144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formatClick to edit Master title style</a:t>
            </a:r>
          </a:p>
        </p:txBody>
      </p:sp>
      <p:sp>
        <p:nvSpPr>
          <p:cNvPr id="1026" name="Text Box 2"/>
          <p:cNvSpPr txBox="1">
            <a:spLocks noChangeArrowheads="1"/>
          </p:cNvSpPr>
          <p:nvPr/>
        </p:nvSpPr>
        <p:spPr bwMode="auto">
          <a:xfrm>
            <a:off x="503238" y="6888163"/>
            <a:ext cx="2341562" cy="514350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27" name="Text Box 3"/>
          <p:cNvSpPr txBox="1">
            <a:spLocks noChangeArrowheads="1"/>
          </p:cNvSpPr>
          <p:nvPr/>
        </p:nvSpPr>
        <p:spPr bwMode="auto">
          <a:xfrm>
            <a:off x="3446463" y="6888163"/>
            <a:ext cx="3187700" cy="514350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sldNum"/>
          </p:nvPr>
        </p:nvSpPr>
        <p:spPr bwMode="auto">
          <a:xfrm>
            <a:off x="7224713" y="6888163"/>
            <a:ext cx="2339975" cy="512762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vert="horz" wrap="square" lIns="91440" tIns="91440" rIns="91440" bIns="45720" numCol="1" anchor="t" anchorCtr="0" compatLnSpc="1">
            <a:prstTxWarp prst="textNoShape">
              <a:avLst/>
            </a:prstTxWarp>
          </a:bodyPr>
          <a:lstStyle>
            <a:lvl1pPr hangingPunct="1"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</a:defRPr>
            </a:lvl1pPr>
          </a:lstStyle>
          <a:p>
            <a:fld id="{38B5EDCC-6AB6-40B8-AD31-F907499ECE9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70063"/>
            <a:ext cx="9067800" cy="4989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52416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l" defTabSz="457200" rtl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+mj-lt"/>
          <a:ea typeface="+mj-ea"/>
          <a:cs typeface="+mj-cs"/>
        </a:defRPr>
      </a:lvl1pPr>
      <a:lvl2pPr marL="742950" indent="-285750" algn="l" defTabSz="457200" rtl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Arial" charset="0"/>
          <a:ea typeface="SimSun" charset="-122"/>
        </a:defRPr>
      </a:lvl2pPr>
      <a:lvl3pPr marL="1143000" indent="-228600" algn="l" defTabSz="457200" rtl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Arial" charset="0"/>
          <a:ea typeface="SimSun" charset="-122"/>
        </a:defRPr>
      </a:lvl3pPr>
      <a:lvl4pPr marL="1600200" indent="-228600" algn="l" defTabSz="457200" rtl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Arial" charset="0"/>
          <a:ea typeface="SimSun" charset="-122"/>
        </a:defRPr>
      </a:lvl4pPr>
      <a:lvl5pPr marL="2057400" indent="-228600" algn="l" defTabSz="457200" rtl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Arial" charset="0"/>
          <a:ea typeface="SimSun" charset="-122"/>
        </a:defRPr>
      </a:lvl5pPr>
      <a:lvl6pPr marL="2514600" indent="-228600" algn="l" defTabSz="457200" rtl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Arial" charset="0"/>
          <a:ea typeface="SimSun" charset="-122"/>
        </a:defRPr>
      </a:lvl6pPr>
      <a:lvl7pPr marL="2971800" indent="-228600" algn="l" defTabSz="457200" rtl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Arial" charset="0"/>
          <a:ea typeface="SimSun" charset="-122"/>
        </a:defRPr>
      </a:lvl7pPr>
      <a:lvl8pPr marL="3429000" indent="-228600" algn="l" defTabSz="457200" rtl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Arial" charset="0"/>
          <a:ea typeface="SimSun" charset="-122"/>
        </a:defRPr>
      </a:lvl8pPr>
      <a:lvl9pPr marL="3886200" indent="-228600" algn="l" defTabSz="457200" rtl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Arial" charset="0"/>
          <a:ea typeface="SimSun" charset="-122"/>
        </a:defRPr>
      </a:lvl9pPr>
    </p:titleStyle>
    <p:bodyStyle>
      <a:lvl1pPr marL="342900" indent="-342900" algn="l" defTabSz="457200" rtl="0" fontAlgn="base" hangingPunct="0">
        <a:lnSpc>
          <a:spcPct val="87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fontAlgn="base" hangingPunct="0">
        <a:lnSpc>
          <a:spcPct val="87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</a:defRPr>
      </a:lvl2pPr>
      <a:lvl3pPr marL="1143000" indent="-228600" algn="l" defTabSz="457200" rtl="0" fontAlgn="base" hangingPunct="0">
        <a:lnSpc>
          <a:spcPct val="87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3pPr>
      <a:lvl4pPr marL="1600200" indent="-228600" algn="l" defTabSz="457200" rtl="0" fontAlgn="base" hangingPunct="0">
        <a:lnSpc>
          <a:spcPct val="87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57200" rtl="0" fontAlgn="base" hangingPunct="0">
        <a:lnSpc>
          <a:spcPct val="87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57200" rtl="0" fontAlgn="base" hangingPunct="0">
        <a:lnSpc>
          <a:spcPct val="87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57200" rtl="0" fontAlgn="base" hangingPunct="0">
        <a:lnSpc>
          <a:spcPct val="87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57200" rtl="0" fontAlgn="base" hangingPunct="0">
        <a:lnSpc>
          <a:spcPct val="87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57200" rtl="0" fontAlgn="base" hangingPunct="0">
        <a:lnSpc>
          <a:spcPct val="87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503238" y="6889750"/>
            <a:ext cx="2351087" cy="504825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3441700" y="6889750"/>
            <a:ext cx="3190875" cy="504825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ldNum"/>
          </p:nvPr>
        </p:nvSpPr>
        <p:spPr bwMode="auto">
          <a:xfrm>
            <a:off x="7219950" y="6889750"/>
            <a:ext cx="2346325" cy="498475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vert="horz" wrap="square" lIns="91440" tIns="91440" rIns="91440" bIns="45720" numCol="1" anchor="t" anchorCtr="0" compatLnSpc="1">
            <a:prstTxWarp prst="textNoShape">
              <a:avLst/>
            </a:prstTxWarp>
          </a:bodyPr>
          <a:lstStyle>
            <a:lvl1pPr hangingPunct="1"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+mn-lt"/>
              </a:defRPr>
            </a:lvl1pPr>
          </a:lstStyle>
          <a:p>
            <a:fld id="{6B32F849-D984-41B0-87A8-7859FAFF07E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301625"/>
            <a:ext cx="9067800" cy="12604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70063"/>
            <a:ext cx="9067800" cy="4989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2016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l" defTabSz="457200" rtl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+mj-lt"/>
          <a:ea typeface="+mj-ea"/>
          <a:cs typeface="+mj-cs"/>
        </a:defRPr>
      </a:lvl1pPr>
      <a:lvl2pPr marL="742950" indent="-285750" algn="l" defTabSz="457200" rtl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Arial" charset="0"/>
          <a:ea typeface="SimSun" charset="-122"/>
        </a:defRPr>
      </a:lvl2pPr>
      <a:lvl3pPr marL="1143000" indent="-228600" algn="l" defTabSz="457200" rtl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Arial" charset="0"/>
          <a:ea typeface="SimSun" charset="-122"/>
        </a:defRPr>
      </a:lvl3pPr>
      <a:lvl4pPr marL="1600200" indent="-228600" algn="l" defTabSz="457200" rtl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Arial" charset="0"/>
          <a:ea typeface="SimSun" charset="-122"/>
        </a:defRPr>
      </a:lvl4pPr>
      <a:lvl5pPr marL="2057400" indent="-228600" algn="l" defTabSz="457200" rtl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Arial" charset="0"/>
          <a:ea typeface="SimSun" charset="-122"/>
        </a:defRPr>
      </a:lvl5pPr>
      <a:lvl6pPr marL="2514600" indent="-228600" algn="l" defTabSz="457200" rtl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Arial" charset="0"/>
          <a:ea typeface="SimSun" charset="-122"/>
        </a:defRPr>
      </a:lvl6pPr>
      <a:lvl7pPr marL="2971800" indent="-228600" algn="l" defTabSz="457200" rtl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Arial" charset="0"/>
          <a:ea typeface="SimSun" charset="-122"/>
        </a:defRPr>
      </a:lvl7pPr>
      <a:lvl8pPr marL="3429000" indent="-228600" algn="l" defTabSz="457200" rtl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Arial" charset="0"/>
          <a:ea typeface="SimSun" charset="-122"/>
        </a:defRPr>
      </a:lvl8pPr>
      <a:lvl9pPr marL="3886200" indent="-228600" algn="l" defTabSz="457200" rtl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Arial" charset="0"/>
          <a:ea typeface="SimSun" charset="-122"/>
        </a:defRPr>
      </a:lvl9pPr>
    </p:titleStyle>
    <p:bodyStyle>
      <a:lvl1pPr marL="342900" indent="-342900" algn="l" defTabSz="457200" rtl="0" fontAlgn="base" hangingPunct="0">
        <a:lnSpc>
          <a:spcPct val="95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fontAlgn="base" hangingPunct="0">
        <a:lnSpc>
          <a:spcPct val="95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</a:defRPr>
      </a:lvl2pPr>
      <a:lvl3pPr marL="1143000" indent="-228600" algn="l" defTabSz="457200" rtl="0" fontAlgn="base" hangingPunct="0">
        <a:lnSpc>
          <a:spcPct val="95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3pPr>
      <a:lvl4pPr marL="1600200" indent="-228600" algn="l" defTabSz="457200" rtl="0" fontAlgn="base" hangingPunct="0">
        <a:lnSpc>
          <a:spcPct val="95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57200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57200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57200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57200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57200" rtl="0" fontAlgn="base" hangingPunct="0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503238" y="6888163"/>
            <a:ext cx="2341562" cy="514350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3446463" y="6888163"/>
            <a:ext cx="3187700" cy="514350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ldNum"/>
          </p:nvPr>
        </p:nvSpPr>
        <p:spPr bwMode="auto">
          <a:xfrm>
            <a:off x="7224713" y="6888163"/>
            <a:ext cx="2339975" cy="512762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vert="horz" wrap="square" lIns="91440" tIns="91440" rIns="91440" bIns="45720" numCol="1" anchor="t" anchorCtr="0" compatLnSpc="1">
            <a:prstTxWarp prst="textNoShape">
              <a:avLst/>
            </a:prstTxWarp>
          </a:bodyPr>
          <a:lstStyle>
            <a:lvl1pPr hangingPunct="1"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</a:defRPr>
            </a:lvl1pPr>
          </a:lstStyle>
          <a:p>
            <a:fld id="{C36C7FC7-044A-4B46-843F-1DED88C8B3C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301625"/>
            <a:ext cx="9067800" cy="12604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70063"/>
            <a:ext cx="9067800" cy="4989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52416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96" r:id="rId12"/>
  </p:sldLayoutIdLst>
  <p:txStyles>
    <p:titleStyle>
      <a:lvl1pPr algn="l" defTabSz="457200" rtl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+mj-lt"/>
          <a:ea typeface="+mj-ea"/>
          <a:cs typeface="+mj-cs"/>
        </a:defRPr>
      </a:lvl1pPr>
      <a:lvl2pPr marL="742950" indent="-285750" algn="l" defTabSz="457200" rtl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Arial" charset="0"/>
          <a:ea typeface="SimSun" charset="-122"/>
        </a:defRPr>
      </a:lvl2pPr>
      <a:lvl3pPr marL="1143000" indent="-228600" algn="l" defTabSz="457200" rtl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Arial" charset="0"/>
          <a:ea typeface="SimSun" charset="-122"/>
        </a:defRPr>
      </a:lvl3pPr>
      <a:lvl4pPr marL="1600200" indent="-228600" algn="l" defTabSz="457200" rtl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Arial" charset="0"/>
          <a:ea typeface="SimSun" charset="-122"/>
        </a:defRPr>
      </a:lvl4pPr>
      <a:lvl5pPr marL="2057400" indent="-228600" algn="l" defTabSz="457200" rtl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Arial" charset="0"/>
          <a:ea typeface="SimSun" charset="-122"/>
        </a:defRPr>
      </a:lvl5pPr>
      <a:lvl6pPr marL="2514600" indent="-228600" algn="l" defTabSz="457200" rtl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Arial" charset="0"/>
          <a:ea typeface="SimSun" charset="-122"/>
        </a:defRPr>
      </a:lvl6pPr>
      <a:lvl7pPr marL="2971800" indent="-228600" algn="l" defTabSz="457200" rtl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Arial" charset="0"/>
          <a:ea typeface="SimSun" charset="-122"/>
        </a:defRPr>
      </a:lvl7pPr>
      <a:lvl8pPr marL="3429000" indent="-228600" algn="l" defTabSz="457200" rtl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Arial" charset="0"/>
          <a:ea typeface="SimSun" charset="-122"/>
        </a:defRPr>
      </a:lvl8pPr>
      <a:lvl9pPr marL="3886200" indent="-228600" algn="l" defTabSz="457200" rtl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Arial" charset="0"/>
          <a:ea typeface="SimSun" charset="-122"/>
        </a:defRPr>
      </a:lvl9pPr>
    </p:titleStyle>
    <p:bodyStyle>
      <a:lvl1pPr marL="342900" indent="-342900" algn="l" defTabSz="457200" rtl="0" fontAlgn="base" hangingPunct="0">
        <a:lnSpc>
          <a:spcPct val="87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fontAlgn="base" hangingPunct="0">
        <a:lnSpc>
          <a:spcPct val="87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</a:defRPr>
      </a:lvl2pPr>
      <a:lvl3pPr marL="1143000" indent="-228600" algn="l" defTabSz="457200" rtl="0" fontAlgn="base" hangingPunct="0">
        <a:lnSpc>
          <a:spcPct val="87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3pPr>
      <a:lvl4pPr marL="1600200" indent="-228600" algn="l" defTabSz="457200" rtl="0" fontAlgn="base" hangingPunct="0">
        <a:lnSpc>
          <a:spcPct val="87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57200" rtl="0" fontAlgn="base" hangingPunct="0">
        <a:lnSpc>
          <a:spcPct val="87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57200" rtl="0" fontAlgn="base" hangingPunct="0">
        <a:lnSpc>
          <a:spcPct val="87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57200" rtl="0" fontAlgn="base" hangingPunct="0">
        <a:lnSpc>
          <a:spcPct val="87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57200" rtl="0" fontAlgn="base" hangingPunct="0">
        <a:lnSpc>
          <a:spcPct val="87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57200" rtl="0" fontAlgn="base" hangingPunct="0">
        <a:lnSpc>
          <a:spcPct val="87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301625"/>
            <a:ext cx="9059862" cy="1254125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vert="horz" wrap="square" lIns="9144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formatClick to edit Master title style</a:t>
            </a: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59862" cy="4983163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vert="horz" wrap="square" lIns="9144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0"/>
            <a:r>
              <a:rPr lang="en-GB" smtClean="0"/>
              <a:t>Ninth Outline LevelClick to edit Master text styles</a:t>
            </a:r>
          </a:p>
          <a:p>
            <a:pPr lvl="0"/>
            <a:r>
              <a:rPr lang="en-GB" smtClean="0"/>
              <a:t>Second level</a:t>
            </a:r>
          </a:p>
          <a:p>
            <a:pPr lvl="0"/>
            <a:r>
              <a:rPr lang="en-GB" smtClean="0"/>
              <a:t>Third level</a:t>
            </a:r>
          </a:p>
          <a:p>
            <a:pPr lvl="0"/>
            <a:r>
              <a:rPr lang="en-GB" smtClean="0"/>
              <a:t>Fourth level</a:t>
            </a:r>
          </a:p>
          <a:p>
            <a:pPr lvl="0"/>
            <a:r>
              <a:rPr lang="en-GB" smtClean="0"/>
              <a:t>Fifth level</a:t>
            </a: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503238" y="6888163"/>
            <a:ext cx="2341562" cy="514350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3446463" y="6888163"/>
            <a:ext cx="3187700" cy="514350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24713" y="6888163"/>
            <a:ext cx="2339975" cy="512762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vert="horz" wrap="square" lIns="91440" tIns="91440" rIns="91440" bIns="45720" numCol="1" anchor="t" anchorCtr="0" compatLnSpc="1">
            <a:prstTxWarp prst="textNoShape">
              <a:avLst/>
            </a:prstTxWarp>
          </a:bodyPr>
          <a:lstStyle>
            <a:lvl1pPr hangingPunct="1"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</a:defRPr>
            </a:lvl1pPr>
          </a:lstStyle>
          <a:p>
            <a:fld id="{C849C1E2-B0DD-4054-BBC3-A84EEEEF2B21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7" r:id="rId12"/>
    <p:sldLayoutId id="2147483698" r:id="rId13"/>
  </p:sldLayoutIdLst>
  <p:txStyles>
    <p:titleStyle>
      <a:lvl1pPr algn="l" defTabSz="457200" rtl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+mj-lt"/>
          <a:ea typeface="+mj-ea"/>
          <a:cs typeface="+mj-cs"/>
        </a:defRPr>
      </a:lvl1pPr>
      <a:lvl2pPr marL="742950" indent="-285750" algn="l" defTabSz="457200" rtl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Arial" charset="0"/>
          <a:ea typeface="SimSun" charset="-122"/>
        </a:defRPr>
      </a:lvl2pPr>
      <a:lvl3pPr marL="1143000" indent="-228600" algn="l" defTabSz="457200" rtl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Arial" charset="0"/>
          <a:ea typeface="SimSun" charset="-122"/>
        </a:defRPr>
      </a:lvl3pPr>
      <a:lvl4pPr marL="1600200" indent="-228600" algn="l" defTabSz="457200" rtl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Arial" charset="0"/>
          <a:ea typeface="SimSun" charset="-122"/>
        </a:defRPr>
      </a:lvl4pPr>
      <a:lvl5pPr marL="2057400" indent="-228600" algn="l" defTabSz="457200" rtl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Arial" charset="0"/>
          <a:ea typeface="SimSun" charset="-122"/>
        </a:defRPr>
      </a:lvl5pPr>
      <a:lvl6pPr marL="2514600" indent="-228600" algn="l" defTabSz="457200" rtl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Arial" charset="0"/>
          <a:ea typeface="SimSun" charset="-122"/>
        </a:defRPr>
      </a:lvl6pPr>
      <a:lvl7pPr marL="2971800" indent="-228600" algn="l" defTabSz="457200" rtl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Arial" charset="0"/>
          <a:ea typeface="SimSun" charset="-122"/>
        </a:defRPr>
      </a:lvl7pPr>
      <a:lvl8pPr marL="3429000" indent="-228600" algn="l" defTabSz="457200" rtl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Arial" charset="0"/>
          <a:ea typeface="SimSun" charset="-122"/>
        </a:defRPr>
      </a:lvl8pPr>
      <a:lvl9pPr marL="3886200" indent="-228600" algn="l" defTabSz="457200" rtl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Arial" charset="0"/>
          <a:ea typeface="SimSun" charset="-122"/>
        </a:defRPr>
      </a:lvl9pPr>
    </p:titleStyle>
    <p:bodyStyle>
      <a:lvl1pPr marL="342900" indent="-342900" algn="l" defTabSz="457200" rtl="0" fontAlgn="base" hangingPunct="0">
        <a:lnSpc>
          <a:spcPct val="87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fontAlgn="base" hangingPunct="0">
        <a:lnSpc>
          <a:spcPct val="87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</a:defRPr>
      </a:lvl2pPr>
      <a:lvl3pPr marL="1143000" indent="-228600" algn="l" defTabSz="457200" rtl="0" fontAlgn="base" hangingPunct="0">
        <a:lnSpc>
          <a:spcPct val="87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3pPr>
      <a:lvl4pPr marL="1600200" indent="-228600" algn="l" defTabSz="457200" rtl="0" fontAlgn="base" hangingPunct="0">
        <a:lnSpc>
          <a:spcPct val="87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57200" rtl="0" fontAlgn="base" hangingPunct="0">
        <a:lnSpc>
          <a:spcPct val="87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57200" rtl="0" fontAlgn="base" hangingPunct="0">
        <a:lnSpc>
          <a:spcPct val="87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57200" rtl="0" fontAlgn="base" hangingPunct="0">
        <a:lnSpc>
          <a:spcPct val="87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57200" rtl="0" fontAlgn="base" hangingPunct="0">
        <a:lnSpc>
          <a:spcPct val="87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57200" rtl="0" fontAlgn="base" hangingPunct="0">
        <a:lnSpc>
          <a:spcPct val="87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8.jpeg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emf"/><Relationship Id="rId5" Type="http://schemas.openxmlformats.org/officeDocument/2006/relationships/image" Target="../media/image5.emf"/><Relationship Id="rId10" Type="http://schemas.openxmlformats.org/officeDocument/2006/relationships/image" Target="../media/image9.jpeg"/><Relationship Id="rId4" Type="http://schemas.openxmlformats.org/officeDocument/2006/relationships/oleObject" Target="../embeddings/oleObject1.bin"/><Relationship Id="rId9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6.jpeg"/><Relationship Id="rId5" Type="http://schemas.openxmlformats.org/officeDocument/2006/relationships/image" Target="../media/image1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4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8.wmf"/><Relationship Id="rId4" Type="http://schemas.openxmlformats.org/officeDocument/2006/relationships/oleObject" Target="../embeddings/oleObject3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29.jpeg"/><Relationship Id="rId4" Type="http://schemas.openxmlformats.org/officeDocument/2006/relationships/image" Target="../media/image28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29.jpeg"/><Relationship Id="rId4" Type="http://schemas.openxmlformats.org/officeDocument/2006/relationships/image" Target="../media/image28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3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35.w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6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36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36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36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3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36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36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36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22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36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63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65.jpe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36.xml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73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46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3.xml"/><Relationship Id="rId2" Type="http://schemas.openxmlformats.org/officeDocument/2006/relationships/slideLayout" Target="../slideLayouts/slideLayout38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74.png"/><Relationship Id="rId4" Type="http://schemas.openxmlformats.org/officeDocument/2006/relationships/oleObject" Target="../embeddings/oleObject4.bin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4.xml"/><Relationship Id="rId2" Type="http://schemas.openxmlformats.org/officeDocument/2006/relationships/slideLayout" Target="../slideLayouts/slideLayout36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75.emf"/><Relationship Id="rId4" Type="http://schemas.openxmlformats.org/officeDocument/2006/relationships/oleObject" Target="../embeddings/oleObject5.bin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5.xml"/><Relationship Id="rId2" Type="http://schemas.openxmlformats.org/officeDocument/2006/relationships/slideLayout" Target="../slideLayouts/slideLayout36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76.emf"/><Relationship Id="rId4" Type="http://schemas.openxmlformats.org/officeDocument/2006/relationships/oleObject" Target="../embeddings/oleObject6.bin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6.xml"/><Relationship Id="rId7" Type="http://schemas.openxmlformats.org/officeDocument/2006/relationships/image" Target="../media/image77.emf"/><Relationship Id="rId2" Type="http://schemas.openxmlformats.org/officeDocument/2006/relationships/slideLayout" Target="../slideLayouts/slideLayout38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75.emf"/><Relationship Id="rId4" Type="http://schemas.openxmlformats.org/officeDocument/2006/relationships/oleObject" Target="../embeddings/oleObject7.bin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7.xml"/><Relationship Id="rId2" Type="http://schemas.openxmlformats.org/officeDocument/2006/relationships/slideLayout" Target="../slideLayouts/slideLayout41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79.emf"/><Relationship Id="rId5" Type="http://schemas.openxmlformats.org/officeDocument/2006/relationships/image" Target="../media/image78.emf"/><Relationship Id="rId4" Type="http://schemas.openxmlformats.org/officeDocument/2006/relationships/oleObject" Target="../embeddings/oleObject9.bin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81.jpe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9.xml"/><Relationship Id="rId2" Type="http://schemas.openxmlformats.org/officeDocument/2006/relationships/slideLayout" Target="../slideLayouts/slideLayout36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82.emf"/><Relationship Id="rId5" Type="http://schemas.openxmlformats.org/officeDocument/2006/relationships/oleObject" Target="../embeddings/Microsoft_Excel_97-2003_Worksheet1.xls"/><Relationship Id="rId4" Type="http://schemas.openxmlformats.org/officeDocument/2006/relationships/oleObject" Target="../embeddings/oleObject10.bin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notesSlide" Target="../notesSlides/notesSlide81.xml"/><Relationship Id="rId7" Type="http://schemas.openxmlformats.org/officeDocument/2006/relationships/image" Target="../media/image89.jpeg"/><Relationship Id="rId2" Type="http://schemas.openxmlformats.org/officeDocument/2006/relationships/slideLayout" Target="../slideLayouts/slideLayout4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88.png"/><Relationship Id="rId5" Type="http://schemas.openxmlformats.org/officeDocument/2006/relationships/image" Target="../media/image86.emf"/><Relationship Id="rId10" Type="http://schemas.openxmlformats.org/officeDocument/2006/relationships/image" Target="../media/image87.emf"/><Relationship Id="rId4" Type="http://schemas.openxmlformats.org/officeDocument/2006/relationships/oleObject" Target="../embeddings/oleObject11.bin"/><Relationship Id="rId9" Type="http://schemas.openxmlformats.org/officeDocument/2006/relationships/oleObject" Target="../embeddings/oleObject12.bin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2.xml"/><Relationship Id="rId2" Type="http://schemas.openxmlformats.org/officeDocument/2006/relationships/slideLayout" Target="../slideLayouts/slideLayout41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91.emf"/><Relationship Id="rId4" Type="http://schemas.openxmlformats.org/officeDocument/2006/relationships/oleObject" Target="../embeddings/oleObject13.bin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21.jpeg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228600" y="1828800"/>
            <a:ext cx="9664700" cy="1530350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lIns="0" tIns="47520" rIns="0" bIns="0" anchor="ctr"/>
          <a:lstStyle/>
          <a:p>
            <a:pPr algn="ctr" hangingPunct="1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</a:pPr>
            <a:endParaRPr lang="en-US" sz="4400">
              <a:solidFill>
                <a:srgbClr val="000000"/>
              </a:solidFill>
            </a:endParaRPr>
          </a:p>
          <a:p>
            <a:pPr algn="ctr" hangingPunct="1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</a:pPr>
            <a:endParaRPr lang="en-US" sz="5400">
              <a:solidFill>
                <a:srgbClr val="000000"/>
              </a:solidFill>
              <a:latin typeface="CMR17" charset="0"/>
            </a:endParaRPr>
          </a:p>
          <a:p>
            <a:pPr algn="ctr" hangingPunct="1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</a:pPr>
            <a:endParaRPr lang="en-US" sz="5400">
              <a:solidFill>
                <a:srgbClr val="000000"/>
              </a:solidFill>
              <a:latin typeface="CMR17" charset="0"/>
            </a:endParaRPr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412750" y="3500438"/>
            <a:ext cx="9664700" cy="3359150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lIns="0" tIns="24840" rIns="0" bIns="0" anchor="ctr"/>
          <a:lstStyle/>
          <a:p>
            <a:pPr algn="ctr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</a:pPr>
            <a:endParaRPr lang="en-US" sz="2800">
              <a:solidFill>
                <a:srgbClr val="000000"/>
              </a:solidFill>
            </a:endParaRPr>
          </a:p>
          <a:p>
            <a:pPr algn="ctr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</a:pPr>
            <a:endParaRPr lang="en-US" sz="2800">
              <a:solidFill>
                <a:srgbClr val="000000"/>
              </a:solidFill>
            </a:endParaRPr>
          </a:p>
          <a:p>
            <a:pPr algn="ctr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</a:pPr>
            <a:endParaRPr lang="en-US" sz="2800">
              <a:solidFill>
                <a:srgbClr val="000000"/>
              </a:solidFill>
            </a:endParaRPr>
          </a:p>
          <a:p>
            <a:pPr algn="ctr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</a:pPr>
            <a:endParaRPr lang="en-US" sz="2800">
              <a:solidFill>
                <a:srgbClr val="000000"/>
              </a:solidFill>
            </a:endParaRPr>
          </a:p>
          <a:p>
            <a:pPr algn="ctr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</a:pPr>
            <a:endParaRPr lang="en-US" sz="2800">
              <a:solidFill>
                <a:srgbClr val="000000"/>
              </a:solidFill>
            </a:endParaRPr>
          </a:p>
          <a:p>
            <a:pPr algn="ctr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</a:pPr>
            <a:endParaRPr lang="en-US" sz="2800">
              <a:solidFill>
                <a:srgbClr val="000000"/>
              </a:solidFill>
            </a:endParaRPr>
          </a:p>
          <a:p>
            <a:pPr algn="ctr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</a:pPr>
            <a:endParaRPr lang="en-US" sz="2800">
              <a:solidFill>
                <a:srgbClr val="000000"/>
              </a:solidFill>
            </a:endParaRPr>
          </a:p>
          <a:p>
            <a:pPr algn="ctr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</a:pPr>
            <a:endParaRPr lang="en-US" sz="2800">
              <a:solidFill>
                <a:srgbClr val="000000"/>
              </a:solidFill>
            </a:endParaRPr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763588" y="2286000"/>
            <a:ext cx="9066212" cy="4991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0" anchor="ctr"/>
          <a:lstStyle/>
          <a:p>
            <a:pPr algn="ctr" hangingPunct="1"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endParaRPr lang="en-US" sz="2800" dirty="0">
              <a:solidFill>
                <a:srgbClr val="000000"/>
              </a:solidFill>
            </a:endParaRPr>
          </a:p>
          <a:p>
            <a:pPr algn="ctr" hangingPunct="1"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endParaRPr lang="en-US" sz="2800" dirty="0">
              <a:solidFill>
                <a:srgbClr val="000000"/>
              </a:solidFill>
            </a:endParaRPr>
          </a:p>
          <a:p>
            <a:pPr algn="ctr" hangingPunct="1"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sz="2800" b="1" dirty="0">
                <a:solidFill>
                  <a:srgbClr val="000000"/>
                </a:solidFill>
              </a:rPr>
              <a:t>Hosein </a:t>
            </a:r>
            <a:r>
              <a:rPr lang="en-US" sz="2800" b="1" dirty="0" smtClean="0">
                <a:solidFill>
                  <a:srgbClr val="000000"/>
                </a:solidFill>
              </a:rPr>
              <a:t>Mohimani and Pavel Pevzner</a:t>
            </a:r>
            <a:endParaRPr lang="en-US" sz="2600" dirty="0">
              <a:solidFill>
                <a:srgbClr val="000000"/>
              </a:solidFill>
            </a:endParaRPr>
          </a:p>
          <a:p>
            <a:pPr algn="ctr" hangingPunct="1"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sz="2000" dirty="0" smtClean="0">
                <a:solidFill>
                  <a:srgbClr val="000000"/>
                </a:solidFill>
              </a:rPr>
              <a:t>Department </a:t>
            </a:r>
            <a:r>
              <a:rPr lang="en-US" sz="2000" dirty="0">
                <a:solidFill>
                  <a:srgbClr val="000000"/>
                </a:solidFill>
              </a:rPr>
              <a:t>of Computer Science and Engineering, UC San Diego</a:t>
            </a:r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466725" y="1876425"/>
            <a:ext cx="9359900" cy="1870075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algn="ctr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800" b="1" dirty="0" smtClean="0">
                <a:solidFill>
                  <a:srgbClr val="000000"/>
                </a:solidFill>
              </a:rPr>
              <a:t>Algorithms for de </a:t>
            </a:r>
            <a:r>
              <a:rPr lang="en-US" sz="4800" b="1" dirty="0">
                <a:solidFill>
                  <a:srgbClr val="000000"/>
                </a:solidFill>
              </a:rPr>
              <a:t>Novo Sequencing of Cyclic </a:t>
            </a:r>
            <a:r>
              <a:rPr lang="en-US" sz="4800" b="1" dirty="0" smtClean="0">
                <a:solidFill>
                  <a:srgbClr val="000000"/>
                </a:solidFill>
              </a:rPr>
              <a:t>Peptides:</a:t>
            </a:r>
            <a:endParaRPr lang="en-US" sz="4800" b="1" dirty="0">
              <a:solidFill>
                <a:srgbClr val="000000"/>
              </a:solidFill>
            </a:endParaRPr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325" y="4314825"/>
            <a:ext cx="709612" cy="981075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4" descr="http://govinthelab.com/wp-content/uploads/2011/05/puzzle-pieces-and-four-peopl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47925" y="123825"/>
            <a:ext cx="5637024" cy="562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755" name="TextBox 10"/>
          <p:cNvSpPr txBox="1">
            <a:spLocks noChangeArrowheads="1"/>
          </p:cNvSpPr>
          <p:nvPr/>
        </p:nvSpPr>
        <p:spPr bwMode="auto">
          <a:xfrm>
            <a:off x="5267325" y="276225"/>
            <a:ext cx="1447344" cy="349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b="1" dirty="0">
                <a:solidFill>
                  <a:srgbClr val="1E6FD2"/>
                </a:solidFill>
              </a:rPr>
              <a:t>genomics</a:t>
            </a:r>
          </a:p>
        </p:txBody>
      </p:sp>
      <p:sp>
        <p:nvSpPr>
          <p:cNvPr id="74756" name="TextBox 11"/>
          <p:cNvSpPr txBox="1">
            <a:spLocks noChangeArrowheads="1"/>
          </p:cNvSpPr>
          <p:nvPr/>
        </p:nvSpPr>
        <p:spPr bwMode="auto">
          <a:xfrm>
            <a:off x="2752725" y="581025"/>
            <a:ext cx="1980576" cy="349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b="1" dirty="0" err="1">
                <a:solidFill>
                  <a:srgbClr val="DAD500"/>
                </a:solidFill>
              </a:rPr>
              <a:t>transcriptomics</a:t>
            </a:r>
            <a:endParaRPr lang="en-US" sz="1800" b="1" dirty="0">
              <a:solidFill>
                <a:srgbClr val="DAD500"/>
              </a:solidFill>
            </a:endParaRPr>
          </a:p>
        </p:txBody>
      </p:sp>
      <p:sp>
        <p:nvSpPr>
          <p:cNvPr id="74757" name="TextBox 12"/>
          <p:cNvSpPr txBox="1">
            <a:spLocks noChangeArrowheads="1"/>
          </p:cNvSpPr>
          <p:nvPr/>
        </p:nvSpPr>
        <p:spPr bwMode="auto">
          <a:xfrm>
            <a:off x="6562725" y="657225"/>
            <a:ext cx="1447344" cy="349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b="1" dirty="0">
                <a:solidFill>
                  <a:srgbClr val="00CC00"/>
                </a:solidFill>
              </a:rPr>
              <a:t>proteomics</a:t>
            </a:r>
          </a:p>
        </p:txBody>
      </p:sp>
      <p:sp>
        <p:nvSpPr>
          <p:cNvPr id="74758" name="TextBox 13"/>
          <p:cNvSpPr txBox="1">
            <a:spLocks noChangeArrowheads="1"/>
          </p:cNvSpPr>
          <p:nvPr/>
        </p:nvSpPr>
        <p:spPr bwMode="auto">
          <a:xfrm>
            <a:off x="4657725" y="3781425"/>
            <a:ext cx="2894688" cy="349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</a:rPr>
              <a:t>METABOLOMICS!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9125" y="5915025"/>
            <a:ext cx="9144000" cy="1781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SECONDARY metabolites</a:t>
            </a:r>
            <a:r>
              <a:rPr lang="en-US" sz="2000" dirty="0" smtClean="0"/>
              <a:t> are compounds that are NOT directly involved in the normal growth and development. Unlike </a:t>
            </a:r>
            <a:r>
              <a:rPr lang="en-US" sz="2000" b="1" dirty="0" smtClean="0"/>
              <a:t>PRIMARY</a:t>
            </a:r>
            <a:r>
              <a:rPr lang="en-US" sz="2000" dirty="0" smtClean="0"/>
              <a:t> metabolites, absence of secondary </a:t>
            </a:r>
            <a:r>
              <a:rPr lang="en-US" sz="2000" dirty="0" err="1" smtClean="0"/>
              <a:t>metabolities</a:t>
            </a:r>
            <a:r>
              <a:rPr lang="en-US" sz="2000" dirty="0" smtClean="0"/>
              <a:t> does not result in immediate death. Secondary metabolites (</a:t>
            </a:r>
            <a:r>
              <a:rPr lang="en-US" sz="2000" dirty="0" err="1" smtClean="0"/>
              <a:t>e.g</a:t>
            </a:r>
            <a:r>
              <a:rPr lang="en-US" sz="2000" dirty="0" smtClean="0"/>
              <a:t>, antibiotics) represent arguably the most successful type of  drugs ever developed by humans. </a:t>
            </a:r>
          </a:p>
          <a:p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265113" y="0"/>
            <a:ext cx="9810750" cy="1260475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tIns="91440" anchor="ctr"/>
          <a:lstStyle/>
          <a:p>
            <a:pPr algn="ctr" hangingPunct="1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</a:pPr>
            <a:r>
              <a:rPr lang="en-US" sz="2800" b="1">
                <a:solidFill>
                  <a:srgbClr val="000000"/>
                </a:solidFill>
                <a:latin typeface="Calibri" charset="0"/>
              </a:rPr>
              <a:t>Protein Sequencing of NOVEL peptides/proteins by MS </a:t>
            </a:r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1371600" y="1371600"/>
            <a:ext cx="8458200" cy="5029200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tIns="91440"/>
          <a:lstStyle/>
          <a:p>
            <a:pPr hangingPunct="1">
              <a:lnSpc>
                <a:spcPct val="80000"/>
              </a:lnSpc>
              <a:spcBef>
                <a:spcPts val="450"/>
              </a:spcBef>
              <a:tabLst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829800" algn="l"/>
              </a:tabLst>
            </a:pPr>
            <a:r>
              <a:rPr lang="en-US" sz="2200" dirty="0">
                <a:solidFill>
                  <a:srgbClr val="000000"/>
                </a:solidFill>
                <a:latin typeface="Calibri" charset="0"/>
              </a:rPr>
              <a:t>     </a:t>
            </a:r>
            <a:r>
              <a:rPr lang="en-US" sz="2200" dirty="0" smtClean="0">
                <a:solidFill>
                  <a:srgbClr val="000000"/>
                </a:solidFill>
                <a:latin typeface="Calibri" charset="0"/>
              </a:rPr>
              <a:t>Some proteins </a:t>
            </a:r>
            <a:r>
              <a:rPr lang="en-US" sz="2200" dirty="0">
                <a:solidFill>
                  <a:srgbClr val="000000"/>
                </a:solidFill>
                <a:latin typeface="Calibri" charset="0"/>
              </a:rPr>
              <a:t>are still </a:t>
            </a:r>
            <a:r>
              <a:rPr lang="en-US" sz="2200" dirty="0" smtClean="0">
                <a:solidFill>
                  <a:srgbClr val="000000"/>
                </a:solidFill>
                <a:latin typeface="Calibri" charset="0"/>
              </a:rPr>
              <a:t>sequenced by </a:t>
            </a:r>
            <a:r>
              <a:rPr lang="en-US" sz="2200" dirty="0">
                <a:solidFill>
                  <a:srgbClr val="000000"/>
                </a:solidFill>
                <a:latin typeface="Calibri" charset="0"/>
              </a:rPr>
              <a:t>laborious </a:t>
            </a:r>
            <a:r>
              <a:rPr lang="en-US" sz="2200" dirty="0" err="1">
                <a:solidFill>
                  <a:srgbClr val="000000"/>
                </a:solidFill>
                <a:latin typeface="Calibri" charset="0"/>
              </a:rPr>
              <a:t>Edman</a:t>
            </a:r>
            <a:r>
              <a:rPr lang="en-US" sz="2200" dirty="0">
                <a:solidFill>
                  <a:srgbClr val="000000"/>
                </a:solidFill>
                <a:latin typeface="Calibri" charset="0"/>
              </a:rPr>
              <a:t> degradation. </a:t>
            </a:r>
          </a:p>
          <a:p>
            <a:pPr hangingPunct="1">
              <a:lnSpc>
                <a:spcPct val="80000"/>
              </a:lnSpc>
              <a:spcBef>
                <a:spcPts val="450"/>
              </a:spcBef>
              <a:tabLst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829800" algn="l"/>
              </a:tabLst>
            </a:pPr>
            <a:endParaRPr lang="en-US" dirty="0">
              <a:solidFill>
                <a:srgbClr val="000000"/>
              </a:solidFill>
              <a:latin typeface="Calibri" charset="0"/>
            </a:endParaRPr>
          </a:p>
          <a:p>
            <a:pPr marL="738188" lvl="1" indent="-279400" hangingPunct="1">
              <a:lnSpc>
                <a:spcPct val="80000"/>
              </a:lnSpc>
              <a:spcBef>
                <a:spcPts val="400"/>
              </a:spcBef>
              <a:buFont typeface="Arial" charset="0"/>
              <a:buChar char="–"/>
              <a:tabLst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829800" algn="l"/>
              </a:tabLst>
            </a:pPr>
            <a:r>
              <a:rPr lang="en-US" sz="2200" b="1" dirty="0" err="1">
                <a:solidFill>
                  <a:srgbClr val="000000"/>
                </a:solidFill>
                <a:latin typeface="Calibri" charset="0"/>
              </a:rPr>
              <a:t>Integrilin</a:t>
            </a:r>
            <a:r>
              <a:rPr lang="en-US" sz="2200" b="1" dirty="0">
                <a:solidFill>
                  <a:srgbClr val="000000"/>
                </a:solidFill>
                <a:latin typeface="Calibri" charset="0"/>
              </a:rPr>
              <a:t> (Millennium </a:t>
            </a:r>
            <a:r>
              <a:rPr lang="en-US" sz="2200" b="1" dirty="0" err="1">
                <a:solidFill>
                  <a:srgbClr val="000000"/>
                </a:solidFill>
                <a:latin typeface="Calibri" charset="0"/>
              </a:rPr>
              <a:t>Pharma</a:t>
            </a:r>
            <a:r>
              <a:rPr lang="en-US" sz="2200" b="1" dirty="0">
                <a:solidFill>
                  <a:srgbClr val="000000"/>
                </a:solidFill>
                <a:latin typeface="Calibri" charset="0"/>
              </a:rPr>
              <a:t>)</a:t>
            </a:r>
            <a:r>
              <a:rPr lang="en-US" sz="2200" dirty="0">
                <a:solidFill>
                  <a:srgbClr val="000000"/>
                </a:solidFill>
                <a:latin typeface="Calibri" charset="0"/>
              </a:rPr>
              <a:t>, a blood clot prevention drug derived from snake venom.</a:t>
            </a:r>
          </a:p>
          <a:p>
            <a:pPr marL="738188" lvl="1" indent="-279400" hangingPunct="1">
              <a:lnSpc>
                <a:spcPct val="80000"/>
              </a:lnSpc>
              <a:spcBef>
                <a:spcPts val="400"/>
              </a:spcBef>
              <a:buFont typeface="Arial" charset="0"/>
              <a:buChar char="–"/>
              <a:tabLst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829800" algn="l"/>
              </a:tabLst>
            </a:pPr>
            <a:r>
              <a:rPr lang="en-US" sz="2200" b="1" dirty="0" err="1">
                <a:solidFill>
                  <a:srgbClr val="000000"/>
                </a:solidFill>
                <a:latin typeface="Calibri" charset="0"/>
              </a:rPr>
              <a:t>Ziconotide</a:t>
            </a:r>
            <a:r>
              <a:rPr lang="en-US" sz="2200" b="1" dirty="0">
                <a:solidFill>
                  <a:srgbClr val="000000"/>
                </a:solidFill>
                <a:latin typeface="Calibri" charset="0"/>
              </a:rPr>
              <a:t> (</a:t>
            </a:r>
            <a:r>
              <a:rPr lang="en-US" sz="2200" b="1" dirty="0" err="1">
                <a:solidFill>
                  <a:srgbClr val="000000"/>
                </a:solidFill>
                <a:latin typeface="Calibri" charset="0"/>
              </a:rPr>
              <a:t>Elan</a:t>
            </a:r>
            <a:r>
              <a:rPr lang="en-US" sz="2200" b="1" dirty="0">
                <a:solidFill>
                  <a:srgbClr val="000000"/>
                </a:solidFill>
                <a:latin typeface="Calibri" charset="0"/>
              </a:rPr>
              <a:t>)</a:t>
            </a:r>
            <a:r>
              <a:rPr lang="en-US" sz="2200" dirty="0">
                <a:solidFill>
                  <a:srgbClr val="000000"/>
                </a:solidFill>
                <a:latin typeface="Calibri" charset="0"/>
              </a:rPr>
              <a:t>, 20x more potent than morphine and has no addiction side effects, derived from snail venom</a:t>
            </a:r>
          </a:p>
          <a:p>
            <a:pPr hangingPunct="1">
              <a:lnSpc>
                <a:spcPct val="80000"/>
              </a:lnSpc>
              <a:spcBef>
                <a:spcPts val="400"/>
              </a:spcBef>
              <a:buClrTx/>
              <a:buSzTx/>
              <a:buFontTx/>
              <a:buNone/>
              <a:tabLst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829800" algn="l"/>
              </a:tabLst>
            </a:pPr>
            <a:endParaRPr lang="en-US" sz="1600" dirty="0">
              <a:solidFill>
                <a:srgbClr val="000000"/>
              </a:solidFill>
              <a:latin typeface="Calibri" charset="0"/>
            </a:endParaRPr>
          </a:p>
          <a:p>
            <a:pPr hangingPunct="1">
              <a:lnSpc>
                <a:spcPct val="80000"/>
              </a:lnSpc>
              <a:spcBef>
                <a:spcPts val="400"/>
              </a:spcBef>
              <a:buClrTx/>
              <a:buSzTx/>
              <a:buFontTx/>
              <a:buNone/>
              <a:tabLst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829800" algn="l"/>
              </a:tabLst>
            </a:pPr>
            <a:r>
              <a:rPr lang="en-US" sz="2200" dirty="0">
                <a:solidFill>
                  <a:srgbClr val="000000"/>
                </a:solidFill>
                <a:latin typeface="Calibri" charset="0"/>
              </a:rPr>
              <a:t>Many important proteins are not inscribed in genomes</a:t>
            </a:r>
          </a:p>
          <a:p>
            <a:pPr hangingPunct="1">
              <a:lnSpc>
                <a:spcPct val="80000"/>
              </a:lnSpc>
              <a:spcBef>
                <a:spcPts val="400"/>
              </a:spcBef>
              <a:buClrTx/>
              <a:buSzTx/>
              <a:buFontTx/>
              <a:buNone/>
              <a:tabLst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829800" algn="l"/>
              </a:tabLst>
            </a:pPr>
            <a:endParaRPr lang="en-US" sz="1600" dirty="0">
              <a:solidFill>
                <a:srgbClr val="000000"/>
              </a:solidFill>
              <a:latin typeface="Calibri" charset="0"/>
            </a:endParaRPr>
          </a:p>
          <a:p>
            <a:pPr marL="738188" lvl="1" indent="-279400" hangingPunct="1">
              <a:lnSpc>
                <a:spcPct val="80000"/>
              </a:lnSpc>
              <a:spcBef>
                <a:spcPts val="400"/>
              </a:spcBef>
              <a:buClr>
                <a:srgbClr val="FF0000"/>
              </a:buClr>
              <a:buFont typeface="Arial" charset="0"/>
              <a:buChar char="–"/>
              <a:tabLst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829800" algn="l"/>
              </a:tabLst>
            </a:pPr>
            <a:r>
              <a:rPr lang="en-US" sz="2200" b="1" dirty="0">
                <a:solidFill>
                  <a:srgbClr val="000000"/>
                </a:solidFill>
                <a:latin typeface="Calibri" charset="0"/>
              </a:rPr>
              <a:t>Fusion proteins</a:t>
            </a:r>
            <a:r>
              <a:rPr lang="en-US" sz="2200" dirty="0">
                <a:solidFill>
                  <a:srgbClr val="000000"/>
                </a:solidFill>
                <a:latin typeface="Calibri" charset="0"/>
              </a:rPr>
              <a:t> in tumors</a:t>
            </a:r>
          </a:p>
          <a:p>
            <a:pPr marL="738188" lvl="1" indent="-279400" hangingPunct="1">
              <a:lnSpc>
                <a:spcPct val="80000"/>
              </a:lnSpc>
              <a:spcBef>
                <a:spcPts val="400"/>
              </a:spcBef>
              <a:buClr>
                <a:srgbClr val="009900"/>
              </a:buClr>
              <a:buFont typeface="Arial" charset="0"/>
              <a:buChar char="–"/>
              <a:tabLst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829800" algn="l"/>
              </a:tabLst>
            </a:pPr>
            <a:r>
              <a:rPr lang="en-US" sz="2200" b="1" dirty="0">
                <a:solidFill>
                  <a:srgbClr val="000000"/>
                </a:solidFill>
                <a:latin typeface="Calibri" charset="0"/>
              </a:rPr>
              <a:t>Antibodies </a:t>
            </a:r>
          </a:p>
          <a:p>
            <a:pPr hangingPunct="1">
              <a:lnSpc>
                <a:spcPct val="80000"/>
              </a:lnSpc>
              <a:spcBef>
                <a:spcPts val="400"/>
              </a:spcBef>
              <a:buClrTx/>
              <a:buSzTx/>
              <a:buFontTx/>
              <a:buNone/>
              <a:tabLst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829800" algn="l"/>
              </a:tabLst>
            </a:pPr>
            <a:endParaRPr lang="en-US" sz="2200" i="1" dirty="0">
              <a:solidFill>
                <a:srgbClr val="0000FF"/>
              </a:solidFill>
              <a:latin typeface="Calibri" charset="0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912938"/>
            <a:ext cx="925513" cy="720725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7800" y="2797175"/>
            <a:ext cx="936625" cy="701675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07745" y="0"/>
            <a:ext cx="9069705" cy="1092412"/>
          </a:xfrm>
        </p:spPr>
        <p:txBody>
          <a:bodyPr/>
          <a:lstStyle/>
          <a:p>
            <a:pPr eaLnBrk="1" hangingPunct="1"/>
            <a:r>
              <a:rPr lang="en-US" sz="2600" b="1" dirty="0" smtClean="0">
                <a:solidFill>
                  <a:schemeClr val="tx1"/>
                </a:solidFill>
              </a:rPr>
              <a:t>Sequencing Antibodies (collaboration with Genentech)           and  Snake Venoms (collaboration with Broad Institute)</a:t>
            </a:r>
          </a:p>
        </p:txBody>
      </p:sp>
      <p:sp>
        <p:nvSpPr>
          <p:cNvPr id="2053" name="Rectangle 8"/>
          <p:cNvSpPr>
            <a:spLocks noChangeArrowheads="1"/>
          </p:cNvSpPr>
          <p:nvPr/>
        </p:nvSpPr>
        <p:spPr bwMode="auto">
          <a:xfrm>
            <a:off x="4936915" y="677896"/>
            <a:ext cx="203620" cy="545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0794" tIns="50397" rIns="100794" bIns="50397" anchor="ctr">
            <a:spAutoFit/>
          </a:bodyPr>
          <a:lstStyle/>
          <a:p>
            <a:pPr algn="ctr" eaLnBrk="1" hangingPunct="1"/>
            <a:endParaRPr lang="en-US" sz="3100" dirty="0">
              <a:latin typeface="Times New Roman" pitchFamily="18" charset="0"/>
              <a:ea typeface="SimSun"/>
              <a:cs typeface="SimSun"/>
            </a:endParaRPr>
          </a:p>
        </p:txBody>
      </p:sp>
      <p:graphicFrame>
        <p:nvGraphicFramePr>
          <p:cNvPr id="2050" name="Object 7"/>
          <p:cNvGraphicFramePr>
            <a:graphicFrameLocks noChangeAspect="1"/>
          </p:cNvGraphicFramePr>
          <p:nvPr/>
        </p:nvGraphicFramePr>
        <p:xfrm>
          <a:off x="-4725554" y="1162438"/>
          <a:ext cx="8565834" cy="56616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044" r:id="rId4" imgW="7965260" imgH="5253447" progId="">
                  <p:embed/>
                </p:oleObj>
              </mc:Choice>
              <mc:Fallback>
                <p:oleObj r:id="rId4" imgW="7965260" imgH="5253447" progId="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4725554" y="1162438"/>
                        <a:ext cx="8565834" cy="566163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54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63750" y="1286736"/>
            <a:ext cx="1324415" cy="1759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5" name="Text Box 11"/>
          <p:cNvSpPr txBox="1">
            <a:spLocks noChangeArrowheads="1"/>
          </p:cNvSpPr>
          <p:nvPr/>
        </p:nvSpPr>
        <p:spPr bwMode="auto">
          <a:xfrm>
            <a:off x="124219" y="7016644"/>
            <a:ext cx="9452857" cy="371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0794" tIns="50397" rIns="100794" bIns="50397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dirty="0">
                <a:ea typeface="SimSun"/>
                <a:cs typeface="SimSun"/>
              </a:rPr>
              <a:t>Bandeira et al., </a:t>
            </a:r>
            <a:r>
              <a:rPr lang="en-US" i="1" dirty="0" smtClean="0">
                <a:ea typeface="SimSun"/>
                <a:cs typeface="SimSun"/>
              </a:rPr>
              <a:t>Proc. Natl. Academy of Sciences </a:t>
            </a:r>
            <a:r>
              <a:rPr lang="en-US" dirty="0" smtClean="0">
                <a:ea typeface="SimSun"/>
                <a:cs typeface="SimSun"/>
              </a:rPr>
              <a:t>2007</a:t>
            </a:r>
            <a:r>
              <a:rPr lang="en-US" dirty="0">
                <a:ea typeface="SimSun"/>
                <a:cs typeface="SimSun"/>
              </a:rPr>
              <a:t>, </a:t>
            </a:r>
            <a:r>
              <a:rPr lang="en-US" i="1" dirty="0">
                <a:ea typeface="SimSun"/>
                <a:cs typeface="SimSun"/>
              </a:rPr>
              <a:t>Nature. Biotech</a:t>
            </a:r>
            <a:r>
              <a:rPr lang="en-US" dirty="0">
                <a:ea typeface="SimSun"/>
                <a:cs typeface="SimSun"/>
              </a:rPr>
              <a:t>, 2008</a:t>
            </a:r>
          </a:p>
        </p:txBody>
      </p:sp>
      <p:pic>
        <p:nvPicPr>
          <p:cNvPr id="2056" name="Picture 4" descr="nuno_bandiera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080203" y="6529961"/>
            <a:ext cx="845037" cy="891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051" name="Object 5"/>
          <p:cNvGraphicFramePr>
            <a:graphicFrameLocks noChangeAspect="1"/>
          </p:cNvGraphicFramePr>
          <p:nvPr/>
        </p:nvGraphicFramePr>
        <p:xfrm>
          <a:off x="3458875" y="4591981"/>
          <a:ext cx="7087456" cy="20010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045" name="Visio" r:id="rId8" imgW="8074523" imgH="1366597" progId="">
                  <p:embed/>
                </p:oleObj>
              </mc:Choice>
              <mc:Fallback>
                <p:oleObj name="Visio" r:id="rId8" imgW="8074523" imgH="1366597" progId="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58875" y="4591981"/>
                        <a:ext cx="7087456" cy="200100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57" name="Picture 6" descr="Crotalus%20atrox%20Kopf%20hetero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222429" y="1698141"/>
            <a:ext cx="3065224" cy="2097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468164" y="0"/>
            <a:ext cx="9068783" cy="1172652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b="1" dirty="0" smtClean="0">
                <a:solidFill>
                  <a:schemeClr val="tx1"/>
                </a:solidFill>
              </a:rPr>
              <a:t>               </a:t>
            </a:r>
            <a:r>
              <a:rPr lang="x-none" b="1" smtClean="0">
                <a:solidFill>
                  <a:schemeClr val="tx1"/>
                </a:solidFill>
              </a:rPr>
              <a:t>Theta </a:t>
            </a:r>
            <a:r>
              <a:rPr lang="x-none" b="1">
                <a:solidFill>
                  <a:schemeClr val="tx1"/>
                </a:solidFill>
              </a:rPr>
              <a:t>defensins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315813" y="960840"/>
            <a:ext cx="4342032" cy="4901658"/>
          </a:xfrm>
        </p:spPr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x-none" sz="32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x-none" sz="32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defRPr lang="x-none" sz="28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defRPr lang="x-none" sz="24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defRPr lang="x-none" sz="20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defRPr lang="x-none" sz="20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x-none" sz="20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x-none" sz="20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x-none" sz="20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x-none" sz="20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9pPr>
          </a:lstStyle>
          <a:p>
            <a:pPr lvl="0"/>
            <a:r>
              <a:rPr lang="x-none" sz="2400"/>
              <a:t>Theta </a:t>
            </a:r>
            <a:r>
              <a:rPr lang="x-none" sz="2400" smtClean="0"/>
              <a:t>defensin </a:t>
            </a:r>
            <a:r>
              <a:rPr lang="en-US" sz="2400" dirty="0" smtClean="0"/>
              <a:t>is</a:t>
            </a:r>
            <a:r>
              <a:rPr lang="x-none" sz="2400" smtClean="0"/>
              <a:t> </a:t>
            </a:r>
            <a:r>
              <a:rPr lang="en-US" sz="2400" dirty="0" smtClean="0"/>
              <a:t>a </a:t>
            </a:r>
            <a:r>
              <a:rPr lang="x-none" sz="2400" smtClean="0"/>
              <a:t>18aa </a:t>
            </a:r>
            <a:r>
              <a:rPr lang="x-none" sz="2400"/>
              <a:t>cyclic </a:t>
            </a:r>
            <a:r>
              <a:rPr lang="x-none" sz="2400" smtClean="0"/>
              <a:t>peptide</a:t>
            </a:r>
            <a:r>
              <a:rPr lang="en-US" sz="2400" dirty="0" smtClean="0"/>
              <a:t>, a concatenate </a:t>
            </a:r>
            <a:r>
              <a:rPr lang="x-none" sz="2400" smtClean="0"/>
              <a:t>of </a:t>
            </a:r>
            <a:r>
              <a:rPr lang="x-none" sz="2400"/>
              <a:t>9aa segments </a:t>
            </a:r>
            <a:r>
              <a:rPr lang="en-US" sz="2400" dirty="0" smtClean="0"/>
              <a:t>from</a:t>
            </a:r>
            <a:r>
              <a:rPr lang="x-none" sz="2400" smtClean="0"/>
              <a:t> </a:t>
            </a:r>
            <a:r>
              <a:rPr lang="x-none" sz="2400"/>
              <a:t>two </a:t>
            </a:r>
            <a:r>
              <a:rPr lang="en-US" sz="2400" dirty="0" smtClean="0"/>
              <a:t>DIFFERENT </a:t>
            </a:r>
            <a:r>
              <a:rPr lang="x-none" sz="2400" smtClean="0"/>
              <a:t>proteins.</a:t>
            </a:r>
            <a:endParaRPr lang="en-US" sz="2400" dirty="0" smtClean="0"/>
          </a:p>
          <a:p>
            <a:pPr lvl="0"/>
            <a:r>
              <a:rPr lang="en-US" sz="2400" dirty="0" smtClean="0"/>
              <a:t>Theta-</a:t>
            </a:r>
            <a:r>
              <a:rPr lang="en-US" sz="2400" dirty="0" err="1" smtClean="0"/>
              <a:t>defensins</a:t>
            </a:r>
            <a:r>
              <a:rPr lang="en-US" sz="2400" dirty="0" smtClean="0"/>
              <a:t> act primarily by preventing viruses from entering cells.</a:t>
            </a:r>
          </a:p>
          <a:p>
            <a:pPr lvl="0"/>
            <a:r>
              <a:rPr lang="en-US" sz="2400" dirty="0" smtClean="0"/>
              <a:t>Extremely strong anti-HIV activity as compared to alpha- and beta-</a:t>
            </a:r>
            <a:r>
              <a:rPr lang="en-US" sz="2400" dirty="0" err="1" smtClean="0"/>
              <a:t>defensins</a:t>
            </a:r>
            <a:r>
              <a:rPr lang="en-US" sz="2400" dirty="0" smtClean="0"/>
              <a:t>.  </a:t>
            </a:r>
          </a:p>
          <a:p>
            <a:pPr lvl="0"/>
            <a:r>
              <a:rPr lang="en-US" sz="2400" dirty="0" smtClean="0"/>
              <a:t>Macaques (as well as baboons) have theta-</a:t>
            </a:r>
            <a:r>
              <a:rPr lang="en-US" sz="2400" dirty="0" err="1" smtClean="0"/>
              <a:t>defensins</a:t>
            </a:r>
            <a:r>
              <a:rPr lang="en-US" sz="2400" dirty="0" smtClean="0"/>
              <a:t> while human (as well as chimpanzees) don’t. </a:t>
            </a:r>
            <a:endParaRPr lang="x-none" sz="2400" smtClean="0"/>
          </a:p>
          <a:p>
            <a:pPr lvl="0"/>
            <a:endParaRPr lang="x-none" sz="2000" smtClean="0"/>
          </a:p>
          <a:p>
            <a:pPr lvl="0"/>
            <a:endParaRPr lang="x-none" sz="2000" smtClean="0"/>
          </a:p>
          <a:p>
            <a:pPr lvl="0"/>
            <a:endParaRPr lang="en-US" sz="2000" dirty="0" smtClean="0"/>
          </a:p>
          <a:p>
            <a:pPr lvl="0"/>
            <a:endParaRPr lang="x-none" sz="200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4581669" y="809625"/>
            <a:ext cx="5495781" cy="3666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034" name="Picture 2" descr="http://www.haryana-online.com/images/rhesus_macaqu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76925" y="4543425"/>
            <a:ext cx="2857500" cy="2143125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886325" y="6753225"/>
            <a:ext cx="4953000" cy="6076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Loss of theta-</a:t>
            </a:r>
            <a:r>
              <a:rPr lang="en-US" b="1" dirty="0" err="1" smtClean="0"/>
              <a:t>defensin</a:t>
            </a:r>
            <a:r>
              <a:rPr lang="en-US" b="1" dirty="0" smtClean="0"/>
              <a:t> might have contributed to human </a:t>
            </a:r>
            <a:r>
              <a:rPr lang="en-US" b="1" dirty="0" err="1" smtClean="0"/>
              <a:t>susceptability</a:t>
            </a:r>
            <a:r>
              <a:rPr lang="en-US" b="1" dirty="0" smtClean="0"/>
              <a:t> to HIV </a:t>
            </a:r>
            <a:endParaRPr lang="en-US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468164" y="122288"/>
            <a:ext cx="9068783" cy="1172652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sz="3600" b="1" dirty="0" smtClean="0">
                <a:solidFill>
                  <a:schemeClr val="tx1"/>
                </a:solidFill>
              </a:rPr>
              <a:t>    If Theta </a:t>
            </a:r>
            <a:r>
              <a:rPr lang="en-US" sz="3600" b="1" dirty="0" err="1" smtClean="0">
                <a:solidFill>
                  <a:schemeClr val="tx1"/>
                </a:solidFill>
              </a:rPr>
              <a:t>Defensins</a:t>
            </a:r>
            <a:r>
              <a:rPr lang="en-US" sz="3600" b="1" dirty="0" smtClean="0">
                <a:solidFill>
                  <a:schemeClr val="tx1"/>
                </a:solidFill>
              </a:rPr>
              <a:t> Are </a:t>
            </a:r>
            <a:r>
              <a:rPr lang="en-US" sz="3600" b="1" dirty="0">
                <a:solidFill>
                  <a:schemeClr val="tx1"/>
                </a:solidFill>
              </a:rPr>
              <a:t>S</a:t>
            </a:r>
            <a:r>
              <a:rPr lang="en-US" sz="3600" b="1" dirty="0" smtClean="0">
                <a:solidFill>
                  <a:schemeClr val="tx1"/>
                </a:solidFill>
              </a:rPr>
              <a:t>o Important     	Why They Disappeared in Human? </a:t>
            </a:r>
            <a:endParaRPr lang="x-none" sz="3600" b="1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161926" y="1419225"/>
            <a:ext cx="6553200" cy="2912183"/>
          </a:xfrm>
        </p:spPr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x-none" sz="32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x-none" sz="32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defRPr lang="x-none" sz="28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defRPr lang="x-none" sz="24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defRPr lang="x-none" sz="20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defRPr lang="x-none" sz="20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x-none" sz="20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x-none" sz="20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x-none" sz="20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x-none" sz="20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9pPr>
          </a:lstStyle>
          <a:p>
            <a:pPr lvl="0"/>
            <a:r>
              <a:rPr lang="en-US" sz="2400" b="1" dirty="0" smtClean="0">
                <a:solidFill>
                  <a:schemeClr val="tx1"/>
                </a:solidFill>
              </a:rPr>
              <a:t>RTD1a and RTD1b are t</a:t>
            </a:r>
            <a:r>
              <a:rPr lang="x-none" sz="2400" b="1" smtClean="0">
                <a:solidFill>
                  <a:schemeClr val="tx1"/>
                </a:solidFill>
              </a:rPr>
              <a:t>heta </a:t>
            </a:r>
            <a:r>
              <a:rPr lang="en-US" sz="2400" b="1" dirty="0" smtClean="0">
                <a:solidFill>
                  <a:schemeClr val="tx1"/>
                </a:solidFill>
              </a:rPr>
              <a:t>d</a:t>
            </a:r>
            <a:r>
              <a:rPr lang="x-none" sz="2400" b="1" smtClean="0">
                <a:solidFill>
                  <a:schemeClr val="tx1"/>
                </a:solidFill>
              </a:rPr>
              <a:t>efensin</a:t>
            </a:r>
            <a:r>
              <a:rPr lang="en-US" sz="2400" b="1" dirty="0" smtClean="0">
                <a:solidFill>
                  <a:schemeClr val="tx1"/>
                </a:solidFill>
              </a:rPr>
              <a:t> genes in macaque</a:t>
            </a:r>
            <a:endParaRPr lang="en-US" sz="2400" dirty="0" smtClean="0"/>
          </a:p>
          <a:p>
            <a:pPr lvl="0"/>
            <a:r>
              <a:rPr lang="en-US" sz="2400" dirty="0" smtClean="0"/>
              <a:t>Genes very similar to RTD1a and RTD1b are expressed </a:t>
            </a:r>
            <a:r>
              <a:rPr lang="x-none" sz="2400" smtClean="0"/>
              <a:t>in </a:t>
            </a:r>
            <a:r>
              <a:rPr lang="x-none" sz="2400"/>
              <a:t>human bone marrow</a:t>
            </a:r>
          </a:p>
          <a:p>
            <a:pPr lvl="0"/>
            <a:r>
              <a:rPr lang="en-US" sz="2400" dirty="0" smtClean="0"/>
              <a:t>However, 7 millions years ago, a premature </a:t>
            </a:r>
            <a:r>
              <a:rPr lang="x-none" sz="2400" smtClean="0"/>
              <a:t>stop </a:t>
            </a:r>
            <a:r>
              <a:rPr lang="x-none" sz="2400"/>
              <a:t>codon </a:t>
            </a:r>
            <a:r>
              <a:rPr lang="x-none" sz="2400" smtClean="0"/>
              <a:t>mutation </a:t>
            </a:r>
            <a:r>
              <a:rPr lang="en-US" sz="2400" dirty="0" smtClean="0"/>
              <a:t>turned one of these genes into a silent </a:t>
            </a:r>
            <a:r>
              <a:rPr lang="en-US" sz="2400" dirty="0" err="1" smtClean="0"/>
              <a:t>pseudogene</a:t>
            </a:r>
            <a:r>
              <a:rPr lang="en-US" sz="2400" dirty="0" smtClean="0"/>
              <a:t>. </a:t>
            </a:r>
          </a:p>
          <a:p>
            <a:pPr lvl="0"/>
            <a:r>
              <a:rPr lang="en-US" sz="2400" dirty="0" smtClean="0"/>
              <a:t>Is it a reason for human susceptibility to HIV?  </a:t>
            </a:r>
            <a:r>
              <a:rPr lang="en-US" sz="2400" b="1" dirty="0" smtClean="0">
                <a:solidFill>
                  <a:srgbClr val="FF0000"/>
                </a:solidFill>
              </a:rPr>
              <a:t>Can human get theta-</a:t>
            </a:r>
            <a:r>
              <a:rPr lang="en-US" sz="2400" b="1" dirty="0" err="1" smtClean="0">
                <a:solidFill>
                  <a:srgbClr val="FF0000"/>
                </a:solidFill>
              </a:rPr>
              <a:t>defensins</a:t>
            </a:r>
            <a:r>
              <a:rPr lang="en-US" sz="2400" b="1" dirty="0" smtClean="0">
                <a:solidFill>
                  <a:srgbClr val="FF0000"/>
                </a:solidFill>
              </a:rPr>
              <a:t> back??? </a:t>
            </a:r>
            <a:endParaRPr lang="x-none" sz="2400" b="1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847725" y="5153025"/>
            <a:ext cx="8366452" cy="225416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alphaModFix/>
            <a:lum/>
          </a:blip>
          <a:srcRect/>
          <a:stretch>
            <a:fillRect/>
          </a:stretch>
        </p:blipFill>
        <p:spPr>
          <a:xfrm>
            <a:off x="6774747" y="1266825"/>
            <a:ext cx="3302703" cy="3754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619125" y="352425"/>
            <a:ext cx="9601200" cy="1172652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>
              <a:buNone/>
            </a:pPr>
            <a:r>
              <a:rPr lang="en-US" sz="2400" b="1" dirty="0">
                <a:solidFill>
                  <a:schemeClr val="tx1"/>
                </a:solidFill>
              </a:rPr>
              <a:t>Reawakening </a:t>
            </a:r>
            <a:r>
              <a:rPr lang="en-US" sz="2400" b="1" dirty="0" err="1" smtClean="0">
                <a:solidFill>
                  <a:schemeClr val="tx1"/>
                </a:solidFill>
              </a:rPr>
              <a:t>Retrocyclins</a:t>
            </a:r>
            <a:r>
              <a:rPr lang="en-US" sz="2400" b="1" dirty="0" smtClean="0">
                <a:solidFill>
                  <a:schemeClr val="tx1"/>
                </a:solidFill>
              </a:rPr>
              <a:t> from 7 Million Years of Slumber:    		Ancestral </a:t>
            </a:r>
            <a:r>
              <a:rPr lang="en-US" sz="2400" b="1" dirty="0">
                <a:solidFill>
                  <a:schemeClr val="tx1"/>
                </a:solidFill>
              </a:rPr>
              <a:t>Human </a:t>
            </a:r>
            <a:r>
              <a:rPr lang="en-US" sz="2400" b="1" dirty="0" err="1">
                <a:solidFill>
                  <a:schemeClr val="tx1"/>
                </a:solidFill>
              </a:rPr>
              <a:t>Defensins</a:t>
            </a:r>
            <a:r>
              <a:rPr lang="en-US" sz="2400" b="1" dirty="0">
                <a:solidFill>
                  <a:schemeClr val="tx1"/>
                </a:solidFill>
              </a:rPr>
              <a:t> Active Against </a:t>
            </a:r>
            <a:r>
              <a:rPr lang="en-US" sz="2400" b="1" dirty="0" smtClean="0">
                <a:solidFill>
                  <a:schemeClr val="tx1"/>
                </a:solidFill>
              </a:rPr>
              <a:t>HIV</a:t>
            </a:r>
            <a:r>
              <a:rPr lang="en-US" sz="3200" b="1" dirty="0"/>
              <a:t/>
            </a:r>
            <a:br>
              <a:rPr lang="en-US" sz="3200" b="1" dirty="0"/>
            </a:br>
            <a:endParaRPr lang="x-none" sz="3200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542926" y="1266825"/>
            <a:ext cx="8686800" cy="4901658"/>
          </a:xfrm>
        </p:spPr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x-none" sz="32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x-none" sz="32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defRPr lang="x-none" sz="28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defRPr lang="x-none" sz="24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defRPr lang="x-none" sz="20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defRPr lang="x-none" sz="20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x-none" sz="20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x-none" sz="20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x-none" sz="20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x-none" sz="20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defRPr>
            </a:lvl9pPr>
          </a:lstStyle>
          <a:p>
            <a:r>
              <a:rPr lang="en-US" sz="2800" dirty="0" err="1"/>
              <a:t>Retrocyclin</a:t>
            </a:r>
            <a:r>
              <a:rPr lang="en-US" sz="2800" dirty="0"/>
              <a:t> is an artificial </a:t>
            </a:r>
            <a:r>
              <a:rPr lang="en-US" sz="2800" dirty="0" smtClean="0"/>
              <a:t>theta-</a:t>
            </a:r>
            <a:r>
              <a:rPr lang="en-US" sz="2800" dirty="0" err="1" smtClean="0"/>
              <a:t>defensin</a:t>
            </a:r>
            <a:r>
              <a:rPr lang="en-US" sz="2800" dirty="0"/>
              <a:t>, created by </a:t>
            </a:r>
            <a:r>
              <a:rPr lang="en-US" sz="2800" dirty="0" smtClean="0"/>
              <a:t>reading through stop-</a:t>
            </a:r>
            <a:r>
              <a:rPr lang="en-US" sz="2800" dirty="0" err="1" smtClean="0"/>
              <a:t>codon</a:t>
            </a:r>
            <a:r>
              <a:rPr lang="en-US" sz="2800" dirty="0" smtClean="0"/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in human </a:t>
            </a:r>
            <a:r>
              <a:rPr lang="en-US" sz="2800" dirty="0" err="1" smtClean="0">
                <a:solidFill>
                  <a:schemeClr val="tx1"/>
                </a:solidFill>
              </a:rPr>
              <a:t>pseudogene</a:t>
            </a:r>
            <a:r>
              <a:rPr lang="en-US" sz="2800" dirty="0" smtClean="0">
                <a:solidFill>
                  <a:schemeClr val="tx1"/>
                </a:solidFill>
              </a:rPr>
              <a:t> (</a:t>
            </a:r>
            <a:r>
              <a:rPr lang="en-US" sz="2800" dirty="0" err="1" smtClean="0"/>
              <a:t>Venkataraman</a:t>
            </a:r>
            <a:r>
              <a:rPr lang="en-US" sz="2800" dirty="0" smtClean="0"/>
              <a:t> et al., PLOS Biology 2009)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pPr lvl="0">
              <a:buNone/>
            </a:pPr>
            <a:endParaRPr lang="en-US" sz="2800" dirty="0" smtClean="0"/>
          </a:p>
          <a:p>
            <a:pPr lvl="0"/>
            <a:r>
              <a:rPr lang="en-US" sz="2800" dirty="0" smtClean="0"/>
              <a:t>Effective </a:t>
            </a:r>
            <a:r>
              <a:rPr lang="en-US" sz="2800" dirty="0"/>
              <a:t>against </a:t>
            </a:r>
            <a:r>
              <a:rPr lang="en-US" sz="2800" dirty="0" smtClean="0"/>
              <a:t>HIV</a:t>
            </a:r>
          </a:p>
          <a:p>
            <a:pPr lvl="0"/>
            <a:r>
              <a:rPr lang="en-US" sz="2800" dirty="0" smtClean="0"/>
              <a:t>Mohimani et al., JPR 2011: </a:t>
            </a:r>
            <a:r>
              <a:rPr lang="en-US" sz="2800" b="1" dirty="0" err="1" smtClean="0"/>
              <a:t>Cycloquest</a:t>
            </a:r>
            <a:r>
              <a:rPr lang="en-US" sz="2800" b="1" dirty="0" smtClean="0"/>
              <a:t> </a:t>
            </a:r>
            <a:r>
              <a:rPr lang="en-US" sz="2800" dirty="0" smtClean="0"/>
              <a:t>algorithm for identification of </a:t>
            </a:r>
            <a:r>
              <a:rPr lang="en-US" sz="2800" dirty="0" err="1" smtClean="0"/>
              <a:t>defensin</a:t>
            </a:r>
            <a:r>
              <a:rPr lang="en-US" sz="2800" dirty="0" smtClean="0"/>
              <a:t>-like </a:t>
            </a:r>
            <a:r>
              <a:rPr lang="en-US" sz="2800" dirty="0" err="1" smtClean="0"/>
              <a:t>chimeric</a:t>
            </a:r>
            <a:r>
              <a:rPr lang="en-US" sz="2800" dirty="0" smtClean="0"/>
              <a:t> peptides</a:t>
            </a:r>
            <a:endParaRPr lang="en-US" sz="2800" dirty="0"/>
          </a:p>
          <a:p>
            <a:pPr lvl="2" rtl="0" hangingPunct="0">
              <a:buNone/>
            </a:pP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1457325" y="2790825"/>
            <a:ext cx="3428999" cy="125044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alphaModFix/>
            <a:lum/>
          </a:blip>
          <a:srcRect/>
          <a:stretch>
            <a:fillRect/>
          </a:stretch>
        </p:blipFill>
        <p:spPr>
          <a:xfrm>
            <a:off x="5419725" y="2790825"/>
            <a:ext cx="3505200" cy="121074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4657725" y="4162425"/>
            <a:ext cx="4264296" cy="3129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75000"/>
              <a:buFont typeface="StarSymbol"/>
              <a:buChar char="–"/>
            </a:lvl3pPr>
            <a:lvl4pPr lvl="3">
              <a:buSzPct val="45000"/>
              <a:buFont typeface="StarSymbol"/>
              <a:buChar char="●"/>
            </a:lvl4pPr>
            <a:lvl5pPr lvl="4">
              <a:buSzPct val="75000"/>
              <a:buFont typeface="StarSymbol"/>
              <a:buChar char="–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2" rtl="0" hangingPunct="0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sz="2200"/>
            </a:pPr>
            <a:r>
              <a:rPr lang="x-none" sz="22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rPr>
              <a:t>Macaque </a:t>
            </a:r>
            <a:r>
              <a:rPr lang="en-US" sz="2200" dirty="0" err="1" smtClean="0">
                <a:latin typeface="Arial" pitchFamily="18"/>
                <a:ea typeface="Andale Sans UI" pitchFamily="2"/>
                <a:cs typeface="Tahoma" pitchFamily="2"/>
              </a:rPr>
              <a:t>thera-defensin</a:t>
            </a:r>
            <a:endParaRPr lang="x-none" sz="2200" b="0" i="0" u="none" strike="noStrike" kern="1200">
              <a:ln>
                <a:noFill/>
              </a:ln>
              <a:latin typeface="Arial" pitchFamily="18"/>
              <a:ea typeface="Andale Sans UI" pitchFamily="2"/>
              <a:cs typeface="Tahoma" pitchFamily="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6725" y="4162425"/>
            <a:ext cx="5164013" cy="3129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75000"/>
              <a:buFont typeface="StarSymbol"/>
              <a:buChar char="–"/>
            </a:lvl3pPr>
            <a:lvl4pPr lvl="3">
              <a:buSzPct val="45000"/>
              <a:buFont typeface="StarSymbol"/>
              <a:buChar char="●"/>
            </a:lvl4pPr>
            <a:lvl5pPr lvl="4">
              <a:buSzPct val="75000"/>
              <a:buFont typeface="StarSymbol"/>
              <a:buChar char="–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2" rtl="0" hangingPunct="0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sz="2200"/>
            </a:pPr>
            <a:r>
              <a:rPr lang="x-none" sz="2200" b="0" i="0" u="none" strike="noStrike" kern="120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rPr>
              <a:t>Human artificial </a:t>
            </a:r>
            <a:r>
              <a:rPr lang="x-none" sz="2200" b="0" i="0" u="none" strike="noStrike" kern="1200" smtClean="0">
                <a:ln>
                  <a:noFill/>
                </a:ln>
                <a:latin typeface="Arial" pitchFamily="18"/>
                <a:ea typeface="Andale Sans UI" pitchFamily="2"/>
                <a:cs typeface="Tahoma" pitchFamily="2"/>
              </a:rPr>
              <a:t>Retrocyclin</a:t>
            </a:r>
            <a:endParaRPr lang="x-none" sz="2200" b="0" i="0" u="none" strike="noStrike" kern="1200">
              <a:ln>
                <a:noFill/>
              </a:ln>
              <a:latin typeface="Arial" pitchFamily="18"/>
              <a:ea typeface="Andale Sans UI" pitchFamily="2"/>
              <a:cs typeface="Tahoma" pitchFamily="2"/>
            </a:endParaRPr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153525" y="5534025"/>
            <a:ext cx="709612" cy="981075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</p:spPr>
      </p:pic>
      <p:pic>
        <p:nvPicPr>
          <p:cNvPr id="306178" name="Picture 2" descr="http://i1-news.softpedia-static.com/images/news2/Teeth-Reveal-Clues-of-Ancient-Human-Eating-Habits-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2714625"/>
            <a:ext cx="1094848" cy="1425492"/>
          </a:xfrm>
          <a:prstGeom prst="rect">
            <a:avLst/>
          </a:prstGeom>
          <a:noFill/>
        </p:spPr>
      </p:pic>
      <p:pic>
        <p:nvPicPr>
          <p:cNvPr id="11" name="Picture 2" descr="http://www.haryana-online.com/images/rhesus_macaque.jpg"/>
          <p:cNvPicPr>
            <a:picLocks noChangeAspect="1" noChangeArrowheads="1"/>
          </p:cNvPicPr>
          <p:nvPr/>
        </p:nvPicPr>
        <p:blipFill>
          <a:blip r:embed="rId7" cstate="print"/>
          <a:srcRect l="19200" r="19200"/>
          <a:stretch>
            <a:fillRect/>
          </a:stretch>
        </p:blipFill>
        <p:spPr bwMode="auto">
          <a:xfrm>
            <a:off x="9001124" y="2714625"/>
            <a:ext cx="1076325" cy="131046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0" y="250825"/>
            <a:ext cx="10075863" cy="1260475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tIns="91440" anchor="ctr"/>
          <a:lstStyle/>
          <a:p>
            <a:pPr algn="ctr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</a:pPr>
            <a:r>
              <a:rPr lang="en-US" sz="3200" b="1" dirty="0" smtClean="0">
                <a:solidFill>
                  <a:srgbClr val="000000"/>
                </a:solidFill>
              </a:rPr>
              <a:t>De Novo Sequencing of Some Important Peptides is the Only Option </a:t>
            </a:r>
            <a:r>
              <a:rPr lang="en-US" sz="3200" b="1" dirty="0" smtClean="0">
                <a:solidFill>
                  <a:srgbClr val="FF0000"/>
                </a:solidFill>
              </a:rPr>
              <a:t>Even When Genome is KNOWN</a:t>
            </a:r>
            <a:r>
              <a:rPr lang="en-US" sz="2500" b="1" dirty="0" smtClean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1763713"/>
            <a:ext cx="4449763" cy="4995862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tIns="91440"/>
          <a:lstStyle/>
          <a:p>
            <a:pPr hangingPunct="1">
              <a:spcBef>
                <a:spcPts val="800"/>
              </a:spcBef>
              <a:tabLst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829800" algn="l"/>
              </a:tabLst>
            </a:pPr>
            <a:endParaRPr lang="en-US" sz="3200" i="1">
              <a:solidFill>
                <a:srgbClr val="000000"/>
              </a:solidFill>
            </a:endParaRPr>
          </a:p>
          <a:p>
            <a:pPr hangingPunct="1">
              <a:spcBef>
                <a:spcPts val="800"/>
              </a:spcBef>
              <a:tabLst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829800" algn="l"/>
              </a:tabLst>
            </a:pPr>
            <a:endParaRPr lang="en-US" sz="3200" i="1">
              <a:solidFill>
                <a:srgbClr val="000000"/>
              </a:solidFill>
            </a:endParaRP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457200" y="2408238"/>
            <a:ext cx="9656763" cy="461962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</a:pPr>
            <a:r>
              <a:rPr lang="en-US" sz="2600" b="1">
                <a:solidFill>
                  <a:srgbClr val="000000"/>
                </a:solidFill>
              </a:rPr>
              <a:t>DNA makes RNA makes PROTEIN (central dogma) </a:t>
            </a:r>
          </a:p>
        </p:txBody>
      </p:sp>
      <p:sp>
        <p:nvSpPr>
          <p:cNvPr id="8196" name="Line 4"/>
          <p:cNvSpPr>
            <a:spLocks noChangeShapeType="1"/>
          </p:cNvSpPr>
          <p:nvPr/>
        </p:nvSpPr>
        <p:spPr bwMode="auto">
          <a:xfrm>
            <a:off x="914400" y="2971800"/>
            <a:ext cx="2016125" cy="1588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197" name="Line 5"/>
          <p:cNvSpPr>
            <a:spLocks noChangeShapeType="1"/>
          </p:cNvSpPr>
          <p:nvPr/>
        </p:nvSpPr>
        <p:spPr bwMode="auto">
          <a:xfrm>
            <a:off x="3230563" y="2995613"/>
            <a:ext cx="2266950" cy="1587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962025" y="3079750"/>
            <a:ext cx="9153525" cy="349250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>
                <a:solidFill>
                  <a:srgbClr val="000000"/>
                </a:solidFill>
              </a:rPr>
              <a:t>    transcription               translation</a:t>
            </a:r>
          </a:p>
        </p:txBody>
      </p:sp>
      <p:sp>
        <p:nvSpPr>
          <p:cNvPr id="8199" name="Rectangle 7"/>
          <p:cNvSpPr>
            <a:spLocks noChangeArrowheads="1"/>
          </p:cNvSpPr>
          <p:nvPr/>
        </p:nvSpPr>
        <p:spPr bwMode="auto">
          <a:xfrm>
            <a:off x="1079500" y="1957388"/>
            <a:ext cx="7672388" cy="573087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ext Box 1"/>
          <p:cNvSpPr txBox="1">
            <a:spLocks noChangeArrowheads="1"/>
          </p:cNvSpPr>
          <p:nvPr/>
        </p:nvSpPr>
        <p:spPr bwMode="auto">
          <a:xfrm>
            <a:off x="0" y="250825"/>
            <a:ext cx="10075864" cy="12604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 hangingPunct="1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</a:pPr>
            <a:r>
              <a:rPr lang="en-US" sz="3200" b="1" dirty="0">
                <a:solidFill>
                  <a:srgbClr val="000000"/>
                </a:solidFill>
              </a:rPr>
              <a:t>De Novo </a:t>
            </a:r>
            <a:r>
              <a:rPr lang="en-US" sz="3200" b="1" dirty="0" smtClean="0">
                <a:solidFill>
                  <a:srgbClr val="000000"/>
                </a:solidFill>
              </a:rPr>
              <a:t>Sequencing of Some Important Peptides is </a:t>
            </a:r>
            <a:r>
              <a:rPr lang="en-US" sz="3200" b="1" dirty="0">
                <a:solidFill>
                  <a:srgbClr val="000000"/>
                </a:solidFill>
              </a:rPr>
              <a:t>the Only Option </a:t>
            </a:r>
            <a:r>
              <a:rPr lang="en-US" sz="3200" b="1" dirty="0">
                <a:solidFill>
                  <a:srgbClr val="FF0000"/>
                </a:solidFill>
              </a:rPr>
              <a:t>E</a:t>
            </a:r>
            <a:r>
              <a:rPr lang="en-US" sz="3200" b="1" dirty="0" smtClean="0">
                <a:solidFill>
                  <a:srgbClr val="FF0000"/>
                </a:solidFill>
              </a:rPr>
              <a:t>ven When Genome is KNOWN</a:t>
            </a:r>
            <a:r>
              <a:rPr lang="en-US" sz="2500" b="1" dirty="0" smtClean="0">
                <a:solidFill>
                  <a:srgbClr val="FF0000"/>
                </a:solidFill>
              </a:rPr>
              <a:t> </a:t>
            </a:r>
            <a:endParaRPr lang="en-US" sz="2500" b="1" dirty="0">
              <a:solidFill>
                <a:srgbClr val="FF0000"/>
              </a:solidFill>
            </a:endParaRPr>
          </a:p>
        </p:txBody>
      </p:sp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0" y="1763713"/>
            <a:ext cx="4449763" cy="49958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2900" indent="-339725" hangingPunct="1">
              <a:spcBef>
                <a:spcPts val="800"/>
              </a:spcBef>
              <a:buClrTx/>
              <a:buFontTx/>
              <a:buNone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endParaRPr lang="en-US" sz="3200" i="1">
              <a:solidFill>
                <a:srgbClr val="000000"/>
              </a:solidFill>
            </a:endParaRPr>
          </a:p>
          <a:p>
            <a:pPr marL="342900" indent="-339725" hangingPunct="1">
              <a:spcBef>
                <a:spcPts val="800"/>
              </a:spcBef>
              <a:buClrTx/>
              <a:buFontTx/>
              <a:buNone/>
              <a:tabLst>
                <a:tab pos="342900" algn="l"/>
                <a:tab pos="800100" algn="l"/>
                <a:tab pos="1257300" algn="l"/>
                <a:tab pos="1714500" algn="l"/>
                <a:tab pos="2171700" algn="l"/>
                <a:tab pos="2628900" algn="l"/>
                <a:tab pos="3086100" algn="l"/>
                <a:tab pos="3543300" algn="l"/>
                <a:tab pos="4000500" algn="l"/>
                <a:tab pos="4457700" algn="l"/>
                <a:tab pos="4914900" algn="l"/>
                <a:tab pos="5372100" algn="l"/>
                <a:tab pos="5829300" algn="l"/>
                <a:tab pos="6286500" algn="l"/>
                <a:tab pos="6743700" algn="l"/>
                <a:tab pos="7200900" algn="l"/>
                <a:tab pos="7658100" algn="l"/>
                <a:tab pos="8115300" algn="l"/>
                <a:tab pos="8572500" algn="l"/>
                <a:tab pos="9029700" algn="l"/>
                <a:tab pos="9486900" algn="l"/>
              </a:tabLst>
            </a:pPr>
            <a:endParaRPr lang="en-US" sz="3200" i="1">
              <a:solidFill>
                <a:srgbClr val="000000"/>
              </a:solidFill>
            </a:endParaRPr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228600" y="2179638"/>
            <a:ext cx="9656763" cy="4619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</a:pPr>
            <a:r>
              <a:rPr lang="en-US" sz="2600" b="1">
                <a:solidFill>
                  <a:srgbClr val="000000"/>
                </a:solidFill>
              </a:rPr>
              <a:t>DNA makes RNA makes PROTEIN makes … PEPTIDE</a:t>
            </a:r>
          </a:p>
        </p:txBody>
      </p:sp>
      <p:sp>
        <p:nvSpPr>
          <p:cNvPr id="7172" name="Line 4"/>
          <p:cNvSpPr>
            <a:spLocks noChangeShapeType="1"/>
          </p:cNvSpPr>
          <p:nvPr/>
        </p:nvSpPr>
        <p:spPr bwMode="auto">
          <a:xfrm>
            <a:off x="733425" y="2767013"/>
            <a:ext cx="2016125" cy="1587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173" name="Line 5"/>
          <p:cNvSpPr>
            <a:spLocks noChangeShapeType="1"/>
          </p:cNvSpPr>
          <p:nvPr/>
        </p:nvSpPr>
        <p:spPr bwMode="auto">
          <a:xfrm>
            <a:off x="3001963" y="2767013"/>
            <a:ext cx="2266950" cy="1587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174" name="Line 6"/>
          <p:cNvSpPr>
            <a:spLocks noChangeShapeType="1"/>
          </p:cNvSpPr>
          <p:nvPr/>
        </p:nvSpPr>
        <p:spPr bwMode="auto">
          <a:xfrm>
            <a:off x="5519738" y="2767013"/>
            <a:ext cx="3443287" cy="1587"/>
          </a:xfrm>
          <a:prstGeom prst="line">
            <a:avLst/>
          </a:prstGeom>
          <a:noFill/>
          <a:ln w="3816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733425" y="2851150"/>
            <a:ext cx="9153525" cy="349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>
                <a:solidFill>
                  <a:srgbClr val="000000"/>
                </a:solidFill>
              </a:rPr>
              <a:t>    transcription               translation            </a:t>
            </a:r>
            <a:r>
              <a:rPr lang="en-US" dirty="0" smtClean="0">
                <a:solidFill>
                  <a:srgbClr val="000000"/>
                </a:solidFill>
              </a:rPr>
              <a:t>       </a:t>
            </a:r>
            <a:r>
              <a:rPr lang="en-US" b="1" dirty="0" smtClean="0">
                <a:solidFill>
                  <a:srgbClr val="FF0000"/>
                </a:solidFill>
              </a:rPr>
              <a:t>non-ribosomal </a:t>
            </a:r>
            <a:r>
              <a:rPr lang="en-US" b="1" dirty="0">
                <a:solidFill>
                  <a:srgbClr val="FF0000"/>
                </a:solidFill>
              </a:rPr>
              <a:t>peptide synthesis</a:t>
            </a:r>
          </a:p>
        </p:txBody>
      </p:sp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260350" y="3449638"/>
            <a:ext cx="5845175" cy="425975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dirty="0">
                <a:solidFill>
                  <a:srgbClr val="000000"/>
                </a:solidFill>
              </a:rPr>
              <a:t>Non-Ribosomal Peptides (NRPs) are excellent compounds for the development of pharmaceutical agents (</a:t>
            </a:r>
            <a:r>
              <a:rPr lang="en-US" sz="2400" dirty="0">
                <a:solidFill>
                  <a:srgbClr val="FF0000"/>
                </a:solidFill>
                <a:cs typeface="Arial" charset="0"/>
              </a:rPr>
              <a:t>NRP and other natural products represent 9 out of top 20 bestselling drugs</a:t>
            </a:r>
            <a:r>
              <a:rPr lang="en-US" sz="2400" dirty="0">
                <a:solidFill>
                  <a:srgbClr val="000000"/>
                </a:solidFill>
              </a:rPr>
              <a:t>):  </a:t>
            </a:r>
          </a:p>
          <a:p>
            <a:pPr eaLnBrk="0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dirty="0">
                <a:solidFill>
                  <a:srgbClr val="000000"/>
                </a:solidFill>
              </a:rPr>
              <a:t>            </a:t>
            </a:r>
          </a:p>
          <a:p>
            <a:pPr eaLnBrk="0">
              <a:lnSpc>
                <a:spcPct val="100000"/>
              </a:lnSpc>
              <a:buFont typeface="Times New Roman" pitchFamily="16" charset="0"/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dirty="0">
                <a:solidFill>
                  <a:srgbClr val="000000"/>
                </a:solidFill>
              </a:rPr>
              <a:t> Antibiotics (penicillin, </a:t>
            </a:r>
            <a:r>
              <a:rPr lang="en-US" sz="2400" dirty="0" err="1">
                <a:solidFill>
                  <a:srgbClr val="000000"/>
                </a:solidFill>
              </a:rPr>
              <a:t>vancomicine</a:t>
            </a:r>
            <a:r>
              <a:rPr lang="en-US" sz="2400" dirty="0">
                <a:solidFill>
                  <a:srgbClr val="000000"/>
                </a:solidFill>
              </a:rPr>
              <a:t>, etc.),</a:t>
            </a:r>
          </a:p>
          <a:p>
            <a:pPr eaLnBrk="0">
              <a:lnSpc>
                <a:spcPct val="100000"/>
              </a:lnSpc>
              <a:buFont typeface="Times New Roman" pitchFamily="16" charset="0"/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Immunosuppressors</a:t>
            </a:r>
            <a:r>
              <a:rPr lang="en-US" sz="2400" dirty="0">
                <a:solidFill>
                  <a:srgbClr val="000000"/>
                </a:solidFill>
              </a:rPr>
              <a:t> (</a:t>
            </a:r>
            <a:r>
              <a:rPr lang="en-US" sz="2400" dirty="0" err="1">
                <a:solidFill>
                  <a:srgbClr val="000000"/>
                </a:solidFill>
              </a:rPr>
              <a:t>cyclosporin</a:t>
            </a:r>
            <a:r>
              <a:rPr lang="en-US" sz="2400" dirty="0">
                <a:solidFill>
                  <a:srgbClr val="000000"/>
                </a:solidFill>
              </a:rPr>
              <a:t>),</a:t>
            </a:r>
          </a:p>
          <a:p>
            <a:pPr eaLnBrk="0">
              <a:lnSpc>
                <a:spcPct val="100000"/>
              </a:lnSpc>
              <a:buFont typeface="Times New Roman" pitchFamily="16" charset="0"/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dirty="0">
                <a:solidFill>
                  <a:srgbClr val="000000"/>
                </a:solidFill>
              </a:rPr>
              <a:t> Antiviral agents (</a:t>
            </a:r>
            <a:r>
              <a:rPr lang="en-US" sz="2400" dirty="0" err="1">
                <a:solidFill>
                  <a:srgbClr val="000000"/>
                </a:solidFill>
              </a:rPr>
              <a:t>luzopeptin</a:t>
            </a:r>
            <a:r>
              <a:rPr lang="en-US" sz="2400" dirty="0">
                <a:solidFill>
                  <a:srgbClr val="000000"/>
                </a:solidFill>
              </a:rPr>
              <a:t> A), </a:t>
            </a:r>
          </a:p>
          <a:p>
            <a:pPr eaLnBrk="0">
              <a:lnSpc>
                <a:spcPct val="100000"/>
              </a:lnSpc>
              <a:buFont typeface="Times New Roman" pitchFamily="16" charset="0"/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dirty="0">
                <a:solidFill>
                  <a:srgbClr val="000000"/>
                </a:solidFill>
              </a:rPr>
              <a:t> Antitumor agents (</a:t>
            </a:r>
            <a:r>
              <a:rPr lang="en-US" sz="2400" dirty="0" err="1">
                <a:solidFill>
                  <a:srgbClr val="000000"/>
                </a:solidFill>
              </a:rPr>
              <a:t>bleomycin</a:t>
            </a:r>
            <a:r>
              <a:rPr lang="en-US" sz="2400" dirty="0">
                <a:solidFill>
                  <a:srgbClr val="000000"/>
                </a:solidFill>
              </a:rPr>
              <a:t>), </a:t>
            </a:r>
          </a:p>
          <a:p>
            <a:pPr>
              <a:buClrTx/>
              <a:buSz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400" dirty="0">
              <a:solidFill>
                <a:srgbClr val="000000"/>
              </a:solidFill>
            </a:endParaRPr>
          </a:p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>
                <a:solidFill>
                  <a:srgbClr val="000000"/>
                </a:solidFill>
              </a:rPr>
              <a:t> </a:t>
            </a:r>
          </a:p>
        </p:txBody>
      </p:sp>
      <p:pic>
        <p:nvPicPr>
          <p:cNvPr id="7177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88776" y="3781425"/>
            <a:ext cx="3546605" cy="300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7178" name="Text Box 10"/>
          <p:cNvSpPr txBox="1">
            <a:spLocks noChangeArrowheads="1"/>
          </p:cNvSpPr>
          <p:nvPr/>
        </p:nvSpPr>
        <p:spPr bwMode="auto">
          <a:xfrm>
            <a:off x="1079500" y="1957388"/>
            <a:ext cx="7672388" cy="5730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179" name="Text Box 11"/>
          <p:cNvSpPr txBox="1">
            <a:spLocks noChangeArrowheads="1"/>
          </p:cNvSpPr>
          <p:nvPr/>
        </p:nvSpPr>
        <p:spPr bwMode="auto">
          <a:xfrm>
            <a:off x="6048375" y="1639888"/>
            <a:ext cx="3379788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 hangingPunct="1">
              <a:lnSpc>
                <a:spcPct val="100000"/>
              </a:lnSpc>
              <a:spcBef>
                <a:spcPts val="1500"/>
              </a:spcBef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1" i="1">
                <a:solidFill>
                  <a:srgbClr val="FF0000"/>
                </a:solidFill>
                <a:latin typeface="Times New Roman" pitchFamily="16" charset="0"/>
              </a:rPr>
              <a:t>Without any RNA!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2"/>
          <p:cNvGraphicFramePr>
            <a:graphicFrameLocks noGrp="1" noChangeAspect="1"/>
          </p:cNvGraphicFramePr>
          <p:nvPr>
            <p:ph/>
          </p:nvPr>
        </p:nvGraphicFramePr>
        <p:xfrm>
          <a:off x="1207195" y="385146"/>
          <a:ext cx="7661312" cy="62936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067" name="CS ChemDraw Drawing" r:id="rId4" imgW="6951960" imgH="5707080" progId="">
                  <p:embed/>
                </p:oleObj>
              </mc:Choice>
              <mc:Fallback>
                <p:oleObj name="CS ChemDraw Drawing" r:id="rId4" imgW="6951960" imgH="5707080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7195" y="385146"/>
                        <a:ext cx="7661312" cy="629362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Text Box 1"/>
          <p:cNvSpPr txBox="1">
            <a:spLocks noChangeArrowheads="1"/>
          </p:cNvSpPr>
          <p:nvPr/>
        </p:nvSpPr>
        <p:spPr bwMode="auto">
          <a:xfrm>
            <a:off x="962025" y="198438"/>
            <a:ext cx="9115425" cy="1260475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tIns="91440"/>
          <a:lstStyle/>
          <a:p>
            <a:pPr algn="ctr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3500" b="1">
                <a:solidFill>
                  <a:srgbClr val="000000"/>
                </a:solidFill>
              </a:rPr>
              <a:t>De Novo Sequencing of Peptidic Antibiotics Remains a Heroic Effort</a:t>
            </a:r>
          </a:p>
        </p:txBody>
      </p:sp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161925" y="1092200"/>
            <a:ext cx="4924425" cy="6470650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tIns="91440"/>
          <a:lstStyle/>
          <a:p>
            <a:pPr hangingPunct="1">
              <a:lnSpc>
                <a:spcPct val="80000"/>
              </a:lnSpc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endParaRPr lang="en-GB" sz="1500" i="1">
              <a:solidFill>
                <a:srgbClr val="000000"/>
              </a:solidFill>
            </a:endParaRPr>
          </a:p>
          <a:p>
            <a:pPr hangingPunct="1">
              <a:lnSpc>
                <a:spcPct val="80000"/>
              </a:lnSpc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endParaRPr lang="en-GB" sz="1500" i="1">
              <a:solidFill>
                <a:srgbClr val="000000"/>
              </a:solidFill>
            </a:endParaRPr>
          </a:p>
          <a:p>
            <a:pPr hangingPunct="1">
              <a:lnSpc>
                <a:spcPct val="80000"/>
              </a:lnSpc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 sz="2200">
                <a:solidFill>
                  <a:srgbClr val="000000"/>
                </a:solidFill>
              </a:rPr>
              <a:t>NRPs differ from ribosomal peptides in many respects:</a:t>
            </a:r>
          </a:p>
          <a:p>
            <a:pPr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 sz="2200">
                <a:solidFill>
                  <a:srgbClr val="000000"/>
                </a:solidFill>
              </a:rPr>
              <a:t>non-linear structures, e.g., most NRPs are </a:t>
            </a:r>
            <a:r>
              <a:rPr lang="en-GB" sz="2200" b="1">
                <a:solidFill>
                  <a:srgbClr val="3333FF"/>
                </a:solidFill>
              </a:rPr>
              <a:t>cyclic</a:t>
            </a:r>
          </a:p>
          <a:p>
            <a:pPr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 sz="2200">
                <a:solidFill>
                  <a:srgbClr val="000000"/>
                </a:solidFill>
              </a:rPr>
              <a:t>they often contain </a:t>
            </a:r>
            <a:r>
              <a:rPr lang="en-GB" sz="2200" b="1">
                <a:solidFill>
                  <a:srgbClr val="3333FF"/>
                </a:solidFill>
              </a:rPr>
              <a:t>non-standard amino acids</a:t>
            </a:r>
            <a:r>
              <a:rPr lang="en-GB" sz="2200">
                <a:solidFill>
                  <a:srgbClr val="000000"/>
                </a:solidFill>
              </a:rPr>
              <a:t> increasing the number of possible building blocks from 20 to 300+</a:t>
            </a:r>
          </a:p>
          <a:p>
            <a:pPr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 sz="2200">
                <a:solidFill>
                  <a:srgbClr val="000000"/>
                </a:solidFill>
              </a:rPr>
              <a:t>they are extensively </a:t>
            </a:r>
            <a:r>
              <a:rPr lang="en-GB" sz="2200" b="1">
                <a:solidFill>
                  <a:srgbClr val="3333FF"/>
                </a:solidFill>
              </a:rPr>
              <a:t>modified </a:t>
            </a:r>
          </a:p>
          <a:p>
            <a:pPr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endParaRPr lang="en-GB" sz="2200" b="1">
              <a:solidFill>
                <a:srgbClr val="3333FF"/>
              </a:solidFill>
            </a:endParaRPr>
          </a:p>
          <a:p>
            <a:pPr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 sz="2200" b="1">
                <a:solidFill>
                  <a:srgbClr val="3333FF"/>
                </a:solidFill>
              </a:rPr>
              <a:t>There are no codons coding for these peptides!</a:t>
            </a:r>
          </a:p>
          <a:p>
            <a:pPr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endParaRPr lang="en-GB" sz="2200" b="1">
              <a:solidFill>
                <a:srgbClr val="3333FF"/>
              </a:solidFill>
            </a:endParaRPr>
          </a:p>
          <a:p>
            <a:pPr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endParaRPr lang="en-GB" sz="2200" b="1">
              <a:solidFill>
                <a:srgbClr val="3333FF"/>
              </a:solidFill>
            </a:endParaRPr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5953125" y="5153025"/>
            <a:ext cx="2455862" cy="603250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 hangingPunct="1">
              <a:tabLst>
                <a:tab pos="723900" algn="l"/>
                <a:tab pos="1447800" algn="l"/>
                <a:tab pos="2171700" algn="l"/>
              </a:tabLst>
            </a:pPr>
            <a:r>
              <a:rPr lang="en-US" b="1" i="1" dirty="0" err="1">
                <a:solidFill>
                  <a:srgbClr val="3333FF"/>
                </a:solidFill>
                <a:latin typeface="Cochin" charset="0"/>
              </a:rPr>
              <a:t>Seglitide</a:t>
            </a:r>
            <a:endParaRPr lang="en-US" b="1" i="1" dirty="0">
              <a:solidFill>
                <a:srgbClr val="3333FF"/>
              </a:solidFill>
              <a:latin typeface="Cochin" charset="0"/>
            </a:endParaRPr>
          </a:p>
          <a:p>
            <a:pPr algn="ctr" hangingPunct="1">
              <a:tabLst>
                <a:tab pos="723900" algn="l"/>
                <a:tab pos="1447800" algn="l"/>
                <a:tab pos="2171700" algn="l"/>
              </a:tabLst>
            </a:pPr>
            <a:r>
              <a:rPr lang="en-US" sz="1600" dirty="0">
                <a:solidFill>
                  <a:srgbClr val="000000"/>
                </a:solidFill>
              </a:rPr>
              <a:t>used experimentally to treat Alzheimer’s disease</a:t>
            </a:r>
          </a:p>
          <a:p>
            <a:pPr algn="ctr" hangingPunct="1">
              <a:tabLst>
                <a:tab pos="723900" algn="l"/>
                <a:tab pos="1447800" algn="l"/>
                <a:tab pos="2171700" algn="l"/>
              </a:tabLst>
            </a:pPr>
            <a:endParaRPr lang="en-US" dirty="0">
              <a:solidFill>
                <a:srgbClr val="000000"/>
              </a:solidFill>
              <a:latin typeface="Cochin" charset="0"/>
            </a:endParaRPr>
          </a:p>
        </p:txBody>
      </p:sp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95925" y="1876425"/>
            <a:ext cx="3124200" cy="2924783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>
          <a:xfrm>
            <a:off x="0" y="336550"/>
            <a:ext cx="9069388" cy="1260475"/>
          </a:xfrm>
          <a:ln/>
        </p:spPr>
        <p:txBody>
          <a:bodyPr/>
          <a:lstStyle/>
          <a:p>
            <a:pPr algn="ctr" hangingPunct="1">
              <a:lnSpc>
                <a:spcPct val="93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b="1">
                <a:solidFill>
                  <a:srgbClr val="000000"/>
                </a:solidFill>
              </a:rPr>
              <a:t>From Seaside to Bedside </a:t>
            </a:r>
          </a:p>
        </p:txBody>
      </p:sp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228600" y="1985963"/>
            <a:ext cx="6213475" cy="4872037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tIns="91440"/>
          <a:lstStyle/>
          <a:p>
            <a:pPr hangingPunct="1">
              <a:lnSpc>
                <a:spcPct val="80000"/>
              </a:lnSpc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GB" sz="2600" dirty="0">
                <a:solidFill>
                  <a:srgbClr val="000000"/>
                </a:solidFill>
              </a:rPr>
              <a:t>Our colleagues at the Scripps Institute of Oceanography at UCSD found a cyclic NRP that has a 2500 fold therapeutic anti-malarial  window (isolated from </a:t>
            </a:r>
            <a:r>
              <a:rPr lang="en-GB" sz="2600" dirty="0" err="1">
                <a:solidFill>
                  <a:srgbClr val="000000"/>
                </a:solidFill>
              </a:rPr>
              <a:t>cyanobacteria</a:t>
            </a:r>
            <a:r>
              <a:rPr lang="en-GB" sz="2600" dirty="0">
                <a:solidFill>
                  <a:srgbClr val="000000"/>
                </a:solidFill>
              </a:rPr>
              <a:t> off the coast of Panama) </a:t>
            </a:r>
          </a:p>
          <a:p>
            <a:pPr hangingPunct="1">
              <a:lnSpc>
                <a:spcPct val="80000"/>
              </a:lnSpc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GB" sz="2600" dirty="0">
              <a:solidFill>
                <a:srgbClr val="000000"/>
              </a:solidFill>
            </a:endParaRPr>
          </a:p>
          <a:p>
            <a:pPr hangingPunct="1">
              <a:lnSpc>
                <a:spcPct val="80000"/>
              </a:lnSpc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GB" sz="2600" dirty="0">
                <a:solidFill>
                  <a:srgbClr val="000000"/>
                </a:solidFill>
              </a:rPr>
              <a:t>How can we sequence this NRP? </a:t>
            </a:r>
          </a:p>
          <a:p>
            <a:pPr hangingPunct="1">
              <a:lnSpc>
                <a:spcPct val="80000"/>
              </a:lnSpc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GB" sz="2600" dirty="0">
              <a:solidFill>
                <a:srgbClr val="000000"/>
              </a:solidFill>
            </a:endParaRPr>
          </a:p>
          <a:p>
            <a:pPr hangingPunct="1">
              <a:lnSpc>
                <a:spcPct val="80000"/>
              </a:lnSpc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GB" sz="2600" b="1" dirty="0">
                <a:solidFill>
                  <a:srgbClr val="000000"/>
                </a:solidFill>
              </a:rPr>
              <a:t>No room for errors since only small amount of material is available and it may not be possible to collect this compound again. </a:t>
            </a:r>
          </a:p>
          <a:p>
            <a:pPr hangingPunct="1">
              <a:lnSpc>
                <a:spcPct val="80000"/>
              </a:lnSpc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GB" sz="2600" b="1" dirty="0">
              <a:solidFill>
                <a:srgbClr val="000000"/>
              </a:solidFill>
            </a:endParaRPr>
          </a:p>
          <a:p>
            <a:pPr hangingPunct="1">
              <a:lnSpc>
                <a:spcPct val="80000"/>
              </a:lnSpc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GB" sz="2200" dirty="0">
              <a:solidFill>
                <a:srgbClr val="000000"/>
              </a:solidFill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15325" y="200025"/>
            <a:ext cx="1285875" cy="1076547"/>
          </a:xfrm>
          <a:prstGeom prst="rect">
            <a:avLst/>
          </a:prstGeom>
          <a:noFill/>
          <a:ln w="12600">
            <a:noFill/>
            <a:miter lim="800000"/>
            <a:headEnd/>
            <a:tailEnd/>
          </a:ln>
          <a:effectLst/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29400" y="2057400"/>
            <a:ext cx="3132138" cy="2181225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</p:spPr>
      </p:pic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6381750" y="4452938"/>
            <a:ext cx="3359150" cy="611187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</p:spPr>
        <p:txBody>
          <a:bodyPr lIns="100800" tIns="50400" rIns="100800" bIns="50400">
            <a:spAutoFit/>
          </a:bodyPr>
          <a:lstStyle/>
          <a:p>
            <a:pPr algn="ctr" hangingPunct="1">
              <a:spcBef>
                <a:spcPts val="9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>
                <a:solidFill>
                  <a:srgbClr val="000000"/>
                </a:solidFill>
              </a:rPr>
              <a:t>Professor Bill Gerwick at work hunting for new  NRPs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>
          <a:xfrm>
            <a:off x="314325" y="0"/>
            <a:ext cx="9571038" cy="1285875"/>
          </a:xfrm>
          <a:ln/>
        </p:spPr>
        <p:txBody>
          <a:bodyPr tIns="38880"/>
          <a:lstStyle/>
          <a:p>
            <a:pPr algn="ctr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</a:pPr>
            <a:r>
              <a:rPr lang="en-GB" sz="4000" b="1">
                <a:solidFill>
                  <a:srgbClr val="000000"/>
                </a:solidFill>
              </a:rPr>
              <a:t>Cyclic Peptide Sequencing: </a:t>
            </a:r>
            <a:br>
              <a:rPr lang="en-GB" sz="4000" b="1">
                <a:solidFill>
                  <a:srgbClr val="000000"/>
                </a:solidFill>
              </a:rPr>
            </a:br>
            <a:r>
              <a:rPr lang="en-GB" sz="4000" b="1">
                <a:solidFill>
                  <a:srgbClr val="170BB5"/>
                </a:solidFill>
              </a:rPr>
              <a:t>MS</a:t>
            </a:r>
            <a:r>
              <a:rPr lang="en-GB" sz="4000" b="1">
                <a:solidFill>
                  <a:srgbClr val="000000"/>
                </a:solidFill>
              </a:rPr>
              <a:t> vs </a:t>
            </a:r>
            <a:r>
              <a:rPr lang="en-GB" sz="4000" b="1">
                <a:solidFill>
                  <a:srgbClr val="FF0000"/>
                </a:solidFill>
              </a:rPr>
              <a:t>NMR</a:t>
            </a:r>
          </a:p>
        </p:txBody>
      </p:sp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4132263" y="3838575"/>
            <a:ext cx="5465762" cy="3251200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923925" y="5610225"/>
            <a:ext cx="5027613" cy="1828800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lIns="0" tIns="28080" rIns="0" bIns="0"/>
          <a:lstStyle/>
          <a:p>
            <a:pPr marL="428625" indent="-319088" hangingPunct="1">
              <a:spcAft>
                <a:spcPts val="1425"/>
              </a:spcAft>
              <a:buSzPct val="45000"/>
              <a:buFont typeface="Wingdings" charset="0"/>
              <a:buChar char=""/>
              <a:tabLst>
                <a:tab pos="857250" algn="l"/>
                <a:tab pos="1314450" algn="l"/>
                <a:tab pos="1771650" algn="l"/>
                <a:tab pos="2228850" algn="l"/>
                <a:tab pos="2686050" algn="l"/>
                <a:tab pos="3143250" algn="l"/>
                <a:tab pos="3600450" algn="l"/>
                <a:tab pos="4057650" algn="l"/>
                <a:tab pos="4514850" algn="l"/>
                <a:tab pos="4972050" algn="l"/>
                <a:tab pos="5429250" algn="l"/>
                <a:tab pos="5886450" algn="l"/>
                <a:tab pos="6343650" algn="l"/>
                <a:tab pos="6800850" algn="l"/>
                <a:tab pos="7258050" algn="l"/>
                <a:tab pos="7715250" algn="l"/>
                <a:tab pos="8172450" algn="l"/>
                <a:tab pos="8629650" algn="l"/>
                <a:tab pos="9086850" algn="l"/>
                <a:tab pos="9544050" algn="l"/>
                <a:tab pos="10001250" algn="l"/>
              </a:tabLst>
            </a:pPr>
            <a:r>
              <a:rPr lang="en-US" sz="2800">
                <a:solidFill>
                  <a:srgbClr val="170BB5"/>
                </a:solidFill>
              </a:rPr>
              <a:t>No protein database</a:t>
            </a:r>
          </a:p>
          <a:p>
            <a:pPr marL="428625" indent="-319088" hangingPunct="1">
              <a:spcAft>
                <a:spcPts val="1425"/>
              </a:spcAft>
              <a:buSzPct val="45000"/>
              <a:buFont typeface="Wingdings" charset="0"/>
              <a:buChar char=""/>
              <a:tabLst>
                <a:tab pos="857250" algn="l"/>
                <a:tab pos="1314450" algn="l"/>
                <a:tab pos="1771650" algn="l"/>
                <a:tab pos="2228850" algn="l"/>
                <a:tab pos="2686050" algn="l"/>
                <a:tab pos="3143250" algn="l"/>
                <a:tab pos="3600450" algn="l"/>
                <a:tab pos="4057650" algn="l"/>
                <a:tab pos="4514850" algn="l"/>
                <a:tab pos="4972050" algn="l"/>
                <a:tab pos="5429250" algn="l"/>
                <a:tab pos="5886450" algn="l"/>
                <a:tab pos="6343650" algn="l"/>
                <a:tab pos="6800850" algn="l"/>
                <a:tab pos="7258050" algn="l"/>
                <a:tab pos="7715250" algn="l"/>
                <a:tab pos="8172450" algn="l"/>
                <a:tab pos="8629650" algn="l"/>
                <a:tab pos="9086850" algn="l"/>
                <a:tab pos="9544050" algn="l"/>
                <a:tab pos="10001250" algn="l"/>
              </a:tabLst>
            </a:pPr>
            <a:r>
              <a:rPr lang="en-US" sz="2800">
                <a:solidFill>
                  <a:srgbClr val="170BB5"/>
                </a:solidFill>
              </a:rPr>
              <a:t>Non-standard amino acids</a:t>
            </a:r>
          </a:p>
          <a:p>
            <a:pPr marL="428625" indent="-319088" hangingPunct="1">
              <a:spcAft>
                <a:spcPts val="1425"/>
              </a:spcAft>
              <a:buSzPct val="45000"/>
              <a:buFont typeface="Wingdings" charset="0"/>
              <a:buChar char=""/>
              <a:tabLst>
                <a:tab pos="857250" algn="l"/>
                <a:tab pos="1314450" algn="l"/>
                <a:tab pos="1771650" algn="l"/>
                <a:tab pos="2228850" algn="l"/>
                <a:tab pos="2686050" algn="l"/>
                <a:tab pos="3143250" algn="l"/>
                <a:tab pos="3600450" algn="l"/>
                <a:tab pos="4057650" algn="l"/>
                <a:tab pos="4514850" algn="l"/>
                <a:tab pos="4972050" algn="l"/>
                <a:tab pos="5429250" algn="l"/>
                <a:tab pos="5886450" algn="l"/>
                <a:tab pos="6343650" algn="l"/>
                <a:tab pos="6800850" algn="l"/>
                <a:tab pos="7258050" algn="l"/>
                <a:tab pos="7715250" algn="l"/>
                <a:tab pos="8172450" algn="l"/>
                <a:tab pos="8629650" algn="l"/>
                <a:tab pos="9086850" algn="l"/>
                <a:tab pos="9544050" algn="l"/>
                <a:tab pos="10001250" algn="l"/>
              </a:tabLst>
            </a:pPr>
            <a:r>
              <a:rPr lang="en-US" sz="2800">
                <a:solidFill>
                  <a:srgbClr val="170BB5"/>
                </a:solidFill>
              </a:rPr>
              <a:t>Cyclic structure</a:t>
            </a:r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238125" y="2714625"/>
            <a:ext cx="9144000" cy="1601788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lIns="0" tIns="28080" rIns="0" bIns="0"/>
          <a:lstStyle/>
          <a:p>
            <a:pPr marL="428625" indent="-319088" hangingPunct="1">
              <a:spcAft>
                <a:spcPts val="1425"/>
              </a:spcAft>
              <a:buSzPct val="45000"/>
              <a:buFont typeface="Wingdings" charset="0"/>
              <a:buChar char=""/>
              <a:tabLst>
                <a:tab pos="857250" algn="l"/>
                <a:tab pos="1314450" algn="l"/>
                <a:tab pos="1771650" algn="l"/>
                <a:tab pos="2228850" algn="l"/>
                <a:tab pos="2686050" algn="l"/>
                <a:tab pos="3143250" algn="l"/>
                <a:tab pos="3600450" algn="l"/>
                <a:tab pos="4057650" algn="l"/>
                <a:tab pos="4514850" algn="l"/>
                <a:tab pos="4972050" algn="l"/>
                <a:tab pos="5429250" algn="l"/>
                <a:tab pos="5886450" algn="l"/>
                <a:tab pos="6343650" algn="l"/>
                <a:tab pos="6800850" algn="l"/>
                <a:tab pos="7258050" algn="l"/>
                <a:tab pos="7715250" algn="l"/>
                <a:tab pos="8172450" algn="l"/>
                <a:tab pos="8629650" algn="l"/>
                <a:tab pos="9086850" algn="l"/>
                <a:tab pos="9544050" algn="l"/>
                <a:tab pos="10001250" algn="l"/>
              </a:tabLst>
            </a:pPr>
            <a:r>
              <a:rPr lang="en-US" sz="2800">
                <a:solidFill>
                  <a:srgbClr val="FF0000"/>
                </a:solidFill>
              </a:rPr>
              <a:t>NMR requires large amount of material that is often unavailable</a:t>
            </a:r>
            <a:r>
              <a:rPr lang="en-US" sz="2800">
                <a:solidFill>
                  <a:srgbClr val="000000"/>
                </a:solidFill>
              </a:rPr>
              <a:t>. </a:t>
            </a:r>
            <a:r>
              <a:rPr lang="en-US" sz="2800">
                <a:solidFill>
                  <a:srgbClr val="170BB5"/>
                </a:solidFill>
              </a:rPr>
              <a:t>MS requires very small amounts </a:t>
            </a:r>
          </a:p>
          <a:p>
            <a:pPr marL="428625" indent="-319088" hangingPunct="1">
              <a:spcAft>
                <a:spcPts val="1425"/>
              </a:spcAft>
              <a:buSzPct val="45000"/>
              <a:buFont typeface="Wingdings" charset="0"/>
              <a:buChar char=""/>
              <a:tabLst>
                <a:tab pos="857250" algn="l"/>
                <a:tab pos="1314450" algn="l"/>
                <a:tab pos="1771650" algn="l"/>
                <a:tab pos="2228850" algn="l"/>
                <a:tab pos="2686050" algn="l"/>
                <a:tab pos="3143250" algn="l"/>
                <a:tab pos="3600450" algn="l"/>
                <a:tab pos="4057650" algn="l"/>
                <a:tab pos="4514850" algn="l"/>
                <a:tab pos="4972050" algn="l"/>
                <a:tab pos="5429250" algn="l"/>
                <a:tab pos="5886450" algn="l"/>
                <a:tab pos="6343650" algn="l"/>
                <a:tab pos="6800850" algn="l"/>
                <a:tab pos="7258050" algn="l"/>
                <a:tab pos="7715250" algn="l"/>
                <a:tab pos="8172450" algn="l"/>
                <a:tab pos="8629650" algn="l"/>
                <a:tab pos="9086850" algn="l"/>
                <a:tab pos="9544050" algn="l"/>
                <a:tab pos="10001250" algn="l"/>
              </a:tabLst>
            </a:pPr>
            <a:r>
              <a:rPr lang="en-US" sz="2800">
                <a:solidFill>
                  <a:srgbClr val="FF0000"/>
                </a:solidFill>
              </a:rPr>
              <a:t>NMR is extremely time consuming. </a:t>
            </a:r>
            <a:r>
              <a:rPr lang="en-US" sz="2800">
                <a:solidFill>
                  <a:srgbClr val="170BB5"/>
                </a:solidFill>
              </a:rPr>
              <a:t>MS is very fast</a:t>
            </a:r>
          </a:p>
          <a:p>
            <a:pPr marL="428625" indent="-319088" hangingPunct="1">
              <a:spcAft>
                <a:spcPts val="1425"/>
              </a:spcAft>
              <a:buSzPct val="45000"/>
              <a:buFont typeface="Wingdings" charset="0"/>
              <a:buChar char=""/>
              <a:tabLst>
                <a:tab pos="857250" algn="l"/>
                <a:tab pos="1314450" algn="l"/>
                <a:tab pos="1771650" algn="l"/>
                <a:tab pos="2228850" algn="l"/>
                <a:tab pos="2686050" algn="l"/>
                <a:tab pos="3143250" algn="l"/>
                <a:tab pos="3600450" algn="l"/>
                <a:tab pos="4057650" algn="l"/>
                <a:tab pos="4514850" algn="l"/>
                <a:tab pos="4972050" algn="l"/>
                <a:tab pos="5429250" algn="l"/>
                <a:tab pos="5886450" algn="l"/>
                <a:tab pos="6343650" algn="l"/>
                <a:tab pos="6800850" algn="l"/>
                <a:tab pos="7258050" algn="l"/>
                <a:tab pos="7715250" algn="l"/>
                <a:tab pos="8172450" algn="l"/>
                <a:tab pos="8629650" algn="l"/>
                <a:tab pos="9086850" algn="l"/>
                <a:tab pos="9544050" algn="l"/>
                <a:tab pos="10001250" algn="l"/>
              </a:tabLst>
            </a:pPr>
            <a:r>
              <a:rPr lang="en-US" sz="2800">
                <a:solidFill>
                  <a:srgbClr val="FF0000"/>
                </a:solidFill>
              </a:rPr>
              <a:t>NMR is difficult to interpret – many NMR-based projects fail. </a:t>
            </a:r>
            <a:r>
              <a:rPr lang="en-US" sz="2800">
                <a:solidFill>
                  <a:srgbClr val="170BB5"/>
                </a:solidFill>
              </a:rPr>
              <a:t>MS of cyclic peptides is also difficult to interpret:  </a:t>
            </a:r>
          </a:p>
        </p:txBody>
      </p:sp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43525" y="1343025"/>
            <a:ext cx="1714500" cy="1371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76525" y="1343025"/>
            <a:ext cx="1765300" cy="1347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6200" y="1828800"/>
            <a:ext cx="5713413" cy="2743200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503238" y="282575"/>
            <a:ext cx="9067800" cy="1296988"/>
          </a:xfrm>
          <a:ln/>
        </p:spPr>
        <p:txBody>
          <a:bodyPr tIns="38880"/>
          <a:lstStyle/>
          <a:p>
            <a:pPr algn="ctr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3600" b="1">
                <a:solidFill>
                  <a:srgbClr val="000000"/>
                </a:solidFill>
              </a:rPr>
              <a:t>Sequencing NRPs by Mass Spectromety</a:t>
            </a:r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457200" y="5715000"/>
            <a:ext cx="8912225" cy="160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91440"/>
          <a:lstStyle/>
          <a:p>
            <a:pPr marL="774700" indent="-339725">
              <a:spcAft>
                <a:spcPts val="1425"/>
              </a:spcAft>
              <a:tabLst>
                <a:tab pos="685800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</a:pPr>
            <a:endParaRPr lang="en-GB" sz="2200" b="1">
              <a:solidFill>
                <a:srgbClr val="000000"/>
              </a:solidFill>
            </a:endParaRPr>
          </a:p>
          <a:p>
            <a:pPr marL="774700" indent="-339725">
              <a:spcAft>
                <a:spcPts val="1425"/>
              </a:spcAft>
              <a:buSzPct val="45000"/>
              <a:buFont typeface="Wingdings" charset="0"/>
              <a:buChar char=""/>
              <a:tabLst>
                <a:tab pos="685800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</a:pPr>
            <a:r>
              <a:rPr lang="en-GB" sz="2200" b="1">
                <a:solidFill>
                  <a:srgbClr val="000000"/>
                </a:solidFill>
              </a:rPr>
              <a:t>Spectra of a cyclic peptides (of length </a:t>
            </a:r>
            <a:r>
              <a:rPr lang="en-GB" sz="2200" b="1" i="1">
                <a:solidFill>
                  <a:srgbClr val="000000"/>
                </a:solidFill>
              </a:rPr>
              <a:t>n</a:t>
            </a:r>
            <a:r>
              <a:rPr lang="en-GB" sz="2200" b="1">
                <a:solidFill>
                  <a:srgbClr val="000000"/>
                </a:solidFill>
              </a:rPr>
              <a:t>) are very complex since they represent a </a:t>
            </a:r>
            <a:r>
              <a:rPr lang="en-GB" sz="2200" b="1">
                <a:solidFill>
                  <a:srgbClr val="FF0000"/>
                </a:solidFill>
              </a:rPr>
              <a:t>superposition of </a:t>
            </a:r>
            <a:r>
              <a:rPr lang="en-GB" sz="2200" b="1" i="1">
                <a:solidFill>
                  <a:srgbClr val="FF0000"/>
                </a:solidFill>
              </a:rPr>
              <a:t>n</a:t>
            </a:r>
            <a:r>
              <a:rPr lang="en-GB" sz="2200" b="1">
                <a:solidFill>
                  <a:srgbClr val="FF0000"/>
                </a:solidFill>
              </a:rPr>
              <a:t> spectra of linear peptides</a:t>
            </a:r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350" y="1828800"/>
            <a:ext cx="2914650" cy="2743200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</p:pic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847725" y="5000625"/>
            <a:ext cx="8458200" cy="404813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hangingPunct="1">
              <a:spcBef>
                <a:spcPts val="1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200" i="1">
                <a:solidFill>
                  <a:srgbClr val="000000"/>
                </a:solidFill>
              </a:rPr>
              <a:t>Bandeira et al., RECOMB 2008, Ng et al., Nature Methods 2009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0" y="-252413"/>
            <a:ext cx="10077450" cy="1260476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tIns="91440" anchor="ctr"/>
          <a:lstStyle/>
          <a:p>
            <a:pPr algn="ctr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</a:pPr>
            <a:r>
              <a:rPr lang="en-US" sz="3600" b="1">
                <a:solidFill>
                  <a:srgbClr val="000000"/>
                </a:solidFill>
              </a:rPr>
              <a:t>Déjà vu from 1990s: Partial Digest Mapping </a:t>
            </a:r>
          </a:p>
        </p:txBody>
      </p:sp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671513" y="1511300"/>
            <a:ext cx="8818562" cy="604838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1677988" y="4597400"/>
            <a:ext cx="8397875" cy="523862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hangingPunct="1">
              <a:spcBef>
                <a:spcPts val="1875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000" dirty="0" smtClean="0">
                <a:solidFill>
                  <a:srgbClr val="000000"/>
                </a:solidFill>
              </a:rPr>
              <a:t>distances </a:t>
            </a:r>
            <a:r>
              <a:rPr lang="en-US" sz="3000" dirty="0">
                <a:solidFill>
                  <a:srgbClr val="000000"/>
                </a:solidFill>
              </a:rPr>
              <a:t>between </a:t>
            </a:r>
            <a:r>
              <a:rPr lang="en-US" sz="3000" b="1" dirty="0">
                <a:solidFill>
                  <a:srgbClr val="000000"/>
                </a:solidFill>
              </a:rPr>
              <a:t>consecutive</a:t>
            </a:r>
            <a:r>
              <a:rPr lang="en-US" sz="3000" dirty="0">
                <a:solidFill>
                  <a:srgbClr val="000000"/>
                </a:solidFill>
              </a:rPr>
              <a:t> cuts: </a:t>
            </a:r>
            <a:r>
              <a:rPr lang="en-US" sz="3000" dirty="0">
                <a:solidFill>
                  <a:srgbClr val="FF0000"/>
                </a:solidFill>
              </a:rPr>
              <a:t>(5, 9, 5, 3) </a:t>
            </a: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1844675" y="6067425"/>
            <a:ext cx="8232775" cy="1010406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hangingPunct="1">
              <a:spcBef>
                <a:spcPts val="2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000" dirty="0" err="1" smtClean="0">
                <a:solidFill>
                  <a:srgbClr val="000000"/>
                </a:solidFill>
              </a:rPr>
              <a:t>pairwise</a:t>
            </a:r>
            <a:r>
              <a:rPr lang="en-US" sz="3000" dirty="0" smtClean="0">
                <a:solidFill>
                  <a:srgbClr val="000000"/>
                </a:solidFill>
              </a:rPr>
              <a:t> distances between </a:t>
            </a:r>
            <a:r>
              <a:rPr lang="en-US" sz="3000" b="1" dirty="0">
                <a:solidFill>
                  <a:srgbClr val="000000"/>
                </a:solidFill>
              </a:rPr>
              <a:t>all</a:t>
            </a:r>
            <a:r>
              <a:rPr lang="en-US" sz="3000" dirty="0">
                <a:solidFill>
                  <a:srgbClr val="000000"/>
                </a:solidFill>
              </a:rPr>
              <a:t> </a:t>
            </a:r>
            <a:r>
              <a:rPr lang="en-US" sz="3000" dirty="0" smtClean="0">
                <a:solidFill>
                  <a:srgbClr val="000000"/>
                </a:solidFill>
              </a:rPr>
              <a:t>cuts:                		</a:t>
            </a:r>
            <a:r>
              <a:rPr lang="en-US" sz="3000" dirty="0" smtClean="0">
                <a:solidFill>
                  <a:srgbClr val="009900"/>
                </a:solidFill>
              </a:rPr>
              <a:t>(</a:t>
            </a:r>
            <a:r>
              <a:rPr lang="en-US" sz="3200" dirty="0">
                <a:solidFill>
                  <a:srgbClr val="009900"/>
                </a:solidFill>
              </a:rPr>
              <a:t>3, 5, 5, 8, 9, 14, 14, 17, 19, 22)</a:t>
            </a:r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0" y="4572000"/>
            <a:ext cx="1511300" cy="1225550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just" hangingPunct="1">
              <a:spcBef>
                <a:spcPts val="1875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000" i="1">
                <a:solidFill>
                  <a:srgbClr val="000000"/>
                </a:solidFill>
              </a:rPr>
              <a:t>    </a:t>
            </a:r>
            <a:r>
              <a:rPr lang="en-US" sz="3000" b="1" i="1">
                <a:solidFill>
                  <a:srgbClr val="FF0000"/>
                </a:solidFill>
              </a:rPr>
              <a:t>X</a:t>
            </a:r>
            <a:r>
              <a:rPr lang="en-US" sz="3000" b="1">
                <a:solidFill>
                  <a:srgbClr val="FF0000"/>
                </a:solidFill>
              </a:rPr>
              <a:t>: </a:t>
            </a:r>
          </a:p>
          <a:p>
            <a:pPr algn="just" hangingPunct="1">
              <a:spcBef>
                <a:spcPts val="1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600">
                <a:solidFill>
                  <a:srgbClr val="0000FF"/>
                </a:solidFill>
              </a:rPr>
              <a:t>    </a:t>
            </a:r>
            <a:r>
              <a:rPr lang="en-US" sz="1600">
                <a:solidFill>
                  <a:srgbClr val="FF0000"/>
                </a:solidFill>
              </a:rPr>
              <a:t>unknown</a:t>
            </a:r>
          </a:p>
          <a:p>
            <a:pPr hangingPunct="1">
              <a:spcBef>
                <a:spcPts val="1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600">
              <a:solidFill>
                <a:srgbClr val="0000FF"/>
              </a:solidFill>
            </a:endParaRPr>
          </a:p>
        </p:txBody>
      </p:sp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0" y="6172200"/>
            <a:ext cx="1763713" cy="1225550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just" hangingPunct="1">
              <a:spcBef>
                <a:spcPts val="1875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000">
                <a:solidFill>
                  <a:srgbClr val="000000"/>
                </a:solidFill>
              </a:rPr>
              <a:t>   </a:t>
            </a:r>
            <a:r>
              <a:rPr lang="en-US" sz="3000" b="1">
                <a:solidFill>
                  <a:srgbClr val="009900"/>
                </a:solidFill>
                <a:latin typeface="Symbol" pitchFamily="16" charset="0"/>
              </a:rPr>
              <a:t></a:t>
            </a:r>
            <a:r>
              <a:rPr lang="en-US" sz="3000" b="1" i="1">
                <a:solidFill>
                  <a:srgbClr val="009900"/>
                </a:solidFill>
              </a:rPr>
              <a:t>X</a:t>
            </a:r>
            <a:r>
              <a:rPr lang="en-US" sz="3000" b="1">
                <a:solidFill>
                  <a:srgbClr val="009900"/>
                </a:solidFill>
              </a:rPr>
              <a:t>:</a:t>
            </a:r>
          </a:p>
          <a:p>
            <a:pPr algn="just" hangingPunct="1">
              <a:spcBef>
                <a:spcPts val="1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600">
                <a:solidFill>
                  <a:srgbClr val="00AE00"/>
                </a:solidFill>
              </a:rPr>
              <a:t>mapping data</a:t>
            </a:r>
          </a:p>
          <a:p>
            <a:pPr hangingPunct="1">
              <a:spcBef>
                <a:spcPts val="1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600">
              <a:solidFill>
                <a:srgbClr val="0000FF"/>
              </a:solidFill>
            </a:endParaRPr>
          </a:p>
        </p:txBody>
      </p:sp>
      <p:sp>
        <p:nvSpPr>
          <p:cNvPr id="14344" name="Rectangle 8"/>
          <p:cNvSpPr>
            <a:spLocks noChangeArrowheads="1"/>
          </p:cNvSpPr>
          <p:nvPr/>
        </p:nvSpPr>
        <p:spPr bwMode="auto">
          <a:xfrm>
            <a:off x="5029200" y="685800"/>
            <a:ext cx="685800" cy="519113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hangingPunct="1">
              <a:spcBef>
                <a:spcPts val="1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000" b="1" i="1">
                <a:solidFill>
                  <a:srgbClr val="FF0000"/>
                </a:solidFill>
              </a:rPr>
              <a:t>X</a:t>
            </a:r>
            <a:r>
              <a:rPr lang="en-US" sz="3000" b="1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14345" name="Rectangle 9"/>
          <p:cNvSpPr>
            <a:spLocks noChangeArrowheads="1"/>
          </p:cNvSpPr>
          <p:nvPr/>
        </p:nvSpPr>
        <p:spPr bwMode="auto">
          <a:xfrm>
            <a:off x="1585913" y="2452688"/>
            <a:ext cx="928687" cy="519112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hangingPunct="1">
              <a:spcBef>
                <a:spcPts val="1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000" b="1">
                <a:solidFill>
                  <a:srgbClr val="009900"/>
                </a:solidFill>
                <a:latin typeface="Symbol" pitchFamily="16" charset="0"/>
              </a:rPr>
              <a:t></a:t>
            </a:r>
            <a:r>
              <a:rPr lang="en-US" sz="3000" b="1" i="1">
                <a:solidFill>
                  <a:srgbClr val="009900"/>
                </a:solidFill>
              </a:rPr>
              <a:t>X</a:t>
            </a:r>
            <a:r>
              <a:rPr lang="en-US" sz="3000" b="1">
                <a:solidFill>
                  <a:srgbClr val="009900"/>
                </a:solidFill>
              </a:rPr>
              <a:t>:</a:t>
            </a:r>
          </a:p>
        </p:txBody>
      </p:sp>
      <p:pic>
        <p:nvPicPr>
          <p:cNvPr id="14346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200" y="1371600"/>
            <a:ext cx="5048250" cy="2943225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504825" y="200025"/>
            <a:ext cx="9572625" cy="974725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tIns="91440" anchor="ctr"/>
          <a:lstStyle/>
          <a:p>
            <a:pPr algn="ctr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</a:pPr>
            <a:r>
              <a:rPr lang="en-US" sz="3600" b="1" dirty="0">
                <a:solidFill>
                  <a:srgbClr val="000000"/>
                </a:solidFill>
              </a:rPr>
              <a:t>Partial Digest </a:t>
            </a:r>
            <a:r>
              <a:rPr lang="en-US" sz="3600" b="1" dirty="0" smtClean="0">
                <a:solidFill>
                  <a:srgbClr val="000000"/>
                </a:solidFill>
              </a:rPr>
              <a:t>Problem </a:t>
            </a:r>
          </a:p>
          <a:p>
            <a:pPr algn="ctr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</a:pPr>
            <a:r>
              <a:rPr lang="en-US" sz="3600" b="1" dirty="0" smtClean="0">
                <a:solidFill>
                  <a:srgbClr val="000000"/>
                </a:solidFill>
              </a:rPr>
              <a:t>(aka Turnpike Problem)</a:t>
            </a:r>
            <a:endParaRPr lang="en-US" sz="3600" b="1" dirty="0">
              <a:solidFill>
                <a:srgbClr val="000000"/>
              </a:solidFill>
            </a:endParaRPr>
          </a:p>
        </p:txBody>
      </p:sp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466724" y="1419225"/>
            <a:ext cx="9610725" cy="5386387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tIns="91440"/>
          <a:lstStyle/>
          <a:p>
            <a:pPr marL="342900" indent="-338138" hangingPunct="1">
              <a:spcBef>
                <a:spcPts val="800"/>
              </a:spcBef>
              <a:tabLst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829800" algn="l"/>
              </a:tabLst>
            </a:pPr>
            <a:r>
              <a:rPr lang="en-US" sz="3200" b="1" i="1" dirty="0">
                <a:solidFill>
                  <a:srgbClr val="000000"/>
                </a:solidFill>
              </a:rPr>
              <a:t>   </a:t>
            </a:r>
            <a:r>
              <a:rPr lang="en-US" sz="3200" u="sng" dirty="0">
                <a:solidFill>
                  <a:srgbClr val="000000"/>
                </a:solidFill>
              </a:rPr>
              <a:t>Goal</a:t>
            </a:r>
            <a:r>
              <a:rPr lang="en-US" sz="3200" b="1" i="1" dirty="0">
                <a:solidFill>
                  <a:srgbClr val="000000"/>
                </a:solidFill>
              </a:rPr>
              <a:t>:</a:t>
            </a:r>
            <a:r>
              <a:rPr lang="en-US" sz="3200" dirty="0">
                <a:solidFill>
                  <a:srgbClr val="000000"/>
                </a:solidFill>
              </a:rPr>
              <a:t> Given the set of all </a:t>
            </a:r>
            <a:r>
              <a:rPr lang="en-US" sz="3200" dirty="0" err="1">
                <a:solidFill>
                  <a:srgbClr val="000000"/>
                </a:solidFill>
              </a:rPr>
              <a:t>pairwise</a:t>
            </a:r>
            <a:r>
              <a:rPr lang="en-US" sz="3200" dirty="0">
                <a:solidFill>
                  <a:srgbClr val="000000"/>
                </a:solidFill>
              </a:rPr>
              <a:t> distances between points on a </a:t>
            </a:r>
            <a:r>
              <a:rPr lang="en-US" sz="3200" dirty="0" smtClean="0">
                <a:solidFill>
                  <a:srgbClr val="000000"/>
                </a:solidFill>
              </a:rPr>
              <a:t>line (</a:t>
            </a:r>
            <a:r>
              <a:rPr lang="en-US" sz="3200" dirty="0" err="1" smtClean="0">
                <a:solidFill>
                  <a:srgbClr val="000000"/>
                </a:solidFill>
              </a:rPr>
              <a:t>eg</a:t>
            </a:r>
            <a:r>
              <a:rPr lang="en-US" sz="3200" dirty="0" smtClean="0">
                <a:solidFill>
                  <a:srgbClr val="000000"/>
                </a:solidFill>
              </a:rPr>
              <a:t>., integers), </a:t>
            </a:r>
            <a:r>
              <a:rPr lang="en-US" sz="3200" dirty="0">
                <a:solidFill>
                  <a:srgbClr val="000000"/>
                </a:solidFill>
              </a:rPr>
              <a:t>reconstruct the positions of these points</a:t>
            </a:r>
          </a:p>
          <a:p>
            <a:pPr marL="342900" indent="-338138" hangingPunct="1">
              <a:spcBef>
                <a:spcPts val="800"/>
              </a:spcBef>
              <a:tabLst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829800" algn="l"/>
              </a:tabLst>
            </a:pPr>
            <a:endParaRPr lang="en-US" sz="3200" dirty="0">
              <a:solidFill>
                <a:srgbClr val="000000"/>
              </a:solidFill>
            </a:endParaRPr>
          </a:p>
          <a:p>
            <a:pPr marL="342900" indent="-338138" hangingPunct="1">
              <a:spcBef>
                <a:spcPts val="800"/>
              </a:spcBef>
              <a:buFont typeface="Arial" charset="0"/>
              <a:buChar char="•"/>
              <a:tabLst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829800" algn="l"/>
              </a:tabLst>
            </a:pPr>
            <a:r>
              <a:rPr lang="en-US" sz="3200" u="sng" dirty="0">
                <a:solidFill>
                  <a:srgbClr val="000000"/>
                </a:solidFill>
              </a:rPr>
              <a:t>Input</a:t>
            </a:r>
            <a:r>
              <a:rPr lang="en-US" sz="3200" dirty="0">
                <a:solidFill>
                  <a:srgbClr val="000000"/>
                </a:solidFill>
              </a:rPr>
              <a:t>: The set </a:t>
            </a:r>
            <a:r>
              <a:rPr lang="en-US" sz="3200" i="1" dirty="0" smtClean="0">
                <a:solidFill>
                  <a:srgbClr val="00B050"/>
                </a:solidFill>
              </a:rPr>
              <a:t>Distances  </a:t>
            </a:r>
            <a:r>
              <a:rPr lang="en-US" sz="3200" dirty="0" smtClean="0">
                <a:solidFill>
                  <a:srgbClr val="000000"/>
                </a:solidFill>
              </a:rPr>
              <a:t>of  </a:t>
            </a:r>
            <a:r>
              <a:rPr lang="en-US" sz="3200" dirty="0" err="1" smtClean="0">
                <a:solidFill>
                  <a:srgbClr val="000000"/>
                </a:solidFill>
              </a:rPr>
              <a:t>pairwise</a:t>
            </a:r>
            <a:r>
              <a:rPr lang="en-US" sz="3200" dirty="0" smtClean="0">
                <a:solidFill>
                  <a:srgbClr val="000000"/>
                </a:solidFill>
              </a:rPr>
              <a:t> distances</a:t>
            </a:r>
            <a:endParaRPr lang="en-US" sz="3200" dirty="0">
              <a:solidFill>
                <a:srgbClr val="000000"/>
              </a:solidFill>
            </a:endParaRPr>
          </a:p>
          <a:p>
            <a:pPr marL="342900" indent="-338138" hangingPunct="1">
              <a:spcBef>
                <a:spcPts val="800"/>
              </a:spcBef>
              <a:buClrTx/>
              <a:buSzTx/>
              <a:buFontTx/>
              <a:buNone/>
              <a:tabLst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829800" algn="l"/>
              </a:tabLst>
            </a:pPr>
            <a:r>
              <a:rPr lang="en-US" sz="3000" dirty="0" smtClean="0">
                <a:solidFill>
                  <a:srgbClr val="000000"/>
                </a:solidFill>
              </a:rPr>
              <a:t>                </a:t>
            </a:r>
            <a:r>
              <a:rPr lang="en-US" sz="3000" dirty="0" smtClean="0">
                <a:solidFill>
                  <a:srgbClr val="009900"/>
                </a:solidFill>
              </a:rPr>
              <a:t>(</a:t>
            </a:r>
            <a:r>
              <a:rPr lang="en-US" sz="3200" dirty="0" smtClean="0">
                <a:solidFill>
                  <a:srgbClr val="009900"/>
                </a:solidFill>
              </a:rPr>
              <a:t>3, 5, 5, 8, 9, 14, 14, 17, 19, 22)</a:t>
            </a:r>
            <a:endParaRPr lang="en-US" sz="3200" dirty="0">
              <a:solidFill>
                <a:srgbClr val="000000"/>
              </a:solidFill>
            </a:endParaRPr>
          </a:p>
          <a:p>
            <a:pPr marL="342900" indent="-338138" hangingPunct="1">
              <a:spcBef>
                <a:spcPts val="800"/>
              </a:spcBef>
              <a:buFont typeface="Arial" charset="0"/>
              <a:buChar char="•"/>
              <a:tabLst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829800" algn="l"/>
              </a:tabLst>
            </a:pPr>
            <a:endParaRPr lang="en-US" sz="3200" u="sng" dirty="0" smtClean="0">
              <a:solidFill>
                <a:srgbClr val="000000"/>
              </a:solidFill>
            </a:endParaRPr>
          </a:p>
          <a:p>
            <a:pPr marL="342900" indent="-338138" hangingPunct="1">
              <a:spcBef>
                <a:spcPts val="800"/>
              </a:spcBef>
              <a:buFont typeface="Arial" charset="0"/>
              <a:buChar char="•"/>
              <a:tabLst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829800" algn="l"/>
              </a:tabLst>
            </a:pPr>
            <a:r>
              <a:rPr lang="en-US" sz="3200" u="sng" dirty="0" smtClean="0">
                <a:solidFill>
                  <a:srgbClr val="000000"/>
                </a:solidFill>
              </a:rPr>
              <a:t>Output</a:t>
            </a:r>
            <a:r>
              <a:rPr lang="en-US" sz="3200" dirty="0">
                <a:solidFill>
                  <a:srgbClr val="000000"/>
                </a:solidFill>
              </a:rPr>
              <a:t>: </a:t>
            </a:r>
            <a:r>
              <a:rPr lang="en-US" sz="3200" dirty="0" smtClean="0">
                <a:solidFill>
                  <a:srgbClr val="000000"/>
                </a:solidFill>
              </a:rPr>
              <a:t>A set </a:t>
            </a:r>
            <a:r>
              <a:rPr lang="en-US" sz="3200" i="1" dirty="0">
                <a:solidFill>
                  <a:srgbClr val="FF0000"/>
                </a:solidFill>
              </a:rPr>
              <a:t>X</a:t>
            </a:r>
            <a:r>
              <a:rPr lang="en-US" sz="3200" dirty="0">
                <a:solidFill>
                  <a:srgbClr val="000000"/>
                </a:solidFill>
              </a:rPr>
              <a:t>, such that </a:t>
            </a:r>
            <a:r>
              <a:rPr lang="en-US" sz="3200" dirty="0" smtClean="0">
                <a:solidFill>
                  <a:srgbClr val="000000"/>
                </a:solidFill>
              </a:rPr>
              <a:t> </a:t>
            </a:r>
            <a:r>
              <a:rPr lang="en-US" sz="3200" dirty="0" smtClean="0">
                <a:solidFill>
                  <a:srgbClr val="000000"/>
                </a:solidFill>
                <a:latin typeface="Symbol" pitchFamily="16" charset="0"/>
              </a:rPr>
              <a:t></a:t>
            </a:r>
            <a:r>
              <a:rPr lang="en-US" sz="3200" i="1" dirty="0">
                <a:solidFill>
                  <a:srgbClr val="FF0000"/>
                </a:solidFill>
              </a:rPr>
              <a:t>X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>
                <a:solidFill>
                  <a:srgbClr val="000000"/>
                </a:solidFill>
              </a:rPr>
              <a:t>= </a:t>
            </a:r>
            <a:r>
              <a:rPr lang="en-US" sz="3200" b="1" i="1" dirty="0" smtClean="0">
                <a:solidFill>
                  <a:srgbClr val="00B050"/>
                </a:solidFill>
              </a:rPr>
              <a:t>Distances</a:t>
            </a:r>
          </a:p>
          <a:p>
            <a:pPr marL="342900" indent="-338138" hangingPunct="1">
              <a:spcBef>
                <a:spcPts val="800"/>
              </a:spcBef>
              <a:tabLst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829800" algn="l"/>
              </a:tabLst>
            </a:pPr>
            <a:r>
              <a:rPr lang="en-US" sz="3200" dirty="0" smtClean="0">
                <a:solidFill>
                  <a:srgbClr val="FF0000"/>
                </a:solidFill>
              </a:rPr>
              <a:t>                        (5, 9, 5, 3)</a:t>
            </a:r>
            <a:endParaRPr lang="en-US" sz="3200" i="1" dirty="0">
              <a:solidFill>
                <a:srgbClr val="000000"/>
              </a:solidFill>
            </a:endParaRPr>
          </a:p>
          <a:p>
            <a:pPr marL="342900" indent="-338138" hangingPunct="1">
              <a:spcBef>
                <a:spcPts val="800"/>
              </a:spcBef>
              <a:buClrTx/>
              <a:buSzTx/>
              <a:buFontTx/>
              <a:buNone/>
              <a:tabLst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829800" algn="l"/>
              </a:tabLst>
            </a:pPr>
            <a:endParaRPr lang="en-US" sz="3200" i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0" y="273050"/>
            <a:ext cx="9572625" cy="1100138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tIns="91440" anchor="ctr"/>
          <a:lstStyle/>
          <a:p>
            <a:pPr algn="ctr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</a:pPr>
            <a:r>
              <a:rPr lang="en-US" sz="3200" b="1">
                <a:solidFill>
                  <a:srgbClr val="000000"/>
                </a:solidFill>
              </a:rPr>
              <a:t>Partial Digest Problem </a:t>
            </a:r>
            <a:br>
              <a:rPr lang="en-US" sz="3200" b="1">
                <a:solidFill>
                  <a:srgbClr val="000000"/>
                </a:solidFill>
              </a:rPr>
            </a:br>
            <a:r>
              <a:rPr lang="en-US" sz="3200" b="1">
                <a:solidFill>
                  <a:srgbClr val="000000"/>
                </a:solidFill>
              </a:rPr>
              <a:t>(accounting for errors in experimental data) </a:t>
            </a:r>
          </a:p>
        </p:txBody>
      </p:sp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503238" y="1763713"/>
            <a:ext cx="9259887" cy="5386387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tIns="91440"/>
          <a:lstStyle/>
          <a:p>
            <a:pPr marL="342900" indent="-338138" hangingPunct="1">
              <a:spcBef>
                <a:spcPts val="800"/>
              </a:spcBef>
              <a:tabLst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829800" algn="l"/>
              </a:tabLst>
            </a:pPr>
            <a:endParaRPr lang="en-US" sz="3200" b="1" i="1" u="sng" dirty="0">
              <a:solidFill>
                <a:srgbClr val="000000"/>
              </a:solidFill>
            </a:endParaRPr>
          </a:p>
          <a:p>
            <a:pPr marL="342900" indent="-338138" hangingPunct="1">
              <a:spcBef>
                <a:spcPts val="800"/>
              </a:spcBef>
              <a:buSzPct val="45000"/>
              <a:buFont typeface="Wingdings" charset="0"/>
              <a:buChar char=""/>
              <a:tabLst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829800" algn="l"/>
              </a:tabLst>
            </a:pPr>
            <a:r>
              <a:rPr lang="en-US" sz="3200" u="sng" dirty="0">
                <a:solidFill>
                  <a:srgbClr val="000000"/>
                </a:solidFill>
              </a:rPr>
              <a:t>Goal</a:t>
            </a:r>
            <a:r>
              <a:rPr lang="en-US" sz="3200" b="1" i="1" dirty="0">
                <a:solidFill>
                  <a:srgbClr val="000000"/>
                </a:solidFill>
              </a:rPr>
              <a:t>:</a:t>
            </a:r>
            <a:r>
              <a:rPr lang="en-US" sz="3200" dirty="0">
                <a:solidFill>
                  <a:srgbClr val="000000"/>
                </a:solidFill>
              </a:rPr>
              <a:t> Given the set of all </a:t>
            </a:r>
            <a:r>
              <a:rPr lang="en-US" sz="3200" dirty="0" err="1">
                <a:solidFill>
                  <a:srgbClr val="000000"/>
                </a:solidFill>
              </a:rPr>
              <a:t>pairwise</a:t>
            </a:r>
            <a:r>
              <a:rPr lang="en-US" sz="3200" dirty="0">
                <a:solidFill>
                  <a:srgbClr val="000000"/>
                </a:solidFill>
              </a:rPr>
              <a:t> distances between points on a line, reconstruct the positions of these points</a:t>
            </a:r>
          </a:p>
          <a:p>
            <a:pPr marL="342900" indent="-338138" hangingPunct="1">
              <a:spcBef>
                <a:spcPts val="800"/>
              </a:spcBef>
              <a:buClrTx/>
              <a:buSzTx/>
              <a:buFontTx/>
              <a:buNone/>
              <a:tabLst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829800" algn="l"/>
              </a:tabLst>
            </a:pPr>
            <a:endParaRPr lang="en-US" sz="3200" dirty="0">
              <a:solidFill>
                <a:srgbClr val="000000"/>
              </a:solidFill>
            </a:endParaRPr>
          </a:p>
          <a:p>
            <a:pPr marL="342900" indent="-338138" hangingPunct="1">
              <a:spcBef>
                <a:spcPts val="800"/>
              </a:spcBef>
              <a:buFont typeface="Arial" charset="0"/>
              <a:buChar char="•"/>
              <a:tabLst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829800" algn="l"/>
              </a:tabLst>
            </a:pPr>
            <a:r>
              <a:rPr lang="en-US" sz="3200" u="sng" dirty="0">
                <a:solidFill>
                  <a:srgbClr val="000000"/>
                </a:solidFill>
              </a:rPr>
              <a:t>Input</a:t>
            </a:r>
            <a:r>
              <a:rPr lang="en-US" sz="3200" dirty="0">
                <a:solidFill>
                  <a:srgbClr val="000000"/>
                </a:solidFill>
              </a:rPr>
              <a:t>: The set of </a:t>
            </a:r>
            <a:r>
              <a:rPr lang="en-US" sz="3200" dirty="0" err="1">
                <a:solidFill>
                  <a:srgbClr val="000000"/>
                </a:solidFill>
              </a:rPr>
              <a:t>pairwise</a:t>
            </a:r>
            <a:r>
              <a:rPr lang="en-US" sz="3200" dirty="0">
                <a:solidFill>
                  <a:srgbClr val="000000"/>
                </a:solidFill>
              </a:rPr>
              <a:t> distances </a:t>
            </a:r>
            <a:r>
              <a:rPr lang="en-US" sz="3200" i="1" dirty="0" err="1" smtClean="0">
                <a:solidFill>
                  <a:srgbClr val="00B050"/>
                </a:solidFill>
              </a:rPr>
              <a:t>Distances</a:t>
            </a:r>
            <a:endParaRPr lang="en-US" sz="3200" dirty="0">
              <a:solidFill>
                <a:srgbClr val="000000"/>
              </a:solidFill>
            </a:endParaRPr>
          </a:p>
          <a:p>
            <a:pPr marL="342900" indent="-338138" hangingPunct="1">
              <a:spcBef>
                <a:spcPts val="800"/>
              </a:spcBef>
              <a:buClrTx/>
              <a:buSzTx/>
              <a:buFontTx/>
              <a:buNone/>
              <a:tabLst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829800" algn="l"/>
              </a:tabLst>
            </a:pPr>
            <a:endParaRPr lang="en-US" sz="3200" dirty="0">
              <a:solidFill>
                <a:srgbClr val="000000"/>
              </a:solidFill>
            </a:endParaRPr>
          </a:p>
          <a:p>
            <a:pPr marL="342900" indent="-338138" hangingPunct="1">
              <a:spcBef>
                <a:spcPts val="800"/>
              </a:spcBef>
              <a:buFont typeface="Arial" charset="0"/>
              <a:buChar char="•"/>
              <a:tabLst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829800" algn="l"/>
              </a:tabLst>
            </a:pPr>
            <a:r>
              <a:rPr lang="en-US" sz="3200" u="sng" dirty="0">
                <a:solidFill>
                  <a:srgbClr val="000000"/>
                </a:solidFill>
              </a:rPr>
              <a:t>Output</a:t>
            </a:r>
            <a:r>
              <a:rPr lang="en-US" sz="3200" dirty="0">
                <a:solidFill>
                  <a:srgbClr val="000000"/>
                </a:solidFill>
              </a:rPr>
              <a:t>: </a:t>
            </a:r>
            <a:r>
              <a:rPr lang="en-US" sz="3200" dirty="0" smtClean="0">
                <a:solidFill>
                  <a:srgbClr val="000000"/>
                </a:solidFill>
              </a:rPr>
              <a:t>A set </a:t>
            </a:r>
            <a:r>
              <a:rPr lang="en-US" sz="3200" i="1" dirty="0">
                <a:solidFill>
                  <a:srgbClr val="FF0000"/>
                </a:solidFill>
              </a:rPr>
              <a:t>X</a:t>
            </a:r>
            <a:r>
              <a:rPr lang="en-US" sz="3200" dirty="0">
                <a:solidFill>
                  <a:srgbClr val="000000"/>
                </a:solidFill>
              </a:rPr>
              <a:t>, such that </a:t>
            </a:r>
            <a:r>
              <a:rPr lang="en-US" sz="3200" dirty="0">
                <a:solidFill>
                  <a:srgbClr val="FF0000"/>
                </a:solidFill>
                <a:latin typeface="Symbol" pitchFamily="16" charset="0"/>
              </a:rPr>
              <a:t></a:t>
            </a:r>
            <a:r>
              <a:rPr lang="en-US" sz="3200" i="1" dirty="0">
                <a:solidFill>
                  <a:srgbClr val="FF0000"/>
                </a:solidFill>
              </a:rPr>
              <a:t>X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/>
              <a:t>and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i="1" dirty="0" smtClean="0">
                <a:solidFill>
                  <a:srgbClr val="00B050"/>
                </a:solidFill>
              </a:rPr>
              <a:t>Distances</a:t>
            </a:r>
            <a:r>
              <a:rPr lang="en-US" sz="3200" i="1" dirty="0" smtClean="0">
                <a:solidFill>
                  <a:srgbClr val="FF0000"/>
                </a:solidFill>
              </a:rPr>
              <a:t> </a:t>
            </a:r>
            <a:r>
              <a:rPr lang="en-US" sz="3200" b="1" dirty="0"/>
              <a:t>are</a:t>
            </a:r>
            <a:r>
              <a:rPr lang="en-US" sz="3200" b="1" i="1" dirty="0"/>
              <a:t> </a:t>
            </a:r>
            <a:r>
              <a:rPr lang="en-US" sz="3200" b="1" dirty="0"/>
              <a:t>as similar as possible </a:t>
            </a:r>
          </a:p>
          <a:p>
            <a:pPr marL="342900" indent="-338138" hangingPunct="1">
              <a:spcBef>
                <a:spcPts val="800"/>
              </a:spcBef>
              <a:buClrTx/>
              <a:buSzTx/>
              <a:buFontTx/>
              <a:buNone/>
              <a:tabLst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829800" algn="l"/>
              </a:tabLst>
            </a:pPr>
            <a:endParaRPr 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161925" y="200025"/>
            <a:ext cx="9572625" cy="974725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tIns="91440" anchor="ctr"/>
          <a:lstStyle/>
          <a:p>
            <a:pPr algn="ctr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</a:pPr>
            <a:r>
              <a:rPr lang="en-US" sz="3600" b="1">
                <a:solidFill>
                  <a:srgbClr val="000000"/>
                </a:solidFill>
              </a:rPr>
              <a:t>Beltway Problem</a:t>
            </a:r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503237" y="1763713"/>
            <a:ext cx="9107487" cy="5386387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tIns="91440"/>
          <a:lstStyle/>
          <a:p>
            <a:pPr marL="342900" indent="-338138" hangingPunct="1">
              <a:spcBef>
                <a:spcPts val="800"/>
              </a:spcBef>
              <a:tabLst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829800" algn="l"/>
              </a:tabLst>
            </a:pPr>
            <a:r>
              <a:rPr lang="en-US" sz="3200" b="1" i="1" dirty="0">
                <a:solidFill>
                  <a:srgbClr val="000000"/>
                </a:solidFill>
              </a:rPr>
              <a:t>   </a:t>
            </a:r>
            <a:r>
              <a:rPr lang="en-US" sz="3200" u="sng" dirty="0">
                <a:solidFill>
                  <a:srgbClr val="000000"/>
                </a:solidFill>
              </a:rPr>
              <a:t>Goal</a:t>
            </a:r>
            <a:r>
              <a:rPr lang="en-US" sz="3200" b="1" i="1" dirty="0">
                <a:solidFill>
                  <a:srgbClr val="000000"/>
                </a:solidFill>
              </a:rPr>
              <a:t>:</a:t>
            </a:r>
            <a:r>
              <a:rPr lang="en-US" sz="3200" dirty="0">
                <a:solidFill>
                  <a:srgbClr val="000000"/>
                </a:solidFill>
              </a:rPr>
              <a:t> Given the set of all </a:t>
            </a:r>
            <a:r>
              <a:rPr lang="en-US" sz="3200" dirty="0" err="1">
                <a:solidFill>
                  <a:srgbClr val="000000"/>
                </a:solidFill>
              </a:rPr>
              <a:t>pairwise</a:t>
            </a:r>
            <a:r>
              <a:rPr lang="en-US" sz="3200" dirty="0">
                <a:solidFill>
                  <a:srgbClr val="000000"/>
                </a:solidFill>
              </a:rPr>
              <a:t> distances between points on a </a:t>
            </a:r>
            <a:r>
              <a:rPr lang="en-US" sz="3200" b="1" dirty="0" smtClean="0">
                <a:solidFill>
                  <a:srgbClr val="FF0000"/>
                </a:solidFill>
              </a:rPr>
              <a:t>CIRCLE</a:t>
            </a:r>
            <a:r>
              <a:rPr lang="en-US" sz="3200" dirty="0" smtClean="0">
                <a:solidFill>
                  <a:srgbClr val="000000"/>
                </a:solidFill>
              </a:rPr>
              <a:t>, </a:t>
            </a:r>
            <a:r>
              <a:rPr lang="en-US" sz="3200" dirty="0">
                <a:solidFill>
                  <a:srgbClr val="000000"/>
                </a:solidFill>
              </a:rPr>
              <a:t>reconstruct the positions of these points</a:t>
            </a:r>
          </a:p>
          <a:p>
            <a:pPr marL="342900" indent="-338138" hangingPunct="1">
              <a:spcBef>
                <a:spcPts val="800"/>
              </a:spcBef>
              <a:tabLst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829800" algn="l"/>
              </a:tabLst>
            </a:pPr>
            <a:endParaRPr lang="en-US" sz="3200" dirty="0">
              <a:solidFill>
                <a:srgbClr val="000000"/>
              </a:solidFill>
            </a:endParaRPr>
          </a:p>
          <a:p>
            <a:pPr marL="342900" indent="-338138" hangingPunct="1">
              <a:spcBef>
                <a:spcPts val="800"/>
              </a:spcBef>
              <a:buFont typeface="Arial" charset="0"/>
              <a:buChar char="•"/>
              <a:tabLst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829800" algn="l"/>
              </a:tabLst>
            </a:pPr>
            <a:r>
              <a:rPr lang="en-US" sz="3200" u="sng" dirty="0">
                <a:solidFill>
                  <a:srgbClr val="000000"/>
                </a:solidFill>
              </a:rPr>
              <a:t>Input</a:t>
            </a:r>
            <a:r>
              <a:rPr lang="en-US" sz="3200" dirty="0">
                <a:solidFill>
                  <a:srgbClr val="000000"/>
                </a:solidFill>
              </a:rPr>
              <a:t>: The set </a:t>
            </a:r>
            <a:r>
              <a:rPr lang="en-US" sz="3200" i="1" dirty="0" smtClean="0">
                <a:solidFill>
                  <a:srgbClr val="00B050"/>
                </a:solidFill>
              </a:rPr>
              <a:t>Distances</a:t>
            </a:r>
            <a:r>
              <a:rPr lang="en-US" sz="3200" dirty="0" smtClean="0">
                <a:solidFill>
                  <a:srgbClr val="000000"/>
                </a:solidFill>
              </a:rPr>
              <a:t> of </a:t>
            </a:r>
            <a:r>
              <a:rPr lang="en-US" sz="3200" dirty="0" err="1">
                <a:solidFill>
                  <a:srgbClr val="000000"/>
                </a:solidFill>
              </a:rPr>
              <a:t>pairwise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smtClean="0">
                <a:solidFill>
                  <a:srgbClr val="000000"/>
                </a:solidFill>
              </a:rPr>
              <a:t>distances on the </a:t>
            </a:r>
            <a:r>
              <a:rPr lang="en-US" sz="3200" b="1" dirty="0" smtClean="0">
                <a:solidFill>
                  <a:srgbClr val="000000"/>
                </a:solidFill>
              </a:rPr>
              <a:t>circle</a:t>
            </a:r>
            <a:endParaRPr lang="en-US" sz="3200" b="1" dirty="0">
              <a:solidFill>
                <a:srgbClr val="000000"/>
              </a:solidFill>
            </a:endParaRPr>
          </a:p>
          <a:p>
            <a:pPr marL="342900" indent="-338138" hangingPunct="1">
              <a:spcBef>
                <a:spcPts val="800"/>
              </a:spcBef>
              <a:buClrTx/>
              <a:buSzTx/>
              <a:buFontTx/>
              <a:buNone/>
              <a:tabLst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829800" algn="l"/>
              </a:tabLst>
            </a:pPr>
            <a:endParaRPr lang="en-US" sz="3200" dirty="0">
              <a:solidFill>
                <a:srgbClr val="000000"/>
              </a:solidFill>
            </a:endParaRPr>
          </a:p>
          <a:p>
            <a:pPr marL="342900" indent="-338138" hangingPunct="1">
              <a:spcBef>
                <a:spcPts val="800"/>
              </a:spcBef>
              <a:buFont typeface="Arial" charset="0"/>
              <a:buChar char="•"/>
              <a:tabLst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829800" algn="l"/>
              </a:tabLst>
            </a:pPr>
            <a:r>
              <a:rPr lang="en-US" sz="3200" u="sng" dirty="0">
                <a:solidFill>
                  <a:srgbClr val="000000"/>
                </a:solidFill>
              </a:rPr>
              <a:t>Output</a:t>
            </a:r>
            <a:r>
              <a:rPr lang="en-US" sz="3200" dirty="0">
                <a:solidFill>
                  <a:srgbClr val="000000"/>
                </a:solidFill>
              </a:rPr>
              <a:t>: An </a:t>
            </a:r>
            <a:r>
              <a:rPr lang="en-US" sz="3200" dirty="0" smtClean="0">
                <a:solidFill>
                  <a:srgbClr val="000000"/>
                </a:solidFill>
              </a:rPr>
              <a:t>set </a:t>
            </a:r>
            <a:r>
              <a:rPr lang="en-US" sz="3200" i="1" dirty="0">
                <a:solidFill>
                  <a:srgbClr val="FF0000"/>
                </a:solidFill>
              </a:rPr>
              <a:t>X</a:t>
            </a:r>
            <a:r>
              <a:rPr lang="en-US" sz="3200" dirty="0">
                <a:solidFill>
                  <a:srgbClr val="000000"/>
                </a:solidFill>
              </a:rPr>
              <a:t>, such that </a:t>
            </a:r>
            <a:r>
              <a:rPr lang="en-US" sz="3200" dirty="0" smtClean="0">
                <a:solidFill>
                  <a:srgbClr val="000000"/>
                </a:solidFill>
              </a:rPr>
              <a:t> </a:t>
            </a:r>
            <a:r>
              <a:rPr lang="en-US" sz="3200" dirty="0" smtClean="0">
                <a:solidFill>
                  <a:srgbClr val="000000"/>
                </a:solidFill>
                <a:latin typeface="Symbol" pitchFamily="16" charset="0"/>
              </a:rPr>
              <a:t></a:t>
            </a:r>
            <a:r>
              <a:rPr lang="en-US" sz="3200" i="1" dirty="0">
                <a:solidFill>
                  <a:srgbClr val="FF0000"/>
                </a:solidFill>
              </a:rPr>
              <a:t>X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>
                <a:solidFill>
                  <a:srgbClr val="000000"/>
                </a:solidFill>
              </a:rPr>
              <a:t>= </a:t>
            </a:r>
            <a:r>
              <a:rPr lang="en-US" sz="3200" i="1" dirty="0" smtClean="0">
                <a:solidFill>
                  <a:srgbClr val="00B050"/>
                </a:solidFill>
              </a:rPr>
              <a:t>Distances</a:t>
            </a:r>
            <a:endParaRPr lang="en-US" sz="3200" i="1" dirty="0">
              <a:solidFill>
                <a:srgbClr val="00B050"/>
              </a:solidFill>
            </a:endParaRPr>
          </a:p>
          <a:p>
            <a:pPr marL="342900" indent="-338138" hangingPunct="1">
              <a:spcBef>
                <a:spcPts val="800"/>
              </a:spcBef>
              <a:buClrTx/>
              <a:buSzTx/>
              <a:buFontTx/>
              <a:buNone/>
              <a:tabLst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829800" algn="l"/>
              </a:tabLst>
            </a:pPr>
            <a:endParaRPr lang="en-US" sz="3200" i="1" dirty="0">
              <a:solidFill>
                <a:srgbClr val="000000"/>
              </a:solidFill>
            </a:endParaRPr>
          </a:p>
        </p:txBody>
      </p:sp>
      <p:sp>
        <p:nvSpPr>
          <p:cNvPr id="17412" name="Oval 4"/>
          <p:cNvSpPr>
            <a:spLocks noChangeArrowheads="1"/>
          </p:cNvSpPr>
          <p:nvPr/>
        </p:nvSpPr>
        <p:spPr bwMode="auto">
          <a:xfrm>
            <a:off x="7248525" y="352425"/>
            <a:ext cx="990600" cy="1143000"/>
          </a:xfrm>
          <a:prstGeom prst="ellipse">
            <a:avLst/>
          </a:prstGeom>
          <a:noFill/>
          <a:ln w="3816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0"/>
            <a:ext cx="10077450" cy="1260475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tIns="91440" anchor="ctr"/>
          <a:lstStyle/>
          <a:p>
            <a:pPr algn="ctr" hangingPunct="1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</a:pPr>
            <a:r>
              <a:rPr lang="en-US" sz="4400" b="1">
                <a:solidFill>
                  <a:srgbClr val="000000"/>
                </a:solidFill>
                <a:latin typeface="Calibri" charset="0"/>
              </a:rPr>
              <a:t>From </a:t>
            </a:r>
            <a:r>
              <a:rPr lang="en-US" sz="4400" b="1">
                <a:solidFill>
                  <a:srgbClr val="FF0000"/>
                </a:solidFill>
                <a:latin typeface="Calibri" charset="0"/>
              </a:rPr>
              <a:t>Turnpike</a:t>
            </a:r>
            <a:r>
              <a:rPr lang="en-US" sz="4400" b="1">
                <a:solidFill>
                  <a:srgbClr val="000000"/>
                </a:solidFill>
                <a:latin typeface="Calibri" charset="0"/>
              </a:rPr>
              <a:t> to </a:t>
            </a:r>
            <a:r>
              <a:rPr lang="en-US" sz="4400" b="1">
                <a:solidFill>
                  <a:srgbClr val="FF0000"/>
                </a:solidFill>
                <a:latin typeface="Calibri" charset="0"/>
              </a:rPr>
              <a:t>Beltway</a:t>
            </a:r>
            <a:r>
              <a:rPr lang="en-US" sz="4400" b="1">
                <a:solidFill>
                  <a:srgbClr val="000000"/>
                </a:solidFill>
                <a:latin typeface="Calibri" charset="0"/>
              </a:rPr>
              <a:t> Problem</a:t>
            </a:r>
          </a:p>
        </p:txBody>
      </p:sp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390525" y="1344613"/>
            <a:ext cx="9686925" cy="3213100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447675" indent="-442913" hangingPunct="1">
              <a:spcBef>
                <a:spcPts val="500"/>
              </a:spcBef>
              <a:tabLst>
                <a:tab pos="895350" algn="l"/>
                <a:tab pos="1352550" algn="l"/>
                <a:tab pos="1809750" algn="l"/>
                <a:tab pos="2266950" algn="l"/>
                <a:tab pos="2724150" algn="l"/>
                <a:tab pos="3181350" algn="l"/>
                <a:tab pos="3638550" algn="l"/>
                <a:tab pos="4095750" algn="l"/>
                <a:tab pos="4552950" algn="l"/>
                <a:tab pos="5010150" algn="l"/>
                <a:tab pos="5467350" algn="l"/>
                <a:tab pos="5924550" algn="l"/>
                <a:tab pos="6381750" algn="l"/>
                <a:tab pos="6838950" algn="l"/>
                <a:tab pos="7296150" algn="l"/>
                <a:tab pos="7753350" algn="l"/>
                <a:tab pos="8210550" algn="l"/>
                <a:tab pos="8667750" algn="l"/>
                <a:tab pos="9124950" algn="l"/>
                <a:tab pos="9582150" algn="l"/>
                <a:tab pos="10039350" algn="l"/>
              </a:tabLst>
            </a:pPr>
            <a:endParaRPr lang="en-US" sz="2200" dirty="0" smtClean="0">
              <a:solidFill>
                <a:srgbClr val="000000"/>
              </a:solidFill>
              <a:latin typeface="Calibri" charset="0"/>
            </a:endParaRPr>
          </a:p>
          <a:p>
            <a:pPr marL="447675" indent="-442913" hangingPunct="1">
              <a:spcBef>
                <a:spcPts val="700"/>
              </a:spcBef>
              <a:buClr>
                <a:srgbClr val="4F81BD"/>
              </a:buClr>
              <a:buSzPct val="70000"/>
              <a:buFont typeface="Wingdings" charset="0"/>
              <a:buChar char=""/>
              <a:tabLst>
                <a:tab pos="895350" algn="l"/>
                <a:tab pos="1352550" algn="l"/>
                <a:tab pos="1809750" algn="l"/>
                <a:tab pos="2266950" algn="l"/>
                <a:tab pos="2724150" algn="l"/>
                <a:tab pos="3181350" algn="l"/>
                <a:tab pos="3638550" algn="l"/>
                <a:tab pos="4095750" algn="l"/>
                <a:tab pos="4552950" algn="l"/>
                <a:tab pos="5010150" algn="l"/>
                <a:tab pos="5467350" algn="l"/>
                <a:tab pos="5924550" algn="l"/>
                <a:tab pos="6381750" algn="l"/>
                <a:tab pos="6838950" algn="l"/>
                <a:tab pos="7296150" algn="l"/>
                <a:tab pos="7753350" algn="l"/>
                <a:tab pos="8210550" algn="l"/>
                <a:tab pos="8667750" algn="l"/>
                <a:tab pos="9124950" algn="l"/>
                <a:tab pos="9582150" algn="l"/>
                <a:tab pos="10039350" algn="l"/>
              </a:tabLst>
            </a:pP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Complexity </a:t>
            </a:r>
            <a:r>
              <a:rPr lang="en-US" sz="2800" dirty="0">
                <a:solidFill>
                  <a:srgbClr val="000000"/>
                </a:solidFill>
                <a:latin typeface="Calibri" charset="0"/>
              </a:rPr>
              <a:t>of the 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Turnpike Problem remains</a:t>
            </a:r>
            <a:r>
              <a:rPr lang="en-US" sz="2800" b="1" dirty="0" smtClean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unknown</a:t>
            </a:r>
          </a:p>
          <a:p>
            <a:pPr marL="447675" indent="-442913" hangingPunct="1">
              <a:spcBef>
                <a:spcPts val="700"/>
              </a:spcBef>
              <a:buClr>
                <a:srgbClr val="4F81BD"/>
              </a:buClr>
              <a:buSzPct val="70000"/>
              <a:buFont typeface="Wingdings" charset="0"/>
              <a:buChar char=""/>
              <a:tabLst>
                <a:tab pos="895350" algn="l"/>
                <a:tab pos="1352550" algn="l"/>
                <a:tab pos="1809750" algn="l"/>
                <a:tab pos="2266950" algn="l"/>
                <a:tab pos="2724150" algn="l"/>
                <a:tab pos="3181350" algn="l"/>
                <a:tab pos="3638550" algn="l"/>
                <a:tab pos="4095750" algn="l"/>
                <a:tab pos="4552950" algn="l"/>
                <a:tab pos="5010150" algn="l"/>
                <a:tab pos="5467350" algn="l"/>
                <a:tab pos="5924550" algn="l"/>
                <a:tab pos="6381750" algn="l"/>
                <a:tab pos="6838950" algn="l"/>
                <a:tab pos="7296150" algn="l"/>
                <a:tab pos="7753350" algn="l"/>
                <a:tab pos="8210550" algn="l"/>
                <a:tab pos="8667750" algn="l"/>
                <a:tab pos="9124950" algn="l"/>
                <a:tab pos="9582150" algn="l"/>
                <a:tab pos="10039350" algn="l"/>
              </a:tabLst>
            </a:pPr>
            <a:endParaRPr lang="en-US" sz="2800" dirty="0" smtClean="0">
              <a:solidFill>
                <a:srgbClr val="000000"/>
              </a:solidFill>
              <a:latin typeface="Calibri" charset="0"/>
            </a:endParaRPr>
          </a:p>
          <a:p>
            <a:pPr marL="447675" indent="-442913" hangingPunct="1">
              <a:spcBef>
                <a:spcPts val="700"/>
              </a:spcBef>
              <a:buClr>
                <a:srgbClr val="4F81BD"/>
              </a:buClr>
              <a:buSzPct val="70000"/>
              <a:buFont typeface="Wingdings" charset="0"/>
              <a:buChar char=""/>
              <a:tabLst>
                <a:tab pos="895350" algn="l"/>
                <a:tab pos="1352550" algn="l"/>
                <a:tab pos="1809750" algn="l"/>
                <a:tab pos="2266950" algn="l"/>
                <a:tab pos="2724150" algn="l"/>
                <a:tab pos="3181350" algn="l"/>
                <a:tab pos="3638550" algn="l"/>
                <a:tab pos="4095750" algn="l"/>
                <a:tab pos="4552950" algn="l"/>
                <a:tab pos="5010150" algn="l"/>
                <a:tab pos="5467350" algn="l"/>
                <a:tab pos="5924550" algn="l"/>
                <a:tab pos="6381750" algn="l"/>
                <a:tab pos="6838950" algn="l"/>
                <a:tab pos="7296150" algn="l"/>
                <a:tab pos="7753350" algn="l"/>
                <a:tab pos="8210550" algn="l"/>
                <a:tab pos="8667750" algn="l"/>
                <a:tab pos="9124950" algn="l"/>
                <a:tab pos="9582150" algn="l"/>
                <a:tab pos="10039350" algn="l"/>
              </a:tabLst>
            </a:pP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There </a:t>
            </a:r>
            <a:r>
              <a:rPr lang="en-US" sz="2800" dirty="0">
                <a:solidFill>
                  <a:srgbClr val="000000"/>
                </a:solidFill>
                <a:latin typeface="Calibri" charset="0"/>
              </a:rPr>
              <a:t>exists a pseudo-polynomial algorithm (Rosenblatt and Seymour, SIAM J. Disc. Math, 1982</a:t>
            </a:r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) </a:t>
            </a:r>
            <a:endParaRPr lang="en-US" sz="2800" dirty="0">
              <a:solidFill>
                <a:srgbClr val="000000"/>
              </a:solidFill>
              <a:latin typeface="Calibri" charset="0"/>
            </a:endParaRPr>
          </a:p>
          <a:p>
            <a:pPr marL="447675" indent="-442913" hangingPunct="1">
              <a:lnSpc>
                <a:spcPct val="100000"/>
              </a:lnSpc>
              <a:spcBef>
                <a:spcPts val="700"/>
              </a:spcBef>
              <a:buClrTx/>
              <a:buSzTx/>
              <a:buFontTx/>
              <a:buNone/>
              <a:tabLst>
                <a:tab pos="895350" algn="l"/>
                <a:tab pos="1352550" algn="l"/>
                <a:tab pos="1809750" algn="l"/>
                <a:tab pos="2266950" algn="l"/>
                <a:tab pos="2724150" algn="l"/>
                <a:tab pos="3181350" algn="l"/>
                <a:tab pos="3638550" algn="l"/>
                <a:tab pos="4095750" algn="l"/>
                <a:tab pos="4552950" algn="l"/>
                <a:tab pos="5010150" algn="l"/>
                <a:tab pos="5467350" algn="l"/>
                <a:tab pos="5924550" algn="l"/>
                <a:tab pos="6381750" algn="l"/>
                <a:tab pos="6838950" algn="l"/>
                <a:tab pos="7296150" algn="l"/>
                <a:tab pos="7753350" algn="l"/>
                <a:tab pos="8210550" algn="l"/>
                <a:tab pos="8667750" algn="l"/>
                <a:tab pos="9124950" algn="l"/>
                <a:tab pos="9582150" algn="l"/>
                <a:tab pos="10039350" algn="l"/>
              </a:tabLst>
            </a:pPr>
            <a:r>
              <a:rPr lang="en-US" sz="2800" dirty="0">
                <a:solidFill>
                  <a:srgbClr val="000000"/>
                </a:solidFill>
                <a:latin typeface="Calibri" charset="0"/>
              </a:rPr>
              <a:t> </a:t>
            </a:r>
          </a:p>
          <a:p>
            <a:pPr marL="447675" indent="-442913" hangingPunct="1">
              <a:spcBef>
                <a:spcPts val="700"/>
              </a:spcBef>
              <a:buClr>
                <a:srgbClr val="4F81BD"/>
              </a:buClr>
              <a:buSzPct val="70000"/>
              <a:buFont typeface="Wingdings" charset="0"/>
              <a:buChar char=""/>
              <a:tabLst>
                <a:tab pos="895350" algn="l"/>
                <a:tab pos="1352550" algn="l"/>
                <a:tab pos="1809750" algn="l"/>
                <a:tab pos="2266950" algn="l"/>
                <a:tab pos="2724150" algn="l"/>
                <a:tab pos="3181350" algn="l"/>
                <a:tab pos="3638550" algn="l"/>
                <a:tab pos="4095750" algn="l"/>
                <a:tab pos="4552950" algn="l"/>
                <a:tab pos="5010150" algn="l"/>
                <a:tab pos="5467350" algn="l"/>
                <a:tab pos="5924550" algn="l"/>
                <a:tab pos="6381750" algn="l"/>
                <a:tab pos="6838950" algn="l"/>
                <a:tab pos="7296150" algn="l"/>
                <a:tab pos="7753350" algn="l"/>
                <a:tab pos="8210550" algn="l"/>
                <a:tab pos="8667750" algn="l"/>
                <a:tab pos="9124950" algn="l"/>
                <a:tab pos="9582150" algn="l"/>
                <a:tab pos="10039350" algn="l"/>
              </a:tabLst>
            </a:pPr>
            <a:r>
              <a:rPr lang="en-US" sz="2800" dirty="0">
                <a:solidFill>
                  <a:srgbClr val="000000"/>
                </a:solidFill>
                <a:latin typeface="Calibri" charset="0"/>
              </a:rPr>
              <a:t>Cyclic Peptide Sequencing Problem corresponds to the circular version of the Turnpike Problem known as the (more difficult) </a:t>
            </a:r>
            <a:r>
              <a:rPr lang="en-US" sz="2800" b="1" dirty="0">
                <a:solidFill>
                  <a:srgbClr val="000000"/>
                </a:solidFill>
                <a:latin typeface="Calibri" charset="0"/>
              </a:rPr>
              <a:t>Beltway Problem</a:t>
            </a:r>
          </a:p>
          <a:p>
            <a:pPr marL="447675" indent="-442913" hangingPunct="1">
              <a:spcBef>
                <a:spcPts val="700"/>
              </a:spcBef>
              <a:buClrTx/>
              <a:buSzTx/>
              <a:buFontTx/>
              <a:buNone/>
              <a:tabLst>
                <a:tab pos="895350" algn="l"/>
                <a:tab pos="1352550" algn="l"/>
                <a:tab pos="1809750" algn="l"/>
                <a:tab pos="2266950" algn="l"/>
                <a:tab pos="2724150" algn="l"/>
                <a:tab pos="3181350" algn="l"/>
                <a:tab pos="3638550" algn="l"/>
                <a:tab pos="4095750" algn="l"/>
                <a:tab pos="4552950" algn="l"/>
                <a:tab pos="5010150" algn="l"/>
                <a:tab pos="5467350" algn="l"/>
                <a:tab pos="5924550" algn="l"/>
                <a:tab pos="6381750" algn="l"/>
                <a:tab pos="6838950" algn="l"/>
                <a:tab pos="7296150" algn="l"/>
                <a:tab pos="7753350" algn="l"/>
                <a:tab pos="8210550" algn="l"/>
                <a:tab pos="8667750" algn="l"/>
                <a:tab pos="9124950" algn="l"/>
                <a:tab pos="9582150" algn="l"/>
                <a:tab pos="10039350" algn="l"/>
              </a:tabLst>
            </a:pPr>
            <a:endParaRPr lang="en-US" sz="2800" b="1" dirty="0">
              <a:solidFill>
                <a:srgbClr val="000000"/>
              </a:solidFill>
              <a:latin typeface="Calibri" charset="0"/>
            </a:endParaRPr>
          </a:p>
          <a:p>
            <a:pPr marL="447675" indent="-442913" hangingPunct="1">
              <a:spcBef>
                <a:spcPts val="700"/>
              </a:spcBef>
              <a:buClr>
                <a:srgbClr val="4F81BD"/>
              </a:buClr>
              <a:buSzPct val="70000"/>
              <a:buFont typeface="Wingdings" charset="0"/>
              <a:buChar char=""/>
              <a:tabLst>
                <a:tab pos="895350" algn="l"/>
                <a:tab pos="1352550" algn="l"/>
                <a:tab pos="1809750" algn="l"/>
                <a:tab pos="2266950" algn="l"/>
                <a:tab pos="2724150" algn="l"/>
                <a:tab pos="3181350" algn="l"/>
                <a:tab pos="3638550" algn="l"/>
                <a:tab pos="4095750" algn="l"/>
                <a:tab pos="4552950" algn="l"/>
                <a:tab pos="5010150" algn="l"/>
                <a:tab pos="5467350" algn="l"/>
                <a:tab pos="5924550" algn="l"/>
                <a:tab pos="6381750" algn="l"/>
                <a:tab pos="6838950" algn="l"/>
                <a:tab pos="7296150" algn="l"/>
                <a:tab pos="7753350" algn="l"/>
                <a:tab pos="8210550" algn="l"/>
                <a:tab pos="8667750" algn="l"/>
                <a:tab pos="9124950" algn="l"/>
                <a:tab pos="9582150" algn="l"/>
                <a:tab pos="10039350" algn="l"/>
              </a:tabLst>
            </a:pPr>
            <a:r>
              <a:rPr lang="en-US" sz="2800" dirty="0">
                <a:solidFill>
                  <a:srgbClr val="000000"/>
                </a:solidFill>
                <a:latin typeface="Calibri" charset="0"/>
              </a:rPr>
              <a:t>The</a:t>
            </a:r>
            <a:r>
              <a:rPr lang="en-US" sz="2800" b="1" dirty="0">
                <a:solidFill>
                  <a:srgbClr val="000000"/>
                </a:solidFill>
                <a:latin typeface="Calibri" charset="0"/>
              </a:rPr>
              <a:t> Turnpike Problem </a:t>
            </a:r>
            <a:r>
              <a:rPr lang="en-US" sz="2800" dirty="0">
                <a:solidFill>
                  <a:srgbClr val="000000"/>
                </a:solidFill>
                <a:latin typeface="Calibri" charset="0"/>
              </a:rPr>
              <a:t>(let alone the </a:t>
            </a:r>
            <a:r>
              <a:rPr lang="en-US" sz="2800" b="1" dirty="0">
                <a:solidFill>
                  <a:srgbClr val="000000"/>
                </a:solidFill>
                <a:latin typeface="Calibri" charset="0"/>
              </a:rPr>
              <a:t>Beltway Problem</a:t>
            </a:r>
            <a:r>
              <a:rPr lang="en-US" sz="2800" dirty="0">
                <a:solidFill>
                  <a:srgbClr val="000000"/>
                </a:solidFill>
                <a:latin typeface="Calibri" charset="0"/>
              </a:rPr>
              <a:t>)</a:t>
            </a:r>
            <a:r>
              <a:rPr lang="en-US" sz="2800" b="1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Calibri" charset="0"/>
              </a:rPr>
              <a:t>is NP-Hard for data with errors (</a:t>
            </a:r>
            <a:r>
              <a:rPr lang="en-US" sz="2800" dirty="0" err="1">
                <a:solidFill>
                  <a:srgbClr val="000000"/>
                </a:solidFill>
                <a:latin typeface="Calibri" charset="0"/>
              </a:rPr>
              <a:t>Cielebak</a:t>
            </a:r>
            <a:r>
              <a:rPr lang="en-US" sz="2800" dirty="0">
                <a:solidFill>
                  <a:srgbClr val="000000"/>
                </a:solidFill>
                <a:latin typeface="Calibri" charset="0"/>
              </a:rPr>
              <a:t> et al., 2005)</a:t>
            </a:r>
          </a:p>
          <a:p>
            <a:pPr marL="447675" indent="-442913" hangingPunct="1">
              <a:spcBef>
                <a:spcPts val="700"/>
              </a:spcBef>
              <a:buClrTx/>
              <a:buSzTx/>
              <a:buFontTx/>
              <a:buNone/>
              <a:tabLst>
                <a:tab pos="895350" algn="l"/>
                <a:tab pos="1352550" algn="l"/>
                <a:tab pos="1809750" algn="l"/>
                <a:tab pos="2266950" algn="l"/>
                <a:tab pos="2724150" algn="l"/>
                <a:tab pos="3181350" algn="l"/>
                <a:tab pos="3638550" algn="l"/>
                <a:tab pos="4095750" algn="l"/>
                <a:tab pos="4552950" algn="l"/>
                <a:tab pos="5010150" algn="l"/>
                <a:tab pos="5467350" algn="l"/>
                <a:tab pos="5924550" algn="l"/>
                <a:tab pos="6381750" algn="l"/>
                <a:tab pos="6838950" algn="l"/>
                <a:tab pos="7296150" algn="l"/>
                <a:tab pos="7753350" algn="l"/>
                <a:tab pos="8210550" algn="l"/>
                <a:tab pos="8667750" algn="l"/>
                <a:tab pos="9124950" algn="l"/>
                <a:tab pos="9582150" algn="l"/>
                <a:tab pos="10039350" algn="l"/>
              </a:tabLst>
            </a:pPr>
            <a:endParaRPr lang="en-US" sz="2800" dirty="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18435" name="Line 3"/>
          <p:cNvSpPr>
            <a:spLocks noChangeShapeType="1"/>
          </p:cNvSpPr>
          <p:nvPr/>
        </p:nvSpPr>
        <p:spPr bwMode="auto">
          <a:xfrm>
            <a:off x="2524125" y="1419225"/>
            <a:ext cx="1676400" cy="0"/>
          </a:xfrm>
          <a:prstGeom prst="line">
            <a:avLst/>
          </a:prstGeom>
          <a:noFill/>
          <a:ln w="3816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436" name="Oval 4"/>
          <p:cNvSpPr>
            <a:spLocks noChangeArrowheads="1"/>
          </p:cNvSpPr>
          <p:nvPr/>
        </p:nvSpPr>
        <p:spPr bwMode="auto">
          <a:xfrm>
            <a:off x="5648325" y="962025"/>
            <a:ext cx="838200" cy="762000"/>
          </a:xfrm>
          <a:prstGeom prst="ellipse">
            <a:avLst/>
          </a:prstGeom>
          <a:noFill/>
          <a:ln w="3816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503238" y="0"/>
            <a:ext cx="9069387" cy="1260475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tIns="91440" anchor="ctr"/>
          <a:lstStyle/>
          <a:p>
            <a:pPr algn="ctr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400" b="1">
                <a:solidFill>
                  <a:srgbClr val="000000"/>
                </a:solidFill>
              </a:rPr>
              <a:t>From Beltway Problem to           Cyclic Peptide Sequencing  </a:t>
            </a:r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671513" y="1511300"/>
            <a:ext cx="8818562" cy="604838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2014538" y="1419225"/>
            <a:ext cx="7062787" cy="1783310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hangingPunct="1">
              <a:spcBef>
                <a:spcPts val="175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000" dirty="0">
                <a:solidFill>
                  <a:srgbClr val="000000"/>
                </a:solidFill>
              </a:rPr>
              <a:t>the </a:t>
            </a:r>
            <a:r>
              <a:rPr lang="en-US" sz="3000" b="1" dirty="0">
                <a:solidFill>
                  <a:srgbClr val="000000"/>
                </a:solidFill>
              </a:rPr>
              <a:t>sequence</a:t>
            </a:r>
            <a:r>
              <a:rPr lang="en-US" sz="3000" dirty="0">
                <a:solidFill>
                  <a:srgbClr val="000000"/>
                </a:solidFill>
              </a:rPr>
              <a:t> of </a:t>
            </a:r>
            <a:r>
              <a:rPr lang="en-US" sz="3000" i="1" dirty="0">
                <a:solidFill>
                  <a:srgbClr val="000000"/>
                </a:solidFill>
              </a:rPr>
              <a:t>n</a:t>
            </a:r>
            <a:r>
              <a:rPr lang="en-US" sz="3000" dirty="0">
                <a:solidFill>
                  <a:srgbClr val="000000"/>
                </a:solidFill>
              </a:rPr>
              <a:t> integers </a:t>
            </a:r>
            <a:r>
              <a:rPr lang="en-US" sz="3000" dirty="0" smtClean="0">
                <a:solidFill>
                  <a:srgbClr val="000000"/>
                </a:solidFill>
              </a:rPr>
              <a:t>                  representing </a:t>
            </a:r>
            <a:r>
              <a:rPr lang="en-US" sz="3000" dirty="0">
                <a:solidFill>
                  <a:srgbClr val="000000"/>
                </a:solidFill>
              </a:rPr>
              <a:t>masses of consecutive amino acids in a cyclic peptide:      </a:t>
            </a:r>
            <a:r>
              <a:rPr lang="en-US" sz="2800" dirty="0">
                <a:solidFill>
                  <a:srgbClr val="FF0000"/>
                </a:solidFill>
              </a:rPr>
              <a:t>(Y,W,K,V,F,A</a:t>
            </a:r>
            <a:r>
              <a:rPr lang="en-US" sz="2800" baseline="30000" dirty="0">
                <a:solidFill>
                  <a:srgbClr val="FF0000"/>
                </a:solidFill>
              </a:rPr>
              <a:t>+14</a:t>
            </a:r>
            <a:r>
              <a:rPr lang="en-US" sz="2800" dirty="0">
                <a:solidFill>
                  <a:srgbClr val="FF0000"/>
                </a:solidFill>
              </a:rPr>
              <a:t>)=(163,186,128,99,147,85)</a:t>
            </a:r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2100263" y="3857625"/>
            <a:ext cx="6291262" cy="2387600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hangingPunct="1">
              <a:spcBef>
                <a:spcPts val="15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000">
                <a:solidFill>
                  <a:srgbClr val="000000"/>
                </a:solidFill>
              </a:rPr>
              <a:t>the </a:t>
            </a:r>
            <a:r>
              <a:rPr lang="en-US" sz="3000" b="1">
                <a:solidFill>
                  <a:srgbClr val="000000"/>
                </a:solidFill>
              </a:rPr>
              <a:t>set </a:t>
            </a:r>
            <a:r>
              <a:rPr lang="en-US" sz="3000">
                <a:solidFill>
                  <a:srgbClr val="000000"/>
                </a:solidFill>
              </a:rPr>
              <a:t>of masses of all sub-fragments of </a:t>
            </a:r>
            <a:r>
              <a:rPr lang="en-US" sz="3000" b="1" i="1">
                <a:solidFill>
                  <a:srgbClr val="000000"/>
                </a:solidFill>
              </a:rPr>
              <a:t>Peptide (theoretical spectrum): </a:t>
            </a:r>
            <a:r>
              <a:rPr lang="en-US" sz="2400">
                <a:solidFill>
                  <a:srgbClr val="009900"/>
                </a:solidFill>
              </a:rPr>
              <a:t>(163,186,128,99,147,85, 163+186,186+128,128+99,99+147,147+85,85+163,163+186+128,186+128+99,128+99+147,…)</a:t>
            </a:r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0" y="1828800"/>
            <a:ext cx="1828800" cy="871538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just" hangingPunct="1">
              <a:spcBef>
                <a:spcPts val="1875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000" b="1" i="1">
                <a:solidFill>
                  <a:srgbClr val="FF0000"/>
                </a:solidFill>
              </a:rPr>
              <a:t>Peptide</a:t>
            </a:r>
            <a:r>
              <a:rPr lang="en-US" sz="3000" b="1">
                <a:solidFill>
                  <a:srgbClr val="FF0000"/>
                </a:solidFill>
              </a:rPr>
              <a:t>:</a:t>
            </a:r>
          </a:p>
          <a:p>
            <a:pPr hangingPunct="1">
              <a:spcBef>
                <a:spcPts val="1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600">
                <a:solidFill>
                  <a:srgbClr val="FF0000"/>
                </a:solidFill>
              </a:rPr>
              <a:t>    unknown</a:t>
            </a:r>
          </a:p>
        </p:txBody>
      </p:sp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0" y="4114800"/>
            <a:ext cx="2066925" cy="1098550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just" hangingPunct="1">
              <a:spcBef>
                <a:spcPts val="1875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000" b="1" i="1">
                <a:solidFill>
                  <a:srgbClr val="009900"/>
                </a:solidFill>
                <a:latin typeface="Symbol" pitchFamily="16" charset="0"/>
              </a:rPr>
              <a:t></a:t>
            </a:r>
            <a:r>
              <a:rPr lang="en-US" sz="3000" b="1" i="1">
                <a:solidFill>
                  <a:srgbClr val="009900"/>
                </a:solidFill>
              </a:rPr>
              <a:t>Peptide</a:t>
            </a:r>
            <a:r>
              <a:rPr lang="en-US" sz="3000" i="1">
                <a:solidFill>
                  <a:srgbClr val="009900"/>
                </a:solidFill>
              </a:rPr>
              <a:t>: </a:t>
            </a:r>
          </a:p>
          <a:p>
            <a:pPr hangingPunct="1">
              <a:spcBef>
                <a:spcPts val="1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600">
                <a:solidFill>
                  <a:srgbClr val="00AE00"/>
                </a:solidFill>
              </a:rPr>
              <a:t>Approximated by the spectrum</a:t>
            </a:r>
          </a:p>
        </p:txBody>
      </p:sp>
      <p:pic>
        <p:nvPicPr>
          <p:cNvPr id="19463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15325" y="1343025"/>
            <a:ext cx="1381125" cy="1300163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</p:pic>
      <p:pic>
        <p:nvPicPr>
          <p:cNvPr id="19464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66925" y="3781425"/>
            <a:ext cx="7010400" cy="3365500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7" dur="5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503238" y="587375"/>
            <a:ext cx="9572625" cy="974725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tIns="91440" anchor="ctr"/>
          <a:lstStyle/>
          <a:p>
            <a:pPr algn="ctr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</a:pPr>
            <a:r>
              <a:rPr lang="en-US" sz="3600" b="1">
                <a:solidFill>
                  <a:srgbClr val="000000"/>
                </a:solidFill>
              </a:rPr>
              <a:t>Cyclic Peptide Sequencing Problem</a:t>
            </a:r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503238" y="1763713"/>
            <a:ext cx="9572625" cy="3036887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tIns="91440"/>
          <a:lstStyle/>
          <a:p>
            <a:pPr marL="342900" indent="-338138" hangingPunct="1">
              <a:spcBef>
                <a:spcPts val="800"/>
              </a:spcBef>
              <a:buSzPct val="45000"/>
              <a:buFont typeface="Wingdings" charset="0"/>
              <a:buChar char=""/>
              <a:tabLst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829800" algn="l"/>
              </a:tabLst>
            </a:pPr>
            <a:r>
              <a:rPr lang="en-US" sz="3200" u="sng">
                <a:solidFill>
                  <a:srgbClr val="000000"/>
                </a:solidFill>
              </a:rPr>
              <a:t> Goal</a:t>
            </a:r>
            <a:r>
              <a:rPr lang="en-US" sz="3200" b="1" i="1">
                <a:solidFill>
                  <a:srgbClr val="000000"/>
                </a:solidFill>
              </a:rPr>
              <a:t>:</a:t>
            </a:r>
            <a:r>
              <a:rPr lang="en-US" sz="3200">
                <a:solidFill>
                  <a:srgbClr val="000000"/>
                </a:solidFill>
              </a:rPr>
              <a:t> Given an experimental spectrum, reconstruct  the cyclic peptide that generated this spectrum</a:t>
            </a:r>
          </a:p>
          <a:p>
            <a:pPr marL="342900" indent="-338138" hangingPunct="1">
              <a:spcBef>
                <a:spcPts val="800"/>
              </a:spcBef>
              <a:buClrTx/>
              <a:buSzTx/>
              <a:buFontTx/>
              <a:buNone/>
              <a:tabLst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829800" algn="l"/>
              </a:tabLst>
            </a:pPr>
            <a:endParaRPr lang="en-US" sz="3200">
              <a:solidFill>
                <a:srgbClr val="000000"/>
              </a:solidFill>
            </a:endParaRPr>
          </a:p>
          <a:p>
            <a:pPr marL="342900" indent="-338138" hangingPunct="1">
              <a:spcBef>
                <a:spcPts val="800"/>
              </a:spcBef>
              <a:buSzPct val="45000"/>
              <a:buFont typeface="Wingdings" charset="0"/>
              <a:buChar char=""/>
              <a:tabLst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829800" algn="l"/>
              </a:tabLst>
            </a:pPr>
            <a:r>
              <a:rPr lang="en-US" sz="3200">
                <a:solidFill>
                  <a:srgbClr val="000000"/>
                </a:solidFill>
              </a:rPr>
              <a:t>  </a:t>
            </a:r>
            <a:r>
              <a:rPr lang="en-US" sz="3200" u="sng">
                <a:solidFill>
                  <a:srgbClr val="000000"/>
                </a:solidFill>
              </a:rPr>
              <a:t>Input</a:t>
            </a:r>
            <a:r>
              <a:rPr lang="en-US" sz="3200">
                <a:solidFill>
                  <a:srgbClr val="000000"/>
                </a:solidFill>
              </a:rPr>
              <a:t>: A </a:t>
            </a:r>
            <a:r>
              <a:rPr lang="en-US" sz="3200" b="1" i="1">
                <a:solidFill>
                  <a:srgbClr val="00B050"/>
                </a:solidFill>
              </a:rPr>
              <a:t>Spectrum</a:t>
            </a:r>
            <a:r>
              <a:rPr lang="en-US" sz="3200">
                <a:solidFill>
                  <a:srgbClr val="000000"/>
                </a:solidFill>
              </a:rPr>
              <a:t> (set of integer masses)</a:t>
            </a:r>
          </a:p>
          <a:p>
            <a:pPr marL="342900" indent="-338138" hangingPunct="1">
              <a:spcBef>
                <a:spcPts val="800"/>
              </a:spcBef>
              <a:buClrTx/>
              <a:buSzTx/>
              <a:buFontTx/>
              <a:buNone/>
              <a:tabLst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829800" algn="l"/>
              </a:tabLst>
            </a:pPr>
            <a:endParaRPr lang="en-US" sz="3200">
              <a:solidFill>
                <a:srgbClr val="000000"/>
              </a:solidFill>
            </a:endParaRPr>
          </a:p>
          <a:p>
            <a:pPr marL="342900" indent="-338138" hangingPunct="1">
              <a:spcBef>
                <a:spcPts val="800"/>
              </a:spcBef>
              <a:buSzPct val="45000"/>
              <a:buFont typeface="Wingdings" charset="0"/>
              <a:buChar char=""/>
              <a:tabLst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829800" algn="l"/>
              </a:tabLst>
            </a:pPr>
            <a:r>
              <a:rPr lang="en-US" sz="3200">
                <a:solidFill>
                  <a:srgbClr val="000000"/>
                </a:solidFill>
              </a:rPr>
              <a:t>  </a:t>
            </a:r>
            <a:r>
              <a:rPr lang="en-US" sz="3200" u="sng">
                <a:solidFill>
                  <a:srgbClr val="000000"/>
                </a:solidFill>
              </a:rPr>
              <a:t>Output</a:t>
            </a:r>
            <a:r>
              <a:rPr lang="en-US" sz="3200">
                <a:solidFill>
                  <a:srgbClr val="000000"/>
                </a:solidFill>
              </a:rPr>
              <a:t>: A cyclic </a:t>
            </a:r>
            <a:r>
              <a:rPr lang="en-US" sz="3200" b="1" i="1">
                <a:solidFill>
                  <a:srgbClr val="FF0000"/>
                </a:solidFill>
              </a:rPr>
              <a:t>Peptide</a:t>
            </a:r>
            <a:r>
              <a:rPr lang="en-US" sz="3200">
                <a:solidFill>
                  <a:srgbClr val="000000"/>
                </a:solidFill>
              </a:rPr>
              <a:t> such that: </a:t>
            </a:r>
          </a:p>
          <a:p>
            <a:pPr marL="342900" indent="-338138" hangingPunct="1">
              <a:spcBef>
                <a:spcPts val="800"/>
              </a:spcBef>
              <a:buClrTx/>
              <a:buSzTx/>
              <a:buFontTx/>
              <a:buNone/>
              <a:tabLst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829800" algn="l"/>
              </a:tabLst>
            </a:pPr>
            <a:r>
              <a:rPr lang="en-US" sz="3200" b="1" i="1">
                <a:solidFill>
                  <a:srgbClr val="000000"/>
                </a:solidFill>
                <a:latin typeface="Symbol" pitchFamily="16" charset="0"/>
              </a:rPr>
              <a:t>                               </a:t>
            </a:r>
            <a:r>
              <a:rPr lang="en-US" sz="3200" b="1" i="1">
                <a:solidFill>
                  <a:srgbClr val="FF0000"/>
                </a:solidFill>
              </a:rPr>
              <a:t>Peptide</a:t>
            </a:r>
            <a:r>
              <a:rPr lang="en-US" sz="3200" b="1" i="1">
                <a:solidFill>
                  <a:srgbClr val="000000"/>
                </a:solidFill>
              </a:rPr>
              <a:t> = </a:t>
            </a:r>
            <a:r>
              <a:rPr lang="en-US" sz="3200" b="1" i="1">
                <a:solidFill>
                  <a:srgbClr val="00B050"/>
                </a:solidFill>
              </a:rPr>
              <a:t>Spectrum</a:t>
            </a:r>
          </a:p>
          <a:p>
            <a:pPr marL="342900" indent="-338138" hangingPunct="1">
              <a:spcBef>
                <a:spcPts val="800"/>
              </a:spcBef>
              <a:buClrTx/>
              <a:buSzTx/>
              <a:buFontTx/>
              <a:buNone/>
              <a:tabLst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829800" algn="l"/>
              </a:tabLst>
            </a:pPr>
            <a:endParaRPr lang="en-US" sz="3200" b="1" i="1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252413" y="441325"/>
            <a:ext cx="9572625" cy="1100138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tIns="91440" anchor="ctr"/>
          <a:lstStyle/>
          <a:p>
            <a:pPr algn="ctr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</a:pPr>
            <a:r>
              <a:rPr lang="en-US" sz="3200" b="1">
                <a:solidFill>
                  <a:srgbClr val="000000"/>
                </a:solidFill>
              </a:rPr>
              <a:t>A More Realistic Cyclic Peptide Sequencing Problem</a:t>
            </a:r>
          </a:p>
        </p:txBody>
      </p:sp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503238" y="1763713"/>
            <a:ext cx="9236075" cy="4991100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tIns="91440"/>
          <a:lstStyle/>
          <a:p>
            <a:pPr marL="342900" indent="-338138" hangingPunct="1">
              <a:spcBef>
                <a:spcPts val="800"/>
              </a:spcBef>
              <a:tabLst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829800" algn="l"/>
              </a:tabLst>
            </a:pPr>
            <a:r>
              <a:rPr lang="en-US" sz="3200" b="1" i="1" dirty="0">
                <a:solidFill>
                  <a:srgbClr val="000000"/>
                </a:solidFill>
              </a:rPr>
              <a:t>   </a:t>
            </a:r>
            <a:r>
              <a:rPr lang="en-US" sz="3200" u="sng" dirty="0">
                <a:solidFill>
                  <a:srgbClr val="000000"/>
                </a:solidFill>
              </a:rPr>
              <a:t>Goal</a:t>
            </a:r>
            <a:r>
              <a:rPr lang="en-US" sz="3200" b="1" i="1" dirty="0">
                <a:solidFill>
                  <a:srgbClr val="000000"/>
                </a:solidFill>
              </a:rPr>
              <a:t>:</a:t>
            </a:r>
            <a:r>
              <a:rPr lang="en-US" sz="3200" dirty="0">
                <a:solidFill>
                  <a:srgbClr val="000000"/>
                </a:solidFill>
              </a:rPr>
              <a:t> Given an experimental spectrum, reconstruct the cyclic peptide that generated this spectrum</a:t>
            </a:r>
          </a:p>
          <a:p>
            <a:pPr marL="342900" indent="-338138" hangingPunct="1">
              <a:spcBef>
                <a:spcPts val="800"/>
              </a:spcBef>
              <a:tabLst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829800" algn="l"/>
              </a:tabLst>
            </a:pPr>
            <a:endParaRPr lang="en-US" sz="3200" dirty="0">
              <a:solidFill>
                <a:srgbClr val="000000"/>
              </a:solidFill>
            </a:endParaRPr>
          </a:p>
          <a:p>
            <a:pPr marL="342900" indent="-338138" hangingPunct="1">
              <a:spcBef>
                <a:spcPts val="800"/>
              </a:spcBef>
              <a:buFont typeface="Arial" charset="0"/>
              <a:buChar char="•"/>
              <a:tabLst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829800" algn="l"/>
              </a:tabLst>
            </a:pPr>
            <a:r>
              <a:rPr lang="en-US" sz="3200" u="sng" dirty="0">
                <a:solidFill>
                  <a:srgbClr val="000000"/>
                </a:solidFill>
              </a:rPr>
              <a:t>Input</a:t>
            </a:r>
            <a:r>
              <a:rPr lang="en-US" sz="3200" dirty="0">
                <a:solidFill>
                  <a:srgbClr val="000000"/>
                </a:solidFill>
              </a:rPr>
              <a:t>: A </a:t>
            </a:r>
            <a:r>
              <a:rPr lang="en-US" sz="3200" b="1" i="1" dirty="0">
                <a:solidFill>
                  <a:srgbClr val="00B050"/>
                </a:solidFill>
              </a:rPr>
              <a:t>Spectrum</a:t>
            </a:r>
            <a:r>
              <a:rPr lang="en-US" sz="3200" dirty="0">
                <a:solidFill>
                  <a:srgbClr val="000000"/>
                </a:solidFill>
              </a:rPr>
              <a:t> (set </a:t>
            </a:r>
            <a:r>
              <a:rPr lang="en-US" sz="3200" dirty="0" smtClean="0">
                <a:solidFill>
                  <a:srgbClr val="000000"/>
                </a:solidFill>
              </a:rPr>
              <a:t>of masses</a:t>
            </a:r>
            <a:r>
              <a:rPr lang="en-US" sz="3200" dirty="0">
                <a:solidFill>
                  <a:srgbClr val="000000"/>
                </a:solidFill>
              </a:rPr>
              <a:t>)</a:t>
            </a:r>
          </a:p>
          <a:p>
            <a:pPr marL="342900" indent="-338138" hangingPunct="1">
              <a:spcBef>
                <a:spcPts val="800"/>
              </a:spcBef>
              <a:buClrTx/>
              <a:buSzTx/>
              <a:buFontTx/>
              <a:buNone/>
              <a:tabLst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829800" algn="l"/>
              </a:tabLst>
            </a:pPr>
            <a:endParaRPr lang="en-US" sz="3200" dirty="0">
              <a:solidFill>
                <a:srgbClr val="000000"/>
              </a:solidFill>
            </a:endParaRPr>
          </a:p>
          <a:p>
            <a:pPr marL="342900" indent="-338138" hangingPunct="1">
              <a:spcBef>
                <a:spcPts val="800"/>
              </a:spcBef>
              <a:buFont typeface="Arial" charset="0"/>
              <a:buChar char="•"/>
              <a:tabLst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829800" algn="l"/>
              </a:tabLst>
            </a:pPr>
            <a:r>
              <a:rPr lang="en-US" sz="3200" u="sng" dirty="0">
                <a:solidFill>
                  <a:srgbClr val="000000"/>
                </a:solidFill>
              </a:rPr>
              <a:t>Output</a:t>
            </a:r>
            <a:r>
              <a:rPr lang="en-US" sz="3200" dirty="0">
                <a:solidFill>
                  <a:srgbClr val="000000"/>
                </a:solidFill>
              </a:rPr>
              <a:t>: A cyclic </a:t>
            </a:r>
            <a:r>
              <a:rPr lang="en-US" sz="3200" b="1" i="1" dirty="0">
                <a:solidFill>
                  <a:srgbClr val="FF0000"/>
                </a:solidFill>
              </a:rPr>
              <a:t>Peptide</a:t>
            </a:r>
            <a:r>
              <a:rPr lang="en-US" sz="3200" dirty="0">
                <a:solidFill>
                  <a:srgbClr val="000000"/>
                </a:solidFill>
              </a:rPr>
              <a:t> such that </a:t>
            </a:r>
          </a:p>
          <a:p>
            <a:pPr marL="342900" indent="-338138" hangingPunct="1">
              <a:spcBef>
                <a:spcPts val="800"/>
              </a:spcBef>
              <a:buClrTx/>
              <a:buSzTx/>
              <a:buFontTx/>
              <a:buNone/>
              <a:tabLst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829800" algn="l"/>
              </a:tabLst>
            </a:pPr>
            <a:r>
              <a:rPr lang="en-US" sz="3200" b="1" i="1" dirty="0">
                <a:solidFill>
                  <a:srgbClr val="000000"/>
                </a:solidFill>
                <a:latin typeface="Symbol" pitchFamily="16" charset="0"/>
              </a:rPr>
              <a:t>                 </a:t>
            </a:r>
            <a:r>
              <a:rPr lang="en-US" sz="3200" b="1" i="1" dirty="0">
                <a:solidFill>
                  <a:srgbClr val="FF0000"/>
                </a:solidFill>
              </a:rPr>
              <a:t>Peptide</a:t>
            </a:r>
            <a:r>
              <a:rPr lang="en-US" sz="3200" b="1" i="1" dirty="0">
                <a:solidFill>
                  <a:srgbClr val="000000"/>
                </a:solidFill>
              </a:rPr>
              <a:t> </a:t>
            </a:r>
            <a:r>
              <a:rPr lang="en-US" sz="3200" dirty="0">
                <a:solidFill>
                  <a:srgbClr val="000000"/>
                </a:solidFill>
              </a:rPr>
              <a:t>and</a:t>
            </a:r>
            <a:r>
              <a:rPr lang="en-US" sz="3200" b="1" i="1" dirty="0">
                <a:solidFill>
                  <a:srgbClr val="000000"/>
                </a:solidFill>
              </a:rPr>
              <a:t> </a:t>
            </a:r>
            <a:r>
              <a:rPr lang="en-US" sz="3200" b="1" i="1" dirty="0">
                <a:solidFill>
                  <a:srgbClr val="00B050"/>
                </a:solidFill>
              </a:rPr>
              <a:t>Spectrum</a:t>
            </a:r>
            <a:r>
              <a:rPr lang="en-US" sz="3200" b="1" i="1" dirty="0">
                <a:solidFill>
                  <a:srgbClr val="000000"/>
                </a:solidFill>
              </a:rPr>
              <a:t> </a:t>
            </a:r>
            <a:r>
              <a:rPr lang="en-US" sz="3200" b="1" i="1" dirty="0" smtClean="0">
                <a:solidFill>
                  <a:srgbClr val="000000"/>
                </a:solidFill>
              </a:rPr>
              <a:t>                                 		     </a:t>
            </a:r>
            <a:r>
              <a:rPr lang="en-US" sz="3200" dirty="0" smtClean="0">
                <a:solidFill>
                  <a:srgbClr val="000000"/>
                </a:solidFill>
              </a:rPr>
              <a:t>are </a:t>
            </a:r>
            <a:r>
              <a:rPr lang="en-US" sz="3200" dirty="0">
                <a:solidFill>
                  <a:srgbClr val="000000"/>
                </a:solidFill>
              </a:rPr>
              <a:t>as </a:t>
            </a:r>
            <a:r>
              <a:rPr lang="en-US" sz="3200" dirty="0" smtClean="0">
                <a:solidFill>
                  <a:srgbClr val="000000"/>
                </a:solidFill>
              </a:rPr>
              <a:t>similar as </a:t>
            </a:r>
            <a:r>
              <a:rPr lang="en-US" sz="3200" dirty="0">
                <a:solidFill>
                  <a:srgbClr val="000000"/>
                </a:solidFill>
              </a:rPr>
              <a:t>possible</a:t>
            </a:r>
          </a:p>
          <a:p>
            <a:pPr marL="342900" indent="-338138" hangingPunct="1">
              <a:spcBef>
                <a:spcPts val="800"/>
              </a:spcBef>
              <a:buClrTx/>
              <a:buSzTx/>
              <a:buFontTx/>
              <a:buNone/>
              <a:tabLst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829800" algn="l"/>
              </a:tabLst>
            </a:pPr>
            <a:endParaRPr lang="en-US" sz="32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7" y="346075"/>
            <a:ext cx="9412287" cy="1173163"/>
          </a:xfrm>
          <a:ln/>
        </p:spPr>
        <p:txBody>
          <a:bodyPr tIns="31680"/>
          <a:lstStyle/>
          <a:p>
            <a:pPr algn="ctr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3600" b="1" dirty="0" smtClean="0">
                <a:solidFill>
                  <a:srgbClr val="000000"/>
                </a:solidFill>
              </a:rPr>
              <a:t>Similarity </a:t>
            </a:r>
            <a:r>
              <a:rPr lang="en-GB" sz="3600" b="1" dirty="0">
                <a:solidFill>
                  <a:srgbClr val="000000"/>
                </a:solidFill>
              </a:rPr>
              <a:t>Between Peptide and Spectrum</a:t>
            </a:r>
          </a:p>
        </p:txBody>
      </p:sp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457200" y="1598613"/>
            <a:ext cx="5267325" cy="43449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31680"/>
          <a:lstStyle/>
          <a:p>
            <a:pPr marL="430213" indent="-317500">
              <a:spcAft>
                <a:spcPts val="1425"/>
              </a:spcAft>
              <a:buSzPct val="45000"/>
              <a:buFont typeface="Wingdings" charset="0"/>
              <a:buChar char=""/>
              <a:tabLst>
                <a:tab pos="860425" algn="l"/>
                <a:tab pos="974725" algn="l"/>
                <a:tab pos="1431925" algn="l"/>
                <a:tab pos="1889125" algn="l"/>
                <a:tab pos="2346325" algn="l"/>
                <a:tab pos="2803525" algn="l"/>
                <a:tab pos="3260725" algn="l"/>
                <a:tab pos="3717925" algn="l"/>
                <a:tab pos="4175125" algn="l"/>
                <a:tab pos="4632325" algn="l"/>
                <a:tab pos="5089525" algn="l"/>
                <a:tab pos="5546725" algn="l"/>
                <a:tab pos="6003925" algn="l"/>
                <a:tab pos="6461125" algn="l"/>
                <a:tab pos="6918325" algn="l"/>
                <a:tab pos="7375525" algn="l"/>
                <a:tab pos="7832725" algn="l"/>
                <a:tab pos="8289925" algn="l"/>
                <a:tab pos="8747125" algn="l"/>
                <a:tab pos="9204325" algn="l"/>
                <a:tab pos="9661525" algn="l"/>
              </a:tabLst>
            </a:pPr>
            <a:r>
              <a:rPr lang="en-GB" sz="3600" i="1" dirty="0">
                <a:solidFill>
                  <a:srgbClr val="000000"/>
                </a:solidFill>
              </a:rPr>
              <a:t>Theoretical Spectrum</a:t>
            </a:r>
            <a:r>
              <a:rPr lang="en-GB" sz="3600" dirty="0">
                <a:solidFill>
                  <a:srgbClr val="000000"/>
                </a:solidFill>
              </a:rPr>
              <a:t>: </a:t>
            </a:r>
            <a:r>
              <a:rPr lang="en-US" sz="3600" b="1" i="1" dirty="0" smtClean="0">
                <a:solidFill>
                  <a:srgbClr val="000000"/>
                </a:solidFill>
                <a:latin typeface="Symbol" pitchFamily="16" charset="0"/>
              </a:rPr>
              <a:t></a:t>
            </a:r>
            <a:r>
              <a:rPr lang="en-GB" sz="3600" b="1" i="1" dirty="0" smtClean="0">
                <a:solidFill>
                  <a:srgbClr val="000000"/>
                </a:solidFill>
              </a:rPr>
              <a:t>(</a:t>
            </a:r>
            <a:r>
              <a:rPr lang="en-GB" sz="3600" b="1" i="1" dirty="0" smtClean="0">
                <a:solidFill>
                  <a:srgbClr val="FF0000"/>
                </a:solidFill>
              </a:rPr>
              <a:t>Peptide</a:t>
            </a:r>
            <a:r>
              <a:rPr lang="en-GB" sz="3600" b="1" i="1" dirty="0">
                <a:solidFill>
                  <a:srgbClr val="000000"/>
                </a:solidFill>
              </a:rPr>
              <a:t>) </a:t>
            </a:r>
            <a:r>
              <a:rPr lang="en-GB" sz="3600" dirty="0">
                <a:solidFill>
                  <a:srgbClr val="000000"/>
                </a:solidFill>
              </a:rPr>
              <a:t>is the set of all masses of sub-peptides of the cyclic peptide.</a:t>
            </a:r>
          </a:p>
          <a:p>
            <a:pPr marL="430213" indent="-317500">
              <a:spcAft>
                <a:spcPts val="1425"/>
              </a:spcAft>
              <a:buSzPct val="45000"/>
              <a:buFont typeface="Wingdings" charset="0"/>
              <a:buChar char=""/>
              <a:tabLst>
                <a:tab pos="860425" algn="l"/>
                <a:tab pos="974725" algn="l"/>
                <a:tab pos="1431925" algn="l"/>
                <a:tab pos="1889125" algn="l"/>
                <a:tab pos="2346325" algn="l"/>
                <a:tab pos="2803525" algn="l"/>
                <a:tab pos="3260725" algn="l"/>
                <a:tab pos="3717925" algn="l"/>
                <a:tab pos="4175125" algn="l"/>
                <a:tab pos="4632325" algn="l"/>
                <a:tab pos="5089525" algn="l"/>
                <a:tab pos="5546725" algn="l"/>
                <a:tab pos="6003925" algn="l"/>
                <a:tab pos="6461125" algn="l"/>
                <a:tab pos="6918325" algn="l"/>
                <a:tab pos="7375525" algn="l"/>
                <a:tab pos="7832725" algn="l"/>
                <a:tab pos="8289925" algn="l"/>
                <a:tab pos="8747125" algn="l"/>
                <a:tab pos="9204325" algn="l"/>
                <a:tab pos="9661525" algn="l"/>
              </a:tabLst>
            </a:pPr>
            <a:r>
              <a:rPr lang="en-GB" sz="3600" b="1" dirty="0">
                <a:solidFill>
                  <a:srgbClr val="000000"/>
                </a:solidFill>
              </a:rPr>
              <a:t>         </a:t>
            </a:r>
            <a:r>
              <a:rPr lang="en-GB" sz="3600" b="1" dirty="0">
                <a:solidFill>
                  <a:srgbClr val="66FFFF"/>
                </a:solidFill>
              </a:rPr>
              <a:t>L</a:t>
            </a:r>
            <a:r>
              <a:rPr lang="en-GB" sz="3600" b="1" dirty="0">
                <a:solidFill>
                  <a:srgbClr val="FF0000"/>
                </a:solidFill>
              </a:rPr>
              <a:t>F</a:t>
            </a:r>
            <a:r>
              <a:rPr lang="en-GB" sz="3600" b="1" dirty="0">
                <a:solidFill>
                  <a:srgbClr val="00F26D"/>
                </a:solidFill>
              </a:rPr>
              <a:t>P</a:t>
            </a:r>
            <a:r>
              <a:rPr lang="en-GB" sz="3600" b="1" dirty="0">
                <a:solidFill>
                  <a:srgbClr val="170BB5"/>
                </a:solidFill>
              </a:rPr>
              <a:t>F</a:t>
            </a:r>
            <a:r>
              <a:rPr lang="en-GB" sz="3600" b="1" dirty="0">
                <a:solidFill>
                  <a:srgbClr val="000000"/>
                </a:solidFill>
              </a:rPr>
              <a:t>: </a:t>
            </a:r>
            <a:r>
              <a:rPr lang="en-GB" sz="3600" dirty="0" smtClean="0">
                <a:solidFill>
                  <a:srgbClr val="66FFFF"/>
                </a:solidFill>
              </a:rPr>
              <a:t>113</a:t>
            </a:r>
            <a:r>
              <a:rPr lang="en-GB" sz="3600" dirty="0" smtClean="0">
                <a:solidFill>
                  <a:srgbClr val="000000"/>
                </a:solidFill>
              </a:rPr>
              <a:t>+</a:t>
            </a:r>
            <a:r>
              <a:rPr lang="en-GB" sz="3600" dirty="0" smtClean="0">
                <a:solidFill>
                  <a:srgbClr val="FF0000"/>
                </a:solidFill>
              </a:rPr>
              <a:t>147</a:t>
            </a:r>
            <a:r>
              <a:rPr lang="en-GB" sz="3600" dirty="0" smtClean="0">
                <a:solidFill>
                  <a:srgbClr val="000000"/>
                </a:solidFill>
              </a:rPr>
              <a:t>+</a:t>
            </a:r>
            <a:r>
              <a:rPr lang="en-GB" sz="3600" dirty="0" smtClean="0">
                <a:solidFill>
                  <a:srgbClr val="00F26D"/>
                </a:solidFill>
              </a:rPr>
              <a:t>97</a:t>
            </a:r>
            <a:r>
              <a:rPr lang="en-GB" sz="3600" dirty="0" smtClean="0">
                <a:solidFill>
                  <a:srgbClr val="000000"/>
                </a:solidFill>
              </a:rPr>
              <a:t>+</a:t>
            </a:r>
            <a:r>
              <a:rPr lang="en-GB" sz="3600" dirty="0" smtClean="0">
                <a:solidFill>
                  <a:srgbClr val="170BB5"/>
                </a:solidFill>
              </a:rPr>
              <a:t>147=</a:t>
            </a:r>
            <a:r>
              <a:rPr lang="en-GB" sz="3600" b="1" dirty="0" smtClean="0">
                <a:solidFill>
                  <a:srgbClr val="000000"/>
                </a:solidFill>
              </a:rPr>
              <a:t>504 </a:t>
            </a:r>
            <a:endParaRPr lang="en-GB" sz="3600" b="1" dirty="0">
              <a:solidFill>
                <a:srgbClr val="000000"/>
              </a:solidFill>
            </a:endParaRPr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525" y="1800225"/>
            <a:ext cx="4241800" cy="3629025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</p:pic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250825" y="6402388"/>
            <a:ext cx="9826625" cy="960437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lIns="0" tIns="28080" rIns="0" bIns="0"/>
          <a:lstStyle/>
          <a:p>
            <a:pPr hangingPunct="1">
              <a:spcAft>
                <a:spcPts val="1425"/>
              </a:spcAft>
              <a:tabLst>
                <a:tab pos="862013" algn="l"/>
                <a:tab pos="1319213" algn="l"/>
                <a:tab pos="1776413" algn="l"/>
                <a:tab pos="2233613" algn="l"/>
                <a:tab pos="2690813" algn="l"/>
                <a:tab pos="3148013" algn="l"/>
                <a:tab pos="3605213" algn="l"/>
                <a:tab pos="4062413" algn="l"/>
                <a:tab pos="4519613" algn="l"/>
                <a:tab pos="4976813" algn="l"/>
                <a:tab pos="5434013" algn="l"/>
                <a:tab pos="5891213" algn="l"/>
                <a:tab pos="6348413" algn="l"/>
                <a:tab pos="6805613" algn="l"/>
                <a:tab pos="7262813" algn="l"/>
                <a:tab pos="7720013" algn="l"/>
                <a:tab pos="8177213" algn="l"/>
                <a:tab pos="8634413" algn="l"/>
                <a:tab pos="9091613" algn="l"/>
                <a:tab pos="9548813" algn="l"/>
                <a:tab pos="10006013" algn="l"/>
              </a:tabLst>
            </a:pPr>
            <a:r>
              <a:rPr lang="en-US" sz="2400" b="1" i="1" dirty="0" smtClean="0">
                <a:solidFill>
                  <a:srgbClr val="000000"/>
                </a:solidFill>
              </a:rPr>
              <a:t>      Similarity(</a:t>
            </a:r>
            <a:r>
              <a:rPr lang="en-US" sz="2400" b="1" i="1" dirty="0" smtClean="0">
                <a:solidFill>
                  <a:srgbClr val="FF0000"/>
                </a:solidFill>
              </a:rPr>
              <a:t>Peptide</a:t>
            </a:r>
            <a:r>
              <a:rPr lang="en-US" sz="2400" b="1" i="1" dirty="0">
                <a:solidFill>
                  <a:srgbClr val="000000"/>
                </a:solidFill>
              </a:rPr>
              <a:t>, </a:t>
            </a:r>
            <a:r>
              <a:rPr lang="en-US" sz="2400" b="1" i="1" dirty="0">
                <a:solidFill>
                  <a:srgbClr val="00B050"/>
                </a:solidFill>
              </a:rPr>
              <a:t>Spectrum</a:t>
            </a:r>
            <a:r>
              <a:rPr lang="en-US" sz="2400" b="1" i="1" dirty="0">
                <a:solidFill>
                  <a:srgbClr val="000000"/>
                </a:solidFill>
              </a:rPr>
              <a:t>) = </a:t>
            </a:r>
            <a:r>
              <a:rPr lang="en-US" sz="2400" b="1" i="1" dirty="0" smtClean="0">
                <a:solidFill>
                  <a:srgbClr val="000000"/>
                </a:solidFill>
              </a:rPr>
              <a:t>|</a:t>
            </a:r>
            <a:r>
              <a:rPr lang="en-US" sz="2400" b="1" i="1" dirty="0" smtClean="0">
                <a:solidFill>
                  <a:srgbClr val="000000"/>
                </a:solidFill>
                <a:latin typeface="Symbol" pitchFamily="16" charset="0"/>
              </a:rPr>
              <a:t> </a:t>
            </a:r>
            <a:r>
              <a:rPr lang="en-US" sz="2400" b="1" i="1" dirty="0" smtClean="0">
                <a:solidFill>
                  <a:srgbClr val="000000"/>
                </a:solidFill>
              </a:rPr>
              <a:t>(</a:t>
            </a:r>
            <a:r>
              <a:rPr lang="en-US" sz="2400" b="1" i="1" dirty="0" smtClean="0">
                <a:solidFill>
                  <a:srgbClr val="FF0000"/>
                </a:solidFill>
              </a:rPr>
              <a:t>Peptide</a:t>
            </a:r>
            <a:r>
              <a:rPr lang="en-US" sz="2400" b="1" i="1" dirty="0">
                <a:solidFill>
                  <a:srgbClr val="000000"/>
                </a:solidFill>
              </a:rPr>
              <a:t>) </a:t>
            </a:r>
            <a:r>
              <a:rPr lang="en-US" sz="2400" b="1" dirty="0">
                <a:solidFill>
                  <a:srgbClr val="000000"/>
                </a:solidFill>
              </a:rPr>
              <a:t>∩ </a:t>
            </a:r>
            <a:r>
              <a:rPr lang="en-US" sz="2400" b="1" dirty="0">
                <a:solidFill>
                  <a:srgbClr val="00B050"/>
                </a:solidFill>
              </a:rPr>
              <a:t>S</a:t>
            </a:r>
            <a:r>
              <a:rPr lang="en-US" sz="2400" b="1" i="1" dirty="0">
                <a:solidFill>
                  <a:srgbClr val="00B050"/>
                </a:solidFill>
              </a:rPr>
              <a:t>pectrum</a:t>
            </a:r>
            <a:r>
              <a:rPr lang="en-US" sz="2400" b="1" i="1" dirty="0">
                <a:solidFill>
                  <a:srgbClr val="000000"/>
                </a:solidFill>
              </a:rPr>
              <a:t>|</a:t>
            </a:r>
          </a:p>
          <a:p>
            <a:pPr hangingPunct="1">
              <a:spcAft>
                <a:spcPts val="1425"/>
              </a:spcAft>
              <a:tabLst>
                <a:tab pos="862013" algn="l"/>
                <a:tab pos="1319213" algn="l"/>
                <a:tab pos="1776413" algn="l"/>
                <a:tab pos="2233613" algn="l"/>
                <a:tab pos="2690813" algn="l"/>
                <a:tab pos="3148013" algn="l"/>
                <a:tab pos="3605213" algn="l"/>
                <a:tab pos="4062413" algn="l"/>
                <a:tab pos="4519613" algn="l"/>
                <a:tab pos="4976813" algn="l"/>
                <a:tab pos="5434013" algn="l"/>
                <a:tab pos="5891213" algn="l"/>
                <a:tab pos="6348413" algn="l"/>
                <a:tab pos="6805613" algn="l"/>
                <a:tab pos="7262813" algn="l"/>
                <a:tab pos="7720013" algn="l"/>
                <a:tab pos="8177213" algn="l"/>
                <a:tab pos="8634413" algn="l"/>
                <a:tab pos="9091613" algn="l"/>
                <a:tab pos="9548813" algn="l"/>
                <a:tab pos="10006013" algn="l"/>
              </a:tabLst>
            </a:pPr>
            <a:r>
              <a:rPr lang="en-US" sz="2400" b="1" i="1" dirty="0">
                <a:solidFill>
                  <a:srgbClr val="000000"/>
                </a:solidFill>
              </a:rPr>
              <a:t> </a:t>
            </a:r>
            <a:r>
              <a:rPr lang="en-US" sz="2000" b="1" i="1" dirty="0" smtClean="0">
                <a:solidFill>
                  <a:srgbClr val="000000"/>
                </a:solidFill>
              </a:rPr>
              <a:t>(</a:t>
            </a:r>
            <a:r>
              <a:rPr lang="en-US" sz="2000" b="1" i="1" dirty="0">
                <a:solidFill>
                  <a:srgbClr val="000000"/>
                </a:solidFill>
              </a:rPr>
              <a:t>number of shared </a:t>
            </a:r>
            <a:r>
              <a:rPr lang="en-US" sz="2000" b="1" i="1" dirty="0" smtClean="0">
                <a:solidFill>
                  <a:srgbClr val="000000"/>
                </a:solidFill>
              </a:rPr>
              <a:t>masses between theoretical and experimental spectra) </a:t>
            </a:r>
            <a:endParaRPr lang="en-US" sz="2000" b="1" i="1" dirty="0">
              <a:solidFill>
                <a:srgbClr val="000000"/>
              </a:solidFill>
            </a:endParaRPr>
          </a:p>
          <a:p>
            <a:pPr hangingPunct="1">
              <a:spcAft>
                <a:spcPts val="1425"/>
              </a:spcAft>
              <a:tabLst>
                <a:tab pos="862013" algn="l"/>
                <a:tab pos="1319213" algn="l"/>
                <a:tab pos="1776413" algn="l"/>
                <a:tab pos="2233613" algn="l"/>
                <a:tab pos="2690813" algn="l"/>
                <a:tab pos="3148013" algn="l"/>
                <a:tab pos="3605213" algn="l"/>
                <a:tab pos="4062413" algn="l"/>
                <a:tab pos="4519613" algn="l"/>
                <a:tab pos="4976813" algn="l"/>
                <a:tab pos="5434013" algn="l"/>
                <a:tab pos="5891213" algn="l"/>
                <a:tab pos="6348413" algn="l"/>
                <a:tab pos="6805613" algn="l"/>
                <a:tab pos="7262813" algn="l"/>
                <a:tab pos="7720013" algn="l"/>
                <a:tab pos="8177213" algn="l"/>
                <a:tab pos="8634413" algn="l"/>
                <a:tab pos="9091613" algn="l"/>
                <a:tab pos="9548813" algn="l"/>
                <a:tab pos="10006013" algn="l"/>
              </a:tabLst>
            </a:pPr>
            <a:endParaRPr lang="en-US" sz="3200" i="1" dirty="0">
              <a:solidFill>
                <a:srgbClr val="000000"/>
              </a:solidFill>
            </a:endParaRPr>
          </a:p>
          <a:p>
            <a:pPr hangingPunct="1">
              <a:spcAft>
                <a:spcPts val="1425"/>
              </a:spcAft>
              <a:tabLst>
                <a:tab pos="862013" algn="l"/>
                <a:tab pos="1319213" algn="l"/>
                <a:tab pos="1776413" algn="l"/>
                <a:tab pos="2233613" algn="l"/>
                <a:tab pos="2690813" algn="l"/>
                <a:tab pos="3148013" algn="l"/>
                <a:tab pos="3605213" algn="l"/>
                <a:tab pos="4062413" algn="l"/>
                <a:tab pos="4519613" algn="l"/>
                <a:tab pos="4976813" algn="l"/>
                <a:tab pos="5434013" algn="l"/>
                <a:tab pos="5891213" algn="l"/>
                <a:tab pos="6348413" algn="l"/>
                <a:tab pos="6805613" algn="l"/>
                <a:tab pos="7262813" algn="l"/>
                <a:tab pos="7720013" algn="l"/>
                <a:tab pos="8177213" algn="l"/>
                <a:tab pos="8634413" algn="l"/>
                <a:tab pos="9091613" algn="l"/>
                <a:tab pos="9548813" algn="l"/>
                <a:tab pos="10006013" algn="l"/>
              </a:tabLst>
            </a:pPr>
            <a:endParaRPr lang="en-US" sz="3200" i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252413" y="441325"/>
            <a:ext cx="9572625" cy="1100138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tIns="91440" anchor="ctr"/>
          <a:lstStyle/>
          <a:p>
            <a:pPr algn="ctr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</a:pPr>
            <a:r>
              <a:rPr lang="en-US" sz="3200" b="1" dirty="0" smtClean="0">
                <a:solidFill>
                  <a:srgbClr val="000000"/>
                </a:solidFill>
              </a:rPr>
              <a:t>Cyclic </a:t>
            </a:r>
            <a:r>
              <a:rPr lang="en-US" sz="3200" b="1" dirty="0">
                <a:solidFill>
                  <a:srgbClr val="000000"/>
                </a:solidFill>
              </a:rPr>
              <a:t>Peptide Sequencing Problem</a:t>
            </a:r>
          </a:p>
        </p:txBody>
      </p:sp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503238" y="1763713"/>
            <a:ext cx="9236075" cy="4991100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tIns="91440"/>
          <a:lstStyle/>
          <a:p>
            <a:pPr marL="342900" indent="-338138" hangingPunct="1">
              <a:spcBef>
                <a:spcPts val="800"/>
              </a:spcBef>
              <a:tabLst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829800" algn="l"/>
              </a:tabLst>
            </a:pPr>
            <a:r>
              <a:rPr lang="en-US" sz="3200" b="1" i="1" dirty="0">
                <a:solidFill>
                  <a:srgbClr val="000000"/>
                </a:solidFill>
              </a:rPr>
              <a:t>   </a:t>
            </a:r>
            <a:r>
              <a:rPr lang="en-US" sz="3200" u="sng" dirty="0">
                <a:solidFill>
                  <a:srgbClr val="000000"/>
                </a:solidFill>
              </a:rPr>
              <a:t>Goal</a:t>
            </a:r>
            <a:r>
              <a:rPr lang="en-US" sz="3200" b="1" i="1" dirty="0">
                <a:solidFill>
                  <a:srgbClr val="000000"/>
                </a:solidFill>
              </a:rPr>
              <a:t>:</a:t>
            </a:r>
            <a:r>
              <a:rPr lang="en-US" sz="3200" dirty="0">
                <a:solidFill>
                  <a:srgbClr val="000000"/>
                </a:solidFill>
              </a:rPr>
              <a:t> Given an </a:t>
            </a:r>
            <a:r>
              <a:rPr lang="en-US" sz="3200" dirty="0" smtClean="0">
                <a:solidFill>
                  <a:srgbClr val="000000"/>
                </a:solidFill>
              </a:rPr>
              <a:t>experimental </a:t>
            </a:r>
            <a:r>
              <a:rPr lang="en-US" sz="3200" dirty="0">
                <a:solidFill>
                  <a:srgbClr val="000000"/>
                </a:solidFill>
              </a:rPr>
              <a:t>spectrum, reconstruct the cyclic peptide that generated this spectrum</a:t>
            </a:r>
          </a:p>
          <a:p>
            <a:pPr marL="342900" indent="-338138" hangingPunct="1">
              <a:spcBef>
                <a:spcPts val="800"/>
              </a:spcBef>
              <a:tabLst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829800" algn="l"/>
              </a:tabLst>
            </a:pPr>
            <a:endParaRPr lang="en-US" sz="3200" dirty="0">
              <a:solidFill>
                <a:srgbClr val="000000"/>
              </a:solidFill>
            </a:endParaRPr>
          </a:p>
          <a:p>
            <a:pPr marL="342900" indent="-338138" hangingPunct="1">
              <a:spcBef>
                <a:spcPts val="800"/>
              </a:spcBef>
              <a:buFont typeface="Arial" charset="0"/>
              <a:buChar char="•"/>
              <a:tabLst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829800" algn="l"/>
              </a:tabLst>
            </a:pPr>
            <a:r>
              <a:rPr lang="en-US" sz="3200" u="sng" dirty="0">
                <a:solidFill>
                  <a:srgbClr val="000000"/>
                </a:solidFill>
              </a:rPr>
              <a:t>Input</a:t>
            </a:r>
            <a:r>
              <a:rPr lang="en-US" sz="3200" dirty="0">
                <a:solidFill>
                  <a:srgbClr val="000000"/>
                </a:solidFill>
              </a:rPr>
              <a:t>: A </a:t>
            </a:r>
            <a:r>
              <a:rPr lang="en-US" sz="3200" b="1" i="1" dirty="0">
                <a:solidFill>
                  <a:srgbClr val="00B050"/>
                </a:solidFill>
              </a:rPr>
              <a:t>Spectrum</a:t>
            </a:r>
            <a:r>
              <a:rPr lang="en-US" sz="3200" dirty="0">
                <a:solidFill>
                  <a:srgbClr val="000000"/>
                </a:solidFill>
              </a:rPr>
              <a:t> (set of integer masses)</a:t>
            </a:r>
          </a:p>
          <a:p>
            <a:pPr marL="342900" indent="-338138" hangingPunct="1">
              <a:spcBef>
                <a:spcPts val="800"/>
              </a:spcBef>
              <a:buClrTx/>
              <a:buSzTx/>
              <a:buFontTx/>
              <a:buNone/>
              <a:tabLst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829800" algn="l"/>
              </a:tabLst>
            </a:pPr>
            <a:endParaRPr lang="en-US" sz="3200" dirty="0">
              <a:solidFill>
                <a:srgbClr val="000000"/>
              </a:solidFill>
            </a:endParaRPr>
          </a:p>
          <a:p>
            <a:pPr marL="342900" indent="-338138" hangingPunct="1">
              <a:spcBef>
                <a:spcPts val="800"/>
              </a:spcBef>
              <a:buFont typeface="Arial" charset="0"/>
              <a:buChar char="•"/>
              <a:tabLst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829800" algn="l"/>
              </a:tabLst>
            </a:pPr>
            <a:r>
              <a:rPr lang="en-US" sz="3200" u="sng" dirty="0">
                <a:solidFill>
                  <a:srgbClr val="000000"/>
                </a:solidFill>
              </a:rPr>
              <a:t>Output</a:t>
            </a:r>
            <a:r>
              <a:rPr lang="en-US" sz="3200" dirty="0">
                <a:solidFill>
                  <a:srgbClr val="000000"/>
                </a:solidFill>
              </a:rPr>
              <a:t>: A cyclic </a:t>
            </a:r>
            <a:r>
              <a:rPr lang="en-US" sz="3200" b="1" i="1" dirty="0">
                <a:solidFill>
                  <a:srgbClr val="FF0000"/>
                </a:solidFill>
              </a:rPr>
              <a:t>Peptide</a:t>
            </a:r>
            <a:r>
              <a:rPr lang="en-US" sz="3200" dirty="0">
                <a:solidFill>
                  <a:srgbClr val="000000"/>
                </a:solidFill>
              </a:rPr>
              <a:t> maximizing: </a:t>
            </a:r>
          </a:p>
          <a:p>
            <a:pPr marL="342900" indent="-338138" hangingPunct="1">
              <a:spcBef>
                <a:spcPts val="800"/>
              </a:spcBef>
              <a:buClrTx/>
              <a:buSzTx/>
              <a:buFontTx/>
              <a:buNone/>
              <a:tabLst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829800" algn="l"/>
              </a:tabLst>
            </a:pPr>
            <a:endParaRPr lang="en-US" sz="3200" dirty="0">
              <a:solidFill>
                <a:srgbClr val="000000"/>
              </a:solidFill>
            </a:endParaRPr>
          </a:p>
          <a:p>
            <a:pPr marL="342900" indent="-338138" hangingPunct="1">
              <a:spcBef>
                <a:spcPts val="800"/>
              </a:spcBef>
              <a:buClrTx/>
              <a:buSzTx/>
              <a:buFontTx/>
              <a:buNone/>
              <a:tabLst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829800" algn="l"/>
              </a:tabLst>
            </a:pPr>
            <a:r>
              <a:rPr lang="en-US" sz="3200" dirty="0">
                <a:solidFill>
                  <a:srgbClr val="000000"/>
                </a:solidFill>
              </a:rPr>
              <a:t>  			 		</a:t>
            </a:r>
            <a:r>
              <a:rPr lang="en-US" sz="3200" b="1" i="1" dirty="0" smtClean="0">
                <a:solidFill>
                  <a:srgbClr val="000000"/>
                </a:solidFill>
              </a:rPr>
              <a:t>Similarity(</a:t>
            </a:r>
            <a:r>
              <a:rPr lang="en-US" sz="3200" b="1" i="1" dirty="0" err="1" smtClean="0">
                <a:solidFill>
                  <a:srgbClr val="FF0000"/>
                </a:solidFill>
              </a:rPr>
              <a:t>Peptide,</a:t>
            </a:r>
            <a:r>
              <a:rPr lang="en-US" sz="3200" b="1" i="1" dirty="0" err="1" smtClean="0">
                <a:solidFill>
                  <a:srgbClr val="00B050"/>
                </a:solidFill>
              </a:rPr>
              <a:t>Spectrum</a:t>
            </a:r>
            <a:r>
              <a:rPr lang="en-US" sz="3200" b="1" i="1" dirty="0">
                <a:solidFill>
                  <a:srgbClr val="000000"/>
                </a:solidFill>
              </a:rPr>
              <a:t>)</a:t>
            </a:r>
          </a:p>
          <a:p>
            <a:pPr marL="342900" indent="-338138" hangingPunct="1">
              <a:spcBef>
                <a:spcPts val="800"/>
              </a:spcBef>
              <a:buClrTx/>
              <a:buSzTx/>
              <a:buFontTx/>
              <a:buNone/>
              <a:tabLst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829800" algn="l"/>
              </a:tabLst>
            </a:pPr>
            <a:endParaRPr lang="en-US" sz="32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Grp="1" noChangeArrowheads="1"/>
          </p:cNvSpPr>
          <p:nvPr>
            <p:ph type="title"/>
          </p:nvPr>
        </p:nvSpPr>
        <p:spPr>
          <a:xfrm>
            <a:off x="-671513" y="336550"/>
            <a:ext cx="9069388" cy="1400175"/>
          </a:xfrm>
          <a:ln/>
        </p:spPr>
        <p:txBody>
          <a:bodyPr/>
          <a:lstStyle/>
          <a:p>
            <a:pPr algn="ctr" hangingPunct="1">
              <a:lnSpc>
                <a:spcPct val="93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3200" b="1" dirty="0" smtClean="0">
                <a:solidFill>
                  <a:srgbClr val="000000"/>
                </a:solidFill>
              </a:rPr>
              <a:t>Historical Detour: </a:t>
            </a:r>
            <a:br>
              <a:rPr lang="en-GB" sz="3200" b="1" dirty="0" smtClean="0">
                <a:solidFill>
                  <a:srgbClr val="000000"/>
                </a:solidFill>
              </a:rPr>
            </a:br>
            <a:r>
              <a:rPr lang="en-GB" sz="3200" b="1" dirty="0" smtClean="0">
                <a:solidFill>
                  <a:srgbClr val="000000"/>
                </a:solidFill>
              </a:rPr>
              <a:t>First </a:t>
            </a:r>
            <a:r>
              <a:rPr lang="en-GB" sz="3200" b="1" dirty="0">
                <a:solidFill>
                  <a:srgbClr val="000000"/>
                </a:solidFill>
              </a:rPr>
              <a:t>Mass Produced </a:t>
            </a:r>
            <a:r>
              <a:rPr lang="en-GB" sz="3200" b="1" dirty="0" smtClean="0">
                <a:solidFill>
                  <a:srgbClr val="000000"/>
                </a:solidFill>
              </a:rPr>
              <a:t>Antibiotic </a:t>
            </a:r>
            <a:r>
              <a:rPr lang="en-GB" sz="3200" dirty="0">
                <a:solidFill>
                  <a:srgbClr val="000000"/>
                </a:solidFill>
              </a:rPr>
              <a:t/>
            </a:r>
            <a:br>
              <a:rPr lang="en-GB" sz="3200" dirty="0">
                <a:solidFill>
                  <a:srgbClr val="000000"/>
                </a:solidFill>
              </a:rPr>
            </a:br>
            <a:endParaRPr lang="en-GB" sz="3200" dirty="0">
              <a:solidFill>
                <a:srgbClr val="000000"/>
              </a:solidFill>
            </a:endParaRPr>
          </a:p>
        </p:txBody>
      </p:sp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314325" y="1266825"/>
            <a:ext cx="6970713" cy="5294313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tIns="91440"/>
          <a:lstStyle/>
          <a:p>
            <a:pPr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endParaRPr lang="en-GB" sz="1100" dirty="0">
              <a:solidFill>
                <a:srgbClr val="000000"/>
              </a:solidFill>
            </a:endParaRPr>
          </a:p>
          <a:p>
            <a:pPr hangingPunct="1">
              <a:lnSpc>
                <a:spcPct val="90000"/>
              </a:lnSpc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n-GB" sz="2600" b="1" dirty="0">
                <a:solidFill>
                  <a:srgbClr val="FF0000"/>
                </a:solidFill>
              </a:rPr>
              <a:t>Gramicidin S </a:t>
            </a:r>
            <a:r>
              <a:rPr lang="en-GB" sz="2600" dirty="0">
                <a:solidFill>
                  <a:srgbClr val="000000"/>
                </a:solidFill>
              </a:rPr>
              <a:t>discovered in 1942 (</a:t>
            </a:r>
            <a:r>
              <a:rPr lang="en-GB" sz="2600" dirty="0" err="1">
                <a:solidFill>
                  <a:srgbClr val="000000"/>
                </a:solidFill>
              </a:rPr>
              <a:t>Georgyi</a:t>
            </a:r>
            <a:r>
              <a:rPr lang="en-GB" sz="2600" dirty="0">
                <a:solidFill>
                  <a:srgbClr val="000000"/>
                </a:solidFill>
              </a:rPr>
              <a:t> </a:t>
            </a:r>
            <a:r>
              <a:rPr lang="en-GB" sz="2600" dirty="0" err="1">
                <a:solidFill>
                  <a:srgbClr val="000000"/>
                </a:solidFill>
              </a:rPr>
              <a:t>Gause</a:t>
            </a:r>
            <a:r>
              <a:rPr lang="en-GB" sz="2600" dirty="0">
                <a:solidFill>
                  <a:srgbClr val="000000"/>
                </a:solidFill>
              </a:rPr>
              <a:t> and Maria </a:t>
            </a:r>
            <a:r>
              <a:rPr lang="en-GB" sz="2600" dirty="0" err="1">
                <a:solidFill>
                  <a:srgbClr val="000000"/>
                </a:solidFill>
              </a:rPr>
              <a:t>Brazhnikova</a:t>
            </a:r>
            <a:r>
              <a:rPr lang="en-GB" sz="2600" dirty="0">
                <a:solidFill>
                  <a:srgbClr val="000000"/>
                </a:solidFill>
              </a:rPr>
              <a:t>)</a:t>
            </a:r>
          </a:p>
          <a:p>
            <a:pPr hangingPunct="1">
              <a:lnSpc>
                <a:spcPct val="90000"/>
              </a:lnSpc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n-GB" sz="2600" dirty="0" smtClean="0">
                <a:solidFill>
                  <a:srgbClr val="000000"/>
                </a:solidFill>
              </a:rPr>
              <a:t>Used </a:t>
            </a:r>
            <a:r>
              <a:rPr lang="en-GB" sz="2600" dirty="0">
                <a:solidFill>
                  <a:srgbClr val="000000"/>
                </a:solidFill>
              </a:rPr>
              <a:t>in Soviet hospitals in </a:t>
            </a:r>
            <a:r>
              <a:rPr lang="en-GB" sz="2600" b="1" dirty="0">
                <a:solidFill>
                  <a:srgbClr val="000000"/>
                </a:solidFill>
              </a:rPr>
              <a:t>1943</a:t>
            </a:r>
            <a:r>
              <a:rPr lang="en-GB" sz="2600" dirty="0">
                <a:solidFill>
                  <a:srgbClr val="000000"/>
                </a:solidFill>
              </a:rPr>
              <a:t>, </a:t>
            </a:r>
            <a:r>
              <a:rPr lang="en-GB" sz="2600" b="1" dirty="0">
                <a:solidFill>
                  <a:srgbClr val="000000"/>
                </a:solidFill>
              </a:rPr>
              <a:t>first Mass Produced Antibiotics</a:t>
            </a:r>
          </a:p>
          <a:p>
            <a:pPr hangingPunct="1">
              <a:lnSpc>
                <a:spcPct val="90000"/>
              </a:lnSpc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n-GB" sz="2600" dirty="0" smtClean="0">
                <a:solidFill>
                  <a:srgbClr val="000000"/>
                </a:solidFill>
              </a:rPr>
              <a:t>Sent </a:t>
            </a:r>
            <a:r>
              <a:rPr lang="en-GB" sz="2600" dirty="0">
                <a:solidFill>
                  <a:srgbClr val="000000"/>
                </a:solidFill>
              </a:rPr>
              <a:t>from USSR to Great Britain via Red Cross in 1944</a:t>
            </a:r>
          </a:p>
          <a:p>
            <a:pPr hangingPunct="1">
              <a:lnSpc>
                <a:spcPct val="90000"/>
              </a:lnSpc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n-GB" sz="2600" b="1" dirty="0" smtClean="0">
                <a:solidFill>
                  <a:srgbClr val="000000"/>
                </a:solidFill>
              </a:rPr>
              <a:t>Stalin </a:t>
            </a:r>
            <a:r>
              <a:rPr lang="en-GB" sz="2600" b="1" dirty="0">
                <a:solidFill>
                  <a:srgbClr val="000000"/>
                </a:solidFill>
              </a:rPr>
              <a:t>Prize</a:t>
            </a:r>
            <a:r>
              <a:rPr lang="en-GB" sz="2600" dirty="0">
                <a:solidFill>
                  <a:srgbClr val="000000"/>
                </a:solidFill>
              </a:rPr>
              <a:t> for </a:t>
            </a:r>
            <a:r>
              <a:rPr lang="en-GB" sz="2600" dirty="0" err="1">
                <a:solidFill>
                  <a:srgbClr val="000000"/>
                </a:solidFill>
              </a:rPr>
              <a:t>Gause</a:t>
            </a:r>
            <a:r>
              <a:rPr lang="en-GB" sz="2600" dirty="0">
                <a:solidFill>
                  <a:srgbClr val="000000"/>
                </a:solidFill>
              </a:rPr>
              <a:t>, saved him from  prosecution during  </a:t>
            </a:r>
            <a:r>
              <a:rPr lang="en-GB" sz="2600" dirty="0" err="1">
                <a:solidFill>
                  <a:srgbClr val="000000"/>
                </a:solidFill>
              </a:rPr>
              <a:t>Lysenkoism</a:t>
            </a:r>
            <a:endParaRPr lang="en-GB" sz="2600" dirty="0">
              <a:solidFill>
                <a:srgbClr val="000000"/>
              </a:solidFill>
            </a:endParaRPr>
          </a:p>
          <a:p>
            <a:pPr hangingPunct="1">
              <a:lnSpc>
                <a:spcPct val="90000"/>
              </a:lnSpc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n-GB" sz="2600" b="1" dirty="0" smtClean="0">
                <a:solidFill>
                  <a:srgbClr val="000000"/>
                </a:solidFill>
              </a:rPr>
              <a:t>Nobel </a:t>
            </a:r>
            <a:r>
              <a:rPr lang="en-GB" sz="2600" b="1" dirty="0">
                <a:solidFill>
                  <a:srgbClr val="000000"/>
                </a:solidFill>
              </a:rPr>
              <a:t>Prize</a:t>
            </a:r>
            <a:r>
              <a:rPr lang="en-GB" sz="2600" dirty="0">
                <a:solidFill>
                  <a:srgbClr val="000000"/>
                </a:solidFill>
              </a:rPr>
              <a:t> for Richard Synge who proved the compound is a peptide</a:t>
            </a:r>
          </a:p>
          <a:p>
            <a:pPr hangingPunct="1">
              <a:lnSpc>
                <a:spcPct val="90000"/>
              </a:lnSpc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endParaRPr lang="en-GB" sz="2600" dirty="0">
              <a:solidFill>
                <a:srgbClr val="000000"/>
              </a:solidFill>
            </a:endParaRPr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6125" y="1724025"/>
            <a:ext cx="2603500" cy="1806575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</p:spPr>
      </p:pic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8125" y="0"/>
            <a:ext cx="1573213" cy="1620422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</p:spPr>
      </p:pic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05725" y="4695825"/>
            <a:ext cx="1276350" cy="1597025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Grp="1" noChangeArrowheads="1"/>
          </p:cNvSpPr>
          <p:nvPr>
            <p:ph type="title"/>
          </p:nvPr>
        </p:nvSpPr>
        <p:spPr>
          <a:xfrm>
            <a:off x="-671513" y="336550"/>
            <a:ext cx="9069388" cy="1400175"/>
          </a:xfrm>
          <a:ln/>
        </p:spPr>
        <p:txBody>
          <a:bodyPr/>
          <a:lstStyle/>
          <a:p>
            <a:pPr algn="ctr" hangingPunct="1">
              <a:lnSpc>
                <a:spcPct val="93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3200" b="1" dirty="0">
                <a:solidFill>
                  <a:srgbClr val="000000"/>
                </a:solidFill>
              </a:rPr>
              <a:t>First Mass Produced </a:t>
            </a:r>
            <a:r>
              <a:rPr lang="en-GB" sz="3200" b="1" dirty="0" smtClean="0">
                <a:solidFill>
                  <a:srgbClr val="000000"/>
                </a:solidFill>
              </a:rPr>
              <a:t>Antibiotic </a:t>
            </a:r>
            <a:r>
              <a:rPr lang="en-GB" sz="3200" dirty="0">
                <a:solidFill>
                  <a:srgbClr val="000000"/>
                </a:solidFill>
              </a:rPr>
              <a:t/>
            </a:r>
            <a:br>
              <a:rPr lang="en-GB" sz="3200" dirty="0">
                <a:solidFill>
                  <a:srgbClr val="000000"/>
                </a:solidFill>
              </a:rPr>
            </a:br>
            <a:endParaRPr lang="en-GB" sz="3200" dirty="0">
              <a:solidFill>
                <a:srgbClr val="000000"/>
              </a:solidFill>
            </a:endParaRPr>
          </a:p>
        </p:txBody>
      </p:sp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314325" y="1266825"/>
            <a:ext cx="6970713" cy="5294313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tIns="91440"/>
          <a:lstStyle/>
          <a:p>
            <a:pPr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endParaRPr lang="en-GB" sz="1100" dirty="0">
              <a:solidFill>
                <a:srgbClr val="000000"/>
              </a:solidFill>
            </a:endParaRPr>
          </a:p>
          <a:p>
            <a:pPr hangingPunct="1">
              <a:lnSpc>
                <a:spcPct val="90000"/>
              </a:lnSpc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n-GB" sz="2600" b="1" dirty="0">
                <a:solidFill>
                  <a:srgbClr val="FF0000"/>
                </a:solidFill>
              </a:rPr>
              <a:t>Gramicidin </a:t>
            </a:r>
            <a:r>
              <a:rPr lang="en-GB" sz="2600" b="1" dirty="0" smtClean="0">
                <a:solidFill>
                  <a:srgbClr val="FF0000"/>
                </a:solidFill>
              </a:rPr>
              <a:t>S </a:t>
            </a:r>
            <a:r>
              <a:rPr lang="en-GB" sz="2600" dirty="0">
                <a:solidFill>
                  <a:srgbClr val="000000"/>
                </a:solidFill>
              </a:rPr>
              <a:t>discovered in 1942 (</a:t>
            </a:r>
            <a:r>
              <a:rPr lang="en-GB" sz="2600" dirty="0" err="1">
                <a:solidFill>
                  <a:srgbClr val="000000"/>
                </a:solidFill>
              </a:rPr>
              <a:t>Georgyi</a:t>
            </a:r>
            <a:r>
              <a:rPr lang="en-GB" sz="2600" dirty="0">
                <a:solidFill>
                  <a:srgbClr val="000000"/>
                </a:solidFill>
              </a:rPr>
              <a:t> </a:t>
            </a:r>
            <a:r>
              <a:rPr lang="en-GB" sz="2600" dirty="0" err="1">
                <a:solidFill>
                  <a:srgbClr val="000000"/>
                </a:solidFill>
              </a:rPr>
              <a:t>Gause</a:t>
            </a:r>
            <a:r>
              <a:rPr lang="en-GB" sz="2600" dirty="0">
                <a:solidFill>
                  <a:srgbClr val="000000"/>
                </a:solidFill>
              </a:rPr>
              <a:t> and Maria </a:t>
            </a:r>
            <a:r>
              <a:rPr lang="en-GB" sz="2600" dirty="0" err="1">
                <a:solidFill>
                  <a:srgbClr val="000000"/>
                </a:solidFill>
              </a:rPr>
              <a:t>Brazhnikova</a:t>
            </a:r>
            <a:r>
              <a:rPr lang="en-GB" sz="2600" dirty="0">
                <a:solidFill>
                  <a:srgbClr val="000000"/>
                </a:solidFill>
              </a:rPr>
              <a:t>)</a:t>
            </a:r>
          </a:p>
          <a:p>
            <a:pPr hangingPunct="1">
              <a:lnSpc>
                <a:spcPct val="90000"/>
              </a:lnSpc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n-GB" sz="2600" dirty="0" smtClean="0">
                <a:solidFill>
                  <a:srgbClr val="000000"/>
                </a:solidFill>
              </a:rPr>
              <a:t>Used </a:t>
            </a:r>
            <a:r>
              <a:rPr lang="en-GB" sz="2600" dirty="0">
                <a:solidFill>
                  <a:srgbClr val="000000"/>
                </a:solidFill>
              </a:rPr>
              <a:t>in Soviet hospitals in </a:t>
            </a:r>
            <a:r>
              <a:rPr lang="en-GB" sz="2600" b="1" dirty="0">
                <a:solidFill>
                  <a:srgbClr val="000000"/>
                </a:solidFill>
              </a:rPr>
              <a:t>1943</a:t>
            </a:r>
            <a:r>
              <a:rPr lang="en-GB" sz="2600" dirty="0">
                <a:solidFill>
                  <a:srgbClr val="000000"/>
                </a:solidFill>
              </a:rPr>
              <a:t>, </a:t>
            </a:r>
            <a:r>
              <a:rPr lang="en-GB" sz="2600" b="1" dirty="0">
                <a:solidFill>
                  <a:srgbClr val="000000"/>
                </a:solidFill>
              </a:rPr>
              <a:t>first Mass Produced Antibiotics</a:t>
            </a:r>
          </a:p>
          <a:p>
            <a:pPr hangingPunct="1">
              <a:lnSpc>
                <a:spcPct val="90000"/>
              </a:lnSpc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n-GB" sz="2600" dirty="0" smtClean="0">
                <a:solidFill>
                  <a:srgbClr val="000000"/>
                </a:solidFill>
              </a:rPr>
              <a:t>Sent </a:t>
            </a:r>
            <a:r>
              <a:rPr lang="en-GB" sz="2600" dirty="0">
                <a:solidFill>
                  <a:srgbClr val="000000"/>
                </a:solidFill>
              </a:rPr>
              <a:t>from USSR to Great Britain via Red Cross in 1944</a:t>
            </a:r>
          </a:p>
          <a:p>
            <a:pPr hangingPunct="1">
              <a:lnSpc>
                <a:spcPct val="90000"/>
              </a:lnSpc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n-GB" sz="2600" b="1" dirty="0" smtClean="0">
                <a:solidFill>
                  <a:srgbClr val="000000"/>
                </a:solidFill>
              </a:rPr>
              <a:t>Stalin </a:t>
            </a:r>
            <a:r>
              <a:rPr lang="en-GB" sz="2600" b="1" dirty="0">
                <a:solidFill>
                  <a:srgbClr val="000000"/>
                </a:solidFill>
              </a:rPr>
              <a:t>Prize</a:t>
            </a:r>
            <a:r>
              <a:rPr lang="en-GB" sz="2600" dirty="0">
                <a:solidFill>
                  <a:srgbClr val="000000"/>
                </a:solidFill>
              </a:rPr>
              <a:t> for </a:t>
            </a:r>
            <a:r>
              <a:rPr lang="en-GB" sz="2600" dirty="0" err="1">
                <a:solidFill>
                  <a:srgbClr val="000000"/>
                </a:solidFill>
              </a:rPr>
              <a:t>Gause</a:t>
            </a:r>
            <a:r>
              <a:rPr lang="en-GB" sz="2600" dirty="0">
                <a:solidFill>
                  <a:srgbClr val="000000"/>
                </a:solidFill>
              </a:rPr>
              <a:t>, saved him from  prosecution during  </a:t>
            </a:r>
            <a:r>
              <a:rPr lang="en-GB" sz="2600" dirty="0" err="1">
                <a:solidFill>
                  <a:srgbClr val="000000"/>
                </a:solidFill>
              </a:rPr>
              <a:t>Lysenkoism</a:t>
            </a:r>
            <a:endParaRPr lang="en-GB" sz="2600" dirty="0">
              <a:solidFill>
                <a:srgbClr val="000000"/>
              </a:solidFill>
            </a:endParaRPr>
          </a:p>
          <a:p>
            <a:pPr hangingPunct="1">
              <a:lnSpc>
                <a:spcPct val="90000"/>
              </a:lnSpc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n-GB" sz="2600" b="1" dirty="0" smtClean="0">
                <a:solidFill>
                  <a:srgbClr val="000000"/>
                </a:solidFill>
              </a:rPr>
              <a:t>Nobel </a:t>
            </a:r>
            <a:r>
              <a:rPr lang="en-GB" sz="2600" b="1" dirty="0">
                <a:solidFill>
                  <a:srgbClr val="000000"/>
                </a:solidFill>
              </a:rPr>
              <a:t>Prize</a:t>
            </a:r>
            <a:r>
              <a:rPr lang="en-GB" sz="2600" dirty="0">
                <a:solidFill>
                  <a:srgbClr val="000000"/>
                </a:solidFill>
              </a:rPr>
              <a:t> for Richard Synge who proved the compound is a peptide</a:t>
            </a:r>
          </a:p>
          <a:p>
            <a:pPr hangingPunct="1">
              <a:lnSpc>
                <a:spcPct val="90000"/>
              </a:lnSpc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endParaRPr lang="en-GB" sz="2600" dirty="0">
              <a:solidFill>
                <a:srgbClr val="000000"/>
              </a:solidFill>
            </a:endParaRPr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6125" y="1724025"/>
            <a:ext cx="2603500" cy="1806575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</p:spPr>
      </p:pic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8125" y="0"/>
            <a:ext cx="1573213" cy="1620422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</p:spPr>
      </p:pic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05725" y="4391025"/>
            <a:ext cx="1276350" cy="1597025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314325" y="6268265"/>
            <a:ext cx="9372600" cy="1294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Bacterium producing Gramicidin S produces dozens of other antibiotics that </a:t>
            </a:r>
            <a:r>
              <a:rPr lang="en-US" sz="2800" b="1" dirty="0" err="1" smtClean="0">
                <a:solidFill>
                  <a:srgbClr val="FF0000"/>
                </a:solidFill>
              </a:rPr>
              <a:t>Gause</a:t>
            </a:r>
            <a:r>
              <a:rPr lang="en-US" sz="2800" b="1" dirty="0" smtClean="0">
                <a:solidFill>
                  <a:srgbClr val="FF0000"/>
                </a:solidFill>
              </a:rPr>
              <a:t>, </a:t>
            </a:r>
            <a:r>
              <a:rPr lang="en-US" sz="2800" b="1" dirty="0" err="1" smtClean="0">
                <a:solidFill>
                  <a:srgbClr val="FF0000"/>
                </a:solidFill>
              </a:rPr>
              <a:t>Brazhnikova</a:t>
            </a:r>
            <a:r>
              <a:rPr lang="en-US" sz="2800" b="1" dirty="0" smtClean="0">
                <a:solidFill>
                  <a:srgbClr val="FF0000"/>
                </a:solidFill>
              </a:rPr>
              <a:t>, and Synge missed 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252413" y="441325"/>
            <a:ext cx="9572625" cy="1100138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tIns="91440" anchor="ctr"/>
          <a:lstStyle/>
          <a:p>
            <a:pPr algn="ctr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</a:pPr>
            <a:r>
              <a:rPr lang="en-US" sz="3200" b="1" dirty="0" smtClean="0">
                <a:solidFill>
                  <a:srgbClr val="000000"/>
                </a:solidFill>
              </a:rPr>
              <a:t>Cyclic </a:t>
            </a:r>
            <a:r>
              <a:rPr lang="en-US" sz="3200" b="1" dirty="0">
                <a:solidFill>
                  <a:srgbClr val="000000"/>
                </a:solidFill>
              </a:rPr>
              <a:t>Peptide Sequencing Problem: </a:t>
            </a:r>
            <a:endParaRPr lang="en-US" sz="3200" b="1" dirty="0" smtClean="0">
              <a:solidFill>
                <a:srgbClr val="000000"/>
              </a:solidFill>
            </a:endParaRPr>
          </a:p>
          <a:p>
            <a:pPr algn="ctr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</a:pPr>
            <a:r>
              <a:rPr lang="en-US" sz="3200" b="1" dirty="0" smtClean="0">
                <a:solidFill>
                  <a:srgbClr val="000000"/>
                </a:solidFill>
              </a:rPr>
              <a:t>Previous </a:t>
            </a:r>
            <a:r>
              <a:rPr lang="en-US" sz="3200" b="1" dirty="0">
                <a:solidFill>
                  <a:srgbClr val="000000"/>
                </a:solidFill>
              </a:rPr>
              <a:t>Studies</a:t>
            </a:r>
          </a:p>
        </p:txBody>
      </p:sp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503238" y="1763713"/>
            <a:ext cx="9574212" cy="4456112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tIns="91440"/>
          <a:lstStyle/>
          <a:p>
            <a:pPr marL="342900" indent="-338138" hangingPunct="1">
              <a:spcBef>
                <a:spcPts val="800"/>
              </a:spcBef>
              <a:buFont typeface="Arial" charset="0"/>
              <a:buChar char="•"/>
              <a:tabLst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829800" algn="l"/>
              </a:tabLst>
            </a:pPr>
            <a:r>
              <a:rPr lang="en-US" sz="3200" dirty="0">
                <a:solidFill>
                  <a:srgbClr val="000000"/>
                </a:solidFill>
              </a:rPr>
              <a:t>First </a:t>
            </a:r>
            <a:r>
              <a:rPr lang="en-US" sz="3200" dirty="0" smtClean="0">
                <a:solidFill>
                  <a:srgbClr val="000000"/>
                </a:solidFill>
              </a:rPr>
              <a:t>algorithms for </a:t>
            </a:r>
            <a:r>
              <a:rPr lang="en-US" sz="3200" dirty="0">
                <a:solidFill>
                  <a:srgbClr val="000000"/>
                </a:solidFill>
              </a:rPr>
              <a:t>de novo sequencing of cyclic peptides: </a:t>
            </a:r>
          </a:p>
          <a:p>
            <a:pPr marL="342900" indent="-338138" hangingPunct="1">
              <a:spcBef>
                <a:spcPts val="800"/>
              </a:spcBef>
              <a:buClrTx/>
              <a:buSzTx/>
              <a:buFontTx/>
              <a:buNone/>
              <a:tabLst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829800" algn="l"/>
              </a:tabLst>
            </a:pPr>
            <a:r>
              <a:rPr lang="en-US" sz="2800" i="1" dirty="0" smtClean="0">
                <a:solidFill>
                  <a:srgbClr val="000000"/>
                </a:solidFill>
              </a:rPr>
              <a:t>          Bandeira </a:t>
            </a:r>
            <a:r>
              <a:rPr lang="en-US" sz="2800" i="1" dirty="0">
                <a:solidFill>
                  <a:srgbClr val="000000"/>
                </a:solidFill>
              </a:rPr>
              <a:t>et al., RECOMB </a:t>
            </a:r>
            <a:r>
              <a:rPr lang="en-US" sz="2800" i="1" dirty="0" smtClean="0">
                <a:solidFill>
                  <a:srgbClr val="000000"/>
                </a:solidFill>
              </a:rPr>
              <a:t>2008 </a:t>
            </a:r>
            <a:endParaRPr lang="en-US" sz="2800" i="1" dirty="0">
              <a:solidFill>
                <a:srgbClr val="000000"/>
              </a:solidFill>
            </a:endParaRPr>
          </a:p>
          <a:p>
            <a:pPr marL="342900" indent="-338138" hangingPunct="1">
              <a:spcBef>
                <a:spcPts val="800"/>
              </a:spcBef>
              <a:buClrTx/>
              <a:buSzTx/>
              <a:buFontTx/>
              <a:buNone/>
              <a:tabLst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829800" algn="l"/>
              </a:tabLst>
            </a:pPr>
            <a:r>
              <a:rPr lang="en-US" sz="2800" i="1" dirty="0" smtClean="0">
                <a:solidFill>
                  <a:srgbClr val="000000"/>
                </a:solidFill>
              </a:rPr>
              <a:t>          Ng </a:t>
            </a:r>
            <a:r>
              <a:rPr lang="en-US" sz="2800" i="1" dirty="0">
                <a:solidFill>
                  <a:srgbClr val="000000"/>
                </a:solidFill>
              </a:rPr>
              <a:t>et al., Nature Methods </a:t>
            </a:r>
            <a:r>
              <a:rPr lang="en-US" sz="2800" i="1" dirty="0" smtClean="0">
                <a:solidFill>
                  <a:srgbClr val="000000"/>
                </a:solidFill>
              </a:rPr>
              <a:t>2009</a:t>
            </a:r>
            <a:endParaRPr lang="en-US" sz="2800" i="1" dirty="0">
              <a:solidFill>
                <a:srgbClr val="000000"/>
              </a:solidFill>
            </a:endParaRPr>
          </a:p>
          <a:p>
            <a:pPr marL="342900" indent="-338138" hangingPunct="1">
              <a:spcBef>
                <a:spcPts val="800"/>
              </a:spcBef>
              <a:buClrTx/>
              <a:buSzTx/>
              <a:buFontTx/>
              <a:buNone/>
              <a:tabLst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829800" algn="l"/>
              </a:tabLst>
            </a:pPr>
            <a:endParaRPr lang="en-US" sz="3200" dirty="0">
              <a:solidFill>
                <a:srgbClr val="000000"/>
              </a:solidFill>
            </a:endParaRPr>
          </a:p>
          <a:p>
            <a:pPr marL="342900" indent="-338138" hangingPunct="1">
              <a:spcBef>
                <a:spcPts val="800"/>
              </a:spcBef>
              <a:buFont typeface="Arial" charset="0"/>
              <a:buChar char="•"/>
              <a:tabLst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829800" algn="l"/>
              </a:tabLst>
            </a:pPr>
            <a:r>
              <a:rPr lang="en-US" sz="3200" dirty="0">
                <a:solidFill>
                  <a:srgbClr val="000000"/>
                </a:solidFill>
              </a:rPr>
              <a:t>Applications of de novo </a:t>
            </a:r>
            <a:r>
              <a:rPr lang="en-US" sz="3200" dirty="0" err="1">
                <a:solidFill>
                  <a:srgbClr val="000000"/>
                </a:solidFill>
              </a:rPr>
              <a:t>cyclopeptide</a:t>
            </a:r>
            <a:r>
              <a:rPr lang="en-US" sz="3200" dirty="0">
                <a:solidFill>
                  <a:srgbClr val="000000"/>
                </a:solidFill>
              </a:rPr>
              <a:t> sequencing: </a:t>
            </a:r>
          </a:p>
          <a:p>
            <a:pPr marL="342900" indent="-338138" hangingPunct="1">
              <a:spcBef>
                <a:spcPts val="800"/>
              </a:spcBef>
              <a:buClrTx/>
              <a:buSzTx/>
              <a:buFontTx/>
              <a:buNone/>
              <a:tabLst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829800" algn="l"/>
              </a:tabLst>
            </a:pPr>
            <a:r>
              <a:rPr lang="en-US" sz="2800" dirty="0">
                <a:solidFill>
                  <a:srgbClr val="000000"/>
                </a:solidFill>
              </a:rPr>
              <a:t>      </a:t>
            </a:r>
            <a:r>
              <a:rPr lang="en-US" sz="2800" dirty="0" smtClean="0">
                <a:solidFill>
                  <a:srgbClr val="000000"/>
                </a:solidFill>
              </a:rPr>
              <a:t>    </a:t>
            </a:r>
            <a:r>
              <a:rPr lang="en-US" sz="2800" i="1" dirty="0" smtClean="0">
                <a:solidFill>
                  <a:srgbClr val="000000"/>
                </a:solidFill>
              </a:rPr>
              <a:t>Liu </a:t>
            </a:r>
            <a:r>
              <a:rPr lang="en-US" sz="2800" i="1" dirty="0">
                <a:solidFill>
                  <a:srgbClr val="000000"/>
                </a:solidFill>
              </a:rPr>
              <a:t>et al., PNAS 2010 </a:t>
            </a:r>
            <a:r>
              <a:rPr lang="en-US" sz="2800" dirty="0">
                <a:solidFill>
                  <a:srgbClr val="000000"/>
                </a:solidFill>
              </a:rPr>
              <a:t>(bacterial cannibalism)</a:t>
            </a:r>
          </a:p>
          <a:p>
            <a:pPr marL="342900" indent="-338138" hangingPunct="1">
              <a:spcBef>
                <a:spcPts val="800"/>
              </a:spcBef>
              <a:buClrTx/>
              <a:buSzTx/>
              <a:buFontTx/>
              <a:buNone/>
              <a:tabLst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829800" algn="l"/>
              </a:tabLst>
            </a:pPr>
            <a:r>
              <a:rPr lang="en-US" sz="2800" dirty="0">
                <a:solidFill>
                  <a:srgbClr val="000000"/>
                </a:solidFill>
              </a:rPr>
              <a:t>     </a:t>
            </a:r>
            <a:r>
              <a:rPr lang="en-US" sz="2800" dirty="0" smtClean="0">
                <a:solidFill>
                  <a:srgbClr val="000000"/>
                </a:solidFill>
              </a:rPr>
              <a:t>     </a:t>
            </a:r>
            <a:r>
              <a:rPr lang="en-US" sz="2800" i="1" dirty="0" err="1" smtClean="0">
                <a:solidFill>
                  <a:srgbClr val="000000"/>
                </a:solidFill>
              </a:rPr>
              <a:t>Leao</a:t>
            </a:r>
            <a:r>
              <a:rPr lang="en-US" sz="2800" i="1" dirty="0" smtClean="0">
                <a:solidFill>
                  <a:srgbClr val="000000"/>
                </a:solidFill>
              </a:rPr>
              <a:t> </a:t>
            </a:r>
            <a:r>
              <a:rPr lang="en-US" sz="2800" i="1" dirty="0">
                <a:solidFill>
                  <a:srgbClr val="000000"/>
                </a:solidFill>
              </a:rPr>
              <a:t>et al., PNAS 2010 </a:t>
            </a:r>
            <a:r>
              <a:rPr lang="en-US" sz="2800" dirty="0">
                <a:solidFill>
                  <a:srgbClr val="000000"/>
                </a:solidFill>
              </a:rPr>
              <a:t>(</a:t>
            </a:r>
            <a:r>
              <a:rPr lang="en-US" sz="2800" b="1" dirty="0">
                <a:solidFill>
                  <a:srgbClr val="000000"/>
                </a:solidFill>
              </a:rPr>
              <a:t>interactions between 					cyclic peptides</a:t>
            </a:r>
            <a:r>
              <a:rPr lang="en-US" sz="2800" dirty="0">
                <a:solidFill>
                  <a:srgbClr val="000000"/>
                </a:solidFill>
              </a:rPr>
              <a:t>)  </a:t>
            </a:r>
          </a:p>
          <a:p>
            <a:pPr marL="342900" indent="-338138" hangingPunct="1">
              <a:spcBef>
                <a:spcPts val="800"/>
              </a:spcBef>
              <a:buClrTx/>
              <a:buSzTx/>
              <a:buFontTx/>
              <a:buNone/>
              <a:tabLst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829800" algn="l"/>
              </a:tabLst>
            </a:pPr>
            <a:endParaRPr lang="en-US" sz="3200" dirty="0">
              <a:solidFill>
                <a:srgbClr val="000000"/>
              </a:solidFill>
            </a:endParaRPr>
          </a:p>
          <a:p>
            <a:pPr marL="342900" indent="-338138" hangingPunct="1">
              <a:spcBef>
                <a:spcPts val="800"/>
              </a:spcBef>
              <a:buClrTx/>
              <a:buSzTx/>
              <a:buFontTx/>
              <a:buNone/>
              <a:tabLst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829800" algn="l"/>
              </a:tabLst>
            </a:pPr>
            <a:endParaRPr lang="en-US" sz="3200" dirty="0">
              <a:solidFill>
                <a:srgbClr val="000000"/>
              </a:solidFill>
            </a:endParaRPr>
          </a:p>
          <a:p>
            <a:pPr marL="342900" indent="-338138" hangingPunct="1">
              <a:spcBef>
                <a:spcPts val="800"/>
              </a:spcBef>
              <a:buClrTx/>
              <a:buSzTx/>
              <a:buFontTx/>
              <a:buNone/>
              <a:tabLst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829800" algn="l"/>
              </a:tabLst>
            </a:pPr>
            <a:endParaRPr lang="en-US" sz="3200" dirty="0">
              <a:solidFill>
                <a:srgbClr val="000000"/>
              </a:solidFill>
            </a:endParaRPr>
          </a:p>
          <a:p>
            <a:pPr marL="342900" indent="-338138" hangingPunct="1">
              <a:spcBef>
                <a:spcPts val="800"/>
              </a:spcBef>
              <a:buClrTx/>
              <a:buSzTx/>
              <a:buFontTx/>
              <a:buNone/>
              <a:tabLst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829800" algn="l"/>
              </a:tabLst>
            </a:pPr>
            <a:endParaRPr lang="en-US" sz="3200" dirty="0">
              <a:solidFill>
                <a:srgbClr val="000000"/>
              </a:solidFill>
            </a:endParaRPr>
          </a:p>
          <a:p>
            <a:pPr marL="342900" indent="-338138" hangingPunct="1">
              <a:spcBef>
                <a:spcPts val="800"/>
              </a:spcBef>
              <a:buClrTx/>
              <a:buSzTx/>
              <a:buFontTx/>
              <a:buNone/>
              <a:tabLst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829800" algn="l"/>
              </a:tabLst>
            </a:pPr>
            <a:r>
              <a:rPr lang="en-US" sz="3200" dirty="0">
                <a:solidFill>
                  <a:srgbClr val="000000"/>
                </a:solidFill>
              </a:rPr>
              <a:t>  			</a:t>
            </a:r>
          </a:p>
          <a:p>
            <a:pPr marL="342900" indent="-338138" hangingPunct="1">
              <a:spcBef>
                <a:spcPts val="800"/>
              </a:spcBef>
              <a:buClrTx/>
              <a:buSzTx/>
              <a:buFontTx/>
              <a:buNone/>
              <a:tabLst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829800" algn="l"/>
              </a:tabLst>
            </a:pPr>
            <a:endParaRPr lang="en-US" sz="3200" dirty="0">
              <a:solidFill>
                <a:srgbClr val="000000"/>
              </a:solidFill>
            </a:endParaRPr>
          </a:p>
        </p:txBody>
      </p: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8125" y="2638425"/>
            <a:ext cx="914400" cy="1057275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</p:spPr>
      </p:pic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15125" y="2638425"/>
            <a:ext cx="931863" cy="1057275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Grp="1" noChangeArrowheads="1"/>
          </p:cNvSpPr>
          <p:nvPr>
            <p:ph type="title"/>
          </p:nvPr>
        </p:nvSpPr>
        <p:spPr>
          <a:xfrm>
            <a:off x="419100" y="0"/>
            <a:ext cx="9069388" cy="1260475"/>
          </a:xfrm>
          <a:ln/>
        </p:spPr>
        <p:txBody>
          <a:bodyPr/>
          <a:lstStyle/>
          <a:p>
            <a:pPr algn="ctr" hangingPunct="1">
              <a:lnSpc>
                <a:spcPct val="93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2800" b="1">
                <a:solidFill>
                  <a:srgbClr val="000000"/>
                </a:solidFill>
              </a:rPr>
              <a:t>Interactions Between Cyclic Peptides: Allelopathy</a:t>
            </a:r>
          </a:p>
        </p:txBody>
      </p:sp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336550" y="1008063"/>
            <a:ext cx="8207375" cy="5629275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tIns="91440"/>
          <a:lstStyle/>
          <a:p>
            <a:pPr hangingPunct="1">
              <a:lnSpc>
                <a:spcPct val="80000"/>
              </a:lnSpc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sz="3100" dirty="0">
                <a:solidFill>
                  <a:srgbClr val="000000"/>
                </a:solidFill>
              </a:rPr>
              <a:t>In a joint project with Scripps we studied peptides produced by </a:t>
            </a:r>
            <a:r>
              <a:rPr lang="en-GB" sz="3100" dirty="0" err="1">
                <a:solidFill>
                  <a:srgbClr val="000000"/>
                </a:solidFill>
              </a:rPr>
              <a:t>cyanobacterium</a:t>
            </a:r>
            <a:r>
              <a:rPr lang="en-GB" sz="3100" dirty="0">
                <a:solidFill>
                  <a:srgbClr val="000000"/>
                </a:solidFill>
              </a:rPr>
              <a:t>      that </a:t>
            </a:r>
            <a:r>
              <a:rPr lang="en-GB" sz="3100" dirty="0" smtClean="0">
                <a:solidFill>
                  <a:srgbClr val="000000"/>
                </a:solidFill>
              </a:rPr>
              <a:t>that inhibit </a:t>
            </a:r>
            <a:r>
              <a:rPr lang="en-GB" sz="3100" dirty="0">
                <a:solidFill>
                  <a:srgbClr val="000000"/>
                </a:solidFill>
              </a:rPr>
              <a:t>green algae</a:t>
            </a:r>
          </a:p>
          <a:p>
            <a:pPr hangingPunct="1">
              <a:lnSpc>
                <a:spcPct val="80000"/>
              </a:lnSpc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n-GB" sz="3100" dirty="0">
              <a:solidFill>
                <a:srgbClr val="000000"/>
              </a:solidFill>
            </a:endParaRPr>
          </a:p>
          <a:p>
            <a:pPr hangingPunct="1">
              <a:lnSpc>
                <a:spcPct val="80000"/>
              </a:lnSpc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sz="3100" dirty="0">
                <a:solidFill>
                  <a:srgbClr val="000000"/>
                </a:solidFill>
              </a:rPr>
              <a:t>We demonstrated that they are </a:t>
            </a:r>
            <a:r>
              <a:rPr lang="en-GB" sz="3100" b="1" dirty="0" err="1">
                <a:solidFill>
                  <a:srgbClr val="FF0000"/>
                </a:solidFill>
              </a:rPr>
              <a:t>allelopathic</a:t>
            </a:r>
            <a:r>
              <a:rPr lang="en-GB" sz="3100" dirty="0">
                <a:solidFill>
                  <a:srgbClr val="000000"/>
                </a:solidFill>
              </a:rPr>
              <a:t>,  i.e., different variants of these peptides are needed to inhibit the green algae</a:t>
            </a:r>
          </a:p>
          <a:p>
            <a:pPr hangingPunct="1">
              <a:lnSpc>
                <a:spcPct val="80000"/>
              </a:lnSpc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n-GB" sz="3100" dirty="0">
              <a:solidFill>
                <a:srgbClr val="000000"/>
              </a:solidFill>
            </a:endParaRPr>
          </a:p>
          <a:p>
            <a:pPr hangingPunct="1">
              <a:lnSpc>
                <a:spcPct val="80000"/>
              </a:lnSpc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sz="3100" dirty="0">
                <a:solidFill>
                  <a:srgbClr val="000000"/>
                </a:solidFill>
              </a:rPr>
              <a:t>This observation emphasizes the importance of studying various peptide variants and calls for the development of a technology able to sequence ALL peptides in complex mixtures at once (</a:t>
            </a:r>
            <a:r>
              <a:rPr lang="en-GB" sz="3100" b="1" dirty="0">
                <a:solidFill>
                  <a:srgbClr val="FF0000"/>
                </a:solidFill>
              </a:rPr>
              <a:t>multiplex NRP sequencing</a:t>
            </a:r>
            <a:r>
              <a:rPr lang="en-GB" sz="3100" dirty="0">
                <a:solidFill>
                  <a:srgbClr val="000000"/>
                </a:solidFill>
              </a:rPr>
              <a:t>). </a:t>
            </a:r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5800725" y="7058025"/>
            <a:ext cx="6884988" cy="355600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</p:spPr>
        <p:txBody>
          <a:bodyPr lIns="100800" tIns="50400" rIns="100800" bIns="50400">
            <a:spAutoFit/>
          </a:bodyPr>
          <a:lstStyle/>
          <a:p>
            <a:pPr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n-US" i="1">
                <a:solidFill>
                  <a:srgbClr val="000000"/>
                </a:solidFill>
              </a:rPr>
              <a:t>Leao et al. PNAS  2010</a:t>
            </a:r>
          </a:p>
        </p:txBody>
      </p:sp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43800" y="935038"/>
            <a:ext cx="2355850" cy="15795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335915" y="0"/>
            <a:ext cx="9069705" cy="1260475"/>
          </a:xfrm>
        </p:spPr>
        <p:txBody>
          <a:bodyPr/>
          <a:lstStyle/>
          <a:p>
            <a:pPr eaLnBrk="1" hangingPunct="1"/>
            <a:r>
              <a:rPr lang="en-US" sz="3100" b="1" dirty="0" smtClean="0">
                <a:solidFill>
                  <a:schemeClr val="tx1"/>
                </a:solidFill>
              </a:rPr>
              <a:t>From sequencing the most abundant peptides to multiplex sequencing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>
          <a:xfrm>
            <a:off x="503873" y="924348"/>
            <a:ext cx="9069705" cy="663850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sz="2200" dirty="0" smtClean="0"/>
          </a:p>
          <a:p>
            <a:pPr eaLnBrk="1" hangingPunct="1">
              <a:lnSpc>
                <a:spcPct val="80000"/>
              </a:lnSpc>
            </a:pPr>
            <a:r>
              <a:rPr lang="en-US" sz="2200" dirty="0" smtClean="0"/>
              <a:t>Since our first attempt to sequence NRPs from </a:t>
            </a:r>
            <a:r>
              <a:rPr lang="en-US" sz="2200" i="1" dirty="0" err="1" smtClean="0"/>
              <a:t>Oscillatoria</a:t>
            </a:r>
            <a:r>
              <a:rPr lang="en-US" sz="2200" i="1" dirty="0" smtClean="0"/>
              <a:t> sp. </a:t>
            </a:r>
            <a:r>
              <a:rPr lang="en-US" sz="2200" dirty="0" smtClean="0"/>
              <a:t>via MS was inconclusive, </a:t>
            </a:r>
            <a:r>
              <a:rPr lang="en-US" sz="2200" dirty="0" err="1" smtClean="0"/>
              <a:t>Leao</a:t>
            </a:r>
            <a:r>
              <a:rPr lang="en-US" sz="2200" dirty="0" smtClean="0"/>
              <a:t> et. al. 2010 resorted to purification of the most abundant peptide and sequencing it via NMR. </a:t>
            </a:r>
          </a:p>
          <a:p>
            <a:pPr eaLnBrk="1" hangingPunct="1">
              <a:lnSpc>
                <a:spcPct val="80000"/>
              </a:lnSpc>
            </a:pPr>
            <a:r>
              <a:rPr lang="en-US" sz="2200" dirty="0" smtClean="0"/>
              <a:t>This large effort involved applications of various NMR technologies (including HSQC, HMBC, COSY, and NOESY) but still failed to identify some inter-residue dependencies </a:t>
            </a:r>
          </a:p>
          <a:p>
            <a:pPr eaLnBrk="1" hangingPunct="1">
              <a:lnSpc>
                <a:spcPct val="80000"/>
              </a:lnSpc>
            </a:pPr>
            <a:r>
              <a:rPr lang="en-US" sz="2200" dirty="0" smtClean="0"/>
              <a:t>Applications of both NMR and mass spectrometry to finally sequence this  compound represented a time-consuming effort of a multidisciplinary team. </a:t>
            </a:r>
          </a:p>
          <a:p>
            <a:pPr eaLnBrk="1" hangingPunct="1">
              <a:lnSpc>
                <a:spcPct val="80000"/>
              </a:lnSpc>
            </a:pPr>
            <a:endParaRPr lang="en-US" sz="2200" dirty="0" smtClean="0"/>
          </a:p>
          <a:p>
            <a:pPr eaLnBrk="1" hangingPunct="1">
              <a:lnSpc>
                <a:spcPct val="80000"/>
              </a:lnSpc>
            </a:pPr>
            <a:endParaRPr lang="en-US" sz="2200" dirty="0" smtClean="0"/>
          </a:p>
          <a:p>
            <a:pPr eaLnBrk="1" hangingPunct="1">
              <a:lnSpc>
                <a:spcPct val="80000"/>
              </a:lnSpc>
            </a:pPr>
            <a:endParaRPr lang="en-US" sz="2200" dirty="0" smtClean="0"/>
          </a:p>
          <a:p>
            <a:pPr eaLnBrk="1" hangingPunct="1">
              <a:lnSpc>
                <a:spcPct val="80000"/>
              </a:lnSpc>
            </a:pPr>
            <a:endParaRPr lang="en-US" sz="2200" dirty="0" smtClean="0"/>
          </a:p>
          <a:p>
            <a:pPr eaLnBrk="1" hangingPunct="1">
              <a:lnSpc>
                <a:spcPct val="80000"/>
              </a:lnSpc>
            </a:pPr>
            <a:endParaRPr lang="en-US" sz="2200" dirty="0" smtClean="0"/>
          </a:p>
          <a:p>
            <a:pPr eaLnBrk="1" hangingPunct="1">
              <a:lnSpc>
                <a:spcPct val="80000"/>
              </a:lnSpc>
            </a:pPr>
            <a:endParaRPr lang="en-US" sz="2200" dirty="0" smtClean="0"/>
          </a:p>
          <a:p>
            <a:pPr eaLnBrk="1" hangingPunct="1">
              <a:lnSpc>
                <a:spcPct val="80000"/>
              </a:lnSpc>
            </a:pPr>
            <a:endParaRPr lang="en-US" sz="2200" dirty="0" smtClean="0"/>
          </a:p>
          <a:p>
            <a:pPr eaLnBrk="1" hangingPunct="1">
              <a:lnSpc>
                <a:spcPct val="80000"/>
              </a:lnSpc>
            </a:pPr>
            <a:r>
              <a:rPr lang="en-US" sz="2200" b="1" dirty="0" smtClean="0"/>
              <a:t>A better approach would be to generate spectra of all variant NRPs (without the need to purify individual peptides) and to multiplex sequence them. </a:t>
            </a:r>
          </a:p>
        </p:txBody>
      </p:sp>
      <p:pic>
        <p:nvPicPr>
          <p:cNvPr id="39940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52725" y="4543425"/>
            <a:ext cx="5175883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390525" y="0"/>
            <a:ext cx="9069705" cy="1260475"/>
          </a:xfrm>
        </p:spPr>
        <p:txBody>
          <a:bodyPr/>
          <a:lstStyle/>
          <a:p>
            <a:pPr eaLnBrk="1" hangingPunct="1"/>
            <a:r>
              <a:rPr lang="en-US" sz="3200" i="1" dirty="0">
                <a:solidFill>
                  <a:schemeClr val="tx1"/>
                </a:solidFill>
              </a:rPr>
              <a:t>Bacillus </a:t>
            </a:r>
            <a:r>
              <a:rPr lang="en-US" sz="3200" i="1" dirty="0" err="1">
                <a:solidFill>
                  <a:schemeClr val="tx1"/>
                </a:solidFill>
              </a:rPr>
              <a:t>brevis</a:t>
            </a:r>
            <a:r>
              <a:rPr lang="en-US" sz="3200" i="1" dirty="0">
                <a:solidFill>
                  <a:schemeClr val="tx1"/>
                </a:solidFill>
              </a:rPr>
              <a:t>: </a:t>
            </a:r>
            <a:r>
              <a:rPr lang="en-US" sz="3200" b="1" dirty="0" err="1" smtClean="0">
                <a:solidFill>
                  <a:schemeClr val="tx1"/>
                </a:solidFill>
              </a:rPr>
              <a:t>Tyrocidines</a:t>
            </a:r>
            <a:r>
              <a:rPr lang="en-US" sz="3200" b="1" dirty="0" smtClean="0">
                <a:solidFill>
                  <a:schemeClr val="tx1"/>
                </a:solidFill>
              </a:rPr>
              <a:t> </a:t>
            </a:r>
            <a:r>
              <a:rPr lang="en-US" sz="3200" b="1" dirty="0">
                <a:solidFill>
                  <a:schemeClr val="tx1"/>
                </a:solidFill>
              </a:rPr>
              <a:t>and </a:t>
            </a:r>
            <a:r>
              <a:rPr lang="en-US" sz="3200" b="1" dirty="0" err="1">
                <a:solidFill>
                  <a:schemeClr val="tx1"/>
                </a:solidFill>
              </a:rPr>
              <a:t>Gramicidins</a:t>
            </a:r>
            <a:r>
              <a:rPr lang="en-US" sz="3200" b="1" dirty="0">
                <a:solidFill>
                  <a:schemeClr val="tx1"/>
                </a:solidFill>
              </a:rPr>
              <a:t>   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466725" y="1419225"/>
            <a:ext cx="9321641" cy="5798185"/>
          </a:xfrm>
        </p:spPr>
        <p:txBody>
          <a:bodyPr/>
          <a:lstStyle/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900" dirty="0"/>
          </a:p>
          <a:p>
            <a:pPr eaLnBrk="1" hangingPunct="1">
              <a:lnSpc>
                <a:spcPct val="80000"/>
              </a:lnSpc>
            </a:pPr>
            <a:r>
              <a:rPr lang="en-US" sz="2200" b="1" dirty="0">
                <a:solidFill>
                  <a:srgbClr val="FF0000"/>
                </a:solidFill>
              </a:rPr>
              <a:t>Gramicidin S</a:t>
            </a:r>
            <a:r>
              <a:rPr lang="en-US" sz="2200" dirty="0"/>
              <a:t> was isolated from soil bacteria </a:t>
            </a:r>
            <a:r>
              <a:rPr lang="en-US" sz="2200" i="1" dirty="0"/>
              <a:t>Bacillus </a:t>
            </a:r>
            <a:r>
              <a:rPr lang="en-US" sz="2200" i="1" dirty="0" err="1"/>
              <a:t>brevis</a:t>
            </a:r>
            <a:endParaRPr lang="en-US" sz="2200" i="1" dirty="0"/>
          </a:p>
          <a:p>
            <a:pPr eaLnBrk="1" hangingPunct="1">
              <a:lnSpc>
                <a:spcPct val="80000"/>
              </a:lnSpc>
            </a:pPr>
            <a:endParaRPr lang="en-US" sz="2200" i="1" dirty="0"/>
          </a:p>
          <a:p>
            <a:pPr eaLnBrk="1" hangingPunct="1">
              <a:lnSpc>
                <a:spcPct val="80000"/>
              </a:lnSpc>
            </a:pPr>
            <a:r>
              <a:rPr lang="en-US" sz="2200" i="1" dirty="0"/>
              <a:t> </a:t>
            </a:r>
            <a:r>
              <a:rPr lang="en-US" sz="2200" dirty="0"/>
              <a:t>Over the course of decades, 28 (!)  different peptides produced by </a:t>
            </a:r>
            <a:r>
              <a:rPr lang="en-US" sz="2200" i="1" dirty="0"/>
              <a:t>Bacillus </a:t>
            </a:r>
            <a:r>
              <a:rPr lang="en-US" sz="2200" i="1" dirty="0" err="1"/>
              <a:t>brevis</a:t>
            </a:r>
            <a:r>
              <a:rPr lang="en-US" sz="2200" i="1" dirty="0"/>
              <a:t>  </a:t>
            </a:r>
            <a:r>
              <a:rPr lang="en-US" sz="2200" dirty="0"/>
              <a:t>were sequenced (forming two families: </a:t>
            </a:r>
            <a:r>
              <a:rPr lang="en-US" sz="2200" b="1" dirty="0" err="1" smtClean="0"/>
              <a:t>Tyrocidines</a:t>
            </a:r>
            <a:r>
              <a:rPr lang="en-US" sz="2200" dirty="0" smtClean="0"/>
              <a:t> </a:t>
            </a:r>
            <a:r>
              <a:rPr lang="en-US" sz="2200" dirty="0"/>
              <a:t>and </a:t>
            </a:r>
            <a:r>
              <a:rPr lang="en-US" sz="2200" b="1" dirty="0" err="1" smtClean="0"/>
              <a:t>Gramicidins</a:t>
            </a:r>
            <a:r>
              <a:rPr lang="en-US" sz="2200" dirty="0"/>
              <a:t>)</a:t>
            </a:r>
          </a:p>
          <a:p>
            <a:pPr eaLnBrk="1" hangingPunct="1">
              <a:lnSpc>
                <a:spcPct val="80000"/>
              </a:lnSpc>
            </a:pPr>
            <a:endParaRPr lang="en-US" sz="2200" dirty="0"/>
          </a:p>
          <a:p>
            <a:pPr eaLnBrk="1" hangingPunct="1">
              <a:lnSpc>
                <a:spcPct val="80000"/>
              </a:lnSpc>
            </a:pPr>
            <a:r>
              <a:rPr lang="en-US" sz="2200" dirty="0"/>
              <a:t>Some </a:t>
            </a:r>
            <a:r>
              <a:rPr lang="en-US" sz="2200" dirty="0" err="1"/>
              <a:t>Tyrocidines</a:t>
            </a:r>
            <a:r>
              <a:rPr lang="en-US" sz="2200" dirty="0"/>
              <a:t> have been isolated but  have not been sequenced yet  </a:t>
            </a:r>
          </a:p>
          <a:p>
            <a:pPr eaLnBrk="1" hangingPunct="1">
              <a:lnSpc>
                <a:spcPct val="80000"/>
              </a:lnSpc>
            </a:pPr>
            <a:endParaRPr lang="en-US" sz="2200" dirty="0"/>
          </a:p>
        </p:txBody>
      </p:sp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85726" y="168063"/>
            <a:ext cx="839788" cy="847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314325" y="200025"/>
            <a:ext cx="9069705" cy="1260475"/>
          </a:xfrm>
        </p:spPr>
        <p:txBody>
          <a:bodyPr/>
          <a:lstStyle/>
          <a:p>
            <a:pPr eaLnBrk="1" hangingPunct="1"/>
            <a:r>
              <a:rPr lang="en-US" sz="3200" i="1" dirty="0">
                <a:solidFill>
                  <a:schemeClr val="tx1"/>
                </a:solidFill>
              </a:rPr>
              <a:t>Bacillus </a:t>
            </a:r>
            <a:r>
              <a:rPr lang="en-US" sz="3200" i="1" dirty="0" err="1">
                <a:solidFill>
                  <a:schemeClr val="tx1"/>
                </a:solidFill>
              </a:rPr>
              <a:t>brevis</a:t>
            </a:r>
            <a:r>
              <a:rPr lang="en-US" sz="3200" i="1" dirty="0">
                <a:solidFill>
                  <a:schemeClr val="tx1"/>
                </a:solidFill>
              </a:rPr>
              <a:t>: </a:t>
            </a:r>
            <a:r>
              <a:rPr lang="en-US" sz="3200" b="1" dirty="0" err="1">
                <a:solidFill>
                  <a:schemeClr val="tx1"/>
                </a:solidFill>
              </a:rPr>
              <a:t>Tyrocidines</a:t>
            </a:r>
            <a:r>
              <a:rPr lang="en-US" sz="3200" b="1" dirty="0">
                <a:solidFill>
                  <a:schemeClr val="tx1"/>
                </a:solidFill>
              </a:rPr>
              <a:t> and </a:t>
            </a:r>
            <a:r>
              <a:rPr lang="en-US" sz="3200" b="1" dirty="0" err="1">
                <a:solidFill>
                  <a:schemeClr val="tx1"/>
                </a:solidFill>
              </a:rPr>
              <a:t>Gramicidins</a:t>
            </a:r>
            <a:r>
              <a:rPr lang="en-US" sz="3200" b="1" dirty="0">
                <a:solidFill>
                  <a:schemeClr val="tx1"/>
                </a:solidFill>
              </a:rPr>
              <a:t>   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503873" y="840317"/>
            <a:ext cx="9573577" cy="5798185"/>
          </a:xfrm>
        </p:spPr>
        <p:txBody>
          <a:bodyPr/>
          <a:lstStyle/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900" dirty="0"/>
          </a:p>
          <a:p>
            <a:pPr eaLnBrk="1" hangingPunct="1">
              <a:lnSpc>
                <a:spcPct val="80000"/>
              </a:lnSpc>
            </a:pPr>
            <a:r>
              <a:rPr lang="en-US" sz="2200" b="1" dirty="0">
                <a:solidFill>
                  <a:srgbClr val="FF0000"/>
                </a:solidFill>
              </a:rPr>
              <a:t>Gramicidin S</a:t>
            </a:r>
            <a:r>
              <a:rPr lang="en-US" sz="2200" dirty="0"/>
              <a:t> was isolated from soil bacteria </a:t>
            </a:r>
            <a:r>
              <a:rPr lang="en-US" sz="2200" i="1" dirty="0"/>
              <a:t>Bacillus </a:t>
            </a:r>
            <a:r>
              <a:rPr lang="en-US" sz="2200" i="1" dirty="0" err="1"/>
              <a:t>brevis</a:t>
            </a:r>
            <a:endParaRPr lang="en-US" sz="2200" i="1" dirty="0"/>
          </a:p>
          <a:p>
            <a:pPr eaLnBrk="1" hangingPunct="1">
              <a:lnSpc>
                <a:spcPct val="80000"/>
              </a:lnSpc>
            </a:pPr>
            <a:endParaRPr lang="en-US" sz="2200" i="1" dirty="0"/>
          </a:p>
          <a:p>
            <a:pPr eaLnBrk="1" hangingPunct="1">
              <a:lnSpc>
                <a:spcPct val="80000"/>
              </a:lnSpc>
            </a:pPr>
            <a:r>
              <a:rPr lang="en-US" sz="2200" i="1" dirty="0"/>
              <a:t> </a:t>
            </a:r>
            <a:r>
              <a:rPr lang="en-US" sz="2200" dirty="0"/>
              <a:t>Over the course of decades, 28 (!)  different peptides produced by </a:t>
            </a:r>
            <a:r>
              <a:rPr lang="en-US" sz="2200" i="1" dirty="0"/>
              <a:t>Bacillus </a:t>
            </a:r>
            <a:r>
              <a:rPr lang="en-US" sz="2200" i="1" dirty="0" err="1"/>
              <a:t>brevis</a:t>
            </a:r>
            <a:r>
              <a:rPr lang="en-US" sz="2200" i="1" dirty="0"/>
              <a:t>  </a:t>
            </a:r>
            <a:r>
              <a:rPr lang="en-US" sz="2200" dirty="0"/>
              <a:t>were sequenced (forming two families: </a:t>
            </a:r>
            <a:r>
              <a:rPr lang="en-US" sz="2200" b="1" dirty="0" err="1"/>
              <a:t>tyrocidines</a:t>
            </a:r>
            <a:r>
              <a:rPr lang="en-US" sz="2200" dirty="0"/>
              <a:t> and </a:t>
            </a:r>
            <a:r>
              <a:rPr lang="en-US" sz="2200" b="1" dirty="0" err="1"/>
              <a:t>gramicidins</a:t>
            </a:r>
            <a:r>
              <a:rPr lang="en-US" sz="2200" dirty="0"/>
              <a:t>)</a:t>
            </a:r>
          </a:p>
          <a:p>
            <a:pPr eaLnBrk="1" hangingPunct="1">
              <a:lnSpc>
                <a:spcPct val="80000"/>
              </a:lnSpc>
            </a:pPr>
            <a:endParaRPr lang="en-US" sz="2200" dirty="0"/>
          </a:p>
          <a:p>
            <a:pPr eaLnBrk="1" hangingPunct="1">
              <a:lnSpc>
                <a:spcPct val="80000"/>
              </a:lnSpc>
            </a:pPr>
            <a:r>
              <a:rPr lang="en-US" sz="2200" dirty="0"/>
              <a:t>Some </a:t>
            </a:r>
            <a:r>
              <a:rPr lang="en-US" sz="2200" dirty="0" err="1"/>
              <a:t>Tyrocidines</a:t>
            </a:r>
            <a:r>
              <a:rPr lang="en-US" sz="2200" dirty="0"/>
              <a:t> have been isolated but  have not been sequenced yet  </a:t>
            </a:r>
          </a:p>
          <a:p>
            <a:pPr eaLnBrk="1" hangingPunct="1">
              <a:lnSpc>
                <a:spcPct val="80000"/>
              </a:lnSpc>
            </a:pPr>
            <a:endParaRPr lang="en-US" sz="2200" dirty="0"/>
          </a:p>
          <a:p>
            <a:pPr eaLnBrk="1" hangingPunct="1">
              <a:lnSpc>
                <a:spcPct val="80000"/>
              </a:lnSpc>
            </a:pPr>
            <a:endParaRPr lang="en-US" sz="2200" dirty="0" smtClean="0"/>
          </a:p>
          <a:p>
            <a:pPr eaLnBrk="1" hangingPunct="1">
              <a:lnSpc>
                <a:spcPct val="80000"/>
              </a:lnSpc>
            </a:pPr>
            <a:r>
              <a:rPr lang="en-US" sz="2200" dirty="0" smtClean="0"/>
              <a:t>Open Problem: </a:t>
            </a:r>
            <a:r>
              <a:rPr lang="en-US" sz="2200" b="1" dirty="0">
                <a:solidFill>
                  <a:srgbClr val="0000FF"/>
                </a:solidFill>
              </a:rPr>
              <a:t>How many different </a:t>
            </a:r>
            <a:r>
              <a:rPr lang="en-US" sz="2200" b="1" dirty="0" smtClean="0">
                <a:solidFill>
                  <a:srgbClr val="0000FF"/>
                </a:solidFill>
              </a:rPr>
              <a:t>NRPs  </a:t>
            </a:r>
            <a:r>
              <a:rPr lang="en-US" sz="2200" b="1" i="1" dirty="0" smtClean="0">
                <a:solidFill>
                  <a:srgbClr val="0000FF"/>
                </a:solidFill>
              </a:rPr>
              <a:t>Bacillus </a:t>
            </a:r>
            <a:r>
              <a:rPr lang="en-US" sz="2200" b="1" i="1" dirty="0" err="1">
                <a:solidFill>
                  <a:srgbClr val="0000FF"/>
                </a:solidFill>
              </a:rPr>
              <a:t>brevis</a:t>
            </a:r>
            <a:r>
              <a:rPr lang="en-US" sz="2200" b="1" dirty="0">
                <a:solidFill>
                  <a:srgbClr val="0000FF"/>
                </a:solidFill>
              </a:rPr>
              <a:t>  produces and what are their roles? Why so many? </a:t>
            </a:r>
          </a:p>
          <a:p>
            <a:pPr eaLnBrk="1" hangingPunct="1">
              <a:lnSpc>
                <a:spcPct val="80000"/>
              </a:lnSpc>
            </a:pPr>
            <a:endParaRPr lang="en-US" sz="2200" b="1" dirty="0">
              <a:solidFill>
                <a:srgbClr val="0000FF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sz="2200" dirty="0"/>
              <a:t>Rule, not an exception: NRPs are found as collections of </a:t>
            </a:r>
            <a:r>
              <a:rPr lang="en-US" sz="2200" b="1" dirty="0">
                <a:solidFill>
                  <a:srgbClr val="FF0000"/>
                </a:solidFill>
              </a:rPr>
              <a:t>Related Peptides</a:t>
            </a:r>
          </a:p>
        </p:txBody>
      </p:sp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85726" y="168063"/>
            <a:ext cx="839788" cy="847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5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6725" y="1114425"/>
            <a:ext cx="9372600" cy="3096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Grp="1" noChangeArrowheads="1"/>
          </p:cNvSpPr>
          <p:nvPr>
            <p:ph type="title"/>
          </p:nvPr>
        </p:nvSpPr>
        <p:spPr>
          <a:xfrm>
            <a:off x="542925" y="0"/>
            <a:ext cx="9067800" cy="1173163"/>
          </a:xfrm>
          <a:ln/>
        </p:spPr>
        <p:txBody>
          <a:bodyPr tIns="38880"/>
          <a:lstStyle/>
          <a:p>
            <a:pPr algn="ctr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b="1" dirty="0" smtClean="0">
                <a:solidFill>
                  <a:srgbClr val="000000"/>
                </a:solidFill>
              </a:rPr>
              <a:t>Tags</a:t>
            </a:r>
            <a:endParaRPr lang="en-GB" b="1" dirty="0">
              <a:solidFill>
                <a:srgbClr val="000000"/>
              </a:solidFill>
            </a:endParaRPr>
          </a:p>
        </p:txBody>
      </p:sp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466725" y="885825"/>
            <a:ext cx="9067800" cy="1974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24840"/>
          <a:lstStyle/>
          <a:p>
            <a:pPr marL="425450" indent="-320675">
              <a:spcAft>
                <a:spcPts val="1425"/>
              </a:spcAft>
              <a:buSzPct val="45000"/>
              <a:buFont typeface="Wingdings" charset="0"/>
              <a:buChar char=""/>
              <a:tabLst>
                <a:tab pos="850900" algn="l"/>
                <a:tab pos="963613" algn="l"/>
                <a:tab pos="1420813" algn="l"/>
                <a:tab pos="1878013" algn="l"/>
                <a:tab pos="2335213" algn="l"/>
                <a:tab pos="2792413" algn="l"/>
                <a:tab pos="3249613" algn="l"/>
                <a:tab pos="3706813" algn="l"/>
                <a:tab pos="4164013" algn="l"/>
                <a:tab pos="4621213" algn="l"/>
                <a:tab pos="5078413" algn="l"/>
                <a:tab pos="5535613" algn="l"/>
                <a:tab pos="5992813" algn="l"/>
                <a:tab pos="6450013" algn="l"/>
                <a:tab pos="6907213" algn="l"/>
                <a:tab pos="7364413" algn="l"/>
                <a:tab pos="7821613" algn="l"/>
                <a:tab pos="8278813" algn="l"/>
                <a:tab pos="8736013" algn="l"/>
                <a:tab pos="9193213" algn="l"/>
                <a:tab pos="9650413" algn="l"/>
              </a:tabLst>
            </a:pPr>
            <a:r>
              <a:rPr lang="en-GB" sz="2800" b="1" i="1" dirty="0" smtClean="0">
                <a:solidFill>
                  <a:srgbClr val="000000"/>
                </a:solidFill>
              </a:rPr>
              <a:t>k-ta</a:t>
            </a:r>
            <a:r>
              <a:rPr lang="en-GB" sz="2800" b="1" dirty="0" smtClean="0">
                <a:solidFill>
                  <a:srgbClr val="000000"/>
                </a:solidFill>
              </a:rPr>
              <a:t>g</a:t>
            </a:r>
            <a:r>
              <a:rPr lang="en-GB" sz="2800" dirty="0">
                <a:solidFill>
                  <a:srgbClr val="000000"/>
                </a:solidFill>
              </a:rPr>
              <a:t>: </a:t>
            </a:r>
            <a:r>
              <a:rPr lang="en-GB" sz="2800" dirty="0" smtClean="0">
                <a:solidFill>
                  <a:srgbClr val="000000"/>
                </a:solidFill>
              </a:rPr>
              <a:t>partitioning </a:t>
            </a:r>
            <a:r>
              <a:rPr lang="en-GB" sz="2800" dirty="0">
                <a:solidFill>
                  <a:srgbClr val="000000"/>
                </a:solidFill>
              </a:rPr>
              <a:t>of the parent mass into </a:t>
            </a:r>
            <a:r>
              <a:rPr lang="en-GB" sz="2800" i="1" dirty="0">
                <a:solidFill>
                  <a:srgbClr val="000000"/>
                </a:solidFill>
              </a:rPr>
              <a:t>k</a:t>
            </a:r>
            <a:r>
              <a:rPr lang="en-GB" sz="2800" dirty="0">
                <a:solidFill>
                  <a:srgbClr val="000000"/>
                </a:solidFill>
              </a:rPr>
              <a:t> integers larger or equal than 57 (the </a:t>
            </a:r>
            <a:r>
              <a:rPr lang="en-GB" sz="2800" dirty="0" smtClean="0">
                <a:solidFill>
                  <a:srgbClr val="000000"/>
                </a:solidFill>
              </a:rPr>
              <a:t>mass of the lightest </a:t>
            </a:r>
            <a:r>
              <a:rPr lang="en-GB" sz="2800" dirty="0">
                <a:solidFill>
                  <a:srgbClr val="000000"/>
                </a:solidFill>
              </a:rPr>
              <a:t>amino acid </a:t>
            </a:r>
            <a:r>
              <a:rPr lang="en-GB" sz="2800" dirty="0" err="1" smtClean="0">
                <a:solidFill>
                  <a:srgbClr val="000000"/>
                </a:solidFill>
              </a:rPr>
              <a:t>Gly</a:t>
            </a:r>
            <a:r>
              <a:rPr lang="en-GB" sz="2800" dirty="0" smtClean="0">
                <a:solidFill>
                  <a:srgbClr val="000000"/>
                </a:solidFill>
              </a:rPr>
              <a:t>): </a:t>
            </a:r>
            <a:endParaRPr lang="en-GB" sz="2800" dirty="0">
              <a:solidFill>
                <a:srgbClr val="000000"/>
              </a:solidFill>
            </a:endParaRPr>
          </a:p>
          <a:p>
            <a:pPr marL="425450" indent="-320675">
              <a:spcAft>
                <a:spcPts val="1425"/>
              </a:spcAft>
              <a:buClrTx/>
              <a:buSzTx/>
              <a:buFontTx/>
              <a:buNone/>
              <a:tabLst>
                <a:tab pos="850900" algn="l"/>
                <a:tab pos="963613" algn="l"/>
                <a:tab pos="1420813" algn="l"/>
                <a:tab pos="1878013" algn="l"/>
                <a:tab pos="2335213" algn="l"/>
                <a:tab pos="2792413" algn="l"/>
                <a:tab pos="3249613" algn="l"/>
                <a:tab pos="3706813" algn="l"/>
                <a:tab pos="4164013" algn="l"/>
                <a:tab pos="4621213" algn="l"/>
                <a:tab pos="5078413" algn="l"/>
                <a:tab pos="5535613" algn="l"/>
                <a:tab pos="5992813" algn="l"/>
                <a:tab pos="6450013" algn="l"/>
                <a:tab pos="6907213" algn="l"/>
                <a:tab pos="7364413" algn="l"/>
                <a:tab pos="7821613" algn="l"/>
                <a:tab pos="8278813" algn="l"/>
                <a:tab pos="8736013" algn="l"/>
                <a:tab pos="9193213" algn="l"/>
                <a:tab pos="9650413" algn="l"/>
              </a:tabLst>
            </a:pPr>
            <a:r>
              <a:rPr lang="en-GB" sz="2800" dirty="0">
                <a:solidFill>
                  <a:srgbClr val="000000"/>
                </a:solidFill>
              </a:rPr>
              <a:t>        (100, 1000, 169) </a:t>
            </a:r>
          </a:p>
          <a:p>
            <a:pPr marL="425450" indent="-320675">
              <a:spcAft>
                <a:spcPts val="1425"/>
              </a:spcAft>
              <a:buSzPct val="45000"/>
              <a:buFont typeface="Wingdings" charset="0"/>
              <a:buChar char=""/>
              <a:tabLst>
                <a:tab pos="850900" algn="l"/>
                <a:tab pos="963613" algn="l"/>
                <a:tab pos="1420813" algn="l"/>
                <a:tab pos="1878013" algn="l"/>
                <a:tab pos="2335213" algn="l"/>
                <a:tab pos="2792413" algn="l"/>
                <a:tab pos="3249613" algn="l"/>
                <a:tab pos="3706813" algn="l"/>
                <a:tab pos="4164013" algn="l"/>
                <a:tab pos="4621213" algn="l"/>
                <a:tab pos="5078413" algn="l"/>
                <a:tab pos="5535613" algn="l"/>
                <a:tab pos="5992813" algn="l"/>
                <a:tab pos="6450013" algn="l"/>
                <a:tab pos="6907213" algn="l"/>
                <a:tab pos="7364413" algn="l"/>
                <a:tab pos="7821613" algn="l"/>
                <a:tab pos="8278813" algn="l"/>
                <a:tab pos="8736013" algn="l"/>
                <a:tab pos="9193213" algn="l"/>
                <a:tab pos="9650413" algn="l"/>
              </a:tabLst>
            </a:pPr>
            <a:r>
              <a:rPr lang="en-GB" sz="2800" dirty="0">
                <a:solidFill>
                  <a:srgbClr val="000000"/>
                </a:solidFill>
              </a:rPr>
              <a:t>A </a:t>
            </a:r>
            <a:r>
              <a:rPr lang="en-GB" sz="2800" b="1" dirty="0">
                <a:solidFill>
                  <a:srgbClr val="000000"/>
                </a:solidFill>
              </a:rPr>
              <a:t>correct </a:t>
            </a:r>
            <a:r>
              <a:rPr lang="en-GB" sz="2800" b="1" i="1" dirty="0">
                <a:solidFill>
                  <a:srgbClr val="000000"/>
                </a:solidFill>
              </a:rPr>
              <a:t>k</a:t>
            </a:r>
            <a:r>
              <a:rPr lang="en-GB" sz="2800" b="1" dirty="0">
                <a:solidFill>
                  <a:srgbClr val="000000"/>
                </a:solidFill>
              </a:rPr>
              <a:t>-tag </a:t>
            </a:r>
            <a:r>
              <a:rPr lang="en-GB" sz="2800" dirty="0">
                <a:solidFill>
                  <a:srgbClr val="000000"/>
                </a:solidFill>
              </a:rPr>
              <a:t>corresponds   </a:t>
            </a:r>
          </a:p>
          <a:p>
            <a:pPr marL="425450" indent="-320675">
              <a:spcAft>
                <a:spcPts val="1425"/>
              </a:spcAft>
              <a:buClrTx/>
              <a:buSzTx/>
              <a:buFontTx/>
              <a:buNone/>
              <a:tabLst>
                <a:tab pos="850900" algn="l"/>
                <a:tab pos="963613" algn="l"/>
                <a:tab pos="1420813" algn="l"/>
                <a:tab pos="1878013" algn="l"/>
                <a:tab pos="2335213" algn="l"/>
                <a:tab pos="2792413" algn="l"/>
                <a:tab pos="3249613" algn="l"/>
                <a:tab pos="3706813" algn="l"/>
                <a:tab pos="4164013" algn="l"/>
                <a:tab pos="4621213" algn="l"/>
                <a:tab pos="5078413" algn="l"/>
                <a:tab pos="5535613" algn="l"/>
                <a:tab pos="5992813" algn="l"/>
                <a:tab pos="6450013" algn="l"/>
                <a:tab pos="6907213" algn="l"/>
                <a:tab pos="7364413" algn="l"/>
                <a:tab pos="7821613" algn="l"/>
                <a:tab pos="8278813" algn="l"/>
                <a:tab pos="8736013" algn="l"/>
                <a:tab pos="9193213" algn="l"/>
                <a:tab pos="9650413" algn="l"/>
              </a:tabLst>
            </a:pPr>
            <a:r>
              <a:rPr lang="en-GB" sz="2800" dirty="0">
                <a:solidFill>
                  <a:srgbClr val="000000"/>
                </a:solidFill>
              </a:rPr>
              <a:t>    to masses of a </a:t>
            </a:r>
            <a:r>
              <a:rPr lang="en-GB" sz="2800" dirty="0" smtClean="0">
                <a:solidFill>
                  <a:srgbClr val="000000"/>
                </a:solidFill>
              </a:rPr>
              <a:t>sub-partition of </a:t>
            </a:r>
          </a:p>
          <a:p>
            <a:pPr marL="425450" indent="-320675">
              <a:spcAft>
                <a:spcPts val="1425"/>
              </a:spcAft>
              <a:buClrTx/>
              <a:buSzTx/>
              <a:buFontTx/>
              <a:buNone/>
              <a:tabLst>
                <a:tab pos="850900" algn="l"/>
                <a:tab pos="963613" algn="l"/>
                <a:tab pos="1420813" algn="l"/>
                <a:tab pos="1878013" algn="l"/>
                <a:tab pos="2335213" algn="l"/>
                <a:tab pos="2792413" algn="l"/>
                <a:tab pos="3249613" algn="l"/>
                <a:tab pos="3706813" algn="l"/>
                <a:tab pos="4164013" algn="l"/>
                <a:tab pos="4621213" algn="l"/>
                <a:tab pos="5078413" algn="l"/>
                <a:tab pos="5535613" algn="l"/>
                <a:tab pos="5992813" algn="l"/>
                <a:tab pos="6450013" algn="l"/>
                <a:tab pos="6907213" algn="l"/>
                <a:tab pos="7364413" algn="l"/>
                <a:tab pos="7821613" algn="l"/>
                <a:tab pos="8278813" algn="l"/>
                <a:tab pos="8736013" algn="l"/>
                <a:tab pos="9193213" algn="l"/>
                <a:tab pos="9650413" algn="l"/>
              </a:tabLst>
            </a:pPr>
            <a:r>
              <a:rPr lang="en-GB" sz="2800" dirty="0">
                <a:solidFill>
                  <a:srgbClr val="000000"/>
                </a:solidFill>
              </a:rPr>
              <a:t> </a:t>
            </a:r>
            <a:r>
              <a:rPr lang="en-GB" sz="2800" dirty="0" smtClean="0">
                <a:solidFill>
                  <a:srgbClr val="000000"/>
                </a:solidFill>
              </a:rPr>
              <a:t>   the correct peptide:</a:t>
            </a:r>
            <a:endParaRPr lang="en-GB" sz="2800" dirty="0">
              <a:solidFill>
                <a:srgbClr val="000000"/>
              </a:solidFill>
            </a:endParaRPr>
          </a:p>
          <a:p>
            <a:pPr marL="425450" indent="-320675">
              <a:spcAft>
                <a:spcPts val="1425"/>
              </a:spcAft>
              <a:buClrTx/>
              <a:buSzTx/>
              <a:buFontTx/>
              <a:buNone/>
              <a:tabLst>
                <a:tab pos="850900" algn="l"/>
                <a:tab pos="963613" algn="l"/>
                <a:tab pos="1420813" algn="l"/>
                <a:tab pos="1878013" algn="l"/>
                <a:tab pos="2335213" algn="l"/>
                <a:tab pos="2792413" algn="l"/>
                <a:tab pos="3249613" algn="l"/>
                <a:tab pos="3706813" algn="l"/>
                <a:tab pos="4164013" algn="l"/>
                <a:tab pos="4621213" algn="l"/>
                <a:tab pos="5078413" algn="l"/>
                <a:tab pos="5535613" algn="l"/>
                <a:tab pos="5992813" algn="l"/>
                <a:tab pos="6450013" algn="l"/>
                <a:tab pos="6907213" algn="l"/>
                <a:tab pos="7364413" algn="l"/>
                <a:tab pos="7821613" algn="l"/>
                <a:tab pos="8278813" algn="l"/>
                <a:tab pos="8736013" algn="l"/>
                <a:tab pos="9193213" algn="l"/>
                <a:tab pos="9650413" algn="l"/>
              </a:tabLst>
            </a:pPr>
            <a:r>
              <a:rPr lang="en-GB" sz="2800" dirty="0">
                <a:solidFill>
                  <a:srgbClr val="000000"/>
                </a:solidFill>
              </a:rPr>
              <a:t>    147+147+97,</a:t>
            </a:r>
          </a:p>
          <a:p>
            <a:pPr marL="425450" indent="-320675">
              <a:spcAft>
                <a:spcPts val="1425"/>
              </a:spcAft>
              <a:buClrTx/>
              <a:buSzTx/>
              <a:buFontTx/>
              <a:buNone/>
              <a:tabLst>
                <a:tab pos="850900" algn="l"/>
                <a:tab pos="963613" algn="l"/>
                <a:tab pos="1420813" algn="l"/>
                <a:tab pos="1878013" algn="l"/>
                <a:tab pos="2335213" algn="l"/>
                <a:tab pos="2792413" algn="l"/>
                <a:tab pos="3249613" algn="l"/>
                <a:tab pos="3706813" algn="l"/>
                <a:tab pos="4164013" algn="l"/>
                <a:tab pos="4621213" algn="l"/>
                <a:tab pos="5078413" algn="l"/>
                <a:tab pos="5535613" algn="l"/>
                <a:tab pos="5992813" algn="l"/>
                <a:tab pos="6450013" algn="l"/>
                <a:tab pos="6907213" algn="l"/>
                <a:tab pos="7364413" algn="l"/>
                <a:tab pos="7821613" algn="l"/>
                <a:tab pos="8278813" algn="l"/>
                <a:tab pos="8736013" algn="l"/>
                <a:tab pos="9193213" algn="l"/>
                <a:tab pos="9650413" algn="l"/>
              </a:tabLst>
            </a:pPr>
            <a:r>
              <a:rPr lang="en-GB" sz="2800" dirty="0">
                <a:solidFill>
                  <a:srgbClr val="000000"/>
                </a:solidFill>
              </a:rPr>
              <a:t>    147+113+114, </a:t>
            </a:r>
          </a:p>
          <a:p>
            <a:pPr marL="425450" indent="-320675">
              <a:spcAft>
                <a:spcPts val="1425"/>
              </a:spcAft>
              <a:buClrTx/>
              <a:buSzTx/>
              <a:buFontTx/>
              <a:buNone/>
              <a:tabLst>
                <a:tab pos="850900" algn="l"/>
                <a:tab pos="963613" algn="l"/>
                <a:tab pos="1420813" algn="l"/>
                <a:tab pos="1878013" algn="l"/>
                <a:tab pos="2335213" algn="l"/>
                <a:tab pos="2792413" algn="l"/>
                <a:tab pos="3249613" algn="l"/>
                <a:tab pos="3706813" algn="l"/>
                <a:tab pos="4164013" algn="l"/>
                <a:tab pos="4621213" algn="l"/>
                <a:tab pos="5078413" algn="l"/>
                <a:tab pos="5535613" algn="l"/>
                <a:tab pos="5992813" algn="l"/>
                <a:tab pos="6450013" algn="l"/>
                <a:tab pos="6907213" algn="l"/>
                <a:tab pos="7364413" algn="l"/>
                <a:tab pos="7821613" algn="l"/>
                <a:tab pos="8278813" algn="l"/>
                <a:tab pos="8736013" algn="l"/>
                <a:tab pos="9193213" algn="l"/>
                <a:tab pos="9650413" algn="l"/>
              </a:tabLst>
            </a:pPr>
            <a:r>
              <a:rPr lang="en-GB" sz="2800" dirty="0">
                <a:solidFill>
                  <a:srgbClr val="000000"/>
                </a:solidFill>
              </a:rPr>
              <a:t>     99+163++128+114=</a:t>
            </a:r>
          </a:p>
          <a:p>
            <a:pPr marL="425450" indent="-320675">
              <a:spcAft>
                <a:spcPts val="1425"/>
              </a:spcAft>
              <a:buClrTx/>
              <a:buSzTx/>
              <a:buFontTx/>
              <a:buNone/>
              <a:tabLst>
                <a:tab pos="850900" algn="l"/>
                <a:tab pos="963613" algn="l"/>
                <a:tab pos="1420813" algn="l"/>
                <a:tab pos="1878013" algn="l"/>
                <a:tab pos="2335213" algn="l"/>
                <a:tab pos="2792413" algn="l"/>
                <a:tab pos="3249613" algn="l"/>
                <a:tab pos="3706813" algn="l"/>
                <a:tab pos="4164013" algn="l"/>
                <a:tab pos="4621213" algn="l"/>
                <a:tab pos="5078413" algn="l"/>
                <a:tab pos="5535613" algn="l"/>
                <a:tab pos="5992813" algn="l"/>
                <a:tab pos="6450013" algn="l"/>
                <a:tab pos="6907213" algn="l"/>
                <a:tab pos="7364413" algn="l"/>
                <a:tab pos="7821613" algn="l"/>
                <a:tab pos="8278813" algn="l"/>
                <a:tab pos="8736013" algn="l"/>
                <a:tab pos="9193213" algn="l"/>
                <a:tab pos="9650413" algn="l"/>
              </a:tabLst>
            </a:pPr>
            <a:r>
              <a:rPr lang="en-GB" sz="3600" b="1" dirty="0">
                <a:solidFill>
                  <a:srgbClr val="000000"/>
                </a:solidFill>
              </a:rPr>
              <a:t>    (391, 374, 504)</a:t>
            </a:r>
          </a:p>
          <a:p>
            <a:pPr marL="425450" indent="-320675">
              <a:spcAft>
                <a:spcPts val="1425"/>
              </a:spcAft>
              <a:buClrTx/>
              <a:buSzTx/>
              <a:buFontTx/>
              <a:buNone/>
              <a:tabLst>
                <a:tab pos="850900" algn="l"/>
                <a:tab pos="963613" algn="l"/>
                <a:tab pos="1420813" algn="l"/>
                <a:tab pos="1878013" algn="l"/>
                <a:tab pos="2335213" algn="l"/>
                <a:tab pos="2792413" algn="l"/>
                <a:tab pos="3249613" algn="l"/>
                <a:tab pos="3706813" algn="l"/>
                <a:tab pos="4164013" algn="l"/>
                <a:tab pos="4621213" algn="l"/>
                <a:tab pos="5078413" algn="l"/>
                <a:tab pos="5535613" algn="l"/>
                <a:tab pos="5992813" algn="l"/>
                <a:tab pos="6450013" algn="l"/>
                <a:tab pos="6907213" algn="l"/>
                <a:tab pos="7364413" algn="l"/>
                <a:tab pos="7821613" algn="l"/>
                <a:tab pos="8278813" algn="l"/>
                <a:tab pos="8736013" algn="l"/>
                <a:tab pos="9193213" algn="l"/>
                <a:tab pos="9650413" algn="l"/>
              </a:tabLst>
            </a:pPr>
            <a:endParaRPr lang="en-GB" sz="3600" b="1" dirty="0">
              <a:solidFill>
                <a:srgbClr val="000000"/>
              </a:solidFill>
            </a:endParaRPr>
          </a:p>
          <a:p>
            <a:pPr marL="425450" indent="-320675">
              <a:spcAft>
                <a:spcPts val="1425"/>
              </a:spcAft>
              <a:buClrTx/>
              <a:buSzTx/>
              <a:buFontTx/>
              <a:buNone/>
              <a:tabLst>
                <a:tab pos="850900" algn="l"/>
                <a:tab pos="963613" algn="l"/>
                <a:tab pos="1420813" algn="l"/>
                <a:tab pos="1878013" algn="l"/>
                <a:tab pos="2335213" algn="l"/>
                <a:tab pos="2792413" algn="l"/>
                <a:tab pos="3249613" algn="l"/>
                <a:tab pos="3706813" algn="l"/>
                <a:tab pos="4164013" algn="l"/>
                <a:tab pos="4621213" algn="l"/>
                <a:tab pos="5078413" algn="l"/>
                <a:tab pos="5535613" algn="l"/>
                <a:tab pos="5992813" algn="l"/>
                <a:tab pos="6450013" algn="l"/>
                <a:tab pos="6907213" algn="l"/>
                <a:tab pos="7364413" algn="l"/>
                <a:tab pos="7821613" algn="l"/>
                <a:tab pos="8278813" algn="l"/>
                <a:tab pos="8736013" algn="l"/>
                <a:tab pos="9193213" algn="l"/>
                <a:tab pos="9650413" algn="l"/>
              </a:tabLst>
            </a:pPr>
            <a:endParaRPr lang="en-GB" sz="2800" dirty="0">
              <a:solidFill>
                <a:srgbClr val="000000"/>
              </a:solidFill>
            </a:endParaRPr>
          </a:p>
          <a:p>
            <a:pPr marL="425450" indent="-320675">
              <a:spcAft>
                <a:spcPts val="1425"/>
              </a:spcAft>
              <a:buClrTx/>
              <a:buSzTx/>
              <a:buFontTx/>
              <a:buNone/>
              <a:tabLst>
                <a:tab pos="850900" algn="l"/>
                <a:tab pos="963613" algn="l"/>
                <a:tab pos="1420813" algn="l"/>
                <a:tab pos="1878013" algn="l"/>
                <a:tab pos="2335213" algn="l"/>
                <a:tab pos="2792413" algn="l"/>
                <a:tab pos="3249613" algn="l"/>
                <a:tab pos="3706813" algn="l"/>
                <a:tab pos="4164013" algn="l"/>
                <a:tab pos="4621213" algn="l"/>
                <a:tab pos="5078413" algn="l"/>
                <a:tab pos="5535613" algn="l"/>
                <a:tab pos="5992813" algn="l"/>
                <a:tab pos="6450013" algn="l"/>
                <a:tab pos="6907213" algn="l"/>
                <a:tab pos="7364413" algn="l"/>
                <a:tab pos="7821613" algn="l"/>
                <a:tab pos="8278813" algn="l"/>
                <a:tab pos="8736013" algn="l"/>
                <a:tab pos="9193213" algn="l"/>
                <a:tab pos="9650413" algn="l"/>
              </a:tabLst>
            </a:pPr>
            <a:endParaRPr lang="en-GB" sz="2800" dirty="0">
              <a:solidFill>
                <a:srgbClr val="000000"/>
              </a:solidFill>
            </a:endParaRPr>
          </a:p>
        </p:txBody>
      </p:sp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76925" y="1952625"/>
            <a:ext cx="3887787" cy="3887787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5953125" y="6372225"/>
            <a:ext cx="3733800" cy="951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err="1" smtClean="0">
                <a:solidFill>
                  <a:srgbClr val="000000"/>
                </a:solidFill>
              </a:rPr>
              <a:t>Tyrocidine</a:t>
            </a:r>
            <a:r>
              <a:rPr lang="en-GB" sz="2000" dirty="0" smtClean="0">
                <a:solidFill>
                  <a:srgbClr val="000000"/>
                </a:solidFill>
              </a:rPr>
              <a:t> A: VOLFPFFNQY. Parent Mass: 1269 </a:t>
            </a:r>
            <a:r>
              <a:rPr lang="en-GB" sz="2000" dirty="0" err="1" smtClean="0">
                <a:solidFill>
                  <a:srgbClr val="000000"/>
                </a:solidFill>
              </a:rPr>
              <a:t>Da</a:t>
            </a:r>
            <a:endParaRPr lang="en-GB" sz="2000" dirty="0" smtClean="0">
              <a:solidFill>
                <a:srgbClr val="000000"/>
              </a:solidFill>
            </a:endParaRPr>
          </a:p>
          <a:p>
            <a:endParaRPr lang="en-US" sz="20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46075"/>
            <a:ext cx="9067800" cy="1173163"/>
          </a:xfrm>
          <a:ln/>
        </p:spPr>
        <p:txBody>
          <a:bodyPr tIns="38880"/>
          <a:lstStyle/>
          <a:p>
            <a:pPr algn="ctr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b="1" dirty="0">
                <a:solidFill>
                  <a:srgbClr val="000000"/>
                </a:solidFill>
              </a:rPr>
              <a:t>Scoring </a:t>
            </a:r>
            <a:r>
              <a:rPr lang="en-GB" b="1" dirty="0" smtClean="0">
                <a:solidFill>
                  <a:srgbClr val="000000"/>
                </a:solidFill>
              </a:rPr>
              <a:t>Tags</a:t>
            </a:r>
            <a:endParaRPr lang="en-GB" b="1" dirty="0">
              <a:solidFill>
                <a:srgbClr val="000000"/>
              </a:solidFill>
            </a:endParaRPr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53125" y="1266825"/>
            <a:ext cx="3887788" cy="3887788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</p:pic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161925" y="2333625"/>
            <a:ext cx="9915525" cy="2743200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lIns="0" tIns="28080" rIns="0" bIns="0"/>
          <a:lstStyle/>
          <a:p>
            <a:pPr marL="425450" indent="-320675" hangingPunct="1">
              <a:spcAft>
                <a:spcPts val="1425"/>
              </a:spcAft>
              <a:buSzPct val="45000"/>
              <a:buFont typeface="Wingdings" charset="0"/>
              <a:buChar char=""/>
              <a:tabLst>
                <a:tab pos="850900" algn="l"/>
                <a:tab pos="963613" algn="l"/>
                <a:tab pos="1420813" algn="l"/>
                <a:tab pos="1878013" algn="l"/>
                <a:tab pos="2335213" algn="l"/>
                <a:tab pos="2792413" algn="l"/>
                <a:tab pos="3249613" algn="l"/>
                <a:tab pos="3706813" algn="l"/>
                <a:tab pos="4164013" algn="l"/>
                <a:tab pos="4621213" algn="l"/>
                <a:tab pos="5078413" algn="l"/>
                <a:tab pos="5535613" algn="l"/>
                <a:tab pos="5992813" algn="l"/>
                <a:tab pos="6450013" algn="l"/>
                <a:tab pos="6907213" algn="l"/>
                <a:tab pos="7364413" algn="l"/>
                <a:tab pos="7821613" algn="l"/>
                <a:tab pos="8278813" algn="l"/>
                <a:tab pos="8736013" algn="l"/>
                <a:tab pos="9193213" algn="l"/>
                <a:tab pos="9650413" algn="l"/>
              </a:tabLst>
            </a:pPr>
            <a:r>
              <a:rPr lang="en-US" sz="2800" b="1" i="1" dirty="0">
                <a:solidFill>
                  <a:srgbClr val="000000"/>
                </a:solidFill>
              </a:rPr>
              <a:t>Tag</a:t>
            </a:r>
            <a:r>
              <a:rPr lang="en-US" sz="2800" i="1" dirty="0">
                <a:solidFill>
                  <a:srgbClr val="000000"/>
                </a:solidFill>
              </a:rPr>
              <a:t> can be viewed as a </a:t>
            </a:r>
            <a:r>
              <a:rPr lang="en-US" sz="2800" i="1" dirty="0" smtClean="0">
                <a:solidFill>
                  <a:srgbClr val="000000"/>
                </a:solidFill>
              </a:rPr>
              <a:t>peptide: </a:t>
            </a:r>
            <a:endParaRPr lang="en-US" sz="2800" i="1" dirty="0">
              <a:solidFill>
                <a:srgbClr val="000000"/>
              </a:solidFill>
            </a:endParaRPr>
          </a:p>
          <a:p>
            <a:pPr marL="425450" indent="-320675" hangingPunct="1">
              <a:spcAft>
                <a:spcPts val="1425"/>
              </a:spcAft>
              <a:buClrTx/>
              <a:buSzTx/>
              <a:buFontTx/>
              <a:buNone/>
              <a:tabLst>
                <a:tab pos="850900" algn="l"/>
                <a:tab pos="963613" algn="l"/>
                <a:tab pos="1420813" algn="l"/>
                <a:tab pos="1878013" algn="l"/>
                <a:tab pos="2335213" algn="l"/>
                <a:tab pos="2792413" algn="l"/>
                <a:tab pos="3249613" algn="l"/>
                <a:tab pos="3706813" algn="l"/>
                <a:tab pos="4164013" algn="l"/>
                <a:tab pos="4621213" algn="l"/>
                <a:tab pos="5078413" algn="l"/>
                <a:tab pos="5535613" algn="l"/>
                <a:tab pos="5992813" algn="l"/>
                <a:tab pos="6450013" algn="l"/>
                <a:tab pos="6907213" algn="l"/>
                <a:tab pos="7364413" algn="l"/>
                <a:tab pos="7821613" algn="l"/>
                <a:tab pos="8278813" algn="l"/>
                <a:tab pos="8736013" algn="l"/>
                <a:tab pos="9193213" algn="l"/>
                <a:tab pos="9650413" algn="l"/>
              </a:tabLst>
            </a:pPr>
            <a:r>
              <a:rPr lang="en-US" sz="2800" b="1" i="1" dirty="0">
                <a:solidFill>
                  <a:srgbClr val="FF0000"/>
                </a:solidFill>
              </a:rPr>
              <a:t>           </a:t>
            </a:r>
            <a:r>
              <a:rPr lang="en-US" sz="2800" b="1" dirty="0">
                <a:solidFill>
                  <a:srgbClr val="FF0000"/>
                </a:solidFill>
              </a:rPr>
              <a:t>(391, 374, 504)</a:t>
            </a:r>
          </a:p>
          <a:p>
            <a:pPr marL="425450" indent="-320675" hangingPunct="1">
              <a:spcAft>
                <a:spcPts val="1425"/>
              </a:spcAft>
              <a:buClrTx/>
              <a:buSzTx/>
              <a:buFontTx/>
              <a:buNone/>
              <a:tabLst>
                <a:tab pos="850900" algn="l"/>
                <a:tab pos="963613" algn="l"/>
                <a:tab pos="1420813" algn="l"/>
                <a:tab pos="1878013" algn="l"/>
                <a:tab pos="2335213" algn="l"/>
                <a:tab pos="2792413" algn="l"/>
                <a:tab pos="3249613" algn="l"/>
                <a:tab pos="3706813" algn="l"/>
                <a:tab pos="4164013" algn="l"/>
                <a:tab pos="4621213" algn="l"/>
                <a:tab pos="5078413" algn="l"/>
                <a:tab pos="5535613" algn="l"/>
                <a:tab pos="5992813" algn="l"/>
                <a:tab pos="6450013" algn="l"/>
                <a:tab pos="6907213" algn="l"/>
                <a:tab pos="7364413" algn="l"/>
                <a:tab pos="7821613" algn="l"/>
                <a:tab pos="8278813" algn="l"/>
                <a:tab pos="8736013" algn="l"/>
                <a:tab pos="9193213" algn="l"/>
                <a:tab pos="9650413" algn="l"/>
              </a:tabLst>
            </a:pPr>
            <a:endParaRPr lang="en-US" sz="2800" i="1" dirty="0">
              <a:solidFill>
                <a:srgbClr val="FF0000"/>
              </a:solidFill>
            </a:endParaRPr>
          </a:p>
          <a:p>
            <a:pPr marL="425450" indent="-320675" hangingPunct="1">
              <a:spcAft>
                <a:spcPts val="1425"/>
              </a:spcAft>
              <a:buSzPct val="45000"/>
              <a:buFont typeface="Wingdings" charset="0"/>
              <a:buChar char=""/>
              <a:tabLst>
                <a:tab pos="850900" algn="l"/>
                <a:tab pos="963613" algn="l"/>
                <a:tab pos="1420813" algn="l"/>
                <a:tab pos="1878013" algn="l"/>
                <a:tab pos="2335213" algn="l"/>
                <a:tab pos="2792413" algn="l"/>
                <a:tab pos="3249613" algn="l"/>
                <a:tab pos="3706813" algn="l"/>
                <a:tab pos="4164013" algn="l"/>
                <a:tab pos="4621213" algn="l"/>
                <a:tab pos="5078413" algn="l"/>
                <a:tab pos="5535613" algn="l"/>
                <a:tab pos="5992813" algn="l"/>
                <a:tab pos="6450013" algn="l"/>
                <a:tab pos="6907213" algn="l"/>
                <a:tab pos="7364413" algn="l"/>
                <a:tab pos="7821613" algn="l"/>
                <a:tab pos="8278813" algn="l"/>
                <a:tab pos="8736013" algn="l"/>
                <a:tab pos="9193213" algn="l"/>
                <a:tab pos="9650413" algn="l"/>
              </a:tabLst>
            </a:pPr>
            <a:r>
              <a:rPr lang="en-US" sz="2800" b="1" i="1" dirty="0" smtClean="0">
                <a:solidFill>
                  <a:srgbClr val="000000"/>
                </a:solidFill>
                <a:latin typeface="Symbol" pitchFamily="16" charset="0"/>
              </a:rPr>
              <a:t></a:t>
            </a:r>
            <a:r>
              <a:rPr lang="en-US" sz="2800" b="1" i="1" dirty="0" smtClean="0">
                <a:solidFill>
                  <a:srgbClr val="000000"/>
                </a:solidFill>
              </a:rPr>
              <a:t>(Tag): </a:t>
            </a:r>
            <a:r>
              <a:rPr lang="en-US" sz="2800" dirty="0" smtClean="0">
                <a:solidFill>
                  <a:srgbClr val="000000"/>
                </a:solidFill>
              </a:rPr>
              <a:t>theoretical </a:t>
            </a:r>
            <a:r>
              <a:rPr lang="en-US" sz="2800" dirty="0">
                <a:solidFill>
                  <a:srgbClr val="000000"/>
                </a:solidFill>
              </a:rPr>
              <a:t>spectrum </a:t>
            </a:r>
            <a:r>
              <a:rPr lang="en-US" sz="2800" dirty="0" smtClean="0">
                <a:solidFill>
                  <a:srgbClr val="000000"/>
                </a:solidFill>
              </a:rPr>
              <a:t>of </a:t>
            </a:r>
          </a:p>
          <a:p>
            <a:pPr marL="425450" indent="-320675" hangingPunct="1">
              <a:spcAft>
                <a:spcPts val="1425"/>
              </a:spcAft>
              <a:buSzPct val="45000"/>
              <a:tabLst>
                <a:tab pos="850900" algn="l"/>
                <a:tab pos="963613" algn="l"/>
                <a:tab pos="1420813" algn="l"/>
                <a:tab pos="1878013" algn="l"/>
                <a:tab pos="2335213" algn="l"/>
                <a:tab pos="2792413" algn="l"/>
                <a:tab pos="3249613" algn="l"/>
                <a:tab pos="3706813" algn="l"/>
                <a:tab pos="4164013" algn="l"/>
                <a:tab pos="4621213" algn="l"/>
                <a:tab pos="5078413" algn="l"/>
                <a:tab pos="5535613" algn="l"/>
                <a:tab pos="5992813" algn="l"/>
                <a:tab pos="6450013" algn="l"/>
                <a:tab pos="6907213" algn="l"/>
                <a:tab pos="7364413" algn="l"/>
                <a:tab pos="7821613" algn="l"/>
                <a:tab pos="8278813" algn="l"/>
                <a:tab pos="8736013" algn="l"/>
                <a:tab pos="9193213" algn="l"/>
                <a:tab pos="9650413" algn="l"/>
              </a:tabLst>
            </a:pPr>
            <a:r>
              <a:rPr lang="en-US" sz="2800" b="1" i="1" dirty="0" smtClean="0">
                <a:solidFill>
                  <a:srgbClr val="000000"/>
                </a:solidFill>
              </a:rPr>
              <a:t>    Tag</a:t>
            </a:r>
            <a:r>
              <a:rPr lang="en-US" sz="2800" dirty="0" smtClean="0">
                <a:solidFill>
                  <a:srgbClr val="000000"/>
                </a:solidFill>
              </a:rPr>
              <a:t>: </a:t>
            </a:r>
            <a:endParaRPr lang="en-US" sz="2800" dirty="0">
              <a:solidFill>
                <a:srgbClr val="000000"/>
              </a:solidFill>
            </a:endParaRPr>
          </a:p>
          <a:p>
            <a:pPr marL="425450" indent="-320675" hangingPunct="1">
              <a:spcAft>
                <a:spcPts val="1425"/>
              </a:spcAft>
              <a:buClrTx/>
              <a:buSzTx/>
              <a:buFontTx/>
              <a:buNone/>
              <a:tabLst>
                <a:tab pos="850900" algn="l"/>
                <a:tab pos="963613" algn="l"/>
                <a:tab pos="1420813" algn="l"/>
                <a:tab pos="1878013" algn="l"/>
                <a:tab pos="2335213" algn="l"/>
                <a:tab pos="2792413" algn="l"/>
                <a:tab pos="3249613" algn="l"/>
                <a:tab pos="3706813" algn="l"/>
                <a:tab pos="4164013" algn="l"/>
                <a:tab pos="4621213" algn="l"/>
                <a:tab pos="5078413" algn="l"/>
                <a:tab pos="5535613" algn="l"/>
                <a:tab pos="5992813" algn="l"/>
                <a:tab pos="6450013" algn="l"/>
                <a:tab pos="6907213" algn="l"/>
                <a:tab pos="7364413" algn="l"/>
                <a:tab pos="7821613" algn="l"/>
                <a:tab pos="8278813" algn="l"/>
                <a:tab pos="8736013" algn="l"/>
                <a:tab pos="9193213" algn="l"/>
                <a:tab pos="9650413" algn="l"/>
              </a:tabLst>
            </a:pPr>
            <a:r>
              <a:rPr lang="en-US" sz="2800" dirty="0">
                <a:solidFill>
                  <a:srgbClr val="000000"/>
                </a:solidFill>
              </a:rPr>
              <a:t>   </a:t>
            </a:r>
            <a:r>
              <a:rPr lang="en-US" sz="2800" b="1" dirty="0">
                <a:solidFill>
                  <a:srgbClr val="00B050"/>
                </a:solidFill>
              </a:rPr>
              <a:t>391, 374, 504, 391+374, 374+504, 504+391, 391+374+504</a:t>
            </a:r>
          </a:p>
          <a:p>
            <a:pPr marL="425450" indent="-320675" hangingPunct="1">
              <a:spcAft>
                <a:spcPts val="1425"/>
              </a:spcAft>
              <a:buClrTx/>
              <a:buSzTx/>
              <a:buFontTx/>
              <a:buNone/>
              <a:tabLst>
                <a:tab pos="850900" algn="l"/>
                <a:tab pos="963613" algn="l"/>
                <a:tab pos="1420813" algn="l"/>
                <a:tab pos="1878013" algn="l"/>
                <a:tab pos="2335213" algn="l"/>
                <a:tab pos="2792413" algn="l"/>
                <a:tab pos="3249613" algn="l"/>
                <a:tab pos="3706813" algn="l"/>
                <a:tab pos="4164013" algn="l"/>
                <a:tab pos="4621213" algn="l"/>
                <a:tab pos="5078413" algn="l"/>
                <a:tab pos="5535613" algn="l"/>
                <a:tab pos="5992813" algn="l"/>
                <a:tab pos="6450013" algn="l"/>
                <a:tab pos="6907213" algn="l"/>
                <a:tab pos="7364413" algn="l"/>
                <a:tab pos="7821613" algn="l"/>
                <a:tab pos="8278813" algn="l"/>
                <a:tab pos="8736013" algn="l"/>
                <a:tab pos="9193213" algn="l"/>
                <a:tab pos="9650413" algn="l"/>
              </a:tabLst>
            </a:pPr>
            <a:r>
              <a:rPr lang="en-US" sz="3200" dirty="0">
                <a:solidFill>
                  <a:srgbClr val="000000"/>
                </a:solidFill>
              </a:rPr>
              <a:t>   </a:t>
            </a:r>
          </a:p>
        </p:txBody>
      </p:sp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685800" y="6172200"/>
            <a:ext cx="9391650" cy="425450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lIns="0" tIns="28080" rIns="0" bIns="0"/>
          <a:lstStyle/>
          <a:p>
            <a:pPr hangingPunct="1">
              <a:spcAft>
                <a:spcPts val="1425"/>
              </a:spcAft>
              <a:tabLst>
                <a:tab pos="862013" algn="l"/>
                <a:tab pos="1319213" algn="l"/>
                <a:tab pos="1776413" algn="l"/>
                <a:tab pos="2233613" algn="l"/>
                <a:tab pos="2690813" algn="l"/>
                <a:tab pos="3148013" algn="l"/>
                <a:tab pos="3605213" algn="l"/>
                <a:tab pos="4062413" algn="l"/>
                <a:tab pos="4519613" algn="l"/>
                <a:tab pos="4976813" algn="l"/>
                <a:tab pos="5434013" algn="l"/>
                <a:tab pos="5891213" algn="l"/>
                <a:tab pos="6348413" algn="l"/>
                <a:tab pos="6805613" algn="l"/>
                <a:tab pos="7262813" algn="l"/>
                <a:tab pos="7720013" algn="l"/>
                <a:tab pos="8177213" algn="l"/>
                <a:tab pos="8634413" algn="l"/>
                <a:tab pos="9091613" algn="l"/>
                <a:tab pos="9548813" algn="l"/>
                <a:tab pos="10006013" algn="l"/>
              </a:tabLst>
            </a:pPr>
            <a:r>
              <a:rPr lang="en-US" sz="2800" b="1" i="1" dirty="0" smtClean="0">
                <a:solidFill>
                  <a:srgbClr val="000000"/>
                </a:solidFill>
              </a:rPr>
              <a:t>Similarity(</a:t>
            </a:r>
            <a:r>
              <a:rPr lang="en-US" sz="2800" b="1" i="1" dirty="0" smtClean="0">
                <a:solidFill>
                  <a:srgbClr val="FF0000"/>
                </a:solidFill>
              </a:rPr>
              <a:t>Tag</a:t>
            </a:r>
            <a:r>
              <a:rPr lang="en-US" sz="2800" b="1" i="1" dirty="0">
                <a:solidFill>
                  <a:srgbClr val="000000"/>
                </a:solidFill>
              </a:rPr>
              <a:t>, </a:t>
            </a:r>
            <a:r>
              <a:rPr lang="en-US" sz="2800" b="1" i="1" dirty="0">
                <a:solidFill>
                  <a:srgbClr val="00B050"/>
                </a:solidFill>
              </a:rPr>
              <a:t>Spectrum</a:t>
            </a:r>
            <a:r>
              <a:rPr lang="en-US" sz="2800" b="1" i="1" dirty="0">
                <a:solidFill>
                  <a:srgbClr val="000000"/>
                </a:solidFill>
              </a:rPr>
              <a:t>) = </a:t>
            </a:r>
            <a:r>
              <a:rPr lang="en-US" sz="2800" b="1" i="1" dirty="0" smtClean="0">
                <a:solidFill>
                  <a:srgbClr val="000000"/>
                </a:solidFill>
              </a:rPr>
              <a:t>|</a:t>
            </a:r>
            <a:r>
              <a:rPr lang="en-US" sz="2800" b="1" i="1" dirty="0" smtClean="0">
                <a:solidFill>
                  <a:srgbClr val="000000"/>
                </a:solidFill>
                <a:latin typeface="Symbol" pitchFamily="16" charset="0"/>
              </a:rPr>
              <a:t> </a:t>
            </a:r>
            <a:r>
              <a:rPr lang="en-US" sz="2800" b="1" i="1" dirty="0" smtClean="0">
                <a:solidFill>
                  <a:srgbClr val="000000"/>
                </a:solidFill>
              </a:rPr>
              <a:t>(</a:t>
            </a:r>
            <a:r>
              <a:rPr lang="en-US" sz="2800" b="1" i="1" dirty="0" smtClean="0">
                <a:solidFill>
                  <a:srgbClr val="FF0000"/>
                </a:solidFill>
              </a:rPr>
              <a:t>Tag</a:t>
            </a:r>
            <a:r>
              <a:rPr lang="en-US" sz="2800" b="1" i="1" dirty="0">
                <a:solidFill>
                  <a:srgbClr val="000000"/>
                </a:solidFill>
              </a:rPr>
              <a:t>) </a:t>
            </a:r>
            <a:r>
              <a:rPr lang="en-US" sz="2800" b="1" dirty="0">
                <a:solidFill>
                  <a:srgbClr val="000000"/>
                </a:solidFill>
              </a:rPr>
              <a:t>∩ </a:t>
            </a:r>
            <a:r>
              <a:rPr lang="en-US" sz="2800" b="1" dirty="0">
                <a:solidFill>
                  <a:srgbClr val="00B050"/>
                </a:solidFill>
              </a:rPr>
              <a:t>S</a:t>
            </a:r>
            <a:r>
              <a:rPr lang="en-US" sz="2800" b="1" i="1" dirty="0">
                <a:solidFill>
                  <a:srgbClr val="00B050"/>
                </a:solidFill>
              </a:rPr>
              <a:t>pectrum</a:t>
            </a:r>
            <a:r>
              <a:rPr lang="en-US" sz="2800" b="1" i="1" dirty="0">
                <a:solidFill>
                  <a:srgbClr val="000000"/>
                </a:solidFill>
              </a:rPr>
              <a:t>|</a:t>
            </a:r>
          </a:p>
          <a:p>
            <a:pPr hangingPunct="1">
              <a:spcAft>
                <a:spcPts val="1425"/>
              </a:spcAft>
              <a:tabLst>
                <a:tab pos="862013" algn="l"/>
                <a:tab pos="1319213" algn="l"/>
                <a:tab pos="1776413" algn="l"/>
                <a:tab pos="2233613" algn="l"/>
                <a:tab pos="2690813" algn="l"/>
                <a:tab pos="3148013" algn="l"/>
                <a:tab pos="3605213" algn="l"/>
                <a:tab pos="4062413" algn="l"/>
                <a:tab pos="4519613" algn="l"/>
                <a:tab pos="4976813" algn="l"/>
                <a:tab pos="5434013" algn="l"/>
                <a:tab pos="5891213" algn="l"/>
                <a:tab pos="6348413" algn="l"/>
                <a:tab pos="6805613" algn="l"/>
                <a:tab pos="7262813" algn="l"/>
                <a:tab pos="7720013" algn="l"/>
                <a:tab pos="8177213" algn="l"/>
                <a:tab pos="8634413" algn="l"/>
                <a:tab pos="9091613" algn="l"/>
                <a:tab pos="9548813" algn="l"/>
                <a:tab pos="10006013" algn="l"/>
              </a:tabLst>
            </a:pPr>
            <a:r>
              <a:rPr lang="en-US" sz="2800" b="1" i="1" dirty="0">
                <a:solidFill>
                  <a:srgbClr val="000000"/>
                </a:solidFill>
              </a:rPr>
              <a:t> </a:t>
            </a:r>
            <a:r>
              <a:rPr lang="en-US" sz="2800" b="1" i="1" dirty="0" smtClean="0">
                <a:solidFill>
                  <a:srgbClr val="000000"/>
                </a:solidFill>
              </a:rPr>
              <a:t> (number of shared masses between theoretical spectrum of the tag and the experimental spectrum)</a:t>
            </a:r>
            <a:endParaRPr lang="en-US" sz="2800" b="1" i="1" dirty="0">
              <a:solidFill>
                <a:srgbClr val="000000"/>
              </a:solidFill>
            </a:endParaRPr>
          </a:p>
          <a:p>
            <a:pPr hangingPunct="1">
              <a:spcAft>
                <a:spcPts val="1425"/>
              </a:spcAft>
              <a:tabLst>
                <a:tab pos="862013" algn="l"/>
                <a:tab pos="1319213" algn="l"/>
                <a:tab pos="1776413" algn="l"/>
                <a:tab pos="2233613" algn="l"/>
                <a:tab pos="2690813" algn="l"/>
                <a:tab pos="3148013" algn="l"/>
                <a:tab pos="3605213" algn="l"/>
                <a:tab pos="4062413" algn="l"/>
                <a:tab pos="4519613" algn="l"/>
                <a:tab pos="4976813" algn="l"/>
                <a:tab pos="5434013" algn="l"/>
                <a:tab pos="5891213" algn="l"/>
                <a:tab pos="6348413" algn="l"/>
                <a:tab pos="6805613" algn="l"/>
                <a:tab pos="7262813" algn="l"/>
                <a:tab pos="7720013" algn="l"/>
                <a:tab pos="8177213" algn="l"/>
                <a:tab pos="8634413" algn="l"/>
                <a:tab pos="9091613" algn="l"/>
                <a:tab pos="9548813" algn="l"/>
                <a:tab pos="10006013" algn="l"/>
              </a:tabLst>
            </a:pPr>
            <a:endParaRPr lang="en-US" sz="28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01625"/>
            <a:ext cx="9067800" cy="1263650"/>
          </a:xfrm>
          <a:ln/>
        </p:spPr>
        <p:txBody>
          <a:bodyPr tIns="38880"/>
          <a:lstStyle/>
          <a:p>
            <a:pPr algn="ctr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b="1" dirty="0">
                <a:solidFill>
                  <a:srgbClr val="000000"/>
                </a:solidFill>
              </a:rPr>
              <a:t>Tag Extension: </a:t>
            </a:r>
            <a:br>
              <a:rPr lang="en-GB" b="1" dirty="0">
                <a:solidFill>
                  <a:srgbClr val="000000"/>
                </a:solidFill>
              </a:rPr>
            </a:br>
            <a:r>
              <a:rPr lang="en-GB" b="1" dirty="0">
                <a:solidFill>
                  <a:srgbClr val="000000"/>
                </a:solidFill>
              </a:rPr>
              <a:t>S</a:t>
            </a:r>
            <a:r>
              <a:rPr lang="en-GB" b="1" dirty="0" smtClean="0">
                <a:solidFill>
                  <a:srgbClr val="000000"/>
                </a:solidFill>
              </a:rPr>
              <a:t>tarting </a:t>
            </a:r>
            <a:r>
              <a:rPr lang="en-GB" b="1" dirty="0">
                <a:solidFill>
                  <a:srgbClr val="000000"/>
                </a:solidFill>
              </a:rPr>
              <a:t>from 2-tags</a:t>
            </a:r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40013" y="3363913"/>
            <a:ext cx="4217987" cy="39512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01625"/>
            <a:ext cx="9067800" cy="1263650"/>
          </a:xfrm>
          <a:ln/>
        </p:spPr>
        <p:txBody>
          <a:bodyPr tIns="38880"/>
          <a:lstStyle/>
          <a:p>
            <a:pPr algn="ctr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b="1">
                <a:solidFill>
                  <a:srgbClr val="000000"/>
                </a:solidFill>
              </a:rPr>
              <a:t>Tag Extension: </a:t>
            </a:r>
            <a:br>
              <a:rPr lang="en-GB" b="1">
                <a:solidFill>
                  <a:srgbClr val="000000"/>
                </a:solidFill>
              </a:rPr>
            </a:br>
            <a:r>
              <a:rPr lang="en-GB" b="1">
                <a:solidFill>
                  <a:srgbClr val="000000"/>
                </a:solidFill>
              </a:rPr>
              <a:t>from </a:t>
            </a:r>
            <a:r>
              <a:rPr lang="en-GB" b="1" i="1">
                <a:solidFill>
                  <a:srgbClr val="000000"/>
                </a:solidFill>
              </a:rPr>
              <a:t>k</a:t>
            </a:r>
            <a:r>
              <a:rPr lang="en-GB" b="1">
                <a:solidFill>
                  <a:srgbClr val="000000"/>
                </a:solidFill>
              </a:rPr>
              <a:t>-tags to (</a:t>
            </a:r>
            <a:r>
              <a:rPr lang="en-GB" b="1" i="1">
                <a:solidFill>
                  <a:srgbClr val="000000"/>
                </a:solidFill>
              </a:rPr>
              <a:t>k+1)</a:t>
            </a:r>
            <a:r>
              <a:rPr lang="en-GB" b="1">
                <a:solidFill>
                  <a:srgbClr val="000000"/>
                </a:solidFill>
              </a:rPr>
              <a:t>-tags</a:t>
            </a:r>
          </a:p>
        </p:txBody>
      </p:sp>
      <p:sp>
        <p:nvSpPr>
          <p:cNvPr id="36866" name="Text Box 2"/>
          <p:cNvSpPr txBox="1">
            <a:spLocks noChangeArrowheads="1"/>
          </p:cNvSpPr>
          <p:nvPr/>
        </p:nvSpPr>
        <p:spPr bwMode="auto">
          <a:xfrm>
            <a:off x="503238" y="1768475"/>
            <a:ext cx="8637587" cy="2805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91440"/>
          <a:lstStyle/>
          <a:p>
            <a:pPr marL="425450" indent="-320675">
              <a:spcAft>
                <a:spcPts val="1425"/>
              </a:spcAft>
              <a:buSzPct val="45000"/>
              <a:buFont typeface="Wingdings" charset="0"/>
              <a:buChar char=""/>
              <a:tabLst>
                <a:tab pos="850900" algn="l"/>
                <a:tab pos="963613" algn="l"/>
                <a:tab pos="1420813" algn="l"/>
                <a:tab pos="1878013" algn="l"/>
                <a:tab pos="2335213" algn="l"/>
                <a:tab pos="2792413" algn="l"/>
                <a:tab pos="3249613" algn="l"/>
                <a:tab pos="3706813" algn="l"/>
                <a:tab pos="4164013" algn="l"/>
                <a:tab pos="4621213" algn="l"/>
                <a:tab pos="5078413" algn="l"/>
                <a:tab pos="5535613" algn="l"/>
                <a:tab pos="5992813" algn="l"/>
                <a:tab pos="6450013" algn="l"/>
                <a:tab pos="6907213" algn="l"/>
                <a:tab pos="7364413" algn="l"/>
                <a:tab pos="7821613" algn="l"/>
                <a:tab pos="8278813" algn="l"/>
                <a:tab pos="8736013" algn="l"/>
                <a:tab pos="9193213" algn="l"/>
                <a:tab pos="9650413" algn="l"/>
              </a:tabLst>
            </a:pPr>
            <a:r>
              <a:rPr lang="en-GB" sz="3200" dirty="0">
                <a:solidFill>
                  <a:srgbClr val="000000"/>
                </a:solidFill>
              </a:rPr>
              <a:t>Breaking one of the masses into two</a:t>
            </a:r>
          </a:p>
          <a:p>
            <a:pPr marL="425450" indent="-320675" algn="ctr">
              <a:spcAft>
                <a:spcPts val="1425"/>
              </a:spcAft>
              <a:buClrTx/>
              <a:buSzTx/>
              <a:buFontTx/>
              <a:buNone/>
              <a:tabLst>
                <a:tab pos="850900" algn="l"/>
                <a:tab pos="963613" algn="l"/>
                <a:tab pos="1420813" algn="l"/>
                <a:tab pos="1878013" algn="l"/>
                <a:tab pos="2335213" algn="l"/>
                <a:tab pos="2792413" algn="l"/>
                <a:tab pos="3249613" algn="l"/>
                <a:tab pos="3706813" algn="l"/>
                <a:tab pos="4164013" algn="l"/>
                <a:tab pos="4621213" algn="l"/>
                <a:tab pos="5078413" algn="l"/>
                <a:tab pos="5535613" algn="l"/>
                <a:tab pos="5992813" algn="l"/>
                <a:tab pos="6450013" algn="l"/>
                <a:tab pos="6907213" algn="l"/>
                <a:tab pos="7364413" algn="l"/>
                <a:tab pos="7821613" algn="l"/>
                <a:tab pos="8278813" algn="l"/>
                <a:tab pos="8736013" algn="l"/>
                <a:tab pos="9193213" algn="l"/>
                <a:tab pos="9650413" algn="l"/>
              </a:tabLst>
            </a:pPr>
            <a:r>
              <a:rPr lang="en-GB" sz="2000" b="1" dirty="0">
                <a:solidFill>
                  <a:srgbClr val="000000"/>
                </a:solidFill>
              </a:rPr>
              <a:t>(</a:t>
            </a:r>
            <a:r>
              <a:rPr lang="en-GB" sz="2000" b="1" dirty="0">
                <a:solidFill>
                  <a:srgbClr val="FF0000"/>
                </a:solidFill>
              </a:rPr>
              <a:t>604</a:t>
            </a:r>
            <a:r>
              <a:rPr lang="en-GB" sz="2000" b="1" dirty="0">
                <a:solidFill>
                  <a:srgbClr val="000000"/>
                </a:solidFill>
              </a:rPr>
              <a:t>, 765) =&gt; (</a:t>
            </a:r>
            <a:r>
              <a:rPr lang="en-GB" sz="2000" b="1" dirty="0">
                <a:solidFill>
                  <a:srgbClr val="FF0000"/>
                </a:solidFill>
              </a:rPr>
              <a:t>244, 260</a:t>
            </a:r>
            <a:r>
              <a:rPr lang="en-GB" sz="2000" b="1" dirty="0">
                <a:solidFill>
                  <a:srgbClr val="000000"/>
                </a:solidFill>
              </a:rPr>
              <a:t>, 765)</a:t>
            </a:r>
          </a:p>
        </p:txBody>
      </p:sp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30488" y="3200400"/>
            <a:ext cx="4456112" cy="40941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01625"/>
            <a:ext cx="9067800" cy="1263650"/>
          </a:xfrm>
          <a:ln/>
        </p:spPr>
        <p:txBody>
          <a:bodyPr tIns="38880"/>
          <a:lstStyle/>
          <a:p>
            <a:pPr algn="ctr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b="1">
                <a:solidFill>
                  <a:srgbClr val="000000"/>
                </a:solidFill>
              </a:rPr>
              <a:t>Tag Extension: </a:t>
            </a:r>
            <a:br>
              <a:rPr lang="en-GB" b="1">
                <a:solidFill>
                  <a:srgbClr val="000000"/>
                </a:solidFill>
              </a:rPr>
            </a:br>
            <a:r>
              <a:rPr lang="en-GB" b="1">
                <a:solidFill>
                  <a:srgbClr val="000000"/>
                </a:solidFill>
              </a:rPr>
              <a:t>from </a:t>
            </a:r>
            <a:r>
              <a:rPr lang="en-GB" b="1" i="1">
                <a:solidFill>
                  <a:srgbClr val="000000"/>
                </a:solidFill>
              </a:rPr>
              <a:t>k</a:t>
            </a:r>
            <a:r>
              <a:rPr lang="en-GB" b="1">
                <a:solidFill>
                  <a:srgbClr val="000000"/>
                </a:solidFill>
              </a:rPr>
              <a:t>-tags to (</a:t>
            </a:r>
            <a:r>
              <a:rPr lang="en-GB" b="1" i="1">
                <a:solidFill>
                  <a:srgbClr val="000000"/>
                </a:solidFill>
              </a:rPr>
              <a:t>k+1)</a:t>
            </a:r>
            <a:r>
              <a:rPr lang="en-GB" b="1">
                <a:solidFill>
                  <a:srgbClr val="000000"/>
                </a:solidFill>
              </a:rPr>
              <a:t>-tags</a:t>
            </a:r>
          </a:p>
        </p:txBody>
      </p:sp>
      <p:sp>
        <p:nvSpPr>
          <p:cNvPr id="37890" name="Text Box 2"/>
          <p:cNvSpPr txBox="1">
            <a:spLocks noChangeArrowheads="1"/>
          </p:cNvSpPr>
          <p:nvPr/>
        </p:nvSpPr>
        <p:spPr bwMode="auto">
          <a:xfrm>
            <a:off x="503238" y="1768475"/>
            <a:ext cx="8637587" cy="2805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91440"/>
          <a:lstStyle/>
          <a:p>
            <a:pPr marL="425450" indent="-320675">
              <a:spcAft>
                <a:spcPts val="1425"/>
              </a:spcAft>
              <a:buSzPct val="45000"/>
              <a:buFont typeface="Wingdings" charset="0"/>
              <a:buChar char=""/>
              <a:tabLst>
                <a:tab pos="850900" algn="l"/>
                <a:tab pos="963613" algn="l"/>
                <a:tab pos="1420813" algn="l"/>
                <a:tab pos="1878013" algn="l"/>
                <a:tab pos="2335213" algn="l"/>
                <a:tab pos="2792413" algn="l"/>
                <a:tab pos="3249613" algn="l"/>
                <a:tab pos="3706813" algn="l"/>
                <a:tab pos="4164013" algn="l"/>
                <a:tab pos="4621213" algn="l"/>
                <a:tab pos="5078413" algn="l"/>
                <a:tab pos="5535613" algn="l"/>
                <a:tab pos="5992813" algn="l"/>
                <a:tab pos="6450013" algn="l"/>
                <a:tab pos="6907213" algn="l"/>
                <a:tab pos="7364413" algn="l"/>
                <a:tab pos="7821613" algn="l"/>
                <a:tab pos="8278813" algn="l"/>
                <a:tab pos="8736013" algn="l"/>
                <a:tab pos="9193213" algn="l"/>
                <a:tab pos="9650413" algn="l"/>
              </a:tabLst>
            </a:pPr>
            <a:r>
              <a:rPr lang="en-GB" sz="3200" dirty="0">
                <a:solidFill>
                  <a:srgbClr val="000000"/>
                </a:solidFill>
              </a:rPr>
              <a:t>Breaking one of the masses into two</a:t>
            </a:r>
          </a:p>
          <a:p>
            <a:pPr marL="425450" indent="-320675" algn="ctr">
              <a:spcAft>
                <a:spcPts val="1425"/>
              </a:spcAft>
              <a:buClrTx/>
              <a:buSzTx/>
              <a:buFontTx/>
              <a:buNone/>
              <a:tabLst>
                <a:tab pos="850900" algn="l"/>
                <a:tab pos="963613" algn="l"/>
                <a:tab pos="1420813" algn="l"/>
                <a:tab pos="1878013" algn="l"/>
                <a:tab pos="2335213" algn="l"/>
                <a:tab pos="2792413" algn="l"/>
                <a:tab pos="3249613" algn="l"/>
                <a:tab pos="3706813" algn="l"/>
                <a:tab pos="4164013" algn="l"/>
                <a:tab pos="4621213" algn="l"/>
                <a:tab pos="5078413" algn="l"/>
                <a:tab pos="5535613" algn="l"/>
                <a:tab pos="5992813" algn="l"/>
                <a:tab pos="6450013" algn="l"/>
                <a:tab pos="6907213" algn="l"/>
                <a:tab pos="7364413" algn="l"/>
                <a:tab pos="7821613" algn="l"/>
                <a:tab pos="8278813" algn="l"/>
                <a:tab pos="8736013" algn="l"/>
                <a:tab pos="9193213" algn="l"/>
                <a:tab pos="9650413" algn="l"/>
              </a:tabLst>
            </a:pPr>
            <a:r>
              <a:rPr lang="en-GB" sz="2000" b="1" dirty="0">
                <a:solidFill>
                  <a:srgbClr val="000000"/>
                </a:solidFill>
              </a:rPr>
              <a:t>(244, 260, </a:t>
            </a:r>
            <a:r>
              <a:rPr lang="en-GB" sz="2000" b="1" dirty="0">
                <a:solidFill>
                  <a:srgbClr val="FF0000"/>
                </a:solidFill>
              </a:rPr>
              <a:t>765</a:t>
            </a:r>
            <a:r>
              <a:rPr lang="en-GB" sz="2000" b="1" dirty="0">
                <a:solidFill>
                  <a:srgbClr val="000000"/>
                </a:solidFill>
              </a:rPr>
              <a:t>) =&gt; (244, 260, </a:t>
            </a:r>
            <a:r>
              <a:rPr lang="en-GB" sz="2000" b="1" dirty="0">
                <a:solidFill>
                  <a:srgbClr val="FF0000"/>
                </a:solidFill>
              </a:rPr>
              <a:t>376, 389</a:t>
            </a:r>
            <a:r>
              <a:rPr lang="en-GB" sz="2000" b="1" dirty="0">
                <a:solidFill>
                  <a:srgbClr val="000000"/>
                </a:solidFill>
              </a:rPr>
              <a:t>)</a:t>
            </a:r>
          </a:p>
        </p:txBody>
      </p:sp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30475" y="3200400"/>
            <a:ext cx="4784725" cy="3984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01625"/>
            <a:ext cx="9067800" cy="1263650"/>
          </a:xfrm>
          <a:ln/>
        </p:spPr>
        <p:txBody>
          <a:bodyPr tIns="38880"/>
          <a:lstStyle/>
          <a:p>
            <a:pPr algn="ctr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b="1">
                <a:solidFill>
                  <a:srgbClr val="000000"/>
                </a:solidFill>
              </a:rPr>
              <a:t>Tag Extension: </a:t>
            </a:r>
            <a:br>
              <a:rPr lang="en-GB" b="1">
                <a:solidFill>
                  <a:srgbClr val="000000"/>
                </a:solidFill>
              </a:rPr>
            </a:br>
            <a:r>
              <a:rPr lang="en-GB" b="1">
                <a:solidFill>
                  <a:srgbClr val="000000"/>
                </a:solidFill>
              </a:rPr>
              <a:t>from </a:t>
            </a:r>
            <a:r>
              <a:rPr lang="en-GB" b="1" i="1">
                <a:solidFill>
                  <a:srgbClr val="000000"/>
                </a:solidFill>
              </a:rPr>
              <a:t>k</a:t>
            </a:r>
            <a:r>
              <a:rPr lang="en-GB" b="1">
                <a:solidFill>
                  <a:srgbClr val="000000"/>
                </a:solidFill>
              </a:rPr>
              <a:t>-tags to (</a:t>
            </a:r>
            <a:r>
              <a:rPr lang="en-GB" b="1" i="1">
                <a:solidFill>
                  <a:srgbClr val="000000"/>
                </a:solidFill>
              </a:rPr>
              <a:t>k+1)</a:t>
            </a:r>
            <a:r>
              <a:rPr lang="en-GB" b="1">
                <a:solidFill>
                  <a:srgbClr val="000000"/>
                </a:solidFill>
              </a:rPr>
              <a:t>-tags</a:t>
            </a:r>
          </a:p>
        </p:txBody>
      </p:sp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503238" y="1768475"/>
            <a:ext cx="8637587" cy="2805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91440"/>
          <a:lstStyle/>
          <a:p>
            <a:pPr marL="425450" indent="-320675">
              <a:spcAft>
                <a:spcPts val="1425"/>
              </a:spcAft>
              <a:buSzPct val="45000"/>
              <a:buFont typeface="Wingdings" charset="0"/>
              <a:buChar char=""/>
              <a:tabLst>
                <a:tab pos="850900" algn="l"/>
                <a:tab pos="963613" algn="l"/>
                <a:tab pos="1420813" algn="l"/>
                <a:tab pos="1878013" algn="l"/>
                <a:tab pos="2335213" algn="l"/>
                <a:tab pos="2792413" algn="l"/>
                <a:tab pos="3249613" algn="l"/>
                <a:tab pos="3706813" algn="l"/>
                <a:tab pos="4164013" algn="l"/>
                <a:tab pos="4621213" algn="l"/>
                <a:tab pos="5078413" algn="l"/>
                <a:tab pos="5535613" algn="l"/>
                <a:tab pos="5992813" algn="l"/>
                <a:tab pos="6450013" algn="l"/>
                <a:tab pos="6907213" algn="l"/>
                <a:tab pos="7364413" algn="l"/>
                <a:tab pos="7821613" algn="l"/>
                <a:tab pos="8278813" algn="l"/>
                <a:tab pos="8736013" algn="l"/>
                <a:tab pos="9193213" algn="l"/>
                <a:tab pos="9650413" algn="l"/>
              </a:tabLst>
            </a:pPr>
            <a:r>
              <a:rPr lang="en-GB" sz="3200" dirty="0">
                <a:solidFill>
                  <a:srgbClr val="000000"/>
                </a:solidFill>
              </a:rPr>
              <a:t>Breaking one of the masses into two</a:t>
            </a:r>
          </a:p>
          <a:p>
            <a:pPr marL="425450" indent="-320675" algn="ctr">
              <a:spcAft>
                <a:spcPts val="1425"/>
              </a:spcAft>
              <a:buClrTx/>
              <a:buSzTx/>
              <a:buFontTx/>
              <a:buNone/>
              <a:tabLst>
                <a:tab pos="850900" algn="l"/>
                <a:tab pos="963613" algn="l"/>
                <a:tab pos="1420813" algn="l"/>
                <a:tab pos="1878013" algn="l"/>
                <a:tab pos="2335213" algn="l"/>
                <a:tab pos="2792413" algn="l"/>
                <a:tab pos="3249613" algn="l"/>
                <a:tab pos="3706813" algn="l"/>
                <a:tab pos="4164013" algn="l"/>
                <a:tab pos="4621213" algn="l"/>
                <a:tab pos="5078413" algn="l"/>
                <a:tab pos="5535613" algn="l"/>
                <a:tab pos="5992813" algn="l"/>
                <a:tab pos="6450013" algn="l"/>
                <a:tab pos="6907213" algn="l"/>
                <a:tab pos="7364413" algn="l"/>
                <a:tab pos="7821613" algn="l"/>
                <a:tab pos="8278813" algn="l"/>
                <a:tab pos="8736013" algn="l"/>
                <a:tab pos="9193213" algn="l"/>
                <a:tab pos="9650413" algn="l"/>
              </a:tabLst>
            </a:pPr>
            <a:r>
              <a:rPr lang="en-GB" sz="2000" b="1" dirty="0">
                <a:solidFill>
                  <a:srgbClr val="000000"/>
                </a:solidFill>
              </a:rPr>
              <a:t>(244, 260, </a:t>
            </a:r>
            <a:r>
              <a:rPr lang="en-GB" sz="2000" b="1" dirty="0">
                <a:solidFill>
                  <a:srgbClr val="FF0000"/>
                </a:solidFill>
              </a:rPr>
              <a:t>376</a:t>
            </a:r>
            <a:r>
              <a:rPr lang="en-GB" sz="2000" b="1" dirty="0">
                <a:solidFill>
                  <a:srgbClr val="000000"/>
                </a:solidFill>
              </a:rPr>
              <a:t>, 389) =&gt; (244, 260, </a:t>
            </a:r>
            <a:r>
              <a:rPr lang="en-GB" sz="2000" b="1" dirty="0">
                <a:solidFill>
                  <a:srgbClr val="FF0000"/>
                </a:solidFill>
              </a:rPr>
              <a:t>213, 163</a:t>
            </a:r>
            <a:r>
              <a:rPr lang="en-GB" sz="2000" b="1" dirty="0">
                <a:solidFill>
                  <a:srgbClr val="000000"/>
                </a:solidFill>
              </a:rPr>
              <a:t>, 389)</a:t>
            </a:r>
          </a:p>
        </p:txBody>
      </p:sp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25713" y="2971800"/>
            <a:ext cx="4332287" cy="43989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01625"/>
            <a:ext cx="9067800" cy="1263650"/>
          </a:xfrm>
          <a:ln/>
        </p:spPr>
        <p:txBody>
          <a:bodyPr tIns="38880"/>
          <a:lstStyle/>
          <a:p>
            <a:pPr algn="ctr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b="1">
                <a:solidFill>
                  <a:srgbClr val="000000"/>
                </a:solidFill>
              </a:rPr>
              <a:t>Tag Extension: </a:t>
            </a:r>
            <a:br>
              <a:rPr lang="en-GB" b="1">
                <a:solidFill>
                  <a:srgbClr val="000000"/>
                </a:solidFill>
              </a:rPr>
            </a:br>
            <a:r>
              <a:rPr lang="en-GB" b="1">
                <a:solidFill>
                  <a:srgbClr val="000000"/>
                </a:solidFill>
              </a:rPr>
              <a:t>from </a:t>
            </a:r>
            <a:r>
              <a:rPr lang="en-GB" b="1" i="1">
                <a:solidFill>
                  <a:srgbClr val="000000"/>
                </a:solidFill>
              </a:rPr>
              <a:t>k</a:t>
            </a:r>
            <a:r>
              <a:rPr lang="en-GB" b="1">
                <a:solidFill>
                  <a:srgbClr val="000000"/>
                </a:solidFill>
              </a:rPr>
              <a:t>-tags to (</a:t>
            </a:r>
            <a:r>
              <a:rPr lang="en-GB" b="1" i="1">
                <a:solidFill>
                  <a:srgbClr val="000000"/>
                </a:solidFill>
              </a:rPr>
              <a:t>k+1)</a:t>
            </a:r>
            <a:r>
              <a:rPr lang="en-GB" b="1">
                <a:solidFill>
                  <a:srgbClr val="000000"/>
                </a:solidFill>
              </a:rPr>
              <a:t>-tags</a:t>
            </a:r>
          </a:p>
        </p:txBody>
      </p:sp>
      <p:sp>
        <p:nvSpPr>
          <p:cNvPr id="39938" name="Text Box 2"/>
          <p:cNvSpPr txBox="1">
            <a:spLocks noChangeArrowheads="1"/>
          </p:cNvSpPr>
          <p:nvPr/>
        </p:nvSpPr>
        <p:spPr bwMode="auto">
          <a:xfrm>
            <a:off x="503238" y="1768475"/>
            <a:ext cx="8637587" cy="12033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91440"/>
          <a:lstStyle/>
          <a:p>
            <a:pPr marL="425450" indent="-320675">
              <a:spcAft>
                <a:spcPts val="1425"/>
              </a:spcAft>
              <a:buSzPct val="45000"/>
              <a:buFont typeface="Wingdings" charset="0"/>
              <a:buChar char=""/>
              <a:tabLst>
                <a:tab pos="850900" algn="l"/>
                <a:tab pos="963613" algn="l"/>
                <a:tab pos="1420813" algn="l"/>
                <a:tab pos="1878013" algn="l"/>
                <a:tab pos="2335213" algn="l"/>
                <a:tab pos="2792413" algn="l"/>
                <a:tab pos="3249613" algn="l"/>
                <a:tab pos="3706813" algn="l"/>
                <a:tab pos="4164013" algn="l"/>
                <a:tab pos="4621213" algn="l"/>
                <a:tab pos="5078413" algn="l"/>
                <a:tab pos="5535613" algn="l"/>
                <a:tab pos="5992813" algn="l"/>
                <a:tab pos="6450013" algn="l"/>
                <a:tab pos="6907213" algn="l"/>
                <a:tab pos="7364413" algn="l"/>
                <a:tab pos="7821613" algn="l"/>
                <a:tab pos="8278813" algn="l"/>
                <a:tab pos="8736013" algn="l"/>
                <a:tab pos="9193213" algn="l"/>
                <a:tab pos="9650413" algn="l"/>
              </a:tabLst>
            </a:pPr>
            <a:r>
              <a:rPr lang="en-GB" sz="3200" dirty="0">
                <a:solidFill>
                  <a:srgbClr val="000000"/>
                </a:solidFill>
              </a:rPr>
              <a:t>Breaking one of the masses into two</a:t>
            </a:r>
          </a:p>
          <a:p>
            <a:pPr marL="425450" indent="-320675" algn="ctr">
              <a:spcAft>
                <a:spcPts val="1425"/>
              </a:spcAft>
              <a:buClrTx/>
              <a:buSzTx/>
              <a:buFontTx/>
              <a:buNone/>
              <a:tabLst>
                <a:tab pos="850900" algn="l"/>
                <a:tab pos="963613" algn="l"/>
                <a:tab pos="1420813" algn="l"/>
                <a:tab pos="1878013" algn="l"/>
                <a:tab pos="2335213" algn="l"/>
                <a:tab pos="2792413" algn="l"/>
                <a:tab pos="3249613" algn="l"/>
                <a:tab pos="3706813" algn="l"/>
                <a:tab pos="4164013" algn="l"/>
                <a:tab pos="4621213" algn="l"/>
                <a:tab pos="5078413" algn="l"/>
                <a:tab pos="5535613" algn="l"/>
                <a:tab pos="5992813" algn="l"/>
                <a:tab pos="6450013" algn="l"/>
                <a:tab pos="6907213" algn="l"/>
                <a:tab pos="7364413" algn="l"/>
                <a:tab pos="7821613" algn="l"/>
                <a:tab pos="8278813" algn="l"/>
                <a:tab pos="8736013" algn="l"/>
                <a:tab pos="9193213" algn="l"/>
                <a:tab pos="9650413" algn="l"/>
              </a:tabLst>
            </a:pPr>
            <a:r>
              <a:rPr lang="en-GB" sz="2000" b="1" dirty="0">
                <a:solidFill>
                  <a:srgbClr val="000000"/>
                </a:solidFill>
              </a:rPr>
              <a:t>(244, 260, 213, 163, </a:t>
            </a:r>
            <a:r>
              <a:rPr lang="en-GB" sz="2000" b="1" dirty="0">
                <a:solidFill>
                  <a:srgbClr val="FF0000"/>
                </a:solidFill>
              </a:rPr>
              <a:t>389</a:t>
            </a:r>
            <a:r>
              <a:rPr lang="en-GB" sz="2000" b="1" dirty="0">
                <a:solidFill>
                  <a:srgbClr val="000000"/>
                </a:solidFill>
              </a:rPr>
              <a:t>) =&gt; (244, 260, 213, 163</a:t>
            </a:r>
            <a:r>
              <a:rPr lang="en-GB" sz="2000" b="1" dirty="0">
                <a:solidFill>
                  <a:srgbClr val="FF0000"/>
                </a:solidFill>
              </a:rPr>
              <a:t>, 242, 147</a:t>
            </a:r>
            <a:r>
              <a:rPr lang="en-GB" sz="2000" b="1" dirty="0">
                <a:solidFill>
                  <a:srgbClr val="000000"/>
                </a:solidFill>
              </a:rPr>
              <a:t>)</a:t>
            </a:r>
          </a:p>
        </p:txBody>
      </p:sp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200" y="3287713"/>
            <a:ext cx="4527550" cy="4027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01625"/>
            <a:ext cx="9067800" cy="1263650"/>
          </a:xfrm>
          <a:ln/>
        </p:spPr>
        <p:txBody>
          <a:bodyPr tIns="38880"/>
          <a:lstStyle/>
          <a:p>
            <a:pPr algn="ctr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b="1">
                <a:solidFill>
                  <a:srgbClr val="000000"/>
                </a:solidFill>
              </a:rPr>
              <a:t>Tag Extension: </a:t>
            </a:r>
            <a:br>
              <a:rPr lang="en-GB" b="1">
                <a:solidFill>
                  <a:srgbClr val="000000"/>
                </a:solidFill>
              </a:rPr>
            </a:br>
            <a:r>
              <a:rPr lang="en-GB" b="1">
                <a:solidFill>
                  <a:srgbClr val="000000"/>
                </a:solidFill>
              </a:rPr>
              <a:t>from </a:t>
            </a:r>
            <a:r>
              <a:rPr lang="en-GB" b="1" i="1">
                <a:solidFill>
                  <a:srgbClr val="000000"/>
                </a:solidFill>
              </a:rPr>
              <a:t>k</a:t>
            </a:r>
            <a:r>
              <a:rPr lang="en-GB" b="1">
                <a:solidFill>
                  <a:srgbClr val="000000"/>
                </a:solidFill>
              </a:rPr>
              <a:t>-tags to (</a:t>
            </a:r>
            <a:r>
              <a:rPr lang="en-GB" b="1" i="1">
                <a:solidFill>
                  <a:srgbClr val="000000"/>
                </a:solidFill>
              </a:rPr>
              <a:t>k+1)</a:t>
            </a:r>
            <a:r>
              <a:rPr lang="en-GB" b="1">
                <a:solidFill>
                  <a:srgbClr val="000000"/>
                </a:solidFill>
              </a:rPr>
              <a:t>-tags</a:t>
            </a:r>
          </a:p>
        </p:txBody>
      </p:sp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503238" y="1768475"/>
            <a:ext cx="8637587" cy="2805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91440"/>
          <a:lstStyle/>
          <a:p>
            <a:pPr marL="425450" indent="-320675">
              <a:spcAft>
                <a:spcPts val="1425"/>
              </a:spcAft>
              <a:buSzPct val="45000"/>
              <a:buFont typeface="Wingdings" charset="0"/>
              <a:buChar char=""/>
              <a:tabLst>
                <a:tab pos="850900" algn="l"/>
                <a:tab pos="963613" algn="l"/>
                <a:tab pos="1420813" algn="l"/>
                <a:tab pos="1878013" algn="l"/>
                <a:tab pos="2335213" algn="l"/>
                <a:tab pos="2792413" algn="l"/>
                <a:tab pos="3249613" algn="l"/>
                <a:tab pos="3706813" algn="l"/>
                <a:tab pos="4164013" algn="l"/>
                <a:tab pos="4621213" algn="l"/>
                <a:tab pos="5078413" algn="l"/>
                <a:tab pos="5535613" algn="l"/>
                <a:tab pos="5992813" algn="l"/>
                <a:tab pos="6450013" algn="l"/>
                <a:tab pos="6907213" algn="l"/>
                <a:tab pos="7364413" algn="l"/>
                <a:tab pos="7821613" algn="l"/>
                <a:tab pos="8278813" algn="l"/>
                <a:tab pos="8736013" algn="l"/>
                <a:tab pos="9193213" algn="l"/>
                <a:tab pos="9650413" algn="l"/>
              </a:tabLst>
            </a:pPr>
            <a:r>
              <a:rPr lang="en-GB" sz="3200" dirty="0">
                <a:solidFill>
                  <a:srgbClr val="000000"/>
                </a:solidFill>
              </a:rPr>
              <a:t>Breaking one of the masses into two</a:t>
            </a:r>
          </a:p>
          <a:p>
            <a:pPr marL="425450" indent="-320675" algn="ctr">
              <a:spcAft>
                <a:spcPts val="1425"/>
              </a:spcAft>
              <a:buClrTx/>
              <a:buSzTx/>
              <a:buFontTx/>
              <a:buNone/>
              <a:tabLst>
                <a:tab pos="850900" algn="l"/>
                <a:tab pos="963613" algn="l"/>
                <a:tab pos="1420813" algn="l"/>
                <a:tab pos="1878013" algn="l"/>
                <a:tab pos="2335213" algn="l"/>
                <a:tab pos="2792413" algn="l"/>
                <a:tab pos="3249613" algn="l"/>
                <a:tab pos="3706813" algn="l"/>
                <a:tab pos="4164013" algn="l"/>
                <a:tab pos="4621213" algn="l"/>
                <a:tab pos="5078413" algn="l"/>
                <a:tab pos="5535613" algn="l"/>
                <a:tab pos="5992813" algn="l"/>
                <a:tab pos="6450013" algn="l"/>
                <a:tab pos="6907213" algn="l"/>
                <a:tab pos="7364413" algn="l"/>
                <a:tab pos="7821613" algn="l"/>
                <a:tab pos="8278813" algn="l"/>
                <a:tab pos="8736013" algn="l"/>
                <a:tab pos="9193213" algn="l"/>
                <a:tab pos="9650413" algn="l"/>
              </a:tabLst>
            </a:pPr>
            <a:r>
              <a:rPr lang="en-GB" sz="2000" b="1" dirty="0">
                <a:solidFill>
                  <a:srgbClr val="000000"/>
                </a:solidFill>
              </a:rPr>
              <a:t>(244, 260, 213, 163, </a:t>
            </a:r>
            <a:r>
              <a:rPr lang="en-GB" sz="2000" b="1" dirty="0">
                <a:solidFill>
                  <a:srgbClr val="FF0000"/>
                </a:solidFill>
              </a:rPr>
              <a:t>242</a:t>
            </a:r>
            <a:r>
              <a:rPr lang="en-GB" sz="2000" b="1" dirty="0">
                <a:solidFill>
                  <a:srgbClr val="000000"/>
                </a:solidFill>
              </a:rPr>
              <a:t>, 147) =&gt; (244, 260, 213, 163, </a:t>
            </a:r>
            <a:r>
              <a:rPr lang="en-GB" sz="2000" b="1" dirty="0">
                <a:solidFill>
                  <a:srgbClr val="FF0000"/>
                </a:solidFill>
              </a:rPr>
              <a:t>128, 114</a:t>
            </a:r>
            <a:r>
              <a:rPr lang="en-GB" sz="2000" b="1" dirty="0">
                <a:solidFill>
                  <a:srgbClr val="000000"/>
                </a:solidFill>
              </a:rPr>
              <a:t>, 147)</a:t>
            </a:r>
          </a:p>
        </p:txBody>
      </p:sp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200" y="3144838"/>
            <a:ext cx="4800600" cy="41703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1"/>
          <p:cNvSpPr>
            <a:spLocks noGrp="1" noChangeArrowheads="1"/>
          </p:cNvSpPr>
          <p:nvPr>
            <p:ph type="title"/>
          </p:nvPr>
        </p:nvSpPr>
        <p:spPr>
          <a:xfrm>
            <a:off x="466725" y="0"/>
            <a:ext cx="9067800" cy="1173163"/>
          </a:xfrm>
          <a:ln/>
        </p:spPr>
        <p:txBody>
          <a:bodyPr tIns="31680"/>
          <a:lstStyle/>
          <a:p>
            <a:pPr algn="ctr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3600" dirty="0">
                <a:solidFill>
                  <a:srgbClr val="000000"/>
                </a:solidFill>
              </a:rPr>
              <a:t> </a:t>
            </a:r>
            <a:r>
              <a:rPr lang="en-GB" sz="3600" b="1" dirty="0">
                <a:solidFill>
                  <a:srgbClr val="000000"/>
                </a:solidFill>
              </a:rPr>
              <a:t>Simple Peptide Sequencing Algorithm</a:t>
            </a:r>
            <a:br>
              <a:rPr lang="en-GB" sz="3600" b="1" dirty="0">
                <a:solidFill>
                  <a:srgbClr val="000000"/>
                </a:solidFill>
              </a:rPr>
            </a:br>
            <a:r>
              <a:rPr lang="en-GB" sz="3600" b="1" dirty="0">
                <a:solidFill>
                  <a:srgbClr val="000000"/>
                </a:solidFill>
              </a:rPr>
              <a:t>(for </a:t>
            </a:r>
            <a:r>
              <a:rPr lang="en-GB" sz="3600" b="1" dirty="0" smtClean="0">
                <a:solidFill>
                  <a:srgbClr val="000000"/>
                </a:solidFill>
              </a:rPr>
              <a:t>a single </a:t>
            </a:r>
            <a:r>
              <a:rPr lang="en-GB" sz="3600" b="1" dirty="0">
                <a:solidFill>
                  <a:srgbClr val="000000"/>
                </a:solidFill>
              </a:rPr>
              <a:t>spectrum)</a:t>
            </a:r>
          </a:p>
        </p:txBody>
      </p:sp>
      <p:sp>
        <p:nvSpPr>
          <p:cNvPr id="41986" name="Text Box 2"/>
          <p:cNvSpPr txBox="1">
            <a:spLocks noChangeArrowheads="1"/>
          </p:cNvSpPr>
          <p:nvPr/>
        </p:nvSpPr>
        <p:spPr bwMode="auto">
          <a:xfrm>
            <a:off x="542925" y="1038225"/>
            <a:ext cx="9107488" cy="4191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91440"/>
          <a:lstStyle/>
          <a:p>
            <a:pPr marL="425450" indent="-320675">
              <a:spcAft>
                <a:spcPts val="1425"/>
              </a:spcAft>
              <a:tabLst>
                <a:tab pos="425450" algn="l"/>
                <a:tab pos="538163" algn="l"/>
                <a:tab pos="995363" algn="l"/>
                <a:tab pos="1452563" algn="l"/>
                <a:tab pos="1909763" algn="l"/>
                <a:tab pos="2366963" algn="l"/>
                <a:tab pos="2824163" algn="l"/>
                <a:tab pos="3281363" algn="l"/>
                <a:tab pos="3738563" algn="l"/>
                <a:tab pos="4195763" algn="l"/>
                <a:tab pos="4652963" algn="l"/>
                <a:tab pos="5110163" algn="l"/>
                <a:tab pos="5567363" algn="l"/>
                <a:tab pos="6024563" algn="l"/>
                <a:tab pos="6481763" algn="l"/>
                <a:tab pos="6938963" algn="l"/>
                <a:tab pos="7396163" algn="l"/>
                <a:tab pos="7853363" algn="l"/>
                <a:tab pos="8310563" algn="l"/>
                <a:tab pos="8767763" algn="l"/>
                <a:tab pos="9224963" algn="l"/>
              </a:tabLst>
            </a:pPr>
            <a:endParaRPr lang="en-GB" sz="3200" dirty="0">
              <a:solidFill>
                <a:srgbClr val="000000"/>
              </a:solidFill>
            </a:endParaRPr>
          </a:p>
          <a:p>
            <a:pPr marL="425450" indent="-320675">
              <a:spcAft>
                <a:spcPts val="1425"/>
              </a:spcAft>
              <a:buSzPct val="45000"/>
              <a:buFont typeface="Wingdings" charset="0"/>
              <a:buChar char=""/>
              <a:tabLst>
                <a:tab pos="425450" algn="l"/>
                <a:tab pos="538163" algn="l"/>
                <a:tab pos="995363" algn="l"/>
                <a:tab pos="1452563" algn="l"/>
                <a:tab pos="1909763" algn="l"/>
                <a:tab pos="2366963" algn="l"/>
                <a:tab pos="2824163" algn="l"/>
                <a:tab pos="3281363" algn="l"/>
                <a:tab pos="3738563" algn="l"/>
                <a:tab pos="4195763" algn="l"/>
                <a:tab pos="4652963" algn="l"/>
                <a:tab pos="5110163" algn="l"/>
                <a:tab pos="5567363" algn="l"/>
                <a:tab pos="6024563" algn="l"/>
                <a:tab pos="6481763" algn="l"/>
                <a:tab pos="6938963" algn="l"/>
                <a:tab pos="7396163" algn="l"/>
                <a:tab pos="7853363" algn="l"/>
                <a:tab pos="8310563" algn="l"/>
                <a:tab pos="8767763" algn="l"/>
                <a:tab pos="9224963" algn="l"/>
              </a:tabLst>
            </a:pPr>
            <a:r>
              <a:rPr lang="en-GB" sz="3200" dirty="0">
                <a:solidFill>
                  <a:srgbClr val="000000"/>
                </a:solidFill>
              </a:rPr>
              <a:t>Find </a:t>
            </a:r>
            <a:r>
              <a:rPr lang="en-GB" sz="3200" b="1" i="1" dirty="0">
                <a:solidFill>
                  <a:srgbClr val="000000"/>
                </a:solidFill>
              </a:rPr>
              <a:t>t</a:t>
            </a:r>
            <a:r>
              <a:rPr lang="en-GB" sz="3200" i="1" dirty="0">
                <a:solidFill>
                  <a:srgbClr val="000000"/>
                </a:solidFill>
              </a:rPr>
              <a:t> </a:t>
            </a:r>
            <a:r>
              <a:rPr lang="en-GB" sz="3200" dirty="0">
                <a:solidFill>
                  <a:srgbClr val="000000"/>
                </a:solidFill>
              </a:rPr>
              <a:t>top-scoring 3-tags (exhaustive search)</a:t>
            </a:r>
          </a:p>
          <a:p>
            <a:pPr marL="425450" indent="-320675">
              <a:spcAft>
                <a:spcPts val="1425"/>
              </a:spcAft>
              <a:buSzPct val="45000"/>
              <a:buFont typeface="Wingdings" charset="0"/>
              <a:buChar char=""/>
              <a:tabLst>
                <a:tab pos="425450" algn="l"/>
                <a:tab pos="538163" algn="l"/>
                <a:tab pos="995363" algn="l"/>
                <a:tab pos="1452563" algn="l"/>
                <a:tab pos="1909763" algn="l"/>
                <a:tab pos="2366963" algn="l"/>
                <a:tab pos="2824163" algn="l"/>
                <a:tab pos="3281363" algn="l"/>
                <a:tab pos="3738563" algn="l"/>
                <a:tab pos="4195763" algn="l"/>
                <a:tab pos="4652963" algn="l"/>
                <a:tab pos="5110163" algn="l"/>
                <a:tab pos="5567363" algn="l"/>
                <a:tab pos="6024563" algn="l"/>
                <a:tab pos="6481763" algn="l"/>
                <a:tab pos="6938963" algn="l"/>
                <a:tab pos="7396163" algn="l"/>
                <a:tab pos="7853363" algn="l"/>
                <a:tab pos="8310563" algn="l"/>
                <a:tab pos="8767763" algn="l"/>
                <a:tab pos="9224963" algn="l"/>
              </a:tabLst>
            </a:pPr>
            <a:r>
              <a:rPr lang="en-GB" sz="3200" dirty="0">
                <a:solidFill>
                  <a:srgbClr val="000000"/>
                </a:solidFill>
              </a:rPr>
              <a:t>For </a:t>
            </a:r>
            <a:r>
              <a:rPr lang="en-GB" sz="3200" b="1" i="1" dirty="0">
                <a:solidFill>
                  <a:srgbClr val="000000"/>
                </a:solidFill>
              </a:rPr>
              <a:t>k=3</a:t>
            </a:r>
            <a:r>
              <a:rPr lang="en-GB" sz="3200" dirty="0">
                <a:solidFill>
                  <a:srgbClr val="000000"/>
                </a:solidFill>
              </a:rPr>
              <a:t> to </a:t>
            </a:r>
            <a:r>
              <a:rPr lang="en-GB" sz="3200" b="1" i="1" dirty="0" smtClean="0">
                <a:solidFill>
                  <a:srgbClr val="000000"/>
                </a:solidFill>
              </a:rPr>
              <a:t>peptide length-1</a:t>
            </a:r>
            <a:endParaRPr lang="en-GB" sz="3200" b="1" dirty="0">
              <a:solidFill>
                <a:srgbClr val="000000"/>
              </a:solidFill>
            </a:endParaRPr>
          </a:p>
          <a:p>
            <a:pPr marL="825500" lvl="1" indent="-320675">
              <a:spcAft>
                <a:spcPts val="1138"/>
              </a:spcAft>
              <a:buSzPct val="45000"/>
              <a:buFont typeface="Wingdings" charset="0"/>
              <a:buChar char=""/>
              <a:tabLst>
                <a:tab pos="425450" algn="l"/>
                <a:tab pos="538163" algn="l"/>
                <a:tab pos="995363" algn="l"/>
                <a:tab pos="1452563" algn="l"/>
                <a:tab pos="1909763" algn="l"/>
                <a:tab pos="2366963" algn="l"/>
                <a:tab pos="2824163" algn="l"/>
                <a:tab pos="3281363" algn="l"/>
                <a:tab pos="3738563" algn="l"/>
                <a:tab pos="4195763" algn="l"/>
                <a:tab pos="4652963" algn="l"/>
                <a:tab pos="5110163" algn="l"/>
                <a:tab pos="5567363" algn="l"/>
                <a:tab pos="6024563" algn="l"/>
                <a:tab pos="6481763" algn="l"/>
                <a:tab pos="6938963" algn="l"/>
                <a:tab pos="7396163" algn="l"/>
                <a:tab pos="7853363" algn="l"/>
                <a:tab pos="8310563" algn="l"/>
                <a:tab pos="8767763" algn="l"/>
                <a:tab pos="9224963" algn="l"/>
              </a:tabLst>
            </a:pPr>
            <a:r>
              <a:rPr lang="en-GB" sz="3200" dirty="0">
                <a:solidFill>
                  <a:srgbClr val="000000"/>
                </a:solidFill>
              </a:rPr>
              <a:t>Extend all top-scoring </a:t>
            </a:r>
            <a:r>
              <a:rPr lang="en-GB" sz="3200" i="1" dirty="0">
                <a:solidFill>
                  <a:srgbClr val="000000"/>
                </a:solidFill>
              </a:rPr>
              <a:t>k</a:t>
            </a:r>
            <a:r>
              <a:rPr lang="en-GB" sz="3200" dirty="0">
                <a:solidFill>
                  <a:srgbClr val="000000"/>
                </a:solidFill>
              </a:rPr>
              <a:t>-tags to (</a:t>
            </a:r>
            <a:r>
              <a:rPr lang="en-GB" sz="3200" i="1" dirty="0">
                <a:solidFill>
                  <a:srgbClr val="000000"/>
                </a:solidFill>
              </a:rPr>
              <a:t>k</a:t>
            </a:r>
            <a:r>
              <a:rPr lang="en-GB" sz="3200" dirty="0">
                <a:solidFill>
                  <a:srgbClr val="000000"/>
                </a:solidFill>
              </a:rPr>
              <a:t>+1)-</a:t>
            </a:r>
            <a:r>
              <a:rPr lang="en-GB" sz="3200" dirty="0" smtClean="0">
                <a:solidFill>
                  <a:srgbClr val="000000"/>
                </a:solidFill>
              </a:rPr>
              <a:t>tags</a:t>
            </a:r>
            <a:endParaRPr lang="en-GB" sz="3200" dirty="0">
              <a:solidFill>
                <a:srgbClr val="000000"/>
              </a:solidFill>
            </a:endParaRPr>
          </a:p>
          <a:p>
            <a:pPr marL="825500" lvl="1" indent="-320675">
              <a:spcAft>
                <a:spcPts val="1138"/>
              </a:spcAft>
              <a:buSzPct val="45000"/>
              <a:buFont typeface="Wingdings" charset="0"/>
              <a:buChar char=""/>
              <a:tabLst>
                <a:tab pos="425450" algn="l"/>
                <a:tab pos="538163" algn="l"/>
                <a:tab pos="995363" algn="l"/>
                <a:tab pos="1452563" algn="l"/>
                <a:tab pos="1909763" algn="l"/>
                <a:tab pos="2366963" algn="l"/>
                <a:tab pos="2824163" algn="l"/>
                <a:tab pos="3281363" algn="l"/>
                <a:tab pos="3738563" algn="l"/>
                <a:tab pos="4195763" algn="l"/>
                <a:tab pos="4652963" algn="l"/>
                <a:tab pos="5110163" algn="l"/>
                <a:tab pos="5567363" algn="l"/>
                <a:tab pos="6024563" algn="l"/>
                <a:tab pos="6481763" algn="l"/>
                <a:tab pos="6938963" algn="l"/>
                <a:tab pos="7396163" algn="l"/>
                <a:tab pos="7853363" algn="l"/>
                <a:tab pos="8310563" algn="l"/>
                <a:tab pos="8767763" algn="l"/>
                <a:tab pos="9224963" algn="l"/>
              </a:tabLst>
            </a:pPr>
            <a:r>
              <a:rPr lang="en-GB" sz="3200" dirty="0">
                <a:solidFill>
                  <a:srgbClr val="000000"/>
                </a:solidFill>
              </a:rPr>
              <a:t>Select </a:t>
            </a:r>
            <a:r>
              <a:rPr lang="en-GB" sz="3200" b="1" i="1" dirty="0">
                <a:solidFill>
                  <a:srgbClr val="000000"/>
                </a:solidFill>
              </a:rPr>
              <a:t>t</a:t>
            </a:r>
            <a:r>
              <a:rPr lang="en-GB" sz="3200" i="1" dirty="0">
                <a:solidFill>
                  <a:srgbClr val="000000"/>
                </a:solidFill>
              </a:rPr>
              <a:t>  </a:t>
            </a:r>
            <a:r>
              <a:rPr lang="en-GB" sz="3200" dirty="0">
                <a:solidFill>
                  <a:srgbClr val="000000"/>
                </a:solidFill>
              </a:rPr>
              <a:t>top</a:t>
            </a:r>
            <a:r>
              <a:rPr lang="en-GB" sz="3200" i="1" dirty="0">
                <a:solidFill>
                  <a:srgbClr val="000000"/>
                </a:solidFill>
              </a:rPr>
              <a:t>-</a:t>
            </a:r>
            <a:r>
              <a:rPr lang="en-GB" sz="3200" dirty="0">
                <a:solidFill>
                  <a:srgbClr val="000000"/>
                </a:solidFill>
              </a:rPr>
              <a:t>scoring (</a:t>
            </a:r>
            <a:r>
              <a:rPr lang="en-GB" sz="3200" i="1" dirty="0">
                <a:solidFill>
                  <a:srgbClr val="000000"/>
                </a:solidFill>
              </a:rPr>
              <a:t>k</a:t>
            </a:r>
            <a:r>
              <a:rPr lang="en-GB" sz="3200" dirty="0">
                <a:solidFill>
                  <a:srgbClr val="000000"/>
                </a:solidFill>
              </a:rPr>
              <a:t>+1)-tags from the resulting list</a:t>
            </a:r>
          </a:p>
          <a:p>
            <a:pPr marL="425450" indent="-320675">
              <a:spcAft>
                <a:spcPts val="1425"/>
              </a:spcAft>
              <a:buClrTx/>
              <a:buSzTx/>
              <a:buFontTx/>
              <a:buNone/>
              <a:tabLst>
                <a:tab pos="425450" algn="l"/>
                <a:tab pos="538163" algn="l"/>
                <a:tab pos="995363" algn="l"/>
                <a:tab pos="1452563" algn="l"/>
                <a:tab pos="1909763" algn="l"/>
                <a:tab pos="2366963" algn="l"/>
                <a:tab pos="2824163" algn="l"/>
                <a:tab pos="3281363" algn="l"/>
                <a:tab pos="3738563" algn="l"/>
                <a:tab pos="4195763" algn="l"/>
                <a:tab pos="4652963" algn="l"/>
                <a:tab pos="5110163" algn="l"/>
                <a:tab pos="5567363" algn="l"/>
                <a:tab pos="6024563" algn="l"/>
                <a:tab pos="6481763" algn="l"/>
                <a:tab pos="6938963" algn="l"/>
                <a:tab pos="7396163" algn="l"/>
                <a:tab pos="7853363" algn="l"/>
                <a:tab pos="8310563" algn="l"/>
                <a:tab pos="8767763" algn="l"/>
                <a:tab pos="9224963" algn="l"/>
              </a:tabLst>
            </a:pPr>
            <a:endParaRPr lang="en-GB" sz="3200" dirty="0">
              <a:solidFill>
                <a:srgbClr val="000000"/>
              </a:solidFill>
            </a:endParaRPr>
          </a:p>
          <a:p>
            <a:pPr marL="425450" indent="-320675">
              <a:spcAft>
                <a:spcPts val="1425"/>
              </a:spcAft>
              <a:buClrTx/>
              <a:buSzTx/>
              <a:buFontTx/>
              <a:buNone/>
              <a:tabLst>
                <a:tab pos="425450" algn="l"/>
                <a:tab pos="538163" algn="l"/>
                <a:tab pos="995363" algn="l"/>
                <a:tab pos="1452563" algn="l"/>
                <a:tab pos="1909763" algn="l"/>
                <a:tab pos="2366963" algn="l"/>
                <a:tab pos="2824163" algn="l"/>
                <a:tab pos="3281363" algn="l"/>
                <a:tab pos="3738563" algn="l"/>
                <a:tab pos="4195763" algn="l"/>
                <a:tab pos="4652963" algn="l"/>
                <a:tab pos="5110163" algn="l"/>
                <a:tab pos="5567363" algn="l"/>
                <a:tab pos="6024563" algn="l"/>
                <a:tab pos="6481763" algn="l"/>
                <a:tab pos="6938963" algn="l"/>
                <a:tab pos="7396163" algn="l"/>
                <a:tab pos="7853363" algn="l"/>
                <a:tab pos="8310563" algn="l"/>
                <a:tab pos="8767763" algn="l"/>
                <a:tab pos="9224963" algn="l"/>
              </a:tabLst>
            </a:pPr>
            <a:endParaRPr lang="en-GB" sz="3200" dirty="0">
              <a:solidFill>
                <a:srgbClr val="000000"/>
              </a:solidFill>
            </a:endParaRPr>
          </a:p>
          <a:p>
            <a:pPr marL="425450" indent="-320675">
              <a:spcAft>
                <a:spcPts val="1425"/>
              </a:spcAft>
              <a:buClrTx/>
              <a:buSzTx/>
              <a:buFontTx/>
              <a:buNone/>
              <a:tabLst>
                <a:tab pos="425450" algn="l"/>
                <a:tab pos="538163" algn="l"/>
                <a:tab pos="995363" algn="l"/>
                <a:tab pos="1452563" algn="l"/>
                <a:tab pos="1909763" algn="l"/>
                <a:tab pos="2366963" algn="l"/>
                <a:tab pos="2824163" algn="l"/>
                <a:tab pos="3281363" algn="l"/>
                <a:tab pos="3738563" algn="l"/>
                <a:tab pos="4195763" algn="l"/>
                <a:tab pos="4652963" algn="l"/>
                <a:tab pos="5110163" algn="l"/>
                <a:tab pos="5567363" algn="l"/>
                <a:tab pos="6024563" algn="l"/>
                <a:tab pos="6481763" algn="l"/>
                <a:tab pos="6938963" algn="l"/>
                <a:tab pos="7396163" algn="l"/>
                <a:tab pos="7853363" algn="l"/>
                <a:tab pos="8310563" algn="l"/>
                <a:tab pos="8767763" algn="l"/>
                <a:tab pos="9224963" algn="l"/>
              </a:tabLst>
            </a:pPr>
            <a:endParaRPr lang="en-GB" sz="3200" dirty="0">
              <a:solidFill>
                <a:srgbClr val="000000"/>
              </a:solidFill>
            </a:endParaRPr>
          </a:p>
          <a:p>
            <a:pPr marL="425450" indent="-320675">
              <a:spcAft>
                <a:spcPts val="1425"/>
              </a:spcAft>
              <a:buClrTx/>
              <a:buSzTx/>
              <a:buFontTx/>
              <a:buNone/>
              <a:tabLst>
                <a:tab pos="425450" algn="l"/>
                <a:tab pos="538163" algn="l"/>
                <a:tab pos="995363" algn="l"/>
                <a:tab pos="1452563" algn="l"/>
                <a:tab pos="1909763" algn="l"/>
                <a:tab pos="2366963" algn="l"/>
                <a:tab pos="2824163" algn="l"/>
                <a:tab pos="3281363" algn="l"/>
                <a:tab pos="3738563" algn="l"/>
                <a:tab pos="4195763" algn="l"/>
                <a:tab pos="4652963" algn="l"/>
                <a:tab pos="5110163" algn="l"/>
                <a:tab pos="5567363" algn="l"/>
                <a:tab pos="6024563" algn="l"/>
                <a:tab pos="6481763" algn="l"/>
                <a:tab pos="6938963" algn="l"/>
                <a:tab pos="7396163" algn="l"/>
                <a:tab pos="7853363" algn="l"/>
                <a:tab pos="8310563" algn="l"/>
                <a:tab pos="8767763" algn="l"/>
                <a:tab pos="9224963" algn="l"/>
              </a:tabLst>
            </a:pPr>
            <a:endParaRPr lang="en-GB" sz="3200" dirty="0">
              <a:solidFill>
                <a:srgbClr val="000000"/>
              </a:solidFill>
            </a:endParaRPr>
          </a:p>
          <a:p>
            <a:pPr marL="425450" indent="-320675">
              <a:spcAft>
                <a:spcPts val="1425"/>
              </a:spcAft>
              <a:buClrTx/>
              <a:buSzTx/>
              <a:buFontTx/>
              <a:buNone/>
              <a:tabLst>
                <a:tab pos="425450" algn="l"/>
                <a:tab pos="538163" algn="l"/>
                <a:tab pos="995363" algn="l"/>
                <a:tab pos="1452563" algn="l"/>
                <a:tab pos="1909763" algn="l"/>
                <a:tab pos="2366963" algn="l"/>
                <a:tab pos="2824163" algn="l"/>
                <a:tab pos="3281363" algn="l"/>
                <a:tab pos="3738563" algn="l"/>
                <a:tab pos="4195763" algn="l"/>
                <a:tab pos="4652963" algn="l"/>
                <a:tab pos="5110163" algn="l"/>
                <a:tab pos="5567363" algn="l"/>
                <a:tab pos="6024563" algn="l"/>
                <a:tab pos="6481763" algn="l"/>
                <a:tab pos="6938963" algn="l"/>
                <a:tab pos="7396163" algn="l"/>
                <a:tab pos="7853363" algn="l"/>
                <a:tab pos="8310563" algn="l"/>
                <a:tab pos="8767763" algn="l"/>
                <a:tab pos="9224963" algn="l"/>
              </a:tabLst>
            </a:pPr>
            <a:r>
              <a:rPr lang="en-GB" sz="3200" dirty="0">
                <a:solidFill>
                  <a:srgbClr val="000000"/>
                </a:solidFill>
              </a:rPr>
              <a:t>     </a:t>
            </a:r>
          </a:p>
          <a:p>
            <a:pPr marL="825500" lvl="1" indent="-320675">
              <a:spcAft>
                <a:spcPts val="1138"/>
              </a:spcAft>
              <a:buSzPct val="45000"/>
              <a:buFont typeface="Wingdings" charset="0"/>
              <a:buChar char=""/>
              <a:tabLst>
                <a:tab pos="425450" algn="l"/>
                <a:tab pos="538163" algn="l"/>
                <a:tab pos="995363" algn="l"/>
                <a:tab pos="1452563" algn="l"/>
                <a:tab pos="1909763" algn="l"/>
                <a:tab pos="2366963" algn="l"/>
                <a:tab pos="2824163" algn="l"/>
                <a:tab pos="3281363" algn="l"/>
                <a:tab pos="3738563" algn="l"/>
                <a:tab pos="4195763" algn="l"/>
                <a:tab pos="4652963" algn="l"/>
                <a:tab pos="5110163" algn="l"/>
                <a:tab pos="5567363" algn="l"/>
                <a:tab pos="6024563" algn="l"/>
                <a:tab pos="6481763" algn="l"/>
                <a:tab pos="6938963" algn="l"/>
                <a:tab pos="7396163" algn="l"/>
                <a:tab pos="7853363" algn="l"/>
                <a:tab pos="8310563" algn="l"/>
                <a:tab pos="8767763" algn="l"/>
                <a:tab pos="9224963" algn="l"/>
              </a:tabLst>
            </a:pPr>
            <a:r>
              <a:rPr lang="en-GB" sz="3200" dirty="0">
                <a:solidFill>
                  <a:srgbClr val="000000"/>
                </a:solidFill>
              </a:rPr>
              <a:t> </a:t>
            </a:r>
          </a:p>
        </p:txBody>
      </p:sp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9125" y="4738688"/>
            <a:ext cx="9140825" cy="2057400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</p:pic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1685925" y="6981825"/>
            <a:ext cx="6629400" cy="5349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91440">
            <a:spAutoFit/>
          </a:bodyPr>
          <a:lstStyle/>
          <a:p>
            <a:pPr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n-US" sz="2800">
                <a:solidFill>
                  <a:srgbClr val="FF0000"/>
                </a:solidFill>
              </a:rPr>
              <a:t>Correct Peptide is not on top (</a:t>
            </a:r>
            <a:r>
              <a:rPr lang="en-US" sz="2800" i="1">
                <a:solidFill>
                  <a:srgbClr val="FF0000"/>
                </a:solidFill>
              </a:rPr>
              <a:t>t=1000</a:t>
            </a:r>
            <a:r>
              <a:rPr lang="en-US" sz="2800">
                <a:solidFill>
                  <a:srgbClr val="FF0000"/>
                </a:solidFill>
              </a:rPr>
              <a:t>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7" dur="500"/>
                                        <p:tgtEl>
                                          <p:spTgt spid="41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10" dur="500"/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46075"/>
            <a:ext cx="9067800" cy="1173163"/>
          </a:xfrm>
          <a:ln/>
        </p:spPr>
        <p:txBody>
          <a:bodyPr tIns="38880"/>
          <a:lstStyle/>
          <a:p>
            <a:pPr algn="ctr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b="1">
                <a:solidFill>
                  <a:srgbClr val="000000"/>
                </a:solidFill>
              </a:rPr>
              <a:t>Multiplex Peptide Sequencing</a:t>
            </a:r>
          </a:p>
        </p:txBody>
      </p:sp>
      <p:sp>
        <p:nvSpPr>
          <p:cNvPr id="43010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93853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91440"/>
          <a:lstStyle/>
          <a:p>
            <a:pPr marL="425450" indent="-320675">
              <a:spcAft>
                <a:spcPts val="1425"/>
              </a:spcAft>
              <a:buSzPct val="45000"/>
              <a:buFont typeface="Wingdings" charset="0"/>
              <a:buChar char=""/>
              <a:tabLst>
                <a:tab pos="850900" algn="l"/>
                <a:tab pos="963613" algn="l"/>
                <a:tab pos="1420813" algn="l"/>
                <a:tab pos="1878013" algn="l"/>
                <a:tab pos="2335213" algn="l"/>
                <a:tab pos="2792413" algn="l"/>
                <a:tab pos="3249613" algn="l"/>
                <a:tab pos="3706813" algn="l"/>
                <a:tab pos="4164013" algn="l"/>
                <a:tab pos="4621213" algn="l"/>
                <a:tab pos="5078413" algn="l"/>
                <a:tab pos="5535613" algn="l"/>
                <a:tab pos="5992813" algn="l"/>
                <a:tab pos="6450013" algn="l"/>
                <a:tab pos="6907213" algn="l"/>
                <a:tab pos="7364413" algn="l"/>
                <a:tab pos="7821613" algn="l"/>
                <a:tab pos="8278813" algn="l"/>
                <a:tab pos="8736013" algn="l"/>
                <a:tab pos="9193213" algn="l"/>
                <a:tab pos="9650413" algn="l"/>
              </a:tabLst>
            </a:pPr>
            <a:r>
              <a:rPr lang="en-GB" sz="3200">
                <a:solidFill>
                  <a:srgbClr val="000000"/>
                </a:solidFill>
              </a:rPr>
              <a:t> Acquire spectra of many related peptides and sequence all of them at once. </a:t>
            </a:r>
          </a:p>
        </p:txBody>
      </p:sp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743200"/>
            <a:ext cx="9601200" cy="45894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46075"/>
            <a:ext cx="9067800" cy="1173163"/>
          </a:xfrm>
          <a:ln/>
        </p:spPr>
        <p:txBody>
          <a:bodyPr tIns="38880"/>
          <a:lstStyle/>
          <a:p>
            <a:pPr algn="ctr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b="1">
                <a:solidFill>
                  <a:srgbClr val="000000"/>
                </a:solidFill>
              </a:rPr>
              <a:t>Multiplex Peptide Sequencing</a:t>
            </a:r>
          </a:p>
        </p:txBody>
      </p:sp>
      <p:sp>
        <p:nvSpPr>
          <p:cNvPr id="43010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93853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91440"/>
          <a:lstStyle/>
          <a:p>
            <a:pPr marL="425450" indent="-320675">
              <a:spcAft>
                <a:spcPts val="1425"/>
              </a:spcAft>
              <a:buSzPct val="45000"/>
              <a:buFont typeface="Wingdings" charset="0"/>
              <a:buChar char=""/>
              <a:tabLst>
                <a:tab pos="850900" algn="l"/>
                <a:tab pos="963613" algn="l"/>
                <a:tab pos="1420813" algn="l"/>
                <a:tab pos="1878013" algn="l"/>
                <a:tab pos="2335213" algn="l"/>
                <a:tab pos="2792413" algn="l"/>
                <a:tab pos="3249613" algn="l"/>
                <a:tab pos="3706813" algn="l"/>
                <a:tab pos="4164013" algn="l"/>
                <a:tab pos="4621213" algn="l"/>
                <a:tab pos="5078413" algn="l"/>
                <a:tab pos="5535613" algn="l"/>
                <a:tab pos="5992813" algn="l"/>
                <a:tab pos="6450013" algn="l"/>
                <a:tab pos="6907213" algn="l"/>
                <a:tab pos="7364413" algn="l"/>
                <a:tab pos="7821613" algn="l"/>
                <a:tab pos="8278813" algn="l"/>
                <a:tab pos="8736013" algn="l"/>
                <a:tab pos="9193213" algn="l"/>
                <a:tab pos="9650413" algn="l"/>
              </a:tabLst>
            </a:pPr>
            <a:r>
              <a:rPr lang="en-GB" sz="3200">
                <a:solidFill>
                  <a:srgbClr val="000000"/>
                </a:solidFill>
              </a:rPr>
              <a:t> Acquire spectra of many related peptides and sequence all of them at once. </a:t>
            </a:r>
          </a:p>
        </p:txBody>
      </p:sp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743200"/>
            <a:ext cx="9601200" cy="45894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cxnSp>
        <p:nvCxnSpPr>
          <p:cNvPr id="6" name="Straight Arrow Connector 5"/>
          <p:cNvCxnSpPr/>
          <p:nvPr/>
        </p:nvCxnSpPr>
        <p:spPr bwMode="auto">
          <a:xfrm rot="16200000" flipV="1">
            <a:off x="2219325" y="3933825"/>
            <a:ext cx="1447800" cy="1447800"/>
          </a:xfrm>
          <a:prstGeom prst="straightConnector1">
            <a:avLst/>
          </a:prstGeom>
          <a:solidFill>
            <a:srgbClr val="00B8FF"/>
          </a:solidFill>
          <a:ln w="38100" cap="flat" cmpd="sng" algn="ctr">
            <a:solidFill>
              <a:srgbClr val="CD9037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 rot="10800000">
            <a:off x="2219325" y="5381625"/>
            <a:ext cx="1447800" cy="1588"/>
          </a:xfrm>
          <a:prstGeom prst="straightConnector1">
            <a:avLst/>
          </a:prstGeom>
          <a:solidFill>
            <a:srgbClr val="00B8FF"/>
          </a:solidFill>
          <a:ln w="38100" cap="flat" cmpd="sng" algn="ctr">
            <a:solidFill>
              <a:srgbClr val="25FFCB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rot="5400000">
            <a:off x="2257425" y="5419725"/>
            <a:ext cx="1447800" cy="1371600"/>
          </a:xfrm>
          <a:prstGeom prst="straightConnector1">
            <a:avLst/>
          </a:prstGeom>
          <a:solidFill>
            <a:srgbClr val="00B8FF"/>
          </a:solidFill>
          <a:ln w="38100" cap="flat" cmpd="sng" algn="ctr">
            <a:solidFill>
              <a:srgbClr val="7030A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2371725" y="3629025"/>
            <a:ext cx="990600" cy="5502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D6A300"/>
                </a:solidFill>
              </a:rPr>
              <a:t>K</a:t>
            </a:r>
            <a:endParaRPr lang="en-US" sz="3200" b="1" dirty="0">
              <a:solidFill>
                <a:srgbClr val="D6A3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43125" y="5457825"/>
            <a:ext cx="1600200" cy="5502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25FFCB"/>
                </a:solidFill>
              </a:rPr>
              <a:t>K</a:t>
            </a:r>
            <a:r>
              <a:rPr lang="en-US" sz="3200" b="1" baseline="30000" dirty="0" smtClean="0">
                <a:solidFill>
                  <a:srgbClr val="25FFCB"/>
                </a:solidFill>
              </a:rPr>
              <a:t>+28</a:t>
            </a:r>
            <a:endParaRPr lang="en-US" sz="3200" b="1" baseline="30000" dirty="0">
              <a:solidFill>
                <a:srgbClr val="25FFCB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19325" y="6753225"/>
            <a:ext cx="1600200" cy="5502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7030A0"/>
                </a:solidFill>
              </a:rPr>
              <a:t>K</a:t>
            </a:r>
            <a:r>
              <a:rPr lang="en-US" sz="3200" b="1" baseline="30000" dirty="0" smtClean="0">
                <a:solidFill>
                  <a:srgbClr val="7030A0"/>
                </a:solidFill>
              </a:rPr>
              <a:t>+42</a:t>
            </a:r>
            <a:endParaRPr lang="en-US" sz="3200" b="1" baseline="300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"/>
          <p:cNvSpPr>
            <a:spLocks noGrp="1" noChangeArrowheads="1"/>
          </p:cNvSpPr>
          <p:nvPr>
            <p:ph type="title"/>
          </p:nvPr>
        </p:nvSpPr>
        <p:spPr>
          <a:xfrm>
            <a:off x="542925" y="0"/>
            <a:ext cx="9067800" cy="1173163"/>
          </a:xfrm>
          <a:ln/>
        </p:spPr>
        <p:txBody>
          <a:bodyPr tIns="38880"/>
          <a:lstStyle/>
          <a:p>
            <a:pPr algn="ctr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b="1">
                <a:solidFill>
                  <a:srgbClr val="000000"/>
                </a:solidFill>
              </a:rPr>
              <a:t>Spectral Network</a:t>
            </a:r>
          </a:p>
        </p:txBody>
      </p:sp>
      <p:sp>
        <p:nvSpPr>
          <p:cNvPr id="44034" name="Text Box 2"/>
          <p:cNvSpPr txBox="1">
            <a:spLocks noChangeArrowheads="1"/>
          </p:cNvSpPr>
          <p:nvPr/>
        </p:nvSpPr>
        <p:spPr bwMode="auto">
          <a:xfrm>
            <a:off x="390525" y="1190625"/>
            <a:ext cx="9372600" cy="4900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91440"/>
          <a:lstStyle/>
          <a:p>
            <a:pPr marL="425450" indent="-320675">
              <a:spcAft>
                <a:spcPts val="1425"/>
              </a:spcAft>
              <a:buSzPct val="45000"/>
              <a:buFont typeface="Wingdings" charset="0"/>
              <a:buChar char=""/>
              <a:tabLst>
                <a:tab pos="850900" algn="l"/>
                <a:tab pos="963613" algn="l"/>
                <a:tab pos="1420813" algn="l"/>
                <a:tab pos="1878013" algn="l"/>
                <a:tab pos="2335213" algn="l"/>
                <a:tab pos="2792413" algn="l"/>
                <a:tab pos="3249613" algn="l"/>
                <a:tab pos="3706813" algn="l"/>
                <a:tab pos="4164013" algn="l"/>
                <a:tab pos="4621213" algn="l"/>
                <a:tab pos="5078413" algn="l"/>
                <a:tab pos="5535613" algn="l"/>
                <a:tab pos="5992813" algn="l"/>
                <a:tab pos="6450013" algn="l"/>
                <a:tab pos="6907213" algn="l"/>
                <a:tab pos="7364413" algn="l"/>
                <a:tab pos="7821613" algn="l"/>
                <a:tab pos="8278813" algn="l"/>
                <a:tab pos="8736013" algn="l"/>
                <a:tab pos="9193213" algn="l"/>
                <a:tab pos="9650413" algn="l"/>
              </a:tabLst>
            </a:pPr>
            <a:r>
              <a:rPr lang="en-GB" sz="2800" b="1" dirty="0">
                <a:solidFill>
                  <a:srgbClr val="000000"/>
                </a:solidFill>
              </a:rPr>
              <a:t>Spectral </a:t>
            </a:r>
            <a:r>
              <a:rPr lang="en-GB" sz="2800" b="1" dirty="0" smtClean="0">
                <a:solidFill>
                  <a:srgbClr val="000000"/>
                </a:solidFill>
              </a:rPr>
              <a:t>pair</a:t>
            </a:r>
            <a:r>
              <a:rPr lang="en-GB" sz="2800" dirty="0" smtClean="0">
                <a:solidFill>
                  <a:srgbClr val="000000"/>
                </a:solidFill>
              </a:rPr>
              <a:t>: </a:t>
            </a:r>
            <a:r>
              <a:rPr lang="en-GB" sz="2800" dirty="0">
                <a:solidFill>
                  <a:srgbClr val="000000"/>
                </a:solidFill>
              </a:rPr>
              <a:t>A pair of spectra whose </a:t>
            </a:r>
            <a:r>
              <a:rPr lang="en-GB" sz="2800" dirty="0" smtClean="0">
                <a:solidFill>
                  <a:srgbClr val="000000"/>
                </a:solidFill>
              </a:rPr>
              <a:t>peptides differ by a single </a:t>
            </a:r>
            <a:r>
              <a:rPr lang="en-GB" sz="2800" dirty="0">
                <a:solidFill>
                  <a:srgbClr val="000000"/>
                </a:solidFill>
              </a:rPr>
              <a:t>amino </a:t>
            </a:r>
            <a:r>
              <a:rPr lang="en-GB" sz="2800" dirty="0" smtClean="0">
                <a:solidFill>
                  <a:srgbClr val="000000"/>
                </a:solidFill>
              </a:rPr>
              <a:t>acid substitution.</a:t>
            </a:r>
            <a:endParaRPr lang="en-GB" sz="2800" dirty="0">
              <a:solidFill>
                <a:srgbClr val="000000"/>
              </a:solidFill>
            </a:endParaRPr>
          </a:p>
          <a:p>
            <a:pPr marL="425450" indent="-320675">
              <a:spcAft>
                <a:spcPts val="1425"/>
              </a:spcAft>
              <a:buSzPct val="45000"/>
              <a:buFont typeface="Wingdings" charset="0"/>
              <a:buChar char=""/>
              <a:tabLst>
                <a:tab pos="850900" algn="l"/>
                <a:tab pos="963613" algn="l"/>
                <a:tab pos="1420813" algn="l"/>
                <a:tab pos="1878013" algn="l"/>
                <a:tab pos="2335213" algn="l"/>
                <a:tab pos="2792413" algn="l"/>
                <a:tab pos="3249613" algn="l"/>
                <a:tab pos="3706813" algn="l"/>
                <a:tab pos="4164013" algn="l"/>
                <a:tab pos="4621213" algn="l"/>
                <a:tab pos="5078413" algn="l"/>
                <a:tab pos="5535613" algn="l"/>
                <a:tab pos="5992813" algn="l"/>
                <a:tab pos="6450013" algn="l"/>
                <a:tab pos="6907213" algn="l"/>
                <a:tab pos="7364413" algn="l"/>
                <a:tab pos="7821613" algn="l"/>
                <a:tab pos="8278813" algn="l"/>
                <a:tab pos="8736013" algn="l"/>
                <a:tab pos="9193213" algn="l"/>
                <a:tab pos="9650413" algn="l"/>
              </a:tabLst>
            </a:pPr>
            <a:r>
              <a:rPr lang="en-GB" sz="2800" b="1" dirty="0">
                <a:solidFill>
                  <a:srgbClr val="000000"/>
                </a:solidFill>
              </a:rPr>
              <a:t>Spectral Network</a:t>
            </a:r>
            <a:r>
              <a:rPr lang="en-GB" sz="2800" dirty="0">
                <a:solidFill>
                  <a:srgbClr val="000000"/>
                </a:solidFill>
              </a:rPr>
              <a:t>: A graph on the set of spectra where two spectra are connected if they form a spectral pair.</a:t>
            </a:r>
          </a:p>
          <a:p>
            <a:pPr marL="425450" indent="-320675">
              <a:spcAft>
                <a:spcPts val="1425"/>
              </a:spcAft>
              <a:buClrTx/>
              <a:buSzTx/>
              <a:buFontTx/>
              <a:buNone/>
              <a:tabLst>
                <a:tab pos="850900" algn="l"/>
                <a:tab pos="963613" algn="l"/>
                <a:tab pos="1420813" algn="l"/>
                <a:tab pos="1878013" algn="l"/>
                <a:tab pos="2335213" algn="l"/>
                <a:tab pos="2792413" algn="l"/>
                <a:tab pos="3249613" algn="l"/>
                <a:tab pos="3706813" algn="l"/>
                <a:tab pos="4164013" algn="l"/>
                <a:tab pos="4621213" algn="l"/>
                <a:tab pos="5078413" algn="l"/>
                <a:tab pos="5535613" algn="l"/>
                <a:tab pos="5992813" algn="l"/>
                <a:tab pos="6450013" algn="l"/>
                <a:tab pos="6907213" algn="l"/>
                <a:tab pos="7364413" algn="l"/>
                <a:tab pos="7821613" algn="l"/>
                <a:tab pos="8278813" algn="l"/>
                <a:tab pos="8736013" algn="l"/>
                <a:tab pos="9193213" algn="l"/>
                <a:tab pos="9650413" algn="l"/>
              </a:tabLst>
            </a:pPr>
            <a:endParaRPr lang="en-GB" sz="2800" dirty="0">
              <a:solidFill>
                <a:srgbClr val="000000"/>
              </a:solidFill>
            </a:endParaRPr>
          </a:p>
          <a:p>
            <a:pPr marL="425450" indent="-320675">
              <a:spcAft>
                <a:spcPts val="1425"/>
              </a:spcAft>
              <a:buClrTx/>
              <a:buSzTx/>
              <a:buFontTx/>
              <a:buNone/>
              <a:tabLst>
                <a:tab pos="850900" algn="l"/>
                <a:tab pos="963613" algn="l"/>
                <a:tab pos="1420813" algn="l"/>
                <a:tab pos="1878013" algn="l"/>
                <a:tab pos="2335213" algn="l"/>
                <a:tab pos="2792413" algn="l"/>
                <a:tab pos="3249613" algn="l"/>
                <a:tab pos="3706813" algn="l"/>
                <a:tab pos="4164013" algn="l"/>
                <a:tab pos="4621213" algn="l"/>
                <a:tab pos="5078413" algn="l"/>
                <a:tab pos="5535613" algn="l"/>
                <a:tab pos="5992813" algn="l"/>
                <a:tab pos="6450013" algn="l"/>
                <a:tab pos="6907213" algn="l"/>
                <a:tab pos="7364413" algn="l"/>
                <a:tab pos="7821613" algn="l"/>
                <a:tab pos="8278813" algn="l"/>
                <a:tab pos="8736013" algn="l"/>
                <a:tab pos="9193213" algn="l"/>
                <a:tab pos="9650413" algn="l"/>
              </a:tabLst>
            </a:pPr>
            <a:endParaRPr lang="en-GB" sz="2800" dirty="0">
              <a:solidFill>
                <a:srgbClr val="000000"/>
              </a:solidFill>
            </a:endParaRPr>
          </a:p>
          <a:p>
            <a:pPr marL="425450" indent="-320675">
              <a:spcAft>
                <a:spcPts val="1425"/>
              </a:spcAft>
              <a:buClrTx/>
              <a:buSzTx/>
              <a:buFontTx/>
              <a:buNone/>
              <a:tabLst>
                <a:tab pos="850900" algn="l"/>
                <a:tab pos="963613" algn="l"/>
                <a:tab pos="1420813" algn="l"/>
                <a:tab pos="1878013" algn="l"/>
                <a:tab pos="2335213" algn="l"/>
                <a:tab pos="2792413" algn="l"/>
                <a:tab pos="3249613" algn="l"/>
                <a:tab pos="3706813" algn="l"/>
                <a:tab pos="4164013" algn="l"/>
                <a:tab pos="4621213" algn="l"/>
                <a:tab pos="5078413" algn="l"/>
                <a:tab pos="5535613" algn="l"/>
                <a:tab pos="5992813" algn="l"/>
                <a:tab pos="6450013" algn="l"/>
                <a:tab pos="6907213" algn="l"/>
                <a:tab pos="7364413" algn="l"/>
                <a:tab pos="7821613" algn="l"/>
                <a:tab pos="8278813" algn="l"/>
                <a:tab pos="8736013" algn="l"/>
                <a:tab pos="9193213" algn="l"/>
                <a:tab pos="9650413" algn="l"/>
              </a:tabLst>
            </a:pPr>
            <a:endParaRPr lang="en-GB" sz="2800" dirty="0">
              <a:solidFill>
                <a:srgbClr val="000000"/>
              </a:solidFill>
            </a:endParaRPr>
          </a:p>
          <a:p>
            <a:pPr marL="425450" indent="-320675">
              <a:spcAft>
                <a:spcPts val="1425"/>
              </a:spcAft>
              <a:buClrTx/>
              <a:buSzTx/>
              <a:buFontTx/>
              <a:buNone/>
              <a:tabLst>
                <a:tab pos="850900" algn="l"/>
                <a:tab pos="963613" algn="l"/>
                <a:tab pos="1420813" algn="l"/>
                <a:tab pos="1878013" algn="l"/>
                <a:tab pos="2335213" algn="l"/>
                <a:tab pos="2792413" algn="l"/>
                <a:tab pos="3249613" algn="l"/>
                <a:tab pos="3706813" algn="l"/>
                <a:tab pos="4164013" algn="l"/>
                <a:tab pos="4621213" algn="l"/>
                <a:tab pos="5078413" algn="l"/>
                <a:tab pos="5535613" algn="l"/>
                <a:tab pos="5992813" algn="l"/>
                <a:tab pos="6450013" algn="l"/>
                <a:tab pos="6907213" algn="l"/>
                <a:tab pos="7364413" algn="l"/>
                <a:tab pos="7821613" algn="l"/>
                <a:tab pos="8278813" algn="l"/>
                <a:tab pos="8736013" algn="l"/>
                <a:tab pos="9193213" algn="l"/>
                <a:tab pos="9650413" algn="l"/>
              </a:tabLst>
            </a:pPr>
            <a:endParaRPr lang="en-GB" sz="2800" dirty="0">
              <a:solidFill>
                <a:srgbClr val="000000"/>
              </a:solidFill>
            </a:endParaRPr>
          </a:p>
          <a:p>
            <a:pPr marL="425450" indent="-320675">
              <a:spcAft>
                <a:spcPts val="1425"/>
              </a:spcAft>
              <a:buClrTx/>
              <a:buSzTx/>
              <a:buFontTx/>
              <a:buNone/>
              <a:tabLst>
                <a:tab pos="850900" algn="l"/>
                <a:tab pos="963613" algn="l"/>
                <a:tab pos="1420813" algn="l"/>
                <a:tab pos="1878013" algn="l"/>
                <a:tab pos="2335213" algn="l"/>
                <a:tab pos="2792413" algn="l"/>
                <a:tab pos="3249613" algn="l"/>
                <a:tab pos="3706813" algn="l"/>
                <a:tab pos="4164013" algn="l"/>
                <a:tab pos="4621213" algn="l"/>
                <a:tab pos="5078413" algn="l"/>
                <a:tab pos="5535613" algn="l"/>
                <a:tab pos="5992813" algn="l"/>
                <a:tab pos="6450013" algn="l"/>
                <a:tab pos="6907213" algn="l"/>
                <a:tab pos="7364413" algn="l"/>
                <a:tab pos="7821613" algn="l"/>
                <a:tab pos="8278813" algn="l"/>
                <a:tab pos="8736013" algn="l"/>
                <a:tab pos="9193213" algn="l"/>
                <a:tab pos="9650413" algn="l"/>
              </a:tabLst>
            </a:pPr>
            <a:endParaRPr lang="en-GB" sz="2800" dirty="0">
              <a:solidFill>
                <a:srgbClr val="000000"/>
              </a:solidFill>
            </a:endParaRPr>
          </a:p>
          <a:p>
            <a:pPr marL="425450" indent="-320675">
              <a:spcAft>
                <a:spcPts val="1425"/>
              </a:spcAft>
              <a:buSzPct val="45000"/>
              <a:buFont typeface="Wingdings" charset="0"/>
              <a:buChar char=""/>
              <a:tabLst>
                <a:tab pos="850900" algn="l"/>
                <a:tab pos="963613" algn="l"/>
                <a:tab pos="1420813" algn="l"/>
                <a:tab pos="1878013" algn="l"/>
                <a:tab pos="2335213" algn="l"/>
                <a:tab pos="2792413" algn="l"/>
                <a:tab pos="3249613" algn="l"/>
                <a:tab pos="3706813" algn="l"/>
                <a:tab pos="4164013" algn="l"/>
                <a:tab pos="4621213" algn="l"/>
                <a:tab pos="5078413" algn="l"/>
                <a:tab pos="5535613" algn="l"/>
                <a:tab pos="5992813" algn="l"/>
                <a:tab pos="6450013" algn="l"/>
                <a:tab pos="6907213" algn="l"/>
                <a:tab pos="7364413" algn="l"/>
                <a:tab pos="7821613" algn="l"/>
                <a:tab pos="8278813" algn="l"/>
                <a:tab pos="8736013" algn="l"/>
                <a:tab pos="9193213" algn="l"/>
                <a:tab pos="9650413" algn="l"/>
              </a:tabLst>
            </a:pPr>
            <a:r>
              <a:rPr lang="en-GB" sz="2800" b="1" dirty="0">
                <a:solidFill>
                  <a:srgbClr val="000000"/>
                </a:solidFill>
              </a:rPr>
              <a:t>Spectral network can be approximated without knowing which peptide corresponds to which spectra</a:t>
            </a:r>
          </a:p>
        </p:txBody>
      </p:sp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52525" y="3095625"/>
            <a:ext cx="7772400" cy="2762250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</p:pic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6486525" y="3857625"/>
            <a:ext cx="1447800" cy="590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037" name="Rectangle 5"/>
          <p:cNvSpPr>
            <a:spLocks noChangeArrowheads="1"/>
          </p:cNvSpPr>
          <p:nvPr/>
        </p:nvSpPr>
        <p:spPr bwMode="auto">
          <a:xfrm>
            <a:off x="4200525" y="7210425"/>
            <a:ext cx="5257800" cy="392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91440">
            <a:spAutoFit/>
          </a:bodyPr>
          <a:lstStyle/>
          <a:p>
            <a:pPr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en-US" i="1">
                <a:solidFill>
                  <a:srgbClr val="000000"/>
                </a:solidFill>
              </a:rPr>
              <a:t>Bandeira et al., RECOMB 2006, PNAS 2007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610725" cy="1173163"/>
          </a:xfrm>
          <a:ln/>
        </p:spPr>
        <p:txBody>
          <a:bodyPr tIns="38880"/>
          <a:lstStyle/>
          <a:p>
            <a:pPr algn="ctr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b="1" dirty="0" smtClean="0">
                <a:solidFill>
                  <a:srgbClr val="000000"/>
                </a:solidFill>
              </a:rPr>
              <a:t>Spectral Network as an Oracle for de novo Peptide Sequencing </a:t>
            </a:r>
            <a:endParaRPr lang="en-GB" b="1" dirty="0">
              <a:solidFill>
                <a:srgbClr val="000000"/>
              </a:solidFill>
            </a:endParaRPr>
          </a:p>
        </p:txBody>
      </p:sp>
      <p:sp>
        <p:nvSpPr>
          <p:cNvPr id="44034" name="Text Box 2"/>
          <p:cNvSpPr txBox="1">
            <a:spLocks noChangeArrowheads="1"/>
          </p:cNvSpPr>
          <p:nvPr/>
        </p:nvSpPr>
        <p:spPr bwMode="auto">
          <a:xfrm>
            <a:off x="161926" y="1495425"/>
            <a:ext cx="9915524" cy="4900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91440"/>
          <a:lstStyle/>
          <a:p>
            <a:pPr marL="425450" indent="-320675">
              <a:spcAft>
                <a:spcPts val="1425"/>
              </a:spcAft>
              <a:buSzPct val="45000"/>
              <a:buFont typeface="Wingdings" charset="0"/>
              <a:buChar char=""/>
              <a:tabLst>
                <a:tab pos="850900" algn="l"/>
                <a:tab pos="963613" algn="l"/>
                <a:tab pos="1420813" algn="l"/>
                <a:tab pos="1878013" algn="l"/>
                <a:tab pos="2335213" algn="l"/>
                <a:tab pos="2792413" algn="l"/>
                <a:tab pos="3249613" algn="l"/>
                <a:tab pos="3706813" algn="l"/>
                <a:tab pos="4164013" algn="l"/>
                <a:tab pos="4621213" algn="l"/>
                <a:tab pos="5078413" algn="l"/>
                <a:tab pos="5535613" algn="l"/>
                <a:tab pos="5992813" algn="l"/>
                <a:tab pos="6450013" algn="l"/>
                <a:tab pos="6907213" algn="l"/>
                <a:tab pos="7364413" algn="l"/>
                <a:tab pos="7821613" algn="l"/>
                <a:tab pos="8278813" algn="l"/>
                <a:tab pos="8736013" algn="l"/>
                <a:tab pos="9193213" algn="l"/>
                <a:tab pos="9650413" algn="l"/>
              </a:tabLst>
            </a:pPr>
            <a:r>
              <a:rPr lang="en-GB" sz="2800" dirty="0" smtClean="0">
                <a:solidFill>
                  <a:srgbClr val="000000"/>
                </a:solidFill>
              </a:rPr>
              <a:t>If one </a:t>
            </a:r>
            <a:r>
              <a:rPr lang="en-GB" sz="2800" b="1" dirty="0" smtClean="0">
                <a:solidFill>
                  <a:srgbClr val="7030A0"/>
                </a:solidFill>
              </a:rPr>
              <a:t>correctly</a:t>
            </a:r>
            <a:r>
              <a:rPr lang="en-GB" sz="2800" dirty="0" smtClean="0">
                <a:solidFill>
                  <a:srgbClr val="000000"/>
                </a:solidFill>
              </a:rPr>
              <a:t> reconstructs a peptide in a single vertex,  peptide annotations </a:t>
            </a:r>
            <a:r>
              <a:rPr lang="en-GB" sz="2800" b="1" dirty="0" smtClean="0">
                <a:solidFill>
                  <a:srgbClr val="7030A0"/>
                </a:solidFill>
              </a:rPr>
              <a:t>can be propagated </a:t>
            </a:r>
            <a:r>
              <a:rPr lang="en-GB" sz="2800" dirty="0" smtClean="0">
                <a:solidFill>
                  <a:srgbClr val="000000"/>
                </a:solidFill>
              </a:rPr>
              <a:t>to all other vertices </a:t>
            </a:r>
          </a:p>
          <a:p>
            <a:pPr marL="425450" indent="-320675">
              <a:spcAft>
                <a:spcPts val="1425"/>
              </a:spcAft>
              <a:buSzPct val="45000"/>
              <a:buFont typeface="Wingdings" charset="0"/>
              <a:buChar char=""/>
              <a:tabLst>
                <a:tab pos="850900" algn="l"/>
                <a:tab pos="963613" algn="l"/>
                <a:tab pos="1420813" algn="l"/>
                <a:tab pos="1878013" algn="l"/>
                <a:tab pos="2335213" algn="l"/>
                <a:tab pos="2792413" algn="l"/>
                <a:tab pos="3249613" algn="l"/>
                <a:tab pos="3706813" algn="l"/>
                <a:tab pos="4164013" algn="l"/>
                <a:tab pos="4621213" algn="l"/>
                <a:tab pos="5078413" algn="l"/>
                <a:tab pos="5535613" algn="l"/>
                <a:tab pos="5992813" algn="l"/>
                <a:tab pos="6450013" algn="l"/>
                <a:tab pos="6907213" algn="l"/>
                <a:tab pos="7364413" algn="l"/>
                <a:tab pos="7821613" algn="l"/>
                <a:tab pos="8278813" algn="l"/>
                <a:tab pos="8736013" algn="l"/>
                <a:tab pos="9193213" algn="l"/>
                <a:tab pos="9650413" algn="l"/>
              </a:tabLst>
            </a:pPr>
            <a:r>
              <a:rPr lang="en-GB" sz="2800" dirty="0" smtClean="0">
                <a:solidFill>
                  <a:srgbClr val="000000"/>
                </a:solidFill>
              </a:rPr>
              <a:t>If one </a:t>
            </a:r>
            <a:r>
              <a:rPr lang="en-GB" sz="2800" b="1" dirty="0" smtClean="0">
                <a:solidFill>
                  <a:srgbClr val="FFC000"/>
                </a:solidFill>
              </a:rPr>
              <a:t>incorrectly</a:t>
            </a:r>
            <a:r>
              <a:rPr lang="en-GB" sz="2800" dirty="0" smtClean="0">
                <a:solidFill>
                  <a:srgbClr val="000000"/>
                </a:solidFill>
              </a:rPr>
              <a:t> reconstructs a peptide </a:t>
            </a:r>
            <a:r>
              <a:rPr lang="en-GB" sz="2800" dirty="0">
                <a:solidFill>
                  <a:srgbClr val="000000"/>
                </a:solidFill>
              </a:rPr>
              <a:t>in a single </a:t>
            </a:r>
            <a:r>
              <a:rPr lang="en-GB" sz="2800" dirty="0" smtClean="0">
                <a:solidFill>
                  <a:srgbClr val="000000"/>
                </a:solidFill>
              </a:rPr>
              <a:t>vertex: </a:t>
            </a:r>
            <a:r>
              <a:rPr lang="en-GB" sz="2800" dirty="0">
                <a:solidFill>
                  <a:srgbClr val="000000"/>
                </a:solidFill>
              </a:rPr>
              <a:t>peptide annotations </a:t>
            </a:r>
            <a:r>
              <a:rPr lang="en-GB" sz="2800" b="1" dirty="0" smtClean="0">
                <a:solidFill>
                  <a:srgbClr val="FFC000"/>
                </a:solidFill>
              </a:rPr>
              <a:t>cannot </a:t>
            </a:r>
            <a:r>
              <a:rPr lang="en-GB" sz="2800" b="1" dirty="0">
                <a:solidFill>
                  <a:srgbClr val="FFC000"/>
                </a:solidFill>
              </a:rPr>
              <a:t>be propagated </a:t>
            </a:r>
            <a:r>
              <a:rPr lang="en-GB" sz="2800" dirty="0">
                <a:solidFill>
                  <a:srgbClr val="000000"/>
                </a:solidFill>
              </a:rPr>
              <a:t>to all other </a:t>
            </a:r>
            <a:r>
              <a:rPr lang="en-GB" sz="2800" dirty="0" smtClean="0">
                <a:solidFill>
                  <a:srgbClr val="000000"/>
                </a:solidFill>
              </a:rPr>
              <a:t>vertices without conflicts</a:t>
            </a:r>
            <a:endParaRPr lang="en-GB" sz="2800" dirty="0">
              <a:solidFill>
                <a:srgbClr val="000000"/>
              </a:solidFill>
            </a:endParaRPr>
          </a:p>
          <a:p>
            <a:pPr marL="425450" indent="-320675">
              <a:spcAft>
                <a:spcPts val="1425"/>
              </a:spcAft>
              <a:buClrTx/>
              <a:buSzTx/>
              <a:buFontTx/>
              <a:buNone/>
              <a:tabLst>
                <a:tab pos="850900" algn="l"/>
                <a:tab pos="963613" algn="l"/>
                <a:tab pos="1420813" algn="l"/>
                <a:tab pos="1878013" algn="l"/>
                <a:tab pos="2335213" algn="l"/>
                <a:tab pos="2792413" algn="l"/>
                <a:tab pos="3249613" algn="l"/>
                <a:tab pos="3706813" algn="l"/>
                <a:tab pos="4164013" algn="l"/>
                <a:tab pos="4621213" algn="l"/>
                <a:tab pos="5078413" algn="l"/>
                <a:tab pos="5535613" algn="l"/>
                <a:tab pos="5992813" algn="l"/>
                <a:tab pos="6450013" algn="l"/>
                <a:tab pos="6907213" algn="l"/>
                <a:tab pos="7364413" algn="l"/>
                <a:tab pos="7821613" algn="l"/>
                <a:tab pos="8278813" algn="l"/>
                <a:tab pos="8736013" algn="l"/>
                <a:tab pos="9193213" algn="l"/>
                <a:tab pos="9650413" algn="l"/>
              </a:tabLst>
            </a:pPr>
            <a:endParaRPr lang="en-GB" sz="2800" dirty="0">
              <a:solidFill>
                <a:srgbClr val="000000"/>
              </a:solidFill>
            </a:endParaRPr>
          </a:p>
          <a:p>
            <a:pPr marL="425450" indent="-320675">
              <a:spcAft>
                <a:spcPts val="1425"/>
              </a:spcAft>
              <a:buClrTx/>
              <a:buSzTx/>
              <a:buFontTx/>
              <a:buNone/>
              <a:tabLst>
                <a:tab pos="850900" algn="l"/>
                <a:tab pos="963613" algn="l"/>
                <a:tab pos="1420813" algn="l"/>
                <a:tab pos="1878013" algn="l"/>
                <a:tab pos="2335213" algn="l"/>
                <a:tab pos="2792413" algn="l"/>
                <a:tab pos="3249613" algn="l"/>
                <a:tab pos="3706813" algn="l"/>
                <a:tab pos="4164013" algn="l"/>
                <a:tab pos="4621213" algn="l"/>
                <a:tab pos="5078413" algn="l"/>
                <a:tab pos="5535613" algn="l"/>
                <a:tab pos="5992813" algn="l"/>
                <a:tab pos="6450013" algn="l"/>
                <a:tab pos="6907213" algn="l"/>
                <a:tab pos="7364413" algn="l"/>
                <a:tab pos="7821613" algn="l"/>
                <a:tab pos="8278813" algn="l"/>
                <a:tab pos="8736013" algn="l"/>
                <a:tab pos="9193213" algn="l"/>
                <a:tab pos="9650413" algn="l"/>
              </a:tabLst>
            </a:pPr>
            <a:endParaRPr lang="en-GB" sz="2800" dirty="0">
              <a:solidFill>
                <a:srgbClr val="000000"/>
              </a:solidFill>
            </a:endParaRPr>
          </a:p>
          <a:p>
            <a:pPr marL="425450" indent="-320675">
              <a:spcAft>
                <a:spcPts val="1425"/>
              </a:spcAft>
              <a:buClrTx/>
              <a:buSzTx/>
              <a:buFontTx/>
              <a:buNone/>
              <a:tabLst>
                <a:tab pos="850900" algn="l"/>
                <a:tab pos="963613" algn="l"/>
                <a:tab pos="1420813" algn="l"/>
                <a:tab pos="1878013" algn="l"/>
                <a:tab pos="2335213" algn="l"/>
                <a:tab pos="2792413" algn="l"/>
                <a:tab pos="3249613" algn="l"/>
                <a:tab pos="3706813" algn="l"/>
                <a:tab pos="4164013" algn="l"/>
                <a:tab pos="4621213" algn="l"/>
                <a:tab pos="5078413" algn="l"/>
                <a:tab pos="5535613" algn="l"/>
                <a:tab pos="5992813" algn="l"/>
                <a:tab pos="6450013" algn="l"/>
                <a:tab pos="6907213" algn="l"/>
                <a:tab pos="7364413" algn="l"/>
                <a:tab pos="7821613" algn="l"/>
                <a:tab pos="8278813" algn="l"/>
                <a:tab pos="8736013" algn="l"/>
                <a:tab pos="9193213" algn="l"/>
                <a:tab pos="9650413" algn="l"/>
              </a:tabLst>
            </a:pPr>
            <a:endParaRPr lang="en-GB" sz="2800" dirty="0">
              <a:solidFill>
                <a:srgbClr val="000000"/>
              </a:solidFill>
            </a:endParaRPr>
          </a:p>
          <a:p>
            <a:pPr marL="425450" indent="-320675">
              <a:spcAft>
                <a:spcPts val="1425"/>
              </a:spcAft>
              <a:buClrTx/>
              <a:buSzTx/>
              <a:buFontTx/>
              <a:buNone/>
              <a:tabLst>
                <a:tab pos="850900" algn="l"/>
                <a:tab pos="963613" algn="l"/>
                <a:tab pos="1420813" algn="l"/>
                <a:tab pos="1878013" algn="l"/>
                <a:tab pos="2335213" algn="l"/>
                <a:tab pos="2792413" algn="l"/>
                <a:tab pos="3249613" algn="l"/>
                <a:tab pos="3706813" algn="l"/>
                <a:tab pos="4164013" algn="l"/>
                <a:tab pos="4621213" algn="l"/>
                <a:tab pos="5078413" algn="l"/>
                <a:tab pos="5535613" algn="l"/>
                <a:tab pos="5992813" algn="l"/>
                <a:tab pos="6450013" algn="l"/>
                <a:tab pos="6907213" algn="l"/>
                <a:tab pos="7364413" algn="l"/>
                <a:tab pos="7821613" algn="l"/>
                <a:tab pos="8278813" algn="l"/>
                <a:tab pos="8736013" algn="l"/>
                <a:tab pos="9193213" algn="l"/>
                <a:tab pos="9650413" algn="l"/>
              </a:tabLst>
            </a:pPr>
            <a:endParaRPr lang="en-GB" sz="2800" dirty="0">
              <a:solidFill>
                <a:srgbClr val="000000"/>
              </a:solidFill>
            </a:endParaRPr>
          </a:p>
        </p:txBody>
      </p:sp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52525" y="4391025"/>
            <a:ext cx="7772400" cy="2762250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</p:pic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6486525" y="3857625"/>
            <a:ext cx="1447800" cy="590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037" name="Rectangle 5"/>
          <p:cNvSpPr>
            <a:spLocks noChangeArrowheads="1"/>
          </p:cNvSpPr>
          <p:nvPr/>
        </p:nvSpPr>
        <p:spPr bwMode="auto">
          <a:xfrm>
            <a:off x="4200525" y="7210425"/>
            <a:ext cx="5257800" cy="392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91440">
            <a:spAutoFit/>
          </a:bodyPr>
          <a:lstStyle/>
          <a:p>
            <a:pPr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en-US" i="1">
                <a:solidFill>
                  <a:srgbClr val="000000"/>
                </a:solidFill>
              </a:rPr>
              <a:t>Bandeira et al., RECOMB 2006, PNAS 2007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46075"/>
            <a:ext cx="9067800" cy="1173163"/>
          </a:xfrm>
          <a:ln/>
        </p:spPr>
        <p:txBody>
          <a:bodyPr tIns="38880"/>
          <a:lstStyle/>
          <a:p>
            <a:pPr algn="ctr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b="1">
                <a:solidFill>
                  <a:srgbClr val="000000"/>
                </a:solidFill>
              </a:rPr>
              <a:t>G-consistent Multitags</a:t>
            </a:r>
          </a:p>
        </p:txBody>
      </p:sp>
      <p:sp>
        <p:nvSpPr>
          <p:cNvPr id="46082" name="Text Box 2"/>
          <p:cNvSpPr txBox="1">
            <a:spLocks noChangeArrowheads="1"/>
          </p:cNvSpPr>
          <p:nvPr/>
        </p:nvSpPr>
        <p:spPr bwMode="auto">
          <a:xfrm>
            <a:off x="466725" y="733425"/>
            <a:ext cx="9067800" cy="6581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24840"/>
          <a:lstStyle/>
          <a:p>
            <a:pPr marL="430213" indent="-317500">
              <a:spcAft>
                <a:spcPts val="1425"/>
              </a:spcAft>
              <a:tabLst>
                <a:tab pos="862013" algn="l"/>
                <a:tab pos="976313" algn="l"/>
                <a:tab pos="1433513" algn="l"/>
                <a:tab pos="1890713" algn="l"/>
                <a:tab pos="2347913" algn="l"/>
                <a:tab pos="2805113" algn="l"/>
                <a:tab pos="3262313" algn="l"/>
                <a:tab pos="3719513" algn="l"/>
                <a:tab pos="4176713" algn="l"/>
                <a:tab pos="4633913" algn="l"/>
                <a:tab pos="5091113" algn="l"/>
                <a:tab pos="5548313" algn="l"/>
                <a:tab pos="6005513" algn="l"/>
                <a:tab pos="6462713" algn="l"/>
                <a:tab pos="6919913" algn="l"/>
                <a:tab pos="7377113" algn="l"/>
                <a:tab pos="7834313" algn="l"/>
                <a:tab pos="8291513" algn="l"/>
                <a:tab pos="8748713" algn="l"/>
                <a:tab pos="9205913" algn="l"/>
                <a:tab pos="9663113" algn="l"/>
              </a:tabLst>
            </a:pPr>
            <a:endParaRPr lang="en-GB" sz="2800" dirty="0">
              <a:solidFill>
                <a:srgbClr val="000000"/>
              </a:solidFill>
            </a:endParaRPr>
          </a:p>
          <a:p>
            <a:pPr marL="430213" indent="-317500">
              <a:spcAft>
                <a:spcPts val="1425"/>
              </a:spcAft>
              <a:tabLst>
                <a:tab pos="862013" algn="l"/>
                <a:tab pos="976313" algn="l"/>
                <a:tab pos="1433513" algn="l"/>
                <a:tab pos="1890713" algn="l"/>
                <a:tab pos="2347913" algn="l"/>
                <a:tab pos="2805113" algn="l"/>
                <a:tab pos="3262313" algn="l"/>
                <a:tab pos="3719513" algn="l"/>
                <a:tab pos="4176713" algn="l"/>
                <a:tab pos="4633913" algn="l"/>
                <a:tab pos="5091113" algn="l"/>
                <a:tab pos="5548313" algn="l"/>
                <a:tab pos="6005513" algn="l"/>
                <a:tab pos="6462713" algn="l"/>
                <a:tab pos="6919913" algn="l"/>
                <a:tab pos="7377113" algn="l"/>
                <a:tab pos="7834313" algn="l"/>
                <a:tab pos="8291513" algn="l"/>
                <a:tab pos="8748713" algn="l"/>
                <a:tab pos="9205913" algn="l"/>
                <a:tab pos="9663113" algn="l"/>
              </a:tabLst>
            </a:pPr>
            <a:endParaRPr lang="en-GB" sz="3600" dirty="0">
              <a:solidFill>
                <a:srgbClr val="000000"/>
              </a:solidFill>
            </a:endParaRPr>
          </a:p>
          <a:p>
            <a:pPr marL="430213" indent="-317500">
              <a:spcAft>
                <a:spcPts val="1425"/>
              </a:spcAft>
              <a:buSzPct val="45000"/>
              <a:buFont typeface="Wingdings" charset="0"/>
              <a:buChar char=""/>
              <a:tabLst>
                <a:tab pos="862013" algn="l"/>
                <a:tab pos="976313" algn="l"/>
                <a:tab pos="1433513" algn="l"/>
                <a:tab pos="1890713" algn="l"/>
                <a:tab pos="2347913" algn="l"/>
                <a:tab pos="2805113" algn="l"/>
                <a:tab pos="3262313" algn="l"/>
                <a:tab pos="3719513" algn="l"/>
                <a:tab pos="4176713" algn="l"/>
                <a:tab pos="4633913" algn="l"/>
                <a:tab pos="5091113" algn="l"/>
                <a:tab pos="5548313" algn="l"/>
                <a:tab pos="6005513" algn="l"/>
                <a:tab pos="6462713" algn="l"/>
                <a:tab pos="6919913" algn="l"/>
                <a:tab pos="7377113" algn="l"/>
                <a:tab pos="7834313" algn="l"/>
                <a:tab pos="8291513" algn="l"/>
                <a:tab pos="8748713" algn="l"/>
                <a:tab pos="9205913" algn="l"/>
                <a:tab pos="9663113" algn="l"/>
              </a:tabLst>
            </a:pPr>
            <a:r>
              <a:rPr lang="en-GB" sz="3600" dirty="0">
                <a:solidFill>
                  <a:srgbClr val="000000"/>
                </a:solidFill>
              </a:rPr>
              <a:t>Let </a:t>
            </a:r>
            <a:r>
              <a:rPr lang="en-GB" sz="3600" i="1" dirty="0">
                <a:solidFill>
                  <a:srgbClr val="000000"/>
                </a:solidFill>
              </a:rPr>
              <a:t>G</a:t>
            </a:r>
            <a:r>
              <a:rPr lang="en-GB" sz="3600" dirty="0">
                <a:solidFill>
                  <a:srgbClr val="000000"/>
                </a:solidFill>
              </a:rPr>
              <a:t> be a spectral network on spectra  </a:t>
            </a:r>
            <a:r>
              <a:rPr lang="en-GB" sz="3600" b="1" i="1" dirty="0">
                <a:solidFill>
                  <a:srgbClr val="00B050"/>
                </a:solidFill>
              </a:rPr>
              <a:t>S</a:t>
            </a:r>
            <a:r>
              <a:rPr lang="en-GB" sz="3600" b="1" i="1" baseline="-33000" dirty="0">
                <a:solidFill>
                  <a:srgbClr val="00B050"/>
                </a:solidFill>
              </a:rPr>
              <a:t>1</a:t>
            </a:r>
            <a:r>
              <a:rPr lang="en-GB" sz="3600" b="1" i="1" dirty="0">
                <a:solidFill>
                  <a:srgbClr val="00B050"/>
                </a:solidFill>
              </a:rPr>
              <a:t>, … , </a:t>
            </a:r>
            <a:r>
              <a:rPr lang="en-GB" sz="3600" b="1" i="1" dirty="0" err="1">
                <a:solidFill>
                  <a:srgbClr val="00B050"/>
                </a:solidFill>
              </a:rPr>
              <a:t>S</a:t>
            </a:r>
            <a:r>
              <a:rPr lang="en-GB" sz="3600" b="1" i="1" baseline="-33000" dirty="0" err="1">
                <a:solidFill>
                  <a:srgbClr val="00B050"/>
                </a:solidFill>
              </a:rPr>
              <a:t>m</a:t>
            </a:r>
            <a:r>
              <a:rPr lang="en-GB" sz="3600" b="1" i="1" dirty="0">
                <a:solidFill>
                  <a:srgbClr val="00B050"/>
                </a:solidFill>
              </a:rPr>
              <a:t> </a:t>
            </a:r>
            <a:r>
              <a:rPr lang="en-GB" sz="3600" dirty="0">
                <a:solidFill>
                  <a:srgbClr val="000000"/>
                </a:solidFill>
              </a:rPr>
              <a:t>with tags </a:t>
            </a:r>
            <a:r>
              <a:rPr lang="en-GB" sz="3600" b="1" i="1" dirty="0">
                <a:solidFill>
                  <a:srgbClr val="FF0000"/>
                </a:solidFill>
              </a:rPr>
              <a:t>Tag</a:t>
            </a:r>
            <a:r>
              <a:rPr lang="en-GB" sz="3600" b="1" i="1" baseline="-33000" dirty="0">
                <a:solidFill>
                  <a:srgbClr val="FF0000"/>
                </a:solidFill>
              </a:rPr>
              <a:t>1</a:t>
            </a:r>
            <a:r>
              <a:rPr lang="en-GB" sz="3600" b="1" i="1" dirty="0">
                <a:solidFill>
                  <a:srgbClr val="FF0000"/>
                </a:solidFill>
              </a:rPr>
              <a:t>, … , </a:t>
            </a:r>
            <a:r>
              <a:rPr lang="en-GB" sz="3600" b="1" i="1" dirty="0" err="1" smtClean="0">
                <a:solidFill>
                  <a:srgbClr val="FF0000"/>
                </a:solidFill>
              </a:rPr>
              <a:t>Tag</a:t>
            </a:r>
            <a:r>
              <a:rPr lang="en-GB" sz="3600" b="1" i="1" baseline="-33000" dirty="0" err="1" smtClean="0">
                <a:solidFill>
                  <a:srgbClr val="FF0000"/>
                </a:solidFill>
              </a:rPr>
              <a:t>m</a:t>
            </a:r>
            <a:endParaRPr lang="en-GB" sz="3600" b="1" i="1" baseline="-33000" dirty="0" smtClean="0">
              <a:solidFill>
                <a:srgbClr val="FF0000"/>
              </a:solidFill>
            </a:endParaRPr>
          </a:p>
          <a:p>
            <a:pPr marL="430213" indent="-317500">
              <a:spcAft>
                <a:spcPts val="1425"/>
              </a:spcAft>
              <a:buSzPct val="45000"/>
              <a:tabLst>
                <a:tab pos="862013" algn="l"/>
                <a:tab pos="976313" algn="l"/>
                <a:tab pos="1433513" algn="l"/>
                <a:tab pos="1890713" algn="l"/>
                <a:tab pos="2347913" algn="l"/>
                <a:tab pos="2805113" algn="l"/>
                <a:tab pos="3262313" algn="l"/>
                <a:tab pos="3719513" algn="l"/>
                <a:tab pos="4176713" algn="l"/>
                <a:tab pos="4633913" algn="l"/>
                <a:tab pos="5091113" algn="l"/>
                <a:tab pos="5548313" algn="l"/>
                <a:tab pos="6005513" algn="l"/>
                <a:tab pos="6462713" algn="l"/>
                <a:tab pos="6919913" algn="l"/>
                <a:tab pos="7377113" algn="l"/>
                <a:tab pos="7834313" algn="l"/>
                <a:tab pos="8291513" algn="l"/>
                <a:tab pos="8748713" algn="l"/>
                <a:tab pos="9205913" algn="l"/>
                <a:tab pos="9663113" algn="l"/>
              </a:tabLst>
            </a:pPr>
            <a:r>
              <a:rPr lang="en-GB" sz="3600" b="1" i="1" dirty="0" smtClean="0">
                <a:solidFill>
                  <a:srgbClr val="FF0000"/>
                </a:solidFill>
              </a:rPr>
              <a:t> </a:t>
            </a:r>
            <a:endParaRPr lang="en-GB" sz="3600" b="1" i="1" dirty="0">
              <a:solidFill>
                <a:srgbClr val="FF0000"/>
              </a:solidFill>
            </a:endParaRPr>
          </a:p>
          <a:p>
            <a:pPr marL="430213" indent="-317500">
              <a:spcAft>
                <a:spcPts val="1425"/>
              </a:spcAft>
              <a:buSzPct val="45000"/>
              <a:buFont typeface="Wingdings" charset="0"/>
              <a:buChar char=""/>
              <a:tabLst>
                <a:tab pos="862013" algn="l"/>
                <a:tab pos="976313" algn="l"/>
                <a:tab pos="1433513" algn="l"/>
                <a:tab pos="1890713" algn="l"/>
                <a:tab pos="2347913" algn="l"/>
                <a:tab pos="2805113" algn="l"/>
                <a:tab pos="3262313" algn="l"/>
                <a:tab pos="3719513" algn="l"/>
                <a:tab pos="4176713" algn="l"/>
                <a:tab pos="4633913" algn="l"/>
                <a:tab pos="5091113" algn="l"/>
                <a:tab pos="5548313" algn="l"/>
                <a:tab pos="6005513" algn="l"/>
                <a:tab pos="6462713" algn="l"/>
                <a:tab pos="6919913" algn="l"/>
                <a:tab pos="7377113" algn="l"/>
                <a:tab pos="7834313" algn="l"/>
                <a:tab pos="8291513" algn="l"/>
                <a:tab pos="8748713" algn="l"/>
                <a:tab pos="9205913" algn="l"/>
                <a:tab pos="9663113" algn="l"/>
              </a:tabLst>
            </a:pPr>
            <a:r>
              <a:rPr lang="en-GB" sz="3600" dirty="0">
                <a:solidFill>
                  <a:srgbClr val="000000"/>
                </a:solidFill>
              </a:rPr>
              <a:t>Tags of individual spectra form:   				   				</a:t>
            </a:r>
            <a:r>
              <a:rPr lang="en-GB" sz="3600" b="1" i="1" dirty="0" err="1">
                <a:solidFill>
                  <a:srgbClr val="FF0000"/>
                </a:solidFill>
              </a:rPr>
              <a:t>MultiTag</a:t>
            </a:r>
            <a:r>
              <a:rPr lang="en-GB" sz="3600" b="1" i="1" dirty="0">
                <a:solidFill>
                  <a:srgbClr val="FF0000"/>
                </a:solidFill>
              </a:rPr>
              <a:t>=(Tag</a:t>
            </a:r>
            <a:r>
              <a:rPr lang="en-GB" sz="3600" b="1" i="1" baseline="-33000" dirty="0">
                <a:solidFill>
                  <a:srgbClr val="FF0000"/>
                </a:solidFill>
              </a:rPr>
              <a:t>1</a:t>
            </a:r>
            <a:r>
              <a:rPr lang="en-GB" sz="3600" b="1" i="1" dirty="0">
                <a:solidFill>
                  <a:srgbClr val="FF0000"/>
                </a:solidFill>
              </a:rPr>
              <a:t>, … , </a:t>
            </a:r>
            <a:r>
              <a:rPr lang="en-GB" sz="3600" b="1" i="1" dirty="0" err="1">
                <a:solidFill>
                  <a:srgbClr val="FF0000"/>
                </a:solidFill>
              </a:rPr>
              <a:t>Tag</a:t>
            </a:r>
            <a:r>
              <a:rPr lang="en-GB" sz="3600" b="1" i="1" baseline="-33000" dirty="0" err="1">
                <a:solidFill>
                  <a:srgbClr val="FF0000"/>
                </a:solidFill>
              </a:rPr>
              <a:t>m</a:t>
            </a:r>
            <a:r>
              <a:rPr lang="en-GB" sz="3600" b="1" i="1" dirty="0" smtClean="0">
                <a:solidFill>
                  <a:srgbClr val="FF0000"/>
                </a:solidFill>
              </a:rPr>
              <a:t>)</a:t>
            </a:r>
          </a:p>
          <a:p>
            <a:pPr marL="430213" indent="-317500">
              <a:spcAft>
                <a:spcPts val="1425"/>
              </a:spcAft>
              <a:buSzPct val="45000"/>
              <a:buFont typeface="Wingdings" charset="0"/>
              <a:buChar char=""/>
              <a:tabLst>
                <a:tab pos="862013" algn="l"/>
                <a:tab pos="976313" algn="l"/>
                <a:tab pos="1433513" algn="l"/>
                <a:tab pos="1890713" algn="l"/>
                <a:tab pos="2347913" algn="l"/>
                <a:tab pos="2805113" algn="l"/>
                <a:tab pos="3262313" algn="l"/>
                <a:tab pos="3719513" algn="l"/>
                <a:tab pos="4176713" algn="l"/>
                <a:tab pos="4633913" algn="l"/>
                <a:tab pos="5091113" algn="l"/>
                <a:tab pos="5548313" algn="l"/>
                <a:tab pos="6005513" algn="l"/>
                <a:tab pos="6462713" algn="l"/>
                <a:tab pos="6919913" algn="l"/>
                <a:tab pos="7377113" algn="l"/>
                <a:tab pos="7834313" algn="l"/>
                <a:tab pos="8291513" algn="l"/>
                <a:tab pos="8748713" algn="l"/>
                <a:tab pos="9205913" algn="l"/>
                <a:tab pos="9663113" algn="l"/>
              </a:tabLst>
            </a:pPr>
            <a:endParaRPr lang="en-GB" sz="3600" b="1" i="1" dirty="0">
              <a:solidFill>
                <a:srgbClr val="FF0000"/>
              </a:solidFill>
            </a:endParaRPr>
          </a:p>
          <a:p>
            <a:pPr marL="430213" indent="-317500">
              <a:spcAft>
                <a:spcPts val="1425"/>
              </a:spcAft>
              <a:buSzPct val="45000"/>
              <a:buFont typeface="Wingdings" charset="0"/>
              <a:buChar char=""/>
              <a:tabLst>
                <a:tab pos="862013" algn="l"/>
                <a:tab pos="976313" algn="l"/>
                <a:tab pos="1433513" algn="l"/>
                <a:tab pos="1890713" algn="l"/>
                <a:tab pos="2347913" algn="l"/>
                <a:tab pos="2805113" algn="l"/>
                <a:tab pos="3262313" algn="l"/>
                <a:tab pos="3719513" algn="l"/>
                <a:tab pos="4176713" algn="l"/>
                <a:tab pos="4633913" algn="l"/>
                <a:tab pos="5091113" algn="l"/>
                <a:tab pos="5548313" algn="l"/>
                <a:tab pos="6005513" algn="l"/>
                <a:tab pos="6462713" algn="l"/>
                <a:tab pos="6919913" algn="l"/>
                <a:tab pos="7377113" algn="l"/>
                <a:tab pos="7834313" algn="l"/>
                <a:tab pos="8291513" algn="l"/>
                <a:tab pos="8748713" algn="l"/>
                <a:tab pos="9205913" algn="l"/>
                <a:tab pos="9663113" algn="l"/>
              </a:tabLst>
            </a:pPr>
            <a:r>
              <a:rPr lang="en-GB" sz="3600" b="1" i="1" dirty="0" err="1">
                <a:solidFill>
                  <a:srgbClr val="FF0000"/>
                </a:solidFill>
              </a:rPr>
              <a:t>MultiTag</a:t>
            </a:r>
            <a:r>
              <a:rPr lang="en-GB" sz="3600" dirty="0">
                <a:solidFill>
                  <a:srgbClr val="000000"/>
                </a:solidFill>
              </a:rPr>
              <a:t> is </a:t>
            </a:r>
            <a:r>
              <a:rPr lang="en-GB" sz="3600" b="1" i="1" dirty="0">
                <a:solidFill>
                  <a:srgbClr val="000000"/>
                </a:solidFill>
              </a:rPr>
              <a:t>G</a:t>
            </a:r>
            <a:r>
              <a:rPr lang="en-GB" sz="3600" b="1" dirty="0">
                <a:solidFill>
                  <a:srgbClr val="000000"/>
                </a:solidFill>
              </a:rPr>
              <a:t>-consistent</a:t>
            </a:r>
            <a:r>
              <a:rPr lang="en-GB" sz="3600" dirty="0">
                <a:solidFill>
                  <a:srgbClr val="000000"/>
                </a:solidFill>
              </a:rPr>
              <a:t> if </a:t>
            </a:r>
            <a:r>
              <a:rPr lang="en-GB" sz="3600" dirty="0" smtClean="0">
                <a:solidFill>
                  <a:srgbClr val="000000"/>
                </a:solidFill>
              </a:rPr>
              <a:t> tags </a:t>
            </a:r>
            <a:r>
              <a:rPr lang="en-GB" sz="3600" dirty="0">
                <a:solidFill>
                  <a:srgbClr val="000000"/>
                </a:solidFill>
              </a:rPr>
              <a:t>of spectra forming a spectral pair differ in a single mass.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1"/>
          <p:cNvSpPr>
            <a:spLocks noGrp="1" noChangeArrowheads="1"/>
          </p:cNvSpPr>
          <p:nvPr>
            <p:ph type="title"/>
          </p:nvPr>
        </p:nvSpPr>
        <p:spPr>
          <a:xfrm>
            <a:off x="161925" y="346075"/>
            <a:ext cx="9915525" cy="1173163"/>
          </a:xfrm>
          <a:ln/>
        </p:spPr>
        <p:txBody>
          <a:bodyPr tIns="31680"/>
          <a:lstStyle/>
          <a:p>
            <a:pPr algn="ctr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</a:pPr>
            <a:r>
              <a:rPr lang="en-GB" sz="3200" b="1">
                <a:solidFill>
                  <a:srgbClr val="000000"/>
                </a:solidFill>
              </a:rPr>
              <a:t>Multiplex Cyclic Peptide Sequencing Problem</a:t>
            </a:r>
          </a:p>
        </p:txBody>
      </p:sp>
      <p:sp>
        <p:nvSpPr>
          <p:cNvPr id="47106" name="Text Box 2"/>
          <p:cNvSpPr txBox="1">
            <a:spLocks noChangeArrowheads="1"/>
          </p:cNvSpPr>
          <p:nvPr/>
        </p:nvSpPr>
        <p:spPr bwMode="auto">
          <a:xfrm>
            <a:off x="238125" y="1828800"/>
            <a:ext cx="9839325" cy="54879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31680"/>
          <a:lstStyle/>
          <a:p>
            <a:pPr marL="425450" indent="-320675">
              <a:spcAft>
                <a:spcPts val="1425"/>
              </a:spcAft>
              <a:buSzPct val="45000"/>
              <a:buFont typeface="Wingdings" charset="0"/>
              <a:buChar char=""/>
              <a:tabLst>
                <a:tab pos="850900" algn="l"/>
                <a:tab pos="963613" algn="l"/>
                <a:tab pos="1420813" algn="l"/>
                <a:tab pos="1878013" algn="l"/>
                <a:tab pos="2335213" algn="l"/>
                <a:tab pos="2792413" algn="l"/>
                <a:tab pos="3249613" algn="l"/>
                <a:tab pos="3706813" algn="l"/>
                <a:tab pos="4164013" algn="l"/>
                <a:tab pos="4621213" algn="l"/>
                <a:tab pos="5078413" algn="l"/>
                <a:tab pos="5535613" algn="l"/>
                <a:tab pos="5992813" algn="l"/>
                <a:tab pos="6450013" algn="l"/>
                <a:tab pos="6907213" algn="l"/>
                <a:tab pos="7364413" algn="l"/>
                <a:tab pos="7821613" algn="l"/>
                <a:tab pos="8278813" algn="l"/>
                <a:tab pos="8736013" algn="l"/>
                <a:tab pos="9193213" algn="l"/>
                <a:tab pos="9650413" algn="l"/>
              </a:tabLst>
            </a:pPr>
            <a:r>
              <a:rPr lang="en-GB" sz="3600" b="1" dirty="0">
                <a:solidFill>
                  <a:srgbClr val="000000"/>
                </a:solidFill>
              </a:rPr>
              <a:t>Input:</a:t>
            </a:r>
            <a:r>
              <a:rPr lang="en-GB" sz="3600" dirty="0">
                <a:solidFill>
                  <a:srgbClr val="000000"/>
                </a:solidFill>
              </a:rPr>
              <a:t> Spectra </a:t>
            </a:r>
            <a:r>
              <a:rPr lang="en-GB" sz="3600" b="1" i="1" dirty="0">
                <a:solidFill>
                  <a:srgbClr val="00B050"/>
                </a:solidFill>
              </a:rPr>
              <a:t>S</a:t>
            </a:r>
            <a:r>
              <a:rPr lang="en-GB" sz="3600" b="1" i="1" baseline="-33000" dirty="0">
                <a:solidFill>
                  <a:srgbClr val="00B050"/>
                </a:solidFill>
              </a:rPr>
              <a:t>1</a:t>
            </a:r>
            <a:r>
              <a:rPr lang="en-GB" sz="3600" b="1" i="1" dirty="0">
                <a:solidFill>
                  <a:srgbClr val="00B050"/>
                </a:solidFill>
              </a:rPr>
              <a:t>, … , </a:t>
            </a:r>
            <a:r>
              <a:rPr lang="en-GB" sz="3600" b="1" i="1" dirty="0" err="1">
                <a:solidFill>
                  <a:srgbClr val="00B050"/>
                </a:solidFill>
              </a:rPr>
              <a:t>S</a:t>
            </a:r>
            <a:r>
              <a:rPr lang="en-GB" sz="3600" b="1" i="1" baseline="-33000" dirty="0" err="1">
                <a:solidFill>
                  <a:srgbClr val="00B050"/>
                </a:solidFill>
              </a:rPr>
              <a:t>m</a:t>
            </a:r>
            <a:r>
              <a:rPr lang="en-GB" sz="3600" dirty="0">
                <a:solidFill>
                  <a:srgbClr val="000000"/>
                </a:solidFill>
              </a:rPr>
              <a:t>, and a spectral network </a:t>
            </a:r>
            <a:r>
              <a:rPr lang="en-GB" sz="3600" i="1" dirty="0">
                <a:solidFill>
                  <a:srgbClr val="000000"/>
                </a:solidFill>
              </a:rPr>
              <a:t>G </a:t>
            </a:r>
          </a:p>
          <a:p>
            <a:pPr marL="425450" indent="-320675">
              <a:spcAft>
                <a:spcPts val="1425"/>
              </a:spcAft>
              <a:buClrTx/>
              <a:buSzTx/>
              <a:buFontTx/>
              <a:buNone/>
              <a:tabLst>
                <a:tab pos="850900" algn="l"/>
                <a:tab pos="963613" algn="l"/>
                <a:tab pos="1420813" algn="l"/>
                <a:tab pos="1878013" algn="l"/>
                <a:tab pos="2335213" algn="l"/>
                <a:tab pos="2792413" algn="l"/>
                <a:tab pos="3249613" algn="l"/>
                <a:tab pos="3706813" algn="l"/>
                <a:tab pos="4164013" algn="l"/>
                <a:tab pos="4621213" algn="l"/>
                <a:tab pos="5078413" algn="l"/>
                <a:tab pos="5535613" algn="l"/>
                <a:tab pos="5992813" algn="l"/>
                <a:tab pos="6450013" algn="l"/>
                <a:tab pos="6907213" algn="l"/>
                <a:tab pos="7364413" algn="l"/>
                <a:tab pos="7821613" algn="l"/>
                <a:tab pos="8278813" algn="l"/>
                <a:tab pos="8736013" algn="l"/>
                <a:tab pos="9193213" algn="l"/>
                <a:tab pos="9650413" algn="l"/>
              </a:tabLst>
            </a:pPr>
            <a:endParaRPr lang="en-GB" sz="3600" dirty="0">
              <a:solidFill>
                <a:srgbClr val="000000"/>
              </a:solidFill>
            </a:endParaRPr>
          </a:p>
          <a:p>
            <a:pPr marL="425450" indent="-320675">
              <a:spcAft>
                <a:spcPts val="1425"/>
              </a:spcAft>
              <a:buSzPct val="45000"/>
              <a:buFont typeface="Wingdings" charset="0"/>
              <a:buChar char=""/>
              <a:tabLst>
                <a:tab pos="850900" algn="l"/>
                <a:tab pos="963613" algn="l"/>
                <a:tab pos="1420813" algn="l"/>
                <a:tab pos="1878013" algn="l"/>
                <a:tab pos="2335213" algn="l"/>
                <a:tab pos="2792413" algn="l"/>
                <a:tab pos="3249613" algn="l"/>
                <a:tab pos="3706813" algn="l"/>
                <a:tab pos="4164013" algn="l"/>
                <a:tab pos="4621213" algn="l"/>
                <a:tab pos="5078413" algn="l"/>
                <a:tab pos="5535613" algn="l"/>
                <a:tab pos="5992813" algn="l"/>
                <a:tab pos="6450013" algn="l"/>
                <a:tab pos="6907213" algn="l"/>
                <a:tab pos="7364413" algn="l"/>
                <a:tab pos="7821613" algn="l"/>
                <a:tab pos="8278813" algn="l"/>
                <a:tab pos="8736013" algn="l"/>
                <a:tab pos="9193213" algn="l"/>
                <a:tab pos="9650413" algn="l"/>
              </a:tabLst>
            </a:pPr>
            <a:r>
              <a:rPr lang="en-GB" sz="3600" b="1" dirty="0">
                <a:solidFill>
                  <a:srgbClr val="000000"/>
                </a:solidFill>
              </a:rPr>
              <a:t>Output:</a:t>
            </a:r>
            <a:r>
              <a:rPr lang="en-GB" sz="3600" dirty="0">
                <a:solidFill>
                  <a:srgbClr val="000000"/>
                </a:solidFill>
              </a:rPr>
              <a:t> </a:t>
            </a:r>
            <a:r>
              <a:rPr lang="en-GB" sz="3600" dirty="0" smtClean="0">
                <a:solidFill>
                  <a:srgbClr val="000000"/>
                </a:solidFill>
              </a:rPr>
              <a:t>A </a:t>
            </a:r>
            <a:r>
              <a:rPr lang="en-GB" sz="3600" i="1" dirty="0" smtClean="0">
                <a:solidFill>
                  <a:srgbClr val="000000"/>
                </a:solidFill>
              </a:rPr>
              <a:t>G-</a:t>
            </a:r>
            <a:r>
              <a:rPr lang="en-GB" sz="3600" dirty="0" smtClean="0">
                <a:solidFill>
                  <a:srgbClr val="000000"/>
                </a:solidFill>
              </a:rPr>
              <a:t>consistent </a:t>
            </a:r>
            <a:r>
              <a:rPr lang="en-GB" sz="3600" dirty="0" err="1">
                <a:solidFill>
                  <a:srgbClr val="000000"/>
                </a:solidFill>
              </a:rPr>
              <a:t>multitag</a:t>
            </a:r>
            <a:r>
              <a:rPr lang="en-GB" sz="3600" dirty="0">
                <a:solidFill>
                  <a:srgbClr val="000000"/>
                </a:solidFill>
              </a:rPr>
              <a:t> </a:t>
            </a:r>
            <a:r>
              <a:rPr lang="en-GB" sz="3600" b="1" i="1" dirty="0">
                <a:solidFill>
                  <a:srgbClr val="FF0000"/>
                </a:solidFill>
              </a:rPr>
              <a:t>P</a:t>
            </a:r>
            <a:r>
              <a:rPr lang="en-GB" sz="3600" b="1" i="1" baseline="-33000" dirty="0">
                <a:solidFill>
                  <a:srgbClr val="FF0000"/>
                </a:solidFill>
              </a:rPr>
              <a:t>1 </a:t>
            </a:r>
            <a:r>
              <a:rPr lang="en-GB" sz="3600" b="1" i="1" dirty="0">
                <a:solidFill>
                  <a:srgbClr val="FF0000"/>
                </a:solidFill>
              </a:rPr>
              <a:t>, … , P</a:t>
            </a:r>
            <a:r>
              <a:rPr lang="en-GB" sz="3600" b="1" i="1" baseline="-33000" dirty="0">
                <a:solidFill>
                  <a:srgbClr val="FF0000"/>
                </a:solidFill>
              </a:rPr>
              <a:t>m</a:t>
            </a:r>
            <a:r>
              <a:rPr lang="en-GB" sz="3600" b="1" i="1" dirty="0">
                <a:solidFill>
                  <a:srgbClr val="FF0000"/>
                </a:solidFill>
              </a:rPr>
              <a:t> </a:t>
            </a:r>
            <a:r>
              <a:rPr lang="en-GB" sz="3600" dirty="0">
                <a:solidFill>
                  <a:srgbClr val="000000"/>
                </a:solidFill>
              </a:rPr>
              <a:t>maximizing  </a:t>
            </a:r>
            <a:r>
              <a:rPr lang="en-GB" sz="3600" dirty="0" err="1" smtClean="0">
                <a:solidFill>
                  <a:srgbClr val="000000"/>
                </a:solidFill>
              </a:rPr>
              <a:t>multitag</a:t>
            </a:r>
            <a:r>
              <a:rPr lang="en-GB" sz="3600" dirty="0" smtClean="0">
                <a:solidFill>
                  <a:srgbClr val="000000"/>
                </a:solidFill>
              </a:rPr>
              <a:t> score:</a:t>
            </a:r>
          </a:p>
          <a:p>
            <a:pPr marL="425450" indent="-320675">
              <a:spcAft>
                <a:spcPts val="1425"/>
              </a:spcAft>
              <a:buSzPct val="45000"/>
              <a:tabLst>
                <a:tab pos="850900" algn="l"/>
                <a:tab pos="963613" algn="l"/>
                <a:tab pos="1420813" algn="l"/>
                <a:tab pos="1878013" algn="l"/>
                <a:tab pos="2335213" algn="l"/>
                <a:tab pos="2792413" algn="l"/>
                <a:tab pos="3249613" algn="l"/>
                <a:tab pos="3706813" algn="l"/>
                <a:tab pos="4164013" algn="l"/>
                <a:tab pos="4621213" algn="l"/>
                <a:tab pos="5078413" algn="l"/>
                <a:tab pos="5535613" algn="l"/>
                <a:tab pos="5992813" algn="l"/>
                <a:tab pos="6450013" algn="l"/>
                <a:tab pos="6907213" algn="l"/>
                <a:tab pos="7364413" algn="l"/>
                <a:tab pos="7821613" algn="l"/>
                <a:tab pos="8278813" algn="l"/>
                <a:tab pos="8736013" algn="l"/>
                <a:tab pos="9193213" algn="l"/>
                <a:tab pos="9650413" algn="l"/>
              </a:tabLst>
            </a:pPr>
            <a:r>
              <a:rPr lang="en-GB" sz="3600" i="1" dirty="0">
                <a:solidFill>
                  <a:srgbClr val="000000"/>
                </a:solidFill>
              </a:rPr>
              <a:t> </a:t>
            </a:r>
            <a:r>
              <a:rPr lang="en-GB" sz="3600" i="1" dirty="0" smtClean="0">
                <a:solidFill>
                  <a:srgbClr val="000000"/>
                </a:solidFill>
              </a:rPr>
              <a:t>     Similarity(</a:t>
            </a:r>
            <a:r>
              <a:rPr lang="en-GB" sz="3600" b="1" i="1" dirty="0" smtClean="0">
                <a:solidFill>
                  <a:srgbClr val="00B050"/>
                </a:solidFill>
              </a:rPr>
              <a:t>S</a:t>
            </a:r>
            <a:r>
              <a:rPr lang="en-GB" sz="3600" b="1" i="1" baseline="-33000" dirty="0" smtClean="0">
                <a:solidFill>
                  <a:srgbClr val="00B050"/>
                </a:solidFill>
              </a:rPr>
              <a:t>1</a:t>
            </a:r>
            <a:r>
              <a:rPr lang="en-GB" sz="3600" i="1" dirty="0" smtClean="0">
                <a:solidFill>
                  <a:srgbClr val="000000"/>
                </a:solidFill>
              </a:rPr>
              <a:t>,</a:t>
            </a:r>
            <a:r>
              <a:rPr lang="en-GB" sz="3600" b="1" i="1" dirty="0" smtClean="0">
                <a:solidFill>
                  <a:srgbClr val="FF0000"/>
                </a:solidFill>
              </a:rPr>
              <a:t>P</a:t>
            </a:r>
            <a:r>
              <a:rPr lang="en-GB" sz="3600" b="1" i="1" baseline="-33000" dirty="0" smtClean="0">
                <a:solidFill>
                  <a:srgbClr val="FF0000"/>
                </a:solidFill>
              </a:rPr>
              <a:t>1</a:t>
            </a:r>
            <a:r>
              <a:rPr lang="en-GB" sz="3600" i="1" dirty="0">
                <a:solidFill>
                  <a:srgbClr val="000000"/>
                </a:solidFill>
              </a:rPr>
              <a:t>) + … + </a:t>
            </a:r>
            <a:r>
              <a:rPr lang="en-GB" sz="3600" i="1" dirty="0" smtClean="0">
                <a:solidFill>
                  <a:srgbClr val="000000"/>
                </a:solidFill>
              </a:rPr>
              <a:t>Similarity(</a:t>
            </a:r>
            <a:r>
              <a:rPr lang="en-GB" sz="3600" b="1" i="1" dirty="0" err="1" smtClean="0">
                <a:solidFill>
                  <a:srgbClr val="00B050"/>
                </a:solidFill>
              </a:rPr>
              <a:t>S</a:t>
            </a:r>
            <a:r>
              <a:rPr lang="en-GB" sz="3600" b="1" i="1" baseline="-33000" dirty="0" err="1" smtClean="0">
                <a:solidFill>
                  <a:srgbClr val="00B050"/>
                </a:solidFill>
              </a:rPr>
              <a:t>m</a:t>
            </a:r>
            <a:r>
              <a:rPr lang="en-GB" sz="3600" i="1" dirty="0" err="1" smtClean="0">
                <a:solidFill>
                  <a:srgbClr val="000000"/>
                </a:solidFill>
              </a:rPr>
              <a:t>,</a:t>
            </a:r>
            <a:r>
              <a:rPr lang="en-GB" sz="3600" b="1" i="1" dirty="0" err="1" smtClean="0">
                <a:solidFill>
                  <a:srgbClr val="FF0000"/>
                </a:solidFill>
              </a:rPr>
              <a:t>P</a:t>
            </a:r>
            <a:r>
              <a:rPr lang="en-GB" sz="3600" b="1" i="1" baseline="-33000" dirty="0" err="1" smtClean="0">
                <a:solidFill>
                  <a:srgbClr val="FF0000"/>
                </a:solidFill>
              </a:rPr>
              <a:t>m</a:t>
            </a:r>
            <a:r>
              <a:rPr lang="en-GB" sz="3600" i="1" dirty="0">
                <a:solidFill>
                  <a:srgbClr val="000000"/>
                </a:solidFill>
              </a:rPr>
              <a:t>) </a:t>
            </a:r>
          </a:p>
          <a:p>
            <a:pPr marL="425450" indent="-320675">
              <a:spcAft>
                <a:spcPts val="1425"/>
              </a:spcAft>
              <a:buClrTx/>
              <a:buSzTx/>
              <a:buFontTx/>
              <a:buNone/>
              <a:tabLst>
                <a:tab pos="850900" algn="l"/>
                <a:tab pos="963613" algn="l"/>
                <a:tab pos="1420813" algn="l"/>
                <a:tab pos="1878013" algn="l"/>
                <a:tab pos="2335213" algn="l"/>
                <a:tab pos="2792413" algn="l"/>
                <a:tab pos="3249613" algn="l"/>
                <a:tab pos="3706813" algn="l"/>
                <a:tab pos="4164013" algn="l"/>
                <a:tab pos="4621213" algn="l"/>
                <a:tab pos="5078413" algn="l"/>
                <a:tab pos="5535613" algn="l"/>
                <a:tab pos="5992813" algn="l"/>
                <a:tab pos="6450013" algn="l"/>
                <a:tab pos="6907213" algn="l"/>
                <a:tab pos="7364413" algn="l"/>
                <a:tab pos="7821613" algn="l"/>
                <a:tab pos="8278813" algn="l"/>
                <a:tab pos="8736013" algn="l"/>
                <a:tab pos="9193213" algn="l"/>
                <a:tab pos="9650413" algn="l"/>
              </a:tabLst>
            </a:pPr>
            <a:endParaRPr lang="en-GB" sz="2800" dirty="0">
              <a:solidFill>
                <a:srgbClr val="000000"/>
              </a:solidFill>
            </a:endParaRPr>
          </a:p>
          <a:p>
            <a:pPr marL="425450" indent="-320675">
              <a:spcAft>
                <a:spcPts val="1425"/>
              </a:spcAft>
              <a:buClrTx/>
              <a:buSzTx/>
              <a:buFontTx/>
              <a:buNone/>
              <a:tabLst>
                <a:tab pos="850900" algn="l"/>
                <a:tab pos="963613" algn="l"/>
                <a:tab pos="1420813" algn="l"/>
                <a:tab pos="1878013" algn="l"/>
                <a:tab pos="2335213" algn="l"/>
                <a:tab pos="2792413" algn="l"/>
                <a:tab pos="3249613" algn="l"/>
                <a:tab pos="3706813" algn="l"/>
                <a:tab pos="4164013" algn="l"/>
                <a:tab pos="4621213" algn="l"/>
                <a:tab pos="5078413" algn="l"/>
                <a:tab pos="5535613" algn="l"/>
                <a:tab pos="5992813" algn="l"/>
                <a:tab pos="6450013" algn="l"/>
                <a:tab pos="6907213" algn="l"/>
                <a:tab pos="7364413" algn="l"/>
                <a:tab pos="7821613" algn="l"/>
                <a:tab pos="8278813" algn="l"/>
                <a:tab pos="8736013" algn="l"/>
                <a:tab pos="9193213" algn="l"/>
                <a:tab pos="9650413" algn="l"/>
              </a:tabLst>
            </a:pPr>
            <a:endParaRPr lang="en-GB" sz="28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7" y="346075"/>
            <a:ext cx="9574213" cy="1165225"/>
          </a:xfrm>
          <a:ln/>
        </p:spPr>
        <p:txBody>
          <a:bodyPr lIns="0" tIns="58968" rIns="0" bIns="0" anchor="ctr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3600" b="1" dirty="0" smtClean="0">
                <a:solidFill>
                  <a:srgbClr val="000000"/>
                </a:solidFill>
              </a:rPr>
              <a:t>Top-scoring Tags of Individual Spectra Are 			Usually Inconsistent</a:t>
            </a:r>
            <a:endParaRPr lang="en-GB" sz="3600" b="1" dirty="0">
              <a:solidFill>
                <a:srgbClr val="000000"/>
              </a:solidFill>
            </a:endParaRPr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2057400"/>
            <a:ext cx="6918325" cy="5181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46075"/>
            <a:ext cx="9061450" cy="1165225"/>
          </a:xfrm>
          <a:ln/>
        </p:spPr>
        <p:txBody>
          <a:bodyPr lIns="0" tIns="72072" rIns="0" bIns="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b="1" dirty="0" err="1">
                <a:solidFill>
                  <a:srgbClr val="000000"/>
                </a:solidFill>
              </a:rPr>
              <a:t>Multitag</a:t>
            </a:r>
            <a:r>
              <a:rPr lang="en-GB" b="1" dirty="0">
                <a:solidFill>
                  <a:srgbClr val="000000"/>
                </a:solidFill>
              </a:rPr>
              <a:t> </a:t>
            </a:r>
            <a:r>
              <a:rPr lang="en-GB" b="1" dirty="0" smtClean="0">
                <a:solidFill>
                  <a:srgbClr val="000000"/>
                </a:solidFill>
              </a:rPr>
              <a:t>Algorithm: </a:t>
            </a:r>
            <a:br>
              <a:rPr lang="en-GB" b="1" dirty="0" smtClean="0">
                <a:solidFill>
                  <a:srgbClr val="000000"/>
                </a:solidFill>
              </a:rPr>
            </a:br>
            <a:r>
              <a:rPr lang="en-GB" b="1" dirty="0" smtClean="0">
                <a:solidFill>
                  <a:srgbClr val="000000"/>
                </a:solidFill>
              </a:rPr>
              <a:t>Starting from a Single Tag</a:t>
            </a:r>
            <a:endParaRPr lang="en-GB" b="1" dirty="0">
              <a:solidFill>
                <a:srgbClr val="000000"/>
              </a:solidFill>
            </a:endParaRPr>
          </a:p>
        </p:txBody>
      </p:sp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1768475"/>
            <a:ext cx="6970713" cy="50895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46075"/>
            <a:ext cx="9061450" cy="1165225"/>
          </a:xfrm>
          <a:ln/>
        </p:spPr>
        <p:txBody>
          <a:bodyPr lIns="0" tIns="72072" rIns="0" bIns="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b="1" dirty="0" err="1">
                <a:solidFill>
                  <a:srgbClr val="000000"/>
                </a:solidFill>
              </a:rPr>
              <a:t>Multitag</a:t>
            </a:r>
            <a:r>
              <a:rPr lang="en-GB" b="1" dirty="0">
                <a:solidFill>
                  <a:srgbClr val="000000"/>
                </a:solidFill>
              </a:rPr>
              <a:t> Algorithm</a:t>
            </a:r>
          </a:p>
        </p:txBody>
      </p:sp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1787525"/>
            <a:ext cx="7532688" cy="5527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46075"/>
            <a:ext cx="9061450" cy="1165225"/>
          </a:xfrm>
          <a:ln/>
        </p:spPr>
        <p:txBody>
          <a:bodyPr lIns="0" tIns="72072" rIns="0" bIns="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b="1" dirty="0" err="1">
                <a:solidFill>
                  <a:srgbClr val="000000"/>
                </a:solidFill>
              </a:rPr>
              <a:t>Multitag</a:t>
            </a:r>
            <a:r>
              <a:rPr lang="en-GB" b="1" dirty="0">
                <a:solidFill>
                  <a:srgbClr val="000000"/>
                </a:solidFill>
              </a:rPr>
              <a:t> Algorithm</a:t>
            </a:r>
          </a:p>
        </p:txBody>
      </p:sp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35113" y="1600200"/>
            <a:ext cx="7837487" cy="5715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46075"/>
            <a:ext cx="9061450" cy="1165225"/>
          </a:xfrm>
          <a:ln/>
        </p:spPr>
        <p:txBody>
          <a:bodyPr lIns="0" tIns="72072" rIns="0" bIns="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b="1" dirty="0" err="1">
                <a:solidFill>
                  <a:srgbClr val="000000"/>
                </a:solidFill>
              </a:rPr>
              <a:t>Multitag</a:t>
            </a:r>
            <a:r>
              <a:rPr lang="en-GB" b="1" dirty="0">
                <a:solidFill>
                  <a:srgbClr val="000000"/>
                </a:solidFill>
              </a:rPr>
              <a:t> Algorithm</a:t>
            </a:r>
          </a:p>
        </p:txBody>
      </p:sp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1325" y="1549400"/>
            <a:ext cx="7432675" cy="5308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46075"/>
            <a:ext cx="9061450" cy="1165225"/>
          </a:xfrm>
          <a:ln/>
        </p:spPr>
        <p:txBody>
          <a:bodyPr lIns="0" tIns="72072" rIns="0" bIns="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b="1" dirty="0" err="1">
                <a:solidFill>
                  <a:srgbClr val="000000"/>
                </a:solidFill>
              </a:rPr>
              <a:t>Multitag</a:t>
            </a:r>
            <a:r>
              <a:rPr lang="en-GB" b="1" dirty="0">
                <a:solidFill>
                  <a:srgbClr val="000000"/>
                </a:solidFill>
              </a:rPr>
              <a:t> Algorithm</a:t>
            </a:r>
          </a:p>
        </p:txBody>
      </p:sp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1809750"/>
            <a:ext cx="5943600" cy="5276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1"/>
          <p:cNvSpPr>
            <a:spLocks noGrp="1" noChangeArrowheads="1"/>
          </p:cNvSpPr>
          <p:nvPr>
            <p:ph type="title"/>
          </p:nvPr>
        </p:nvSpPr>
        <p:spPr>
          <a:xfrm>
            <a:off x="466725" y="200025"/>
            <a:ext cx="9220200" cy="1173163"/>
          </a:xfrm>
          <a:ln/>
        </p:spPr>
        <p:txBody>
          <a:bodyPr tIns="38880"/>
          <a:lstStyle/>
          <a:p>
            <a:pPr algn="ctr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b="1" dirty="0">
                <a:solidFill>
                  <a:srgbClr val="000000"/>
                </a:solidFill>
              </a:rPr>
              <a:t>Exploring High-Scoring                 </a:t>
            </a:r>
            <a:r>
              <a:rPr lang="en-GB" b="1" i="1" dirty="0">
                <a:solidFill>
                  <a:srgbClr val="000000"/>
                </a:solidFill>
              </a:rPr>
              <a:t>G</a:t>
            </a:r>
            <a:r>
              <a:rPr lang="en-GB" b="1" dirty="0">
                <a:solidFill>
                  <a:srgbClr val="000000"/>
                </a:solidFill>
              </a:rPr>
              <a:t>-consistent </a:t>
            </a:r>
            <a:r>
              <a:rPr lang="en-GB" b="1" dirty="0" err="1">
                <a:solidFill>
                  <a:srgbClr val="000000"/>
                </a:solidFill>
              </a:rPr>
              <a:t>Multitags</a:t>
            </a:r>
            <a:r>
              <a:rPr lang="en-GB" dirty="0">
                <a:solidFill>
                  <a:srgbClr val="000000"/>
                </a:solidFill>
              </a:rPr>
              <a:t/>
            </a:r>
            <a:br>
              <a:rPr lang="en-GB" dirty="0">
                <a:solidFill>
                  <a:srgbClr val="000000"/>
                </a:solidFill>
              </a:rPr>
            </a:b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9154" name="Text Box 2"/>
          <p:cNvSpPr txBox="1">
            <a:spLocks noChangeArrowheads="1"/>
          </p:cNvSpPr>
          <p:nvPr/>
        </p:nvSpPr>
        <p:spPr bwMode="auto">
          <a:xfrm>
            <a:off x="0" y="1647825"/>
            <a:ext cx="9866313" cy="5438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35280"/>
          <a:lstStyle/>
          <a:p>
            <a:pPr marL="425450" indent="-320675">
              <a:spcAft>
                <a:spcPts val="1425"/>
              </a:spcAft>
              <a:buSzPct val="45000"/>
              <a:buFont typeface="Wingdings" charset="0"/>
              <a:buChar char=""/>
              <a:tabLst>
                <a:tab pos="850900" algn="l"/>
                <a:tab pos="963613" algn="l"/>
                <a:tab pos="1420813" algn="l"/>
                <a:tab pos="1878013" algn="l"/>
                <a:tab pos="2335213" algn="l"/>
                <a:tab pos="2792413" algn="l"/>
                <a:tab pos="3249613" algn="l"/>
                <a:tab pos="3706813" algn="l"/>
                <a:tab pos="4164013" algn="l"/>
                <a:tab pos="4621213" algn="l"/>
                <a:tab pos="5078413" algn="l"/>
                <a:tab pos="5535613" algn="l"/>
                <a:tab pos="5992813" algn="l"/>
                <a:tab pos="6450013" algn="l"/>
                <a:tab pos="6907213" algn="l"/>
                <a:tab pos="7364413" algn="l"/>
                <a:tab pos="7821613" algn="l"/>
                <a:tab pos="8278813" algn="l"/>
                <a:tab pos="8736013" algn="l"/>
                <a:tab pos="9193213" algn="l"/>
                <a:tab pos="9650413" algn="l"/>
              </a:tabLst>
            </a:pPr>
            <a:r>
              <a:rPr lang="en-GB" sz="3600" dirty="0">
                <a:solidFill>
                  <a:srgbClr val="000000"/>
                </a:solidFill>
              </a:rPr>
              <a:t>Given a </a:t>
            </a:r>
            <a:r>
              <a:rPr lang="en-GB" sz="3600" b="1" i="1" dirty="0" err="1">
                <a:solidFill>
                  <a:srgbClr val="FF0000"/>
                </a:solidFill>
              </a:rPr>
              <a:t>MultiTag</a:t>
            </a:r>
            <a:r>
              <a:rPr lang="en-GB" sz="3600" b="1" i="1" dirty="0">
                <a:solidFill>
                  <a:srgbClr val="FF0000"/>
                </a:solidFill>
              </a:rPr>
              <a:t>=(Tag</a:t>
            </a:r>
            <a:r>
              <a:rPr lang="en-GB" sz="3600" b="1" i="1" baseline="-33000" dirty="0">
                <a:solidFill>
                  <a:srgbClr val="FF0000"/>
                </a:solidFill>
              </a:rPr>
              <a:t>1</a:t>
            </a:r>
            <a:r>
              <a:rPr lang="en-GB" sz="3600" b="1" i="1" dirty="0">
                <a:solidFill>
                  <a:srgbClr val="FF0000"/>
                </a:solidFill>
              </a:rPr>
              <a:t>, … ,</a:t>
            </a:r>
            <a:r>
              <a:rPr lang="en-GB" sz="3600" b="1" i="1" dirty="0" err="1">
                <a:solidFill>
                  <a:srgbClr val="FF0000"/>
                </a:solidFill>
              </a:rPr>
              <a:t>Tag</a:t>
            </a:r>
            <a:r>
              <a:rPr lang="en-GB" sz="3600" b="1" i="1" baseline="-33000" dirty="0" err="1">
                <a:solidFill>
                  <a:srgbClr val="FF0000"/>
                </a:solidFill>
              </a:rPr>
              <a:t>i</a:t>
            </a:r>
            <a:r>
              <a:rPr lang="en-GB" sz="3600" b="1" i="1" dirty="0">
                <a:solidFill>
                  <a:srgbClr val="FF0000"/>
                </a:solidFill>
              </a:rPr>
              <a:t> ,…</a:t>
            </a:r>
            <a:r>
              <a:rPr lang="en-GB" sz="3600" b="1" i="1" dirty="0" err="1">
                <a:solidFill>
                  <a:srgbClr val="FF0000"/>
                </a:solidFill>
              </a:rPr>
              <a:t>Tag</a:t>
            </a:r>
            <a:r>
              <a:rPr lang="en-GB" sz="3600" b="1" i="1" baseline="-33000" dirty="0" err="1">
                <a:solidFill>
                  <a:srgbClr val="FF0000"/>
                </a:solidFill>
              </a:rPr>
              <a:t>m</a:t>
            </a:r>
            <a:r>
              <a:rPr lang="en-GB" sz="3600" b="1" i="1" dirty="0">
                <a:solidFill>
                  <a:srgbClr val="FF0000"/>
                </a:solidFill>
              </a:rPr>
              <a:t>), </a:t>
            </a:r>
            <a:r>
              <a:rPr lang="en-GB" sz="3600" dirty="0">
                <a:solidFill>
                  <a:srgbClr val="000000"/>
                </a:solidFill>
              </a:rPr>
              <a:t>define </a:t>
            </a:r>
            <a:r>
              <a:rPr lang="en-GB" sz="3600" b="1" i="1" dirty="0" err="1">
                <a:solidFill>
                  <a:srgbClr val="FF0000"/>
                </a:solidFill>
              </a:rPr>
              <a:t>MultiTag</a:t>
            </a:r>
            <a:r>
              <a:rPr lang="en-GB" sz="3600" b="1" i="1" dirty="0">
                <a:solidFill>
                  <a:srgbClr val="FF0000"/>
                </a:solidFill>
              </a:rPr>
              <a:t>(</a:t>
            </a:r>
            <a:r>
              <a:rPr lang="en-GB" sz="3600" b="1" i="1" dirty="0" err="1">
                <a:solidFill>
                  <a:srgbClr val="FF0000"/>
                </a:solidFill>
              </a:rPr>
              <a:t>i</a:t>
            </a:r>
            <a:r>
              <a:rPr lang="en-GB" sz="3600" b="1" i="1" dirty="0">
                <a:solidFill>
                  <a:srgbClr val="FF0000"/>
                </a:solidFill>
              </a:rPr>
              <a:t>)=</a:t>
            </a:r>
            <a:r>
              <a:rPr lang="en-GB" sz="3600" b="1" i="1" dirty="0" err="1">
                <a:solidFill>
                  <a:srgbClr val="FF0000"/>
                </a:solidFill>
              </a:rPr>
              <a:t>Tag</a:t>
            </a:r>
            <a:r>
              <a:rPr lang="en-GB" sz="3600" b="1" i="1" baseline="-33000" dirty="0" err="1">
                <a:solidFill>
                  <a:srgbClr val="FF0000"/>
                </a:solidFill>
              </a:rPr>
              <a:t>i</a:t>
            </a:r>
            <a:endParaRPr lang="en-GB" sz="3600" b="1" i="1" baseline="-33000" dirty="0">
              <a:solidFill>
                <a:srgbClr val="FF0000"/>
              </a:solidFill>
            </a:endParaRPr>
          </a:p>
          <a:p>
            <a:pPr marL="425450" indent="-320675">
              <a:spcAft>
                <a:spcPts val="1425"/>
              </a:spcAft>
              <a:buSzPct val="45000"/>
              <a:buFont typeface="Wingdings" charset="0"/>
              <a:buChar char=""/>
              <a:tabLst>
                <a:tab pos="850900" algn="l"/>
                <a:tab pos="963613" algn="l"/>
                <a:tab pos="1420813" algn="l"/>
                <a:tab pos="1878013" algn="l"/>
                <a:tab pos="2335213" algn="l"/>
                <a:tab pos="2792413" algn="l"/>
                <a:tab pos="3249613" algn="l"/>
                <a:tab pos="3706813" algn="l"/>
                <a:tab pos="4164013" algn="l"/>
                <a:tab pos="4621213" algn="l"/>
                <a:tab pos="5078413" algn="l"/>
                <a:tab pos="5535613" algn="l"/>
                <a:tab pos="5992813" algn="l"/>
                <a:tab pos="6450013" algn="l"/>
                <a:tab pos="6907213" algn="l"/>
                <a:tab pos="7364413" algn="l"/>
                <a:tab pos="7821613" algn="l"/>
                <a:tab pos="8278813" algn="l"/>
                <a:tab pos="8736013" algn="l"/>
                <a:tab pos="9193213" algn="l"/>
                <a:tab pos="9650413" algn="l"/>
              </a:tabLst>
            </a:pPr>
            <a:r>
              <a:rPr lang="en-GB" sz="3600" dirty="0">
                <a:solidFill>
                  <a:srgbClr val="000000"/>
                </a:solidFill>
              </a:rPr>
              <a:t>We can generate high-scoring tags </a:t>
            </a:r>
            <a:r>
              <a:rPr lang="en-GB" sz="3600" b="1" i="1" dirty="0" err="1">
                <a:solidFill>
                  <a:srgbClr val="FF0000"/>
                </a:solidFill>
              </a:rPr>
              <a:t>Tag</a:t>
            </a:r>
            <a:r>
              <a:rPr lang="en-GB" sz="3600" b="1" i="1" baseline="-33000" dirty="0" err="1">
                <a:solidFill>
                  <a:srgbClr val="FF0000"/>
                </a:solidFill>
              </a:rPr>
              <a:t>i</a:t>
            </a:r>
            <a:r>
              <a:rPr lang="en-GB" sz="3600" b="1" i="1" dirty="0">
                <a:solidFill>
                  <a:srgbClr val="FF0000"/>
                </a:solidFill>
              </a:rPr>
              <a:t>  </a:t>
            </a:r>
            <a:r>
              <a:rPr lang="en-GB" sz="3600" dirty="0">
                <a:solidFill>
                  <a:srgbClr val="000000"/>
                </a:solidFill>
              </a:rPr>
              <a:t>for each spectrum </a:t>
            </a:r>
            <a:r>
              <a:rPr lang="en-GB" sz="3600" b="1" i="1" dirty="0">
                <a:solidFill>
                  <a:srgbClr val="00B050"/>
                </a:solidFill>
              </a:rPr>
              <a:t>S</a:t>
            </a:r>
            <a:r>
              <a:rPr lang="en-GB" sz="3600" b="1" i="1" baseline="-33000" dirty="0">
                <a:solidFill>
                  <a:srgbClr val="00B050"/>
                </a:solidFill>
              </a:rPr>
              <a:t>i</a:t>
            </a:r>
          </a:p>
          <a:p>
            <a:pPr marL="425450" indent="-320675">
              <a:spcAft>
                <a:spcPts val="1425"/>
              </a:spcAft>
              <a:buSzPct val="45000"/>
              <a:buFont typeface="Wingdings" charset="0"/>
              <a:buChar char=""/>
              <a:tabLst>
                <a:tab pos="850900" algn="l"/>
                <a:tab pos="963613" algn="l"/>
                <a:tab pos="1420813" algn="l"/>
                <a:tab pos="1878013" algn="l"/>
                <a:tab pos="2335213" algn="l"/>
                <a:tab pos="2792413" algn="l"/>
                <a:tab pos="3249613" algn="l"/>
                <a:tab pos="3706813" algn="l"/>
                <a:tab pos="4164013" algn="l"/>
                <a:tab pos="4621213" algn="l"/>
                <a:tab pos="5078413" algn="l"/>
                <a:tab pos="5535613" algn="l"/>
                <a:tab pos="5992813" algn="l"/>
                <a:tab pos="6450013" algn="l"/>
                <a:tab pos="6907213" algn="l"/>
                <a:tab pos="7364413" algn="l"/>
                <a:tab pos="7821613" algn="l"/>
                <a:tab pos="8278813" algn="l"/>
                <a:tab pos="8736013" algn="l"/>
                <a:tab pos="9193213" algn="l"/>
                <a:tab pos="9650413" algn="l"/>
              </a:tabLst>
            </a:pPr>
            <a:r>
              <a:rPr lang="en-GB" sz="3600" b="1" dirty="0" smtClean="0">
                <a:solidFill>
                  <a:srgbClr val="000000"/>
                </a:solidFill>
              </a:rPr>
              <a:t>Goal:</a:t>
            </a:r>
            <a:r>
              <a:rPr lang="en-GB" sz="3600" dirty="0" smtClean="0">
                <a:solidFill>
                  <a:srgbClr val="000000"/>
                </a:solidFill>
              </a:rPr>
              <a:t> Given </a:t>
            </a:r>
            <a:r>
              <a:rPr lang="en-GB" sz="3600" dirty="0">
                <a:solidFill>
                  <a:srgbClr val="000000"/>
                </a:solidFill>
              </a:rPr>
              <a:t>a high-scoring </a:t>
            </a:r>
            <a:r>
              <a:rPr lang="en-GB" sz="3600" b="1" i="1" dirty="0" err="1">
                <a:solidFill>
                  <a:srgbClr val="FF0000"/>
                </a:solidFill>
              </a:rPr>
              <a:t>Tag</a:t>
            </a:r>
            <a:r>
              <a:rPr lang="en-GB" sz="3600" b="1" i="1" baseline="-33000" dirty="0" err="1">
                <a:solidFill>
                  <a:srgbClr val="FF0000"/>
                </a:solidFill>
              </a:rPr>
              <a:t>i</a:t>
            </a:r>
            <a:r>
              <a:rPr lang="en-GB" sz="3600" b="1" i="1" dirty="0">
                <a:solidFill>
                  <a:srgbClr val="FF0000"/>
                </a:solidFill>
              </a:rPr>
              <a:t> </a:t>
            </a:r>
            <a:r>
              <a:rPr lang="en-GB" sz="3600" dirty="0">
                <a:solidFill>
                  <a:srgbClr val="000000"/>
                </a:solidFill>
              </a:rPr>
              <a:t> for a spectrum </a:t>
            </a:r>
            <a:r>
              <a:rPr lang="en-GB" sz="3600" b="1" i="1" dirty="0" smtClean="0">
                <a:solidFill>
                  <a:srgbClr val="00B050"/>
                </a:solidFill>
              </a:rPr>
              <a:t>S</a:t>
            </a:r>
            <a:r>
              <a:rPr lang="en-GB" sz="3600" b="1" i="1" baseline="-33000" dirty="0" smtClean="0">
                <a:solidFill>
                  <a:srgbClr val="00B050"/>
                </a:solidFill>
              </a:rPr>
              <a:t>i</a:t>
            </a:r>
            <a:r>
              <a:rPr lang="en-GB" sz="3600" dirty="0" smtClean="0">
                <a:solidFill>
                  <a:srgbClr val="000000"/>
                </a:solidFill>
              </a:rPr>
              <a:t>, generate </a:t>
            </a:r>
            <a:r>
              <a:rPr lang="en-GB" sz="3600" dirty="0">
                <a:solidFill>
                  <a:srgbClr val="000000"/>
                </a:solidFill>
              </a:rPr>
              <a:t>all high scoring </a:t>
            </a:r>
            <a:r>
              <a:rPr lang="en-GB" sz="3600" i="1" dirty="0">
                <a:solidFill>
                  <a:srgbClr val="000000"/>
                </a:solidFill>
              </a:rPr>
              <a:t>G</a:t>
            </a:r>
            <a:r>
              <a:rPr lang="en-GB" sz="3600" dirty="0">
                <a:solidFill>
                  <a:srgbClr val="000000"/>
                </a:solidFill>
              </a:rPr>
              <a:t>-consistent  </a:t>
            </a:r>
            <a:r>
              <a:rPr lang="en-GB" sz="3600" dirty="0" err="1">
                <a:solidFill>
                  <a:srgbClr val="000000"/>
                </a:solidFill>
              </a:rPr>
              <a:t>MultiTags</a:t>
            </a:r>
            <a:r>
              <a:rPr lang="en-GB" sz="3600" dirty="0">
                <a:solidFill>
                  <a:srgbClr val="000000"/>
                </a:solidFill>
              </a:rPr>
              <a:t> such that: </a:t>
            </a:r>
          </a:p>
          <a:p>
            <a:pPr marL="425450" indent="-320675">
              <a:spcAft>
                <a:spcPts val="1425"/>
              </a:spcAft>
              <a:buClrTx/>
              <a:buSzTx/>
              <a:buFontTx/>
              <a:buNone/>
              <a:tabLst>
                <a:tab pos="850900" algn="l"/>
                <a:tab pos="963613" algn="l"/>
                <a:tab pos="1420813" algn="l"/>
                <a:tab pos="1878013" algn="l"/>
                <a:tab pos="2335213" algn="l"/>
                <a:tab pos="2792413" algn="l"/>
                <a:tab pos="3249613" algn="l"/>
                <a:tab pos="3706813" algn="l"/>
                <a:tab pos="4164013" algn="l"/>
                <a:tab pos="4621213" algn="l"/>
                <a:tab pos="5078413" algn="l"/>
                <a:tab pos="5535613" algn="l"/>
                <a:tab pos="5992813" algn="l"/>
                <a:tab pos="6450013" algn="l"/>
                <a:tab pos="6907213" algn="l"/>
                <a:tab pos="7364413" algn="l"/>
                <a:tab pos="7821613" algn="l"/>
                <a:tab pos="8278813" algn="l"/>
                <a:tab pos="8736013" algn="l"/>
                <a:tab pos="9193213" algn="l"/>
                <a:tab pos="9650413" algn="l"/>
              </a:tabLst>
            </a:pPr>
            <a:r>
              <a:rPr lang="en-GB" sz="3600" b="1" i="1" dirty="0">
                <a:solidFill>
                  <a:srgbClr val="FF0000"/>
                </a:solidFill>
              </a:rPr>
              <a:t>                     </a:t>
            </a:r>
            <a:r>
              <a:rPr lang="en-GB" sz="3600" b="1" i="1" dirty="0" err="1">
                <a:solidFill>
                  <a:srgbClr val="FF0000"/>
                </a:solidFill>
              </a:rPr>
              <a:t>MultiTag</a:t>
            </a:r>
            <a:r>
              <a:rPr lang="en-GB" sz="3600" b="1" i="1" dirty="0">
                <a:solidFill>
                  <a:srgbClr val="FF0000"/>
                </a:solidFill>
              </a:rPr>
              <a:t>(</a:t>
            </a:r>
            <a:r>
              <a:rPr lang="en-GB" sz="3600" b="1" i="1" dirty="0" err="1">
                <a:solidFill>
                  <a:srgbClr val="FF0000"/>
                </a:solidFill>
              </a:rPr>
              <a:t>i</a:t>
            </a:r>
            <a:r>
              <a:rPr lang="en-GB" sz="3600" b="1" i="1" dirty="0">
                <a:solidFill>
                  <a:srgbClr val="FF0000"/>
                </a:solidFill>
              </a:rPr>
              <a:t>)=</a:t>
            </a:r>
            <a:r>
              <a:rPr lang="en-GB" sz="3600" b="1" i="1" dirty="0" err="1">
                <a:solidFill>
                  <a:srgbClr val="FF0000"/>
                </a:solidFill>
              </a:rPr>
              <a:t>Tag</a:t>
            </a:r>
            <a:r>
              <a:rPr lang="en-GB" sz="3600" b="1" i="1" baseline="-33000" dirty="0" err="1">
                <a:solidFill>
                  <a:srgbClr val="FF0000"/>
                </a:solidFill>
              </a:rPr>
              <a:t>i</a:t>
            </a:r>
            <a:endParaRPr lang="en-GB" sz="3600" b="1" i="1" baseline="-33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46075"/>
            <a:ext cx="9067800" cy="1173163"/>
          </a:xfrm>
          <a:ln/>
        </p:spPr>
        <p:txBody>
          <a:bodyPr tIns="35280"/>
          <a:lstStyle/>
          <a:p>
            <a:pPr algn="ctr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4000" b="1">
                <a:solidFill>
                  <a:srgbClr val="000000"/>
                </a:solidFill>
              </a:rPr>
              <a:t>Constrained Multiplex Cyclic Peptide Sequencing Problem</a:t>
            </a:r>
          </a:p>
        </p:txBody>
      </p:sp>
      <p:sp>
        <p:nvSpPr>
          <p:cNvPr id="50178" name="Text Box 2"/>
          <p:cNvSpPr txBox="1">
            <a:spLocks noChangeArrowheads="1"/>
          </p:cNvSpPr>
          <p:nvPr/>
        </p:nvSpPr>
        <p:spPr bwMode="auto">
          <a:xfrm>
            <a:off x="0" y="1828800"/>
            <a:ext cx="10077450" cy="5734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91440"/>
          <a:lstStyle/>
          <a:p>
            <a:pPr>
              <a:spcAft>
                <a:spcPts val="1425"/>
              </a:spcAft>
              <a:tabLst>
                <a:tab pos="862013" algn="l"/>
                <a:tab pos="976313" algn="l"/>
                <a:tab pos="1433513" algn="l"/>
                <a:tab pos="1890713" algn="l"/>
                <a:tab pos="2347913" algn="l"/>
                <a:tab pos="2805113" algn="l"/>
                <a:tab pos="3262313" algn="l"/>
                <a:tab pos="3719513" algn="l"/>
                <a:tab pos="4176713" algn="l"/>
                <a:tab pos="4633913" algn="l"/>
                <a:tab pos="5091113" algn="l"/>
                <a:tab pos="5548313" algn="l"/>
                <a:tab pos="6005513" algn="l"/>
                <a:tab pos="6462713" algn="l"/>
                <a:tab pos="6919913" algn="l"/>
                <a:tab pos="7377113" algn="l"/>
                <a:tab pos="7834313" algn="l"/>
                <a:tab pos="8291513" algn="l"/>
                <a:tab pos="8748713" algn="l"/>
                <a:tab pos="9205913" algn="l"/>
                <a:tab pos="9663113" algn="l"/>
              </a:tabLst>
            </a:pPr>
            <a:r>
              <a:rPr lang="en-GB" sz="3200" b="1" dirty="0">
                <a:solidFill>
                  <a:srgbClr val="000000"/>
                </a:solidFill>
              </a:rPr>
              <a:t>Input:</a:t>
            </a:r>
            <a:r>
              <a:rPr lang="en-GB" sz="3200" dirty="0">
                <a:solidFill>
                  <a:srgbClr val="000000"/>
                </a:solidFill>
              </a:rPr>
              <a:t> Spectra </a:t>
            </a:r>
            <a:r>
              <a:rPr lang="en-GB" sz="3200" b="1" i="1" dirty="0">
                <a:solidFill>
                  <a:srgbClr val="00B050"/>
                </a:solidFill>
              </a:rPr>
              <a:t>S = (S</a:t>
            </a:r>
            <a:r>
              <a:rPr lang="en-GB" sz="3200" b="1" i="1" baseline="-33000" dirty="0">
                <a:solidFill>
                  <a:srgbClr val="00B050"/>
                </a:solidFill>
              </a:rPr>
              <a:t>1</a:t>
            </a:r>
            <a:r>
              <a:rPr lang="en-GB" sz="3200" b="1" i="1" dirty="0">
                <a:solidFill>
                  <a:srgbClr val="00B050"/>
                </a:solidFill>
              </a:rPr>
              <a:t>, …</a:t>
            </a:r>
            <a:r>
              <a:rPr lang="en-GB" sz="3200" b="1" i="1" dirty="0">
                <a:solidFill>
                  <a:srgbClr val="170BB5"/>
                </a:solidFill>
              </a:rPr>
              <a:t>S</a:t>
            </a:r>
            <a:r>
              <a:rPr lang="en-GB" sz="3200" b="1" i="1" baseline="-33000" dirty="0">
                <a:solidFill>
                  <a:srgbClr val="170BB5"/>
                </a:solidFill>
              </a:rPr>
              <a:t>i</a:t>
            </a:r>
            <a:r>
              <a:rPr lang="en-GB" sz="3200" b="1" i="1" dirty="0">
                <a:solidFill>
                  <a:srgbClr val="00B050"/>
                </a:solidFill>
              </a:rPr>
              <a:t> ,…,</a:t>
            </a:r>
            <a:r>
              <a:rPr lang="en-GB" sz="3200" b="1" i="1" dirty="0" err="1">
                <a:solidFill>
                  <a:srgbClr val="00B050"/>
                </a:solidFill>
              </a:rPr>
              <a:t>S</a:t>
            </a:r>
            <a:r>
              <a:rPr lang="en-GB" sz="3200" b="1" i="1" baseline="-33000" dirty="0" err="1">
                <a:solidFill>
                  <a:srgbClr val="00B050"/>
                </a:solidFill>
              </a:rPr>
              <a:t>m</a:t>
            </a:r>
            <a:r>
              <a:rPr lang="en-GB" sz="3200" b="1" i="1" dirty="0">
                <a:solidFill>
                  <a:srgbClr val="00B050"/>
                </a:solidFill>
              </a:rPr>
              <a:t>) </a:t>
            </a:r>
            <a:r>
              <a:rPr lang="en-GB" sz="3200" dirty="0">
                <a:solidFill>
                  <a:srgbClr val="000000"/>
                </a:solidFill>
              </a:rPr>
              <a:t>, spectral network </a:t>
            </a:r>
            <a:r>
              <a:rPr lang="en-GB" sz="3200" b="1" i="1" dirty="0">
                <a:solidFill>
                  <a:srgbClr val="000000"/>
                </a:solidFill>
              </a:rPr>
              <a:t>G</a:t>
            </a:r>
            <a:r>
              <a:rPr lang="en-GB" sz="3200" dirty="0">
                <a:solidFill>
                  <a:srgbClr val="000000"/>
                </a:solidFill>
              </a:rPr>
              <a:t>, and a tag </a:t>
            </a:r>
            <a:r>
              <a:rPr lang="en-GB" sz="3200" b="1" i="1" dirty="0" err="1">
                <a:solidFill>
                  <a:srgbClr val="170BB5"/>
                </a:solidFill>
              </a:rPr>
              <a:t>Tag</a:t>
            </a:r>
            <a:r>
              <a:rPr lang="en-GB" sz="3200" b="1" i="1" baseline="-33000" dirty="0" err="1">
                <a:solidFill>
                  <a:srgbClr val="170BB5"/>
                </a:solidFill>
              </a:rPr>
              <a:t>i</a:t>
            </a:r>
            <a:r>
              <a:rPr lang="en-GB" sz="3200" dirty="0">
                <a:solidFill>
                  <a:srgbClr val="000000"/>
                </a:solidFill>
              </a:rPr>
              <a:t> </a:t>
            </a:r>
            <a:r>
              <a:rPr lang="en-GB" sz="3200" i="1" dirty="0">
                <a:solidFill>
                  <a:srgbClr val="000000"/>
                </a:solidFill>
              </a:rPr>
              <a:t>of spectrum </a:t>
            </a:r>
            <a:r>
              <a:rPr lang="en-GB" sz="3200" b="1" i="1" dirty="0">
                <a:solidFill>
                  <a:srgbClr val="170BB5"/>
                </a:solidFill>
              </a:rPr>
              <a:t>S</a:t>
            </a:r>
            <a:r>
              <a:rPr lang="en-GB" sz="3200" b="1" i="1" baseline="-33000" dirty="0">
                <a:solidFill>
                  <a:srgbClr val="170BB5"/>
                </a:solidFill>
              </a:rPr>
              <a:t>i</a:t>
            </a:r>
            <a:r>
              <a:rPr lang="en-GB" sz="3200" b="1" i="1" dirty="0">
                <a:solidFill>
                  <a:srgbClr val="170BB5"/>
                </a:solidFill>
              </a:rPr>
              <a:t>  </a:t>
            </a:r>
          </a:p>
          <a:p>
            <a:pPr>
              <a:spcAft>
                <a:spcPts val="1425"/>
              </a:spcAft>
              <a:tabLst>
                <a:tab pos="862013" algn="l"/>
                <a:tab pos="976313" algn="l"/>
                <a:tab pos="1433513" algn="l"/>
                <a:tab pos="1890713" algn="l"/>
                <a:tab pos="2347913" algn="l"/>
                <a:tab pos="2805113" algn="l"/>
                <a:tab pos="3262313" algn="l"/>
                <a:tab pos="3719513" algn="l"/>
                <a:tab pos="4176713" algn="l"/>
                <a:tab pos="4633913" algn="l"/>
                <a:tab pos="5091113" algn="l"/>
                <a:tab pos="5548313" algn="l"/>
                <a:tab pos="6005513" algn="l"/>
                <a:tab pos="6462713" algn="l"/>
                <a:tab pos="6919913" algn="l"/>
                <a:tab pos="7377113" algn="l"/>
                <a:tab pos="7834313" algn="l"/>
                <a:tab pos="8291513" algn="l"/>
                <a:tab pos="8748713" algn="l"/>
                <a:tab pos="9205913" algn="l"/>
                <a:tab pos="9663113" algn="l"/>
              </a:tabLst>
            </a:pPr>
            <a:endParaRPr lang="en-GB" sz="3200" i="1" dirty="0">
              <a:solidFill>
                <a:srgbClr val="000000"/>
              </a:solidFill>
            </a:endParaRPr>
          </a:p>
          <a:p>
            <a:pPr>
              <a:spcAft>
                <a:spcPts val="1425"/>
              </a:spcAft>
              <a:tabLst>
                <a:tab pos="862013" algn="l"/>
                <a:tab pos="976313" algn="l"/>
                <a:tab pos="1433513" algn="l"/>
                <a:tab pos="1890713" algn="l"/>
                <a:tab pos="2347913" algn="l"/>
                <a:tab pos="2805113" algn="l"/>
                <a:tab pos="3262313" algn="l"/>
                <a:tab pos="3719513" algn="l"/>
                <a:tab pos="4176713" algn="l"/>
                <a:tab pos="4633913" algn="l"/>
                <a:tab pos="5091113" algn="l"/>
                <a:tab pos="5548313" algn="l"/>
                <a:tab pos="6005513" algn="l"/>
                <a:tab pos="6462713" algn="l"/>
                <a:tab pos="6919913" algn="l"/>
                <a:tab pos="7377113" algn="l"/>
                <a:tab pos="7834313" algn="l"/>
                <a:tab pos="8291513" algn="l"/>
                <a:tab pos="8748713" algn="l"/>
                <a:tab pos="9205913" algn="l"/>
                <a:tab pos="9663113" algn="l"/>
              </a:tabLst>
            </a:pPr>
            <a:r>
              <a:rPr lang="en-GB" sz="3200" b="1" dirty="0">
                <a:solidFill>
                  <a:srgbClr val="000000"/>
                </a:solidFill>
              </a:rPr>
              <a:t>Output:</a:t>
            </a:r>
            <a:r>
              <a:rPr lang="en-GB" sz="3200" dirty="0">
                <a:solidFill>
                  <a:srgbClr val="000000"/>
                </a:solidFill>
              </a:rPr>
              <a:t> A </a:t>
            </a:r>
            <a:r>
              <a:rPr lang="en-GB" sz="3200" b="1" i="1" dirty="0">
                <a:solidFill>
                  <a:srgbClr val="000000"/>
                </a:solidFill>
              </a:rPr>
              <a:t>G</a:t>
            </a:r>
            <a:r>
              <a:rPr lang="en-GB" sz="3200" dirty="0">
                <a:solidFill>
                  <a:srgbClr val="000000"/>
                </a:solidFill>
              </a:rPr>
              <a:t>-consistent </a:t>
            </a:r>
            <a:r>
              <a:rPr lang="en-GB" sz="3200" dirty="0" err="1">
                <a:solidFill>
                  <a:srgbClr val="000000"/>
                </a:solidFill>
              </a:rPr>
              <a:t>multitag</a:t>
            </a:r>
            <a:r>
              <a:rPr lang="en-GB" sz="3200" dirty="0">
                <a:solidFill>
                  <a:srgbClr val="000000"/>
                </a:solidFill>
              </a:rPr>
              <a:t>:</a:t>
            </a:r>
          </a:p>
          <a:p>
            <a:pPr algn="ctr">
              <a:spcAft>
                <a:spcPts val="1425"/>
              </a:spcAft>
              <a:tabLst>
                <a:tab pos="862013" algn="l"/>
                <a:tab pos="976313" algn="l"/>
                <a:tab pos="1433513" algn="l"/>
                <a:tab pos="1890713" algn="l"/>
                <a:tab pos="2347913" algn="l"/>
                <a:tab pos="2805113" algn="l"/>
                <a:tab pos="3262313" algn="l"/>
                <a:tab pos="3719513" algn="l"/>
                <a:tab pos="4176713" algn="l"/>
                <a:tab pos="4633913" algn="l"/>
                <a:tab pos="5091113" algn="l"/>
                <a:tab pos="5548313" algn="l"/>
                <a:tab pos="6005513" algn="l"/>
                <a:tab pos="6462713" algn="l"/>
                <a:tab pos="6919913" algn="l"/>
                <a:tab pos="7377113" algn="l"/>
                <a:tab pos="7834313" algn="l"/>
                <a:tab pos="8291513" algn="l"/>
                <a:tab pos="8748713" algn="l"/>
                <a:tab pos="9205913" algn="l"/>
                <a:tab pos="9663113" algn="l"/>
              </a:tabLst>
            </a:pPr>
            <a:r>
              <a:rPr lang="en-GB" sz="3200" b="1" dirty="0" err="1">
                <a:solidFill>
                  <a:srgbClr val="000000"/>
                </a:solidFill>
              </a:rPr>
              <a:t>MultiTag</a:t>
            </a:r>
            <a:r>
              <a:rPr lang="en-GB" sz="3200" dirty="0">
                <a:solidFill>
                  <a:srgbClr val="000000"/>
                </a:solidFill>
              </a:rPr>
              <a:t>(</a:t>
            </a:r>
            <a:r>
              <a:rPr lang="en-GB" sz="3200" b="1" i="1" dirty="0" err="1">
                <a:solidFill>
                  <a:srgbClr val="170BB5"/>
                </a:solidFill>
              </a:rPr>
              <a:t>Tag</a:t>
            </a:r>
            <a:r>
              <a:rPr lang="en-GB" sz="3200" b="1" i="1" baseline="-33000" dirty="0" err="1">
                <a:solidFill>
                  <a:srgbClr val="170BB5"/>
                </a:solidFill>
              </a:rPr>
              <a:t>i</a:t>
            </a:r>
            <a:r>
              <a:rPr lang="en-GB" sz="3200" dirty="0" err="1">
                <a:solidFill>
                  <a:srgbClr val="000000"/>
                </a:solidFill>
              </a:rPr>
              <a:t>,</a:t>
            </a:r>
            <a:r>
              <a:rPr lang="en-GB" sz="3200" b="1" i="1" dirty="0" err="1">
                <a:solidFill>
                  <a:srgbClr val="00B050"/>
                </a:solidFill>
              </a:rPr>
              <a:t>S,</a:t>
            </a:r>
            <a:r>
              <a:rPr lang="en-GB" sz="3200" b="1" i="1" dirty="0" err="1">
                <a:solidFill>
                  <a:srgbClr val="000000"/>
                </a:solidFill>
              </a:rPr>
              <a:t>G</a:t>
            </a:r>
            <a:r>
              <a:rPr lang="en-GB" sz="3200" dirty="0">
                <a:solidFill>
                  <a:srgbClr val="000000"/>
                </a:solidFill>
              </a:rPr>
              <a:t>)  = (</a:t>
            </a:r>
            <a:r>
              <a:rPr lang="en-GB" sz="3200" b="1" i="1" dirty="0">
                <a:solidFill>
                  <a:srgbClr val="FF0000"/>
                </a:solidFill>
              </a:rPr>
              <a:t>Tag</a:t>
            </a:r>
            <a:r>
              <a:rPr lang="en-GB" sz="3200" b="1" i="1" baseline="-33000" dirty="0">
                <a:solidFill>
                  <a:srgbClr val="FF0000"/>
                </a:solidFill>
              </a:rPr>
              <a:t>1</a:t>
            </a:r>
            <a:r>
              <a:rPr lang="en-GB" sz="3200" b="1" i="1" dirty="0">
                <a:solidFill>
                  <a:srgbClr val="FF0000"/>
                </a:solidFill>
              </a:rPr>
              <a:t> </a:t>
            </a:r>
            <a:r>
              <a:rPr lang="en-GB" sz="3200" b="1" i="1" dirty="0">
                <a:solidFill>
                  <a:srgbClr val="000000"/>
                </a:solidFill>
              </a:rPr>
              <a:t>, …</a:t>
            </a:r>
            <a:r>
              <a:rPr lang="en-GB" sz="3200" b="1" i="1" dirty="0">
                <a:solidFill>
                  <a:srgbClr val="FF0000"/>
                </a:solidFill>
              </a:rPr>
              <a:t> </a:t>
            </a:r>
            <a:r>
              <a:rPr lang="en-GB" sz="3200" b="1" i="1" dirty="0" err="1">
                <a:solidFill>
                  <a:srgbClr val="170BB5"/>
                </a:solidFill>
              </a:rPr>
              <a:t>Tag</a:t>
            </a:r>
            <a:r>
              <a:rPr lang="en-GB" sz="3200" b="1" i="1" baseline="-33000" dirty="0" err="1">
                <a:solidFill>
                  <a:srgbClr val="170BB5"/>
                </a:solidFill>
              </a:rPr>
              <a:t>i</a:t>
            </a:r>
            <a:r>
              <a:rPr lang="en-GB" sz="3200" b="1" i="1" dirty="0">
                <a:solidFill>
                  <a:srgbClr val="000000"/>
                </a:solidFill>
              </a:rPr>
              <a:t>,…,</a:t>
            </a:r>
            <a:r>
              <a:rPr lang="en-GB" sz="3200" b="1" i="1" dirty="0" err="1">
                <a:solidFill>
                  <a:srgbClr val="FF0000"/>
                </a:solidFill>
              </a:rPr>
              <a:t>Tag</a:t>
            </a:r>
            <a:r>
              <a:rPr lang="en-GB" sz="3200" b="1" i="1" baseline="-33000" dirty="0" err="1">
                <a:solidFill>
                  <a:srgbClr val="FF0000"/>
                </a:solidFill>
              </a:rPr>
              <a:t>m</a:t>
            </a:r>
            <a:r>
              <a:rPr lang="en-GB" sz="3200" dirty="0">
                <a:solidFill>
                  <a:srgbClr val="000000"/>
                </a:solidFill>
              </a:rPr>
              <a:t>) </a:t>
            </a:r>
          </a:p>
          <a:p>
            <a:pPr>
              <a:spcAft>
                <a:spcPts val="1425"/>
              </a:spcAft>
              <a:tabLst>
                <a:tab pos="862013" algn="l"/>
                <a:tab pos="976313" algn="l"/>
                <a:tab pos="1433513" algn="l"/>
                <a:tab pos="1890713" algn="l"/>
                <a:tab pos="2347913" algn="l"/>
                <a:tab pos="2805113" algn="l"/>
                <a:tab pos="3262313" algn="l"/>
                <a:tab pos="3719513" algn="l"/>
                <a:tab pos="4176713" algn="l"/>
                <a:tab pos="4633913" algn="l"/>
                <a:tab pos="5091113" algn="l"/>
                <a:tab pos="5548313" algn="l"/>
                <a:tab pos="6005513" algn="l"/>
                <a:tab pos="6462713" algn="l"/>
                <a:tab pos="6919913" algn="l"/>
                <a:tab pos="7377113" algn="l"/>
                <a:tab pos="7834313" algn="l"/>
                <a:tab pos="8291513" algn="l"/>
                <a:tab pos="8748713" algn="l"/>
                <a:tab pos="9205913" algn="l"/>
                <a:tab pos="9663113" algn="l"/>
              </a:tabLst>
            </a:pPr>
            <a:r>
              <a:rPr lang="en-GB" sz="3200" dirty="0">
                <a:solidFill>
                  <a:srgbClr val="000000"/>
                </a:solidFill>
              </a:rPr>
              <a:t>maximizing	</a:t>
            </a:r>
          </a:p>
          <a:p>
            <a:pPr>
              <a:spcAft>
                <a:spcPts val="1425"/>
              </a:spcAft>
              <a:tabLst>
                <a:tab pos="862013" algn="l"/>
                <a:tab pos="976313" algn="l"/>
                <a:tab pos="1433513" algn="l"/>
                <a:tab pos="1890713" algn="l"/>
                <a:tab pos="2347913" algn="l"/>
                <a:tab pos="2805113" algn="l"/>
                <a:tab pos="3262313" algn="l"/>
                <a:tab pos="3719513" algn="l"/>
                <a:tab pos="4176713" algn="l"/>
                <a:tab pos="4633913" algn="l"/>
                <a:tab pos="5091113" algn="l"/>
                <a:tab pos="5548313" algn="l"/>
                <a:tab pos="6005513" algn="l"/>
                <a:tab pos="6462713" algn="l"/>
                <a:tab pos="6919913" algn="l"/>
                <a:tab pos="7377113" algn="l"/>
                <a:tab pos="7834313" algn="l"/>
                <a:tab pos="8291513" algn="l"/>
                <a:tab pos="8748713" algn="l"/>
                <a:tab pos="9205913" algn="l"/>
                <a:tab pos="9663113" algn="l"/>
              </a:tabLst>
            </a:pPr>
            <a:r>
              <a:rPr lang="en-GB" sz="3200" b="1" i="1" dirty="0">
                <a:solidFill>
                  <a:srgbClr val="000000"/>
                </a:solidFill>
              </a:rPr>
              <a:t> </a:t>
            </a:r>
            <a:r>
              <a:rPr lang="en-GB" sz="3200" b="1" i="1" dirty="0" smtClean="0">
                <a:solidFill>
                  <a:srgbClr val="000000"/>
                </a:solidFill>
              </a:rPr>
              <a:t>		</a:t>
            </a:r>
          </a:p>
          <a:p>
            <a:pPr>
              <a:spcAft>
                <a:spcPts val="1425"/>
              </a:spcAft>
              <a:tabLst>
                <a:tab pos="862013" algn="l"/>
                <a:tab pos="976313" algn="l"/>
                <a:tab pos="1433513" algn="l"/>
                <a:tab pos="1890713" algn="l"/>
                <a:tab pos="2347913" algn="l"/>
                <a:tab pos="2805113" algn="l"/>
                <a:tab pos="3262313" algn="l"/>
                <a:tab pos="3719513" algn="l"/>
                <a:tab pos="4176713" algn="l"/>
                <a:tab pos="4633913" algn="l"/>
                <a:tab pos="5091113" algn="l"/>
                <a:tab pos="5548313" algn="l"/>
                <a:tab pos="6005513" algn="l"/>
                <a:tab pos="6462713" algn="l"/>
                <a:tab pos="6919913" algn="l"/>
                <a:tab pos="7377113" algn="l"/>
                <a:tab pos="7834313" algn="l"/>
                <a:tab pos="8291513" algn="l"/>
                <a:tab pos="8748713" algn="l"/>
                <a:tab pos="9205913" algn="l"/>
                <a:tab pos="9663113" algn="l"/>
              </a:tabLst>
            </a:pPr>
            <a:r>
              <a:rPr lang="en-GB" sz="3200" b="1" i="1" dirty="0" smtClean="0">
                <a:solidFill>
                  <a:srgbClr val="000000"/>
                </a:solidFill>
              </a:rPr>
              <a:t>       </a:t>
            </a:r>
            <a:r>
              <a:rPr lang="en-GB" sz="3200" b="1" i="1" dirty="0" err="1" smtClean="0">
                <a:solidFill>
                  <a:srgbClr val="000000"/>
                </a:solidFill>
              </a:rPr>
              <a:t>Sim</a:t>
            </a:r>
            <a:r>
              <a:rPr lang="en-GB" sz="3200" b="1" i="1" dirty="0" smtClean="0">
                <a:solidFill>
                  <a:srgbClr val="000000"/>
                </a:solidFill>
              </a:rPr>
              <a:t>(</a:t>
            </a:r>
            <a:r>
              <a:rPr lang="en-GB" sz="3200" b="1" i="1" dirty="0" smtClean="0">
                <a:solidFill>
                  <a:srgbClr val="FF0000"/>
                </a:solidFill>
              </a:rPr>
              <a:t>Tag</a:t>
            </a:r>
            <a:r>
              <a:rPr lang="en-GB" sz="3200" b="1" i="1" baseline="-33000" dirty="0" smtClean="0">
                <a:solidFill>
                  <a:srgbClr val="FF0000"/>
                </a:solidFill>
              </a:rPr>
              <a:t>1</a:t>
            </a:r>
            <a:r>
              <a:rPr lang="en-GB" sz="3200" b="1" i="1" dirty="0" smtClean="0">
                <a:solidFill>
                  <a:srgbClr val="000000"/>
                </a:solidFill>
              </a:rPr>
              <a:t>,</a:t>
            </a:r>
            <a:r>
              <a:rPr lang="en-GB" sz="3200" b="1" i="1" dirty="0" smtClean="0">
                <a:solidFill>
                  <a:srgbClr val="00B050"/>
                </a:solidFill>
              </a:rPr>
              <a:t>S</a:t>
            </a:r>
            <a:r>
              <a:rPr lang="en-GB" sz="3200" b="1" i="1" baseline="-33000" dirty="0" smtClean="0">
                <a:solidFill>
                  <a:srgbClr val="00B050"/>
                </a:solidFill>
              </a:rPr>
              <a:t>1</a:t>
            </a:r>
            <a:r>
              <a:rPr lang="en-GB" sz="3200" b="1" i="1" dirty="0">
                <a:solidFill>
                  <a:srgbClr val="000000"/>
                </a:solidFill>
              </a:rPr>
              <a:t>) + …</a:t>
            </a:r>
            <a:r>
              <a:rPr lang="en-GB" sz="3200" b="1" i="1" dirty="0" err="1" smtClean="0">
                <a:solidFill>
                  <a:srgbClr val="000000"/>
                </a:solidFill>
              </a:rPr>
              <a:t>Sim</a:t>
            </a:r>
            <a:r>
              <a:rPr lang="en-GB" sz="3200" b="1" i="1" dirty="0" smtClean="0">
                <a:solidFill>
                  <a:srgbClr val="000000"/>
                </a:solidFill>
              </a:rPr>
              <a:t>(</a:t>
            </a:r>
            <a:r>
              <a:rPr lang="en-GB" sz="3200" b="1" i="1" dirty="0" err="1" smtClean="0">
                <a:solidFill>
                  <a:srgbClr val="170BB5"/>
                </a:solidFill>
              </a:rPr>
              <a:t>Tag</a:t>
            </a:r>
            <a:r>
              <a:rPr lang="en-GB" sz="3200" b="1" i="1" baseline="-33000" dirty="0" err="1" smtClean="0">
                <a:solidFill>
                  <a:srgbClr val="170BB5"/>
                </a:solidFill>
              </a:rPr>
              <a:t>i</a:t>
            </a:r>
            <a:r>
              <a:rPr lang="en-GB" sz="3200" b="1" i="1" dirty="0" err="1" smtClean="0">
                <a:solidFill>
                  <a:srgbClr val="000000"/>
                </a:solidFill>
              </a:rPr>
              <a:t>,</a:t>
            </a:r>
            <a:r>
              <a:rPr lang="en-GB" sz="3200" b="1" i="1" dirty="0" err="1" smtClean="0">
                <a:solidFill>
                  <a:srgbClr val="170BB5"/>
                </a:solidFill>
              </a:rPr>
              <a:t>S</a:t>
            </a:r>
            <a:r>
              <a:rPr lang="en-GB" sz="3200" b="1" i="1" baseline="-33000" dirty="0" err="1" smtClean="0">
                <a:solidFill>
                  <a:srgbClr val="170BB5"/>
                </a:solidFill>
              </a:rPr>
              <a:t>i</a:t>
            </a:r>
            <a:r>
              <a:rPr lang="en-GB" sz="3200" b="1" i="1" dirty="0">
                <a:solidFill>
                  <a:srgbClr val="000000"/>
                </a:solidFill>
              </a:rPr>
              <a:t>) + </a:t>
            </a:r>
            <a:r>
              <a:rPr lang="en-GB" sz="3200" b="1" i="1" dirty="0" err="1" smtClean="0">
                <a:solidFill>
                  <a:srgbClr val="000000"/>
                </a:solidFill>
              </a:rPr>
              <a:t>Sim</a:t>
            </a:r>
            <a:r>
              <a:rPr lang="en-GB" sz="3200" b="1" i="1" dirty="0" smtClean="0">
                <a:solidFill>
                  <a:srgbClr val="000000"/>
                </a:solidFill>
              </a:rPr>
              <a:t>(</a:t>
            </a:r>
            <a:r>
              <a:rPr lang="en-GB" sz="3200" b="1" i="1" dirty="0" err="1" smtClean="0">
                <a:solidFill>
                  <a:srgbClr val="FF0000"/>
                </a:solidFill>
              </a:rPr>
              <a:t>Tag</a:t>
            </a:r>
            <a:r>
              <a:rPr lang="en-GB" sz="3200" b="1" i="1" baseline="-33000" dirty="0" err="1" smtClean="0">
                <a:solidFill>
                  <a:srgbClr val="FF0000"/>
                </a:solidFill>
              </a:rPr>
              <a:t>m</a:t>
            </a:r>
            <a:r>
              <a:rPr lang="en-GB" sz="3200" b="1" i="1" dirty="0" err="1" smtClean="0">
                <a:solidFill>
                  <a:srgbClr val="000000"/>
                </a:solidFill>
              </a:rPr>
              <a:t>,</a:t>
            </a:r>
            <a:r>
              <a:rPr lang="en-GB" sz="3200" b="1" i="1" dirty="0" err="1" smtClean="0">
                <a:solidFill>
                  <a:srgbClr val="00B050"/>
                </a:solidFill>
              </a:rPr>
              <a:t>S</a:t>
            </a:r>
            <a:r>
              <a:rPr lang="en-GB" sz="3200" b="1" i="1" baseline="-33000" dirty="0" err="1" smtClean="0">
                <a:solidFill>
                  <a:srgbClr val="00B050"/>
                </a:solidFill>
              </a:rPr>
              <a:t>m</a:t>
            </a:r>
            <a:r>
              <a:rPr lang="en-GB" sz="3200" b="1" i="1" dirty="0">
                <a:solidFill>
                  <a:srgbClr val="000000"/>
                </a:solidFill>
              </a:rPr>
              <a:t>)</a:t>
            </a:r>
          </a:p>
          <a:p>
            <a:pPr algn="ctr">
              <a:spcAft>
                <a:spcPts val="1425"/>
              </a:spcAft>
              <a:tabLst>
                <a:tab pos="862013" algn="l"/>
                <a:tab pos="976313" algn="l"/>
                <a:tab pos="1433513" algn="l"/>
                <a:tab pos="1890713" algn="l"/>
                <a:tab pos="2347913" algn="l"/>
                <a:tab pos="2805113" algn="l"/>
                <a:tab pos="3262313" algn="l"/>
                <a:tab pos="3719513" algn="l"/>
                <a:tab pos="4176713" algn="l"/>
                <a:tab pos="4633913" algn="l"/>
                <a:tab pos="5091113" algn="l"/>
                <a:tab pos="5548313" algn="l"/>
                <a:tab pos="6005513" algn="l"/>
                <a:tab pos="6462713" algn="l"/>
                <a:tab pos="6919913" algn="l"/>
                <a:tab pos="7377113" algn="l"/>
                <a:tab pos="7834313" algn="l"/>
                <a:tab pos="8291513" algn="l"/>
                <a:tab pos="8748713" algn="l"/>
                <a:tab pos="9205913" algn="l"/>
                <a:tab pos="9663113" algn="l"/>
              </a:tabLst>
            </a:pPr>
            <a:endParaRPr lang="en-GB" sz="3200" b="1" i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46075"/>
            <a:ext cx="9067800" cy="1173163"/>
          </a:xfrm>
          <a:ln/>
        </p:spPr>
        <p:txBody>
          <a:bodyPr tIns="38880"/>
          <a:lstStyle/>
          <a:p>
            <a:pPr algn="ctr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solidFill>
                  <a:srgbClr val="000000"/>
                </a:solidFill>
              </a:rPr>
              <a:t>Multitag algorithm</a:t>
            </a:r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1354138"/>
            <a:ext cx="6629400" cy="5732462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1"/>
          <p:cNvSpPr>
            <a:spLocks noGrp="1" noChangeArrowheads="1"/>
          </p:cNvSpPr>
          <p:nvPr>
            <p:ph type="title"/>
          </p:nvPr>
        </p:nvSpPr>
        <p:spPr>
          <a:xfrm>
            <a:off x="466725" y="0"/>
            <a:ext cx="9067800" cy="1173163"/>
          </a:xfrm>
          <a:ln/>
        </p:spPr>
        <p:txBody>
          <a:bodyPr tIns="38880"/>
          <a:lstStyle/>
          <a:p>
            <a:pPr algn="ctr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b="1">
                <a:solidFill>
                  <a:srgbClr val="000000"/>
                </a:solidFill>
              </a:rPr>
              <a:t>Spectral Datasets </a:t>
            </a:r>
          </a:p>
        </p:txBody>
      </p:sp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0" y="1038225"/>
            <a:ext cx="10077450" cy="586346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tIns="91440">
            <a:spAutoFit/>
          </a:bodyPr>
          <a:lstStyle/>
          <a:p>
            <a:pPr marL="889000" lvl="1" indent="-500063" hangingPunct="1"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endParaRPr lang="en-US" sz="2800" dirty="0" smtClean="0">
              <a:solidFill>
                <a:srgbClr val="000000"/>
              </a:solidFill>
            </a:endParaRPr>
          </a:p>
          <a:p>
            <a:pPr marL="889000" lvl="1" indent="-500063" hangingPunct="1"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US" sz="2800" b="1" dirty="0" err="1" smtClean="0">
                <a:solidFill>
                  <a:srgbClr val="000000"/>
                </a:solidFill>
              </a:rPr>
              <a:t>Tyrocidines</a:t>
            </a:r>
            <a:r>
              <a:rPr lang="en-US" sz="2800" b="1" dirty="0" smtClean="0">
                <a:solidFill>
                  <a:srgbClr val="000000"/>
                </a:solidFill>
              </a:rPr>
              <a:t> </a:t>
            </a:r>
            <a:endParaRPr lang="en-US" sz="2800" b="1" dirty="0">
              <a:solidFill>
                <a:srgbClr val="000000"/>
              </a:solidFill>
            </a:endParaRPr>
          </a:p>
          <a:p>
            <a:pPr hangingPunct="1"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endParaRPr lang="en-US" sz="2800" dirty="0" smtClean="0">
              <a:solidFill>
                <a:srgbClr val="000000"/>
              </a:solidFill>
            </a:endParaRPr>
          </a:p>
          <a:p>
            <a:pPr marL="889000" lvl="1" indent="-500063" hangingPunct="1"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US" sz="2800" b="1" dirty="0" err="1" smtClean="0">
                <a:solidFill>
                  <a:srgbClr val="000000"/>
                </a:solidFill>
              </a:rPr>
              <a:t>Reginamides</a:t>
            </a:r>
            <a:r>
              <a:rPr lang="en-US" sz="2800" b="1" dirty="0" smtClean="0">
                <a:solidFill>
                  <a:srgbClr val="000000"/>
                </a:solidFill>
              </a:rPr>
              <a:t>:</a:t>
            </a:r>
            <a:r>
              <a:rPr lang="en-US" sz="2800" dirty="0" smtClean="0">
                <a:solidFill>
                  <a:srgbClr val="000000"/>
                </a:solidFill>
              </a:rPr>
              <a:t> a new family of cyclic peptides isolated from a marine </a:t>
            </a:r>
            <a:r>
              <a:rPr lang="en-US" sz="2800" i="1" dirty="0" err="1" smtClean="0">
                <a:solidFill>
                  <a:srgbClr val="000000"/>
                </a:solidFill>
              </a:rPr>
              <a:t>Streptomyces</a:t>
            </a:r>
            <a:r>
              <a:rPr lang="en-US" sz="2800" i="1" dirty="0" smtClean="0">
                <a:solidFill>
                  <a:srgbClr val="000000"/>
                </a:solidFill>
              </a:rPr>
              <a:t> strain </a:t>
            </a:r>
            <a:r>
              <a:rPr lang="en-US" sz="2800" dirty="0" smtClean="0">
                <a:solidFill>
                  <a:srgbClr val="000000"/>
                </a:solidFill>
              </a:rPr>
              <a:t>that produces peptides with anti-asthma activities. </a:t>
            </a:r>
          </a:p>
          <a:p>
            <a:pPr marL="1562100" lvl="2" indent="-442913" hangingPunct="1"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US" sz="2400" dirty="0" smtClean="0">
                <a:solidFill>
                  <a:srgbClr val="000000"/>
                </a:solidFill>
              </a:rPr>
              <a:t>Multiple variants of </a:t>
            </a:r>
            <a:r>
              <a:rPr lang="en-US" sz="2400" dirty="0" err="1" smtClean="0">
                <a:solidFill>
                  <a:srgbClr val="000000"/>
                </a:solidFill>
              </a:rPr>
              <a:t>Reginamides</a:t>
            </a:r>
            <a:r>
              <a:rPr lang="en-US" sz="2400" dirty="0" smtClean="0">
                <a:solidFill>
                  <a:srgbClr val="000000"/>
                </a:solidFill>
              </a:rPr>
              <a:t> were sequenced using MS. </a:t>
            </a:r>
          </a:p>
          <a:p>
            <a:pPr marL="1562100" lvl="2" indent="-442913" hangingPunct="1"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US" sz="2400" dirty="0" smtClean="0">
                <a:solidFill>
                  <a:srgbClr val="000000"/>
                </a:solidFill>
              </a:rPr>
              <a:t>Due to limited quantities of </a:t>
            </a:r>
            <a:r>
              <a:rPr lang="en-US" sz="2400" dirty="0" err="1" smtClean="0">
                <a:solidFill>
                  <a:srgbClr val="000000"/>
                </a:solidFill>
              </a:rPr>
              <a:t>Reginamides</a:t>
            </a:r>
            <a:r>
              <a:rPr lang="en-US" sz="2400" dirty="0" smtClean="0">
                <a:solidFill>
                  <a:srgbClr val="000000"/>
                </a:solidFill>
              </a:rPr>
              <a:t>, it was only possible to purify one of the variants (named </a:t>
            </a:r>
            <a:r>
              <a:rPr lang="en-US" sz="2400" dirty="0" err="1" smtClean="0">
                <a:solidFill>
                  <a:srgbClr val="000000"/>
                </a:solidFill>
              </a:rPr>
              <a:t>Reginamide</a:t>
            </a:r>
            <a:r>
              <a:rPr lang="en-US" sz="2400" dirty="0" smtClean="0">
                <a:solidFill>
                  <a:srgbClr val="000000"/>
                </a:solidFill>
              </a:rPr>
              <a:t> A)</a:t>
            </a:r>
          </a:p>
          <a:p>
            <a:pPr marL="1562100" lvl="2" indent="-442913" hangingPunct="1"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US" sz="2400" dirty="0" smtClean="0">
                <a:solidFill>
                  <a:srgbClr val="000000"/>
                </a:solidFill>
              </a:rPr>
              <a:t>Multi-dimensional NMR confirmed the sequence of  </a:t>
            </a:r>
            <a:r>
              <a:rPr lang="en-US" sz="2400" dirty="0" err="1" smtClean="0">
                <a:solidFill>
                  <a:srgbClr val="000000"/>
                </a:solidFill>
              </a:rPr>
              <a:t>Reginamide</a:t>
            </a:r>
            <a:r>
              <a:rPr lang="en-US" sz="2400" dirty="0" smtClean="0">
                <a:solidFill>
                  <a:srgbClr val="000000"/>
                </a:solidFill>
              </a:rPr>
              <a:t> A, derived by MS-based algorithm.</a:t>
            </a:r>
          </a:p>
          <a:p>
            <a:pPr marL="889000" lvl="1" indent="-500063" hangingPunct="1"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endParaRPr lang="en-US" sz="2800" b="1" dirty="0" smtClean="0">
              <a:solidFill>
                <a:srgbClr val="000000"/>
              </a:solidFill>
            </a:endParaRPr>
          </a:p>
          <a:p>
            <a:pPr marL="889000" lvl="1" indent="-500063" hangingPunct="1"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US" sz="2800" b="1" dirty="0" err="1" smtClean="0">
                <a:solidFill>
                  <a:srgbClr val="000000"/>
                </a:solidFill>
              </a:rPr>
              <a:t>Cyclomarins</a:t>
            </a:r>
            <a:r>
              <a:rPr lang="en-US" sz="2800" b="1" dirty="0" smtClean="0">
                <a:solidFill>
                  <a:srgbClr val="000000"/>
                </a:solidFill>
              </a:rPr>
              <a:t>: </a:t>
            </a:r>
            <a:r>
              <a:rPr lang="en-US" sz="2800" dirty="0" smtClean="0">
                <a:solidFill>
                  <a:srgbClr val="000000"/>
                </a:solidFill>
              </a:rPr>
              <a:t>peptides with anti-inflammatory activity isolated from a marine </a:t>
            </a:r>
            <a:r>
              <a:rPr lang="en-US" sz="2800" i="1" dirty="0" err="1" smtClean="0">
                <a:solidFill>
                  <a:srgbClr val="000000"/>
                </a:solidFill>
              </a:rPr>
              <a:t>Streptomyces</a:t>
            </a:r>
            <a:r>
              <a:rPr lang="en-US" sz="2800" i="1" dirty="0" smtClean="0">
                <a:solidFill>
                  <a:srgbClr val="000000"/>
                </a:solidFill>
              </a:rPr>
              <a:t> strain.  </a:t>
            </a:r>
          </a:p>
          <a:p>
            <a:pPr hangingPunct="1"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endParaRPr lang="en-US" sz="28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46075"/>
            <a:ext cx="9067800" cy="1173163"/>
          </a:xfrm>
          <a:ln/>
        </p:spPr>
        <p:txBody>
          <a:bodyPr tIns="38880"/>
          <a:lstStyle/>
          <a:p>
            <a:pPr algn="ctr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solidFill>
                  <a:srgbClr val="000000"/>
                </a:solidFill>
              </a:rPr>
              <a:t>Results</a:t>
            </a:r>
          </a:p>
        </p:txBody>
      </p:sp>
      <p:sp>
        <p:nvSpPr>
          <p:cNvPr id="58370" name="Text Box 2"/>
          <p:cNvSpPr txBox="1">
            <a:spLocks noChangeArrowheads="1"/>
          </p:cNvSpPr>
          <p:nvPr/>
        </p:nvSpPr>
        <p:spPr bwMode="auto">
          <a:xfrm>
            <a:off x="503238" y="1768475"/>
            <a:ext cx="9067800" cy="4900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91440"/>
          <a:lstStyle/>
          <a:p>
            <a:pPr marL="425450" indent="-320675">
              <a:spcAft>
                <a:spcPts val="1425"/>
              </a:spcAft>
              <a:buSzPct val="45000"/>
              <a:buFont typeface="Wingdings" charset="0"/>
              <a:buChar char=""/>
              <a:tabLst>
                <a:tab pos="850900" algn="l"/>
                <a:tab pos="963613" algn="l"/>
                <a:tab pos="1420813" algn="l"/>
                <a:tab pos="1878013" algn="l"/>
                <a:tab pos="2335213" algn="l"/>
                <a:tab pos="2792413" algn="l"/>
                <a:tab pos="3249613" algn="l"/>
                <a:tab pos="3706813" algn="l"/>
                <a:tab pos="4164013" algn="l"/>
                <a:tab pos="4621213" algn="l"/>
                <a:tab pos="5078413" algn="l"/>
                <a:tab pos="5535613" algn="l"/>
                <a:tab pos="5992813" algn="l"/>
                <a:tab pos="6450013" algn="l"/>
                <a:tab pos="6907213" algn="l"/>
                <a:tab pos="7364413" algn="l"/>
                <a:tab pos="7821613" algn="l"/>
                <a:tab pos="8278813" algn="l"/>
                <a:tab pos="8736013" algn="l"/>
                <a:tab pos="9193213" algn="l"/>
                <a:tab pos="9650413" algn="l"/>
              </a:tabLst>
            </a:pPr>
            <a:r>
              <a:rPr lang="en-GB" sz="3200">
                <a:solidFill>
                  <a:srgbClr val="000000"/>
                </a:solidFill>
              </a:rPr>
              <a:t>For tyrocidines, the correct tag is on the top:</a:t>
            </a:r>
          </a:p>
        </p:txBody>
      </p:sp>
      <p:pic>
        <p:nvPicPr>
          <p:cNvPr id="583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3429000"/>
            <a:ext cx="9601200" cy="1371600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1"/>
          <p:cNvSpPr>
            <a:spLocks noGrp="1" noChangeArrowheads="1"/>
          </p:cNvSpPr>
          <p:nvPr>
            <p:ph type="title"/>
          </p:nvPr>
        </p:nvSpPr>
        <p:spPr>
          <a:xfrm>
            <a:off x="0" y="123825"/>
            <a:ext cx="10077450" cy="1173163"/>
          </a:xfrm>
          <a:ln/>
        </p:spPr>
        <p:txBody>
          <a:bodyPr tIns="38880"/>
          <a:lstStyle/>
          <a:p>
            <a:pPr algn="ctr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</a:pPr>
            <a:r>
              <a:rPr lang="en-GB" b="1">
                <a:solidFill>
                  <a:srgbClr val="000000"/>
                </a:solidFill>
              </a:rPr>
              <a:t>Spectral Networks Reveal new NRPs</a:t>
            </a:r>
          </a:p>
        </p:txBody>
      </p:sp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9888" y="1857375"/>
            <a:ext cx="9459912" cy="3857625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</p:pic>
      <p:sp>
        <p:nvSpPr>
          <p:cNvPr id="59395" name="Rectangle 3"/>
          <p:cNvSpPr>
            <a:spLocks noChangeArrowheads="1"/>
          </p:cNvSpPr>
          <p:nvPr/>
        </p:nvSpPr>
        <p:spPr bwMode="auto">
          <a:xfrm>
            <a:off x="533400" y="6000750"/>
            <a:ext cx="2438400" cy="549275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lIns="0" tIns="38880" rIns="0" bIns="0" anchor="ctr"/>
          <a:lstStyle/>
          <a:p>
            <a:pPr algn="ctr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600">
                <a:solidFill>
                  <a:srgbClr val="000000"/>
                </a:solidFill>
              </a:rPr>
              <a:t>Tyrocidine</a:t>
            </a:r>
          </a:p>
        </p:txBody>
      </p:sp>
      <p:sp>
        <p:nvSpPr>
          <p:cNvPr id="59396" name="Rectangle 4"/>
          <p:cNvSpPr>
            <a:spLocks noChangeArrowheads="1"/>
          </p:cNvSpPr>
          <p:nvPr/>
        </p:nvSpPr>
        <p:spPr bwMode="auto">
          <a:xfrm>
            <a:off x="5791200" y="5943600"/>
            <a:ext cx="2667000" cy="549275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  <p:txBody>
          <a:bodyPr lIns="0" tIns="38880" rIns="0" bIns="0" anchor="ctr"/>
          <a:lstStyle/>
          <a:p>
            <a:pPr algn="ctr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600">
                <a:solidFill>
                  <a:srgbClr val="000000"/>
                </a:solidFill>
              </a:rPr>
              <a:t>Reginamide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1"/>
          <p:cNvSpPr>
            <a:spLocks noGrp="1" noChangeArrowheads="1"/>
          </p:cNvSpPr>
          <p:nvPr>
            <p:ph type="title"/>
          </p:nvPr>
        </p:nvSpPr>
        <p:spPr>
          <a:xfrm>
            <a:off x="0" y="123825"/>
            <a:ext cx="10077450" cy="1173163"/>
          </a:xfrm>
          <a:ln/>
        </p:spPr>
        <p:txBody>
          <a:bodyPr tIns="38880"/>
          <a:lstStyle/>
          <a:p>
            <a:pPr algn="ctr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</a:pPr>
            <a:r>
              <a:rPr lang="en-GB" b="1" dirty="0" smtClean="0">
                <a:solidFill>
                  <a:srgbClr val="000000"/>
                </a:solidFill>
              </a:rPr>
              <a:t>Spectral Network </a:t>
            </a:r>
            <a:r>
              <a:rPr lang="en-GB" b="1" dirty="0">
                <a:solidFill>
                  <a:srgbClr val="000000"/>
                </a:solidFill>
              </a:rPr>
              <a:t>of </a:t>
            </a:r>
            <a:r>
              <a:rPr lang="en-GB" b="1" dirty="0" err="1">
                <a:solidFill>
                  <a:srgbClr val="000000"/>
                </a:solidFill>
              </a:rPr>
              <a:t>Tyrocidines</a:t>
            </a:r>
            <a:endParaRPr lang="en-GB" b="1" dirty="0">
              <a:solidFill>
                <a:srgbClr val="000000"/>
              </a:solidFill>
            </a:endParaRPr>
          </a:p>
        </p:txBody>
      </p:sp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047750"/>
            <a:ext cx="4572000" cy="6038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1"/>
          <p:cNvSpPr>
            <a:spLocks noGrp="1" noChangeArrowheads="1"/>
          </p:cNvSpPr>
          <p:nvPr>
            <p:ph type="title"/>
          </p:nvPr>
        </p:nvSpPr>
        <p:spPr>
          <a:xfrm>
            <a:off x="0" y="123825"/>
            <a:ext cx="10077450" cy="1173163"/>
          </a:xfrm>
          <a:ln/>
        </p:spPr>
        <p:txBody>
          <a:bodyPr tIns="38880"/>
          <a:lstStyle/>
          <a:p>
            <a:pPr algn="ctr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</a:pPr>
            <a:r>
              <a:rPr lang="en-GB" b="1" dirty="0" smtClean="0">
                <a:solidFill>
                  <a:srgbClr val="000000"/>
                </a:solidFill>
              </a:rPr>
              <a:t>Spectral Network </a:t>
            </a:r>
            <a:r>
              <a:rPr lang="en-GB" b="1" dirty="0">
                <a:solidFill>
                  <a:srgbClr val="000000"/>
                </a:solidFill>
              </a:rPr>
              <a:t>of </a:t>
            </a:r>
            <a:r>
              <a:rPr lang="en-GB" b="1" dirty="0" err="1">
                <a:solidFill>
                  <a:srgbClr val="000000"/>
                </a:solidFill>
              </a:rPr>
              <a:t>Tyrocidines</a:t>
            </a:r>
            <a:endParaRPr lang="en-GB" b="1" dirty="0">
              <a:solidFill>
                <a:srgbClr val="000000"/>
              </a:solidFill>
            </a:endParaRPr>
          </a:p>
        </p:txBody>
      </p:sp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143000"/>
            <a:ext cx="4572000" cy="6038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61443" name="Rectangle 3"/>
          <p:cNvSpPr>
            <a:spLocks noChangeArrowheads="1"/>
          </p:cNvSpPr>
          <p:nvPr/>
        </p:nvSpPr>
        <p:spPr bwMode="auto">
          <a:xfrm>
            <a:off x="5267325" y="1038225"/>
            <a:ext cx="4562475" cy="248574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tIns="91440">
            <a:spAutoFit/>
          </a:bodyPr>
          <a:lstStyle/>
          <a:p>
            <a:pPr marL="889000" lvl="1" indent="-500063" hangingPunct="1">
              <a:buFont typeface="Aria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2800" b="1" dirty="0">
                <a:solidFill>
                  <a:srgbClr val="00FF00"/>
                </a:solidFill>
              </a:rPr>
              <a:t>Green </a:t>
            </a:r>
            <a:r>
              <a:rPr lang="en-US" sz="2800" b="1" dirty="0" err="1" smtClean="0">
                <a:solidFill>
                  <a:srgbClr val="00FF00"/>
                </a:solidFill>
              </a:rPr>
              <a:t>Tyrocidines</a:t>
            </a:r>
            <a:r>
              <a:rPr lang="en-US" sz="2800" b="1" dirty="0" smtClean="0">
                <a:solidFill>
                  <a:srgbClr val="00FF00"/>
                </a:solidFill>
              </a:rPr>
              <a:t>:  </a:t>
            </a:r>
            <a:r>
              <a:rPr lang="en-US" sz="2800" dirty="0" smtClean="0">
                <a:solidFill>
                  <a:srgbClr val="000000"/>
                </a:solidFill>
              </a:rPr>
              <a:t>well </a:t>
            </a:r>
            <a:r>
              <a:rPr lang="en-US" sz="2800" dirty="0">
                <a:solidFill>
                  <a:srgbClr val="000000"/>
                </a:solidFill>
              </a:rPr>
              <a:t>studied </a:t>
            </a:r>
            <a:r>
              <a:rPr lang="en-US" sz="2800" dirty="0" smtClean="0">
                <a:solidFill>
                  <a:srgbClr val="000000"/>
                </a:solidFill>
              </a:rPr>
              <a:t>in the </a:t>
            </a:r>
            <a:r>
              <a:rPr lang="en-US" sz="2800" dirty="0">
                <a:solidFill>
                  <a:srgbClr val="000000"/>
                </a:solidFill>
              </a:rPr>
              <a:t>last 40 years. We knew about their presence </a:t>
            </a:r>
            <a:r>
              <a:rPr lang="en-US" sz="2800" dirty="0" smtClean="0">
                <a:solidFill>
                  <a:srgbClr val="000000"/>
                </a:solidFill>
              </a:rPr>
              <a:t>from </a:t>
            </a:r>
            <a:r>
              <a:rPr lang="en-US" sz="2800" dirty="0">
                <a:solidFill>
                  <a:srgbClr val="000000"/>
                </a:solidFill>
              </a:rPr>
              <a:t>previous studies.</a:t>
            </a:r>
          </a:p>
          <a:p>
            <a:pPr hangingPunct="1"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endParaRPr lang="en-US" sz="24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1"/>
          <p:cNvSpPr>
            <a:spLocks noGrp="1" noChangeArrowheads="1"/>
          </p:cNvSpPr>
          <p:nvPr>
            <p:ph type="title"/>
          </p:nvPr>
        </p:nvSpPr>
        <p:spPr>
          <a:xfrm>
            <a:off x="0" y="123825"/>
            <a:ext cx="10077450" cy="1173163"/>
          </a:xfrm>
          <a:ln/>
        </p:spPr>
        <p:txBody>
          <a:bodyPr tIns="38880"/>
          <a:lstStyle/>
          <a:p>
            <a:pPr algn="ctr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</a:pPr>
            <a:r>
              <a:rPr lang="en-GB" b="1" dirty="0" smtClean="0">
                <a:solidFill>
                  <a:srgbClr val="000000"/>
                </a:solidFill>
              </a:rPr>
              <a:t>Spectral Network </a:t>
            </a:r>
            <a:r>
              <a:rPr lang="en-GB" b="1" dirty="0">
                <a:solidFill>
                  <a:srgbClr val="000000"/>
                </a:solidFill>
              </a:rPr>
              <a:t>of </a:t>
            </a:r>
            <a:r>
              <a:rPr lang="en-GB" b="1" dirty="0" err="1">
                <a:solidFill>
                  <a:srgbClr val="000000"/>
                </a:solidFill>
              </a:rPr>
              <a:t>Tyrocidines</a:t>
            </a:r>
            <a:endParaRPr lang="en-GB" b="1" dirty="0">
              <a:solidFill>
                <a:srgbClr val="000000"/>
              </a:solidFill>
            </a:endParaRPr>
          </a:p>
        </p:txBody>
      </p:sp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047750"/>
            <a:ext cx="4572000" cy="6038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62467" name="Rectangle 3"/>
          <p:cNvSpPr>
            <a:spLocks noChangeArrowheads="1"/>
          </p:cNvSpPr>
          <p:nvPr/>
        </p:nvSpPr>
        <p:spPr bwMode="auto">
          <a:xfrm>
            <a:off x="5038725" y="1038225"/>
            <a:ext cx="4791075" cy="328724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tIns="91440">
            <a:spAutoFit/>
          </a:bodyPr>
          <a:lstStyle/>
          <a:p>
            <a:pPr marL="889000" lvl="1" indent="-500063" hangingPunct="1">
              <a:buFont typeface="Aria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2800" b="1" dirty="0">
                <a:solidFill>
                  <a:srgbClr val="0000FF"/>
                </a:solidFill>
              </a:rPr>
              <a:t>Blue </a:t>
            </a:r>
            <a:r>
              <a:rPr lang="en-US" sz="2800" b="1" dirty="0" err="1">
                <a:solidFill>
                  <a:srgbClr val="0000FF"/>
                </a:solidFill>
              </a:rPr>
              <a:t>Tyrocidines</a:t>
            </a:r>
            <a:r>
              <a:rPr lang="en-US" sz="2800" b="1" dirty="0">
                <a:solidFill>
                  <a:srgbClr val="0000FF"/>
                </a:solidFill>
              </a:rPr>
              <a:t> </a:t>
            </a:r>
            <a:r>
              <a:rPr lang="en-US" sz="2800" dirty="0">
                <a:solidFill>
                  <a:srgbClr val="000000"/>
                </a:solidFill>
              </a:rPr>
              <a:t>are  also </a:t>
            </a:r>
            <a:r>
              <a:rPr lang="en-US" sz="2800" dirty="0" smtClean="0">
                <a:solidFill>
                  <a:srgbClr val="000000"/>
                </a:solidFill>
              </a:rPr>
              <a:t>known albeit rare </a:t>
            </a:r>
            <a:r>
              <a:rPr lang="en-US" sz="2800" dirty="0">
                <a:solidFill>
                  <a:srgbClr val="000000"/>
                </a:solidFill>
              </a:rPr>
              <a:t>peptides. However, we were not sure about their presence in the mixture before this study.</a:t>
            </a:r>
          </a:p>
          <a:p>
            <a:pPr hangingPunct="1"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endParaRPr lang="en-US" sz="24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1"/>
          <p:cNvSpPr>
            <a:spLocks noGrp="1" noChangeArrowheads="1"/>
          </p:cNvSpPr>
          <p:nvPr>
            <p:ph type="title"/>
          </p:nvPr>
        </p:nvSpPr>
        <p:spPr>
          <a:xfrm>
            <a:off x="0" y="123825"/>
            <a:ext cx="10077450" cy="1173163"/>
          </a:xfrm>
          <a:ln/>
        </p:spPr>
        <p:txBody>
          <a:bodyPr tIns="38880"/>
          <a:lstStyle/>
          <a:p>
            <a:pPr algn="ctr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</a:pPr>
            <a:r>
              <a:rPr lang="en-GB" b="1" dirty="0" smtClean="0">
                <a:solidFill>
                  <a:srgbClr val="000000"/>
                </a:solidFill>
              </a:rPr>
              <a:t>Spectral Network </a:t>
            </a:r>
            <a:r>
              <a:rPr lang="en-GB" b="1" dirty="0">
                <a:solidFill>
                  <a:srgbClr val="000000"/>
                </a:solidFill>
              </a:rPr>
              <a:t>of </a:t>
            </a:r>
            <a:r>
              <a:rPr lang="en-GB" b="1" dirty="0" err="1">
                <a:solidFill>
                  <a:srgbClr val="000000"/>
                </a:solidFill>
              </a:rPr>
              <a:t>Tyrocidines</a:t>
            </a:r>
            <a:endParaRPr lang="en-GB" b="1" dirty="0">
              <a:solidFill>
                <a:srgbClr val="000000"/>
              </a:solidFill>
            </a:endParaRPr>
          </a:p>
        </p:txBody>
      </p:sp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047750"/>
            <a:ext cx="4572000" cy="6038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63491" name="Rectangle 3"/>
          <p:cNvSpPr>
            <a:spLocks noChangeArrowheads="1"/>
          </p:cNvSpPr>
          <p:nvPr/>
        </p:nvSpPr>
        <p:spPr bwMode="auto">
          <a:xfrm>
            <a:off x="5038725" y="1038225"/>
            <a:ext cx="4791075" cy="368799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tIns="91440">
            <a:spAutoFit/>
          </a:bodyPr>
          <a:lstStyle/>
          <a:p>
            <a:pPr marL="889000" lvl="1" indent="-500063" hangingPunct="1">
              <a:buFont typeface="Aria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2800" b="1" dirty="0">
                <a:solidFill>
                  <a:srgbClr val="FF0000"/>
                </a:solidFill>
              </a:rPr>
              <a:t>Red</a:t>
            </a:r>
            <a:r>
              <a:rPr lang="en-US" sz="2800" dirty="0">
                <a:solidFill>
                  <a:srgbClr val="000000"/>
                </a:solidFill>
              </a:rPr>
              <a:t> and </a:t>
            </a:r>
            <a:r>
              <a:rPr lang="en-US" sz="2800" b="1" dirty="0" smtClean="0">
                <a:solidFill>
                  <a:srgbClr val="FFFF00"/>
                </a:solidFill>
              </a:rPr>
              <a:t>Yellow: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dirty="0" smtClean="0">
                <a:solidFill>
                  <a:srgbClr val="000000"/>
                </a:solidFill>
              </a:rPr>
              <a:t>novel </a:t>
            </a:r>
            <a:r>
              <a:rPr lang="en-US" sz="2800" dirty="0" err="1" smtClean="0">
                <a:solidFill>
                  <a:srgbClr val="000000"/>
                </a:solidFill>
              </a:rPr>
              <a:t>tyrocidines</a:t>
            </a:r>
            <a:r>
              <a:rPr lang="en-US" sz="2800" dirty="0" smtClean="0">
                <a:solidFill>
                  <a:srgbClr val="000000"/>
                </a:solidFill>
              </a:rPr>
              <a:t>. Red are completely new. Yellow: parent mass was reported in a previous study but the sequence remained unknown.</a:t>
            </a:r>
            <a:endParaRPr lang="en-US" sz="2800" dirty="0">
              <a:solidFill>
                <a:srgbClr val="000000"/>
              </a:solidFill>
            </a:endParaRPr>
          </a:p>
          <a:p>
            <a:pPr hangingPunct="1"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endParaRPr lang="en-US" sz="24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46075"/>
            <a:ext cx="9067800" cy="1173163"/>
          </a:xfrm>
          <a:ln/>
        </p:spPr>
        <p:txBody>
          <a:bodyPr tIns="38880"/>
          <a:lstStyle/>
          <a:p>
            <a:pPr algn="ctr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solidFill>
                  <a:srgbClr val="000000"/>
                </a:solidFill>
              </a:rPr>
              <a:t>Results : Sequence of Tyrocidines</a:t>
            </a:r>
          </a:p>
        </p:txBody>
      </p:sp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295525"/>
            <a:ext cx="9455150" cy="3649663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25438"/>
            <a:ext cx="9061450" cy="1206500"/>
          </a:xfrm>
          <a:ln/>
        </p:spPr>
        <p:txBody>
          <a:bodyPr lIns="0" tIns="72072" rIns="0" bIns="0" anchor="ctr"/>
          <a:lstStyle/>
          <a:p>
            <a:pPr algn="ct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b="1" dirty="0" smtClean="0">
                <a:solidFill>
                  <a:srgbClr val="000000"/>
                </a:solidFill>
              </a:rPr>
              <a:t>Spectral Network </a:t>
            </a:r>
            <a:r>
              <a:rPr lang="en-GB" b="1" dirty="0">
                <a:solidFill>
                  <a:srgbClr val="000000"/>
                </a:solidFill>
              </a:rPr>
              <a:t>of </a:t>
            </a:r>
            <a:r>
              <a:rPr lang="en-GB" b="1" dirty="0" err="1">
                <a:solidFill>
                  <a:srgbClr val="000000"/>
                </a:solidFill>
              </a:rPr>
              <a:t>Reginamides</a:t>
            </a:r>
            <a:endParaRPr lang="en-GB" b="1" dirty="0">
              <a:solidFill>
                <a:srgbClr val="000000"/>
              </a:solidFill>
            </a:endParaRPr>
          </a:p>
        </p:txBody>
      </p:sp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063" y="2092325"/>
            <a:ext cx="9456737" cy="3851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25438"/>
            <a:ext cx="9061450" cy="1206500"/>
          </a:xfrm>
          <a:ln/>
        </p:spPr>
        <p:txBody>
          <a:bodyPr lIns="0" tIns="72072" rIns="0" bIns="0" anchor="ctr"/>
          <a:lstStyle/>
          <a:p>
            <a:pPr algn="ct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b="1" dirty="0" smtClean="0">
                <a:solidFill>
                  <a:srgbClr val="000000"/>
                </a:solidFill>
              </a:rPr>
              <a:t>Spectral Network </a:t>
            </a:r>
            <a:r>
              <a:rPr lang="en-GB" b="1" dirty="0">
                <a:solidFill>
                  <a:srgbClr val="000000"/>
                </a:solidFill>
              </a:rPr>
              <a:t>of </a:t>
            </a:r>
            <a:r>
              <a:rPr lang="en-GB" b="1" dirty="0" err="1" smtClean="0">
                <a:solidFill>
                  <a:srgbClr val="000000"/>
                </a:solidFill>
              </a:rPr>
              <a:t>Reginamides</a:t>
            </a:r>
            <a:r>
              <a:rPr lang="en-GB" b="1" dirty="0" smtClean="0">
                <a:solidFill>
                  <a:srgbClr val="000000"/>
                </a:solidFill>
              </a:rPr>
              <a:t/>
            </a:r>
            <a:br>
              <a:rPr lang="en-GB" b="1" dirty="0" smtClean="0">
                <a:solidFill>
                  <a:srgbClr val="000000"/>
                </a:solidFill>
              </a:rPr>
            </a:br>
            <a:r>
              <a:rPr lang="en-GB" sz="3200" b="1" dirty="0" smtClean="0">
                <a:solidFill>
                  <a:srgbClr val="000000"/>
                </a:solidFill>
              </a:rPr>
              <a:t>(reconstruction confirmed by NMR)</a:t>
            </a:r>
            <a:endParaRPr lang="en-GB" sz="3200" b="1" dirty="0">
              <a:solidFill>
                <a:srgbClr val="000000"/>
              </a:solidFill>
            </a:endParaRPr>
          </a:p>
        </p:txBody>
      </p:sp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063" y="2092325"/>
            <a:ext cx="9456737" cy="3851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2925" y="4772025"/>
            <a:ext cx="2667000" cy="2133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46075"/>
            <a:ext cx="9067800" cy="1173163"/>
          </a:xfrm>
          <a:ln/>
        </p:spPr>
        <p:txBody>
          <a:bodyPr tIns="38880"/>
          <a:lstStyle/>
          <a:p>
            <a:pPr algn="ctr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solidFill>
                  <a:srgbClr val="000000"/>
                </a:solidFill>
              </a:rPr>
              <a:t>Results : Sequence of Reginamides</a:t>
            </a:r>
          </a:p>
        </p:txBody>
      </p:sp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9338" y="2627313"/>
            <a:ext cx="8094662" cy="3773487"/>
          </a:xfrm>
          <a:prstGeom prst="rect">
            <a:avLst/>
          </a:prstGeom>
          <a:noFill/>
          <a:ln w="9360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1"/>
          <p:cNvSpPr>
            <a:spLocks noGrp="1" noChangeArrowheads="1"/>
          </p:cNvSpPr>
          <p:nvPr>
            <p:ph type="title"/>
          </p:nvPr>
        </p:nvSpPr>
        <p:spPr>
          <a:xfrm>
            <a:off x="542925" y="0"/>
            <a:ext cx="9067800" cy="1173163"/>
          </a:xfrm>
          <a:ln/>
        </p:spPr>
        <p:txBody>
          <a:bodyPr tIns="38880"/>
          <a:lstStyle/>
          <a:p>
            <a:pPr algn="ctr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b="1" dirty="0">
                <a:solidFill>
                  <a:srgbClr val="000000"/>
                </a:solidFill>
              </a:rPr>
              <a:t>Conclusions</a:t>
            </a:r>
          </a:p>
        </p:txBody>
      </p:sp>
      <p:sp>
        <p:nvSpPr>
          <p:cNvPr id="67586" name="Text Box 2"/>
          <p:cNvSpPr txBox="1">
            <a:spLocks noChangeArrowheads="1"/>
          </p:cNvSpPr>
          <p:nvPr/>
        </p:nvSpPr>
        <p:spPr bwMode="auto">
          <a:xfrm>
            <a:off x="542925" y="4914602"/>
            <a:ext cx="7858125" cy="529649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tIns="91440"/>
          <a:lstStyle/>
          <a:p>
            <a:pPr marL="425450" indent="-320675">
              <a:spcAft>
                <a:spcPts val="1425"/>
              </a:spcAft>
              <a:buSzPct val="45000"/>
              <a:buFont typeface="Wingdings" charset="0"/>
              <a:buChar char=""/>
              <a:tabLst>
                <a:tab pos="850900" algn="l"/>
                <a:tab pos="963613" algn="l"/>
                <a:tab pos="1420813" algn="l"/>
                <a:tab pos="1878013" algn="l"/>
                <a:tab pos="2335213" algn="l"/>
                <a:tab pos="2792413" algn="l"/>
                <a:tab pos="3249613" algn="l"/>
                <a:tab pos="3706813" algn="l"/>
                <a:tab pos="4164013" algn="l"/>
                <a:tab pos="4621213" algn="l"/>
                <a:tab pos="5078413" algn="l"/>
                <a:tab pos="5535613" algn="l"/>
                <a:tab pos="5992813" algn="l"/>
                <a:tab pos="6450013" algn="l"/>
                <a:tab pos="6907213" algn="l"/>
                <a:tab pos="7364413" algn="l"/>
                <a:tab pos="7821613" algn="l"/>
                <a:tab pos="8278813" algn="l"/>
                <a:tab pos="8736013" algn="l"/>
                <a:tab pos="9193213" algn="l"/>
                <a:tab pos="9650413" algn="l"/>
              </a:tabLst>
            </a:pPr>
            <a:endParaRPr lang="en-GB" sz="3200" dirty="0" smtClean="0">
              <a:solidFill>
                <a:srgbClr val="000000"/>
              </a:solidFill>
            </a:endParaRPr>
          </a:p>
          <a:p>
            <a:pPr marL="425450" indent="-320675">
              <a:spcAft>
                <a:spcPts val="1425"/>
              </a:spcAft>
              <a:buSzPct val="45000"/>
              <a:tabLst>
                <a:tab pos="850900" algn="l"/>
                <a:tab pos="963613" algn="l"/>
                <a:tab pos="1420813" algn="l"/>
                <a:tab pos="1878013" algn="l"/>
                <a:tab pos="2335213" algn="l"/>
                <a:tab pos="2792413" algn="l"/>
                <a:tab pos="3249613" algn="l"/>
                <a:tab pos="3706813" algn="l"/>
                <a:tab pos="4164013" algn="l"/>
                <a:tab pos="4621213" algn="l"/>
                <a:tab pos="5078413" algn="l"/>
                <a:tab pos="5535613" algn="l"/>
                <a:tab pos="5992813" algn="l"/>
                <a:tab pos="6450013" algn="l"/>
                <a:tab pos="6907213" algn="l"/>
                <a:tab pos="7364413" algn="l"/>
                <a:tab pos="7821613" algn="l"/>
                <a:tab pos="8278813" algn="l"/>
                <a:tab pos="8736013" algn="l"/>
                <a:tab pos="9193213" algn="l"/>
                <a:tab pos="9650413" algn="l"/>
              </a:tabLst>
            </a:pPr>
            <a:r>
              <a:rPr lang="en-GB" sz="3200" dirty="0">
                <a:solidFill>
                  <a:srgbClr val="000000"/>
                </a:solidFill>
              </a:rPr>
              <a:t> </a:t>
            </a:r>
            <a:r>
              <a:rPr lang="en-GB" sz="3200" dirty="0" smtClean="0">
                <a:solidFill>
                  <a:srgbClr val="000000"/>
                </a:solidFill>
              </a:rPr>
              <a:t>  </a:t>
            </a:r>
            <a:r>
              <a:rPr lang="en-GB" sz="3200" b="1" dirty="0" smtClean="0">
                <a:solidFill>
                  <a:srgbClr val="000000"/>
                </a:solidFill>
              </a:rPr>
              <a:t>At the age of drug-resistant diseases, can we make antibiotics sequencing as routine as genome  sequencing is today? </a:t>
            </a:r>
            <a:endParaRPr lang="en-GB" sz="3200" b="1" dirty="0">
              <a:solidFill>
                <a:srgbClr val="000000"/>
              </a:solidFill>
            </a:endParaRPr>
          </a:p>
        </p:txBody>
      </p:sp>
      <p:pic>
        <p:nvPicPr>
          <p:cNvPr id="67591" name="Picture 7" descr="http://www.apic-longisland.com/antibiotic%20resistance%20cartoon.jpg"/>
          <p:cNvPicPr>
            <a:picLocks noChangeAspect="1" noChangeArrowheads="1"/>
          </p:cNvPicPr>
          <p:nvPr/>
        </p:nvPicPr>
        <p:blipFill>
          <a:blip r:embed="rId3" cstate="print"/>
          <a:srcRect l="3313" t="3899" r="3313" b="31191"/>
          <a:stretch>
            <a:fillRect/>
          </a:stretch>
        </p:blipFill>
        <p:spPr bwMode="auto">
          <a:xfrm>
            <a:off x="557486" y="123825"/>
            <a:ext cx="9030781" cy="5334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914525" y="1495425"/>
            <a:ext cx="1752600" cy="493084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solidFill>
                  <a:srgbClr val="FF0000"/>
                </a:solidFill>
                <a:latin typeface="Agency FB" pitchFamily="34" charset="0"/>
              </a:rPr>
              <a:t>vancomycin</a:t>
            </a:r>
            <a:r>
              <a:rPr lang="en-US" sz="2800" b="1" dirty="0" smtClean="0">
                <a:solidFill>
                  <a:srgbClr val="FF0000"/>
                </a:solidFill>
                <a:latin typeface="Agency FB" pitchFamily="34" charset="0"/>
              </a:rPr>
              <a:t> </a:t>
            </a:r>
            <a:endParaRPr lang="en-US" sz="2800" b="1" dirty="0">
              <a:solidFill>
                <a:srgbClr val="FF0000"/>
              </a:solidFill>
              <a:latin typeface="Agency FB" pitchFamily="34" charset="0"/>
            </a:endParaRPr>
          </a:p>
        </p:txBody>
      </p:sp>
      <p:pic>
        <p:nvPicPr>
          <p:cNvPr id="110594" name="Picture 2" descr="http://www.xhbv.com/wp-content/uploads/2010/12/vancomyci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3125" y="2181225"/>
            <a:ext cx="1266825" cy="2028825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10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14325" y="352425"/>
            <a:ext cx="5878513" cy="2689013"/>
          </a:xfrm>
        </p:spPr>
        <p:txBody>
          <a:bodyPr/>
          <a:lstStyle/>
          <a:p>
            <a:pPr algn="l" eaLnBrk="1" hangingPunct="1"/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200" dirty="0" smtClean="0"/>
              <a:t>…</a:t>
            </a:r>
            <a:r>
              <a:rPr lang="en-US" sz="2800" dirty="0" smtClean="0">
                <a:solidFill>
                  <a:schemeClr val="tx1"/>
                </a:solidFill>
              </a:rPr>
              <a:t>Unexpectedly, the </a:t>
            </a:r>
            <a:r>
              <a:rPr lang="en-US" sz="2800" dirty="0" err="1" smtClean="0">
                <a:solidFill>
                  <a:schemeClr val="tx1"/>
                </a:solidFill>
              </a:rPr>
              <a:t>cecum</a:t>
            </a:r>
            <a:r>
              <a:rPr lang="en-US" sz="2800" dirty="0" smtClean="0">
                <a:solidFill>
                  <a:schemeClr val="tx1"/>
                </a:solidFill>
              </a:rPr>
              <a:t> in germ-free mice swelled up to several times its normal size and the mice died. </a:t>
            </a:r>
            <a:r>
              <a:rPr lang="en-US" sz="2800" b="1" dirty="0" smtClean="0">
                <a:solidFill>
                  <a:schemeClr val="tx1"/>
                </a:solidFill>
              </a:rPr>
              <a:t>Mice without germs don’t develop normal intestines.</a:t>
            </a:r>
            <a:r>
              <a:rPr lang="en-US" sz="2800" dirty="0" smtClean="0">
                <a:solidFill>
                  <a:schemeClr val="tx1"/>
                </a:solidFill>
              </a:rPr>
              <a:t> ..</a:t>
            </a:r>
          </a:p>
        </p:txBody>
      </p:sp>
      <p:sp>
        <p:nvSpPr>
          <p:cNvPr id="32771" name="Text Box 5"/>
          <p:cNvSpPr txBox="1">
            <a:spLocks noChangeArrowheads="1"/>
          </p:cNvSpPr>
          <p:nvPr/>
        </p:nvSpPr>
        <p:spPr bwMode="auto">
          <a:xfrm>
            <a:off x="419894" y="252095"/>
            <a:ext cx="9069705" cy="989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0794" tIns="50397" rIns="100794" bIns="50397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100" b="1" dirty="0"/>
              <a:t>How bacteria interact with other organisms and cooperate/kill them? </a:t>
            </a:r>
          </a:p>
        </p:txBody>
      </p:sp>
      <p:pic>
        <p:nvPicPr>
          <p:cNvPr id="32772" name="Picture 7" descr="downloa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34322" y="1512570"/>
            <a:ext cx="3117711" cy="209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3" name="Picture 3" descr="microbiom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38194" y="4117552"/>
            <a:ext cx="1985748" cy="2639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4" name="Text Box 5"/>
          <p:cNvSpPr txBox="1">
            <a:spLocks noChangeArrowheads="1"/>
          </p:cNvSpPr>
          <p:nvPr/>
        </p:nvSpPr>
        <p:spPr bwMode="auto">
          <a:xfrm>
            <a:off x="335915" y="3445298"/>
            <a:ext cx="5962491" cy="3193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0794" tIns="50397" rIns="100794" bIns="50397">
            <a:spAutoFit/>
          </a:bodyPr>
          <a:lstStyle/>
          <a:p>
            <a:pPr eaLnBrk="1" hangingPunct="1"/>
            <a:endParaRPr lang="en-US" sz="2000" dirty="0"/>
          </a:p>
          <a:p>
            <a:pPr eaLnBrk="1" hangingPunct="1"/>
            <a:r>
              <a:rPr lang="en-US" sz="2800" dirty="0"/>
              <a:t>Neighboring environment (host or microbial) affects the growth of pathogens.</a:t>
            </a:r>
          </a:p>
          <a:p>
            <a:pPr eaLnBrk="1" hangingPunct="1"/>
            <a:endParaRPr lang="en-US" sz="2800" dirty="0"/>
          </a:p>
          <a:p>
            <a:pPr eaLnBrk="1" hangingPunct="1"/>
            <a:r>
              <a:rPr lang="en-US" sz="2800" b="1" dirty="0">
                <a:solidFill>
                  <a:srgbClr val="FF0000"/>
                </a:solidFill>
              </a:rPr>
              <a:t>What are the molecules responsible for these interactions?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503873" y="0"/>
            <a:ext cx="9069705" cy="1260475"/>
          </a:xfrm>
        </p:spPr>
        <p:txBody>
          <a:bodyPr/>
          <a:lstStyle/>
          <a:p>
            <a:pPr eaLnBrk="1" hangingPunct="1"/>
            <a:r>
              <a:rPr lang="en-US" sz="3700" b="1" dirty="0" smtClean="0">
                <a:solidFill>
                  <a:schemeClr val="tx1"/>
                </a:solidFill>
              </a:rPr>
              <a:t>Bacterial Cannibalism   </a:t>
            </a:r>
          </a:p>
        </p:txBody>
      </p:sp>
      <p:sp>
        <p:nvSpPr>
          <p:cNvPr id="294915" name="Rectangle 3"/>
          <p:cNvSpPr>
            <a:spLocks noGrp="1" noChangeArrowheads="1"/>
          </p:cNvSpPr>
          <p:nvPr>
            <p:ph idx="1"/>
          </p:nvPr>
        </p:nvSpPr>
        <p:spPr>
          <a:xfrm>
            <a:off x="419894" y="1344507"/>
            <a:ext cx="9153684" cy="4996383"/>
          </a:xfrm>
        </p:spPr>
        <p:txBody>
          <a:bodyPr rtlCol="0">
            <a:normAutofit/>
          </a:bodyPr>
          <a:lstStyle/>
          <a:p>
            <a:pPr lvl="1" fontAlgn="auto" hangingPunct="1">
              <a:lnSpc>
                <a:spcPct val="90000"/>
              </a:lnSpc>
              <a:spcAft>
                <a:spcPts val="0"/>
              </a:spcAft>
              <a:defRPr/>
            </a:pPr>
            <a:endParaRPr lang="en-US" sz="1200" dirty="0" smtClean="0"/>
          </a:p>
          <a:p>
            <a:pPr fontAlgn="auto" hangingPunct="1">
              <a:spcAft>
                <a:spcPts val="0"/>
              </a:spcAft>
              <a:defRPr/>
            </a:pPr>
            <a:r>
              <a:rPr lang="en-US" sz="3100" dirty="0" smtClean="0"/>
              <a:t>Bacterial spore formation (e.g., in </a:t>
            </a:r>
            <a:r>
              <a:rPr lang="en-US" sz="3100" i="1" dirty="0" err="1" smtClean="0"/>
              <a:t>Bacilus</a:t>
            </a:r>
            <a:r>
              <a:rPr lang="en-US" sz="3100" i="1" dirty="0" smtClean="0"/>
              <a:t> </a:t>
            </a:r>
            <a:r>
              <a:rPr lang="en-US" sz="3100" i="1" dirty="0" err="1" smtClean="0"/>
              <a:t>subtilis</a:t>
            </a:r>
            <a:r>
              <a:rPr lang="en-US" sz="3100" dirty="0" smtClean="0"/>
              <a:t>) is triggered by nutrient limitation. </a:t>
            </a:r>
          </a:p>
          <a:p>
            <a:pPr fontAlgn="auto" hangingPunct="1">
              <a:spcAft>
                <a:spcPts val="0"/>
              </a:spcAft>
              <a:defRPr/>
            </a:pPr>
            <a:r>
              <a:rPr lang="en-US" sz="3100" b="1" i="1" dirty="0" err="1" smtClean="0"/>
              <a:t>Losick</a:t>
            </a:r>
            <a:r>
              <a:rPr lang="en-US" sz="3100" b="1" i="1" dirty="0" smtClean="0"/>
              <a:t> et al, Science 2003 </a:t>
            </a:r>
            <a:r>
              <a:rPr lang="en-US" sz="3100" dirty="0" smtClean="0"/>
              <a:t>discovered that when cells enter the </a:t>
            </a:r>
            <a:r>
              <a:rPr lang="en-US" sz="3100" dirty="0" err="1" smtClean="0"/>
              <a:t>sporulation</a:t>
            </a:r>
            <a:r>
              <a:rPr lang="en-US" sz="3100" dirty="0" smtClean="0"/>
              <a:t> pathway, they export an </a:t>
            </a:r>
            <a:r>
              <a:rPr lang="en-US" sz="3100" b="1" dirty="0" smtClean="0"/>
              <a:t>(unknown)</a:t>
            </a:r>
            <a:r>
              <a:rPr lang="en-US" sz="3100" dirty="0" smtClean="0"/>
              <a:t> agent that kills sister cells</a:t>
            </a:r>
          </a:p>
          <a:p>
            <a:pPr fontAlgn="auto" hangingPunct="1">
              <a:spcAft>
                <a:spcPts val="0"/>
              </a:spcAft>
              <a:defRPr/>
            </a:pPr>
            <a:r>
              <a:rPr lang="en-US" sz="3100" dirty="0" smtClean="0"/>
              <a:t> The </a:t>
            </a:r>
            <a:r>
              <a:rPr lang="en-US" sz="3100" dirty="0" err="1" smtClean="0"/>
              <a:t>sporulating</a:t>
            </a:r>
            <a:r>
              <a:rPr lang="en-US" sz="3100" dirty="0" smtClean="0"/>
              <a:t> cells feed on the released nutrients and keep growing rather than complete morphogenesis. </a:t>
            </a:r>
          </a:p>
          <a:p>
            <a:pPr fontAlgn="auto" hangingPunct="1">
              <a:spcAft>
                <a:spcPts val="0"/>
              </a:spcAft>
              <a:defRPr/>
            </a:pPr>
            <a:r>
              <a:rPr lang="en-US" sz="3100" dirty="0" err="1" smtClean="0"/>
              <a:t>Sporulation</a:t>
            </a:r>
            <a:r>
              <a:rPr lang="en-US" sz="3100" dirty="0" smtClean="0"/>
              <a:t> is a stress-response: bacteria delay spore formation by cannibalizing their sister cells </a:t>
            </a:r>
          </a:p>
        </p:txBody>
      </p:sp>
      <p:sp>
        <p:nvSpPr>
          <p:cNvPr id="33796" name="Text Box 7"/>
          <p:cNvSpPr txBox="1">
            <a:spLocks noChangeArrowheads="1"/>
          </p:cNvSpPr>
          <p:nvPr/>
        </p:nvSpPr>
        <p:spPr bwMode="auto">
          <a:xfrm>
            <a:off x="1343660" y="6470438"/>
            <a:ext cx="7138194" cy="473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0794" tIns="50397" rIns="100794" bIns="50397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600" b="1" dirty="0">
                <a:solidFill>
                  <a:srgbClr val="FF0000"/>
                </a:solidFill>
              </a:rPr>
              <a:t>Open problem: What is the killing agent?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4324906" y="4416916"/>
            <a:ext cx="4522606" cy="2412409"/>
            <a:chOff x="2925" y="1771"/>
            <a:chExt cx="2627" cy="1160"/>
          </a:xfrm>
        </p:grpSpPr>
        <p:pic>
          <p:nvPicPr>
            <p:cNvPr id="34826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014" y="1933"/>
              <a:ext cx="498" cy="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827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925" y="1944"/>
              <a:ext cx="546" cy="9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828" name="Picture 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470" y="1933"/>
              <a:ext cx="549" cy="9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829" name="Picture 6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509" y="1944"/>
              <a:ext cx="532" cy="9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4830" name="Text Box 7"/>
            <p:cNvSpPr txBox="1">
              <a:spLocks noChangeArrowheads="1"/>
            </p:cNvSpPr>
            <p:nvPr/>
          </p:nvSpPr>
          <p:spPr bwMode="auto">
            <a:xfrm>
              <a:off x="3933" y="1771"/>
              <a:ext cx="931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endParaRPr lang="en-US" sz="1300" b="1" dirty="0">
                <a:solidFill>
                  <a:srgbClr val="FFFF00"/>
                </a:solidFill>
                <a:ea typeface="新細明體" charset="-120"/>
              </a:endParaRPr>
            </a:p>
          </p:txBody>
        </p:sp>
        <p:pic>
          <p:nvPicPr>
            <p:cNvPr id="34831" name="Picture 8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004" y="1933"/>
              <a:ext cx="548" cy="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4819" name="Text Box 10"/>
          <p:cNvSpPr txBox="1">
            <a:spLocks noChangeArrowheads="1"/>
          </p:cNvSpPr>
          <p:nvPr/>
        </p:nvSpPr>
        <p:spPr bwMode="auto">
          <a:xfrm>
            <a:off x="1" y="5687894"/>
            <a:ext cx="4193431" cy="473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0794" tIns="50397" rIns="100794" bIns="50397">
            <a:spAutoFit/>
          </a:bodyPr>
          <a:lstStyle/>
          <a:p>
            <a:pPr eaLnBrk="1" hangingPunct="1"/>
            <a:r>
              <a:rPr kumimoji="1" lang="en-US" sz="2600" dirty="0">
                <a:ea typeface="新細明體" charset="-120"/>
              </a:rPr>
              <a:t>Increased growth of MRSA</a:t>
            </a:r>
          </a:p>
        </p:txBody>
      </p:sp>
      <p:sp>
        <p:nvSpPr>
          <p:cNvPr id="34820" name="Rectangle 14"/>
          <p:cNvSpPr>
            <a:spLocks noGrp="1" noChangeArrowheads="1"/>
          </p:cNvSpPr>
          <p:nvPr>
            <p:ph type="title"/>
          </p:nvPr>
        </p:nvSpPr>
        <p:spPr>
          <a:xfrm>
            <a:off x="167957" y="0"/>
            <a:ext cx="9909493" cy="1260475"/>
          </a:xfrm>
          <a:solidFill>
            <a:schemeClr val="tx1"/>
          </a:solidFill>
          <a:ln>
            <a:solidFill>
              <a:schemeClr val="tx1"/>
            </a:solidFill>
          </a:ln>
        </p:spPr>
        <p:txBody>
          <a:bodyPr/>
          <a:lstStyle/>
          <a:p>
            <a:pPr eaLnBrk="1" hangingPunct="1"/>
            <a:r>
              <a:rPr lang="en-US" sz="2100" dirty="0" smtClean="0">
                <a:solidFill>
                  <a:srgbClr val="FFFF00"/>
                </a:solidFill>
              </a:rPr>
              <a:t>It is straightforward to find bacteria that inhibit or promote growth of pathogens. But it is difficult to find out what molecules are responsible for such actions. </a:t>
            </a:r>
          </a:p>
        </p:txBody>
      </p:sp>
      <p:pic>
        <p:nvPicPr>
          <p:cNvPr id="34821" name="Picture 45"/>
          <p:cNvPicPr>
            <a:picLocks noGrp="1" noChangeAspect="1" noChangeArrowheads="1"/>
          </p:cNvPicPr>
          <p:nvPr>
            <p:ph sz="half" idx="1"/>
          </p:nvPr>
        </p:nvPicPr>
        <p:blipFill>
          <a:blip r:embed="rId8" cstate="print"/>
          <a:srcRect/>
          <a:stretch>
            <a:fillRect/>
          </a:stretch>
        </p:blipFill>
        <p:spPr>
          <a:xfrm>
            <a:off x="3014488" y="-189071"/>
            <a:ext cx="7062962" cy="4886092"/>
          </a:xfrm>
          <a:noFill/>
        </p:spPr>
      </p:pic>
      <p:sp>
        <p:nvSpPr>
          <p:cNvPr id="34822" name="Rectangle 12"/>
          <p:cNvSpPr>
            <a:spLocks noChangeArrowheads="1"/>
          </p:cNvSpPr>
          <p:nvPr/>
        </p:nvSpPr>
        <p:spPr bwMode="auto">
          <a:xfrm>
            <a:off x="1983999" y="-267851"/>
            <a:ext cx="8093452" cy="1668379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00794" tIns="50397" rIns="100794" bIns="50397" anchor="ctr"/>
          <a:lstStyle/>
          <a:p>
            <a:endParaRPr lang="en-US"/>
          </a:p>
        </p:txBody>
      </p:sp>
      <p:sp>
        <p:nvSpPr>
          <p:cNvPr id="34823" name="Text Box 13"/>
          <p:cNvSpPr txBox="1">
            <a:spLocks noChangeArrowheads="1"/>
          </p:cNvSpPr>
          <p:nvPr/>
        </p:nvSpPr>
        <p:spPr bwMode="auto">
          <a:xfrm>
            <a:off x="0" y="1955488"/>
            <a:ext cx="2856527" cy="2706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0794" tIns="50397" rIns="100794" bIns="50397">
            <a:spAutoFit/>
          </a:bodyPr>
          <a:lstStyle/>
          <a:p>
            <a:pPr eaLnBrk="1" hangingPunct="1"/>
            <a:r>
              <a:rPr kumimoji="1" lang="en-US" sz="2600" dirty="0">
                <a:ea typeface="新細明體" charset="-120"/>
              </a:rPr>
              <a:t>Inhibition of </a:t>
            </a:r>
          </a:p>
          <a:p>
            <a:pPr eaLnBrk="1" hangingPunct="1"/>
            <a:r>
              <a:rPr kumimoji="1" lang="en-US" sz="2600" b="1" dirty="0" err="1"/>
              <a:t>Methicillin</a:t>
            </a:r>
            <a:r>
              <a:rPr kumimoji="1" lang="en-US" sz="2600" b="1" dirty="0"/>
              <a:t> </a:t>
            </a:r>
          </a:p>
          <a:p>
            <a:pPr eaLnBrk="1" hangingPunct="1"/>
            <a:r>
              <a:rPr kumimoji="1" lang="en-US" sz="2600" b="1" dirty="0"/>
              <a:t>Resistant </a:t>
            </a:r>
          </a:p>
          <a:p>
            <a:pPr eaLnBrk="1" hangingPunct="1"/>
            <a:r>
              <a:rPr kumimoji="1" lang="en-US" sz="2600" b="1" i="1" dirty="0"/>
              <a:t>Staphylococcus </a:t>
            </a:r>
          </a:p>
          <a:p>
            <a:pPr eaLnBrk="1" hangingPunct="1"/>
            <a:r>
              <a:rPr kumimoji="1" lang="en-US" sz="2600" b="1" i="1" dirty="0" err="1"/>
              <a:t>Aureus</a:t>
            </a:r>
            <a:r>
              <a:rPr kumimoji="1" lang="en-US" sz="2600" b="1" i="1" dirty="0"/>
              <a:t> </a:t>
            </a:r>
          </a:p>
          <a:p>
            <a:pPr eaLnBrk="1" hangingPunct="1"/>
            <a:r>
              <a:rPr kumimoji="1" lang="en-US" sz="2600" b="1" i="1" dirty="0"/>
              <a:t>(MRSA) </a:t>
            </a:r>
            <a:endParaRPr kumimoji="1" lang="en-US" sz="2600" b="1" dirty="0"/>
          </a:p>
          <a:p>
            <a:pPr eaLnBrk="1" hangingPunct="1"/>
            <a:endParaRPr kumimoji="1" lang="en-US" sz="2600" dirty="0">
              <a:solidFill>
                <a:srgbClr val="FFFF00"/>
              </a:solidFill>
              <a:ea typeface="新細明體" charset="-120"/>
            </a:endParaRPr>
          </a:p>
        </p:txBody>
      </p:sp>
      <p:sp>
        <p:nvSpPr>
          <p:cNvPr id="34824" name="Rectangle 15"/>
          <p:cNvSpPr>
            <a:spLocks noChangeArrowheads="1"/>
          </p:cNvSpPr>
          <p:nvPr/>
        </p:nvSpPr>
        <p:spPr bwMode="auto">
          <a:xfrm>
            <a:off x="4870767" y="1428538"/>
            <a:ext cx="5206683" cy="302514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00794" tIns="50397" rIns="100794" bIns="50397" anchor="ctr"/>
          <a:lstStyle/>
          <a:p>
            <a:endParaRPr lang="en-US"/>
          </a:p>
        </p:txBody>
      </p:sp>
      <p:sp>
        <p:nvSpPr>
          <p:cNvPr id="34825" name="Rectangle 16"/>
          <p:cNvSpPr>
            <a:spLocks noChangeArrowheads="1"/>
          </p:cNvSpPr>
          <p:nvPr/>
        </p:nvSpPr>
        <p:spPr bwMode="auto">
          <a:xfrm>
            <a:off x="5290661" y="4705774"/>
            <a:ext cx="4030980" cy="2184823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00794" tIns="50397" rIns="100794" bIns="50397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3767" y="756285"/>
            <a:ext cx="8186179" cy="6430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0" y="0"/>
            <a:ext cx="9741535" cy="473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0794" tIns="50397" rIns="100794" bIns="50397">
            <a:spAutoFit/>
          </a:bodyPr>
          <a:lstStyle/>
          <a:p>
            <a:pPr eaLnBrk="1" hangingPunct="1"/>
            <a:r>
              <a:rPr kumimoji="1" lang="en-US" altLang="zh-TW" sz="2000" b="1" dirty="0"/>
              <a:t>                   </a:t>
            </a:r>
            <a:r>
              <a:rPr kumimoji="1" lang="en-US" altLang="zh-TW" sz="2600" b="1" dirty="0"/>
              <a:t>Using MS-Imaging to Probe Bacterial  Interactions </a:t>
            </a:r>
          </a:p>
        </p:txBody>
      </p:sp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73481" y="7210968"/>
            <a:ext cx="203621" cy="287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0794" tIns="50397" rIns="100794" bIns="50397">
            <a:spAutoFit/>
          </a:bodyPr>
          <a:lstStyle/>
          <a:p>
            <a:pPr eaLnBrk="1" hangingPunct="1"/>
            <a:endParaRPr kumimoji="1" lang="en-US" sz="1300" i="1" dirty="0">
              <a:ea typeface="新細明體" charset="-120"/>
            </a:endParaRPr>
          </a:p>
        </p:txBody>
      </p:sp>
      <p:sp>
        <p:nvSpPr>
          <p:cNvPr id="269317" name="Rectangle 5"/>
          <p:cNvSpPr>
            <a:spLocks noChangeArrowheads="1"/>
          </p:cNvSpPr>
          <p:nvPr/>
        </p:nvSpPr>
        <p:spPr bwMode="auto">
          <a:xfrm>
            <a:off x="38490" y="3224716"/>
            <a:ext cx="7041969" cy="388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0794" tIns="50397" rIns="100794" bIns="50397">
            <a:spAutoFit/>
          </a:bodyPr>
          <a:lstStyle/>
          <a:p>
            <a:pPr marL="377979" indent="-377979" hangingPunct="1"/>
            <a:endParaRPr kumimoji="1" lang="en-US" sz="2000" dirty="0">
              <a:ea typeface="新細明體" charset="-120"/>
            </a:endParaRPr>
          </a:p>
        </p:txBody>
      </p:sp>
      <p:sp>
        <p:nvSpPr>
          <p:cNvPr id="35846" name="Rectangle 6"/>
          <p:cNvSpPr>
            <a:spLocks noChangeArrowheads="1"/>
          </p:cNvSpPr>
          <p:nvPr/>
        </p:nvSpPr>
        <p:spPr bwMode="auto">
          <a:xfrm>
            <a:off x="2913001" y="7166643"/>
            <a:ext cx="4237452" cy="388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997" tIns="50397" rIns="34987" bIns="50397" anchor="ctr">
            <a:spAutoFit/>
          </a:bodyPr>
          <a:lstStyle/>
          <a:p>
            <a:pPr algn="ctr" eaLnBrk="1" hangingPunct="1"/>
            <a:r>
              <a:rPr kumimoji="1" lang="en-US" altLang="zh-TW" sz="2000" i="1" dirty="0"/>
              <a:t>Dorrestein. Nature Chem. Biol. 2009</a:t>
            </a:r>
            <a:r>
              <a:rPr kumimoji="1" lang="en-US" altLang="zh-TW" sz="2000" dirty="0"/>
              <a:t>.</a:t>
            </a:r>
          </a:p>
        </p:txBody>
      </p:sp>
      <p:pic>
        <p:nvPicPr>
          <p:cNvPr id="35847" name="Picture 15" descr="Pieter Dorrestein, Ph.D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26045" y="6684019"/>
            <a:ext cx="797798" cy="878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xit" presetSubtype="10" fill="hold" grpId="1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animEffect transition="out" filter="blinds(horizontal)">
                                      <p:cBhvr>
                                        <p:cTn id="10" dur="500"/>
                                        <p:tgtEl>
                                          <p:spTgt spid="2693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9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9317" grpId="0"/>
      <p:bldP spid="269317" grpId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9"/>
          <p:cNvSpPr txBox="1">
            <a:spLocks noChangeArrowheads="1"/>
          </p:cNvSpPr>
          <p:nvPr/>
        </p:nvSpPr>
        <p:spPr bwMode="auto">
          <a:xfrm>
            <a:off x="4954746" y="6218344"/>
            <a:ext cx="4960779" cy="674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0794" tIns="50397" rIns="100794" bIns="50397">
            <a:spAutoFit/>
          </a:bodyPr>
          <a:lstStyle/>
          <a:p>
            <a:pPr algn="ctr" eaLnBrk="1" hangingPunct="1"/>
            <a:r>
              <a:rPr kumimoji="1" lang="en-US" sz="2000" dirty="0"/>
              <a:t>Inhibition of MRSA: </a:t>
            </a:r>
            <a:endParaRPr kumimoji="1" lang="en-US" sz="2000" dirty="0" smtClean="0"/>
          </a:p>
          <a:p>
            <a:pPr algn="ctr" eaLnBrk="1" hangingPunct="1"/>
            <a:r>
              <a:rPr kumimoji="1" lang="en-US" sz="2000" dirty="0" smtClean="0"/>
              <a:t>done </a:t>
            </a:r>
            <a:r>
              <a:rPr kumimoji="1" lang="en-US" sz="2000" dirty="0"/>
              <a:t>for </a:t>
            </a:r>
            <a:r>
              <a:rPr kumimoji="1" lang="en-US" sz="2000" dirty="0" smtClean="0">
                <a:ea typeface="PMingLiU" pitchFamily="18" charset="-120"/>
              </a:rPr>
              <a:t>100s bacteria in Dorrestein lab</a:t>
            </a:r>
            <a:endParaRPr kumimoji="1" lang="en-US" sz="2000" dirty="0">
              <a:ea typeface="PMingLiU" pitchFamily="18" charset="-120"/>
            </a:endParaRPr>
          </a:p>
        </p:txBody>
      </p:sp>
      <p:pic>
        <p:nvPicPr>
          <p:cNvPr id="38915" name="Picture 45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786789" y="2389652"/>
            <a:ext cx="5187438" cy="3588852"/>
          </a:xfrm>
          <a:noFill/>
        </p:spPr>
      </p:pic>
      <p:sp>
        <p:nvSpPr>
          <p:cNvPr id="38917" name="TextBox 16"/>
          <p:cNvSpPr txBox="1">
            <a:spLocks noChangeArrowheads="1"/>
          </p:cNvSpPr>
          <p:nvPr/>
        </p:nvSpPr>
        <p:spPr bwMode="auto">
          <a:xfrm>
            <a:off x="587851" y="252095"/>
            <a:ext cx="10077450" cy="473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0794" tIns="50397" rIns="100794" bIns="50397">
            <a:spAutoFit/>
          </a:bodyPr>
          <a:lstStyle/>
          <a:p>
            <a:r>
              <a:rPr lang="en-US" sz="2600" b="1" dirty="0"/>
              <a:t>Probing Interactions Between Different Bacteria via MS</a:t>
            </a:r>
          </a:p>
        </p:txBody>
      </p:sp>
      <p:sp>
        <p:nvSpPr>
          <p:cNvPr id="38919" name="Oval 7"/>
          <p:cNvSpPr>
            <a:spLocks noChangeArrowheads="1"/>
          </p:cNvSpPr>
          <p:nvPr/>
        </p:nvSpPr>
        <p:spPr bwMode="auto">
          <a:xfrm>
            <a:off x="2183448" y="3865457"/>
            <a:ext cx="671830" cy="672253"/>
          </a:xfrm>
          <a:prstGeom prst="ellipse">
            <a:avLst/>
          </a:prstGeom>
          <a:solidFill>
            <a:srgbClr val="0000FF"/>
          </a:solidFill>
          <a:ln w="952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lIns="100794" tIns="50397" rIns="100794" bIns="50397" anchor="ctr"/>
          <a:lstStyle/>
          <a:p>
            <a:endParaRPr lang="en-US"/>
          </a:p>
        </p:txBody>
      </p:sp>
      <p:sp>
        <p:nvSpPr>
          <p:cNvPr id="38920" name="Rectangle 8"/>
          <p:cNvSpPr>
            <a:spLocks noChangeArrowheads="1"/>
          </p:cNvSpPr>
          <p:nvPr/>
        </p:nvSpPr>
        <p:spPr bwMode="auto">
          <a:xfrm>
            <a:off x="1931511" y="3613362"/>
            <a:ext cx="1259681" cy="1176443"/>
          </a:xfrm>
          <a:prstGeom prst="rect">
            <a:avLst/>
          </a:prstGeom>
          <a:solidFill>
            <a:srgbClr val="FFFF00">
              <a:alpha val="32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100794" tIns="50397" rIns="100794" bIns="50397" anchor="ctr"/>
          <a:lstStyle/>
          <a:p>
            <a:endParaRPr lang="en-US"/>
          </a:p>
        </p:txBody>
      </p:sp>
      <p:sp>
        <p:nvSpPr>
          <p:cNvPr id="38922" name="Oval 10"/>
          <p:cNvSpPr>
            <a:spLocks noChangeArrowheads="1"/>
          </p:cNvSpPr>
          <p:nvPr/>
        </p:nvSpPr>
        <p:spPr bwMode="auto">
          <a:xfrm>
            <a:off x="2183448" y="3865457"/>
            <a:ext cx="671830" cy="672253"/>
          </a:xfrm>
          <a:prstGeom prst="ellipse">
            <a:avLst/>
          </a:prstGeom>
          <a:solidFill>
            <a:schemeClr val="bg1">
              <a:alpha val="0"/>
            </a:schemeClr>
          </a:solidFill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100794" tIns="50397" rIns="100794" bIns="50397" anchor="ctr"/>
          <a:lstStyle/>
          <a:p>
            <a:endParaRPr lang="en-US"/>
          </a:p>
        </p:txBody>
      </p:sp>
      <p:sp>
        <p:nvSpPr>
          <p:cNvPr id="38923" name="Text Box 11"/>
          <p:cNvSpPr txBox="1">
            <a:spLocks noChangeArrowheads="1"/>
          </p:cNvSpPr>
          <p:nvPr/>
        </p:nvSpPr>
        <p:spPr bwMode="auto">
          <a:xfrm>
            <a:off x="1838325" y="5076825"/>
            <a:ext cx="1595596" cy="874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00794" tIns="50397" rIns="100794" bIns="50397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dirty="0">
                <a:solidFill>
                  <a:srgbClr val="FFFF00"/>
                </a:solidFill>
              </a:rPr>
              <a:t>Bacterium we want to kill, e.g., MRSA</a:t>
            </a:r>
          </a:p>
        </p:txBody>
      </p:sp>
      <p:sp>
        <p:nvSpPr>
          <p:cNvPr id="38924" name="Text Box 12"/>
          <p:cNvSpPr txBox="1">
            <a:spLocks noChangeArrowheads="1"/>
          </p:cNvSpPr>
          <p:nvPr/>
        </p:nvSpPr>
        <p:spPr bwMode="auto">
          <a:xfrm>
            <a:off x="251936" y="3697393"/>
            <a:ext cx="1427639" cy="874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00794" tIns="50397" rIns="100794" bIns="50397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dirty="0">
                <a:solidFill>
                  <a:srgbClr val="0000FF"/>
                </a:solidFill>
              </a:rPr>
              <a:t>Candidate killing bacterium</a:t>
            </a:r>
          </a:p>
        </p:txBody>
      </p:sp>
      <p:sp>
        <p:nvSpPr>
          <p:cNvPr id="38925" name="Text Box 13"/>
          <p:cNvSpPr txBox="1">
            <a:spLocks noChangeArrowheads="1"/>
          </p:cNvSpPr>
          <p:nvPr/>
        </p:nvSpPr>
        <p:spPr bwMode="auto">
          <a:xfrm>
            <a:off x="1838325" y="2943225"/>
            <a:ext cx="2099469" cy="35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00794" tIns="50397" rIns="100794" bIns="50397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i="1" dirty="0" smtClean="0">
                <a:solidFill>
                  <a:srgbClr val="FF0000"/>
                </a:solidFill>
              </a:rPr>
              <a:t>Killing </a:t>
            </a:r>
            <a:r>
              <a:rPr lang="en-US" b="1" i="1" dirty="0">
                <a:solidFill>
                  <a:srgbClr val="FF0000"/>
                </a:solidFill>
              </a:rPr>
              <a:t>zone</a:t>
            </a:r>
            <a:r>
              <a:rPr lang="en-US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9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9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89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9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8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38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/>
      <p:bldP spid="38919" grpId="0" animBg="1"/>
      <p:bldP spid="38922" grpId="0" animBg="1"/>
      <p:bldP spid="38924" grpId="0"/>
      <p:bldP spid="38925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36127"/>
            <a:ext cx="9069705" cy="1260475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FFFF00"/>
                </a:solidFill>
              </a:rPr>
              <a:t>      </a:t>
            </a:r>
            <a:r>
              <a:rPr lang="en-US" sz="3100" b="1" dirty="0" smtClean="0">
                <a:solidFill>
                  <a:schemeClr val="tx1"/>
                </a:solidFill>
              </a:rPr>
              <a:t>MS Imaging of Killer and Victim Cells</a:t>
            </a:r>
            <a:endParaRPr lang="en-US" sz="3100" b="1" i="1" dirty="0" smtClean="0">
              <a:solidFill>
                <a:schemeClr val="tx1"/>
              </a:solidFill>
            </a:endParaRPr>
          </a:p>
        </p:txBody>
      </p:sp>
      <p:graphicFrame>
        <p:nvGraphicFramePr>
          <p:cNvPr id="4098" name="Object 3"/>
          <p:cNvGraphicFramePr>
            <a:graphicFrameLocks noGrp="1" noChangeAspect="1"/>
          </p:cNvGraphicFramePr>
          <p:nvPr>
            <p:ph sz="half" idx="1"/>
          </p:nvPr>
        </p:nvGraphicFramePr>
        <p:xfrm>
          <a:off x="503873" y="3025140"/>
          <a:ext cx="8733790" cy="41070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091" name="Image" r:id="rId4" imgW="5269841" imgH="2476190" progId="">
                  <p:embed/>
                </p:oleObj>
              </mc:Choice>
              <mc:Fallback>
                <p:oleObj name="Image" r:id="rId4" imgW="5269841" imgH="2476190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3873" y="3025140"/>
                        <a:ext cx="8733790" cy="410704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0" name="Text Box 6"/>
          <p:cNvSpPr txBox="1">
            <a:spLocks noChangeArrowheads="1"/>
          </p:cNvSpPr>
          <p:nvPr/>
        </p:nvSpPr>
        <p:spPr bwMode="auto">
          <a:xfrm>
            <a:off x="3107214" y="2520951"/>
            <a:ext cx="1203830" cy="35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0794" tIns="50397" rIns="100794" bIns="50397">
            <a:spAutoFit/>
          </a:bodyPr>
          <a:lstStyle/>
          <a:p>
            <a:pPr eaLnBrk="1" hangingPunct="1"/>
            <a:r>
              <a:rPr kumimoji="1" lang="en-US" b="1">
                <a:solidFill>
                  <a:srgbClr val="FF3300"/>
                </a:solidFill>
                <a:ea typeface="新細明體" charset="-120"/>
              </a:rPr>
              <a:t>Surfactin</a:t>
            </a:r>
          </a:p>
        </p:txBody>
      </p:sp>
      <p:sp>
        <p:nvSpPr>
          <p:cNvPr id="4101" name="Text Box 7"/>
          <p:cNvSpPr txBox="1">
            <a:spLocks noChangeArrowheads="1"/>
          </p:cNvSpPr>
          <p:nvPr/>
        </p:nvSpPr>
        <p:spPr bwMode="auto">
          <a:xfrm>
            <a:off x="5542598" y="2520950"/>
            <a:ext cx="665221" cy="35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0794" tIns="50397" rIns="100794" bIns="50397">
            <a:spAutoFit/>
          </a:bodyPr>
          <a:lstStyle/>
          <a:p>
            <a:pPr eaLnBrk="1" hangingPunct="1"/>
            <a:r>
              <a:rPr kumimoji="1" lang="en-US" b="1">
                <a:solidFill>
                  <a:srgbClr val="FFCC66"/>
                </a:solidFill>
                <a:ea typeface="新細明體" charset="-120"/>
              </a:rPr>
              <a:t>SKF</a:t>
            </a:r>
          </a:p>
        </p:txBody>
      </p:sp>
      <p:sp>
        <p:nvSpPr>
          <p:cNvPr id="4102" name="Text Box 8"/>
          <p:cNvSpPr txBox="1">
            <a:spLocks noChangeArrowheads="1"/>
          </p:cNvSpPr>
          <p:nvPr/>
        </p:nvSpPr>
        <p:spPr bwMode="auto">
          <a:xfrm>
            <a:off x="7222172" y="2604982"/>
            <a:ext cx="1763554" cy="388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0794" tIns="50397" rIns="100794" bIns="50397">
            <a:spAutoFit/>
          </a:bodyPr>
          <a:lstStyle/>
          <a:p>
            <a:pPr eaLnBrk="1" hangingPunct="1"/>
            <a:r>
              <a:rPr kumimoji="1" lang="en-US" sz="2000" b="1" dirty="0">
                <a:solidFill>
                  <a:srgbClr val="00FF00"/>
                </a:solidFill>
                <a:ea typeface="新細明體" charset="-120"/>
              </a:rPr>
              <a:t>mass=4313</a:t>
            </a:r>
          </a:p>
        </p:txBody>
      </p:sp>
      <p:sp>
        <p:nvSpPr>
          <p:cNvPr id="4103" name="Content Placeholder 1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cxnSp>
        <p:nvCxnSpPr>
          <p:cNvPr id="17" name="Straight Arrow Connector 16"/>
          <p:cNvCxnSpPr/>
          <p:nvPr/>
        </p:nvCxnSpPr>
        <p:spPr>
          <a:xfrm rot="5400000">
            <a:off x="377959" y="3822566"/>
            <a:ext cx="2604982" cy="17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5400000">
            <a:off x="-629786" y="3822566"/>
            <a:ext cx="2604982" cy="17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106" name="TextBox 18"/>
          <p:cNvSpPr txBox="1">
            <a:spLocks noChangeArrowheads="1"/>
          </p:cNvSpPr>
          <p:nvPr/>
        </p:nvSpPr>
        <p:spPr bwMode="auto">
          <a:xfrm>
            <a:off x="167957" y="1764666"/>
            <a:ext cx="1175703" cy="674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0794" tIns="50397" rIns="100794" bIns="50397">
            <a:spAutoFit/>
          </a:bodyPr>
          <a:lstStyle/>
          <a:p>
            <a:r>
              <a:rPr lang="en-US" sz="2000" dirty="0"/>
              <a:t>Killer </a:t>
            </a:r>
          </a:p>
          <a:p>
            <a:r>
              <a:rPr lang="en-US" sz="2000" dirty="0"/>
              <a:t>colony</a:t>
            </a:r>
          </a:p>
        </p:txBody>
      </p:sp>
      <p:sp>
        <p:nvSpPr>
          <p:cNvPr id="4107" name="TextBox 20"/>
          <p:cNvSpPr txBox="1">
            <a:spLocks noChangeArrowheads="1"/>
          </p:cNvSpPr>
          <p:nvPr/>
        </p:nvSpPr>
        <p:spPr bwMode="auto">
          <a:xfrm>
            <a:off x="1175702" y="1764666"/>
            <a:ext cx="1175703" cy="674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0794" tIns="50397" rIns="100794" bIns="50397">
            <a:spAutoFit/>
          </a:bodyPr>
          <a:lstStyle/>
          <a:p>
            <a:r>
              <a:rPr lang="en-US" sz="2000" dirty="0"/>
              <a:t>Victim  </a:t>
            </a:r>
          </a:p>
          <a:p>
            <a:r>
              <a:rPr lang="en-US" sz="2000" dirty="0"/>
              <a:t>colony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503873" y="0"/>
            <a:ext cx="9069705" cy="1260475"/>
          </a:xfrm>
        </p:spPr>
        <p:txBody>
          <a:bodyPr/>
          <a:lstStyle/>
          <a:p>
            <a:pPr eaLnBrk="1" hangingPunct="1"/>
            <a:r>
              <a:rPr lang="en-US" sz="3700" b="1" dirty="0" smtClean="0">
                <a:solidFill>
                  <a:schemeClr val="tx1"/>
                </a:solidFill>
              </a:rPr>
              <a:t>Bacterial Cannibalism   </a:t>
            </a:r>
          </a:p>
        </p:txBody>
      </p:sp>
      <p:sp>
        <p:nvSpPr>
          <p:cNvPr id="294915" name="Rectangle 3"/>
          <p:cNvSpPr>
            <a:spLocks noGrp="1" noChangeArrowheads="1"/>
          </p:cNvSpPr>
          <p:nvPr>
            <p:ph idx="1"/>
          </p:nvPr>
        </p:nvSpPr>
        <p:spPr>
          <a:xfrm>
            <a:off x="390525" y="657225"/>
            <a:ext cx="9525000" cy="4996383"/>
          </a:xfrm>
        </p:spPr>
        <p:txBody>
          <a:bodyPr rtlCol="0">
            <a:normAutofit/>
          </a:bodyPr>
          <a:lstStyle/>
          <a:p>
            <a:pPr lvl="1" fontAlgn="auto" hangingPunct="1">
              <a:lnSpc>
                <a:spcPct val="90000"/>
              </a:lnSpc>
              <a:spcAft>
                <a:spcPts val="0"/>
              </a:spcAft>
              <a:defRPr/>
            </a:pPr>
            <a:endParaRPr lang="en-US" sz="1200" dirty="0" smtClean="0"/>
          </a:p>
          <a:p>
            <a:pPr fontAlgn="auto" hangingPunct="1">
              <a:spcAft>
                <a:spcPts val="0"/>
              </a:spcAft>
              <a:defRPr/>
            </a:pPr>
            <a:r>
              <a:rPr lang="en-US" sz="3100" b="1" i="1" dirty="0" err="1" smtClean="0"/>
              <a:t>Losick</a:t>
            </a:r>
            <a:r>
              <a:rPr lang="en-US" sz="3100" b="1" i="1" dirty="0" smtClean="0"/>
              <a:t> et al, Science 2003 </a:t>
            </a:r>
            <a:r>
              <a:rPr lang="en-US" sz="3100" dirty="0" smtClean="0"/>
              <a:t>discovered that when cells enter the </a:t>
            </a:r>
            <a:r>
              <a:rPr lang="en-US" sz="3100" dirty="0" err="1" smtClean="0"/>
              <a:t>sporulation</a:t>
            </a:r>
            <a:r>
              <a:rPr lang="en-US" sz="3100" dirty="0" smtClean="0"/>
              <a:t> pathway, they export an </a:t>
            </a:r>
            <a:r>
              <a:rPr lang="en-US" sz="3100" b="1" dirty="0" smtClean="0"/>
              <a:t>(unknown)</a:t>
            </a:r>
            <a:r>
              <a:rPr lang="en-US" sz="3100" dirty="0" smtClean="0"/>
              <a:t> agent that kills sister cells </a:t>
            </a:r>
          </a:p>
        </p:txBody>
      </p:sp>
      <p:sp>
        <p:nvSpPr>
          <p:cNvPr id="33796" name="Text Box 7"/>
          <p:cNvSpPr txBox="1">
            <a:spLocks noChangeArrowheads="1"/>
          </p:cNvSpPr>
          <p:nvPr/>
        </p:nvSpPr>
        <p:spPr bwMode="auto">
          <a:xfrm>
            <a:off x="1343660" y="6470438"/>
            <a:ext cx="7138194" cy="473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0794" tIns="50397" rIns="100794" bIns="50397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600" b="1" dirty="0">
                <a:solidFill>
                  <a:srgbClr val="FF0000"/>
                </a:solidFill>
              </a:rPr>
              <a:t>Open problem: What is the killing agent?  </a:t>
            </a:r>
          </a:p>
        </p:txBody>
      </p:sp>
      <p:graphicFrame>
        <p:nvGraphicFramePr>
          <p:cNvPr id="314370" name="Object 3"/>
          <p:cNvGraphicFramePr>
            <a:graphicFrameLocks noChangeAspect="1"/>
          </p:cNvGraphicFramePr>
          <p:nvPr/>
        </p:nvGraphicFramePr>
        <p:xfrm>
          <a:off x="2676525" y="2257425"/>
          <a:ext cx="4648200" cy="41740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371" name="CS ChemDraw Drawing" r:id="rId4" imgW="7182196" imgH="6443108" progId="">
                  <p:embed/>
                </p:oleObj>
              </mc:Choice>
              <mc:Fallback>
                <p:oleObj name="CS ChemDraw Drawing" r:id="rId4" imgW="7182196" imgH="6443108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76525" y="2257425"/>
                        <a:ext cx="4648200" cy="4174097"/>
                      </a:xfrm>
                      <a:prstGeom prst="rect">
                        <a:avLst/>
                      </a:prstGeom>
                      <a:solidFill>
                        <a:srgbClr val="0000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21"/>
          <p:cNvSpPr txBox="1">
            <a:spLocks noChangeArrowheads="1"/>
          </p:cNvSpPr>
          <p:nvPr/>
        </p:nvSpPr>
        <p:spPr bwMode="auto">
          <a:xfrm>
            <a:off x="7172325" y="7203437"/>
            <a:ext cx="4954746" cy="35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0794" tIns="50397" rIns="100794" bIns="50397">
            <a:spAutoFit/>
          </a:bodyPr>
          <a:lstStyle/>
          <a:p>
            <a:r>
              <a:rPr lang="en-US" i="1" dirty="0"/>
              <a:t>Liu et al., PNAS 2010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390525" y="0"/>
            <a:ext cx="9458325" cy="1260475"/>
          </a:xfrm>
        </p:spPr>
        <p:txBody>
          <a:bodyPr/>
          <a:lstStyle/>
          <a:p>
            <a:pPr eaLnBrk="1" hangingPunct="1"/>
            <a:r>
              <a:rPr lang="en-US" sz="3600" b="1" dirty="0" smtClean="0">
                <a:solidFill>
                  <a:schemeClr val="tx1"/>
                </a:solidFill>
              </a:rPr>
              <a:t>Where we want to go and what it will take?</a:t>
            </a:r>
          </a:p>
        </p:txBody>
      </p:sp>
      <p:graphicFrame>
        <p:nvGraphicFramePr>
          <p:cNvPr id="8194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839788" y="899840"/>
          <a:ext cx="8228168" cy="66630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395" name="CS ChemDraw Drawing" r:id="rId4" imgW="5790646" imgH="4686161" progId="">
                  <p:embed/>
                </p:oleObj>
              </mc:Choice>
              <mc:Fallback>
                <p:oleObj name="CS ChemDraw Drawing" r:id="rId4" imgW="5790646" imgH="4686161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9788" y="899840"/>
                        <a:ext cx="8228168" cy="666301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1091724" y="3613361"/>
            <a:ext cx="3863023" cy="674243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lIns="100794" tIns="50397" rIns="100794" bIns="50397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/>
              <a:t>Revealing bacterial </a:t>
            </a:r>
            <a:r>
              <a:rPr lang="en-US" sz="2000" dirty="0" err="1"/>
              <a:t>peptidome</a:t>
            </a:r>
            <a:r>
              <a:rPr lang="en-US" sz="2000" dirty="0"/>
              <a:t> using MS imaging  </a:t>
            </a: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5290661" y="3445298"/>
            <a:ext cx="4114959" cy="388011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lIns="100794" tIns="50397" rIns="100794" bIns="50397">
            <a:spAutoFit/>
          </a:bodyPr>
          <a:lstStyle/>
          <a:p>
            <a:pPr algn="ctr">
              <a:spcBef>
                <a:spcPct val="50000"/>
              </a:spcBef>
            </a:pPr>
            <a:endParaRPr lang="en-US" sz="2000" dirty="0"/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5290661" y="3781425"/>
            <a:ext cx="4114959" cy="388011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lIns="100794" tIns="50397" rIns="100794" bIns="50397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/>
              <a:t>Sequencing bacterial </a:t>
            </a:r>
            <a:r>
              <a:rPr lang="en-US" sz="2000" dirty="0" err="1"/>
              <a:t>peptidome</a:t>
            </a:r>
            <a:endParaRPr lang="en-US" sz="2000" dirty="0"/>
          </a:p>
        </p:txBody>
      </p:sp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390525" y="6602375"/>
            <a:ext cx="4702810" cy="960475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lIns="100794" tIns="50397" rIns="100794" bIns="50397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/>
              <a:t>Single cell genome sequencing to understand how </a:t>
            </a:r>
            <a:r>
              <a:rPr lang="en-US" sz="2000" dirty="0" err="1"/>
              <a:t>peptidome</a:t>
            </a:r>
            <a:r>
              <a:rPr lang="en-US" sz="2000" dirty="0"/>
              <a:t> is generated</a:t>
            </a:r>
          </a:p>
        </p:txBody>
      </p:sp>
      <p:sp>
        <p:nvSpPr>
          <p:cNvPr id="8200" name="Text Box 8"/>
          <p:cNvSpPr txBox="1">
            <a:spLocks noChangeArrowheads="1"/>
          </p:cNvSpPr>
          <p:nvPr/>
        </p:nvSpPr>
        <p:spPr bwMode="auto">
          <a:xfrm>
            <a:off x="5374640" y="6855583"/>
            <a:ext cx="4702810" cy="674243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lIns="100794" tIns="50397" rIns="100794" bIns="50397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/>
              <a:t>How bacteria kill each other and cooperate with each other (and hosts)?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2865"/>
            <a:ext cx="10077450" cy="1260475"/>
          </a:xfrm>
        </p:spPr>
        <p:txBody>
          <a:bodyPr/>
          <a:lstStyle/>
          <a:p>
            <a:pPr eaLnBrk="1" hangingPunct="1"/>
            <a:r>
              <a:rPr lang="en-US" sz="3100" b="1" dirty="0" smtClean="0">
                <a:solidFill>
                  <a:schemeClr val="tx1"/>
                </a:solidFill>
              </a:rPr>
              <a:t>MS imaging enabled the discovery and sequencing of the cannibalistic killing agent (SKF)</a:t>
            </a:r>
          </a:p>
        </p:txBody>
      </p:sp>
      <p:graphicFrame>
        <p:nvGraphicFramePr>
          <p:cNvPr id="5122" name="Object 3"/>
          <p:cNvGraphicFramePr>
            <a:graphicFrameLocks noGrp="1" noChangeAspect="1"/>
          </p:cNvGraphicFramePr>
          <p:nvPr>
            <p:ph sz="half" idx="1"/>
          </p:nvPr>
        </p:nvGraphicFramePr>
        <p:xfrm>
          <a:off x="4870767" y="2689014"/>
          <a:ext cx="4450874" cy="39967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16" name="CS ChemDraw Drawing" r:id="rId4" imgW="7182196" imgH="6443108" progId="">
                  <p:embed/>
                </p:oleObj>
              </mc:Choice>
              <mc:Fallback>
                <p:oleObj name="CS ChemDraw Drawing" r:id="rId4" imgW="7182196" imgH="6443108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0767" y="2689014"/>
                        <a:ext cx="4450874" cy="3996757"/>
                      </a:xfrm>
                      <a:prstGeom prst="rect">
                        <a:avLst/>
                      </a:prstGeom>
                      <a:solidFill>
                        <a:srgbClr val="0000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335916" y="1512570"/>
          <a:ext cx="3728307" cy="56248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17" name="CS ChemDraw Drawing" r:id="rId6" imgW="2154659" imgH="3248811" progId="">
                  <p:embed/>
                </p:oleObj>
              </mc:Choice>
              <mc:Fallback>
                <p:oleObj name="CS ChemDraw Drawing" r:id="rId6" imgW="2154659" imgH="3248811" progId="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916" y="1512570"/>
                        <a:ext cx="3728307" cy="5624870"/>
                      </a:xfrm>
                      <a:prstGeom prst="rect">
                        <a:avLst/>
                      </a:prstGeom>
                      <a:solidFill>
                        <a:srgbClr val="0000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6466364" y="6890597"/>
            <a:ext cx="530569" cy="388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0794" tIns="50397" rIns="100794" bIns="50397">
            <a:spAutoFit/>
          </a:bodyPr>
          <a:lstStyle/>
          <a:p>
            <a:pPr eaLnBrk="1" hangingPunct="1"/>
            <a:r>
              <a:rPr kumimoji="1" lang="en-US" sz="2000" dirty="0" err="1">
                <a:solidFill>
                  <a:srgbClr val="FFFF00"/>
                </a:solidFill>
                <a:ea typeface="新細明體" charset="-120"/>
              </a:rPr>
              <a:t>skf</a:t>
            </a:r>
            <a:endParaRPr kumimoji="1" lang="en-US" sz="2000" dirty="0">
              <a:solidFill>
                <a:srgbClr val="FFFF00"/>
              </a:solidFill>
              <a:ea typeface="新細明體" charset="-120"/>
            </a:endParaRPr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96226" y="7266989"/>
            <a:ext cx="203621" cy="388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0794" tIns="50397" rIns="100794" bIns="50397">
            <a:spAutoFit/>
          </a:bodyPr>
          <a:lstStyle/>
          <a:p>
            <a:pPr eaLnBrk="1" hangingPunct="1"/>
            <a:endParaRPr kumimoji="1" lang="en-US" sz="2000" dirty="0">
              <a:ea typeface="新細明體" charset="-120"/>
            </a:endParaRPr>
          </a:p>
        </p:txBody>
      </p:sp>
      <p:sp>
        <p:nvSpPr>
          <p:cNvPr id="5127" name="TextBox 21"/>
          <p:cNvSpPr txBox="1">
            <a:spLocks noChangeArrowheads="1"/>
          </p:cNvSpPr>
          <p:nvPr/>
        </p:nvSpPr>
        <p:spPr bwMode="auto">
          <a:xfrm>
            <a:off x="7172325" y="7203437"/>
            <a:ext cx="4954746" cy="35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0794" tIns="50397" rIns="100794" bIns="50397">
            <a:spAutoFit/>
          </a:bodyPr>
          <a:lstStyle/>
          <a:p>
            <a:r>
              <a:rPr lang="en-US" i="1" dirty="0"/>
              <a:t>Liu et al., PNAS 2010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Object 8"/>
          <p:cNvGraphicFramePr>
            <a:graphicFrameLocks noChangeAspect="1"/>
          </p:cNvGraphicFramePr>
          <p:nvPr/>
        </p:nvGraphicFramePr>
        <p:xfrm>
          <a:off x="3527107" y="1246470"/>
          <a:ext cx="6648318" cy="61483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39" name="CS ChemDraw Drawing" r:id="rId4" imgW="6046678" imgH="5586690" progId="">
                  <p:embed/>
                </p:oleObj>
              </mc:Choice>
              <mc:Fallback>
                <p:oleObj name="CS ChemDraw Drawing" r:id="rId4" imgW="6046678" imgH="5586690" progId="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27107" y="1246470"/>
                        <a:ext cx="6648318" cy="614831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7" name="Rectangle 8"/>
          <p:cNvSpPr>
            <a:spLocks noChangeArrowheads="1"/>
          </p:cNvSpPr>
          <p:nvPr/>
        </p:nvSpPr>
        <p:spPr bwMode="auto">
          <a:xfrm flipH="1">
            <a:off x="4496362" y="4285615"/>
            <a:ext cx="419894" cy="432414"/>
          </a:xfrm>
          <a:prstGeom prst="rect">
            <a:avLst/>
          </a:prstGeom>
          <a:solidFill>
            <a:schemeClr val="tx1"/>
          </a:solidFill>
          <a:ln w="25400" algn="ctr">
            <a:noFill/>
            <a:miter lim="800000"/>
            <a:headEnd/>
            <a:tailEnd/>
          </a:ln>
        </p:spPr>
        <p:txBody>
          <a:bodyPr lIns="100794" tIns="50397" rIns="100794" bIns="50397" anchor="ctr"/>
          <a:lstStyle/>
          <a:p>
            <a:pPr algn="ctr" eaLnBrk="1" hangingPunct="1"/>
            <a:endParaRPr lang="en-US" sz="2000" dirty="0">
              <a:solidFill>
                <a:srgbClr val="FFFFFF"/>
              </a:solidFill>
              <a:latin typeface="Calibri" pitchFamily="34" charset="0"/>
              <a:ea typeface="新細明體" charset="-120"/>
              <a:cs typeface="Arial" pitchFamily="34" charset="0"/>
            </a:endParaRPr>
          </a:p>
        </p:txBody>
      </p:sp>
      <p:sp>
        <p:nvSpPr>
          <p:cNvPr id="6148" name="Rectangle 46"/>
          <p:cNvSpPr>
            <a:spLocks noChangeArrowheads="1"/>
          </p:cNvSpPr>
          <p:nvPr/>
        </p:nvSpPr>
        <p:spPr bwMode="auto">
          <a:xfrm rot="1200000" flipH="1">
            <a:off x="6814526" y="2286362"/>
            <a:ext cx="810044" cy="294111"/>
          </a:xfrm>
          <a:prstGeom prst="rect">
            <a:avLst/>
          </a:prstGeom>
          <a:solidFill>
            <a:schemeClr val="tx1"/>
          </a:solidFill>
          <a:ln w="25400" algn="ctr">
            <a:noFill/>
            <a:miter lim="800000"/>
            <a:headEnd/>
            <a:tailEnd/>
          </a:ln>
        </p:spPr>
        <p:txBody>
          <a:bodyPr lIns="100794" tIns="50397" rIns="100794" bIns="50397" anchor="ctr"/>
          <a:lstStyle/>
          <a:p>
            <a:pPr algn="ctr" eaLnBrk="1" hangingPunct="1"/>
            <a:endParaRPr lang="en-US" sz="2000" dirty="0">
              <a:solidFill>
                <a:srgbClr val="FFFFFF"/>
              </a:solidFill>
              <a:latin typeface="Calibri" pitchFamily="34" charset="0"/>
              <a:ea typeface="新細明體" charset="-120"/>
              <a:cs typeface="Arial" pitchFamily="34" charset="0"/>
            </a:endParaRPr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7715547" y="6582480"/>
            <a:ext cx="203621" cy="674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0794" tIns="50397" rIns="100794" bIns="50397">
            <a:spAutoFit/>
          </a:bodyPr>
          <a:lstStyle/>
          <a:p>
            <a:pPr eaLnBrk="1" hangingPunct="1"/>
            <a:endParaRPr kumimoji="1" lang="en-US" sz="2000" dirty="0">
              <a:solidFill>
                <a:srgbClr val="FFFF00"/>
              </a:solidFill>
              <a:ea typeface="新細明體" charset="-120"/>
            </a:endParaRPr>
          </a:p>
          <a:p>
            <a:pPr eaLnBrk="1" hangingPunct="1"/>
            <a:endParaRPr kumimoji="1" lang="en-US" sz="2000" dirty="0">
              <a:ea typeface="新細明體" charset="-120"/>
            </a:endParaRPr>
          </a:p>
        </p:txBody>
      </p:sp>
      <p:sp>
        <p:nvSpPr>
          <p:cNvPr id="6150" name="Title 1"/>
          <p:cNvSpPr>
            <a:spLocks/>
          </p:cNvSpPr>
          <p:nvPr/>
        </p:nvSpPr>
        <p:spPr bwMode="auto">
          <a:xfrm>
            <a:off x="503873" y="0"/>
            <a:ext cx="9069705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0794" tIns="50397" rIns="100794" bIns="50397" anchor="ctr"/>
          <a:lstStyle/>
          <a:p>
            <a:pPr eaLnBrk="1" hangingPunct="1"/>
            <a:r>
              <a:rPr lang="en-US" sz="2800" dirty="0">
                <a:solidFill>
                  <a:srgbClr val="FFFF00"/>
                </a:solidFill>
                <a:cs typeface="Times New Roman" pitchFamily="18" charset="0"/>
              </a:rPr>
              <a:t>NiCl</a:t>
            </a:r>
            <a:r>
              <a:rPr lang="en-US" sz="1900" dirty="0">
                <a:solidFill>
                  <a:srgbClr val="FFFF00"/>
                </a:solidFill>
                <a:cs typeface="Times New Roman" pitchFamily="18" charset="0"/>
              </a:rPr>
              <a:t>2</a:t>
            </a:r>
            <a:r>
              <a:rPr lang="en-US" sz="2800" dirty="0">
                <a:solidFill>
                  <a:srgbClr val="FFFF00"/>
                </a:solidFill>
                <a:cs typeface="Times New Roman" pitchFamily="18" charset="0"/>
              </a:rPr>
              <a:t>-NaBD</a:t>
            </a:r>
            <a:r>
              <a:rPr lang="en-US" sz="1900" dirty="0">
                <a:solidFill>
                  <a:srgbClr val="FFFF00"/>
                </a:solidFill>
                <a:cs typeface="Times New Roman" pitchFamily="18" charset="0"/>
              </a:rPr>
              <a:t>4</a:t>
            </a:r>
            <a:r>
              <a:rPr lang="en-US" sz="2800" dirty="0">
                <a:solidFill>
                  <a:srgbClr val="FFFF00"/>
                </a:solidFill>
                <a:cs typeface="Times New Roman" pitchFamily="18" charset="0"/>
              </a:rPr>
              <a:t> reductive </a:t>
            </a:r>
            <a:r>
              <a:rPr lang="en-US" sz="2800" dirty="0" err="1">
                <a:solidFill>
                  <a:srgbClr val="FFFF00"/>
                </a:solidFill>
                <a:cs typeface="Times New Roman" pitchFamily="18" charset="0"/>
              </a:rPr>
              <a:t>thiol</a:t>
            </a:r>
            <a:r>
              <a:rPr lang="en-US" sz="2800" dirty="0">
                <a:solidFill>
                  <a:srgbClr val="FFFF00"/>
                </a:solidFill>
                <a:cs typeface="Times New Roman" pitchFamily="18" charset="0"/>
              </a:rPr>
              <a:t> removal</a:t>
            </a:r>
            <a:endParaRPr lang="en-US" sz="2800" dirty="0">
              <a:solidFill>
                <a:srgbClr val="FFFF00"/>
              </a:solidFill>
            </a:endParaRPr>
          </a:p>
        </p:txBody>
      </p:sp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5355396" y="3781425"/>
            <a:ext cx="645985" cy="35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0794" tIns="50397" rIns="100794" bIns="50397">
            <a:spAutoFit/>
          </a:bodyPr>
          <a:lstStyle/>
          <a:p>
            <a:pPr eaLnBrk="1" hangingPunct="1"/>
            <a:r>
              <a:rPr kumimoji="1" lang="en-US" b="1" dirty="0">
                <a:solidFill>
                  <a:srgbClr val="FF3300"/>
                </a:solidFill>
                <a:ea typeface="新細明體" charset="-120"/>
              </a:rPr>
              <a:t>+D?</a:t>
            </a:r>
          </a:p>
        </p:txBody>
      </p:sp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516120" y="1636868"/>
            <a:ext cx="2742713" cy="1132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0794" tIns="50397" rIns="100794" bIns="50397">
            <a:spAutoFit/>
          </a:bodyPr>
          <a:lstStyle/>
          <a:p>
            <a:pPr eaLnBrk="1" hangingPunct="1"/>
            <a:r>
              <a:rPr kumimoji="1" lang="en-US">
                <a:solidFill>
                  <a:srgbClr val="FFFF00"/>
                </a:solidFill>
                <a:ea typeface="新細明體" charset="-120"/>
              </a:rPr>
              <a:t>Where is the linkage?</a:t>
            </a:r>
          </a:p>
          <a:p>
            <a:pPr eaLnBrk="1" hangingPunct="1"/>
            <a:endParaRPr kumimoji="1" lang="en-US">
              <a:solidFill>
                <a:srgbClr val="FFFF00"/>
              </a:solidFill>
              <a:ea typeface="新細明體" charset="-120"/>
            </a:endParaRPr>
          </a:p>
          <a:p>
            <a:pPr eaLnBrk="1" hangingPunct="1"/>
            <a:r>
              <a:rPr kumimoji="1" lang="en-US">
                <a:solidFill>
                  <a:srgbClr val="FFFF00"/>
                </a:solidFill>
                <a:ea typeface="新細明體" charset="-120"/>
              </a:rPr>
              <a:t>Can we use comparative</a:t>
            </a:r>
          </a:p>
          <a:p>
            <a:pPr eaLnBrk="1" hangingPunct="1"/>
            <a:r>
              <a:rPr kumimoji="1" lang="en-US">
                <a:solidFill>
                  <a:srgbClr val="FFFF00"/>
                </a:solidFill>
                <a:ea typeface="新細明體" charset="-120"/>
              </a:rPr>
              <a:t>Dereplication?</a:t>
            </a:r>
          </a:p>
        </p:txBody>
      </p:sp>
      <p:pic>
        <p:nvPicPr>
          <p:cNvPr id="6153" name="Picture 2"/>
          <p:cNvPicPr>
            <a:picLocks noChangeAspect="1" noChangeArrowheads="1"/>
          </p:cNvPicPr>
          <p:nvPr/>
        </p:nvPicPr>
        <p:blipFill>
          <a:blip r:embed="rId6" cstate="print"/>
          <a:srcRect t="11124" r="28259"/>
          <a:stretch>
            <a:fillRect/>
          </a:stretch>
        </p:blipFill>
        <p:spPr bwMode="auto">
          <a:xfrm>
            <a:off x="197701" y="4338135"/>
            <a:ext cx="3611086" cy="2685512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6154" name="TextBox 9"/>
          <p:cNvSpPr txBox="1">
            <a:spLocks noChangeArrowheads="1"/>
          </p:cNvSpPr>
          <p:nvPr/>
        </p:nvSpPr>
        <p:spPr bwMode="auto">
          <a:xfrm>
            <a:off x="1625339" y="4590230"/>
            <a:ext cx="671830" cy="359413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lIns="100794" tIns="50397" rIns="100794" bIns="50397">
            <a:spAutoFit/>
          </a:bodyPr>
          <a:lstStyle/>
          <a:p>
            <a:pPr eaLnBrk="1" hangingPunct="1"/>
            <a:r>
              <a:rPr lang="en-US" dirty="0">
                <a:solidFill>
                  <a:srgbClr val="FF0000"/>
                </a:solidFill>
                <a:latin typeface="Calibri" pitchFamily="34" charset="0"/>
                <a:ea typeface="新細明體" charset="-120"/>
              </a:rPr>
              <a:t>7 </a:t>
            </a:r>
            <a:r>
              <a:rPr lang="en-US" dirty="0" err="1">
                <a:solidFill>
                  <a:srgbClr val="FF0000"/>
                </a:solidFill>
                <a:latin typeface="Calibri" pitchFamily="34" charset="0"/>
                <a:ea typeface="新細明體" charset="-120"/>
              </a:rPr>
              <a:t>Da</a:t>
            </a:r>
            <a:endParaRPr lang="en-US" dirty="0">
              <a:solidFill>
                <a:srgbClr val="FF0000"/>
              </a:solidFill>
              <a:latin typeface="Calibri" pitchFamily="34" charset="0"/>
              <a:ea typeface="新細明體" charset="-120"/>
            </a:endParaRPr>
          </a:p>
        </p:txBody>
      </p:sp>
      <p:sp>
        <p:nvSpPr>
          <p:cNvPr id="6155" name="Line 11"/>
          <p:cNvSpPr>
            <a:spLocks noChangeShapeType="1"/>
          </p:cNvSpPr>
          <p:nvPr/>
        </p:nvSpPr>
        <p:spPr bwMode="auto">
          <a:xfrm>
            <a:off x="1625339" y="4926356"/>
            <a:ext cx="671830" cy="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 type="triangle" w="med" len="med"/>
          </a:ln>
        </p:spPr>
        <p:txBody>
          <a:bodyPr lIns="100794" tIns="50397" rIns="100794" bIns="50397"/>
          <a:lstStyle/>
          <a:p>
            <a:endParaRPr lang="en-US"/>
          </a:p>
        </p:txBody>
      </p:sp>
      <p:sp>
        <p:nvSpPr>
          <p:cNvPr id="6156" name="Text Box 12"/>
          <p:cNvSpPr txBox="1">
            <a:spLocks noChangeArrowheads="1"/>
          </p:cNvSpPr>
          <p:nvPr/>
        </p:nvSpPr>
        <p:spPr bwMode="auto">
          <a:xfrm>
            <a:off x="6375387" y="7125186"/>
            <a:ext cx="3059082" cy="35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0794" tIns="50397" rIns="100794" bIns="50397">
            <a:spAutoFit/>
          </a:bodyPr>
          <a:lstStyle/>
          <a:p>
            <a:pPr eaLnBrk="1" hangingPunct="1"/>
            <a:r>
              <a:rPr kumimoji="1" lang="en-US">
                <a:solidFill>
                  <a:srgbClr val="FFFF00"/>
                </a:solidFill>
                <a:ea typeface="新細明體" charset="-120"/>
              </a:rPr>
              <a:t>Vederas Biochemistry, 2004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2106044"/>
            <a:ext cx="5117456" cy="4950866"/>
          </a:xfrm>
          <a:noFill/>
        </p:spPr>
      </p:pic>
      <p:pic>
        <p:nvPicPr>
          <p:cNvPr id="3686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5236426" y="-1698139"/>
            <a:ext cx="9682050" cy="7566351"/>
          </a:xfrm>
          <a:noFill/>
        </p:spPr>
      </p:pic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1" y="7037652"/>
            <a:ext cx="5197935" cy="7878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100794" tIns="50397" rIns="100794" bIns="50397" anchor="ctr"/>
          <a:lstStyle/>
          <a:p>
            <a:endParaRPr lang="en-US"/>
          </a:p>
        </p:txBody>
      </p:sp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5038725" y="2034267"/>
            <a:ext cx="475880" cy="63549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lIns="100794" tIns="50397" rIns="100794" bIns="50397" anchor="ctr"/>
          <a:lstStyle/>
          <a:p>
            <a:endParaRPr lang="en-US"/>
          </a:p>
        </p:txBody>
      </p:sp>
      <p:sp>
        <p:nvSpPr>
          <p:cNvPr id="36870" name="Rectangle 6"/>
          <p:cNvSpPr>
            <a:spLocks noChangeArrowheads="1"/>
          </p:cNvSpPr>
          <p:nvPr/>
        </p:nvSpPr>
        <p:spPr bwMode="auto">
          <a:xfrm>
            <a:off x="5038725" y="2590976"/>
            <a:ext cx="78731" cy="444667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lIns="100794" tIns="50397" rIns="100794" bIns="50397" anchor="ctr"/>
          <a:lstStyle/>
          <a:p>
            <a:endParaRPr lang="en-US"/>
          </a:p>
        </p:txBody>
      </p:sp>
      <p:sp>
        <p:nvSpPr>
          <p:cNvPr id="36871" name="Rectangle 7"/>
          <p:cNvSpPr>
            <a:spLocks noChangeArrowheads="1"/>
          </p:cNvSpPr>
          <p:nvPr/>
        </p:nvSpPr>
        <p:spPr bwMode="auto">
          <a:xfrm>
            <a:off x="4800785" y="-2015010"/>
            <a:ext cx="7222173" cy="452545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lIns="100794" tIns="50397" rIns="100794" bIns="50397" anchor="ctr"/>
          <a:lstStyle/>
          <a:p>
            <a:pPr algn="ctr" eaLnBrk="1" hangingPunct="1"/>
            <a:endParaRPr kumimoji="1" lang="en-US" dirty="0">
              <a:ea typeface="新細明體" charset="-120"/>
            </a:endParaRPr>
          </a:p>
        </p:txBody>
      </p:sp>
      <p:sp>
        <p:nvSpPr>
          <p:cNvPr id="36872" name="Rectangle 8"/>
          <p:cNvSpPr>
            <a:spLocks noChangeArrowheads="1"/>
          </p:cNvSpPr>
          <p:nvPr/>
        </p:nvSpPr>
        <p:spPr bwMode="auto">
          <a:xfrm>
            <a:off x="5038725" y="5766673"/>
            <a:ext cx="7379633" cy="31687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lIns="100794" tIns="50397" rIns="100794" bIns="50397" anchor="ctr"/>
          <a:lstStyle/>
          <a:p>
            <a:endParaRPr lang="en-US"/>
          </a:p>
        </p:txBody>
      </p:sp>
      <p:sp>
        <p:nvSpPr>
          <p:cNvPr id="36873" name="Rectangle 9"/>
          <p:cNvSpPr>
            <a:spLocks noChangeArrowheads="1"/>
          </p:cNvSpPr>
          <p:nvPr/>
        </p:nvSpPr>
        <p:spPr bwMode="auto">
          <a:xfrm>
            <a:off x="10077451" y="2272356"/>
            <a:ext cx="4959995" cy="397049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lIns="100794" tIns="50397" rIns="100794" bIns="50397" anchor="ctr"/>
          <a:lstStyle/>
          <a:p>
            <a:endParaRPr lang="en-US"/>
          </a:p>
        </p:txBody>
      </p:sp>
      <p:sp>
        <p:nvSpPr>
          <p:cNvPr id="36874" name="Line 10"/>
          <p:cNvSpPr>
            <a:spLocks noChangeShapeType="1"/>
          </p:cNvSpPr>
          <p:nvPr/>
        </p:nvSpPr>
        <p:spPr bwMode="auto">
          <a:xfrm>
            <a:off x="356909" y="2272357"/>
            <a:ext cx="1665579" cy="55671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lIns="100794" tIns="50397" rIns="100794" bIns="50397"/>
          <a:lstStyle/>
          <a:p>
            <a:endParaRPr lang="en-US"/>
          </a:p>
        </p:txBody>
      </p:sp>
      <p:sp>
        <p:nvSpPr>
          <p:cNvPr id="36875" name="Text Box 11"/>
          <p:cNvSpPr txBox="1">
            <a:spLocks noChangeArrowheads="1"/>
          </p:cNvSpPr>
          <p:nvPr/>
        </p:nvSpPr>
        <p:spPr bwMode="auto">
          <a:xfrm>
            <a:off x="0" y="1001378"/>
            <a:ext cx="2688211" cy="1218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0794" tIns="50397" rIns="100794" bIns="50397">
            <a:spAutoFit/>
          </a:bodyPr>
          <a:lstStyle/>
          <a:p>
            <a:pPr eaLnBrk="1" hangingPunct="1"/>
            <a:r>
              <a:rPr kumimoji="1" lang="en-US" sz="2600" b="1" dirty="0" err="1">
                <a:ea typeface="新細明體" charset="-120"/>
              </a:rPr>
              <a:t>M</a:t>
            </a:r>
            <a:r>
              <a:rPr kumimoji="1" lang="en-US" sz="1500" b="1" dirty="0" err="1">
                <a:ea typeface="新細明體" charset="-120"/>
              </a:rPr>
              <a:t>parent</a:t>
            </a:r>
            <a:r>
              <a:rPr kumimoji="1" lang="en-US" sz="2600" b="1" dirty="0">
                <a:ea typeface="新細明體" charset="-120"/>
              </a:rPr>
              <a:t>-M</a:t>
            </a:r>
            <a:r>
              <a:rPr kumimoji="1" lang="en-US" sz="1500" b="1" dirty="0">
                <a:ea typeface="新細明體" charset="-120"/>
              </a:rPr>
              <a:t>obs</a:t>
            </a:r>
          </a:p>
          <a:p>
            <a:pPr eaLnBrk="1" hangingPunct="1"/>
            <a:r>
              <a:rPr kumimoji="1" lang="en-US" sz="2600" b="1" dirty="0">
                <a:ea typeface="新細明體" charset="-120"/>
              </a:rPr>
              <a:t>Candidate ions </a:t>
            </a:r>
          </a:p>
          <a:p>
            <a:pPr eaLnBrk="1" hangingPunct="1"/>
            <a:r>
              <a:rPr kumimoji="1" lang="en-US" sz="2600" b="1" dirty="0">
                <a:ea typeface="新細明體" charset="-120"/>
              </a:rPr>
              <a:t>with 1 </a:t>
            </a:r>
            <a:r>
              <a:rPr kumimoji="1" lang="en-US" sz="2600" b="1" dirty="0" err="1">
                <a:ea typeface="新細明體" charset="-120"/>
              </a:rPr>
              <a:t>Da</a:t>
            </a:r>
            <a:r>
              <a:rPr kumimoji="1" lang="en-US" sz="2600" b="1" dirty="0">
                <a:ea typeface="新細明體" charset="-120"/>
              </a:rPr>
              <a:t> shift</a:t>
            </a:r>
          </a:p>
        </p:txBody>
      </p:sp>
      <p:sp>
        <p:nvSpPr>
          <p:cNvPr id="36876" name="Line 12"/>
          <p:cNvSpPr>
            <a:spLocks noChangeShapeType="1"/>
          </p:cNvSpPr>
          <p:nvPr/>
        </p:nvSpPr>
        <p:spPr bwMode="auto">
          <a:xfrm>
            <a:off x="3371398" y="1796177"/>
            <a:ext cx="159209" cy="1985248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lIns="100794" tIns="50397" rIns="100794" bIns="50397"/>
          <a:lstStyle/>
          <a:p>
            <a:endParaRPr lang="en-US"/>
          </a:p>
        </p:txBody>
      </p:sp>
      <p:sp>
        <p:nvSpPr>
          <p:cNvPr id="36877" name="Text Box 13"/>
          <p:cNvSpPr txBox="1">
            <a:spLocks noChangeArrowheads="1"/>
          </p:cNvSpPr>
          <p:nvPr/>
        </p:nvSpPr>
        <p:spPr bwMode="auto">
          <a:xfrm>
            <a:off x="2895518" y="525198"/>
            <a:ext cx="2688211" cy="1218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0794" tIns="50397" rIns="100794" bIns="50397">
            <a:spAutoFit/>
          </a:bodyPr>
          <a:lstStyle/>
          <a:p>
            <a:pPr eaLnBrk="1" hangingPunct="1"/>
            <a:r>
              <a:rPr kumimoji="1" lang="en-US" sz="2600" b="1" dirty="0">
                <a:ea typeface="新細明體" charset="-120"/>
              </a:rPr>
              <a:t>M</a:t>
            </a:r>
            <a:r>
              <a:rPr kumimoji="1" lang="en-US" sz="1500" b="1" dirty="0">
                <a:ea typeface="新細明體" charset="-120"/>
              </a:rPr>
              <a:t>obs</a:t>
            </a:r>
          </a:p>
          <a:p>
            <a:pPr eaLnBrk="1" hangingPunct="1"/>
            <a:r>
              <a:rPr kumimoji="1" lang="en-US" sz="2600" b="1" dirty="0">
                <a:ea typeface="新細明體" charset="-120"/>
              </a:rPr>
              <a:t>Candidate ions </a:t>
            </a:r>
          </a:p>
          <a:p>
            <a:pPr eaLnBrk="1" hangingPunct="1"/>
            <a:r>
              <a:rPr kumimoji="1" lang="en-US" sz="2600" b="1" dirty="0">
                <a:ea typeface="新細明體" charset="-120"/>
              </a:rPr>
              <a:t>w/o 1 </a:t>
            </a:r>
            <a:r>
              <a:rPr kumimoji="1" lang="en-US" sz="2600" b="1" dirty="0" err="1">
                <a:ea typeface="新細明體" charset="-120"/>
              </a:rPr>
              <a:t>Da</a:t>
            </a:r>
            <a:r>
              <a:rPr kumimoji="1" lang="en-US" sz="2600" b="1" dirty="0">
                <a:ea typeface="新細明體" charset="-120"/>
              </a:rPr>
              <a:t> shift </a:t>
            </a:r>
          </a:p>
        </p:txBody>
      </p:sp>
      <p:sp>
        <p:nvSpPr>
          <p:cNvPr id="36878" name="Text Box 14"/>
          <p:cNvSpPr txBox="1">
            <a:spLocks noChangeArrowheads="1"/>
          </p:cNvSpPr>
          <p:nvPr/>
        </p:nvSpPr>
        <p:spPr bwMode="auto">
          <a:xfrm>
            <a:off x="4582092" y="5766673"/>
            <a:ext cx="5471024" cy="1218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0794" tIns="50397" rIns="100794" bIns="50397">
            <a:spAutoFit/>
          </a:bodyPr>
          <a:lstStyle/>
          <a:p>
            <a:pPr eaLnBrk="1" hangingPunct="1"/>
            <a:r>
              <a:rPr kumimoji="1" lang="en-US" sz="2600" b="1" dirty="0">
                <a:ea typeface="新細明體" charset="-120"/>
              </a:rPr>
              <a:t>Scoring function includes # </a:t>
            </a:r>
          </a:p>
          <a:p>
            <a:pPr eaLnBrk="1" hangingPunct="1"/>
            <a:r>
              <a:rPr kumimoji="1" lang="en-US" sz="2600" b="1" dirty="0">
                <a:ea typeface="新細明體" charset="-120"/>
              </a:rPr>
              <a:t>candidate ions, intensity of ions, </a:t>
            </a:r>
          </a:p>
          <a:p>
            <a:pPr eaLnBrk="1" hangingPunct="1"/>
            <a:r>
              <a:rPr kumimoji="1" lang="en-US" sz="2600" b="1" dirty="0">
                <a:ea typeface="新細明體" charset="-120"/>
              </a:rPr>
              <a:t>and type of ions.</a:t>
            </a:r>
          </a:p>
        </p:txBody>
      </p:sp>
      <p:sp>
        <p:nvSpPr>
          <p:cNvPr id="36879" name="Line 15"/>
          <p:cNvSpPr>
            <a:spLocks noChangeShapeType="1"/>
          </p:cNvSpPr>
          <p:nvPr/>
        </p:nvSpPr>
        <p:spPr bwMode="auto">
          <a:xfrm flipH="1">
            <a:off x="7579082" y="2113047"/>
            <a:ext cx="475880" cy="270126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100794" tIns="50397" rIns="100794" bIns="50397"/>
          <a:lstStyle/>
          <a:p>
            <a:endParaRPr lang="en-US"/>
          </a:p>
        </p:txBody>
      </p:sp>
      <p:sp>
        <p:nvSpPr>
          <p:cNvPr id="36880" name="Text Box 16"/>
          <p:cNvSpPr txBox="1">
            <a:spLocks noChangeArrowheads="1"/>
          </p:cNvSpPr>
          <p:nvPr/>
        </p:nvSpPr>
        <p:spPr bwMode="auto">
          <a:xfrm>
            <a:off x="7101454" y="1636867"/>
            <a:ext cx="2075864" cy="473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0794" tIns="50397" rIns="100794" bIns="50397">
            <a:spAutoFit/>
          </a:bodyPr>
          <a:lstStyle/>
          <a:p>
            <a:pPr eaLnBrk="1" hangingPunct="1"/>
            <a:r>
              <a:rPr kumimoji="1" lang="en-US" sz="2600" dirty="0">
                <a:ea typeface="新細明體" charset="-120"/>
              </a:rPr>
              <a:t>Least similar</a:t>
            </a:r>
          </a:p>
        </p:txBody>
      </p:sp>
      <p:sp>
        <p:nvSpPr>
          <p:cNvPr id="36881" name="Rectangle 17"/>
          <p:cNvSpPr>
            <a:spLocks noChangeArrowheads="1"/>
          </p:cNvSpPr>
          <p:nvPr/>
        </p:nvSpPr>
        <p:spPr bwMode="auto">
          <a:xfrm>
            <a:off x="0" y="7139802"/>
            <a:ext cx="3537803" cy="35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0794" tIns="50397" rIns="100794" bIns="50397" anchor="ctr">
            <a:spAutoFit/>
          </a:bodyPr>
          <a:lstStyle/>
          <a:p>
            <a:pPr eaLnBrk="1" hangingPunct="1"/>
            <a:r>
              <a:rPr kumimoji="1" lang="en-US" altLang="zh-TW"/>
              <a:t>Ng et al., Nature Methods 2009.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516120" y="0"/>
            <a:ext cx="9069705" cy="1260475"/>
          </a:xfrm>
        </p:spPr>
        <p:txBody>
          <a:bodyPr/>
          <a:lstStyle/>
          <a:p>
            <a:pPr eaLnBrk="1" hangingPunct="1"/>
            <a:r>
              <a:rPr lang="en-US" sz="3700" dirty="0" smtClean="0"/>
              <a:t>Screen a panel of 30+ pathogens</a:t>
            </a:r>
          </a:p>
        </p:txBody>
      </p:sp>
      <p:graphicFrame>
        <p:nvGraphicFramePr>
          <p:cNvPr id="7170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1824790" y="1764666"/>
          <a:ext cx="6427873" cy="49911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63" name="Chart" r:id="rId5" imgW="9610760" imgH="7458075" progId="Excel.Sheet.8">
                  <p:embed/>
                </p:oleObj>
              </mc:Choice>
              <mc:Fallback>
                <p:oleObj name="Chart" r:id="rId5" imgW="9610760" imgH="7458075" progId="Excel.Shee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4790" y="1764666"/>
                        <a:ext cx="6427873" cy="499113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8450362" y="1081908"/>
            <a:ext cx="1191449" cy="539903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lIns="100794" tIns="50397" rIns="100794" bIns="50397" anchor="ctr"/>
          <a:lstStyle/>
          <a:p>
            <a:pPr algn="ctr" eaLnBrk="1" hangingPunct="1"/>
            <a:endParaRPr kumimoji="1" lang="en-US" dirty="0">
              <a:ea typeface="新細明體" charset="-120"/>
            </a:endParaRP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2975998" y="2113047"/>
            <a:ext cx="3559283" cy="35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0794" tIns="50397" rIns="100794" bIns="50397">
            <a:spAutoFit/>
          </a:bodyPr>
          <a:lstStyle/>
          <a:p>
            <a:pPr eaLnBrk="1" hangingPunct="1"/>
            <a:r>
              <a:rPr kumimoji="1" lang="en-US">
                <a:ea typeface="新細明體" charset="-120"/>
              </a:rPr>
              <a:t>SDP resulted in hits, SKF did not</a:t>
            </a:r>
          </a:p>
        </p:txBody>
      </p:sp>
      <p:sp>
        <p:nvSpPr>
          <p:cNvPr id="7174" name="Line 6"/>
          <p:cNvSpPr>
            <a:spLocks noChangeShapeType="1"/>
          </p:cNvSpPr>
          <p:nvPr/>
        </p:nvSpPr>
        <p:spPr bwMode="auto">
          <a:xfrm flipH="1">
            <a:off x="4800786" y="5925984"/>
            <a:ext cx="873030" cy="39564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100794" tIns="50397" rIns="100794" bIns="50397"/>
          <a:lstStyle/>
          <a:p>
            <a:endParaRPr lang="en-US"/>
          </a:p>
        </p:txBody>
      </p:sp>
      <p:sp>
        <p:nvSpPr>
          <p:cNvPr id="7175" name="Line 7"/>
          <p:cNvSpPr>
            <a:spLocks noChangeShapeType="1"/>
          </p:cNvSpPr>
          <p:nvPr/>
        </p:nvSpPr>
        <p:spPr bwMode="auto">
          <a:xfrm flipH="1">
            <a:off x="3768547" y="5052404"/>
            <a:ext cx="1032239" cy="5549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100794" tIns="50397" rIns="100794" bIns="50397"/>
          <a:lstStyle/>
          <a:p>
            <a:endParaRPr lang="en-US"/>
          </a:p>
        </p:txBody>
      </p:sp>
      <p:sp>
        <p:nvSpPr>
          <p:cNvPr id="7176" name="Line 8"/>
          <p:cNvSpPr>
            <a:spLocks noChangeShapeType="1"/>
          </p:cNvSpPr>
          <p:nvPr/>
        </p:nvSpPr>
        <p:spPr bwMode="auto">
          <a:xfrm flipH="1">
            <a:off x="3054727" y="4257605"/>
            <a:ext cx="1189699" cy="63373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100794" tIns="50397" rIns="100794" bIns="50397"/>
          <a:lstStyle/>
          <a:p>
            <a:endParaRPr lang="en-US"/>
          </a:p>
        </p:txBody>
      </p:sp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5673816" y="5449804"/>
            <a:ext cx="2088688" cy="874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0794" tIns="50397" rIns="100794" bIns="50397">
            <a:spAutoFit/>
          </a:bodyPr>
          <a:lstStyle/>
          <a:p>
            <a:pPr eaLnBrk="1" hangingPunct="1"/>
            <a:r>
              <a:rPr kumimoji="1" lang="en-US" dirty="0">
                <a:ea typeface="新細明體" charset="-120"/>
              </a:rPr>
              <a:t>Multidrug resistant</a:t>
            </a:r>
          </a:p>
          <a:p>
            <a:pPr eaLnBrk="1" hangingPunct="1"/>
            <a:r>
              <a:rPr kumimoji="1" lang="en-US" dirty="0">
                <a:ea typeface="新細明體" charset="-120"/>
              </a:rPr>
              <a:t>Clinical isolate </a:t>
            </a:r>
          </a:p>
          <a:p>
            <a:pPr eaLnBrk="1" hangingPunct="1"/>
            <a:endParaRPr kumimoji="1" lang="en-US" dirty="0">
              <a:ea typeface="新細明體" charset="-120"/>
            </a:endParaRPr>
          </a:p>
        </p:txBody>
      </p:sp>
      <p:sp>
        <p:nvSpPr>
          <p:cNvPr id="7178" name="Text Box 10"/>
          <p:cNvSpPr txBox="1">
            <a:spLocks noChangeArrowheads="1"/>
          </p:cNvSpPr>
          <p:nvPr/>
        </p:nvSpPr>
        <p:spPr bwMode="auto">
          <a:xfrm>
            <a:off x="-101475" y="2400155"/>
            <a:ext cx="202949" cy="371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0794" tIns="50397" rIns="100794" bIns="50397">
            <a:spAutoFit/>
          </a:bodyPr>
          <a:lstStyle/>
          <a:p>
            <a:pPr eaLnBrk="1" hangingPunct="1"/>
            <a:endParaRPr kumimoji="1" lang="en-US" dirty="0">
              <a:ea typeface="新細明體" charset="-120"/>
            </a:endParaRPr>
          </a:p>
        </p:txBody>
      </p:sp>
      <p:sp>
        <p:nvSpPr>
          <p:cNvPr id="7179" name="Text Box 11"/>
          <p:cNvSpPr txBox="1">
            <a:spLocks noChangeArrowheads="1"/>
          </p:cNvSpPr>
          <p:nvPr/>
        </p:nvSpPr>
        <p:spPr bwMode="auto">
          <a:xfrm>
            <a:off x="4540102" y="4068533"/>
            <a:ext cx="202949" cy="371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0794" tIns="50397" rIns="100794" bIns="50397">
            <a:spAutoFit/>
          </a:bodyPr>
          <a:lstStyle/>
          <a:p>
            <a:pPr eaLnBrk="1" hangingPunct="1"/>
            <a:endParaRPr kumimoji="1" lang="en-US" dirty="0">
              <a:ea typeface="新細明體" charset="-120"/>
            </a:endParaRPr>
          </a:p>
        </p:txBody>
      </p:sp>
      <p:sp>
        <p:nvSpPr>
          <p:cNvPr id="7180" name="Text Box 12"/>
          <p:cNvSpPr txBox="1">
            <a:spLocks noChangeArrowheads="1"/>
          </p:cNvSpPr>
          <p:nvPr/>
        </p:nvSpPr>
        <p:spPr bwMode="auto">
          <a:xfrm>
            <a:off x="9975976" y="3909224"/>
            <a:ext cx="202949" cy="371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0794" tIns="50397" rIns="100794" bIns="50397">
            <a:spAutoFit/>
          </a:bodyPr>
          <a:lstStyle/>
          <a:p>
            <a:pPr eaLnBrk="1" hangingPunct="1"/>
            <a:endParaRPr kumimoji="1" lang="en-US" dirty="0">
              <a:ea typeface="新細明體" charset="-120"/>
            </a:endParaRPr>
          </a:p>
        </p:txBody>
      </p:sp>
      <p:sp>
        <p:nvSpPr>
          <p:cNvPr id="7181" name="Text Box 13"/>
          <p:cNvSpPr txBox="1">
            <a:spLocks noChangeArrowheads="1"/>
          </p:cNvSpPr>
          <p:nvPr/>
        </p:nvSpPr>
        <p:spPr bwMode="auto">
          <a:xfrm>
            <a:off x="4244426" y="3860206"/>
            <a:ext cx="2550353" cy="617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0794" tIns="50397" rIns="100794" bIns="50397">
            <a:spAutoFit/>
          </a:bodyPr>
          <a:lstStyle/>
          <a:p>
            <a:pPr eaLnBrk="1" hangingPunct="1"/>
            <a:r>
              <a:rPr kumimoji="1" lang="en-US" i="1">
                <a:ea typeface="新細明體" charset="-120"/>
              </a:rPr>
              <a:t>Staph. saphrophyticus</a:t>
            </a:r>
            <a:r>
              <a:rPr kumimoji="1" lang="en-US">
                <a:ea typeface="新細明體" charset="-120"/>
              </a:rPr>
              <a:t> </a:t>
            </a:r>
          </a:p>
          <a:p>
            <a:pPr eaLnBrk="1" hangingPunct="1"/>
            <a:r>
              <a:rPr kumimoji="1" lang="en-US">
                <a:ea typeface="新細明體" charset="-120"/>
              </a:rPr>
              <a:t>(Urinary tract infection)</a:t>
            </a:r>
          </a:p>
        </p:txBody>
      </p:sp>
      <p:sp>
        <p:nvSpPr>
          <p:cNvPr id="7182" name="Text Box 14"/>
          <p:cNvSpPr txBox="1">
            <a:spLocks noChangeArrowheads="1"/>
          </p:cNvSpPr>
          <p:nvPr/>
        </p:nvSpPr>
        <p:spPr bwMode="auto">
          <a:xfrm>
            <a:off x="4879516" y="4655005"/>
            <a:ext cx="2537529" cy="617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0794" tIns="50397" rIns="100794" bIns="50397">
            <a:spAutoFit/>
          </a:bodyPr>
          <a:lstStyle/>
          <a:p>
            <a:pPr eaLnBrk="1" hangingPunct="1"/>
            <a:r>
              <a:rPr kumimoji="1" lang="en-US" i="1">
                <a:ea typeface="新細明體" charset="-120"/>
              </a:rPr>
              <a:t>Staph. Epidermis</a:t>
            </a:r>
          </a:p>
          <a:p>
            <a:pPr eaLnBrk="1" hangingPunct="1"/>
            <a:r>
              <a:rPr kumimoji="1" lang="en-US">
                <a:ea typeface="新細明體" charset="-120"/>
              </a:rPr>
              <a:t>(Urinary tract infection)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5" name="Rectangle 2"/>
          <p:cNvSpPr>
            <a:spLocks noGrp="1" noChangeArrowheads="1"/>
          </p:cNvSpPr>
          <p:nvPr>
            <p:ph type="title"/>
          </p:nvPr>
        </p:nvSpPr>
        <p:spPr>
          <a:xfrm>
            <a:off x="503873" y="0"/>
            <a:ext cx="9069705" cy="1260475"/>
          </a:xfrm>
        </p:spPr>
        <p:txBody>
          <a:bodyPr/>
          <a:lstStyle/>
          <a:p>
            <a:pPr eaLnBrk="1" hangingPunct="1"/>
            <a:r>
              <a:rPr lang="en-US" sz="2600" b="1" dirty="0" smtClean="0">
                <a:solidFill>
                  <a:schemeClr val="tx1"/>
                </a:solidFill>
              </a:rPr>
              <a:t>Experimental Challenges Translate into Computational Challenges</a:t>
            </a:r>
            <a:r>
              <a:rPr lang="en-US" sz="2600" dirty="0" smtClean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257026" name="Rectangle 3"/>
          <p:cNvSpPr>
            <a:spLocks noGrp="1" noChangeArrowheads="1"/>
          </p:cNvSpPr>
          <p:nvPr>
            <p:ph idx="1"/>
          </p:nvPr>
        </p:nvSpPr>
        <p:spPr>
          <a:xfrm>
            <a:off x="314325" y="581025"/>
            <a:ext cx="7222173" cy="4991131"/>
          </a:xfrm>
        </p:spPr>
        <p:txBody>
          <a:bodyPr/>
          <a:lstStyle/>
          <a:p>
            <a:pPr eaLnBrk="1" hangingPunct="1"/>
            <a:endParaRPr lang="en-US" sz="2200" dirty="0" smtClean="0"/>
          </a:p>
          <a:p>
            <a:pPr eaLnBrk="1" hangingPunct="1"/>
            <a:r>
              <a:rPr lang="en-US" sz="2200" dirty="0" smtClean="0"/>
              <a:t>Computational tools for </a:t>
            </a:r>
            <a:r>
              <a:rPr lang="en-US" sz="2200" b="1" dirty="0" smtClean="0"/>
              <a:t>MS imaging </a:t>
            </a:r>
            <a:r>
              <a:rPr lang="en-US" sz="2200" dirty="0" smtClean="0"/>
              <a:t>are still in infancy (Vineet Bafna lab, collaboration with Eduardo </a:t>
            </a:r>
            <a:r>
              <a:rPr lang="en-US" sz="2200" dirty="0" err="1" smtClean="0"/>
              <a:t>Macagno</a:t>
            </a:r>
            <a:r>
              <a:rPr lang="en-US" sz="2200" dirty="0" smtClean="0"/>
              <a:t>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200" dirty="0" smtClean="0"/>
              <a:t>     </a:t>
            </a:r>
            <a:r>
              <a:rPr lang="en-US" sz="2200" dirty="0" smtClean="0">
                <a:solidFill>
                  <a:srgbClr val="00B0F0"/>
                </a:solidFill>
              </a:rPr>
              <a:t>Bruand et al, JPR 2010, 2011</a:t>
            </a:r>
          </a:p>
          <a:p>
            <a:pPr eaLnBrk="1" hangingPunct="1">
              <a:buFont typeface="Wingdings" pitchFamily="2" charset="2"/>
              <a:buNone/>
            </a:pPr>
            <a:endParaRPr lang="en-US" sz="2200" dirty="0" smtClean="0">
              <a:solidFill>
                <a:srgbClr val="00B0F0"/>
              </a:solidFill>
            </a:endParaRPr>
          </a:p>
          <a:p>
            <a:pPr eaLnBrk="1" hangingPunct="1"/>
            <a:r>
              <a:rPr lang="en-US" sz="2200" dirty="0" smtClean="0"/>
              <a:t>Computational tools for </a:t>
            </a:r>
            <a:r>
              <a:rPr lang="en-US" sz="2200" b="1" dirty="0" smtClean="0"/>
              <a:t>sequencing </a:t>
            </a:r>
            <a:r>
              <a:rPr lang="en-US" sz="2200" b="1" dirty="0" err="1" smtClean="0"/>
              <a:t>cyclopeptides</a:t>
            </a:r>
            <a:r>
              <a:rPr lang="en-US" sz="2200" b="1" dirty="0" smtClean="0"/>
              <a:t>  </a:t>
            </a:r>
            <a:r>
              <a:rPr lang="en-US" sz="2200" dirty="0" smtClean="0"/>
              <a:t>did not  exist till 2009 (Nuno Bandeira and Pavel Pevzner labs,  collaboration with Pieter Dorrestein)</a:t>
            </a:r>
          </a:p>
          <a:p>
            <a:pPr marL="377979" lvl="1" indent="-377979" hangingPunct="1"/>
            <a:r>
              <a:rPr lang="en-US" sz="2000" dirty="0" smtClean="0"/>
              <a:t>      </a:t>
            </a:r>
            <a:r>
              <a:rPr lang="en-US" sz="2000" dirty="0" smtClean="0">
                <a:solidFill>
                  <a:srgbClr val="00B0F0"/>
                </a:solidFill>
              </a:rPr>
              <a:t>Ng et al., Nature Methods 2009, Liu et al., Anal. </a:t>
            </a:r>
            <a:r>
              <a:rPr lang="en-US" sz="2000" dirty="0" err="1" smtClean="0">
                <a:solidFill>
                  <a:srgbClr val="00B0F0"/>
                </a:solidFill>
              </a:rPr>
              <a:t>Chem</a:t>
            </a:r>
            <a:r>
              <a:rPr lang="en-US" sz="2000" dirty="0" smtClean="0">
                <a:solidFill>
                  <a:srgbClr val="00B0F0"/>
                </a:solidFill>
              </a:rPr>
              <a:t>, 2009, Liu et al, PNAS 2010, </a:t>
            </a:r>
            <a:r>
              <a:rPr lang="en-US" sz="2000" dirty="0" err="1" smtClean="0">
                <a:solidFill>
                  <a:srgbClr val="00B0F0"/>
                </a:solidFill>
              </a:rPr>
              <a:t>Leao</a:t>
            </a:r>
            <a:r>
              <a:rPr lang="en-US" sz="2000" dirty="0" smtClean="0">
                <a:solidFill>
                  <a:srgbClr val="00B0F0"/>
                </a:solidFill>
              </a:rPr>
              <a:t> et al, PNAS 2010, Mohimani et al., RECOMB 2011, Mohimani et al., J. Proteome Res., 2011, Proteomics 2011  </a:t>
            </a:r>
          </a:p>
          <a:p>
            <a:pPr marL="377979" lvl="1" indent="-377979" hangingPunct="1"/>
            <a:endParaRPr lang="en-US" sz="2200" dirty="0" smtClean="0">
              <a:solidFill>
                <a:srgbClr val="00B0F0"/>
              </a:solidFill>
            </a:endParaRPr>
          </a:p>
          <a:p>
            <a:pPr eaLnBrk="1" hangingPunct="1"/>
            <a:r>
              <a:rPr lang="en-US" sz="2200" dirty="0" smtClean="0"/>
              <a:t>Computational tools for </a:t>
            </a:r>
            <a:r>
              <a:rPr lang="en-US" sz="2200" b="1" dirty="0" smtClean="0"/>
              <a:t>single cell genome sequencing </a:t>
            </a:r>
            <a:r>
              <a:rPr lang="en-US" sz="2200" dirty="0" smtClean="0"/>
              <a:t>did not exist till 2011 (Glenn Tesler and Pavel Pevzner labs, collaboration with Roger Lasken, JCVI and Dirk Evers, </a:t>
            </a:r>
            <a:r>
              <a:rPr lang="en-US" sz="2200" dirty="0" err="1" smtClean="0"/>
              <a:t>Illumina</a:t>
            </a:r>
            <a:r>
              <a:rPr lang="en-US" sz="2200" dirty="0" smtClean="0"/>
              <a:t>)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200" dirty="0" smtClean="0"/>
              <a:t>     </a:t>
            </a:r>
            <a:r>
              <a:rPr lang="en-US" sz="2200" dirty="0" smtClean="0">
                <a:solidFill>
                  <a:srgbClr val="00B0F0"/>
                </a:solidFill>
              </a:rPr>
              <a:t>Chitsaz et al, Nature Biotech</a:t>
            </a:r>
            <a:r>
              <a:rPr lang="en-US" sz="2200" smtClean="0">
                <a:solidFill>
                  <a:srgbClr val="00B0F0"/>
                </a:solidFill>
              </a:rPr>
              <a:t>, </a:t>
            </a:r>
            <a:r>
              <a:rPr lang="en-US" sz="2200" smtClean="0">
                <a:solidFill>
                  <a:srgbClr val="00B0F0"/>
                </a:solidFill>
              </a:rPr>
              <a:t>2011</a:t>
            </a:r>
            <a:endParaRPr lang="en-US" sz="2200" dirty="0" smtClean="0">
              <a:solidFill>
                <a:srgbClr val="00B0F0"/>
              </a:solidFill>
            </a:endParaRPr>
          </a:p>
        </p:txBody>
      </p:sp>
      <p:pic>
        <p:nvPicPr>
          <p:cNvPr id="25702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10024" y="1260475"/>
            <a:ext cx="1830037" cy="1344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7028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94003" y="3361267"/>
            <a:ext cx="1686573" cy="1186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7029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77981" y="5293995"/>
            <a:ext cx="1679575" cy="109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0" y="0"/>
            <a:ext cx="10077450" cy="1260475"/>
          </a:xfrm>
        </p:spPr>
        <p:txBody>
          <a:bodyPr/>
          <a:lstStyle/>
          <a:p>
            <a:pPr eaLnBrk="1" hangingPunct="1"/>
            <a:r>
              <a:rPr lang="en-US" sz="2200" b="1" dirty="0" smtClean="0"/>
              <a:t>Cyclic peptides are nearly impossible to sequence with current proteomic tools</a:t>
            </a:r>
            <a:endParaRPr lang="en-US" sz="3700" dirty="0" smtClean="0"/>
          </a:p>
        </p:txBody>
      </p:sp>
      <p:graphicFrame>
        <p:nvGraphicFramePr>
          <p:cNvPr id="9218" name="Object 3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0" y="756285"/>
          <a:ext cx="6128700" cy="38742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12" name="CS ChemDraw Drawing" r:id="rId4" imgW="6711280" imgH="4240891" progId="">
                  <p:embed/>
                </p:oleObj>
              </mc:Choice>
              <mc:Fallback>
                <p:oleObj name="CS ChemDraw Drawing" r:id="rId4" imgW="6711280" imgH="4240891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756285"/>
                        <a:ext cx="6128700" cy="387421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221" name="Picture 4" descr="b805069b-ga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6" cstate="print"/>
          <a:srcRect/>
          <a:stretch>
            <a:fillRect/>
          </a:stretch>
        </p:blipFill>
        <p:spPr>
          <a:xfrm>
            <a:off x="5726302" y="1503817"/>
            <a:ext cx="4015233" cy="2457926"/>
          </a:xfrm>
          <a:noFill/>
        </p:spPr>
      </p:pic>
      <p:pic>
        <p:nvPicPr>
          <p:cNvPr id="9222" name="Picture 5" descr="image_mini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7" cstate="print"/>
          <a:srcRect/>
          <a:stretch>
            <a:fillRect/>
          </a:stretch>
        </p:blipFill>
        <p:spPr>
          <a:xfrm>
            <a:off x="2267426" y="3110923"/>
            <a:ext cx="1931511" cy="1664877"/>
          </a:xfrm>
          <a:noFill/>
        </p:spPr>
      </p:pic>
      <p:pic>
        <p:nvPicPr>
          <p:cNvPr id="9223" name="Picture 7" descr="ncontent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8" cstate="print"/>
          <a:srcRect/>
          <a:stretch>
            <a:fillRect/>
          </a:stretch>
        </p:blipFill>
        <p:spPr>
          <a:xfrm>
            <a:off x="3947001" y="3951240"/>
            <a:ext cx="2519363" cy="2132304"/>
          </a:xfrm>
          <a:noFill/>
        </p:spPr>
      </p:pic>
      <p:sp>
        <p:nvSpPr>
          <p:cNvPr id="9224" name="Text Box 6"/>
          <p:cNvSpPr txBox="1">
            <a:spLocks noChangeArrowheads="1"/>
          </p:cNvSpPr>
          <p:nvPr/>
        </p:nvSpPr>
        <p:spPr bwMode="auto">
          <a:xfrm>
            <a:off x="335915" y="6239351"/>
            <a:ext cx="9741535" cy="1246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0794" tIns="50397" rIns="100794" bIns="50397">
            <a:spAutoFit/>
          </a:bodyPr>
          <a:lstStyle/>
          <a:p>
            <a:pPr eaLnBrk="1" hangingPunct="1"/>
            <a:r>
              <a:rPr lang="en-US" sz="2000" dirty="0"/>
              <a:t>-Cyclic peptides found in all kingdom of life (primates and presumably humans), human </a:t>
            </a:r>
            <a:r>
              <a:rPr lang="en-US" sz="2000" dirty="0" err="1"/>
              <a:t>microbiome</a:t>
            </a:r>
            <a:r>
              <a:rPr lang="en-US" sz="2000" dirty="0"/>
              <a:t>, fungi, plants, etc. </a:t>
            </a:r>
          </a:p>
          <a:p>
            <a:pPr eaLnBrk="1" hangingPunct="1"/>
            <a:endParaRPr lang="en-US" sz="2000" dirty="0"/>
          </a:p>
          <a:p>
            <a:pPr eaLnBrk="1" hangingPunct="1"/>
            <a:endParaRPr lang="en-US" sz="2000" dirty="0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7306153" y="5209964"/>
            <a:ext cx="2561353" cy="800052"/>
            <a:chOff x="1920" y="215"/>
            <a:chExt cx="1464" cy="457"/>
          </a:xfrm>
        </p:grpSpPr>
        <p:sp>
          <p:nvSpPr>
            <p:cNvPr id="9247" name="Text Box 9"/>
            <p:cNvSpPr txBox="1">
              <a:spLocks noChangeArrowheads="1"/>
            </p:cNvSpPr>
            <p:nvPr/>
          </p:nvSpPr>
          <p:spPr bwMode="auto">
            <a:xfrm>
              <a:off x="1968" y="480"/>
              <a:ext cx="141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1700" b="1" dirty="0">
                  <a:solidFill>
                    <a:schemeClr val="accent2"/>
                  </a:solidFill>
                  <a:cs typeface="Arial" pitchFamily="34" charset="0"/>
                </a:rPr>
                <a:t>GYFVGSYK</a:t>
              </a:r>
              <a:r>
                <a:rPr lang="en-US" sz="1700" b="1" dirty="0">
                  <a:solidFill>
                    <a:schemeClr val="folHlink"/>
                  </a:solidFill>
                  <a:cs typeface="Arial" pitchFamily="34" charset="0"/>
                </a:rPr>
                <a:t>E</a:t>
              </a:r>
              <a:r>
                <a:rPr lang="en-US" sz="1700" b="1" dirty="0">
                  <a:solidFill>
                    <a:schemeClr val="accent2"/>
                  </a:solidFill>
                  <a:cs typeface="Arial" pitchFamily="34" charset="0"/>
                </a:rPr>
                <a:t>YWSRRII</a:t>
              </a:r>
            </a:p>
          </p:txBody>
        </p:sp>
        <p:sp>
          <p:nvSpPr>
            <p:cNvPr id="9248" name="Line 10"/>
            <p:cNvSpPr>
              <a:spLocks noChangeShapeType="1"/>
            </p:cNvSpPr>
            <p:nvPr/>
          </p:nvSpPr>
          <p:spPr bwMode="auto">
            <a:xfrm flipV="1">
              <a:off x="2064" y="407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49" name="Line 11"/>
            <p:cNvSpPr>
              <a:spLocks noChangeShapeType="1"/>
            </p:cNvSpPr>
            <p:nvPr/>
          </p:nvSpPr>
          <p:spPr bwMode="auto">
            <a:xfrm>
              <a:off x="2112" y="359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50" name="Line 12"/>
            <p:cNvSpPr>
              <a:spLocks noChangeShapeType="1"/>
            </p:cNvSpPr>
            <p:nvPr/>
          </p:nvSpPr>
          <p:spPr bwMode="auto">
            <a:xfrm>
              <a:off x="2736" y="359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51" name="Text Box 13"/>
            <p:cNvSpPr txBox="1">
              <a:spLocks noChangeArrowheads="1"/>
            </p:cNvSpPr>
            <p:nvPr/>
          </p:nvSpPr>
          <p:spPr bwMode="auto">
            <a:xfrm>
              <a:off x="1920" y="263"/>
              <a:ext cx="223" cy="1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1100" dirty="0">
                  <a:cs typeface="Arial" pitchFamily="34" charset="0"/>
                </a:rPr>
                <a:t>HN</a:t>
              </a:r>
            </a:p>
          </p:txBody>
        </p:sp>
        <p:sp>
          <p:nvSpPr>
            <p:cNvPr id="9252" name="Line 14"/>
            <p:cNvSpPr>
              <a:spLocks noChangeShapeType="1"/>
            </p:cNvSpPr>
            <p:nvPr/>
          </p:nvSpPr>
          <p:spPr bwMode="auto">
            <a:xfrm flipV="1">
              <a:off x="2736" y="311"/>
              <a:ext cx="48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53" name="Line 15"/>
            <p:cNvSpPr>
              <a:spLocks noChangeShapeType="1"/>
            </p:cNvSpPr>
            <p:nvPr/>
          </p:nvSpPr>
          <p:spPr bwMode="auto">
            <a:xfrm flipV="1">
              <a:off x="2736" y="359"/>
              <a:ext cx="48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54" name="Text Box 16"/>
            <p:cNvSpPr txBox="1">
              <a:spLocks noChangeArrowheads="1"/>
            </p:cNvSpPr>
            <p:nvPr/>
          </p:nvSpPr>
          <p:spPr bwMode="auto">
            <a:xfrm>
              <a:off x="2736" y="215"/>
              <a:ext cx="168" cy="1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1100" dirty="0">
                  <a:cs typeface="Arial" pitchFamily="34" charset="0"/>
                </a:rPr>
                <a:t>O</a:t>
              </a:r>
            </a:p>
          </p:txBody>
        </p:sp>
      </p:grpSp>
      <p:graphicFrame>
        <p:nvGraphicFramePr>
          <p:cNvPr id="9219" name="Object 17"/>
          <p:cNvGraphicFramePr>
            <a:graphicFrameLocks noChangeAspect="1"/>
          </p:cNvGraphicFramePr>
          <p:nvPr/>
        </p:nvGraphicFramePr>
        <p:xfrm>
          <a:off x="6550343" y="4117552"/>
          <a:ext cx="3359150" cy="8438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13" name="CS ChemDraw Drawing" r:id="rId9" imgW="5761777" imgH="1446134" progId="">
                  <p:embed/>
                </p:oleObj>
              </mc:Choice>
              <mc:Fallback>
                <p:oleObj name="CS ChemDraw Drawing" r:id="rId9" imgW="5761777" imgH="1446134" progId="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0343" y="4117552"/>
                        <a:ext cx="3359150" cy="84381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18"/>
          <p:cNvGrpSpPr>
            <a:grpSpLocks/>
          </p:cNvGrpSpPr>
          <p:nvPr/>
        </p:nvGrpSpPr>
        <p:grpSpPr bwMode="auto">
          <a:xfrm>
            <a:off x="335915" y="4621742"/>
            <a:ext cx="3206939" cy="1454799"/>
            <a:chOff x="1872" y="1104"/>
            <a:chExt cx="1833" cy="831"/>
          </a:xfrm>
        </p:grpSpPr>
        <p:sp>
          <p:nvSpPr>
            <p:cNvPr id="9228" name="Rectangle 19"/>
            <p:cNvSpPr>
              <a:spLocks noChangeArrowheads="1"/>
            </p:cNvSpPr>
            <p:nvPr/>
          </p:nvSpPr>
          <p:spPr bwMode="auto">
            <a:xfrm>
              <a:off x="1872" y="1440"/>
              <a:ext cx="1833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sz="1700" b="1" dirty="0">
                  <a:solidFill>
                    <a:srgbClr val="CC0000"/>
                  </a:solidFill>
                  <a:cs typeface="Arial" pitchFamily="34" charset="0"/>
                </a:rPr>
                <a:t>C</a:t>
              </a:r>
              <a:r>
                <a:rPr lang="en-US" sz="1700" b="1" dirty="0">
                  <a:solidFill>
                    <a:schemeClr val="accent2"/>
                  </a:solidFill>
                  <a:cs typeface="Arial" pitchFamily="34" charset="0"/>
                </a:rPr>
                <a:t>VWGGD</a:t>
              </a:r>
              <a:r>
                <a:rPr lang="en-US" sz="1700" b="1" dirty="0">
                  <a:solidFill>
                    <a:srgbClr val="CC0000"/>
                  </a:solidFill>
                  <a:cs typeface="Arial" pitchFamily="34" charset="0"/>
                </a:rPr>
                <a:t>C</a:t>
              </a:r>
              <a:r>
                <a:rPr lang="en-US" sz="1700" b="1" dirty="0">
                  <a:solidFill>
                    <a:schemeClr val="accent2"/>
                  </a:solidFill>
                  <a:cs typeface="Arial" pitchFamily="34" charset="0"/>
                </a:rPr>
                <a:t>T</a:t>
              </a:r>
              <a:r>
                <a:rPr lang="en-US" sz="1700" b="1" dirty="0">
                  <a:solidFill>
                    <a:schemeClr val="folHlink"/>
                  </a:solidFill>
                  <a:cs typeface="Arial" pitchFamily="34" charset="0"/>
                </a:rPr>
                <a:t>D</a:t>
              </a:r>
              <a:r>
                <a:rPr lang="en-US" sz="1700" b="1" dirty="0">
                  <a:solidFill>
                    <a:schemeClr val="accent2"/>
                  </a:solidFill>
                  <a:cs typeface="Arial" pitchFamily="34" charset="0"/>
                </a:rPr>
                <a:t>FLG</a:t>
              </a:r>
              <a:r>
                <a:rPr lang="en-US" sz="1700" b="1" dirty="0">
                  <a:solidFill>
                    <a:srgbClr val="FF0000"/>
                  </a:solidFill>
                  <a:cs typeface="Arial" pitchFamily="34" charset="0"/>
                </a:rPr>
                <a:t>C</a:t>
              </a:r>
              <a:r>
                <a:rPr lang="en-US" sz="1700" b="1" dirty="0">
                  <a:solidFill>
                    <a:schemeClr val="accent2"/>
                  </a:solidFill>
                  <a:cs typeface="Arial" pitchFamily="34" charset="0"/>
                </a:rPr>
                <a:t>GTAWI</a:t>
              </a:r>
              <a:r>
                <a:rPr lang="en-US" sz="1700" b="1" dirty="0">
                  <a:solidFill>
                    <a:srgbClr val="FF0000"/>
                  </a:solidFill>
                  <a:cs typeface="Arial" pitchFamily="34" charset="0"/>
                </a:rPr>
                <a:t>C</a:t>
              </a:r>
              <a:r>
                <a:rPr lang="en-US" sz="1700" b="1" dirty="0">
                  <a:solidFill>
                    <a:schemeClr val="accent2"/>
                  </a:solidFill>
                  <a:cs typeface="Arial" pitchFamily="34" charset="0"/>
                </a:rPr>
                <a:t>V</a:t>
              </a:r>
            </a:p>
          </p:txBody>
        </p:sp>
        <p:sp>
          <p:nvSpPr>
            <p:cNvPr id="9229" name="Text Box 20"/>
            <p:cNvSpPr txBox="1">
              <a:spLocks noChangeArrowheads="1"/>
            </p:cNvSpPr>
            <p:nvPr/>
          </p:nvSpPr>
          <p:spPr bwMode="auto">
            <a:xfrm>
              <a:off x="3120" y="1776"/>
              <a:ext cx="264" cy="1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1300" dirty="0">
                  <a:cs typeface="Arial" pitchFamily="34" charset="0"/>
                </a:rPr>
                <a:t>S-S</a:t>
              </a:r>
            </a:p>
          </p:txBody>
        </p:sp>
        <p:grpSp>
          <p:nvGrpSpPr>
            <p:cNvPr id="4" name="Group 21"/>
            <p:cNvGrpSpPr>
              <a:grpSpLocks/>
            </p:cNvGrpSpPr>
            <p:nvPr/>
          </p:nvGrpSpPr>
          <p:grpSpPr bwMode="auto">
            <a:xfrm>
              <a:off x="1872" y="1104"/>
              <a:ext cx="1632" cy="751"/>
              <a:chOff x="1872" y="1104"/>
              <a:chExt cx="1632" cy="751"/>
            </a:xfrm>
          </p:grpSpPr>
          <p:sp>
            <p:nvSpPr>
              <p:cNvPr id="9231" name="Line 22"/>
              <p:cNvSpPr>
                <a:spLocks noChangeShapeType="1"/>
              </p:cNvSpPr>
              <p:nvPr/>
            </p:nvSpPr>
            <p:spPr bwMode="auto">
              <a:xfrm flipV="1">
                <a:off x="1988" y="1354"/>
                <a:ext cx="0" cy="12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32" name="Text Box 23"/>
              <p:cNvSpPr txBox="1">
                <a:spLocks noChangeArrowheads="1"/>
              </p:cNvSpPr>
              <p:nvPr/>
            </p:nvSpPr>
            <p:spPr bwMode="auto">
              <a:xfrm>
                <a:off x="1872" y="1229"/>
                <a:ext cx="223" cy="1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sz="1100" dirty="0">
                    <a:cs typeface="Arial" pitchFamily="34" charset="0"/>
                  </a:rPr>
                  <a:t>HN</a:t>
                </a:r>
              </a:p>
            </p:txBody>
          </p:sp>
          <p:sp>
            <p:nvSpPr>
              <p:cNvPr id="9233" name="Line 24"/>
              <p:cNvSpPr>
                <a:spLocks noChangeShapeType="1"/>
              </p:cNvSpPr>
              <p:nvPr/>
            </p:nvSpPr>
            <p:spPr bwMode="auto">
              <a:xfrm>
                <a:off x="2026" y="1271"/>
                <a:ext cx="65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34" name="Line 25"/>
              <p:cNvSpPr>
                <a:spLocks noChangeShapeType="1"/>
              </p:cNvSpPr>
              <p:nvPr/>
            </p:nvSpPr>
            <p:spPr bwMode="auto">
              <a:xfrm>
                <a:off x="2682" y="1271"/>
                <a:ext cx="0" cy="20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35" name="Line 26"/>
              <p:cNvSpPr>
                <a:spLocks noChangeShapeType="1"/>
              </p:cNvSpPr>
              <p:nvPr/>
            </p:nvSpPr>
            <p:spPr bwMode="auto">
              <a:xfrm flipV="1">
                <a:off x="2682" y="1187"/>
                <a:ext cx="77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36" name="Line 27"/>
              <p:cNvSpPr>
                <a:spLocks noChangeShapeType="1"/>
              </p:cNvSpPr>
              <p:nvPr/>
            </p:nvSpPr>
            <p:spPr bwMode="auto">
              <a:xfrm flipV="1">
                <a:off x="2682" y="1229"/>
                <a:ext cx="77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37" name="Text Box 28"/>
              <p:cNvSpPr txBox="1">
                <a:spLocks noChangeArrowheads="1"/>
              </p:cNvSpPr>
              <p:nvPr/>
            </p:nvSpPr>
            <p:spPr bwMode="auto">
              <a:xfrm>
                <a:off x="2720" y="1104"/>
                <a:ext cx="168" cy="1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sz="1100" dirty="0">
                    <a:cs typeface="Arial" pitchFamily="34" charset="0"/>
                  </a:rPr>
                  <a:t>O</a:t>
                </a:r>
              </a:p>
            </p:txBody>
          </p:sp>
          <p:sp>
            <p:nvSpPr>
              <p:cNvPr id="9238" name="Line 29"/>
              <p:cNvSpPr>
                <a:spLocks noChangeShapeType="1"/>
              </p:cNvSpPr>
              <p:nvPr/>
            </p:nvSpPr>
            <p:spPr bwMode="auto">
              <a:xfrm>
                <a:off x="1988" y="1605"/>
                <a:ext cx="0" cy="12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39" name="Line 30"/>
              <p:cNvSpPr>
                <a:spLocks noChangeShapeType="1"/>
              </p:cNvSpPr>
              <p:nvPr/>
            </p:nvSpPr>
            <p:spPr bwMode="auto">
              <a:xfrm>
                <a:off x="1988" y="1730"/>
                <a:ext cx="231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40" name="Line 31"/>
              <p:cNvSpPr>
                <a:spLocks noChangeShapeType="1"/>
              </p:cNvSpPr>
              <p:nvPr/>
            </p:nvSpPr>
            <p:spPr bwMode="auto">
              <a:xfrm>
                <a:off x="2412" y="1730"/>
                <a:ext cx="61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41" name="Line 32"/>
              <p:cNvSpPr>
                <a:spLocks noChangeShapeType="1"/>
              </p:cNvSpPr>
              <p:nvPr/>
            </p:nvSpPr>
            <p:spPr bwMode="auto">
              <a:xfrm>
                <a:off x="3029" y="1605"/>
                <a:ext cx="0" cy="12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42" name="Line 33"/>
              <p:cNvSpPr>
                <a:spLocks noChangeShapeType="1"/>
              </p:cNvSpPr>
              <p:nvPr/>
            </p:nvSpPr>
            <p:spPr bwMode="auto">
              <a:xfrm flipH="1">
                <a:off x="3492" y="1584"/>
                <a:ext cx="12" cy="2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43" name="Line 34"/>
              <p:cNvSpPr>
                <a:spLocks noChangeShapeType="1"/>
              </p:cNvSpPr>
              <p:nvPr/>
            </p:nvSpPr>
            <p:spPr bwMode="auto">
              <a:xfrm>
                <a:off x="2528" y="1855"/>
                <a:ext cx="6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44" name="Line 35"/>
              <p:cNvSpPr>
                <a:spLocks noChangeShapeType="1"/>
              </p:cNvSpPr>
              <p:nvPr/>
            </p:nvSpPr>
            <p:spPr bwMode="auto">
              <a:xfrm flipH="1">
                <a:off x="3337" y="1855"/>
                <a:ext cx="15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45" name="Text Box 36"/>
              <p:cNvSpPr txBox="1">
                <a:spLocks noChangeArrowheads="1"/>
              </p:cNvSpPr>
              <p:nvPr/>
            </p:nvSpPr>
            <p:spPr bwMode="auto">
              <a:xfrm>
                <a:off x="2160" y="1632"/>
                <a:ext cx="264" cy="1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sz="1300" dirty="0">
                    <a:cs typeface="Arial" pitchFamily="34" charset="0"/>
                  </a:rPr>
                  <a:t>S-S</a:t>
                </a:r>
              </a:p>
            </p:txBody>
          </p:sp>
          <p:sp>
            <p:nvSpPr>
              <p:cNvPr id="9246" name="Line 37"/>
              <p:cNvSpPr>
                <a:spLocks noChangeShapeType="1"/>
              </p:cNvSpPr>
              <p:nvPr/>
            </p:nvSpPr>
            <p:spPr bwMode="auto">
              <a:xfrm>
                <a:off x="2528" y="1605"/>
                <a:ext cx="0" cy="25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40" name="TextBox 39"/>
          <p:cNvSpPr txBox="1">
            <a:spLocks noChangeArrowheads="1"/>
          </p:cNvSpPr>
          <p:nvPr/>
        </p:nvSpPr>
        <p:spPr bwMode="auto">
          <a:xfrm>
            <a:off x="755809" y="6890596"/>
            <a:ext cx="9321641" cy="731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0794" tIns="50397" rIns="100794" bIns="50397">
            <a:spAutoFit/>
          </a:bodyPr>
          <a:lstStyle/>
          <a:p>
            <a:r>
              <a:rPr lang="en-US" sz="2600" b="1" dirty="0">
                <a:solidFill>
                  <a:srgbClr val="FF0000"/>
                </a:solidFill>
              </a:rPr>
              <a:t>Many bacteria generate dozens of cyclic peptides! </a:t>
            </a: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Title 1"/>
          <p:cNvSpPr>
            <a:spLocks noGrp="1"/>
          </p:cNvSpPr>
          <p:nvPr>
            <p:ph type="title" idx="4294967295"/>
          </p:nvPr>
        </p:nvSpPr>
        <p:spPr>
          <a:xfrm>
            <a:off x="0" y="84032"/>
            <a:ext cx="9573578" cy="1260475"/>
          </a:xfrm>
        </p:spPr>
        <p:txBody>
          <a:bodyPr/>
          <a:lstStyle/>
          <a:p>
            <a:pPr eaLnBrk="1" hangingPunct="1"/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sz="2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Multiplex Sequencing of Natural Products (Peptides)</a:t>
            </a:r>
          </a:p>
        </p:txBody>
      </p:sp>
      <p:sp>
        <p:nvSpPr>
          <p:cNvPr id="26" name="Oval 25"/>
          <p:cNvSpPr/>
          <p:nvPr/>
        </p:nvSpPr>
        <p:spPr>
          <a:xfrm>
            <a:off x="3107214" y="1836442"/>
            <a:ext cx="1511618" cy="1344507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00794" tIns="50397" rIns="100794" bIns="50397" anchor="ctr"/>
          <a:lstStyle/>
          <a:p>
            <a:pPr algn="ctr" eaLnBrk="1" hangingPunct="1">
              <a:defRPr/>
            </a:pPr>
            <a:endParaRPr lang="en-US" sz="20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587851" y="1836442"/>
            <a:ext cx="1511618" cy="1344507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00794" tIns="50397" rIns="100794" bIns="50397" anchor="ctr"/>
          <a:lstStyle/>
          <a:p>
            <a:pPr algn="ctr" eaLnBrk="1" hangingPunct="1">
              <a:defRPr/>
            </a:pPr>
            <a:endParaRPr lang="en-US" sz="20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0248" name="TextBox 30"/>
          <p:cNvSpPr txBox="1">
            <a:spLocks noChangeArrowheads="1"/>
          </p:cNvSpPr>
          <p:nvPr/>
        </p:nvSpPr>
        <p:spPr bwMode="auto">
          <a:xfrm>
            <a:off x="741812" y="2078034"/>
            <a:ext cx="1259681" cy="874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0794" tIns="50397" rIns="100794" bIns="50397">
            <a:spAutoFit/>
          </a:bodyPr>
          <a:lstStyle/>
          <a:p>
            <a:pPr algn="ctr" eaLnBrk="1" hangingPunct="1"/>
            <a:r>
              <a:rPr lang="en-US" dirty="0">
                <a:solidFill>
                  <a:srgbClr val="002060"/>
                </a:solidFill>
                <a:cs typeface="Arial" pitchFamily="34" charset="0"/>
              </a:rPr>
              <a:t>Activity-guided isolation</a:t>
            </a:r>
          </a:p>
        </p:txBody>
      </p:sp>
      <p:sp>
        <p:nvSpPr>
          <p:cNvPr id="34" name="Right Arrow 33"/>
          <p:cNvSpPr/>
          <p:nvPr/>
        </p:nvSpPr>
        <p:spPr>
          <a:xfrm>
            <a:off x="2351405" y="2424664"/>
            <a:ext cx="587851" cy="2520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defRPr/>
            </a:pPr>
            <a:endParaRPr lang="en-US" sz="2000" dirty="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0250" name="TextBox 34"/>
          <p:cNvSpPr txBox="1">
            <a:spLocks noChangeArrowheads="1"/>
          </p:cNvSpPr>
          <p:nvPr/>
        </p:nvSpPr>
        <p:spPr bwMode="auto">
          <a:xfrm>
            <a:off x="3107214" y="1932729"/>
            <a:ext cx="1557106" cy="1132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0794" tIns="50397" rIns="100794" bIns="50397">
            <a:spAutoFit/>
          </a:bodyPr>
          <a:lstStyle/>
          <a:p>
            <a:pPr algn="ctr" eaLnBrk="1" hangingPunct="1"/>
            <a:r>
              <a:rPr lang="en-US" dirty="0">
                <a:solidFill>
                  <a:srgbClr val="002060"/>
                </a:solidFill>
                <a:cs typeface="Arial" pitchFamily="34" charset="0"/>
              </a:rPr>
              <a:t>Purification of the most abundant compound </a:t>
            </a:r>
          </a:p>
        </p:txBody>
      </p:sp>
      <p:sp>
        <p:nvSpPr>
          <p:cNvPr id="36" name="Oval 35"/>
          <p:cNvSpPr/>
          <p:nvPr/>
        </p:nvSpPr>
        <p:spPr>
          <a:xfrm>
            <a:off x="5528601" y="1881960"/>
            <a:ext cx="1777550" cy="1344507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00794" tIns="50397" rIns="100794" bIns="50397" anchor="ctr"/>
          <a:lstStyle/>
          <a:p>
            <a:pPr algn="ctr" eaLnBrk="1" hangingPunct="1">
              <a:defRPr/>
            </a:pPr>
            <a:endParaRPr lang="en-US" sz="20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37" name="Right Arrow 36"/>
          <p:cNvSpPr/>
          <p:nvPr/>
        </p:nvSpPr>
        <p:spPr>
          <a:xfrm>
            <a:off x="4870768" y="2424664"/>
            <a:ext cx="587851" cy="2520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defRPr/>
            </a:pPr>
            <a:endParaRPr lang="en-US" sz="2000" dirty="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0253" name="TextBox 37"/>
          <p:cNvSpPr txBox="1">
            <a:spLocks noChangeArrowheads="1"/>
          </p:cNvSpPr>
          <p:nvPr/>
        </p:nvSpPr>
        <p:spPr bwMode="auto">
          <a:xfrm>
            <a:off x="5376390" y="2095541"/>
            <a:ext cx="2099469" cy="77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0794" tIns="50397" rIns="100794" bIns="50397">
            <a:spAutoFit/>
          </a:bodyPr>
          <a:lstStyle/>
          <a:p>
            <a:pPr algn="ctr" eaLnBrk="1" hangingPunct="1"/>
            <a:r>
              <a:rPr lang="en-US" dirty="0">
                <a:solidFill>
                  <a:srgbClr val="002060"/>
                </a:solidFill>
                <a:cs typeface="Arial" pitchFamily="34" charset="0"/>
              </a:rPr>
              <a:t>NMR-based</a:t>
            </a:r>
          </a:p>
          <a:p>
            <a:pPr algn="ctr" eaLnBrk="1" hangingPunct="1"/>
            <a:r>
              <a:rPr lang="en-US" dirty="0">
                <a:solidFill>
                  <a:srgbClr val="002060"/>
                </a:solidFill>
                <a:cs typeface="Arial" pitchFamily="34" charset="0"/>
              </a:rPr>
              <a:t>sequencing</a:t>
            </a:r>
          </a:p>
          <a:p>
            <a:pPr algn="ctr" eaLnBrk="1" hangingPunct="1"/>
            <a:r>
              <a:rPr lang="en-US" sz="1100" dirty="0">
                <a:solidFill>
                  <a:srgbClr val="002060"/>
                </a:solidFill>
                <a:cs typeface="Arial" pitchFamily="34" charset="0"/>
              </a:rPr>
              <a:t>(one compound at a time)  </a:t>
            </a:r>
          </a:p>
        </p:txBody>
      </p:sp>
      <p:sp>
        <p:nvSpPr>
          <p:cNvPr id="39" name="Oval 38"/>
          <p:cNvSpPr/>
          <p:nvPr/>
        </p:nvSpPr>
        <p:spPr>
          <a:xfrm>
            <a:off x="8077707" y="1890712"/>
            <a:ext cx="1891271" cy="1344507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00794" tIns="50397" rIns="100794" bIns="50397" anchor="ctr"/>
          <a:lstStyle/>
          <a:p>
            <a:pPr algn="ctr" eaLnBrk="1" hangingPunct="1">
              <a:defRPr/>
            </a:pPr>
            <a:endParaRPr lang="en-US" sz="20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40" name="Right Arrow 39"/>
          <p:cNvSpPr/>
          <p:nvPr/>
        </p:nvSpPr>
        <p:spPr>
          <a:xfrm>
            <a:off x="7428620" y="2424664"/>
            <a:ext cx="587851" cy="2520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defRPr/>
            </a:pPr>
            <a:endParaRPr lang="en-US" sz="2000" dirty="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0256" name="TextBox 40"/>
          <p:cNvSpPr txBox="1">
            <a:spLocks noChangeArrowheads="1"/>
          </p:cNvSpPr>
          <p:nvPr/>
        </p:nvSpPr>
        <p:spPr bwMode="auto">
          <a:xfrm>
            <a:off x="7789030" y="2097291"/>
            <a:ext cx="2480872" cy="617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0794" tIns="50397" rIns="100794" bIns="50397">
            <a:spAutoFit/>
          </a:bodyPr>
          <a:lstStyle/>
          <a:p>
            <a:pPr algn="ctr" eaLnBrk="1" hangingPunct="1"/>
            <a:r>
              <a:rPr lang="en-US" dirty="0">
                <a:solidFill>
                  <a:srgbClr val="002060"/>
                </a:solidFill>
                <a:cs typeface="Arial" pitchFamily="34" charset="0"/>
              </a:rPr>
              <a:t>MS based </a:t>
            </a:r>
          </a:p>
          <a:p>
            <a:pPr algn="ctr" eaLnBrk="1" hangingPunct="1"/>
            <a:r>
              <a:rPr lang="en-US" dirty="0">
                <a:solidFill>
                  <a:srgbClr val="002060"/>
                </a:solidFill>
                <a:cs typeface="Arial" pitchFamily="34" charset="0"/>
              </a:rPr>
              <a:t>verification</a:t>
            </a:r>
          </a:p>
        </p:txBody>
      </p:sp>
      <p:sp>
        <p:nvSpPr>
          <p:cNvPr id="42" name="Oval 41"/>
          <p:cNvSpPr/>
          <p:nvPr/>
        </p:nvSpPr>
        <p:spPr>
          <a:xfrm>
            <a:off x="3077472" y="4523705"/>
            <a:ext cx="4114959" cy="141803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00794" tIns="50397" rIns="100794" bIns="50397" anchor="ctr"/>
          <a:lstStyle/>
          <a:p>
            <a:pPr algn="ctr" eaLnBrk="1" hangingPunct="1">
              <a:defRPr/>
            </a:pPr>
            <a:endParaRPr lang="en-US" sz="20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587851" y="4523705"/>
            <a:ext cx="1511618" cy="1344507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00794" tIns="50397" rIns="100794" bIns="50397" anchor="ctr"/>
          <a:lstStyle/>
          <a:p>
            <a:pPr algn="ctr" eaLnBrk="1" hangingPunct="1">
              <a:defRPr/>
            </a:pPr>
            <a:endParaRPr lang="en-US" sz="20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8220" name="TextBox 43"/>
          <p:cNvSpPr txBox="1">
            <a:spLocks noChangeArrowheads="1"/>
          </p:cNvSpPr>
          <p:nvPr/>
        </p:nvSpPr>
        <p:spPr bwMode="auto">
          <a:xfrm>
            <a:off x="743563" y="4751291"/>
            <a:ext cx="1259681" cy="874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0794" tIns="50397" rIns="100794" bIns="50397">
            <a:spAutoFit/>
          </a:bodyPr>
          <a:lstStyle/>
          <a:p>
            <a:pPr algn="ctr" eaLnBrk="1" hangingPunct="1"/>
            <a:r>
              <a:rPr lang="en-US" dirty="0">
                <a:solidFill>
                  <a:srgbClr val="002060"/>
                </a:solidFill>
                <a:cs typeface="Arial" pitchFamily="34" charset="0"/>
              </a:rPr>
              <a:t>MS-guided isolation</a:t>
            </a:r>
          </a:p>
        </p:txBody>
      </p:sp>
      <p:sp>
        <p:nvSpPr>
          <p:cNvPr id="45" name="Right Arrow 44"/>
          <p:cNvSpPr/>
          <p:nvPr/>
        </p:nvSpPr>
        <p:spPr>
          <a:xfrm>
            <a:off x="2351405" y="5111926"/>
            <a:ext cx="587851" cy="252095"/>
          </a:xfrm>
          <a:prstGeom prst="rightArrow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defRPr/>
            </a:pPr>
            <a:endParaRPr lang="en-US" sz="2000" dirty="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8222" name="TextBox 45"/>
          <p:cNvSpPr txBox="1">
            <a:spLocks noChangeArrowheads="1"/>
          </p:cNvSpPr>
          <p:nvPr/>
        </p:nvSpPr>
        <p:spPr bwMode="auto">
          <a:xfrm>
            <a:off x="3023235" y="4877339"/>
            <a:ext cx="4198938" cy="617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0794" tIns="50397" rIns="100794" bIns="50397">
            <a:spAutoFit/>
          </a:bodyPr>
          <a:lstStyle/>
          <a:p>
            <a:pPr algn="ctr" eaLnBrk="1" hangingPunct="1"/>
            <a:r>
              <a:rPr lang="en-US" dirty="0">
                <a:solidFill>
                  <a:srgbClr val="002060"/>
                </a:solidFill>
                <a:cs typeface="Arial" pitchFamily="34" charset="0"/>
              </a:rPr>
              <a:t>MS-based</a:t>
            </a:r>
          </a:p>
          <a:p>
            <a:pPr algn="ctr" eaLnBrk="1" hangingPunct="1"/>
            <a:r>
              <a:rPr lang="en-US" dirty="0">
                <a:solidFill>
                  <a:srgbClr val="002060"/>
                </a:solidFill>
                <a:cs typeface="Arial" pitchFamily="34" charset="0"/>
              </a:rPr>
              <a:t>sequencing </a:t>
            </a:r>
          </a:p>
        </p:txBody>
      </p:sp>
      <p:sp>
        <p:nvSpPr>
          <p:cNvPr id="49" name="Oval 48"/>
          <p:cNvSpPr/>
          <p:nvPr/>
        </p:nvSpPr>
        <p:spPr>
          <a:xfrm>
            <a:off x="8322644" y="4523705"/>
            <a:ext cx="1511618" cy="1344507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00794" tIns="50397" rIns="100794" bIns="50397" anchor="ctr"/>
          <a:lstStyle/>
          <a:p>
            <a:pPr algn="ctr" eaLnBrk="1" hangingPunct="1">
              <a:defRPr/>
            </a:pPr>
            <a:endParaRPr lang="en-US" sz="20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50" name="Right Arrow 49"/>
          <p:cNvSpPr/>
          <p:nvPr/>
        </p:nvSpPr>
        <p:spPr>
          <a:xfrm>
            <a:off x="7503852" y="5111926"/>
            <a:ext cx="587851" cy="252095"/>
          </a:xfrm>
          <a:prstGeom prst="rightArrow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defRPr/>
            </a:pPr>
            <a:endParaRPr lang="en-US" sz="2000" dirty="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8227" name="TextBox 50"/>
          <p:cNvSpPr txBox="1">
            <a:spLocks noChangeArrowheads="1"/>
          </p:cNvSpPr>
          <p:nvPr/>
        </p:nvSpPr>
        <p:spPr bwMode="auto">
          <a:xfrm>
            <a:off x="8322645" y="4887842"/>
            <a:ext cx="1557106" cy="874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0794" tIns="50397" rIns="100794" bIns="50397">
            <a:spAutoFit/>
          </a:bodyPr>
          <a:lstStyle/>
          <a:p>
            <a:pPr algn="ctr" eaLnBrk="1" hangingPunct="1"/>
            <a:r>
              <a:rPr lang="en-US" dirty="0">
                <a:solidFill>
                  <a:srgbClr val="002060"/>
                </a:solidFill>
                <a:cs typeface="Arial" pitchFamily="34" charset="0"/>
              </a:rPr>
              <a:t>Hypothesis-driven NMR</a:t>
            </a:r>
          </a:p>
          <a:p>
            <a:pPr algn="ctr" eaLnBrk="1" hangingPunct="1"/>
            <a:r>
              <a:rPr lang="en-US" dirty="0">
                <a:solidFill>
                  <a:srgbClr val="002060"/>
                </a:solidFill>
                <a:cs typeface="Arial" pitchFamily="34" charset="0"/>
              </a:rPr>
              <a:t>verification</a:t>
            </a:r>
          </a:p>
        </p:txBody>
      </p:sp>
      <p:sp>
        <p:nvSpPr>
          <p:cNvPr id="52" name="Right Arrow 51"/>
          <p:cNvSpPr/>
          <p:nvPr/>
        </p:nvSpPr>
        <p:spPr>
          <a:xfrm rot="2400000">
            <a:off x="2253430" y="3697393"/>
            <a:ext cx="874779" cy="252095"/>
          </a:xfrm>
          <a:prstGeom prst="rightArrow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hangingPunct="1">
              <a:defRPr/>
            </a:pPr>
            <a:endParaRPr lang="en-US" sz="2000" dirty="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8229" name="TextBox 26"/>
          <p:cNvSpPr txBox="1">
            <a:spLocks noChangeArrowheads="1"/>
          </p:cNvSpPr>
          <p:nvPr/>
        </p:nvSpPr>
        <p:spPr bwMode="auto">
          <a:xfrm>
            <a:off x="4786789" y="3361267"/>
            <a:ext cx="5122704" cy="1175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0794" tIns="50397" rIns="100794" bIns="50397">
            <a:spAutoFit/>
          </a:bodyPr>
          <a:lstStyle/>
          <a:p>
            <a:pPr marL="377979" indent="-377979" hangingPunct="1">
              <a:buFontTx/>
              <a:buAutoNum type="arabicPeriod"/>
            </a:pPr>
            <a:r>
              <a:rPr lang="en-US" sz="1500" b="1" dirty="0">
                <a:cs typeface="Arial" pitchFamily="34" charset="0"/>
              </a:rPr>
              <a:t>Time-consuming</a:t>
            </a:r>
            <a:r>
              <a:rPr lang="en-US" sz="1500" dirty="0">
                <a:cs typeface="Arial" pitchFamily="34" charset="0"/>
              </a:rPr>
              <a:t> (years time-frame)</a:t>
            </a:r>
          </a:p>
          <a:p>
            <a:pPr marL="377979" indent="-377979" hangingPunct="1">
              <a:buFontTx/>
              <a:buAutoNum type="arabicPeriod"/>
            </a:pPr>
            <a:r>
              <a:rPr lang="en-US" sz="1500" b="1" dirty="0">
                <a:cs typeface="Arial" pitchFamily="34" charset="0"/>
              </a:rPr>
              <a:t>Material consuming </a:t>
            </a:r>
            <a:r>
              <a:rPr lang="en-US" sz="1500" dirty="0">
                <a:cs typeface="Arial" pitchFamily="34" charset="0"/>
              </a:rPr>
              <a:t>since sufficient amounts are rarely available (e.g., one drug dose – one yew tree) </a:t>
            </a:r>
          </a:p>
          <a:p>
            <a:pPr marL="377979" indent="-377979" hangingPunct="1">
              <a:buFontTx/>
              <a:buAutoNum type="arabicPeriod"/>
            </a:pPr>
            <a:r>
              <a:rPr lang="en-US" sz="1500" b="1" dirty="0">
                <a:cs typeface="Arial" pitchFamily="34" charset="0"/>
              </a:rPr>
              <a:t>Difficult to </a:t>
            </a:r>
            <a:r>
              <a:rPr lang="en-US" sz="1500" b="1" i="1" dirty="0" err="1">
                <a:cs typeface="Arial" pitchFamily="34" charset="0"/>
              </a:rPr>
              <a:t>dereplicate</a:t>
            </a:r>
            <a:r>
              <a:rPr lang="en-US" sz="1500" b="1" dirty="0">
                <a:cs typeface="Arial" pitchFamily="34" charset="0"/>
              </a:rPr>
              <a:t> </a:t>
            </a:r>
            <a:r>
              <a:rPr lang="en-US" sz="1500" dirty="0">
                <a:cs typeface="Arial" pitchFamily="34" charset="0"/>
              </a:rPr>
              <a:t>(identify analogs to previously discovered compounds)</a:t>
            </a:r>
          </a:p>
        </p:txBody>
      </p:sp>
      <p:sp>
        <p:nvSpPr>
          <p:cNvPr id="10267" name="TextBox 28"/>
          <p:cNvSpPr txBox="1">
            <a:spLocks noChangeArrowheads="1"/>
          </p:cNvSpPr>
          <p:nvPr/>
        </p:nvSpPr>
        <p:spPr bwMode="auto">
          <a:xfrm>
            <a:off x="335915" y="1428539"/>
            <a:ext cx="3443129" cy="388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0794" tIns="50397" rIns="100794" bIns="50397">
            <a:spAutoFit/>
          </a:bodyPr>
          <a:lstStyle/>
          <a:p>
            <a:pPr eaLnBrk="1" hangingPunct="1"/>
            <a:r>
              <a:rPr lang="en-US" sz="2000" b="1" dirty="0">
                <a:cs typeface="Arial" pitchFamily="34" charset="0"/>
              </a:rPr>
              <a:t>Traditional approach</a:t>
            </a:r>
          </a:p>
        </p:txBody>
      </p:sp>
      <p:sp>
        <p:nvSpPr>
          <p:cNvPr id="8233" name="Rectangle 30"/>
          <p:cNvSpPr>
            <a:spLocks noChangeArrowheads="1"/>
          </p:cNvSpPr>
          <p:nvPr/>
        </p:nvSpPr>
        <p:spPr bwMode="auto">
          <a:xfrm>
            <a:off x="3443129" y="5560096"/>
            <a:ext cx="3367898" cy="287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0794" tIns="50397" rIns="100794" bIns="50397">
            <a:spAutoFit/>
          </a:bodyPr>
          <a:lstStyle/>
          <a:p>
            <a:pPr algn="ctr" eaLnBrk="1" hangingPunct="1"/>
            <a:r>
              <a:rPr lang="en-US" sz="1300" dirty="0">
                <a:solidFill>
                  <a:srgbClr val="002060"/>
                </a:solidFill>
                <a:cs typeface="Arial" pitchFamily="34" charset="0"/>
              </a:rPr>
              <a:t>minimum of samples are required</a:t>
            </a:r>
            <a:endParaRPr lang="en-US" sz="1300" dirty="0">
              <a:cs typeface="Arial" pitchFamily="34" charset="0"/>
            </a:endParaRPr>
          </a:p>
        </p:txBody>
      </p:sp>
      <p:sp>
        <p:nvSpPr>
          <p:cNvPr id="8234" name="TextBox 37"/>
          <p:cNvSpPr txBox="1">
            <a:spLocks noChangeArrowheads="1"/>
          </p:cNvSpPr>
          <p:nvPr/>
        </p:nvSpPr>
        <p:spPr bwMode="auto">
          <a:xfrm>
            <a:off x="167957" y="5857707"/>
            <a:ext cx="2771299" cy="287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0794" tIns="50397" rIns="100794" bIns="50397">
            <a:spAutoFit/>
          </a:bodyPr>
          <a:lstStyle/>
          <a:p>
            <a:pPr eaLnBrk="1" hangingPunct="1"/>
            <a:r>
              <a:rPr lang="en-US" sz="1300" i="1" dirty="0">
                <a:cs typeface="Arial" pitchFamily="34" charset="0"/>
              </a:rPr>
              <a:t>Yang et al., Nature CB, 2009</a:t>
            </a:r>
          </a:p>
        </p:txBody>
      </p:sp>
      <p:sp>
        <p:nvSpPr>
          <p:cNvPr id="8235" name="TextBox 40"/>
          <p:cNvSpPr txBox="1">
            <a:spLocks noChangeArrowheads="1"/>
          </p:cNvSpPr>
          <p:nvPr/>
        </p:nvSpPr>
        <p:spPr bwMode="auto">
          <a:xfrm>
            <a:off x="2771299" y="5941739"/>
            <a:ext cx="4954746" cy="473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0794" tIns="50397" rIns="100794" bIns="50397">
            <a:spAutoFit/>
          </a:bodyPr>
          <a:lstStyle/>
          <a:p>
            <a:pPr algn="ctr" eaLnBrk="1" hangingPunct="1"/>
            <a:r>
              <a:rPr lang="en-US" sz="1300" i="1" dirty="0">
                <a:cs typeface="Arial" pitchFamily="34" charset="0"/>
              </a:rPr>
              <a:t>Ng et al., Nature Methods, 2009</a:t>
            </a:r>
          </a:p>
          <a:p>
            <a:pPr algn="ctr" eaLnBrk="1" hangingPunct="1"/>
            <a:r>
              <a:rPr lang="en-US" sz="1300" i="1" dirty="0" err="1">
                <a:cs typeface="Arial" pitchFamily="34" charset="0"/>
              </a:rPr>
              <a:t>Mohimani</a:t>
            </a:r>
            <a:r>
              <a:rPr lang="en-US" sz="1300" i="1" dirty="0">
                <a:cs typeface="Arial" pitchFamily="34" charset="0"/>
              </a:rPr>
              <a:t> et al</a:t>
            </a:r>
            <a:r>
              <a:rPr lang="en-US" sz="1300" i="1">
                <a:cs typeface="Arial" pitchFamily="34" charset="0"/>
              </a:rPr>
              <a:t>., </a:t>
            </a:r>
            <a:r>
              <a:rPr lang="en-US" sz="1300" i="1" smtClean="0">
                <a:cs typeface="Arial" pitchFamily="34" charset="0"/>
              </a:rPr>
              <a:t>2011</a:t>
            </a:r>
            <a:endParaRPr lang="en-US" sz="1300" i="1" dirty="0">
              <a:cs typeface="Arial" pitchFamily="34" charset="0"/>
            </a:endParaRPr>
          </a:p>
        </p:txBody>
      </p:sp>
      <p:graphicFrame>
        <p:nvGraphicFramePr>
          <p:cNvPr id="3104" name="Object 32"/>
          <p:cNvGraphicFramePr>
            <a:graphicFrameLocks noChangeAspect="1"/>
          </p:cNvGraphicFramePr>
          <p:nvPr/>
        </p:nvGraphicFramePr>
        <p:xfrm>
          <a:off x="4429125" y="6171076"/>
          <a:ext cx="1511618" cy="13917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35" name="CS ChemDraw Drawing" r:id="rId4" imgW="5937080" imgH="5464805" progId="">
                  <p:embed/>
                </p:oleObj>
              </mc:Choice>
              <mc:Fallback>
                <p:oleObj name="CS ChemDraw Drawing" r:id="rId4" imgW="5937080" imgH="5464805" progId="">
                  <p:embed/>
                  <p:pic>
                    <p:nvPicPr>
                      <p:cNvPr id="0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9125" y="6171076"/>
                        <a:ext cx="1511618" cy="139177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" name="TextBox 52"/>
          <p:cNvSpPr txBox="1">
            <a:spLocks noChangeArrowheads="1"/>
          </p:cNvSpPr>
          <p:nvPr/>
        </p:nvSpPr>
        <p:spPr bwMode="auto">
          <a:xfrm>
            <a:off x="167958" y="4537710"/>
            <a:ext cx="9675052" cy="545426"/>
          </a:xfrm>
          <a:prstGeom prst="rect">
            <a:avLst/>
          </a:prstGeom>
          <a:solidFill>
            <a:srgbClr val="0000FF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lIns="100794" tIns="50397" rIns="100794" bIns="50397">
            <a:spAutoFit/>
          </a:bodyPr>
          <a:lstStyle/>
          <a:p>
            <a:r>
              <a:rPr lang="en-US" sz="3100" b="1" dirty="0"/>
              <a:t>         Multiplex Sequencing of ALL Compounds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8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8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8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8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8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9" dur="500"/>
                                        <p:tgtEl>
                                          <p:spTgt spid="82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2" dur="500"/>
                                        <p:tgtEl>
                                          <p:spTgt spid="82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3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8220" grpId="0"/>
      <p:bldP spid="45" grpId="0" animBg="1"/>
      <p:bldP spid="8222" grpId="0"/>
      <p:bldP spid="49" grpId="0" animBg="1"/>
      <p:bldP spid="50" grpId="0" animBg="1"/>
      <p:bldP spid="8227" grpId="0"/>
      <p:bldP spid="52" grpId="0" animBg="1"/>
      <p:bldP spid="8229" grpId="0"/>
      <p:bldP spid="8233" grpId="0"/>
      <p:bldP spid="8234" grpId="0"/>
      <p:bldP spid="8234" grpId="1"/>
      <p:bldP spid="8235" grpId="0"/>
      <p:bldP spid="8235" grpId="1"/>
      <p:bldP spid="53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1"/>
          <p:cNvSpPr>
            <a:spLocks noGrp="1" noChangeArrowheads="1"/>
          </p:cNvSpPr>
          <p:nvPr>
            <p:ph type="title"/>
          </p:nvPr>
        </p:nvSpPr>
        <p:spPr>
          <a:xfrm>
            <a:off x="427038" y="101600"/>
            <a:ext cx="9061450" cy="1165225"/>
          </a:xfrm>
          <a:ln/>
        </p:spPr>
        <p:txBody>
          <a:bodyPr lIns="0" tIns="72072" rIns="0" bIns="0" anchor="ctr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dirty="0" smtClean="0">
                <a:solidFill>
                  <a:srgbClr val="000000"/>
                </a:solidFill>
              </a:rPr>
              <a:t>                   </a:t>
            </a:r>
            <a:r>
              <a:rPr lang="en-GB" b="1" dirty="0" smtClean="0">
                <a:solidFill>
                  <a:srgbClr val="000000"/>
                </a:solidFill>
              </a:rPr>
              <a:t>Collaborators</a:t>
            </a:r>
            <a:r>
              <a:rPr lang="en-GB" b="1" dirty="0">
                <a:solidFill>
                  <a:srgbClr val="000000"/>
                </a:solidFill>
              </a:rPr>
              <a:t>:</a:t>
            </a:r>
          </a:p>
        </p:txBody>
      </p:sp>
      <p:sp>
        <p:nvSpPr>
          <p:cNvPr id="68611" name="Text Box 3"/>
          <p:cNvSpPr txBox="1">
            <a:spLocks noChangeArrowheads="1"/>
          </p:cNvSpPr>
          <p:nvPr/>
        </p:nvSpPr>
        <p:spPr bwMode="auto">
          <a:xfrm>
            <a:off x="1762125" y="3476625"/>
            <a:ext cx="4038600" cy="708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39312" rIns="0" bIns="0" anchor="ctr"/>
          <a:lstStyle/>
          <a:p>
            <a:pPr>
              <a:lnSpc>
                <a:spcPct val="87000"/>
              </a:lnSpc>
              <a:tabLst>
                <a:tab pos="723900" algn="l"/>
                <a:tab pos="1447800" algn="l"/>
                <a:tab pos="2171700" algn="l"/>
              </a:tabLst>
            </a:pPr>
            <a:r>
              <a:rPr lang="en-GB" sz="2400" dirty="0">
                <a:solidFill>
                  <a:srgbClr val="000000"/>
                </a:solidFill>
              </a:rPr>
              <a:t>Pieter </a:t>
            </a:r>
            <a:r>
              <a:rPr lang="en-GB" sz="2400" dirty="0" smtClean="0">
                <a:solidFill>
                  <a:srgbClr val="000000"/>
                </a:solidFill>
              </a:rPr>
              <a:t>Dorrestein </a:t>
            </a:r>
          </a:p>
          <a:p>
            <a:pPr>
              <a:lnSpc>
                <a:spcPct val="87000"/>
              </a:lnSpc>
              <a:tabLst>
                <a:tab pos="723900" algn="l"/>
                <a:tab pos="1447800" algn="l"/>
                <a:tab pos="2171700" algn="l"/>
              </a:tabLst>
            </a:pPr>
            <a:r>
              <a:rPr lang="en-GB" sz="2400" dirty="0" smtClean="0">
                <a:solidFill>
                  <a:srgbClr val="000000"/>
                </a:solidFill>
              </a:rPr>
              <a:t>(UCSD School of Pharmacy) </a:t>
            </a:r>
            <a:endParaRPr lang="en-GB" sz="2400" dirty="0">
              <a:solidFill>
                <a:srgbClr val="000000"/>
              </a:solidFill>
            </a:endParaRPr>
          </a:p>
        </p:txBody>
      </p:sp>
      <p:sp>
        <p:nvSpPr>
          <p:cNvPr id="68612" name="Text Box 4"/>
          <p:cNvSpPr txBox="1">
            <a:spLocks noChangeArrowheads="1"/>
          </p:cNvSpPr>
          <p:nvPr/>
        </p:nvSpPr>
        <p:spPr bwMode="auto">
          <a:xfrm>
            <a:off x="2447925" y="5762625"/>
            <a:ext cx="4114800" cy="708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39312" rIns="0" bIns="0" anchor="ctr"/>
          <a:lstStyle/>
          <a:p>
            <a:pPr>
              <a:lnSpc>
                <a:spcPct val="87000"/>
              </a:lnSpc>
              <a:tabLst>
                <a:tab pos="723900" algn="l"/>
                <a:tab pos="1447800" algn="l"/>
                <a:tab pos="2171700" algn="l"/>
              </a:tabLst>
            </a:pPr>
            <a:r>
              <a:rPr lang="en-GB" sz="2400" dirty="0">
                <a:solidFill>
                  <a:srgbClr val="000000"/>
                </a:solidFill>
              </a:rPr>
              <a:t>William </a:t>
            </a:r>
            <a:r>
              <a:rPr lang="en-GB" sz="2400" dirty="0" err="1" smtClean="0">
                <a:solidFill>
                  <a:srgbClr val="000000"/>
                </a:solidFill>
              </a:rPr>
              <a:t>Fenical</a:t>
            </a:r>
            <a:endParaRPr lang="en-GB" sz="2400" dirty="0" smtClean="0">
              <a:solidFill>
                <a:srgbClr val="000000"/>
              </a:solidFill>
            </a:endParaRPr>
          </a:p>
          <a:p>
            <a:pPr>
              <a:lnSpc>
                <a:spcPct val="87000"/>
              </a:lnSpc>
              <a:tabLst>
                <a:tab pos="723900" algn="l"/>
                <a:tab pos="1447800" algn="l"/>
                <a:tab pos="2171700" algn="l"/>
              </a:tabLst>
            </a:pPr>
            <a:r>
              <a:rPr lang="en-GB" sz="2400" dirty="0" smtClean="0">
                <a:solidFill>
                  <a:srgbClr val="000000"/>
                </a:solidFill>
              </a:rPr>
              <a:t>(Scripps Institute </a:t>
            </a:r>
          </a:p>
          <a:p>
            <a:pPr>
              <a:lnSpc>
                <a:spcPct val="87000"/>
              </a:lnSpc>
              <a:tabLst>
                <a:tab pos="723900" algn="l"/>
                <a:tab pos="1447800" algn="l"/>
                <a:tab pos="2171700" algn="l"/>
              </a:tabLst>
            </a:pPr>
            <a:r>
              <a:rPr lang="en-GB" sz="2400" dirty="0" smtClean="0">
                <a:solidFill>
                  <a:srgbClr val="000000"/>
                </a:solidFill>
              </a:rPr>
              <a:t>of Oceanography) </a:t>
            </a:r>
            <a:endParaRPr lang="en-GB" sz="2400" dirty="0">
              <a:solidFill>
                <a:srgbClr val="000000"/>
              </a:solidFill>
            </a:endParaRPr>
          </a:p>
        </p:txBody>
      </p:sp>
      <p:pic>
        <p:nvPicPr>
          <p:cNvPr id="6861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5686425"/>
            <a:ext cx="1828800" cy="1171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6861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3429000"/>
            <a:ext cx="1143000" cy="160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68615" name="Text Box 7"/>
          <p:cNvSpPr txBox="1">
            <a:spLocks noChangeArrowheads="1"/>
          </p:cNvSpPr>
          <p:nvPr/>
        </p:nvSpPr>
        <p:spPr bwMode="auto">
          <a:xfrm>
            <a:off x="6715125" y="5457825"/>
            <a:ext cx="2514600" cy="708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39312" rIns="0" bIns="0" anchor="ctr"/>
          <a:lstStyle/>
          <a:p>
            <a:pPr>
              <a:lnSpc>
                <a:spcPct val="87000"/>
              </a:lnSpc>
              <a:tabLst>
                <a:tab pos="723900" algn="l"/>
                <a:tab pos="1447800" algn="l"/>
                <a:tab pos="2171700" algn="l"/>
              </a:tabLst>
            </a:pPr>
            <a:r>
              <a:rPr lang="en-GB" sz="2400" dirty="0">
                <a:solidFill>
                  <a:srgbClr val="000000"/>
                </a:solidFill>
              </a:rPr>
              <a:t>Yu Liang Yang</a:t>
            </a:r>
          </a:p>
        </p:txBody>
      </p:sp>
      <p:sp>
        <p:nvSpPr>
          <p:cNvPr id="68616" name="Text Box 8"/>
          <p:cNvSpPr txBox="1">
            <a:spLocks noChangeArrowheads="1"/>
          </p:cNvSpPr>
          <p:nvPr/>
        </p:nvSpPr>
        <p:spPr bwMode="auto">
          <a:xfrm>
            <a:off x="6648450" y="6143625"/>
            <a:ext cx="3429000" cy="708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39312" rIns="0" bIns="0" anchor="ctr"/>
          <a:lstStyle/>
          <a:p>
            <a:pPr>
              <a:lnSpc>
                <a:spcPct val="87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GB" sz="2400" dirty="0">
                <a:solidFill>
                  <a:srgbClr val="000000"/>
                </a:solidFill>
              </a:rPr>
              <a:t>Susanna </a:t>
            </a:r>
            <a:r>
              <a:rPr lang="en-GB" sz="2400" dirty="0" err="1">
                <a:solidFill>
                  <a:srgbClr val="000000"/>
                </a:solidFill>
              </a:rPr>
              <a:t>Guadencio</a:t>
            </a:r>
            <a:endParaRPr lang="en-GB" sz="2400" dirty="0">
              <a:solidFill>
                <a:srgbClr val="000000"/>
              </a:solidFill>
            </a:endParaRPr>
          </a:p>
        </p:txBody>
      </p:sp>
      <p:pic>
        <p:nvPicPr>
          <p:cNvPr id="68617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" y="1143000"/>
            <a:ext cx="1276350" cy="1371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1762125" y="1190625"/>
            <a:ext cx="4038600" cy="708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39312" rIns="0" bIns="0" anchor="ctr"/>
          <a:lstStyle/>
          <a:p>
            <a:pPr>
              <a:lnSpc>
                <a:spcPct val="87000"/>
              </a:lnSpc>
              <a:tabLst>
                <a:tab pos="723900" algn="l"/>
                <a:tab pos="1447800" algn="l"/>
                <a:tab pos="2171700" algn="l"/>
              </a:tabLst>
            </a:pPr>
            <a:r>
              <a:rPr lang="en-GB" sz="2400" dirty="0" smtClean="0">
                <a:solidFill>
                  <a:srgbClr val="000000"/>
                </a:solidFill>
              </a:rPr>
              <a:t>Wei Ting Liu  </a:t>
            </a:r>
          </a:p>
          <a:p>
            <a:pPr>
              <a:lnSpc>
                <a:spcPct val="87000"/>
              </a:lnSpc>
              <a:tabLst>
                <a:tab pos="723900" algn="l"/>
                <a:tab pos="1447800" algn="l"/>
                <a:tab pos="2171700" algn="l"/>
              </a:tabLst>
            </a:pPr>
            <a:r>
              <a:rPr lang="en-GB" sz="2400" dirty="0" smtClean="0">
                <a:solidFill>
                  <a:srgbClr val="000000"/>
                </a:solidFill>
              </a:rPr>
              <a:t>(UCSD School of Pharmacy) </a:t>
            </a:r>
            <a:endParaRPr lang="en-GB" sz="2400" dirty="0">
              <a:solidFill>
                <a:srgbClr val="000000"/>
              </a:solidFill>
            </a:endParaRPr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34124" y="1724025"/>
            <a:ext cx="3501429" cy="2438400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/>
        </p:spPr>
      </p:pic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6867525" y="4543425"/>
            <a:ext cx="2514600" cy="708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39312" rIns="0" bIns="0" anchor="ctr"/>
          <a:lstStyle/>
          <a:p>
            <a:pPr>
              <a:lnSpc>
                <a:spcPct val="87000"/>
              </a:lnSpc>
              <a:tabLst>
                <a:tab pos="723900" algn="l"/>
                <a:tab pos="1447800" algn="l"/>
                <a:tab pos="2171700" algn="l"/>
              </a:tabLst>
            </a:pPr>
            <a:r>
              <a:rPr lang="en-GB" sz="2400" dirty="0" smtClean="0">
                <a:solidFill>
                  <a:srgbClr val="000000"/>
                </a:solidFill>
              </a:rPr>
              <a:t>Bill Gerwick (Scripps Institute </a:t>
            </a:r>
          </a:p>
          <a:p>
            <a:pPr>
              <a:lnSpc>
                <a:spcPct val="87000"/>
              </a:lnSpc>
              <a:tabLst>
                <a:tab pos="723900" algn="l"/>
                <a:tab pos="1447800" algn="l"/>
                <a:tab pos="2171700" algn="l"/>
              </a:tabLst>
            </a:pPr>
            <a:r>
              <a:rPr lang="en-GB" sz="2400" dirty="0" smtClean="0">
                <a:solidFill>
                  <a:srgbClr val="000000"/>
                </a:solidFill>
              </a:rPr>
              <a:t>of Oceanography) </a:t>
            </a:r>
          </a:p>
          <a:p>
            <a:pPr>
              <a:lnSpc>
                <a:spcPct val="87000"/>
              </a:lnSpc>
              <a:tabLst>
                <a:tab pos="723900" algn="l"/>
                <a:tab pos="1447800" algn="l"/>
                <a:tab pos="2171700" algn="l"/>
              </a:tabLst>
            </a:pPr>
            <a:r>
              <a:rPr lang="en-GB" sz="2400" dirty="0" smtClean="0">
                <a:solidFill>
                  <a:srgbClr val="000000"/>
                </a:solidFill>
              </a:rPr>
              <a:t>  </a:t>
            </a:r>
            <a:endParaRPr lang="en-GB" sz="24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SimSun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SimSun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SimSun"/>
        <a:cs typeface=""/>
      </a:majorFont>
      <a:minorFont>
        <a:latin typeface="Calibri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SimSun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SimSun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SimSun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SimSun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SimSun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SimSun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3152</TotalTime>
  <Words>3814</Words>
  <Application>Microsoft Office PowerPoint</Application>
  <PresentationFormat>Custom</PresentationFormat>
  <Paragraphs>654</Paragraphs>
  <Slides>83</Slides>
  <Notes>83</Notes>
  <HiddenSlides>17</HiddenSlides>
  <MMClips>0</MMClips>
  <ScaleCrop>false</ScaleCrop>
  <HeadingPairs>
    <vt:vector size="6" baseType="variant">
      <vt:variant>
        <vt:lpstr>Theme</vt:lpstr>
      </vt:variant>
      <vt:variant>
        <vt:i4>4</vt:i4>
      </vt:variant>
      <vt:variant>
        <vt:lpstr>Embedded OLE Servers</vt:lpstr>
      </vt:variant>
      <vt:variant>
        <vt:i4>4</vt:i4>
      </vt:variant>
      <vt:variant>
        <vt:lpstr>Slide Titles</vt:lpstr>
      </vt:variant>
      <vt:variant>
        <vt:i4>83</vt:i4>
      </vt:variant>
    </vt:vector>
  </HeadingPairs>
  <TitlesOfParts>
    <vt:vector size="91" baseType="lpstr">
      <vt:lpstr>Office Theme</vt:lpstr>
      <vt:lpstr>Office Theme</vt:lpstr>
      <vt:lpstr>Office Theme</vt:lpstr>
      <vt:lpstr>Office Theme</vt:lpstr>
      <vt:lpstr>Visio</vt:lpstr>
      <vt:lpstr>CS ChemDraw Drawing</vt:lpstr>
      <vt:lpstr>Image</vt:lpstr>
      <vt:lpstr>Chart</vt:lpstr>
      <vt:lpstr>PowerPoint Presentation</vt:lpstr>
      <vt:lpstr>PowerPoint Presentation</vt:lpstr>
      <vt:lpstr>PowerPoint Presentation</vt:lpstr>
      <vt:lpstr>Sequencing Antibodies (collaboration with Genentech)           and  Snake Venoms (collaboration with Broad Institute)</vt:lpstr>
      <vt:lpstr>               Theta defensins</vt:lpstr>
      <vt:lpstr>    If Theta Defensins Are So Important      Why They Disappeared in Human? </vt:lpstr>
      <vt:lpstr>Reawakening Retrocyclins from 7 Million Years of Slumber:      Ancestral Human Defensins Active Against HIV </vt:lpstr>
      <vt:lpstr>PowerPoint Presentation</vt:lpstr>
      <vt:lpstr>PowerPoint Presentation</vt:lpstr>
      <vt:lpstr>PowerPoint Presentation</vt:lpstr>
      <vt:lpstr>PowerPoint Presentation</vt:lpstr>
      <vt:lpstr>From Seaside to Bedside </vt:lpstr>
      <vt:lpstr>Cyclic Peptide Sequencing:  MS vs NMR</vt:lpstr>
      <vt:lpstr>Sequencing NRPs by Mass Spectromety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Similarity Between Peptide and Spectrum</vt:lpstr>
      <vt:lpstr>PowerPoint Presentation</vt:lpstr>
      <vt:lpstr>Historical Detour:  First Mass Produced Antibiotic  </vt:lpstr>
      <vt:lpstr>First Mass Produced Antibiotic  </vt:lpstr>
      <vt:lpstr>PowerPoint Presentation</vt:lpstr>
      <vt:lpstr>Interactions Between Cyclic Peptides: Allelopathy</vt:lpstr>
      <vt:lpstr>From sequencing the most abundant peptides to multiplex sequencing</vt:lpstr>
      <vt:lpstr>Bacillus brevis: Tyrocidines and Gramicidins   </vt:lpstr>
      <vt:lpstr>Bacillus brevis: Tyrocidines and Gramicidins   </vt:lpstr>
      <vt:lpstr>Tags</vt:lpstr>
      <vt:lpstr>Scoring Tags</vt:lpstr>
      <vt:lpstr>Tag Extension:  Starting from 2-tags</vt:lpstr>
      <vt:lpstr>Tag Extension:  from k-tags to (k+1)-tags</vt:lpstr>
      <vt:lpstr>Tag Extension:  from k-tags to (k+1)-tags</vt:lpstr>
      <vt:lpstr>Tag Extension:  from k-tags to (k+1)-tags</vt:lpstr>
      <vt:lpstr>Tag Extension:  from k-tags to (k+1)-tags</vt:lpstr>
      <vt:lpstr>Tag Extension:  from k-tags to (k+1)-tags</vt:lpstr>
      <vt:lpstr> Simple Peptide Sequencing Algorithm (for a single spectrum)</vt:lpstr>
      <vt:lpstr>Multiplex Peptide Sequencing</vt:lpstr>
      <vt:lpstr>Multiplex Peptide Sequencing</vt:lpstr>
      <vt:lpstr>Spectral Network</vt:lpstr>
      <vt:lpstr>Spectral Network as an Oracle for de novo Peptide Sequencing </vt:lpstr>
      <vt:lpstr>G-consistent Multitags</vt:lpstr>
      <vt:lpstr>Multiplex Cyclic Peptide Sequencing Problem</vt:lpstr>
      <vt:lpstr>Top-scoring Tags of Individual Spectra Are    Usually Inconsistent</vt:lpstr>
      <vt:lpstr>Multitag Algorithm:  Starting from a Single Tag</vt:lpstr>
      <vt:lpstr>Multitag Algorithm</vt:lpstr>
      <vt:lpstr>Multitag Algorithm</vt:lpstr>
      <vt:lpstr>Multitag Algorithm</vt:lpstr>
      <vt:lpstr>Multitag Algorithm</vt:lpstr>
      <vt:lpstr>Exploring High-Scoring                 G-consistent Multitags </vt:lpstr>
      <vt:lpstr>Constrained Multiplex Cyclic Peptide Sequencing Problem</vt:lpstr>
      <vt:lpstr>Multitag algorithm</vt:lpstr>
      <vt:lpstr>Spectral Datasets </vt:lpstr>
      <vt:lpstr>Results</vt:lpstr>
      <vt:lpstr>Spectral Networks Reveal new NRPs</vt:lpstr>
      <vt:lpstr>Spectral Network of Tyrocidines</vt:lpstr>
      <vt:lpstr>Spectral Network of Tyrocidines</vt:lpstr>
      <vt:lpstr>Spectral Network of Tyrocidines</vt:lpstr>
      <vt:lpstr>Spectral Network of Tyrocidines</vt:lpstr>
      <vt:lpstr>Results : Sequence of Tyrocidines</vt:lpstr>
      <vt:lpstr>Spectral Network of Reginamides</vt:lpstr>
      <vt:lpstr>Spectral Network of Reginamides (reconstruction confirmed by NMR)</vt:lpstr>
      <vt:lpstr>Results : Sequence of Reginamides</vt:lpstr>
      <vt:lpstr>Conclusions</vt:lpstr>
      <vt:lpstr>    …Unexpectedly, the cecum in germ-free mice swelled up to several times its normal size and the mice died. Mice without germs don’t develop normal intestines. ..</vt:lpstr>
      <vt:lpstr>Bacterial Cannibalism   </vt:lpstr>
      <vt:lpstr>It is straightforward to find bacteria that inhibit or promote growth of pathogens. But it is difficult to find out what molecules are responsible for such actions. </vt:lpstr>
      <vt:lpstr>PowerPoint Presentation</vt:lpstr>
      <vt:lpstr>PowerPoint Presentation</vt:lpstr>
      <vt:lpstr>      MS Imaging of Killer and Victim Cells</vt:lpstr>
      <vt:lpstr>Bacterial Cannibalism   </vt:lpstr>
      <vt:lpstr>Where we want to go and what it will take?</vt:lpstr>
      <vt:lpstr>MS imaging enabled the discovery and sequencing of the cannibalistic killing agent (SKF)</vt:lpstr>
      <vt:lpstr>PowerPoint Presentation</vt:lpstr>
      <vt:lpstr>PowerPoint Presentation</vt:lpstr>
      <vt:lpstr>Screen a panel of 30+ pathogens</vt:lpstr>
      <vt:lpstr>Experimental Challenges Translate into Computational Challenges </vt:lpstr>
      <vt:lpstr>Cyclic peptides are nearly impossible to sequence with current proteomic tools</vt:lpstr>
      <vt:lpstr>       Multiplex Sequencing of Natural Products (Peptides)</vt:lpstr>
      <vt:lpstr>                   Collaborators: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Pavel</dc:creator>
  <cp:lastModifiedBy>CSEadmin</cp:lastModifiedBy>
  <cp:revision>71</cp:revision>
  <cp:lastPrinted>1601-01-01T00:00:00Z</cp:lastPrinted>
  <dcterms:created xsi:type="dcterms:W3CDTF">1601-01-01T00:00:00Z</dcterms:created>
  <dcterms:modified xsi:type="dcterms:W3CDTF">2012-02-22T17:15:17Z</dcterms:modified>
</cp:coreProperties>
</file>