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Rectangle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Rectangle"/>
          <p:cNvSpPr/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Image"/>
          <p:cNvSpPr/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/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Body Level One…"/>
          <p:cNvSpPr txBox="1"/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ebastianraschka.com/faq/docs/self-supervised.html" TargetMode="External"/><Relationship Id="rId3" Type="http://schemas.openxmlformats.org/officeDocument/2006/relationships/image" Target="../media/image2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rxiv.org/abs/2004.10964" TargetMode="External"/><Relationship Id="rId3" Type="http://schemas.openxmlformats.org/officeDocument/2006/relationships/image" Target="../media/image3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hyperlink" Target="https://devblogs.microsoft.com/foundry/beyond-the-prompt-why-and-how-to-fine-tune-your-own-models/" TargetMode="Externa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hyperlink" Target="https://arxiv.org/pdf/2106.09685" TargetMode="Externa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hyperlink" Target="https://arxiv.org/pdf/2106.09685" TargetMode="Externa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5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CSE/DSC 234 Data-Centric AI and AI Engineering"/>
          <p:cNvSpPr txBox="1"/>
          <p:nvPr>
            <p:ph type="ctrTitle"/>
          </p:nvPr>
        </p:nvSpPr>
        <p:spPr>
          <a:xfrm>
            <a:off x="635000" y="1663700"/>
            <a:ext cx="8077200" cy="2076451"/>
          </a:xfrm>
          <a:prstGeom prst="rect">
            <a:avLst/>
          </a:prstGeom>
        </p:spPr>
        <p:txBody>
          <a:bodyPr/>
          <a:lstStyle/>
          <a:p>
            <a:pPr algn="l">
              <a:defRPr b="1" sz="3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CSE/DSC 234</a:t>
            </a:r>
            <a:br/>
            <a:r>
              <a:t>Data-Centric AI and AI Engineering</a:t>
            </a:r>
          </a:p>
        </p:txBody>
      </p:sp>
      <p:sp>
        <p:nvSpPr>
          <p:cNvPr id="113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14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30825" r="0" b="30825"/>
          <a:stretch>
            <a:fillRect/>
          </a:stretch>
        </p:blipFill>
        <p:spPr>
          <a:xfrm>
            <a:off x="584398" y="547292"/>
            <a:ext cx="2332002" cy="503037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Topic 4: Model Customization"/>
          <p:cNvSpPr txBox="1"/>
          <p:nvPr>
            <p:ph type="subTitle" sz="quarter" idx="1"/>
          </p:nvPr>
        </p:nvSpPr>
        <p:spPr>
          <a:xfrm>
            <a:off x="635000" y="4914900"/>
            <a:ext cx="6400800" cy="674864"/>
          </a:xfrm>
          <a:prstGeom prst="rect">
            <a:avLst/>
          </a:prstGeom>
        </p:spPr>
        <p:txBody>
          <a:bodyPr/>
          <a:lstStyle>
            <a:lvl1pPr algn="l">
              <a:spcBef>
                <a:spcPts val="600"/>
              </a:spcBef>
              <a:defRPr sz="2600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Topic 4: Model Customization</a:t>
            </a:r>
          </a:p>
        </p:txBody>
      </p:sp>
      <p:sp>
        <p:nvSpPr>
          <p:cNvPr id="116" name="Arun Kumar"/>
          <p:cNvSpPr txBox="1"/>
          <p:nvPr/>
        </p:nvSpPr>
        <p:spPr>
          <a:xfrm>
            <a:off x="635000" y="3898900"/>
            <a:ext cx="7848600" cy="474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>
              <a:spcBef>
                <a:spcPts val="500"/>
              </a:spcBef>
              <a:defRPr sz="2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Arun Kumar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2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1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0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122" name="LLM Customization Spectrum…"/>
          <p:cNvSpPr txBox="1"/>
          <p:nvPr/>
        </p:nvSpPr>
        <p:spPr>
          <a:xfrm>
            <a:off x="1112440" y="1782692"/>
            <a:ext cx="7671017" cy="2508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LLM Customization Spectrum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Continued Pre-Training (CPT)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Supervised Fine-Tuning (SFT)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LoRA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Post-Training/Reinforcement Fine-Tuning (RFT)</a:t>
            </a:r>
          </a:p>
        </p:txBody>
      </p:sp>
      <p:sp>
        <p:nvSpPr>
          <p:cNvPr id="123" name="Arrow"/>
          <p:cNvSpPr/>
          <p:nvPr/>
        </p:nvSpPr>
        <p:spPr>
          <a:xfrm>
            <a:off x="642010" y="1890700"/>
            <a:ext cx="499667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2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2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7" name="Why Customize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Why Customize?</a:t>
              </a:r>
            </a:p>
          </p:txBody>
        </p:sp>
      </p:grpSp>
      <p:sp>
        <p:nvSpPr>
          <p:cNvPr id="129" name="Pure prompt/context/retrieval engineering can plateau on out-of-distribution data/jargon or domain-specific reasoning:…"/>
          <p:cNvSpPr txBox="1"/>
          <p:nvPr/>
        </p:nvSpPr>
        <p:spPr>
          <a:xfrm>
            <a:off x="343875" y="1577683"/>
            <a:ext cx="8456250" cy="4651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Pure prompt/context/retrieval engineering can plateau on out-of-distribution data/jargon or domain-specific reasoning:</a:t>
            </a:r>
          </a:p>
          <a:p>
            <a:pPr lvl="1" marL="8382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Highly domain-specific concepts, figures, mechanisms</a:t>
            </a:r>
          </a:p>
          <a:p>
            <a:pPr lvl="1" marL="8382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Custom data ontologies and schemas</a:t>
            </a:r>
          </a:p>
          <a:p>
            <a:pPr lvl="1" marL="8382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Even if base model has capability, consistent behavior hard</a:t>
            </a:r>
          </a:p>
          <a:p>
            <a:pPr marL="3810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3810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Cost and latency concerns:</a:t>
            </a:r>
          </a:p>
          <a:p>
            <a:pPr lvl="1" marL="8382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Runaway token spend and rate limiting headaches</a:t>
            </a:r>
          </a:p>
          <a:p>
            <a:pPr lvl="1" marL="8382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Bad UX of slow chatbots</a:t>
            </a:r>
          </a:p>
          <a:p>
            <a:pPr marL="3810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3810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Edge / no-Internet deployment</a:t>
            </a:r>
          </a:p>
          <a:p>
            <a:pPr marL="3810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Data+AI sovereignty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3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3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33" name="LLM Customization Spectrum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LLM Customization Spectrum</a:t>
              </a:r>
            </a:p>
          </p:txBody>
        </p:sp>
      </p:grpSp>
      <p:pic>
        <p:nvPicPr>
          <p:cNvPr id="135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3954" y="2290036"/>
            <a:ext cx="8736092" cy="1416286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Credit: RapidFire AI overview"/>
          <p:cNvSpPr txBox="1"/>
          <p:nvPr/>
        </p:nvSpPr>
        <p:spPr>
          <a:xfrm>
            <a:off x="3533199" y="6555448"/>
            <a:ext cx="2077602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Credit: RapidFire AI overview</a:t>
            </a:r>
          </a:p>
        </p:txBody>
      </p:sp>
      <p:sp>
        <p:nvSpPr>
          <p:cNvPr id="137" name="Cheaper…"/>
          <p:cNvSpPr txBox="1"/>
          <p:nvPr/>
        </p:nvSpPr>
        <p:spPr>
          <a:xfrm>
            <a:off x="337062" y="1307053"/>
            <a:ext cx="1615826" cy="1150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Cheaper</a:t>
            </a:r>
          </a:p>
          <a:p>
            <a:pPr algn="ctr">
              <a:defRPr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Easier</a:t>
            </a:r>
          </a:p>
          <a:p>
            <a:pPr algn="ctr">
              <a:defRPr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Less Powerful</a:t>
            </a:r>
          </a:p>
          <a:p>
            <a:pPr algn="ctr">
              <a:defRPr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More Common</a:t>
            </a:r>
          </a:p>
        </p:txBody>
      </p:sp>
      <p:sp>
        <p:nvSpPr>
          <p:cNvPr id="138" name="Costlier…"/>
          <p:cNvSpPr txBox="1"/>
          <p:nvPr/>
        </p:nvSpPr>
        <p:spPr>
          <a:xfrm>
            <a:off x="7211478" y="1307053"/>
            <a:ext cx="1577875" cy="1150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Costlier</a:t>
            </a:r>
          </a:p>
          <a:p>
            <a:pPr algn="ctr">
              <a:defRPr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Harder</a:t>
            </a:r>
          </a:p>
          <a:p>
            <a:pPr algn="ctr">
              <a:defRPr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More Powerful</a:t>
            </a:r>
          </a:p>
          <a:p>
            <a:pPr algn="ctr">
              <a:defRPr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Less Common</a:t>
            </a:r>
          </a:p>
        </p:txBody>
      </p:sp>
      <p:sp>
        <p:nvSpPr>
          <p:cNvPr id="139" name="Inference-only…"/>
          <p:cNvSpPr txBox="1"/>
          <p:nvPr/>
        </p:nvSpPr>
        <p:spPr>
          <a:xfrm>
            <a:off x="2229395" y="3698524"/>
            <a:ext cx="1616272" cy="617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Inference-only </a:t>
            </a:r>
          </a:p>
          <a:p>
            <a:pPr algn="ctr">
              <a:defRPr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Customization</a:t>
            </a:r>
          </a:p>
        </p:txBody>
      </p:sp>
      <p:sp>
        <p:nvSpPr>
          <p:cNvPr id="140" name="Training-based…"/>
          <p:cNvSpPr txBox="1"/>
          <p:nvPr/>
        </p:nvSpPr>
        <p:spPr>
          <a:xfrm>
            <a:off x="4861835" y="3698524"/>
            <a:ext cx="1620513" cy="617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Training-based</a:t>
            </a:r>
          </a:p>
          <a:p>
            <a:pPr algn="ctr">
              <a:defRPr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Customization</a:t>
            </a:r>
          </a:p>
        </p:txBody>
      </p:sp>
      <p:sp>
        <p:nvSpPr>
          <p:cNvPr id="141" name="Rectangle"/>
          <p:cNvSpPr/>
          <p:nvPr/>
        </p:nvSpPr>
        <p:spPr>
          <a:xfrm>
            <a:off x="1985966" y="2499821"/>
            <a:ext cx="2103129" cy="1193801"/>
          </a:xfrm>
          <a:prstGeom prst="rect">
            <a:avLst/>
          </a:prstGeom>
          <a:ln w="25400">
            <a:solidFill>
              <a:srgbClr val="FF2600"/>
            </a:solidFill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42" name="Rectangle"/>
          <p:cNvSpPr/>
          <p:nvPr/>
        </p:nvSpPr>
        <p:spPr>
          <a:xfrm>
            <a:off x="4090903" y="2499821"/>
            <a:ext cx="3162377" cy="1193801"/>
          </a:xfrm>
          <a:prstGeom prst="rect">
            <a:avLst/>
          </a:prstGeom>
          <a:ln w="25400">
            <a:solidFill>
              <a:srgbClr val="FF2600"/>
            </a:solidFill>
          </a:ln>
        </p:spPr>
        <p:txBody>
          <a:bodyPr lIns="45719" rIns="45719" anchor="ctr"/>
          <a:lstStyle/>
          <a:p>
            <a:pPr/>
          </a:p>
        </p:txBody>
      </p:sp>
      <p:graphicFrame>
        <p:nvGraphicFramePr>
          <p:cNvPr id="143" name="Table 1"/>
          <p:cNvGraphicFramePr/>
          <p:nvPr/>
        </p:nvGraphicFramePr>
        <p:xfrm>
          <a:off x="534871" y="4435089"/>
          <a:ext cx="7420206" cy="1987197"/>
        </p:xfrm>
        <a:graphic xmlns:a="http://schemas.openxmlformats.org/drawingml/2006/main">
          <a:graphicData uri="http://schemas.openxmlformats.org/drawingml/2006/table">
            <a:tbl>
              <a:tblPr firstCol="1" firstRow="0" lastCol="0" lastRow="0" bandCol="0" bandRow="1" rtl="0">
                <a:tableStyleId>{4C3C2611-4C71-4FC5-86AE-919BDF0F9419}</a:tableStyleId>
              </a:tblPr>
              <a:tblGrid>
                <a:gridCol w="1674347"/>
                <a:gridCol w="2538513"/>
                <a:gridCol w="3194643"/>
              </a:tblGrid>
              <a:tr h="334743">
                <a:tc>
                  <a:txBody>
                    <a:bodyPr/>
                    <a:lstStyle/>
                    <a:p>
                      <a:pPr algn="l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Model Object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Frozen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Modified</a:t>
                      </a:r>
                    </a:p>
                  </a:txBody>
                  <a:tcPr marL="0" marR="0" marT="0" marB="0" anchor="ctr" anchorCtr="0" horzOverflow="overflow"/>
                </a:tc>
              </a:tr>
              <a:tr h="647605">
                <a:tc>
                  <a:txBody>
                    <a:bodyPr/>
                    <a:lstStyle/>
                    <a:p>
                      <a:pPr algn="l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Prevalence in Practice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Dominant among enterprises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SFT also popular; others mostly at tech firms</a:t>
                      </a:r>
                    </a:p>
                  </a:txBody>
                  <a:tcPr marL="0" marR="0" marT="0" marB="0" anchor="ctr" anchorCtr="0" horzOverflow="overflow"/>
                </a:tc>
              </a:tr>
              <a:tr h="647605">
                <a:tc>
                  <a:txBody>
                    <a:bodyPr/>
                    <a:lstStyle/>
                    <a:p>
                      <a:pPr algn="l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Applicability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Specific to promptable LMs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Applicable to any DL model</a:t>
                      </a:r>
                    </a:p>
                  </a:txBody>
                  <a:tcPr marL="0" marR="0" marT="0" marB="0" anchor="ctr" anchorCtr="0" horzOverflow="overflow"/>
                </a:tc>
              </a:tr>
              <a:tr h="349679">
                <a:tc>
                  <a:txBody>
                    <a:bodyPr/>
                    <a:lstStyle/>
                    <a:p>
                      <a:pPr algn="l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Tools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Complex landscape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Mostly just PyTorch + HF</a:t>
                      </a:r>
                    </a:p>
                  </a:txBody>
                  <a:tcPr marL="0" marR="0" marT="0" marB="0" anchor="ctr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xit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1" grpId="2"/>
      <p:bldP build="whole" bldLvl="1" animBg="1" rev="0" advAuto="0" spid="139" grpId="1"/>
      <p:bldP build="whole" bldLvl="1" animBg="1" rev="0" advAuto="0" spid="140" grpId="3"/>
      <p:bldP build="whole" bldLvl="1" animBg="1" rev="0" advAuto="0" spid="142" grpId="4"/>
      <p:bldP build="whole" bldLvl="1" animBg="1" rev="0" advAuto="0" spid="141" grpId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4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4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7" name="Customization is Transfer Learn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Customization is Transfer Learning</a:t>
              </a:r>
            </a:p>
          </p:txBody>
        </p:sp>
      </p:grpSp>
      <p:sp>
        <p:nvSpPr>
          <p:cNvPr id="149" name="Credit: https://sebastianraschka.com/faq/docs/self-supervised.html"/>
          <p:cNvSpPr txBox="1"/>
          <p:nvPr/>
        </p:nvSpPr>
        <p:spPr>
          <a:xfrm>
            <a:off x="2220163" y="6546811"/>
            <a:ext cx="4627325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Credit: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https://sebastianraschka.com/faq/docs/self-supervised.html</a:t>
            </a:r>
            <a:r>
              <a:t> </a:t>
            </a:r>
          </a:p>
        </p:txBody>
      </p:sp>
      <p:pic>
        <p:nvPicPr>
          <p:cNvPr id="150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06796" y="1293971"/>
            <a:ext cx="8330303" cy="50356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5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5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4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156" name="LLM Customization Spectrum…"/>
          <p:cNvSpPr txBox="1"/>
          <p:nvPr/>
        </p:nvSpPr>
        <p:spPr>
          <a:xfrm>
            <a:off x="1112440" y="1782692"/>
            <a:ext cx="7671017" cy="2508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LLM Customization Spectrum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Continued Pre-Training (CPT)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Supervised Fine-Tuning (SFT)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LoRA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Post-Training/Reinforcement Fine-Tuning (RFT)</a:t>
            </a:r>
          </a:p>
        </p:txBody>
      </p:sp>
      <p:sp>
        <p:nvSpPr>
          <p:cNvPr id="157" name="Arrow"/>
          <p:cNvSpPr/>
          <p:nvPr/>
        </p:nvSpPr>
        <p:spPr>
          <a:xfrm>
            <a:off x="659285" y="2400300"/>
            <a:ext cx="499666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6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6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1" name="Continued Pretrain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Continued Pretraining</a:t>
              </a:r>
            </a:p>
          </p:txBody>
        </p:sp>
      </p:grpSp>
      <p:sp>
        <p:nvSpPr>
          <p:cNvPr id="163" name="“Don't Stop Pretraining: Adapt Language Models to Domains and Tasks”. ACL 2020.…"/>
          <p:cNvSpPr txBox="1"/>
          <p:nvPr/>
        </p:nvSpPr>
        <p:spPr>
          <a:xfrm>
            <a:off x="1696958" y="6381385"/>
            <a:ext cx="5750084" cy="442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“Don't Stop Pretraining: Adapt Language Models to Domains and Tasks”. ACL 2020.</a:t>
            </a:r>
          </a:p>
          <a:p>
            <a:pPr algn="ctr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https://arxiv.org/abs/2004.10964</a:t>
            </a:r>
            <a:r>
              <a:t> </a:t>
            </a:r>
          </a:p>
        </p:txBody>
      </p:sp>
      <p:pic>
        <p:nvPicPr>
          <p:cNvPr id="164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rcRect l="0" t="20454" r="0" b="22822"/>
          <a:stretch>
            <a:fillRect/>
          </a:stretch>
        </p:blipFill>
        <p:spPr>
          <a:xfrm>
            <a:off x="138196" y="3154468"/>
            <a:ext cx="9144001" cy="2914902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Continue training of pre-trained LLM on new dataset…"/>
          <p:cNvSpPr txBox="1"/>
          <p:nvPr/>
        </p:nvSpPr>
        <p:spPr>
          <a:xfrm>
            <a:off x="343875" y="1509972"/>
            <a:ext cx="8456250" cy="13537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i="1"/>
              <a:t>Continue</a:t>
            </a:r>
            <a:r>
              <a:t> training of pre-trained LLM on new dataset</a:t>
            </a:r>
          </a:p>
          <a:p>
            <a:pPr lvl="1" marL="8382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 labels needed; same </a:t>
            </a:r>
            <a:r>
              <a:rPr i="1"/>
              <a:t>self-supervision</a:t>
            </a:r>
            <a:r>
              <a:t> objective function</a:t>
            </a:r>
          </a:p>
          <a:p>
            <a:pPr marL="3810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Adapts model’s latent representation to new domain distribution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7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6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9" name="Schematic of CP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Schematic of CPT</a:t>
              </a:r>
            </a:p>
          </p:txBody>
        </p:sp>
      </p:grpSp>
      <p:pic>
        <p:nvPicPr>
          <p:cNvPr id="171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0" t="0" r="47692" b="0"/>
          <a:stretch>
            <a:fillRect/>
          </a:stretch>
        </p:blipFill>
        <p:spPr>
          <a:xfrm>
            <a:off x="2229262" y="1307449"/>
            <a:ext cx="4357357" cy="50356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1211" t="14616" r="81012" b="52971"/>
          <a:stretch>
            <a:fillRect/>
          </a:stretch>
        </p:blipFill>
        <p:spPr>
          <a:xfrm>
            <a:off x="2405353" y="4813515"/>
            <a:ext cx="1480806" cy="1632153"/>
          </a:xfrm>
          <a:prstGeom prst="rect">
            <a:avLst/>
          </a:prstGeom>
          <a:ln w="25400">
            <a:solidFill>
              <a:srgbClr val="FF2600"/>
            </a:solidFill>
            <a:miter lim="400000"/>
          </a:ln>
        </p:spPr>
      </p:pic>
      <p:sp>
        <p:nvSpPr>
          <p:cNvPr id="173" name="New Pretrained Model"/>
          <p:cNvSpPr/>
          <p:nvPr/>
        </p:nvSpPr>
        <p:spPr>
          <a:xfrm>
            <a:off x="5540974" y="5118260"/>
            <a:ext cx="983756" cy="744310"/>
          </a:xfrm>
          <a:prstGeom prst="rect">
            <a:avLst/>
          </a:prstGeom>
          <a:solidFill>
            <a:srgbClr val="FFFFFF"/>
          </a:solidFill>
          <a:ln w="25400">
            <a:solidFill>
              <a:srgbClr val="FF26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400"/>
            </a:lvl1pPr>
          </a:lstStyle>
          <a:p>
            <a:pPr/>
            <a:r>
              <a:t>New Pretrained Model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2" grpId="1"/>
      <p:bldP build="whole" bldLvl="1" animBg="1" rev="0" advAuto="0" spid="173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7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7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7" name="CPT: Design Decisions and Tradeoffs"/>
            <p:cNvSpPr txBox="1"/>
            <p:nvPr/>
          </p:nvSpPr>
          <p:spPr>
            <a:xfrm>
              <a:off x="0" y="298724"/>
              <a:ext cx="9144000" cy="6217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CPT: Design Decisions and Tradeoffs</a:t>
              </a:r>
            </a:p>
          </p:txBody>
        </p:sp>
      </p:grpSp>
      <p:sp>
        <p:nvSpPr>
          <p:cNvPr id="179" name="When it matters: Base LLM is weak on domain’s jargon, conventions, structure, e.g., legal, biomed, internal code, niche SQL dialects; teaches knowledge, not behavior…"/>
          <p:cNvSpPr txBox="1"/>
          <p:nvPr/>
        </p:nvSpPr>
        <p:spPr>
          <a:xfrm>
            <a:off x="343875" y="1638144"/>
            <a:ext cx="8456250" cy="3818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When it matters:</a:t>
            </a:r>
            <a:r>
              <a:t> Base LLM is weak on domain’s jargon, conventions, structure, e.g., legal, biomed, internal code, niche SQL dialects; teaches knowledge, not behavior</a:t>
            </a:r>
          </a:p>
          <a:p>
            <a:pPr marL="381000" indent="-3810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Key Design Decisions and Tradeoffs:</a:t>
            </a:r>
          </a:p>
          <a:p>
            <a:pPr lvl="1" marL="838200" indent="-3810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Data Mix:</a:t>
            </a:r>
            <a:r>
              <a:t> Fraction of in-domain vs. general; too pure -&gt; catastrophic forgetting; too dilute -&gt; no meaningful shift</a:t>
            </a:r>
          </a:p>
          <a:p>
            <a:pPr lvl="1" marL="838200" indent="-3810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Corpus Size:</a:t>
            </a:r>
            <a:r>
              <a:t> Main cost knob; unlabeled data is massive</a:t>
            </a:r>
          </a:p>
          <a:p>
            <a:pPr lvl="1" marL="838200" indent="-3810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Stopping Condition:</a:t>
            </a:r>
            <a:r>
              <a:t> Evaluate on both general and domain-specific capabilities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8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8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3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185" name="LLM Customization Spectrum…"/>
          <p:cNvSpPr txBox="1"/>
          <p:nvPr/>
        </p:nvSpPr>
        <p:spPr>
          <a:xfrm>
            <a:off x="1112440" y="1782692"/>
            <a:ext cx="7671017" cy="2508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LLM Customization Spectrum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Continued Pre-Training (CPT)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Supervised Fine-Tuning (SFT)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LoRA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Post-Training/Reinforcement Fine-Tuning (RFT)</a:t>
            </a:r>
          </a:p>
        </p:txBody>
      </p:sp>
      <p:sp>
        <p:nvSpPr>
          <p:cNvPr id="186" name="Arrow"/>
          <p:cNvSpPr/>
          <p:nvPr/>
        </p:nvSpPr>
        <p:spPr>
          <a:xfrm>
            <a:off x="646585" y="2902380"/>
            <a:ext cx="499666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9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8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0" name="Supervised Fine-Tuning (SFT)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Supervised Fine-Tuning (SFT)</a:t>
              </a:r>
            </a:p>
          </p:txBody>
        </p:sp>
      </p:grpSp>
      <p:sp>
        <p:nvSpPr>
          <p:cNvPr id="192" name="Workhorse of LLM customization…"/>
          <p:cNvSpPr txBox="1"/>
          <p:nvPr/>
        </p:nvSpPr>
        <p:spPr>
          <a:xfrm>
            <a:off x="343875" y="1459172"/>
            <a:ext cx="8456250" cy="2638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Workhorse of LLM customization</a:t>
            </a:r>
          </a:p>
          <a:p>
            <a:pPr marL="3810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Adapts model’s latent representation to new domain distribution</a:t>
            </a:r>
          </a:p>
          <a:p>
            <a:pPr lvl="1" marL="8382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But </a:t>
            </a:r>
            <a:r>
              <a:rPr i="1"/>
              <a:t>supervised</a:t>
            </a:r>
            <a:r>
              <a:t>, i.e., needs task-specific (input, output) pairs</a:t>
            </a:r>
          </a:p>
          <a:p>
            <a:pPr lvl="1" marL="8382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Brings down generality of AGI model back to </a:t>
            </a:r>
            <a:r>
              <a:rPr i="1"/>
              <a:t>task-specificity</a:t>
            </a:r>
          </a:p>
          <a:p>
            <a:pPr marL="3810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Closer to canonical “training” from classical ML/DL</a:t>
            </a:r>
          </a:p>
          <a:p>
            <a:pPr lvl="1" marL="8382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Same bias-variance-noise tradeoffs on training data</a:t>
            </a:r>
          </a:p>
        </p:txBody>
      </p:sp>
      <p:pic>
        <p:nvPicPr>
          <p:cNvPr id="193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0" t="17747" r="0" b="43194"/>
          <a:stretch>
            <a:fillRect/>
          </a:stretch>
        </p:blipFill>
        <p:spPr>
          <a:xfrm>
            <a:off x="1327410" y="4480096"/>
            <a:ext cx="6785468" cy="1693928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Credit: https://devblogs.microsoft.com/foundry/beyond-the-prompt-why-and-how-to-fine-tune-your-own-models/"/>
          <p:cNvSpPr txBox="1"/>
          <p:nvPr/>
        </p:nvSpPr>
        <p:spPr>
          <a:xfrm>
            <a:off x="763359" y="6556323"/>
            <a:ext cx="761728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Credit: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https://devblogs.microsoft.com/foundry/beyond-the-prompt-why-and-how-to-fine-tune-your-own-models/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9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9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8" name="Schematic of SFT (Full Parameter)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Schematic of SFT (Full Parameter)</a:t>
              </a:r>
            </a:p>
          </p:txBody>
        </p:sp>
      </p:grpSp>
      <p:pic>
        <p:nvPicPr>
          <p:cNvPr id="200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0" t="0" r="47692" b="0"/>
          <a:stretch>
            <a:fillRect/>
          </a:stretch>
        </p:blipFill>
        <p:spPr>
          <a:xfrm>
            <a:off x="2229262" y="1307449"/>
            <a:ext cx="4357357" cy="5035646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Finetuned Model"/>
          <p:cNvSpPr/>
          <p:nvPr/>
        </p:nvSpPr>
        <p:spPr>
          <a:xfrm>
            <a:off x="5540974" y="5118260"/>
            <a:ext cx="983756" cy="744310"/>
          </a:xfrm>
          <a:prstGeom prst="rect">
            <a:avLst/>
          </a:prstGeom>
          <a:solidFill>
            <a:srgbClr val="FFFFFF"/>
          </a:solidFill>
          <a:ln w="25400">
            <a:solidFill>
              <a:srgbClr val="FF26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400"/>
            </a:lvl1pPr>
          </a:lstStyle>
          <a:p>
            <a:pPr/>
            <a:r>
              <a:t>Finetuned Model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1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0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0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5" name="SFT Data Source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SFT Data Sources</a:t>
              </a:r>
            </a:p>
          </p:txBody>
        </p:sp>
      </p:grpSp>
      <p:sp>
        <p:nvSpPr>
          <p:cNvPr id="207" name="Common practice is to get signal from appl. production logs…"/>
          <p:cNvSpPr txBox="1"/>
          <p:nvPr/>
        </p:nvSpPr>
        <p:spPr>
          <a:xfrm>
            <a:off x="343875" y="1676128"/>
            <a:ext cx="8456250" cy="2193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Common practice is to get signal from appl. production logs</a:t>
            </a:r>
          </a:p>
          <a:p>
            <a:pPr lvl="1" marL="8382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Prompting/context eng. allows you ship an MVP</a:t>
            </a:r>
          </a:p>
          <a:p>
            <a:pPr marL="3810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Synthesis with more powerful LLM</a:t>
            </a:r>
          </a:p>
          <a:p>
            <a:pPr marL="3810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SME hand-crafted and/or rule-based heuristics</a:t>
            </a:r>
          </a:p>
          <a:p>
            <a:pPr marL="3810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Same tradeoffs as creating evals data (Topic 1)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1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1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1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213" name="LLM Customization Spectrum…"/>
          <p:cNvSpPr txBox="1"/>
          <p:nvPr/>
        </p:nvSpPr>
        <p:spPr>
          <a:xfrm>
            <a:off x="1112440" y="1782692"/>
            <a:ext cx="7671017" cy="2508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LLM Customization Spectrum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Continued Pre-Training (CPT)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Supervised Fine-Tuning (SFT)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LoRA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Post-Training/Reinforcement Fine-Tuning (RFT)</a:t>
            </a:r>
          </a:p>
        </p:txBody>
      </p:sp>
      <p:sp>
        <p:nvSpPr>
          <p:cNvPr id="214" name="Arrow"/>
          <p:cNvSpPr/>
          <p:nvPr/>
        </p:nvSpPr>
        <p:spPr>
          <a:xfrm>
            <a:off x="1112998" y="3420616"/>
            <a:ext cx="499666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4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1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1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8" name="Issues with Plain SF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Issues with Plain SFT</a:t>
              </a:r>
            </a:p>
          </p:txBody>
        </p:sp>
      </p:grpSp>
      <p:sp>
        <p:nvSpPr>
          <p:cNvPr id="220" name="Plain SFT (“full parameter FT”) often has pitfalls:…"/>
          <p:cNvSpPr txBox="1"/>
          <p:nvPr/>
        </p:nvSpPr>
        <p:spPr>
          <a:xfrm>
            <a:off x="343875" y="1577683"/>
            <a:ext cx="8456250" cy="2765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Plain SFT (“full parameter FT”) often has pitfalls:</a:t>
            </a:r>
          </a:p>
          <a:p>
            <a:pPr lvl="1" marL="8382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Overfitting</a:t>
            </a:r>
          </a:p>
          <a:p>
            <a:pPr lvl="1" marL="8382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Catastrophic forgetting</a:t>
            </a:r>
          </a:p>
          <a:p>
            <a:pPr lvl="1" marL="8382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Higher cost of training vs. inference-only customization</a:t>
            </a:r>
          </a:p>
          <a:p>
            <a:pPr lvl="1" marL="8382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Model size, GPU cost, hosting/DevOps complexity</a:t>
            </a:r>
          </a:p>
          <a:p>
            <a:pPr marL="3810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One SFT run per application/task amplifies above issues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2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2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24" name="Low-Rank Adapters (LoRA)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Low-Rank Adapters (LoRA)</a:t>
              </a:r>
            </a:p>
          </p:txBody>
        </p:sp>
      </p:grpSp>
      <p:sp>
        <p:nvSpPr>
          <p:cNvPr id="226" name="Main Idea: Freeze base LLM weights and instead train smaller set of additive parameters per layer, aka adapters…"/>
          <p:cNvSpPr txBox="1"/>
          <p:nvPr/>
        </p:nvSpPr>
        <p:spPr>
          <a:xfrm>
            <a:off x="343875" y="1501483"/>
            <a:ext cx="8456250" cy="15502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Main Idea:</a:t>
            </a:r>
            <a:r>
              <a:t> Freeze base LLM weights and instead train smaller set of additive parameters per layer, aka </a:t>
            </a:r>
            <a:r>
              <a:rPr i="1"/>
              <a:t>adapters</a:t>
            </a:r>
          </a:p>
          <a:p>
            <a:pPr lvl="1" marL="8382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Adapters have roughly ~0.1-1% of base weights</a:t>
            </a:r>
          </a:p>
          <a:p>
            <a:pPr lvl="1" marL="8382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Results often not that far from full FT but fraction of cost</a:t>
            </a:r>
          </a:p>
        </p:txBody>
      </p:sp>
      <p:pic>
        <p:nvPicPr>
          <p:cNvPr id="227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0550" y="3186772"/>
            <a:ext cx="3339092" cy="298229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Screenshot 2026-05-21 at 4.38.33 PM.png" descr="Screenshot 2026-05-21 at 4.38.33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167720" y="4542275"/>
            <a:ext cx="4643995" cy="4707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708939" y="3777250"/>
            <a:ext cx="3561645" cy="497929"/>
          </a:xfrm>
          <a:prstGeom prst="rect">
            <a:avLst/>
          </a:prstGeom>
          <a:ln w="12700">
            <a:miter lim="400000"/>
          </a:ln>
        </p:spPr>
      </p:pic>
      <p:sp>
        <p:nvSpPr>
          <p:cNvPr id="230" name="“LoRA: Low-Rank Adaptation of Large Language Models”. ICLR 2022.…"/>
          <p:cNvSpPr txBox="1"/>
          <p:nvPr/>
        </p:nvSpPr>
        <p:spPr>
          <a:xfrm>
            <a:off x="2088753" y="6379116"/>
            <a:ext cx="4831517" cy="442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/>
          <a:p>
            <a:pPr algn="ctr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“LoRA: Low-Rank Adaptation of Large Language Models”. ICLR 2022.</a:t>
            </a:r>
          </a:p>
          <a:p>
            <a:pPr algn="ctr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5" invalidUrl="" action="" tgtFrame="" tooltip="" history="1" highlightClick="0" endSnd="0"/>
              </a:rPr>
              <a:t>https://arxiv.org/pdf/2106.09685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3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3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34" name="LoRA FT Accuracy vs. Parameter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LoRA FT Accuracy vs. Parameters</a:t>
              </a:r>
            </a:p>
          </p:txBody>
        </p:sp>
      </p:grpSp>
      <p:pic>
        <p:nvPicPr>
          <p:cNvPr id="236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746779"/>
            <a:ext cx="9144000" cy="3830856"/>
          </a:xfrm>
          <a:prstGeom prst="rect">
            <a:avLst/>
          </a:prstGeom>
          <a:ln w="12700">
            <a:miter lim="400000"/>
          </a:ln>
        </p:spPr>
      </p:pic>
      <p:sp>
        <p:nvSpPr>
          <p:cNvPr id="237" name="“LoRA: Low-Rank Adaptation of Large Language Models”. ICLR 2022.…"/>
          <p:cNvSpPr txBox="1"/>
          <p:nvPr/>
        </p:nvSpPr>
        <p:spPr>
          <a:xfrm>
            <a:off x="2088753" y="6379116"/>
            <a:ext cx="4831517" cy="442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/>
          <a:p>
            <a:pPr algn="ctr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“LoRA: Low-Rank Adaptation of Large Language Models”. ICLR 2022.</a:t>
            </a:r>
          </a:p>
          <a:p>
            <a:pPr algn="ctr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https://arxiv.org/pdf/2106.09685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4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4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1" name="Schematic of SFT (LoRA)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Schematic of SFT (LoRA)</a:t>
              </a:r>
            </a:p>
          </p:txBody>
        </p:sp>
      </p:grpSp>
      <p:pic>
        <p:nvPicPr>
          <p:cNvPr id="243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0" t="0" r="47692" b="0"/>
          <a:stretch>
            <a:fillRect/>
          </a:stretch>
        </p:blipFill>
        <p:spPr>
          <a:xfrm>
            <a:off x="2229262" y="1307449"/>
            <a:ext cx="4357357" cy="5035646"/>
          </a:xfrm>
          <a:prstGeom prst="rect">
            <a:avLst/>
          </a:prstGeom>
          <a:ln w="12700">
            <a:miter lim="400000"/>
          </a:ln>
        </p:spPr>
      </p:pic>
      <p:sp>
        <p:nvSpPr>
          <p:cNvPr id="244" name="LoRA FT Model"/>
          <p:cNvSpPr/>
          <p:nvPr/>
        </p:nvSpPr>
        <p:spPr>
          <a:xfrm>
            <a:off x="5540974" y="5118260"/>
            <a:ext cx="983756" cy="744310"/>
          </a:xfrm>
          <a:prstGeom prst="rect">
            <a:avLst/>
          </a:prstGeom>
          <a:solidFill>
            <a:srgbClr val="FFFFFF"/>
          </a:solidFill>
          <a:ln w="25400">
            <a:solidFill>
              <a:srgbClr val="FF26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400"/>
            </a:lvl1pPr>
          </a:lstStyle>
          <a:p>
            <a:pPr/>
            <a:r>
              <a:t>LoRA FT Model</a:t>
            </a:r>
          </a:p>
        </p:txBody>
      </p:sp>
      <p:grpSp>
        <p:nvGrpSpPr>
          <p:cNvPr id="247" name="Group"/>
          <p:cNvGrpSpPr/>
          <p:nvPr/>
        </p:nvGrpSpPr>
        <p:grpSpPr>
          <a:xfrm>
            <a:off x="4162837" y="5809367"/>
            <a:ext cx="1049039" cy="517961"/>
            <a:chOff x="0" y="0"/>
            <a:chExt cx="1049038" cy="517960"/>
          </a:xfrm>
        </p:grpSpPr>
        <p:pic>
          <p:nvPicPr>
            <p:cNvPr id="245" name="pasted-movie.png" descr="pasted-movie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48804" t="22195" r="4193" b="22195"/>
            <a:stretch>
              <a:fillRect/>
            </a:stretch>
          </p:blipFill>
          <p:spPr>
            <a:xfrm>
              <a:off x="0" y="0"/>
              <a:ext cx="490175" cy="517961"/>
            </a:xfrm>
            <a:prstGeom prst="rect">
              <a:avLst/>
            </a:prstGeom>
            <a:ln w="25400" cap="flat">
              <a:solidFill>
                <a:srgbClr val="FF2600"/>
              </a:solidFill>
              <a:prstDash val="solid"/>
              <a:miter lim="400000"/>
            </a:ln>
            <a:effectLst/>
          </p:spPr>
        </p:pic>
        <p:pic>
          <p:nvPicPr>
            <p:cNvPr id="246" name="pasted-movie.png" descr="pasted-movie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48804" t="22195" r="4193" b="22195"/>
            <a:stretch>
              <a:fillRect/>
            </a:stretch>
          </p:blipFill>
          <p:spPr>
            <a:xfrm>
              <a:off x="558863" y="0"/>
              <a:ext cx="490176" cy="517961"/>
            </a:xfrm>
            <a:prstGeom prst="rect">
              <a:avLst/>
            </a:prstGeom>
            <a:ln w="25400" cap="flat">
              <a:solidFill>
                <a:srgbClr val="FF2600"/>
              </a:solidFill>
              <a:prstDash val="solid"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47" grpId="1"/>
      <p:bldP build="whole" bldLvl="1" animBg="1" rev="0" advAuto="0" spid="244" grpId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5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5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51" name="Advantages of LoRA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Advantages of LoRA</a:t>
              </a:r>
            </a:p>
          </p:txBody>
        </p:sp>
      </p:grpSp>
      <p:sp>
        <p:nvSpPr>
          <p:cNvPr id="253" name="LoRA FT has become the default method of “SFT” in practice…"/>
          <p:cNvSpPr txBox="1"/>
          <p:nvPr/>
        </p:nvSpPr>
        <p:spPr>
          <a:xfrm>
            <a:off x="343875" y="1569046"/>
            <a:ext cx="8456250" cy="4712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LoRA FT has become the default method of “SFT” in practice</a:t>
            </a:r>
          </a:p>
          <a:p>
            <a:pPr lvl="1" marL="8382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Quantized LoRA (QLoRA):</a:t>
            </a:r>
            <a:r>
              <a:t> Base model weights quantized in addition; complementary trick</a:t>
            </a:r>
          </a:p>
          <a:p>
            <a:pPr marL="3810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Multiple practical advantages of LoRA/QLoRA:</a:t>
            </a:r>
          </a:p>
          <a:p>
            <a:pPr lvl="1" marL="8382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Accuracy Benefits:</a:t>
            </a:r>
            <a:r>
              <a:t> Lower risk of overfitting or forgetting</a:t>
            </a:r>
          </a:p>
          <a:p>
            <a:pPr lvl="1" marL="8382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Training Runtime:</a:t>
            </a:r>
            <a:r>
              <a:t> Much faster than full FT (even 10x)</a:t>
            </a:r>
          </a:p>
          <a:p>
            <a:pPr lvl="1" marL="8382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Memory Footprint:</a:t>
            </a:r>
            <a:r>
              <a:t> Smaller GPUs suffice for training</a:t>
            </a:r>
          </a:p>
          <a:p>
            <a:pPr lvl="1" marL="8382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Storage:</a:t>
            </a:r>
            <a:r>
              <a:t> Adapters are MBs, not GBs; host base model once and numerous adapters per task or group</a:t>
            </a:r>
          </a:p>
          <a:p>
            <a:pPr lvl="1" marL="8382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“Multi-LoRA” Deployment:</a:t>
            </a:r>
            <a:r>
              <a:t> Merge different adapters into one set of base weights at inference time on the fly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5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5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57" name="SFT: Design Decisions and Tradeoffs"/>
            <p:cNvSpPr txBox="1"/>
            <p:nvPr/>
          </p:nvSpPr>
          <p:spPr>
            <a:xfrm>
              <a:off x="0" y="298724"/>
              <a:ext cx="9144000" cy="6217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SFT: Design Decisions and Tradeoffs</a:t>
              </a:r>
            </a:p>
          </p:txBody>
        </p:sp>
      </p:grpSp>
      <p:sp>
        <p:nvSpPr>
          <p:cNvPr id="259" name="When it matters: Need even higher accuracy on specific tasks; lower cost and/or latency…"/>
          <p:cNvSpPr txBox="1"/>
          <p:nvPr/>
        </p:nvSpPr>
        <p:spPr>
          <a:xfrm>
            <a:off x="343875" y="1638144"/>
            <a:ext cx="8456250" cy="27320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When it matters:</a:t>
            </a:r>
            <a:r>
              <a:t> Need even higher accuracy on specific tasks; lower cost and/or latency</a:t>
            </a:r>
          </a:p>
          <a:p>
            <a:pPr marL="381000" indent="-3810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Key Design Decisions and Tradeoffs:</a:t>
            </a:r>
          </a:p>
          <a:p>
            <a:pPr lvl="1" marL="838200" indent="-3810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Sourcing and mixing labeled data (quality &gt; quantity)</a:t>
            </a:r>
          </a:p>
          <a:p>
            <a:pPr lvl="1" marL="838200" indent="-3810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Full FT vs. LoRA</a:t>
            </a:r>
          </a:p>
          <a:p>
            <a:pPr lvl="1" marL="838200" indent="-3810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Traditional training tradeoffs (e.g., hyperparameter tuning)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6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6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63" name="SFT in Project 2"/>
            <p:cNvSpPr txBox="1"/>
            <p:nvPr/>
          </p:nvSpPr>
          <p:spPr>
            <a:xfrm>
              <a:off x="0" y="298724"/>
              <a:ext cx="9144000" cy="6217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SFT in Project 2</a:t>
              </a:r>
            </a:p>
          </p:txBody>
        </p:sp>
      </p:grpSp>
      <p:sp>
        <p:nvSpPr>
          <p:cNvPr id="265" name="Project 2 involves domain-specific jargon and constraints…"/>
          <p:cNvSpPr txBox="1"/>
          <p:nvPr/>
        </p:nvSpPr>
        <p:spPr>
          <a:xfrm>
            <a:off x="343875" y="1638144"/>
            <a:ext cx="8456250" cy="4199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Project 2 involves domain-specific jargon and constraints</a:t>
            </a:r>
          </a:p>
          <a:p>
            <a:pPr lvl="1" marL="838200" indent="-3810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Bespoke database schema identifiers, SQL queries</a:t>
            </a:r>
          </a:p>
          <a:p>
            <a:pPr lvl="1" marL="838200" indent="-3810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Query latency matters — human in the loop</a:t>
            </a:r>
          </a:p>
          <a:p>
            <a:pPr marL="381000" indent="-3810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Key knobs to focus on:</a:t>
            </a:r>
          </a:p>
          <a:p>
            <a:pPr lvl="1" marL="838200" indent="-3810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LoRA Rank:</a:t>
            </a:r>
            <a:r>
              <a:t> Capacity of adapter; 8 to 64 typical</a:t>
            </a:r>
          </a:p>
          <a:p>
            <a:pPr lvl="1" marL="838200" indent="-3810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Target Modules:</a:t>
            </a:r>
            <a:r>
              <a:t> Which layers get adapters; usually attention projections; often defaults suffice but worth trying</a:t>
            </a:r>
          </a:p>
          <a:p>
            <a:pPr lvl="1" marL="838200" indent="-3810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Learning Rate</a:t>
            </a:r>
            <a:r>
              <a:t> and </a:t>
            </a:r>
            <a:r>
              <a:rPr b="1"/>
              <a:t>LR Scheduler</a:t>
            </a:r>
            <a:r>
              <a:t>: Typical SGD knobs</a:t>
            </a:r>
          </a:p>
          <a:p>
            <a:pPr marL="381000" indent="-3810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Tip: Do not replicate base model over and over!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7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6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69" name="SFT with RapidFire AI"/>
            <p:cNvSpPr txBox="1"/>
            <p:nvPr/>
          </p:nvSpPr>
          <p:spPr>
            <a:xfrm>
              <a:off x="0" y="298724"/>
              <a:ext cx="9144000" cy="6217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SFT with RapidFire AI</a:t>
              </a:r>
            </a:p>
          </p:txBody>
        </p:sp>
      </p:grpSp>
      <p:pic>
        <p:nvPicPr>
          <p:cNvPr id="271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6556" y="2126639"/>
            <a:ext cx="8710888" cy="3740819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Credit: RapidFire AI overview"/>
          <p:cNvSpPr txBox="1"/>
          <p:nvPr/>
        </p:nvSpPr>
        <p:spPr>
          <a:xfrm>
            <a:off x="3533199" y="6555448"/>
            <a:ext cx="2077602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Credit: RapidFire AI overview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7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7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6" name="SFT with RapidFire AI"/>
            <p:cNvSpPr txBox="1"/>
            <p:nvPr/>
          </p:nvSpPr>
          <p:spPr>
            <a:xfrm>
              <a:off x="0" y="298724"/>
              <a:ext cx="9144000" cy="6217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SFT with RapidFire AI</a:t>
              </a:r>
            </a:p>
          </p:txBody>
        </p:sp>
      </p:grpSp>
      <p:pic>
        <p:nvPicPr>
          <p:cNvPr id="278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15524" t="19770" r="17975" b="0"/>
          <a:stretch>
            <a:fillRect/>
          </a:stretch>
        </p:blipFill>
        <p:spPr>
          <a:xfrm>
            <a:off x="1058068" y="2982907"/>
            <a:ext cx="7027738" cy="3249303"/>
          </a:xfrm>
          <a:prstGeom prst="rect">
            <a:avLst/>
          </a:prstGeom>
          <a:ln w="12700">
            <a:miter lim="400000"/>
          </a:ln>
        </p:spPr>
      </p:pic>
      <p:sp>
        <p:nvSpPr>
          <p:cNvPr id="279" name="Basic Idea: Shared memory dictionary in DRAM to spill/load per-config adapters and unique base models"/>
          <p:cNvSpPr txBox="1"/>
          <p:nvPr/>
        </p:nvSpPr>
        <p:spPr>
          <a:xfrm>
            <a:off x="1586260" y="1928937"/>
            <a:ext cx="5971480" cy="617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Basic Idea:</a:t>
            </a:r>
            <a:r>
              <a:t> Shared memory dictionary in DRAM to spill/load per-config adapters and unique base models</a:t>
            </a:r>
          </a:p>
        </p:txBody>
      </p:sp>
      <p:sp>
        <p:nvSpPr>
          <p:cNvPr id="280" name="Credit: RapidFire AI overview"/>
          <p:cNvSpPr txBox="1"/>
          <p:nvPr/>
        </p:nvSpPr>
        <p:spPr>
          <a:xfrm>
            <a:off x="3533199" y="6555448"/>
            <a:ext cx="2077602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Credit: RapidFire AI overview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8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8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4" name="SFT with RapidFire AI"/>
            <p:cNvSpPr txBox="1"/>
            <p:nvPr/>
          </p:nvSpPr>
          <p:spPr>
            <a:xfrm>
              <a:off x="0" y="298724"/>
              <a:ext cx="9144000" cy="6217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SFT with RapidFire AI</a:t>
              </a:r>
            </a:p>
          </p:txBody>
        </p:sp>
      </p:grpSp>
      <p:pic>
        <p:nvPicPr>
          <p:cNvPr id="286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1814872"/>
            <a:ext cx="9144001" cy="4333827"/>
          </a:xfrm>
          <a:prstGeom prst="rect">
            <a:avLst/>
          </a:prstGeom>
          <a:ln w="12700">
            <a:miter lim="400000"/>
          </a:ln>
        </p:spPr>
      </p:pic>
      <p:sp>
        <p:nvSpPr>
          <p:cNvPr id="287" name="Credit: RapidFire AI overview"/>
          <p:cNvSpPr txBox="1"/>
          <p:nvPr/>
        </p:nvSpPr>
        <p:spPr>
          <a:xfrm>
            <a:off x="3533199" y="6555448"/>
            <a:ext cx="2077602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Credit: RapidFire AI overview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9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9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1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293" name="LLM Customization Spectrum…"/>
          <p:cNvSpPr txBox="1"/>
          <p:nvPr/>
        </p:nvSpPr>
        <p:spPr>
          <a:xfrm>
            <a:off x="1112440" y="1782692"/>
            <a:ext cx="7671017" cy="2508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LLM Customization Spectrum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Continued Pre-Training (CPT)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Supervised Fine-Tuning (SFT)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LoRA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Post-Training/Reinforcement Fine-Tuning (RFT)</a:t>
            </a:r>
          </a:p>
        </p:txBody>
      </p:sp>
      <p:sp>
        <p:nvSpPr>
          <p:cNvPr id="294" name="Arrow"/>
          <p:cNvSpPr/>
          <p:nvPr/>
        </p:nvSpPr>
        <p:spPr>
          <a:xfrm>
            <a:off x="655222" y="3921578"/>
            <a:ext cx="499667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94" grpId="1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