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210.03629" TargetMode="External"/><Relationship Id="rId3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210.03629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s://www.anthropic.com/engineering/building-effective-agents" TargetMode="Externa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langchain.com/blog/benchmarking-agent-tool-use" TargetMode="External"/><Relationship Id="rId3" Type="http://schemas.openxmlformats.org/officeDocument/2006/relationships/image" Target="../media/image21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achinelearningmastery.com/mastering-llm-tool-calling-the-complete-framework-for-connecting-models-to-the-real-world/" TargetMode="External"/><Relationship Id="rId3" Type="http://schemas.openxmlformats.org/officeDocument/2006/relationships/image" Target="../media/image22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odelcontextprotocol.io/docs/learn/server-concepts#tools" TargetMode="Externa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odelcontextprotocol.io/docs/learn/server-concepts#tools" TargetMode="Externa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304.03442" TargetMode="Externa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log.dailydoseofds.com/p/the-mn-integration-problem-solved?ref=dailydev" TargetMode="External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hyperlink" Target="https://mcpcat.io/blog/mcp-server-client-host" TargetMode="Externa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hyperlink" Target="https://www.descope.com/learn/post/mcp" TargetMode="Externa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odelcontextprotocol.io/examples" TargetMode="Externa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ocs.langchain.com/oss/python/langchain/multi-agent" TargetMode="External"/><Relationship Id="rId3" Type="http://schemas.openxmlformats.org/officeDocument/2006/relationships/image" Target="../media/image36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hyperlink" Target="https://mlflow.org/llm-tracing" TargetMode="Externa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3: Agent Engineering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3: Agent Engineering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Motivation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123" name="Arrow"/>
          <p:cNvSpPr/>
          <p:nvPr/>
        </p:nvSpPr>
        <p:spPr>
          <a:xfrm>
            <a:off x="642010" y="189070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Running 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Running Example</a:t>
              </a:r>
            </a:p>
          </p:txBody>
        </p:sp>
      </p:grpSp>
      <p:sp>
        <p:nvSpPr>
          <p:cNvPr id="129" name="Example: Triaging a GitHub issue for an AI training codebase"/>
          <p:cNvSpPr txBox="1"/>
          <p:nvPr/>
        </p:nvSpPr>
        <p:spPr>
          <a:xfrm>
            <a:off x="343875" y="1508581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Example:</a:t>
            </a:r>
            <a:r>
              <a:t> Triaging a GitHub issue for an AI training codebase</a:t>
            </a:r>
          </a:p>
        </p:txBody>
      </p:sp>
      <p:pic>
        <p:nvPicPr>
          <p:cNvPr id="13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089540"/>
            <a:ext cx="9144001" cy="4510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4" name="Beyond Context/Retrieval Eng.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Beyond Context/Retrieval Eng.</a:t>
              </a:r>
            </a:p>
          </p:txBody>
        </p:sp>
      </p:grpSp>
      <p:sp>
        <p:nvSpPr>
          <p:cNvPr id="136" name="Fundamentally, context/retrieval eng. is a static chain workflow…"/>
          <p:cNvSpPr txBox="1"/>
          <p:nvPr/>
        </p:nvSpPr>
        <p:spPr>
          <a:xfrm>
            <a:off x="343875" y="1577683"/>
            <a:ext cx="8456250" cy="1187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Fundamentally, context/retrieval eng. is a </a:t>
            </a:r>
            <a:r>
              <a:rPr i="1"/>
              <a:t>static</a:t>
            </a:r>
            <a:r>
              <a:t> </a:t>
            </a:r>
            <a:r>
              <a:rPr i="1"/>
              <a:t>chain</a:t>
            </a:r>
            <a:r>
              <a:t> workflow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Agentic workflows add </a:t>
            </a:r>
            <a:r>
              <a:rPr i="1"/>
              <a:t>dynamism</a:t>
            </a:r>
            <a:r>
              <a:t> and/or </a:t>
            </a:r>
            <a:r>
              <a:rPr i="1"/>
              <a:t>autonomy</a:t>
            </a:r>
            <a:r>
              <a:t> to enable multi-turn context creation and usage</a:t>
            </a:r>
          </a:p>
        </p:txBody>
      </p:sp>
      <p:pic>
        <p:nvPicPr>
          <p:cNvPr id="13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098679"/>
            <a:ext cx="9144001" cy="33921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1" name="New Risks of Agentic Workflow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New Risks of Agentic Workflows</a:t>
              </a:r>
            </a:p>
          </p:txBody>
        </p:sp>
      </p:grpSp>
      <p:sp>
        <p:nvSpPr>
          <p:cNvPr id="143" name="Risk of Compounding Errors:…"/>
          <p:cNvSpPr txBox="1"/>
          <p:nvPr/>
        </p:nvSpPr>
        <p:spPr>
          <a:xfrm>
            <a:off x="343875" y="1646782"/>
            <a:ext cx="8456250" cy="3202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Risk of Compounding Errors: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Bad result at one turn could poison all subsequent turns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Termination Condition: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Tradeoffs of when to stop; too early: unfinished or hallucinated work; too late: wasted token spend, latency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Higher Risk of Context Rot: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Context keeps growing every turn; context rot risk is </a:t>
            </a:r>
            <a:r>
              <a:rPr i="1"/>
              <a:t>on the critical path</a:t>
            </a:r>
            <a:r>
              <a:t> by design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49" name="Motivation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150" name="Arrow"/>
          <p:cNvSpPr/>
          <p:nvPr/>
        </p:nvSpPr>
        <p:spPr>
          <a:xfrm>
            <a:off x="650647" y="240030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4" name="Pivot Point: ReAct as Core Loop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Pivot Point: ReAct as Core Loop</a:t>
              </a:r>
            </a:p>
          </p:txBody>
        </p:sp>
      </p:grpSp>
      <p:sp>
        <p:nvSpPr>
          <p:cNvPr id="156" name="Key Idea: Mix the capabilities of Reasoning-oriented and Action-oriented LLM usage; has become de facto standard"/>
          <p:cNvSpPr txBox="1"/>
          <p:nvPr/>
        </p:nvSpPr>
        <p:spPr>
          <a:xfrm>
            <a:off x="343875" y="1441534"/>
            <a:ext cx="8456250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Key Idea:</a:t>
            </a:r>
            <a:r>
              <a:t> Mix the capabilities of </a:t>
            </a:r>
            <a:r>
              <a:rPr i="1"/>
              <a:t>Reasoning</a:t>
            </a:r>
            <a:r>
              <a:t>-oriented and </a:t>
            </a:r>
            <a:r>
              <a:rPr i="1"/>
              <a:t>Action</a:t>
            </a:r>
            <a:r>
              <a:t>-oriented LLM usage; has become de facto standard</a:t>
            </a:r>
          </a:p>
        </p:txBody>
      </p:sp>
      <p:sp>
        <p:nvSpPr>
          <p:cNvPr id="157" name="ReAct: Synergizing Reasoning and Acting in Language Models. ICLR 2023.…"/>
          <p:cNvSpPr txBox="1"/>
          <p:nvPr/>
        </p:nvSpPr>
        <p:spPr>
          <a:xfrm>
            <a:off x="1974075" y="6368685"/>
            <a:ext cx="5195849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ReAct: Synergizing Reasoning and Acting in Language Models. ICLR 2023.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https://arxiv.org/abs/2210.03629</a:t>
            </a:r>
          </a:p>
        </p:txBody>
      </p:sp>
      <p:pic>
        <p:nvPicPr>
          <p:cNvPr id="15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" y="2348667"/>
            <a:ext cx="9144001" cy="3912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2" name="Why Combine Reasoning + Action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Combine Reasoning + Action?</a:t>
              </a:r>
            </a:p>
          </p:txBody>
        </p:sp>
      </p:grpSp>
      <p:sp>
        <p:nvSpPr>
          <p:cNvPr id="164" name="Neither is enough on its own:…"/>
          <p:cNvSpPr txBox="1"/>
          <p:nvPr/>
        </p:nvSpPr>
        <p:spPr>
          <a:xfrm>
            <a:off x="248865" y="1577683"/>
            <a:ext cx="8763278" cy="361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Neither is enough on its own: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Reasoning-only:</a:t>
            </a:r>
            <a:r>
              <a:t> No ground truth; often confidently wrong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Action-only:</a:t>
            </a:r>
            <a:r>
              <a:t> No deliberation; often wanders, doesn’t recover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ReAct: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Reasoning steers action; actions lead to new observations; observations steer reasoning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Virtuous feedback loop; each constrains the other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Loosely, akin to a RAG setup where the LLM writes its own queries, iteratively, conditioned on what it produces!</a:t>
            </a:r>
          </a:p>
        </p:txBody>
      </p:sp>
      <p:sp>
        <p:nvSpPr>
          <p:cNvPr id="165" name="ReAct: Synergizing Reasoning and Acting in Language Models. ICLR 2023.…"/>
          <p:cNvSpPr txBox="1"/>
          <p:nvPr/>
        </p:nvSpPr>
        <p:spPr>
          <a:xfrm>
            <a:off x="1974075" y="6368685"/>
            <a:ext cx="5195849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ReAct: Synergizing Reasoning and Acting in Language Models. ICLR 2023.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https://arxiv.org/abs/2210.03629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9" name="Running 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Running Example</a:t>
              </a:r>
            </a:p>
          </p:txBody>
        </p:sp>
      </p:grpSp>
      <p:pic>
        <p:nvPicPr>
          <p:cNvPr id="17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92100"/>
            <a:ext cx="9144000" cy="3633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28453" t="1217" r="28453" b="87785"/>
          <a:stretch>
            <a:fillRect/>
          </a:stretch>
        </p:blipFill>
        <p:spPr>
          <a:xfrm>
            <a:off x="2437011" y="1666525"/>
            <a:ext cx="4269795" cy="5374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6" name="Key Failure Modes of Core Loop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Key Failure Modes of Core Loop</a:t>
              </a:r>
            </a:p>
          </p:txBody>
        </p:sp>
      </p:grpSp>
      <p:sp>
        <p:nvSpPr>
          <p:cNvPr id="178" name="Compounding Errors…"/>
          <p:cNvSpPr txBox="1"/>
          <p:nvPr/>
        </p:nvSpPr>
        <p:spPr>
          <a:xfrm>
            <a:off x="384396" y="1565366"/>
            <a:ext cx="8375208" cy="2427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Compounding Errors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Termination Condition</a:t>
            </a:r>
            <a:endParaRPr b="0"/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 Misfire:</a:t>
            </a:r>
            <a:r>
              <a:rPr b="0"/>
              <a:t> Wrong tool(s), then reasons confidently with that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Hallucinated Observations:</a:t>
            </a:r>
            <a:r>
              <a:rPr b="0"/>
              <a:t> LLM writes its own “results” without calling correct tools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Cost/Latency Blowup:</a:t>
            </a:r>
            <a:r>
              <a:rPr b="0"/>
              <a:t> 3-step task can blow up to 50 iterations!</a:t>
            </a:r>
          </a:p>
        </p:txBody>
      </p:sp>
      <p:sp>
        <p:nvSpPr>
          <p:cNvPr id="179" name="Defenses involve tradeoffs:…"/>
          <p:cNvSpPr txBox="1"/>
          <p:nvPr/>
        </p:nvSpPr>
        <p:spPr>
          <a:xfrm>
            <a:off x="384396" y="4172801"/>
            <a:ext cx="8375208" cy="2064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Defenses involve tradeoffs: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Step budgets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Validated schemas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Observation echo checks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Retry with reflection (cf. “Reflexion”)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3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85" name="Motivation…"/>
          <p:cNvSpPr txBox="1"/>
          <p:nvPr/>
        </p:nvSpPr>
        <p:spPr>
          <a:xfrm>
            <a:off x="1112440" y="1782692"/>
            <a:ext cx="7671017" cy="3017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Agentic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186" name="Arrow"/>
          <p:cNvSpPr/>
          <p:nvPr/>
        </p:nvSpPr>
        <p:spPr>
          <a:xfrm>
            <a:off x="1108423" y="2901262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0" name="Core Component: Augmented LL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Core Component: Augmented LLM</a:t>
              </a:r>
            </a:p>
          </p:txBody>
        </p:sp>
      </p:grpSp>
      <p:sp>
        <p:nvSpPr>
          <p:cNvPr id="192" name="LLM does not just look at input but it is empowered to interact with the environment in both I/O directions:"/>
          <p:cNvSpPr txBox="1"/>
          <p:nvPr/>
        </p:nvSpPr>
        <p:spPr>
          <a:xfrm>
            <a:off x="343875" y="1577683"/>
            <a:ext cx="8456250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does not just look at input but it is empowered to interact with the </a:t>
            </a:r>
            <a:r>
              <a:rPr i="1"/>
              <a:t>environment </a:t>
            </a:r>
            <a:r>
              <a:t>in both I/O directions:</a:t>
            </a:r>
          </a:p>
        </p:txBody>
      </p:sp>
      <p:pic>
        <p:nvPicPr>
          <p:cNvPr id="19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5008" t="18789" r="25008" b="18789"/>
          <a:stretch>
            <a:fillRect/>
          </a:stretch>
        </p:blipFill>
        <p:spPr>
          <a:xfrm>
            <a:off x="1700212" y="2710973"/>
            <a:ext cx="5743625" cy="2987484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Building Effective Agents. Anthropic. 2024…"/>
          <p:cNvSpPr txBox="1"/>
          <p:nvPr/>
        </p:nvSpPr>
        <p:spPr>
          <a:xfrm>
            <a:off x="2365345" y="6368685"/>
            <a:ext cx="4413310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Building Effective Agents. Anthropic. 2024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https://www.anthropic.com/engineering/building-effective-agents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" name="Workflow vs. Agen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Workflow vs. Agent</a:t>
              </a:r>
            </a:p>
          </p:txBody>
        </p:sp>
      </p:grpSp>
      <p:sp>
        <p:nvSpPr>
          <p:cNvPr id="200" name="Boils down to deterministic vs. probabilistic control flow…"/>
          <p:cNvSpPr txBox="1"/>
          <p:nvPr/>
        </p:nvSpPr>
        <p:spPr>
          <a:xfrm>
            <a:off x="343875" y="1396812"/>
            <a:ext cx="8456250" cy="800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Boils down to deterministic vs. probabilistic </a:t>
            </a:r>
            <a:r>
              <a:rPr i="1"/>
              <a:t>control flow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Workflow is fixed graph; “agent” offers LLM more autonomy</a:t>
            </a:r>
          </a:p>
        </p:txBody>
      </p:sp>
      <p:pic>
        <p:nvPicPr>
          <p:cNvPr id="20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081" y="2464890"/>
            <a:ext cx="4413311" cy="1875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4248"/>
          <a:stretch>
            <a:fillRect/>
          </a:stretch>
        </p:blipFill>
        <p:spPr>
          <a:xfrm>
            <a:off x="4843212" y="2283554"/>
            <a:ext cx="4126580" cy="207657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Vertices and edges fixed at design time;…"/>
          <p:cNvSpPr txBox="1"/>
          <p:nvPr/>
        </p:nvSpPr>
        <p:spPr>
          <a:xfrm>
            <a:off x="378128" y="4366043"/>
            <a:ext cx="4005216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Vertices and edges fixed at design time; </a:t>
            </a:r>
          </a:p>
          <a:p>
            <a:pPr algn="ctr"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 edges/paths can be conditional</a:t>
            </a:r>
          </a:p>
        </p:txBody>
      </p:sp>
      <p:sp>
        <p:nvSpPr>
          <p:cNvPr id="204" name="Vertices and edges chosen at run time by LLM based on content of query / intermediates"/>
          <p:cNvSpPr txBox="1"/>
          <p:nvPr/>
        </p:nvSpPr>
        <p:spPr>
          <a:xfrm>
            <a:off x="4903958" y="4374681"/>
            <a:ext cx="4005216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Vertices and edges chosen at run time by LLM based on content of query / intermediates</a:t>
            </a:r>
          </a:p>
        </p:txBody>
      </p:sp>
      <p:graphicFrame>
        <p:nvGraphicFramePr>
          <p:cNvPr id="205" name="Table 1"/>
          <p:cNvGraphicFramePr/>
          <p:nvPr/>
        </p:nvGraphicFramePr>
        <p:xfrm>
          <a:off x="1284085" y="5090052"/>
          <a:ext cx="6338153" cy="1494768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2108484"/>
                <a:gridCol w="2108484"/>
                <a:gridCol w="2108484"/>
              </a:tblGrid>
              <a:tr h="370516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Workflow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Agent</a:t>
                      </a:r>
                    </a:p>
                  </a:txBody>
                  <a:tcPr marL="0" marR="0" marT="0" marB="0" anchor="ctr" anchorCtr="0" horzOverflow="overflow"/>
                </a:tc>
              </a:tr>
              <a:tr h="37051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Predictable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Flexible</a:t>
                      </a:r>
                    </a:p>
                  </a:txBody>
                  <a:tcPr marL="0" marR="0" marT="0" marB="0" anchor="ctr" anchorCtr="0" horzOverflow="overflow"/>
                </a:tc>
              </a:tr>
              <a:tr h="37051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Cost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Cheaper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Costlier</a:t>
                      </a:r>
                    </a:p>
                  </a:txBody>
                  <a:tcPr marL="0" marR="0" marT="0" marB="0" anchor="ctr" anchorCtr="0" horzOverflow="overflow"/>
                </a:tc>
              </a:tr>
              <a:tr h="370516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Debugging / Evals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Easier to do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Harder to do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9" name="5 Major Workflow Design Patter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 Major Workflow Design Patterns</a:t>
              </a:r>
            </a:p>
          </p:txBody>
        </p:sp>
      </p:grpSp>
      <p:grpSp>
        <p:nvGrpSpPr>
          <p:cNvPr id="213" name="Group"/>
          <p:cNvGrpSpPr/>
          <p:nvPr/>
        </p:nvGrpSpPr>
        <p:grpSpPr>
          <a:xfrm>
            <a:off x="1203407" y="1487873"/>
            <a:ext cx="7192372" cy="1283754"/>
            <a:chOff x="0" y="0"/>
            <a:chExt cx="7192371" cy="1283752"/>
          </a:xfrm>
        </p:grpSpPr>
        <p:pic>
          <p:nvPicPr>
            <p:cNvPr id="211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868" t="30230" r="3867" b="30230"/>
            <a:stretch>
              <a:fillRect/>
            </a:stretch>
          </p:blipFill>
          <p:spPr>
            <a:xfrm>
              <a:off x="0" y="0"/>
              <a:ext cx="7192372" cy="12837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2" name="1. Prompt Chaining"/>
            <p:cNvSpPr txBox="1"/>
            <p:nvPr/>
          </p:nvSpPr>
          <p:spPr>
            <a:xfrm>
              <a:off x="192233" y="50800"/>
              <a:ext cx="221898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lnSpc>
                  <a:spcPct val="110000"/>
                </a:lnSpc>
                <a:defRPr b="1" sz="1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Prompt Chaining</a:t>
              </a:r>
            </a:p>
          </p:txBody>
        </p:sp>
      </p:grpSp>
      <p:grpSp>
        <p:nvGrpSpPr>
          <p:cNvPr id="216" name="Group"/>
          <p:cNvGrpSpPr/>
          <p:nvPr/>
        </p:nvGrpSpPr>
        <p:grpSpPr>
          <a:xfrm>
            <a:off x="108260" y="3054773"/>
            <a:ext cx="4139909" cy="1334658"/>
            <a:chOff x="0" y="0"/>
            <a:chExt cx="4139907" cy="1334656"/>
          </a:xfrm>
        </p:grpSpPr>
        <p:pic>
          <p:nvPicPr>
            <p:cNvPr id="214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9185" t="26147" r="19185" b="26147"/>
            <a:stretch>
              <a:fillRect/>
            </a:stretch>
          </p:blipFill>
          <p:spPr>
            <a:xfrm>
              <a:off x="0" y="0"/>
              <a:ext cx="4139908" cy="13346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5" name="2. Routing"/>
            <p:cNvSpPr txBox="1"/>
            <p:nvPr/>
          </p:nvSpPr>
          <p:spPr>
            <a:xfrm>
              <a:off x="47448" y="36464"/>
              <a:ext cx="1188147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lnSpc>
                  <a:spcPct val="110000"/>
                </a:lnSpc>
                <a:defRPr b="1" sz="1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Routing</a:t>
              </a:r>
            </a:p>
          </p:txBody>
        </p:sp>
      </p:grpSp>
      <p:grpSp>
        <p:nvGrpSpPr>
          <p:cNvPr id="219" name="Group"/>
          <p:cNvGrpSpPr/>
          <p:nvPr/>
        </p:nvGrpSpPr>
        <p:grpSpPr>
          <a:xfrm>
            <a:off x="4689926" y="3028976"/>
            <a:ext cx="4366034" cy="1386231"/>
            <a:chOff x="0" y="0"/>
            <a:chExt cx="4366032" cy="1386230"/>
          </a:xfrm>
        </p:grpSpPr>
        <p:pic>
          <p:nvPicPr>
            <p:cNvPr id="217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7498" t="25222" r="17498" b="25222"/>
            <a:stretch>
              <a:fillRect/>
            </a:stretch>
          </p:blipFill>
          <p:spPr>
            <a:xfrm>
              <a:off x="0" y="0"/>
              <a:ext cx="4366033" cy="13862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8" name="3. Parallelization"/>
            <p:cNvSpPr txBox="1"/>
            <p:nvPr/>
          </p:nvSpPr>
          <p:spPr>
            <a:xfrm>
              <a:off x="2494136" y="62261"/>
              <a:ext cx="1838778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lnSpc>
                  <a:spcPct val="110000"/>
                </a:lnSpc>
                <a:defRPr b="1" sz="1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Parallelization</a:t>
              </a:r>
            </a:p>
          </p:txBody>
        </p:sp>
      </p:grpSp>
      <p:grpSp>
        <p:nvGrpSpPr>
          <p:cNvPr id="222" name="Group"/>
          <p:cNvGrpSpPr/>
          <p:nvPr/>
        </p:nvGrpSpPr>
        <p:grpSpPr>
          <a:xfrm>
            <a:off x="52979" y="4829897"/>
            <a:ext cx="4638803" cy="1387589"/>
            <a:chOff x="0" y="0"/>
            <a:chExt cx="4638801" cy="1387588"/>
          </a:xfrm>
        </p:grpSpPr>
        <p:pic>
          <p:nvPicPr>
            <p:cNvPr id="220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6209" t="24870" r="6209" b="24870"/>
            <a:stretch>
              <a:fillRect/>
            </a:stretch>
          </p:blipFill>
          <p:spPr>
            <a:xfrm>
              <a:off x="42672" y="289080"/>
              <a:ext cx="4596130" cy="10985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1" name="4. Orchestrator-Workers"/>
            <p:cNvSpPr txBox="1"/>
            <p:nvPr/>
          </p:nvSpPr>
          <p:spPr>
            <a:xfrm>
              <a:off x="0" y="0"/>
              <a:ext cx="221898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lnSpc>
                  <a:spcPct val="110000"/>
                </a:lnSpc>
                <a:defRPr b="1" sz="1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Orchestrator-Workers</a:t>
              </a:r>
            </a:p>
          </p:txBody>
        </p:sp>
      </p:grpSp>
      <p:grpSp>
        <p:nvGrpSpPr>
          <p:cNvPr id="225" name="Group"/>
          <p:cNvGrpSpPr/>
          <p:nvPr/>
        </p:nvGrpSpPr>
        <p:grpSpPr>
          <a:xfrm>
            <a:off x="4888155" y="4829897"/>
            <a:ext cx="4195912" cy="1633049"/>
            <a:chOff x="0" y="0"/>
            <a:chExt cx="4195910" cy="1633048"/>
          </a:xfrm>
        </p:grpSpPr>
        <p:pic>
          <p:nvPicPr>
            <p:cNvPr id="223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12388" t="23304" r="12388" b="18253"/>
            <a:stretch>
              <a:fillRect/>
            </a:stretch>
          </p:blipFill>
          <p:spPr>
            <a:xfrm>
              <a:off x="0" y="275336"/>
              <a:ext cx="4195911" cy="13577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4" name="5. Evaluator-Optimizer"/>
            <p:cNvSpPr txBox="1"/>
            <p:nvPr/>
          </p:nvSpPr>
          <p:spPr>
            <a:xfrm>
              <a:off x="1933892" y="0"/>
              <a:ext cx="221898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rmAutofit fontScale="100000" lnSpcReduction="0"/>
            </a:bodyPr>
            <a:lstStyle>
              <a:lvl1pPr algn="ctr">
                <a:lnSpc>
                  <a:spcPct val="110000"/>
                </a:lnSpc>
                <a:defRPr b="1" sz="1400">
                  <a:solidFill>
                    <a:srgbClr val="53535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Evaluator-Optimizer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5" grpId="4"/>
      <p:bldP build="whole" bldLvl="1" animBg="1" rev="0" advAuto="0" spid="219" grpId="2"/>
      <p:bldP build="whole" bldLvl="1" animBg="1" rev="0" advAuto="0" spid="222" grpId="3"/>
      <p:bldP build="whole" bldLvl="1" animBg="1" rev="0" advAuto="0" spid="21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9" name="5 Major Workflow Design Patter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 Major Workflow Design Patterns</a:t>
              </a:r>
            </a:p>
          </p:txBody>
        </p:sp>
      </p:grpSp>
      <p:graphicFrame>
        <p:nvGraphicFramePr>
          <p:cNvPr id="231" name="Table 1"/>
          <p:cNvGraphicFramePr/>
          <p:nvPr/>
        </p:nvGraphicFramePr>
        <p:xfrm>
          <a:off x="522906" y="1918854"/>
          <a:ext cx="8110888" cy="333587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2324097"/>
                <a:gridCol w="2281891"/>
                <a:gridCol w="1920821"/>
                <a:gridCol w="1571376"/>
              </a:tblGrid>
              <a:tr h="66463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Pattern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Topology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Who picks next step?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Who picks when to stop?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</a:tr>
              <a:tr h="66463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Chaining / Routing / Parallelization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Fixed (authored DAG)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Code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Code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66463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Evaluator-Optimizer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Fixed loop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 
(revise vs. accept)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 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66463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Orchestrator-Workers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 picks subtasks; shape fixed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 
(picks subtasks)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  <a:tr h="664634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(Full-Blown) Agent</a:t>
                      </a:r>
                    </a:p>
                  </a:txBody>
                  <a:tcPr marL="12700" marR="12700" marT="12700" marB="12700" anchor="ctr" anchorCtr="0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 picks freely; 
tools predefined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
(picks tools &amp; steps)</a:t>
                      </a:r>
                    </a:p>
                  </a:txBody>
                  <a:tcPr marL="12700" marR="12700" marT="12700" marB="12700" anchor="ctr" anchorCtr="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600"/>
                        <a:t>LLM</a:t>
                      </a:r>
                    </a:p>
                  </a:txBody>
                  <a:tcPr marL="12700" marR="12700" marT="12700" marB="127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5" name="Example: Prompt Chai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Prompt Chaining</a:t>
              </a:r>
            </a:p>
          </p:txBody>
        </p:sp>
      </p:grpSp>
      <p:pic>
        <p:nvPicPr>
          <p:cNvPr id="23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324675"/>
            <a:ext cx="9144001" cy="2835564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Marketing Copy Pipeline"/>
          <p:cNvSpPr txBox="1"/>
          <p:nvPr/>
        </p:nvSpPr>
        <p:spPr>
          <a:xfrm>
            <a:off x="2443426" y="1744287"/>
            <a:ext cx="4257148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Marketing Copy Pipeline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2" name="Example: Rout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Routing</a:t>
              </a:r>
            </a:p>
          </p:txBody>
        </p:sp>
      </p:grpSp>
      <p:sp>
        <p:nvSpPr>
          <p:cNvPr id="244" name="Customer Support Triage"/>
          <p:cNvSpPr txBox="1"/>
          <p:nvPr/>
        </p:nvSpPr>
        <p:spPr>
          <a:xfrm>
            <a:off x="2443426" y="1535457"/>
            <a:ext cx="4257148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Customer Support Triage</a:t>
            </a:r>
          </a:p>
        </p:txBody>
      </p:sp>
      <p:pic>
        <p:nvPicPr>
          <p:cNvPr id="24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069624"/>
            <a:ext cx="9144001" cy="43425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9" name="Example: Parallel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Parallelization</a:t>
              </a:r>
            </a:p>
          </p:txBody>
        </p:sp>
      </p:grpSp>
      <p:sp>
        <p:nvSpPr>
          <p:cNvPr id="251" name="Large Document Q&amp;A"/>
          <p:cNvSpPr txBox="1"/>
          <p:nvPr/>
        </p:nvSpPr>
        <p:spPr>
          <a:xfrm>
            <a:off x="2443426" y="1500908"/>
            <a:ext cx="4257148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Large Document Q&amp;A</a:t>
            </a:r>
          </a:p>
        </p:txBody>
      </p:sp>
      <p:pic>
        <p:nvPicPr>
          <p:cNvPr id="25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039579"/>
            <a:ext cx="9144001" cy="43335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6" name="Example: Orchestrator-Worker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Orchestrator-Workers</a:t>
              </a:r>
            </a:p>
          </p:txBody>
        </p:sp>
      </p:grpSp>
      <p:sp>
        <p:nvSpPr>
          <p:cNvPr id="258" name="Coding Agent"/>
          <p:cNvSpPr txBox="1"/>
          <p:nvPr/>
        </p:nvSpPr>
        <p:spPr>
          <a:xfrm>
            <a:off x="2443426" y="1474996"/>
            <a:ext cx="4257148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Coding Agent</a:t>
            </a:r>
          </a:p>
        </p:txBody>
      </p:sp>
      <p:pic>
        <p:nvPicPr>
          <p:cNvPr id="25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966851"/>
            <a:ext cx="9144001" cy="39607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3" name="Example: Evaluator-Optimizer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Evaluator-Optimizer</a:t>
              </a:r>
            </a:p>
          </p:txBody>
        </p:sp>
      </p:grpSp>
      <p:sp>
        <p:nvSpPr>
          <p:cNvPr id="265" name="NL-to-SQL with Schema Checker"/>
          <p:cNvSpPr txBox="1"/>
          <p:nvPr/>
        </p:nvSpPr>
        <p:spPr>
          <a:xfrm>
            <a:off x="2161449" y="1613192"/>
            <a:ext cx="4821102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NL-to-SQL with Schema Checker </a:t>
            </a:r>
          </a:p>
        </p:txBody>
      </p:sp>
      <p:pic>
        <p:nvPicPr>
          <p:cNvPr id="26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147821"/>
            <a:ext cx="9144000" cy="38752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0" name="Workflow vs. Agent vs. Both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Workflow vs. Agent vs. Both</a:t>
              </a:r>
            </a:p>
          </p:txBody>
        </p:sp>
      </p:grpSp>
      <p:sp>
        <p:nvSpPr>
          <p:cNvPr id="272" name="When to reach for workflow vs. agent vs. both?"/>
          <p:cNvSpPr txBox="1"/>
          <p:nvPr/>
        </p:nvSpPr>
        <p:spPr>
          <a:xfrm>
            <a:off x="343875" y="1510754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When to reach for workflow vs. agent vs. both?</a:t>
            </a:r>
          </a:p>
        </p:txBody>
      </p:sp>
      <p:graphicFrame>
        <p:nvGraphicFramePr>
          <p:cNvPr id="273" name="Table 1"/>
          <p:cNvGraphicFramePr/>
          <p:nvPr/>
        </p:nvGraphicFramePr>
        <p:xfrm>
          <a:off x="394445" y="2111161"/>
          <a:ext cx="8367810" cy="191361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2108764"/>
                <a:gridCol w="3246051"/>
                <a:gridCol w="3000293"/>
              </a:tblGrid>
              <a:tr h="475228">
                <a:tc>
                  <a:txBody>
                    <a:bodyPr/>
                    <a:lstStyle/>
                    <a:p>
                      <a:pPr algn="ctr">
                        <a:defRPr sz="1600"/>
                      </a:pP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Workflow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Agent</a:t>
                      </a:r>
                    </a:p>
                  </a:txBody>
                  <a:tcPr marL="0" marR="0" marT="0" marB="0" anchor="ctr" anchorCtr="0" horzOverflow="overflow"/>
                </a:tc>
              </a:tr>
              <a:tr h="47522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Can draw control flow upfront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Truly unknown until run time</a:t>
                      </a:r>
                    </a:p>
                  </a:txBody>
                  <a:tcPr marL="0" marR="0" marT="0" marB="0" anchor="ctr" anchorCtr="0" horzOverflow="overflow"/>
                </a:tc>
              </a:tr>
              <a:tr h="47522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Intermediates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Need control over this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Open-ended</a:t>
                      </a:r>
                    </a:p>
                  </a:txBody>
                  <a:tcPr marL="0" marR="0" marT="0" marB="0" anchor="ctr" anchorCtr="0" horzOverflow="overflow"/>
                </a:tc>
              </a:tr>
              <a:tr h="475228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solidFill>
                            <a:srgbClr val="FFFFFF"/>
                          </a:solidFill>
                        </a:rPr>
                        <a:t>Cost / Latency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Constraints are strict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Overshooting acceptable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  <p:sp>
        <p:nvSpPr>
          <p:cNvPr id="274" name="Many non-trivial AI applications often compose workflow patterns and agentic elements…"/>
          <p:cNvSpPr txBox="1"/>
          <p:nvPr/>
        </p:nvSpPr>
        <p:spPr>
          <a:xfrm>
            <a:off x="343875" y="4283823"/>
            <a:ext cx="8456250" cy="1601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Many non-trivial AI applications often compose workflow patterns and agentic elements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“Agentic workflow” term encompasses full spectrum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Best Practice:</a:t>
            </a:r>
            <a:r>
              <a:t> Do NOT build an agent if a workflow suffices! :)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8" name="Example: Coding Agen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Coding Agent</a:t>
              </a:r>
            </a:p>
          </p:txBody>
        </p:sp>
      </p:grpSp>
      <p:pic>
        <p:nvPicPr>
          <p:cNvPr id="28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7498" t="5006" r="14880" b="5006"/>
          <a:stretch>
            <a:fillRect/>
          </a:stretch>
        </p:blipFill>
        <p:spPr>
          <a:xfrm>
            <a:off x="1641673" y="1312601"/>
            <a:ext cx="5860608" cy="5413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4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286" name="Motivation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287" name="Arrow"/>
          <p:cNvSpPr/>
          <p:nvPr/>
        </p:nvSpPr>
        <p:spPr>
          <a:xfrm>
            <a:off x="650647" y="291508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1" name="What is a “Harness”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What is a “Harness”?</a:t>
              </a:r>
            </a:p>
          </p:txBody>
        </p:sp>
      </p:grpSp>
      <p:pic>
        <p:nvPicPr>
          <p:cNvPr id="29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4314" y="1561065"/>
            <a:ext cx="7035372" cy="4959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7" name="Harness Engineering for LL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Harness Engineering for LLMs</a:t>
              </a:r>
            </a:p>
          </p:txBody>
        </p:sp>
      </p:grpSp>
      <p:sp>
        <p:nvSpPr>
          <p:cNvPr id="299" name="“Harness” is a loose software eng. term for everything that surrounds the LLM(s) to boost functionality, provide reliability, and integration with application…"/>
          <p:cNvSpPr txBox="1"/>
          <p:nvPr/>
        </p:nvSpPr>
        <p:spPr>
          <a:xfrm>
            <a:off x="343875" y="1594958"/>
            <a:ext cx="8456250" cy="3615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“Harness” is a loose software eng. term for everything that surrounds the LLM(s) to boost functionality, provide reliability, and integration with application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Code loops, prompt/context/retrieval management, tools and dispatchers, memory management, guardrails, etc.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provides “horsepower” of reasoning/decision-making; harness harnesses it to meet application goals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 a clean partition but a useful software design concept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practice: LLM API calls &lt; 5% of effort; 95% is harness! :)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0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3" name="Harness Engineering for LLM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Harness Engineering for LLMs</a:t>
              </a:r>
            </a:p>
          </p:txBody>
        </p:sp>
      </p:grpSp>
      <p:pic>
        <p:nvPicPr>
          <p:cNvPr id="30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0412" y="1387642"/>
            <a:ext cx="6663176" cy="52078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0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9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311" name="Motivation…"/>
          <p:cNvSpPr txBox="1"/>
          <p:nvPr/>
        </p:nvSpPr>
        <p:spPr>
          <a:xfrm>
            <a:off x="1112440" y="1782692"/>
            <a:ext cx="7671017" cy="4034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Tools: For Actions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Memory: For Persistence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Protocols: For Connectivity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312" name="Arrow"/>
          <p:cNvSpPr/>
          <p:nvPr/>
        </p:nvSpPr>
        <p:spPr>
          <a:xfrm>
            <a:off x="1108423" y="3424679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1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6" name="Tools: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Why?</a:t>
              </a:r>
            </a:p>
          </p:txBody>
        </p:sp>
      </p:grpSp>
      <p:sp>
        <p:nvSpPr>
          <p:cNvPr id="318" name="“Package” pre-existing software to enable an LLM to use it as part of its agentic workflow:…"/>
          <p:cNvSpPr txBox="1"/>
          <p:nvPr/>
        </p:nvSpPr>
        <p:spPr>
          <a:xfrm>
            <a:off x="343875" y="1577683"/>
            <a:ext cx="8456250" cy="296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“Package” pre-existing software to enable an LLM to use it as part of its agentic workflow: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Makes LLMs more useful for more types of work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timely inputs from and/or actions on environment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grounded reasoning/results, less hallucination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Validation in the loop to reduce compounding errors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Defining a tool is more akin to data annotation than coding!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2" name="Tools: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Why?</a:t>
              </a:r>
            </a:p>
          </p:txBody>
        </p:sp>
      </p:grpSp>
      <p:sp>
        <p:nvSpPr>
          <p:cNvPr id="324" name="Credit: https://www.langchain.com/blog/benchmarking-agent-tool-use"/>
          <p:cNvSpPr txBox="1"/>
          <p:nvPr/>
        </p:nvSpPr>
        <p:spPr>
          <a:xfrm>
            <a:off x="2775961" y="6620756"/>
            <a:ext cx="3592077" cy="214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Credit: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https://www.langchain.com/blog/benchmarking-agent-tool-use</a:t>
            </a:r>
          </a:p>
        </p:txBody>
      </p:sp>
      <p:pic>
        <p:nvPicPr>
          <p:cNvPr id="32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2775" y="1251743"/>
            <a:ext cx="8318450" cy="51200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9" name="Tools: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Why?</a:t>
              </a:r>
            </a:p>
          </p:txBody>
        </p:sp>
      </p:grpSp>
      <p:sp>
        <p:nvSpPr>
          <p:cNvPr id="331" name="Credit: https://machinelearningmastery.com/mastering-llm-tool-calling-the-complete-framework-for-connecting-models-to-the-real-world/"/>
          <p:cNvSpPr txBox="1"/>
          <p:nvPr/>
        </p:nvSpPr>
        <p:spPr>
          <a:xfrm>
            <a:off x="1084456" y="6629393"/>
            <a:ext cx="6975089" cy="214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900">
                <a:latin typeface="Arial"/>
                <a:ea typeface="Arial"/>
                <a:cs typeface="Arial"/>
                <a:sym typeface="Arial"/>
              </a:defRPr>
            </a:pPr>
            <a:r>
              <a:t>Credit: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https://machinelearningmastery.com/mastering-llm-tool-calling-the-complete-framework-for-connecting-models-to-the-real-world/</a:t>
            </a:r>
            <a:r>
              <a:t> </a:t>
            </a:r>
          </a:p>
        </p:txBody>
      </p:sp>
      <p:pic>
        <p:nvPicPr>
          <p:cNvPr id="33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11944" t="11372" r="11944" b="0"/>
          <a:stretch>
            <a:fillRect/>
          </a:stretch>
        </p:blipFill>
        <p:spPr>
          <a:xfrm>
            <a:off x="627856" y="1360881"/>
            <a:ext cx="7888446" cy="5126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3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3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6" name="Tools: What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What?</a:t>
              </a:r>
            </a:p>
          </p:txBody>
        </p:sp>
      </p:grpSp>
      <p:sp>
        <p:nvSpPr>
          <p:cNvPr id="338" name="A tool definition is just an API with functions, names and types of inputs/outputs, descriptions for everything, and error info."/>
          <p:cNvSpPr txBox="1"/>
          <p:nvPr/>
        </p:nvSpPr>
        <p:spPr>
          <a:xfrm>
            <a:off x="343875" y="1465399"/>
            <a:ext cx="8456250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</a:t>
            </a:r>
            <a:r>
              <a:rPr b="1"/>
              <a:t>tool definition</a:t>
            </a:r>
            <a:r>
              <a:t> is just an API with functions, names and types of inputs/outputs, descriptions for everything, and error info.</a:t>
            </a:r>
          </a:p>
        </p:txBody>
      </p:sp>
      <p:sp>
        <p:nvSpPr>
          <p:cNvPr id="339" name="{…"/>
          <p:cNvSpPr txBox="1"/>
          <p:nvPr/>
        </p:nvSpPr>
        <p:spPr>
          <a:xfrm>
            <a:off x="1710512" y="2444342"/>
            <a:ext cx="6467783" cy="2976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10000"/>
              </a:lnSpc>
              <a:defRPr sz="1400"/>
            </a:pPr>
            <a:r>
              <a:t>{</a:t>
            </a:r>
          </a:p>
          <a:p>
            <a:pPr>
              <a:lnSpc>
                <a:spcPct val="110000"/>
              </a:lnSpc>
              <a:defRPr sz="1400"/>
            </a:pPr>
            <a:r>
              <a:t>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name</a:t>
            </a:r>
            <a:r>
              <a:t>: "searchFlights",</a:t>
            </a:r>
          </a:p>
          <a:p>
            <a:pPr>
              <a:lnSpc>
                <a:spcPct val="110000"/>
              </a:lnSpc>
              <a:defRPr sz="1400"/>
            </a:pPr>
            <a:r>
              <a:rPr b="1"/>
              <a:t>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description</a:t>
            </a:r>
            <a:r>
              <a:t>: "Search for available flights",</a:t>
            </a:r>
          </a:p>
          <a:p>
            <a:pPr>
              <a:lnSpc>
                <a:spcPct val="110000"/>
              </a:lnSpc>
              <a:defRPr sz="1400"/>
            </a:pPr>
            <a:r>
              <a:rPr b="1"/>
              <a:t>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inputSchema</a:t>
            </a:r>
            <a:r>
              <a:t>: {</a:t>
            </a:r>
          </a:p>
          <a:p>
            <a:pPr>
              <a:lnSpc>
                <a:spcPct val="110000"/>
              </a:lnSpc>
              <a:defRPr sz="1400"/>
            </a:pPr>
            <a:r>
              <a:t>    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type</a:t>
            </a:r>
            <a:r>
              <a:t>: "object",</a:t>
            </a:r>
          </a:p>
          <a:p>
            <a:pPr>
              <a:lnSpc>
                <a:spcPct val="110000"/>
              </a:lnSpc>
              <a:defRPr sz="1400"/>
            </a:pPr>
            <a:r>
              <a:t>    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properties</a:t>
            </a:r>
            <a:r>
              <a:t>: {</a:t>
            </a:r>
          </a:p>
          <a:p>
            <a:pPr>
              <a:lnSpc>
                <a:spcPct val="110000"/>
              </a:lnSpc>
              <a:defRPr sz="1400"/>
            </a:pPr>
            <a:r>
              <a:t>        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origin</a:t>
            </a:r>
            <a:r>
              <a:t>:          {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type</a:t>
            </a:r>
            <a:r>
              <a:t>: "string",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description</a:t>
            </a:r>
            <a:r>
              <a:t>: "Departure city" },</a:t>
            </a:r>
          </a:p>
          <a:p>
            <a:pPr>
              <a:lnSpc>
                <a:spcPct val="110000"/>
              </a:lnSpc>
              <a:defRPr sz="1400"/>
            </a:pPr>
            <a:r>
              <a:t>        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destination</a:t>
            </a:r>
            <a:r>
              <a:t>:  {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type</a:t>
            </a:r>
            <a:r>
              <a:t>: "string",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description</a:t>
            </a:r>
            <a:r>
              <a:t>: "Arrival city" },</a:t>
            </a:r>
          </a:p>
          <a:p>
            <a:pPr>
              <a:lnSpc>
                <a:spcPct val="110000"/>
              </a:lnSpc>
              <a:defRPr sz="1400"/>
            </a:pPr>
            <a:r>
              <a:t>        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date</a:t>
            </a:r>
            <a:r>
              <a:t>:            {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type</a:t>
            </a:r>
            <a:r>
              <a:t>: "string",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format</a:t>
            </a:r>
            <a:r>
              <a:t>: "date",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description</a:t>
            </a:r>
            <a:r>
              <a:t>: "Travel date" }</a:t>
            </a:r>
          </a:p>
          <a:p>
            <a:pPr>
              <a:lnSpc>
                <a:spcPct val="110000"/>
              </a:lnSpc>
              <a:defRPr sz="1400"/>
            </a:pPr>
            <a:r>
              <a:t>      },</a:t>
            </a:r>
          </a:p>
          <a:p>
            <a:pPr>
              <a:lnSpc>
                <a:spcPct val="110000"/>
              </a:lnSpc>
              <a:defRPr sz="1400"/>
            </a:pPr>
            <a:r>
              <a:t>     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required</a:t>
            </a:r>
            <a:r>
              <a:t>: ["origin", "destination", "date"]</a:t>
            </a:r>
          </a:p>
          <a:p>
            <a:pPr>
              <a:lnSpc>
                <a:spcPct val="110000"/>
              </a:lnSpc>
              <a:defRPr sz="1400"/>
            </a:pPr>
            <a:r>
              <a:t>    }</a:t>
            </a:r>
          </a:p>
          <a:p>
            <a:pPr>
              <a:lnSpc>
                <a:spcPct val="110000"/>
              </a:lnSpc>
              <a:defRPr sz="1400"/>
            </a:pPr>
            <a:r>
              <a:t>}</a:t>
            </a:r>
          </a:p>
        </p:txBody>
      </p:sp>
      <p:sp>
        <p:nvSpPr>
          <p:cNvPr id="340" name="Source: https://modelcontextprotocol.io/docs/learn/server-concepts#tools"/>
          <p:cNvSpPr txBox="1"/>
          <p:nvPr/>
        </p:nvSpPr>
        <p:spPr>
          <a:xfrm>
            <a:off x="2042165" y="6570164"/>
            <a:ext cx="5059671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https://modelcontextprotocol.io/docs/learn/server-concepts#tools</a:t>
            </a:r>
            <a:r>
              <a:t> </a:t>
            </a:r>
          </a:p>
        </p:txBody>
      </p:sp>
      <p:sp>
        <p:nvSpPr>
          <p:cNvPr id="341" name="searchFlights (origin: &quot;NYC&quot;, destination: &quot;Barcelona&quot;, date: &quot;2024-06-15&quot;)"/>
          <p:cNvSpPr txBox="1"/>
          <p:nvPr/>
        </p:nvSpPr>
        <p:spPr>
          <a:xfrm>
            <a:off x="1098421" y="5703885"/>
            <a:ext cx="6947159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/>
            </a:pPr>
            <a:r>
              <a:rPr b="1"/>
              <a:t>searchFlights </a:t>
            </a:r>
            <a:r>
              <a:t>(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origin</a:t>
            </a:r>
            <a:r>
              <a:t>: "NYC",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destination</a:t>
            </a:r>
            <a:r>
              <a:t>: "Barcelona", </a:t>
            </a:r>
            <a:r>
              <a:rPr b="1">
                <a:solidFill>
                  <a:schemeClr val="accent1">
                    <a:satOff val="-4409"/>
                    <a:lumOff val="-10509"/>
                  </a:schemeClr>
                </a:solidFill>
              </a:rPr>
              <a:t>date</a:t>
            </a:r>
            <a:r>
              <a:t>: "2024-06-15")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4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45" name="Tools: What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What?</a:t>
              </a:r>
            </a:p>
          </p:txBody>
        </p:sp>
      </p:grpSp>
      <p:sp>
        <p:nvSpPr>
          <p:cNvPr id="347" name="Names: Make it descriptive, e.g., get_user_emails, not getue3…"/>
          <p:cNvSpPr txBox="1"/>
          <p:nvPr/>
        </p:nvSpPr>
        <p:spPr>
          <a:xfrm>
            <a:off x="343875" y="1586321"/>
            <a:ext cx="8456250" cy="2452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Names:</a:t>
            </a:r>
            <a:r>
              <a:t> Make it descriptive, e.g., get_user_emails, not getue3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Params:</a:t>
            </a:r>
            <a:r>
              <a:t> What LLM would name them, e.g., recipient, not r0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Description:</a:t>
            </a:r>
            <a:r>
              <a:t> Explain what it does, when to use it, AND when NOT to use it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Errors:</a:t>
            </a:r>
            <a:r>
              <a:t> Written for the LLM to recover from, e.g., not “404”; say “user_id 12345 doesn’t exist; try list_users() first”</a:t>
            </a:r>
          </a:p>
        </p:txBody>
      </p:sp>
      <p:sp>
        <p:nvSpPr>
          <p:cNvPr id="348" name="Source: https://modelcontextprotocol.io/docs/learn/server-concepts#tools"/>
          <p:cNvSpPr txBox="1"/>
          <p:nvPr/>
        </p:nvSpPr>
        <p:spPr>
          <a:xfrm>
            <a:off x="2042165" y="6570164"/>
            <a:ext cx="5059671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https://modelcontextprotocol.io/docs/learn/server-concepts#tools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5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2" name="Tools: What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What?</a:t>
              </a:r>
            </a:p>
          </p:txBody>
        </p:sp>
      </p:grpSp>
      <p:sp>
        <p:nvSpPr>
          <p:cNvPr id="354" name="More precision in tool definitions is better for reliability"/>
          <p:cNvSpPr txBox="1"/>
          <p:nvPr/>
        </p:nvSpPr>
        <p:spPr>
          <a:xfrm>
            <a:off x="343875" y="1465399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More precision in tool definitions is better for reliability</a:t>
            </a:r>
          </a:p>
        </p:txBody>
      </p:sp>
      <p:pic>
        <p:nvPicPr>
          <p:cNvPr id="35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053952"/>
            <a:ext cx="9144001" cy="43048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5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9" name="Tools: Where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Tools: Where?</a:t>
              </a:r>
            </a:p>
          </p:txBody>
        </p:sp>
      </p:grpSp>
      <p:sp>
        <p:nvSpPr>
          <p:cNvPr id="361" name="Tool use can be “taught” in multiple places based on stability of tool and frequency of use by application"/>
          <p:cNvSpPr txBox="1"/>
          <p:nvPr/>
        </p:nvSpPr>
        <p:spPr>
          <a:xfrm>
            <a:off x="343875" y="1366397"/>
            <a:ext cx="8456250" cy="774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Tool use can be “taught” in multiple places based on stability of tool and frequency of use by application</a:t>
            </a:r>
          </a:p>
        </p:txBody>
      </p:sp>
      <p:pic>
        <p:nvPicPr>
          <p:cNvPr id="36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1386" y="2209641"/>
            <a:ext cx="7701228" cy="4625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368" name="Motivation…"/>
          <p:cNvSpPr txBox="1"/>
          <p:nvPr/>
        </p:nvSpPr>
        <p:spPr>
          <a:xfrm>
            <a:off x="1112440" y="1782692"/>
            <a:ext cx="7671017" cy="4034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Tools: For Actions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Memory: For Persistence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Protocols: For Connectivity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369" name="Arrow"/>
          <p:cNvSpPr/>
          <p:nvPr/>
        </p:nvSpPr>
        <p:spPr>
          <a:xfrm>
            <a:off x="1117060" y="3925641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3" name="Memory: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Memory: Why?</a:t>
              </a:r>
            </a:p>
          </p:txBody>
        </p:sp>
      </p:grpSp>
      <p:sp>
        <p:nvSpPr>
          <p:cNvPr id="375" name="Balances a fundamental tradeoff on managing intermediates:…"/>
          <p:cNvSpPr txBox="1"/>
          <p:nvPr/>
        </p:nvSpPr>
        <p:spPr>
          <a:xfrm>
            <a:off x="343875" y="1448124"/>
            <a:ext cx="8456250" cy="1187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Balances a fundamental tradeoff on managing intermediates: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Get rid of them -&gt; Likely useful info. lost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inside context window -&gt; Risk of context rot</a:t>
            </a:r>
          </a:p>
        </p:txBody>
      </p:sp>
      <p:pic>
        <p:nvPicPr>
          <p:cNvPr id="37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801803"/>
            <a:ext cx="9144001" cy="3638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0" name="Memory: Three Tier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Memory: Three Tiers</a:t>
              </a:r>
            </a:p>
          </p:txBody>
        </p:sp>
      </p:grpSp>
      <p:sp>
        <p:nvSpPr>
          <p:cNvPr id="382" name="Now-canonical notion of 3 tiers of “memory” for AI applications:…"/>
          <p:cNvSpPr txBox="1"/>
          <p:nvPr/>
        </p:nvSpPr>
        <p:spPr>
          <a:xfrm>
            <a:off x="343875" y="1698605"/>
            <a:ext cx="8456250" cy="3253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Now-canonical notion of 3 tiers of “memory” for AI applications: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Observation Stream:</a:t>
            </a:r>
            <a:r>
              <a:t> Every event, timestamped, append-only log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Reflection:</a:t>
            </a:r>
            <a:r>
              <a:t> LLM periodically synthesizes higher-level beliefs, e.g., “this repo uses pytest”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Plan:</a:t>
            </a:r>
            <a:r>
              <a:t> Forward-looking, regenerated as conditions change 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must take into account recency, relevance, and LLM-rated importance; the agent runs LLM-as-judge on its own past!</a:t>
            </a:r>
          </a:p>
        </p:txBody>
      </p:sp>
      <p:sp>
        <p:nvSpPr>
          <p:cNvPr id="383" name="Generative Agents: Interactive Simulacra of Human Behavior. UIST 2023.…"/>
          <p:cNvSpPr txBox="1"/>
          <p:nvPr/>
        </p:nvSpPr>
        <p:spPr>
          <a:xfrm>
            <a:off x="2043541" y="6368685"/>
            <a:ext cx="5056918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Generative Agents: Interactive Simulacra of Human Behavior. UIST 2023.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https://arxiv.org/pdf/2304.03442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8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" name="Running Exampl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Running Example</a:t>
              </a:r>
            </a:p>
          </p:txBody>
        </p:sp>
      </p:grpSp>
      <p:pic>
        <p:nvPicPr>
          <p:cNvPr id="38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406521"/>
            <a:ext cx="9144001" cy="4810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9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" name="Memory Management Princip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Memory Management Principles</a:t>
              </a:r>
            </a:p>
          </p:txBody>
        </p:sp>
      </p:grpSp>
      <p:sp>
        <p:nvSpPr>
          <p:cNvPr id="395" name="“Memory” for LLMs/agent is NOT like system DRAM!…"/>
          <p:cNvSpPr txBox="1"/>
          <p:nvPr/>
        </p:nvSpPr>
        <p:spPr>
          <a:xfrm>
            <a:off x="331175" y="1659226"/>
            <a:ext cx="8456250" cy="3564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“Memory” for LLMs/agent is NOT like system DRAM!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is NOT always better (context rot, token spend, etc.)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Inherently lossy notions of “summarization” needed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Production memory management must aggressively handle this tradeoff of what to “forget” and how much: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 you really need full trace of older turn? Do you really need tool call specifics after context enriched?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 LLM itself to summarize at different stages / levels? KG/ontology to guide structured summaries?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9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9" name="Scope of Agent Memo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Scope of Agent Memory</a:t>
              </a:r>
            </a:p>
          </p:txBody>
        </p:sp>
      </p:grpSp>
      <p:sp>
        <p:nvSpPr>
          <p:cNvPr id="401" name="4 main levels:…"/>
          <p:cNvSpPr txBox="1"/>
          <p:nvPr/>
        </p:nvSpPr>
        <p:spPr>
          <a:xfrm>
            <a:off x="343875" y="1677268"/>
            <a:ext cx="8456250" cy="3304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4 main levels: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Per-session vs. per-user vs. per-team vs. per-org.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Considerations and tradeoffs: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Different stores with cross-references?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system substrate?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Levels of summarization?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Access control, privacy, security, governance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Still an active area of research!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0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0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5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407" name="Motivation…"/>
          <p:cNvSpPr txBox="1"/>
          <p:nvPr/>
        </p:nvSpPr>
        <p:spPr>
          <a:xfrm>
            <a:off x="1112440" y="1782692"/>
            <a:ext cx="7671017" cy="4034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Tools: For Actions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Memory: For Persistence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Protocols: For Connectivity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408" name="Arrow"/>
          <p:cNvSpPr/>
          <p:nvPr/>
        </p:nvSpPr>
        <p:spPr>
          <a:xfrm>
            <a:off x="1108423" y="4426603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1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12" name="Protocols: Wh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Protocols: Why?</a:t>
              </a:r>
            </a:p>
          </p:txBody>
        </p:sp>
      </p:grpSp>
      <p:pic>
        <p:nvPicPr>
          <p:cNvPr id="41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5636" t="7230" r="5636" b="7230"/>
          <a:stretch>
            <a:fillRect/>
          </a:stretch>
        </p:blipFill>
        <p:spPr>
          <a:xfrm>
            <a:off x="4754468" y="4293054"/>
            <a:ext cx="4072795" cy="1278171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Problem: ~2 years ago, every agent eng. framework needed to implement its own interface to tools…"/>
          <p:cNvSpPr txBox="1"/>
          <p:nvPr/>
        </p:nvSpPr>
        <p:spPr>
          <a:xfrm>
            <a:off x="343875" y="1577683"/>
            <a:ext cx="8456250" cy="1937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Problem:</a:t>
            </a:r>
            <a:r>
              <a:t> ~2 years ago, every agent eng. framework needed to implement its own interface to tools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Integrations were bespoke, non-portable, error-prone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“M x N complexity” of integrations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Pressing need for a </a:t>
            </a:r>
            <a:r>
              <a:rPr i="1"/>
              <a:t>standard</a:t>
            </a:r>
            <a:r>
              <a:t> for agent-tool communication</a:t>
            </a:r>
          </a:p>
        </p:txBody>
      </p:sp>
      <p:pic>
        <p:nvPicPr>
          <p:cNvPr id="41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0942" y="3979721"/>
            <a:ext cx="4209651" cy="190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0" name="Model Context Protocol (MCP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Context Protocol (MCP)</a:t>
              </a:r>
            </a:p>
          </p:txBody>
        </p:sp>
      </p:grpSp>
      <p:sp>
        <p:nvSpPr>
          <p:cNvPr id="422" name="Open protocol introduced by Anthropic in Nov 2024…"/>
          <p:cNvSpPr txBox="1"/>
          <p:nvPr/>
        </p:nvSpPr>
        <p:spPr>
          <a:xfrm>
            <a:off x="343875" y="1531708"/>
            <a:ext cx="8456250" cy="2064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Open protocol introduced by Anthropic in Nov 2024</a:t>
            </a:r>
            <a:endParaRPr b="1"/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Unified how any LLM had to “understand” how to use any tool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 become industry standard AI infra. used by all vendors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Under Linux Foundation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~100mil monthly SDK downloads!</a:t>
            </a:r>
          </a:p>
        </p:txBody>
      </p:sp>
      <p:sp>
        <p:nvSpPr>
          <p:cNvPr id="423" name="Source: https://blog.dailydoseofds.com/p/the-mn-integration-problem-solved?ref=dailydev"/>
          <p:cNvSpPr txBox="1"/>
          <p:nvPr/>
        </p:nvSpPr>
        <p:spPr>
          <a:xfrm>
            <a:off x="1506309" y="6568148"/>
            <a:ext cx="6131382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https://blog.dailydoseofds.com/p/the-mn-integration-problem-solved?ref=dailydev</a:t>
            </a:r>
          </a:p>
        </p:txBody>
      </p:sp>
      <p:pic>
        <p:nvPicPr>
          <p:cNvPr id="42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8879" y="3824251"/>
            <a:ext cx="4209652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19578" y="3824251"/>
            <a:ext cx="4165543" cy="190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3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2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9" name="Model Context Protocol (MCP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Context Protocol (MCP)</a:t>
              </a:r>
            </a:p>
          </p:txBody>
        </p:sp>
      </p:grpSp>
      <p:sp>
        <p:nvSpPr>
          <p:cNvPr id="431" name="Host (your appl.) &lt;-&gt; Client (runtime) &lt;-&gt; Server (the tool)"/>
          <p:cNvSpPr txBox="1"/>
          <p:nvPr/>
        </p:nvSpPr>
        <p:spPr>
          <a:xfrm>
            <a:off x="343875" y="1577683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Host</a:t>
            </a:r>
            <a:r>
              <a:t> (your appl.) &lt;-&gt; </a:t>
            </a:r>
            <a:r>
              <a:rPr b="1"/>
              <a:t>Client</a:t>
            </a:r>
            <a:r>
              <a:t> (runtime) &lt;-&gt; </a:t>
            </a:r>
            <a:r>
              <a:rPr b="1"/>
              <a:t>Server</a:t>
            </a:r>
            <a:r>
              <a:t> (the tool)</a:t>
            </a:r>
          </a:p>
        </p:txBody>
      </p:sp>
      <p:pic>
        <p:nvPicPr>
          <p:cNvPr id="43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991" t="5173" r="2991" b="5173"/>
          <a:stretch>
            <a:fillRect/>
          </a:stretch>
        </p:blipFill>
        <p:spPr>
          <a:xfrm>
            <a:off x="755650" y="2043599"/>
            <a:ext cx="7632880" cy="4358375"/>
          </a:xfrm>
          <a:prstGeom prst="rect">
            <a:avLst/>
          </a:prstGeom>
          <a:ln w="12700">
            <a:miter lim="400000"/>
          </a:ln>
        </p:spPr>
      </p:pic>
      <p:sp>
        <p:nvSpPr>
          <p:cNvPr id="433" name="Source: https://mcpcat.io/blog/mcp-server-client-host"/>
          <p:cNvSpPr txBox="1"/>
          <p:nvPr/>
        </p:nvSpPr>
        <p:spPr>
          <a:xfrm>
            <a:off x="2741247" y="6577298"/>
            <a:ext cx="3661506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https://mcpcat.io/blog/mcp-server-client-host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3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3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37" name="Model Context Protocol (MCP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Context Protocol (MCP)</a:t>
              </a:r>
            </a:p>
          </p:txBody>
        </p:sp>
      </p:grpSp>
      <p:sp>
        <p:nvSpPr>
          <p:cNvPr id="439" name="MCP Servers can be on local machine too, not just remote"/>
          <p:cNvSpPr txBox="1"/>
          <p:nvPr/>
        </p:nvSpPr>
        <p:spPr>
          <a:xfrm>
            <a:off x="343875" y="150858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MCP Servers can be on local machine too, not just remote</a:t>
            </a:r>
          </a:p>
        </p:txBody>
      </p:sp>
      <p:pic>
        <p:nvPicPr>
          <p:cNvPr id="44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9991" t="16765" r="11023" b="2501"/>
          <a:stretch>
            <a:fillRect/>
          </a:stretch>
        </p:blipFill>
        <p:spPr>
          <a:xfrm>
            <a:off x="939601" y="2210470"/>
            <a:ext cx="7264934" cy="4176958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Source: https://www.descope.com/learn/post/mcp"/>
          <p:cNvSpPr txBox="1"/>
          <p:nvPr/>
        </p:nvSpPr>
        <p:spPr>
          <a:xfrm>
            <a:off x="2851231" y="6585423"/>
            <a:ext cx="3441538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https://www.descope.com/learn/post/mcp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4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4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45" name="Model Context Protocol (MCP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Context Protocol (MCP)</a:t>
              </a:r>
            </a:p>
          </p:txBody>
        </p:sp>
      </p:grpSp>
      <p:sp>
        <p:nvSpPr>
          <p:cNvPr id="447" name="An MCP Server has 3 primitives: Tools, Resources, Prompts…"/>
          <p:cNvSpPr txBox="1"/>
          <p:nvPr/>
        </p:nvSpPr>
        <p:spPr>
          <a:xfrm>
            <a:off x="343875" y="1598380"/>
            <a:ext cx="8456250" cy="4702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 MCP Server has 3 primitives: Tools, Resources, Prompts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Tools</a:t>
            </a:r>
            <a:r>
              <a:t> (Model-Controlled):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Executable functions that an AI appl. can invoke to perform actions, such as running a DB query, sending an email, calling a weather API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Resources</a:t>
            </a:r>
            <a:r>
              <a:t> (Application-Controlled):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Read-only data sources that provide context info. to an AI appl., such as file contents, logs, DB records, API responses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Prompts</a:t>
            </a:r>
            <a:r>
              <a:t> (User-Controlled):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Pre-defined instruction templates that help an LLM use tools or resources well, e.g., a “Code Review” prompt, few-shot examples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5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5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1" name="Model Context Protocol (MCP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Context Protocol (MCP)</a:t>
              </a:r>
            </a:p>
          </p:txBody>
        </p:sp>
      </p:grpSp>
      <p:pic>
        <p:nvPicPr>
          <p:cNvPr id="45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4766" t="8476" r="13067" b="8476"/>
          <a:stretch>
            <a:fillRect/>
          </a:stretch>
        </p:blipFill>
        <p:spPr>
          <a:xfrm>
            <a:off x="577056" y="1319129"/>
            <a:ext cx="7989738" cy="5171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5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5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57" name="Model Context Protocol (MCP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Model Context Protocol (MCP)</a:t>
              </a:r>
            </a:p>
          </p:txBody>
        </p:sp>
      </p:grpSp>
      <p:sp>
        <p:nvSpPr>
          <p:cNvPr id="459" name="Data Layer:…"/>
          <p:cNvSpPr txBox="1"/>
          <p:nvPr/>
        </p:nvSpPr>
        <p:spPr>
          <a:xfrm>
            <a:off x="343875" y="1495024"/>
            <a:ext cx="8456250" cy="4855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Data Layer: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JSON-RPC 2.0 messaging structure and semantics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Transport Layer: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STDIO for local communication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HTTP Post for inter-machine communication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Request Handlers: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Internal logic that listens for incoming calls, e.g., list_tools, call_tool, and executes the corresponding backend action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State &amp; Session Management: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Manages stateful connections and carries context from one request to the next within a session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Examples:</a:t>
            </a:r>
            <a:r>
              <a:t>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https://modelcontextprotocol.io/examples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6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6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63" name="Agent 2 Agent Protocol (A2A)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Agent 2 Agent Protocol (A2A)</a:t>
              </a:r>
            </a:p>
          </p:txBody>
        </p:sp>
      </p:grpSp>
      <p:sp>
        <p:nvSpPr>
          <p:cNvPr id="465" name="Problem: Agents now talk with other agents too, not just tools…"/>
          <p:cNvSpPr txBox="1"/>
          <p:nvPr/>
        </p:nvSpPr>
        <p:spPr>
          <a:xfrm>
            <a:off x="343875" y="1459021"/>
            <a:ext cx="8456250" cy="242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Problem:</a:t>
            </a:r>
            <a:r>
              <a:t> Agents now talk with other agents too, not just tools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A2A introduced by Google in 2025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Think of A2A as “horizontal” and MCP as “vertical”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Also industry standard now; also under Linux Foundation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Notions agent “cards”, “tasks”, “lifecycle”, etc. for discovery of agents, inter-agent communication, task delegation, etc.</a:t>
            </a:r>
          </a:p>
        </p:txBody>
      </p:sp>
      <p:pic>
        <p:nvPicPr>
          <p:cNvPr id="46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344" t="19003" r="3344" b="7582"/>
          <a:stretch>
            <a:fillRect/>
          </a:stretch>
        </p:blipFill>
        <p:spPr>
          <a:xfrm>
            <a:off x="2052637" y="3987874"/>
            <a:ext cx="5038576" cy="27191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0" name="Recap: Harness Engineer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Recap: Harness Engineering</a:t>
              </a:r>
            </a:p>
          </p:txBody>
        </p:sp>
      </p:grpSp>
      <p:pic>
        <p:nvPicPr>
          <p:cNvPr id="47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0412" y="1387642"/>
            <a:ext cx="6663176" cy="52078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7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6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478" name="Motivation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479" name="Arrow"/>
          <p:cNvSpPr/>
          <p:nvPr/>
        </p:nvSpPr>
        <p:spPr>
          <a:xfrm>
            <a:off x="642010" y="3419499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84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3" name="Why Multiple Agents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Multiple Agents?</a:t>
              </a:r>
            </a:p>
          </p:txBody>
        </p:sp>
      </p:grpSp>
      <p:sp>
        <p:nvSpPr>
          <p:cNvPr id="485" name="Recall issues of context rot, context window limit, token limits…"/>
          <p:cNvSpPr txBox="1"/>
          <p:nvPr/>
        </p:nvSpPr>
        <p:spPr>
          <a:xfrm>
            <a:off x="343875" y="1577683"/>
            <a:ext cx="8456250" cy="3927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Recall issues of context rot, context window limit, token limits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So, in a complex AI application, it is sometimes worthwhile to </a:t>
            </a:r>
            <a:r>
              <a:rPr i="1"/>
              <a:t>decompose</a:t>
            </a:r>
            <a:r>
              <a:t> work to alleviate 3 key pressure points: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Context:</a:t>
            </a:r>
            <a:r>
              <a:t> One agent’s window fills with all info. vs. Separate (sub-)agents with their own windows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Objectives:</a:t>
            </a:r>
            <a:r>
              <a:t> Separation of concerns, e.g., “research AND critique AND format” could cause “conflict of interest”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Permissions:</a:t>
            </a:r>
            <a:r>
              <a:t> Contain security blast radius with designated (sub-)agent roles and access control/permissions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it introduces a new complexity: </a:t>
            </a:r>
            <a:r>
              <a:rPr i="1"/>
              <a:t>How to coordinate?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90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8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89" name="Multi-Agent Topologi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Multi-Agent Topologies</a:t>
              </a:r>
            </a:p>
          </p:txBody>
        </p:sp>
      </p:grpSp>
      <p:sp>
        <p:nvSpPr>
          <p:cNvPr id="491" name="A few major topologies of multi-agent workflows:…"/>
          <p:cNvSpPr txBox="1"/>
          <p:nvPr/>
        </p:nvSpPr>
        <p:spPr>
          <a:xfrm>
            <a:off x="343875" y="1577683"/>
            <a:ext cx="8456250" cy="2064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few major topologies of multi-agent workflows: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Peer-to-Peer/Network:</a:t>
            </a:r>
            <a:r>
              <a:t> Debate / vote toward consensus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Supervisor: </a:t>
            </a:r>
            <a:r>
              <a:t>Decomposes and delegates to subordinates</a:t>
            </a:r>
          </a:p>
          <a:p>
            <a:pPr lvl="2" marL="12954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Hierarchical:</a:t>
            </a:r>
            <a:r>
              <a:t> Recursive supervision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Pipeline:</a:t>
            </a:r>
            <a:r>
              <a:t> Specialists hand off in sequence</a:t>
            </a:r>
          </a:p>
        </p:txBody>
      </p:sp>
      <p:pic>
        <p:nvPicPr>
          <p:cNvPr id="49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5365" t="13959" r="9634" b="51114"/>
          <a:stretch>
            <a:fillRect/>
          </a:stretch>
        </p:blipFill>
        <p:spPr>
          <a:xfrm>
            <a:off x="122761" y="3950291"/>
            <a:ext cx="4876432" cy="1944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9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19898" t="52389" r="23981" b="5724"/>
          <a:stretch>
            <a:fillRect/>
          </a:stretch>
        </p:blipFill>
        <p:spPr>
          <a:xfrm>
            <a:off x="5549853" y="3950291"/>
            <a:ext cx="3423245" cy="24799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9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9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7" name="Multi-Agent Topologi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Multi-Agent Topologies </a:t>
              </a:r>
            </a:p>
          </p:txBody>
        </p:sp>
      </p:grpSp>
      <p:sp>
        <p:nvSpPr>
          <p:cNvPr id="499" name="Agent roles are reusable: planner, researcher, writer, critic, etc.…"/>
          <p:cNvSpPr txBox="1"/>
          <p:nvPr/>
        </p:nvSpPr>
        <p:spPr>
          <a:xfrm>
            <a:off x="343875" y="1552283"/>
            <a:ext cx="8456250" cy="1238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Agent roles are reusable: planner, researcher, writer, critic, etc.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they coordinate affects eval metrics, latency, costs, etc.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Often anthropomorphized based on human team structures!</a:t>
            </a:r>
          </a:p>
        </p:txBody>
      </p:sp>
      <p:pic>
        <p:nvPicPr>
          <p:cNvPr id="50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5083" t="17762" r="5083" b="4340"/>
          <a:stretch>
            <a:fillRect/>
          </a:stretch>
        </p:blipFill>
        <p:spPr>
          <a:xfrm>
            <a:off x="1724421" y="3004660"/>
            <a:ext cx="5695219" cy="36558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0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0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04" name="Tradeoffs of Multi-Agent Workflow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Tradeoffs of Multi-Agent Workflows </a:t>
              </a:r>
            </a:p>
          </p:txBody>
        </p:sp>
      </p:grpSp>
      <p:sp>
        <p:nvSpPr>
          <p:cNvPr id="506" name="Multi-agent workflow structure is NOT always necessary nor always useful…"/>
          <p:cNvSpPr txBox="1"/>
          <p:nvPr/>
        </p:nvSpPr>
        <p:spPr>
          <a:xfrm>
            <a:off x="343875" y="1577683"/>
            <a:ext cx="8456250" cy="361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 structure is NOT always necessary nor always useful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Mo’ agents, mo’ problems! :)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evals, traces to debug, contradictions, costs, etc.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Only a few successful multi-agent workflows in production so far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Different agent eng. frameworks have their own terminologies but are essentially interchangeable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LangGraph, CrewAI, OpenAI Agents SDK, Google ADK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rely on MCP servers as their tool layer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1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0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0" name="Example: Multi-Agent Workflow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Example: Multi-Agent Workflow</a:t>
              </a:r>
            </a:p>
          </p:txBody>
        </p:sp>
      </p:grpSp>
      <p:sp>
        <p:nvSpPr>
          <p:cNvPr id="512" name="Source: https://docs.langchain.com/oss/python/langchain/multi-agent"/>
          <p:cNvSpPr txBox="1"/>
          <p:nvPr/>
        </p:nvSpPr>
        <p:spPr>
          <a:xfrm>
            <a:off x="2198732" y="6577297"/>
            <a:ext cx="4746536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https://docs.langchain.com/oss/python/langchain/multi-agent</a:t>
            </a:r>
          </a:p>
        </p:txBody>
      </p:sp>
      <p:pic>
        <p:nvPicPr>
          <p:cNvPr id="51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3730" y="1505254"/>
            <a:ext cx="6676540" cy="47859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1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1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17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519" name="Motivation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  <p:sp>
        <p:nvSpPr>
          <p:cNvPr id="520" name="Arrow"/>
          <p:cNvSpPr/>
          <p:nvPr/>
        </p:nvSpPr>
        <p:spPr>
          <a:xfrm>
            <a:off x="642010" y="3929098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2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2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24" name="Why Observability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Why Observability?</a:t>
              </a:r>
            </a:p>
          </p:txBody>
        </p:sp>
      </p:grpSp>
      <p:sp>
        <p:nvSpPr>
          <p:cNvPr id="526" name="As agentic apps become more complex and multi-step, need to keep a tab on what they do at every step…"/>
          <p:cNvSpPr txBox="1"/>
          <p:nvPr/>
        </p:nvSpPr>
        <p:spPr>
          <a:xfrm>
            <a:off x="343875" y="1577683"/>
            <a:ext cx="8456250" cy="4028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 agentic apps become more complex and multi-step, need to keep a tab on what they do at every step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Trace:</a:t>
            </a:r>
            <a:r>
              <a:t> A log of every “thought”, action, or observation by an AI application at production/inference time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Input, output, timestamp, other metadata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Full prompt each turn (system + history + tools)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 calls WITH arguments AND results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Per-step latency and tokens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Loop termination cause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Observability:</a:t>
            </a:r>
            <a:r>
              <a:t> Managing all trace data for all AI applications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3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2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0" name="Traces for Agentic Workflow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Traces for Agentic Workflows</a:t>
              </a:r>
            </a:p>
          </p:txBody>
        </p:sp>
      </p:grpSp>
      <p:sp>
        <p:nvSpPr>
          <p:cNvPr id="532" name="Traces are critical for various purposes: debugging, auditing, monitoring, etc."/>
          <p:cNvSpPr txBox="1"/>
          <p:nvPr/>
        </p:nvSpPr>
        <p:spPr>
          <a:xfrm>
            <a:off x="343875" y="1577683"/>
            <a:ext cx="8456250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Traces are critical for various purposes: debugging, auditing, monitoring, etc.</a:t>
            </a:r>
          </a:p>
        </p:txBody>
      </p:sp>
      <p:pic>
        <p:nvPicPr>
          <p:cNvPr id="53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6188" t="10918" r="7191" b="14622"/>
          <a:stretch>
            <a:fillRect/>
          </a:stretch>
        </p:blipFill>
        <p:spPr>
          <a:xfrm>
            <a:off x="112439" y="3237417"/>
            <a:ext cx="4948439" cy="1701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22972" t="3822" r="20032" b="3822"/>
          <a:stretch>
            <a:fillRect/>
          </a:stretch>
        </p:blipFill>
        <p:spPr>
          <a:xfrm>
            <a:off x="5252914" y="2805983"/>
            <a:ext cx="3778764" cy="27888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3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3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8" name="Traces for Agentic Workflow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Traces for Agentic Workflows</a:t>
              </a:r>
            </a:p>
          </p:txBody>
        </p:sp>
      </p:grpSp>
      <p:sp>
        <p:nvSpPr>
          <p:cNvPr id="540" name="Various tools exist to auto-track them: MLflow, W&amp;B, LangSmith, Arize AI, etc."/>
          <p:cNvSpPr txBox="1"/>
          <p:nvPr/>
        </p:nvSpPr>
        <p:spPr>
          <a:xfrm>
            <a:off x="343875" y="1539583"/>
            <a:ext cx="8456250" cy="774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Various tools exist to auto-track them: MLflow, W&amp;B, LangSmith, Arize AI, etc.</a:t>
            </a:r>
          </a:p>
        </p:txBody>
      </p:sp>
      <p:pic>
        <p:nvPicPr>
          <p:cNvPr id="54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6543" y="2477868"/>
            <a:ext cx="6730914" cy="3937585"/>
          </a:xfrm>
          <a:prstGeom prst="rect">
            <a:avLst/>
          </a:prstGeom>
          <a:ln w="12700">
            <a:miter lim="400000"/>
          </a:ln>
        </p:spPr>
      </p:pic>
      <p:sp>
        <p:nvSpPr>
          <p:cNvPr id="542" name="Source: https://mlflow.org/llm-tracing"/>
          <p:cNvSpPr txBox="1"/>
          <p:nvPr/>
        </p:nvSpPr>
        <p:spPr>
          <a:xfrm>
            <a:off x="3291837" y="6578931"/>
            <a:ext cx="2560326" cy="264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Source: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https://mlflow.org/llm-tracing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47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4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6" name="Open Question: Evals for Agent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Open Question: Evals for Agents</a:t>
              </a:r>
            </a:p>
          </p:txBody>
        </p:sp>
      </p:grpSp>
      <p:sp>
        <p:nvSpPr>
          <p:cNvPr id="548" name="How does one evaluate an agentic workflow?…"/>
          <p:cNvSpPr txBox="1"/>
          <p:nvPr/>
        </p:nvSpPr>
        <p:spPr>
          <a:xfrm>
            <a:off x="343875" y="1577683"/>
            <a:ext cx="8456250" cy="289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does one evaluate an agentic workflow?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single best approach or consensus yet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Best practice is to track at least 4 groups of items: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Outcomes:</a:t>
            </a:r>
            <a:r>
              <a:t> Did it complete the task? (Accuracy)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Tool Use:</a:t>
            </a:r>
            <a:r>
              <a:t> Did it use the right tools, right args? (Accuracy) 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Process:</a:t>
            </a:r>
            <a:r>
              <a:t> Was the path reasonable? (Efficiency, Cost)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Failure Modes:</a:t>
            </a:r>
            <a:r>
              <a:t> Where did it break? (Reliability)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53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5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52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554" name="Motivation…"/>
          <p:cNvSpPr txBox="1"/>
          <p:nvPr/>
        </p:nvSpPr>
        <p:spPr>
          <a:xfrm>
            <a:off x="1112440" y="1782692"/>
            <a:ext cx="7671017" cy="2508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Design Foundations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Harness Eng. and Components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Multi-Agent Workflows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Observability and Evals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5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5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" name="Review Question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Questions</a:t>
              </a:r>
            </a:p>
          </p:txBody>
        </p:sp>
      </p:grpSp>
      <p:sp>
        <p:nvSpPr>
          <p:cNvPr id="560" name="How does an agentic workflow differ fundamentally from context/retrieval engineering?…"/>
          <p:cNvSpPr txBox="1"/>
          <p:nvPr/>
        </p:nvSpPr>
        <p:spPr>
          <a:xfrm>
            <a:off x="265532" y="1450715"/>
            <a:ext cx="8612936" cy="5217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does an agentic workflow differ fundamentally from context/retrieval engineering?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the ReAct loop, and why combine reasoning with acting rather than using either alone?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List 3 failure modes of the core agent loop and one defense for each.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single most important property distinguishes a workflow from an agent, and what are the practical consequences for cost, structure, and evals for the two?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Name 3 major agentic workflow design patterns, and for each say who picks the next step and who picks when to stop.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a “harness” in LLM/agent engineering? 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problem motivated MCP? How does it solve it?</a:t>
            </a:r>
          </a:p>
          <a:p>
            <a:pPr marL="294105" indent="-294105">
              <a:lnSpc>
                <a:spcPct val="110000"/>
              </a:lnSpc>
              <a:spcBef>
                <a:spcPts val="4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Your AI colleague proposes a single agent workflow to handle IT support tickets that fall into 3 disparate buckets (refunds, technical, legal). Do you agree? Justify why or why not?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60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