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pdf/2404.16130" TargetMode="External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2: Retrieval and Context Engineering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2: Retrieval and Context Engineering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 Forms of RAG</a:t>
            </a:r>
          </a:p>
        </p:txBody>
      </p:sp>
      <p:sp>
        <p:nvSpPr>
          <p:cNvPr id="123" name="Arrow"/>
          <p:cNvSpPr/>
          <p:nvPr/>
        </p:nvSpPr>
        <p:spPr>
          <a:xfrm>
            <a:off x="1256760" y="443421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Motivation for Graph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Motivation for GraphRAG</a:t>
              </a:r>
            </a:p>
          </p:txBody>
        </p:sp>
      </p:grpSp>
      <p:sp>
        <p:nvSpPr>
          <p:cNvPr id="129" name="VectorRAG retrieves top-K passages by semantic similarity…"/>
          <p:cNvSpPr txBox="1"/>
          <p:nvPr/>
        </p:nvSpPr>
        <p:spPr>
          <a:xfrm>
            <a:off x="220828" y="1504036"/>
            <a:ext cx="8702344" cy="2840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 retrieves top-K passages by semantic similarity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Works when the answer lives in a few specific chunks but fails when no single chunk contains the answer!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Two main failure modes: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Global Sensemaking</a:t>
            </a:r>
            <a:r>
              <a:t>, e.g., “What are the main themes?”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Multi-hop Reasoning</a:t>
            </a:r>
            <a:r>
              <a:t>, e.g., “How does X connect to Y via Z?”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type queries insufficient; need summarization type too</a:t>
            </a:r>
          </a:p>
        </p:txBody>
      </p:sp>
      <p:pic>
        <p:nvPicPr>
          <p:cNvPr id="13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6101" t="24608" r="7282" b="20717"/>
          <a:stretch>
            <a:fillRect/>
          </a:stretch>
        </p:blipFill>
        <p:spPr>
          <a:xfrm>
            <a:off x="2318940" y="4629209"/>
            <a:ext cx="4506315" cy="1895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4" name="The GraphRAG Approach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GraphRAG Approach</a:t>
              </a:r>
            </a:p>
          </p:txBody>
        </p:sp>
      </p:grpSp>
      <p:sp>
        <p:nvSpPr>
          <p:cNvPr id="136" name="From Local to Global: A Graph RAG Approach to Query-Focused Summarization. 2024.…"/>
          <p:cNvSpPr txBox="1"/>
          <p:nvPr/>
        </p:nvSpPr>
        <p:spPr>
          <a:xfrm>
            <a:off x="1572091" y="6317885"/>
            <a:ext cx="5999818" cy="442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t>From Local to Global: A Graph RAG Approach to Query-Focused Summarization. 2024.</a:t>
            </a:r>
          </a:p>
          <a:p>
            <a:pPr algn="ctr">
              <a:defRPr sz="1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https://arxiv.org/pdf/2404.16130</a:t>
            </a:r>
          </a:p>
        </p:txBody>
      </p:sp>
      <p:pic>
        <p:nvPicPr>
          <p:cNvPr id="13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0248" y="1287826"/>
            <a:ext cx="7523504" cy="47601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1" name="Example Queries for Graph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Example Queries for GraphRAG</a:t>
              </a:r>
            </a:p>
          </p:txBody>
        </p:sp>
      </p:grpSp>
      <p:pic>
        <p:nvPicPr>
          <p:cNvPr id="14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9018" t="9396" r="40706" b="19347"/>
          <a:stretch>
            <a:fillRect/>
          </a:stretch>
        </p:blipFill>
        <p:spPr>
          <a:xfrm>
            <a:off x="1144270" y="2206954"/>
            <a:ext cx="4780573" cy="4423027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orpus: RapidFire AI documentation as in Project 1"/>
          <p:cNvSpPr txBox="1"/>
          <p:nvPr/>
        </p:nvSpPr>
        <p:spPr>
          <a:xfrm>
            <a:off x="220828" y="1576686"/>
            <a:ext cx="8702344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Corpus: RapidFire AI documentation as in Project 1</a:t>
            </a:r>
          </a:p>
        </p:txBody>
      </p:sp>
      <p:sp>
        <p:nvSpPr>
          <p:cNvPr id="145" name="Needs theme aggregation"/>
          <p:cNvSpPr txBox="1"/>
          <p:nvPr/>
        </p:nvSpPr>
        <p:spPr>
          <a:xfrm>
            <a:off x="6018269" y="3846755"/>
            <a:ext cx="1865870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Needs theme aggregation</a:t>
            </a:r>
          </a:p>
        </p:txBody>
      </p:sp>
      <p:sp>
        <p:nvSpPr>
          <p:cNvPr id="146" name="Needs entity traversal"/>
          <p:cNvSpPr txBox="1"/>
          <p:nvPr/>
        </p:nvSpPr>
        <p:spPr>
          <a:xfrm>
            <a:off x="6018269" y="5398906"/>
            <a:ext cx="1865870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Needs entity traversal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9" name="Knowledge Graph (KG) / Knowledge Base (KB) construction is well-studied in NLP+DB intersection…"/>
          <p:cNvSpPr txBox="1"/>
          <p:nvPr/>
        </p:nvSpPr>
        <p:spPr>
          <a:xfrm>
            <a:off x="220828" y="4393363"/>
            <a:ext cx="8702344" cy="2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Knowledge Graph (KG) / Knowledge Base (KB) construction is well-studied in NLP+DB intersection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Need notions of </a:t>
            </a:r>
            <a:r>
              <a:rPr b="1"/>
              <a:t>entities</a:t>
            </a:r>
            <a:r>
              <a:t> and </a:t>
            </a:r>
            <a:r>
              <a:rPr b="1"/>
              <a:t>relationships</a:t>
            </a:r>
            <a:r>
              <a:t> (an ontology)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SOTA is to use LLMs to convert corpus into KG/KB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Expensive but one-time “indexing” stage; stored in Graph DBMS</a:t>
            </a:r>
          </a:p>
        </p:txBody>
      </p:sp>
      <p:grpSp>
        <p:nvGrpSpPr>
          <p:cNvPr id="15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1" name="Graph Construction Stag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Graph Construction Stage</a:t>
              </a:r>
            </a:p>
          </p:txBody>
        </p:sp>
      </p:grpSp>
      <p:pic>
        <p:nvPicPr>
          <p:cNvPr id="15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23354" y="1338042"/>
            <a:ext cx="6897418" cy="2936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6" name="Leiden algorithm for community detection (semantic clustering)…"/>
          <p:cNvSpPr txBox="1"/>
          <p:nvPr/>
        </p:nvSpPr>
        <p:spPr>
          <a:xfrm>
            <a:off x="220828" y="4268378"/>
            <a:ext cx="8702344" cy="2351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Leiden algorithm for community detection (semantic clustering)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Graph-oriented and preserves semantic coherence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 produces one summary per community at each level</a:t>
            </a:r>
          </a:p>
          <a:p>
            <a:pPr marL="3810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 query time need a “MapReduce” computation: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MAP: Each summary answers query + emits usefulness score</a:t>
            </a:r>
          </a:p>
          <a:p>
            <a:pPr lvl="1" marL="838200" indent="-381000">
              <a:lnSpc>
                <a:spcPct val="110000"/>
              </a:lnSpc>
              <a:spcBef>
                <a:spcPts val="2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REDUCE: Merge answers, weighted by usefulness</a:t>
            </a:r>
          </a:p>
        </p:txBody>
      </p:sp>
      <p:grpSp>
        <p:nvGrpSpPr>
          <p:cNvPr id="15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8" name="Summarization Stag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Summarization Stage</a:t>
              </a:r>
            </a:p>
          </p:txBody>
        </p:sp>
      </p:grpSp>
      <p:pic>
        <p:nvPicPr>
          <p:cNvPr id="16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123354" y="1338042"/>
            <a:ext cx="6897418" cy="2936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4" name="GraphRAG in Practic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GraphRAG in Practice</a:t>
              </a:r>
            </a:p>
          </p:txBody>
        </p:sp>
      </p:grpSp>
      <p:sp>
        <p:nvSpPr>
          <p:cNvPr id="166" name="GraphRAG is not only for global queries; also has Local Mode:…"/>
          <p:cNvSpPr txBox="1"/>
          <p:nvPr/>
        </p:nvSpPr>
        <p:spPr>
          <a:xfrm>
            <a:off x="220828" y="1576686"/>
            <a:ext cx="8702344" cy="4028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 is not only for global queries; also has </a:t>
            </a:r>
            <a:r>
              <a:rPr b="1"/>
              <a:t>Local Mode: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Seed graph search with entities in query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Expand N hops on edges, gather neighbor text + relationships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Useful for multi-hop and entity-centric queries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Example:</a:t>
            </a:r>
            <a:r>
              <a:t> </a:t>
            </a:r>
            <a:r>
              <a:rPr i="1"/>
              <a:t>“Which config flags affect the scheduler?”</a:t>
            </a:r>
          </a:p>
          <a:p>
            <a:pPr lvl="2" marL="12954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Seed is “scheduler”</a:t>
            </a:r>
          </a:p>
          <a:p>
            <a:pPr lvl="2" marL="12954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1-hop expansion reaches per-flag neighbor node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 production, systems often route queries across multiple retrieval modes rather than picking just one: VectorRAG, GraphRAG global mode, GraphRAG local mode, BM25, 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72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 Forms of RAG</a:t>
            </a:r>
          </a:p>
        </p:txBody>
      </p:sp>
      <p:sp>
        <p:nvSpPr>
          <p:cNvPr id="173" name="Arrow"/>
          <p:cNvSpPr/>
          <p:nvPr/>
        </p:nvSpPr>
        <p:spPr>
          <a:xfrm>
            <a:off x="1248123" y="494381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7" name="Other Forms of 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Other Forms of RAG</a:t>
              </a:r>
            </a:p>
          </p:txBody>
        </p:sp>
      </p:grpSp>
      <p:sp>
        <p:nvSpPr>
          <p:cNvPr id="179" name="“Retrieval” can be via any mechanism, not just vectors/graphs…"/>
          <p:cNvSpPr txBox="1"/>
          <p:nvPr/>
        </p:nvSpPr>
        <p:spPr>
          <a:xfrm>
            <a:off x="220828" y="1576686"/>
            <a:ext cx="8702344" cy="2064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“Retrieval” can be via any mechanism, not just vectors/graphs</a:t>
            </a:r>
          </a:p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 popular forms in use today: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Structured Retrieval: SQL, HTML/Wiki Navigation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Web Search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Tool API Calls, Model Context Protocol (more in Topic 3)</a:t>
            </a:r>
          </a:p>
        </p:txBody>
      </p:sp>
      <p:pic>
        <p:nvPicPr>
          <p:cNvPr id="18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274" t="4015" r="3251" b="17936"/>
          <a:stretch>
            <a:fillRect/>
          </a:stretch>
        </p:blipFill>
        <p:spPr>
          <a:xfrm>
            <a:off x="4477066" y="3999096"/>
            <a:ext cx="4595182" cy="21843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10710" r="13879" b="21644"/>
          <a:stretch>
            <a:fillRect/>
          </a:stretch>
        </p:blipFill>
        <p:spPr>
          <a:xfrm>
            <a:off x="149872" y="4161616"/>
            <a:ext cx="4208584" cy="18594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6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5" name="Peer Instruction Activ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Peer Instruction Activity</a:t>
              </a:r>
            </a:p>
          </p:txBody>
        </p:sp>
      </p:grpSp>
      <p:sp>
        <p:nvSpPr>
          <p:cNvPr id="187" name="(Switch to Google Form)"/>
          <p:cNvSpPr txBox="1"/>
          <p:nvPr/>
        </p:nvSpPr>
        <p:spPr>
          <a:xfrm>
            <a:off x="343875" y="161018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lnSpc>
                <a:spcPct val="13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(Switch to Google Form)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