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s://oss-docs.rapidfire.ai/en/latest/ragspecs.html" TargetMode="Externa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langchain.com/oss/python/langchain/retrieval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reference.langchain.com/python/langchain-community/document-loaders" TargetMode="External"/><Relationship Id="rId3" Type="http://schemas.openxmlformats.org/officeDocument/2006/relationships/hyperlink" Target="https://reference.langchain.com/python/langchain-text-splitters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unstructured.io/welcome" TargetMode="External"/><Relationship Id="rId3" Type="http://schemas.openxmlformats.org/officeDocument/2006/relationships/image" Target="../media/image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s://blog.gopenai.com/extracting-knowledge-from-pdfs-a-step-by-step-rag-implementation-with-langchain-2f163628da8b" TargetMode="Externa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log.gopenai.com/extracting-knowledge-from-pdfs-a-step-by-step-rag-implementation-with-langchain-2f163628da8b" TargetMode="Externa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edium.com/@gjs190201/why-your-pdf-parser-fails-and-how-computer-vision-fixes-it-8a08dccd8bec" TargetMode="External"/><Relationship Id="rId3" Type="http://schemas.openxmlformats.org/officeDocument/2006/relationships/image" Target="../media/image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log.gopenai.com/extracting-knowledge-from-pdfs-a-step-by-step-rag-implementation-with-langchain-2f163628da8b" TargetMode="Externa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hyperlink" Target="https://arxiv.org/pdf/2205.13147" TargetMode="Externa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hyperlink" Target="https://pyimagesearch.com/2026/02/16/vector-search-with-faiss-approximate-nearest-neighbor-ann-explained/" TargetMode="External"/><Relationship Id="rId4" Type="http://schemas.openxmlformats.org/officeDocument/2006/relationships/image" Target="../media/image14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ilvus.io/docs/hnsw.md" TargetMode="External"/><Relationship Id="rId3" Type="http://schemas.openxmlformats.org/officeDocument/2006/relationships/image" Target="../media/image15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hyperlink" Target="https://levelup.gitconnected.com/hybrid-search-is-not-one-thing-reliable-enterprise-ai-systems-b41ba0ee9964" TargetMode="External"/><Relationship Id="rId4" Type="http://schemas.openxmlformats.org/officeDocument/2006/relationships/image" Target="../media/image17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hyperlink" Target="https://mlpills.substack.com/p/issue-85-advanced-retrieval-strategies" TargetMode="Externa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hyperlink" Target="https://towardsdatascience.com/advanced-retrieval-techniques-for-better-rags-c53e1b03c183/" TargetMode="External"/><Relationship Id="rId4" Type="http://schemas.openxmlformats.org/officeDocument/2006/relationships/image" Target="../media/image21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4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25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SE/DSC 234 Data-Centric AI and AI Engineering"/>
          <p:cNvSpPr txBox="1"/>
          <p:nvPr>
            <p:ph type="ctrTitle"/>
          </p:nvPr>
        </p:nvSpPr>
        <p:spPr>
          <a:xfrm>
            <a:off x="635000" y="1663700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CSE/DSC 234</a:t>
            </a:r>
            <a:br/>
            <a:r>
              <a:t>Data-Centric AI and AI Engineering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opic 2: Retrieval and Context Engineering"/>
          <p:cNvSpPr txBox="1"/>
          <p:nvPr>
            <p:ph type="subTitle" sz="quarter" idx="1"/>
          </p:nvPr>
        </p:nvSpPr>
        <p:spPr>
          <a:xfrm>
            <a:off x="635000" y="4914900"/>
            <a:ext cx="6400800" cy="674864"/>
          </a:xfrm>
          <a:prstGeom prst="rect">
            <a:avLst/>
          </a:prstGeom>
        </p:spPr>
        <p:txBody>
          <a:bodyPr/>
          <a:lstStyle>
            <a:lvl1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Topic 2: Retrieval and Context Engineering</a:t>
            </a:r>
          </a:p>
        </p:txBody>
      </p:sp>
      <p:sp>
        <p:nvSpPr>
          <p:cNvPr id="116" name="Arun Kumar"/>
          <p:cNvSpPr txBox="1"/>
          <p:nvPr/>
        </p:nvSpPr>
        <p:spPr>
          <a:xfrm>
            <a:off x="635000" y="3898900"/>
            <a:ext cx="7848600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22" name="Introduction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Introduction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 Engineering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and Context Engineering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vs. Long Context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VectorRAG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Other Forms of RAG</a:t>
            </a:r>
          </a:p>
        </p:txBody>
      </p:sp>
      <p:sp>
        <p:nvSpPr>
          <p:cNvPr id="123" name="Arrow"/>
          <p:cNvSpPr/>
          <p:nvPr/>
        </p:nvSpPr>
        <p:spPr>
          <a:xfrm>
            <a:off x="1248123" y="3924611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The Canonical VectorRA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The Canonical VectorRAG</a:t>
              </a:r>
            </a:p>
          </p:txBody>
        </p:sp>
      </p:grpSp>
      <p:pic>
        <p:nvPicPr>
          <p:cNvPr id="129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553" y="1365558"/>
            <a:ext cx="8762437" cy="50191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3" name="VectorRAG Pipeline in RapidFire AI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VectorRAG Pipeline in RapidFire AI</a:t>
              </a:r>
            </a:p>
          </p:txBody>
        </p:sp>
      </p:grpSp>
      <p:pic>
        <p:nvPicPr>
          <p:cNvPr id="13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9215" y="1311186"/>
            <a:ext cx="7085570" cy="5190833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https://oss-docs.rapidfire.ai/en/latest/ragspecs.html"/>
          <p:cNvSpPr txBox="1"/>
          <p:nvPr/>
        </p:nvSpPr>
        <p:spPr>
          <a:xfrm>
            <a:off x="2804648" y="6594004"/>
            <a:ext cx="3534704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https://oss-docs.rapidfire.ai/en/latest/ragspecs.html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0" name="Parts of Canonical VectorRA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Parts of Canonical VectorRAG</a:t>
              </a:r>
            </a:p>
          </p:txBody>
        </p:sp>
      </p:grpSp>
      <p:sp>
        <p:nvSpPr>
          <p:cNvPr id="142" name="Parsing and Splitting/Chunking: Turn raw data/docs into retrieval units…"/>
          <p:cNvSpPr txBox="1"/>
          <p:nvPr/>
        </p:nvSpPr>
        <p:spPr>
          <a:xfrm>
            <a:off x="351905" y="1640735"/>
            <a:ext cx="8440190" cy="466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Parsing and Splitting/Chunking:</a:t>
            </a:r>
            <a:r>
              <a:t> Turn raw data/docs into retrieval units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Embedding:</a:t>
            </a:r>
            <a:r>
              <a:t> Encode each chunk as a dense vector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Indexing:</a:t>
            </a:r>
            <a:r>
              <a:t> Store vectors for fast (approximate) nearest-neighbor (NN/ANN) search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Retrieval:</a:t>
            </a:r>
            <a:r>
              <a:t> Fetch top-K candidates from one or more sources; fuse into a single ranked list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Reranking:</a:t>
            </a:r>
            <a:r>
              <a:t> Rescore top-K to reorder chunks by relevance to query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Context Stitching:</a:t>
            </a:r>
            <a:r>
              <a:t> Assemble the final prompt—system instructions plus ordered, deduped, formatted, budgeted context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Generation:</a:t>
            </a:r>
            <a:r>
              <a:t> LLM produces a grounded answer with citations or abstains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6" name="More Advanced VectorRA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Advanced VectorRAG</a:t>
              </a:r>
            </a:p>
          </p:txBody>
        </p:sp>
      </p:grpSp>
      <p:sp>
        <p:nvSpPr>
          <p:cNvPr id="148" name="https://docs.langchain.com/oss/python/langchain/retrieval"/>
          <p:cNvSpPr txBox="1"/>
          <p:nvPr/>
        </p:nvSpPr>
        <p:spPr>
          <a:xfrm>
            <a:off x="2266523" y="6512262"/>
            <a:ext cx="4610954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https://docs.langchain.com/oss/python/langchain/retrieval</a:t>
            </a:r>
          </a:p>
        </p:txBody>
      </p:sp>
      <p:graphicFrame>
        <p:nvGraphicFramePr>
          <p:cNvPr id="149" name="Table 1"/>
          <p:cNvGraphicFramePr/>
          <p:nvPr/>
        </p:nvGraphicFramePr>
        <p:xfrm>
          <a:off x="160848" y="1865780"/>
          <a:ext cx="8835004" cy="377829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324928"/>
                <a:gridCol w="2894491"/>
                <a:gridCol w="846121"/>
                <a:gridCol w="954768"/>
                <a:gridCol w="1057412"/>
                <a:gridCol w="1744579"/>
              </a:tblGrid>
              <a:tr h="807688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Architecture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Description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Control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Flexibility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Latency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400">
                          <a:solidFill>
                            <a:srgbClr val="FFFFFF"/>
                          </a:solidFill>
                        </a:rPr>
                        <a:t>Example Use Case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</a:tr>
              <a:tr h="83344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400"/>
                        <a:t>2-Step RAG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Retrieval always happens before generation. Simple and predictable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✅ High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❌ Low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⚡ Fast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FAQs, documentation bots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106223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400"/>
                        <a:t>Agentic RAG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400"/>
                      </a:pPr>
                      <a:r>
                        <a:t>An LLM-powered agent decides </a:t>
                      </a:r>
                      <a:r>
                        <a:rPr i="1"/>
                        <a:t>when</a:t>
                      </a:r>
                      <a:r>
                        <a:t> and </a:t>
                      </a:r>
                      <a:r>
                        <a:rPr i="1"/>
                        <a:t>how</a:t>
                      </a:r>
                      <a:r>
                        <a:t> to retrieve during reasoning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❌ Low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✅ High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⏳ Variable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Research assistants with access to multiple tools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1062232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400"/>
                        <a:t>Hybrid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Combines characteristics of both approaches with validation steps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⚖️ Medium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⚖️ Medium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⏳ Variable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400"/>
                        <a:t>Domain-specific Q&amp;A with quality validation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3" name="1. Parsing and Splitting/Chunk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1. Parsing and Splitting/Chunking</a:t>
              </a:r>
            </a:p>
          </p:txBody>
        </p:sp>
      </p:grpSp>
      <p:pic>
        <p:nvPicPr>
          <p:cNvPr id="15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4153" t="9743" r="45560" b="66465"/>
          <a:stretch>
            <a:fillRect/>
          </a:stretch>
        </p:blipFill>
        <p:spPr>
          <a:xfrm>
            <a:off x="2368748" y="1444589"/>
            <a:ext cx="4406347" cy="1194152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Options for Parsing:…"/>
          <p:cNvSpPr txBox="1"/>
          <p:nvPr/>
        </p:nvSpPr>
        <p:spPr>
          <a:xfrm>
            <a:off x="277999" y="3320680"/>
            <a:ext cx="8588002" cy="3304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Options for Parsing: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Deterministic parsers to extract exact components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ML/LLM-infused parsers to include OCR on multimodal docs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Options for Splitting/Chunking: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Fixed chunk size; optional overlap via sliding window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Sentence/paragraph-aware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Semantic: Metadata-based, topic-based, LLM-based, etc.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Hierarchical, Hybrid, Multimodal, etc.</a:t>
            </a:r>
          </a:p>
        </p:txBody>
      </p:sp>
      <p:sp>
        <p:nvSpPr>
          <p:cNvPr id="157" name="Q: How to divvy up the base data/docs for effective retrieval?"/>
          <p:cNvSpPr txBox="1"/>
          <p:nvPr/>
        </p:nvSpPr>
        <p:spPr>
          <a:xfrm>
            <a:off x="343875" y="273461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divvy up the base data/docs for effective retrieval?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5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1" name="1. Parsing and Splitting/Chunk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1. Parsing and Splitting/Chunking</a:t>
              </a:r>
            </a:p>
          </p:txBody>
        </p:sp>
      </p:grpSp>
      <p:pic>
        <p:nvPicPr>
          <p:cNvPr id="16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4153" t="9743" r="45560" b="66465"/>
          <a:stretch>
            <a:fillRect/>
          </a:stretch>
        </p:blipFill>
        <p:spPr>
          <a:xfrm>
            <a:off x="2368748" y="1444589"/>
            <a:ext cx="4406347" cy="1194152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Q: How to divvy up the base data/docs for effective retrieval?"/>
          <p:cNvSpPr txBox="1"/>
          <p:nvPr/>
        </p:nvSpPr>
        <p:spPr>
          <a:xfrm>
            <a:off x="343875" y="273461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divvy up the base data/docs for effective retrieval?</a:t>
            </a:r>
          </a:p>
        </p:txBody>
      </p:sp>
      <p:pic>
        <p:nvPicPr>
          <p:cNvPr id="16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1340" t="13878" r="2667" b="3538"/>
          <a:stretch>
            <a:fillRect/>
          </a:stretch>
        </p:blipFill>
        <p:spPr>
          <a:xfrm>
            <a:off x="627260" y="3370538"/>
            <a:ext cx="7889302" cy="30799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9" name="1. Parsing and Splitting/Chunk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1. Parsing and Splitting/Chunking</a:t>
              </a:r>
            </a:p>
          </p:txBody>
        </p:sp>
      </p:grpSp>
      <p:pic>
        <p:nvPicPr>
          <p:cNvPr id="17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4153" t="9743" r="45560" b="66465"/>
          <a:stretch>
            <a:fillRect/>
          </a:stretch>
        </p:blipFill>
        <p:spPr>
          <a:xfrm>
            <a:off x="2231088" y="1517723"/>
            <a:ext cx="4406347" cy="1194153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Basic Tradeoff on chunking scheme + size:…"/>
          <p:cNvSpPr txBox="1"/>
          <p:nvPr/>
        </p:nvSpPr>
        <p:spPr>
          <a:xfrm>
            <a:off x="171248" y="3515301"/>
            <a:ext cx="8801504" cy="3043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Basic Tradeoff</a:t>
            </a:r>
            <a:r>
              <a:rPr b="0"/>
              <a:t> on chunking scheme + size: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 small -&gt; fragments answers, lower quality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 large -&gt; dilutes embeddings, wastes context, higher latency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i="0"/>
              <a:t>Some best practices: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Try to align with in-built structure in docs, e.g., subsections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a hierarchy of chunks if possible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universal optimal chunking/size. Tune on your own eval set!</a:t>
            </a:r>
          </a:p>
        </p:txBody>
      </p:sp>
      <p:sp>
        <p:nvSpPr>
          <p:cNvPr id="173" name="Q: How to divvy up the base data/docs for effective retrieval?"/>
          <p:cNvSpPr txBox="1"/>
          <p:nvPr/>
        </p:nvSpPr>
        <p:spPr>
          <a:xfrm>
            <a:off x="343875" y="2864174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divvy up the base data/docs for effective retrieval?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7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7" name="1. Parsing and Splitting/Chunk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1. Parsing and Splitting/Chunking</a:t>
              </a:r>
            </a:p>
          </p:txBody>
        </p:sp>
      </p:grpSp>
      <p:sp>
        <p:nvSpPr>
          <p:cNvPr id="179" name="RAG/agent engineering frameworks such as LangChain and LlamaIndex have many off-the-shelf parsers and chunkers/splitters"/>
          <p:cNvSpPr txBox="1"/>
          <p:nvPr/>
        </p:nvSpPr>
        <p:spPr>
          <a:xfrm>
            <a:off x="171248" y="1520090"/>
            <a:ext cx="8801504" cy="774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RAG/agent engineering frameworks such as LangChain and LlamaIndex have many off-the-shelf parsers and chunkers/splitters</a:t>
            </a:r>
          </a:p>
        </p:txBody>
      </p:sp>
      <p:sp>
        <p:nvSpPr>
          <p:cNvPr id="180" name="https://reference.langchain.com/python/langchain-community/document-loaders…"/>
          <p:cNvSpPr txBox="1"/>
          <p:nvPr/>
        </p:nvSpPr>
        <p:spPr>
          <a:xfrm>
            <a:off x="962450" y="6359842"/>
            <a:ext cx="6370028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https://reference.langchain.com/python/langchain-community/document-loaders</a:t>
            </a:r>
          </a:p>
          <a:p>
            <a:pPr algn="ctr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https://reference.langchain.com/python/langchain-text-splitters</a:t>
            </a:r>
          </a:p>
        </p:txBody>
      </p:sp>
      <p:pic>
        <p:nvPicPr>
          <p:cNvPr id="181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09998" y="2378195"/>
            <a:ext cx="3245557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53043" y="2378195"/>
            <a:ext cx="2773457" cy="381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6" name="Parsing and Chunking for Project 1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Parsing and Chunking for Project 1</a:t>
              </a:r>
            </a:p>
          </p:txBody>
        </p:sp>
      </p:grpSp>
      <p:sp>
        <p:nvSpPr>
          <p:cNvPr id="188" name="For Project 1: Peruse the docs of LangChain and any additional third party loaders and/or splitters you use…"/>
          <p:cNvSpPr txBox="1"/>
          <p:nvPr/>
        </p:nvSpPr>
        <p:spPr>
          <a:xfrm>
            <a:off x="171248" y="1469290"/>
            <a:ext cx="8801504" cy="1213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For Project 1:</a:t>
            </a:r>
            <a:r>
              <a:t> Peruse the docs of LangChain and any additional third party loaders and/or splitters you use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Example:</a:t>
            </a:r>
            <a:r>
              <a:t> Unstructured.io for table structure extraction</a:t>
            </a:r>
          </a:p>
        </p:txBody>
      </p:sp>
      <p:sp>
        <p:nvSpPr>
          <p:cNvPr id="189" name="https://docs.unstructured.io/welcome"/>
          <p:cNvSpPr txBox="1"/>
          <p:nvPr/>
        </p:nvSpPr>
        <p:spPr>
          <a:xfrm>
            <a:off x="3077084" y="6498039"/>
            <a:ext cx="2989832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https://docs.unstructured.io/welcome</a:t>
            </a:r>
          </a:p>
        </p:txBody>
      </p:sp>
      <p:pic>
        <p:nvPicPr>
          <p:cNvPr id="19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4675" y="2841419"/>
            <a:ext cx="8014650" cy="34978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4" name="1. Complexity of Multimodal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1. Complexity of Multimodal Data </a:t>
              </a:r>
            </a:p>
          </p:txBody>
        </p:sp>
      </p:grpSp>
      <p:pic>
        <p:nvPicPr>
          <p:cNvPr id="19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102" t="2283" r="1371" b="40136"/>
          <a:stretch>
            <a:fillRect/>
          </a:stretch>
        </p:blipFill>
        <p:spPr>
          <a:xfrm>
            <a:off x="171251" y="3284312"/>
            <a:ext cx="8801409" cy="2701849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Source: https://blog.gopenai.com/extracting-knowledge-from-pdfs-a-step-by-step-rag-implementation-with-langchain-2f163628da8b"/>
          <p:cNvSpPr txBox="1"/>
          <p:nvPr/>
        </p:nvSpPr>
        <p:spPr>
          <a:xfrm>
            <a:off x="820869" y="6577569"/>
            <a:ext cx="7502263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https://blog.gopenai.com/extracting-knowledge-from-pdfs-a-step-by-step-rag-implementation-with-langchain-2f163628da8b</a:t>
            </a:r>
            <a:r>
              <a:t> </a:t>
            </a:r>
          </a:p>
        </p:txBody>
      </p:sp>
      <p:sp>
        <p:nvSpPr>
          <p:cNvPr id="198" name="Multimodal data, e.g., PDFs or DOCs with text, tables, images, etc. present additional complexity for parsing + splitting/chunking…"/>
          <p:cNvSpPr txBox="1"/>
          <p:nvPr/>
        </p:nvSpPr>
        <p:spPr>
          <a:xfrm>
            <a:off x="171248" y="1425080"/>
            <a:ext cx="8801504" cy="1575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data, e.g., PDFs or DOCs with text, tables, images, etc. present additional complexity for parsing + splitting/chunking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workflow decomposes them into text, tables, and images to handle each modality separately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0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0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2" name="1. Complexity of Multimodal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1. Complexity of Multimodal Data </a:t>
              </a:r>
            </a:p>
          </p:txBody>
        </p:sp>
      </p:grpSp>
      <p:sp>
        <p:nvSpPr>
          <p:cNvPr id="204" name="Source: https://blog.gopenai.com/extracting-knowledge-from-pdfs-a-step-by-step-rag-implementation-with-langchain-2f163628da8b"/>
          <p:cNvSpPr txBox="1"/>
          <p:nvPr/>
        </p:nvSpPr>
        <p:spPr>
          <a:xfrm>
            <a:off x="820869" y="6577569"/>
            <a:ext cx="7502263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https://blog.gopenai.com/extracting-knowledge-from-pdfs-a-step-by-step-rag-implementation-with-langchain-2f163628da8b</a:t>
            </a:r>
            <a:r>
              <a:t> </a:t>
            </a:r>
          </a:p>
        </p:txBody>
      </p:sp>
      <p:sp>
        <p:nvSpPr>
          <p:cNvPr id="205" name="Multiple tradeoffs inherent in such complex extraction:…"/>
          <p:cNvSpPr txBox="1"/>
          <p:nvPr/>
        </p:nvSpPr>
        <p:spPr>
          <a:xfrm>
            <a:off x="171248" y="1425080"/>
            <a:ext cx="8801504" cy="4628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Multiple tradeoffs inherent in such complex extraction: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Layout</a:t>
            </a:r>
            <a:r>
              <a:t> itself might be information: Multi-column flow, headers/footers, footnotes, sidebars. Naive top-to-bottom extraction scrambles reading order.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Tables:</a:t>
            </a:r>
            <a:r>
              <a:t> Cell structure carries meaning; flattening to plaintext loses rows/columns; chunking mid-table fragments the relationship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Figures and Images:</a:t>
            </a:r>
            <a:r>
              <a:t> need OCR (scanned), captions, and/or VLM descriptions to be retrievable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Equations and Code:</a:t>
            </a:r>
            <a:r>
              <a:t> LaTeX/MathML and indentation are semantically load-bearing; easily mangled by generic parsers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Cross-references:</a:t>
            </a:r>
            <a:r>
              <a:t> “see Figure 3”, “Table 2 above”, etc., break when the referent lands in a different chunk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0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9" name="1. Complexity of Multimodal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1. Complexity of Multimodal Data </a:t>
              </a:r>
            </a:p>
          </p:txBody>
        </p:sp>
      </p:grpSp>
      <p:sp>
        <p:nvSpPr>
          <p:cNvPr id="211" name="PDF parsers such as unstructured.io have complex AI-infused workflows to extract the unimodal components"/>
          <p:cNvSpPr txBox="1"/>
          <p:nvPr/>
        </p:nvSpPr>
        <p:spPr>
          <a:xfrm>
            <a:off x="171248" y="1425080"/>
            <a:ext cx="8801504" cy="774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PDF parsers such as unstructured.io have complex AI-infused workflows to extract the unimodal components</a:t>
            </a:r>
          </a:p>
        </p:txBody>
      </p:sp>
      <p:sp>
        <p:nvSpPr>
          <p:cNvPr id="212" name="Source: https://medium.com/@gjs190201/why-your-pdf-parser-fails-and-how-computer-vision-fixes-it-8a08dccd8bec"/>
          <p:cNvSpPr txBox="1"/>
          <p:nvPr/>
        </p:nvSpPr>
        <p:spPr>
          <a:xfrm>
            <a:off x="1261462" y="6560294"/>
            <a:ext cx="6621076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https://medium.com/@gjs190201/why-your-pdf-parser-fails-and-how-computer-vision-fixes-it-8a08dccd8bec</a:t>
            </a:r>
          </a:p>
        </p:txBody>
      </p:sp>
      <p:pic>
        <p:nvPicPr>
          <p:cNvPr id="213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2422914"/>
            <a:ext cx="9144001" cy="39469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7" name="1. Complexity of Multimodal Dat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1. Complexity of Multimodal Data </a:t>
              </a:r>
            </a:p>
          </p:txBody>
        </p:sp>
      </p:grpSp>
      <p:sp>
        <p:nvSpPr>
          <p:cNvPr id="219" name="Source: https://blog.gopenai.com/extracting-knowledge-from-pdfs-a-step-by-step-rag-implementation-with-langchain-2f163628da8b"/>
          <p:cNvSpPr txBox="1"/>
          <p:nvPr/>
        </p:nvSpPr>
        <p:spPr>
          <a:xfrm>
            <a:off x="820869" y="6577569"/>
            <a:ext cx="7502263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https://blog.gopenai.com/extracting-knowledge-from-pdfs-a-step-by-step-rag-implementation-with-langchain-2f163628da8b</a:t>
            </a:r>
            <a:r>
              <a:t> </a:t>
            </a:r>
          </a:p>
        </p:txBody>
      </p:sp>
      <p:sp>
        <p:nvSpPr>
          <p:cNvPr id="220" name="Some best practices:…"/>
          <p:cNvSpPr txBox="1"/>
          <p:nvPr/>
        </p:nvSpPr>
        <p:spPr>
          <a:xfrm>
            <a:off x="171248" y="1425080"/>
            <a:ext cx="8801504" cy="3177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Some best practices: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Rolling out your own could be a rabbithole!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Off-the-shelf tooling: Unstructured.io, LlamaParse, Docling, Azure Document Intelligence, Marker; varying fidelity vs. cost vs. latency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pattern in practice: Parse to a semi-structured intermediate (markdown/JSON + image refs + table objects), then chunk semantically by section, not by token count alone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4" name="2. Embedd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2. Embedding</a:t>
              </a:r>
            </a:p>
          </p:txBody>
        </p:sp>
      </p:grpSp>
      <p:pic>
        <p:nvPicPr>
          <p:cNvPr id="22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43078" t="9743" r="24680" b="68054"/>
          <a:stretch>
            <a:fillRect/>
          </a:stretch>
        </p:blipFill>
        <p:spPr>
          <a:xfrm>
            <a:off x="1780468" y="1446625"/>
            <a:ext cx="2825118" cy="1114359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Q: How to map chunks and queries to useful latent vector space?"/>
          <p:cNvSpPr txBox="1"/>
          <p:nvPr/>
        </p:nvSpPr>
        <p:spPr>
          <a:xfrm>
            <a:off x="343875" y="273461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map chunks and queries to useful latent vector space?</a:t>
            </a:r>
          </a:p>
        </p:txBody>
      </p:sp>
      <p:pic>
        <p:nvPicPr>
          <p:cNvPr id="22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1839" t="56652" r="60903" b="28924"/>
          <a:stretch>
            <a:fillRect/>
          </a:stretch>
        </p:blipFill>
        <p:spPr>
          <a:xfrm>
            <a:off x="4767150" y="1641887"/>
            <a:ext cx="2388395" cy="723894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“Useful” means geometric proximity ~ semantic proximity"/>
          <p:cNvSpPr txBox="1"/>
          <p:nvPr/>
        </p:nvSpPr>
        <p:spPr>
          <a:xfrm>
            <a:off x="398328" y="3605710"/>
            <a:ext cx="3898802" cy="1137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“Useful” means geometric proximity ~ semantic proximity</a:t>
            </a:r>
          </a:p>
        </p:txBody>
      </p:sp>
      <p:pic>
        <p:nvPicPr>
          <p:cNvPr id="23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16661"/>
          <a:stretch>
            <a:fillRect/>
          </a:stretch>
        </p:blipFill>
        <p:spPr>
          <a:xfrm>
            <a:off x="4481167" y="3320680"/>
            <a:ext cx="3757721" cy="31998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9" grpId="2"/>
      <p:bldP build="whole" bldLvl="1" animBg="1" rev="0" advAuto="0" spid="23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4" name="2. Embedding: Design Decis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2. Embedding: Design Decisions</a:t>
              </a:r>
            </a:p>
          </p:txBody>
        </p:sp>
      </p:grpSp>
      <p:sp>
        <p:nvSpPr>
          <p:cNvPr id="236" name="Model class: Closed (e.g., OpenAI, Cohere, Voyage) vs. open (e.g., BGE, E5, Jina, Nomic)…"/>
          <p:cNvSpPr txBox="1"/>
          <p:nvPr/>
        </p:nvSpPr>
        <p:spPr>
          <a:xfrm>
            <a:off x="322704" y="1744659"/>
            <a:ext cx="8498592" cy="3615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Model class:</a:t>
            </a:r>
            <a:r>
              <a:t> </a:t>
            </a:r>
            <a:r>
              <a:rPr i="1"/>
              <a:t>Closed</a:t>
            </a:r>
            <a:r>
              <a:t> (e.g., OpenAI, Cohere, Voyage) vs. </a:t>
            </a:r>
            <a:r>
              <a:rPr i="1"/>
              <a:t>open</a:t>
            </a:r>
            <a:r>
              <a:t> (e.g., BGE, E5, Jina, Nomic)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Dimensionality:</a:t>
            </a:r>
            <a:r>
              <a:t> Typically 384 to 3072; </a:t>
            </a:r>
            <a:r>
              <a:rPr i="1"/>
              <a:t>Matryoshka</a:t>
            </a:r>
            <a:r>
              <a:t> models allow nested truncation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Domain:</a:t>
            </a:r>
            <a:r>
              <a:t> General-purpose vs. domain-tuned (legal, medical, code, multilingual)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What to embed:</a:t>
            </a:r>
            <a:r>
              <a:t> chunk only vs. chunk + metadata vs. parent-aware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Hosting:</a:t>
            </a:r>
            <a:r>
              <a:t> API vs. self-hosted GPU vs. CPU edge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0" name="2. Embedding: Tradeoff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2. Embedding: Tradeoffs</a:t>
              </a:r>
            </a:p>
          </p:txBody>
        </p:sp>
      </p:grpSp>
      <p:sp>
        <p:nvSpPr>
          <p:cNvPr id="242" name="Knowledge Level: General models offer broad coverage vs. domain-tuned models are narrower but more precise and likely more familiar with domain-specific lingo…"/>
          <p:cNvSpPr txBox="1"/>
          <p:nvPr/>
        </p:nvSpPr>
        <p:spPr>
          <a:xfrm>
            <a:off x="341211" y="1710110"/>
            <a:ext cx="8461579" cy="4340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Knowledge Level:</a:t>
            </a:r>
            <a:r>
              <a:t> General models offer broad coverage vs. domain-tuned models are narrower but more precise and likely more familiar with domain-specific lingo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DevOps Burden:</a:t>
            </a:r>
            <a:r>
              <a:t> Closed APIs (zero infra. vs. rate limits and lock-in) vs. self-hosted (control vs. complexity)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Versioning:</a:t>
            </a:r>
            <a:r>
              <a:t> Embedding decision is a long-ish commitment; model swap -&gt; full re-index required!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Quality vs. Dimensionality:</a:t>
            </a:r>
            <a:r>
              <a:t> Storage, memory, latency, and thus cost all scale linearly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universal optimal embedding scheme/size. Tune on your own eval set!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6" name="2. Embedding: Matryoshka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2. Embedding: Matryoshka</a:t>
              </a:r>
            </a:p>
          </p:txBody>
        </p:sp>
      </p:grpSp>
      <p:pic>
        <p:nvPicPr>
          <p:cNvPr id="24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774" t="0" r="0" b="0"/>
          <a:stretch>
            <a:fillRect/>
          </a:stretch>
        </p:blipFill>
        <p:spPr>
          <a:xfrm>
            <a:off x="4226782" y="1307251"/>
            <a:ext cx="4875826" cy="2644251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Matryoshka Representation Learning…"/>
          <p:cNvSpPr txBox="1"/>
          <p:nvPr/>
        </p:nvSpPr>
        <p:spPr>
          <a:xfrm>
            <a:off x="343875" y="6355985"/>
            <a:ext cx="8456250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Matryoshka Representation Learning</a:t>
            </a:r>
          </a:p>
          <a:p>
            <a:pPr algn="ctr"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https://arxiv.org/pdf/2205.13147</a:t>
            </a:r>
          </a:p>
        </p:txBody>
      </p:sp>
      <p:sp>
        <p:nvSpPr>
          <p:cNvPr id="250" name="Model trained with multiple usable nested embeddings, i.e., the first 64, 128, etc. dimensions are each independently meaningful (like the Russian dolls)"/>
          <p:cNvSpPr txBox="1"/>
          <p:nvPr/>
        </p:nvSpPr>
        <p:spPr>
          <a:xfrm>
            <a:off x="290923" y="1529769"/>
            <a:ext cx="3779871" cy="239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Model trained with multiple usable </a:t>
            </a:r>
            <a:r>
              <a:rPr i="1"/>
              <a:t>nested</a:t>
            </a:r>
            <a:r>
              <a:t> embeddings, i.e., the first 64, 128, etc. dimensions are each </a:t>
            </a:r>
            <a:r>
              <a:rPr i="1"/>
              <a:t>independently </a:t>
            </a:r>
            <a:r>
              <a:t>meaningful (like the Russian dolls)</a:t>
            </a:r>
          </a:p>
        </p:txBody>
      </p:sp>
      <p:sp>
        <p:nvSpPr>
          <p:cNvPr id="251" name="Adaptive cost vs. recall per query, not per corpus, e.g., store full 3072-dim, use only 256 for retrieval, full dim for reranking…"/>
          <p:cNvSpPr txBox="1"/>
          <p:nvPr/>
        </p:nvSpPr>
        <p:spPr>
          <a:xfrm>
            <a:off x="290923" y="4039682"/>
            <a:ext cx="8763041" cy="216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Adaptive cost vs. recall per query</a:t>
            </a:r>
            <a:r>
              <a:t>, not per corpus, e.g., store full 3072-dim, use only 256 for</a:t>
            </a:r>
            <a:r>
              <a:rPr i="1"/>
              <a:t> </a:t>
            </a:r>
            <a:r>
              <a:t>retrieval, full dim for reranking</a:t>
            </a:r>
          </a:p>
          <a:p>
            <a:pPr marL="3810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2-6x faster ANN search with minimal recall loss; smooth quality-cost curve instead of step function</a:t>
            </a:r>
          </a:p>
          <a:p>
            <a:pPr marL="3810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Rising popularity in practice: OpenAI text-embedding-3-*, Nomic Embed, Snowflake Arctic,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5" name="3. Index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3. Indexing</a:t>
              </a:r>
            </a:p>
          </p:txBody>
        </p:sp>
      </p:grpSp>
      <p:sp>
        <p:nvSpPr>
          <p:cNvPr id="257" name="Q: How to store embeddings to support fast retrieval with (A)NN?"/>
          <p:cNvSpPr txBox="1"/>
          <p:nvPr/>
        </p:nvSpPr>
        <p:spPr>
          <a:xfrm>
            <a:off x="343875" y="273461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store embeddings to support fast retrieval with (A)NN?</a:t>
            </a:r>
          </a:p>
        </p:txBody>
      </p:sp>
      <p:pic>
        <p:nvPicPr>
          <p:cNvPr id="25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61995" t="14040" r="6910" b="63794"/>
          <a:stretch>
            <a:fillRect/>
          </a:stretch>
        </p:blipFill>
        <p:spPr>
          <a:xfrm>
            <a:off x="3209726" y="1420687"/>
            <a:ext cx="2724608" cy="11125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549" y="3638595"/>
            <a:ext cx="4719731" cy="20264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rcRect l="6416" t="15944" r="8849" b="19002"/>
          <a:stretch>
            <a:fillRect/>
          </a:stretch>
        </p:blipFill>
        <p:spPr>
          <a:xfrm>
            <a:off x="5136930" y="3348602"/>
            <a:ext cx="3878466" cy="29729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4" name="3. Indexing: When ANN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3. Indexing: When ANN?</a:t>
              </a:r>
            </a:p>
          </p:txBody>
        </p:sp>
      </p:grpSp>
      <p:pic>
        <p:nvPicPr>
          <p:cNvPr id="26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925" t="0" r="11572" b="0"/>
          <a:stretch>
            <a:fillRect/>
          </a:stretch>
        </p:blipFill>
        <p:spPr>
          <a:xfrm>
            <a:off x="4716950" y="2510282"/>
            <a:ext cx="4102259" cy="4073667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Source: https://pyimagesearch.com/2026/02/16/vector-search-with-faiss-approximate-nearest-neighbor-ann-explained/"/>
          <p:cNvSpPr txBox="1"/>
          <p:nvPr/>
        </p:nvSpPr>
        <p:spPr>
          <a:xfrm>
            <a:off x="1173901" y="6568932"/>
            <a:ext cx="6796198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https://pyimagesearch.com/2026/02/16/vector-search-with-faiss-approximate-nearest-neighbor-ann-explained/</a:t>
            </a:r>
            <a:r>
              <a:t> </a:t>
            </a:r>
          </a:p>
        </p:txBody>
      </p:sp>
      <p:pic>
        <p:nvPicPr>
          <p:cNvPr id="268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9300" y="2655735"/>
            <a:ext cx="4488974" cy="3782621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Small scale: Brute force exact matrix multiply on GPU suffices…"/>
          <p:cNvSpPr txBox="1"/>
          <p:nvPr/>
        </p:nvSpPr>
        <p:spPr>
          <a:xfrm>
            <a:off x="322704" y="1537364"/>
            <a:ext cx="8498592" cy="800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Small scale: Brute force exact matrix multiply on GPU suffices</a:t>
            </a:r>
          </a:p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Large scale: ANN becomes only feasible option in production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3" name="3. Indexing: Design Decis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3. Indexing: Design Decisions</a:t>
              </a:r>
            </a:p>
          </p:txBody>
        </p:sp>
      </p:grpSp>
      <p:sp>
        <p:nvSpPr>
          <p:cNvPr id="275" name="ANN Index Structure: HNSW (graph-oriented), IVF (clustering-based), product quantization (compression)…"/>
          <p:cNvSpPr txBox="1"/>
          <p:nvPr/>
        </p:nvSpPr>
        <p:spPr>
          <a:xfrm>
            <a:off x="322704" y="1744659"/>
            <a:ext cx="8498592" cy="3615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ANN Index Structure:</a:t>
            </a:r>
            <a:r>
              <a:t> HNSW (graph-oriented), IVF (clustering-based), product quantization (compression)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Hybrid Indexes:</a:t>
            </a:r>
            <a:r>
              <a:t> Vector + Text Inverted Index (BM25) for dense+sparse fusion 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Metadata Filters:</a:t>
            </a:r>
            <a:r>
              <a:t> Date, source, owner, etc. might have filter predications: pre-search vs. post-search vs. in-line during search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Update Model:</a:t>
            </a:r>
            <a:r>
              <a:t> Batch re-indexing vs. incremental upsert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Common Stores Today:</a:t>
            </a:r>
            <a:r>
              <a:t> FAISS, pgvector, Chroma, Pinecone, Weaviate, Qdrant; DBMS vendors too have their own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9" name="3. Indexing: HNSW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3. Indexing: HNSW</a:t>
              </a:r>
            </a:p>
          </p:txBody>
        </p:sp>
      </p:grpSp>
      <p:sp>
        <p:nvSpPr>
          <p:cNvPr id="281" name="https://milvus.io/docs/hnsw.md"/>
          <p:cNvSpPr txBox="1"/>
          <p:nvPr/>
        </p:nvSpPr>
        <p:spPr>
          <a:xfrm>
            <a:off x="3490820" y="6564086"/>
            <a:ext cx="2162360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https://milvus.io/docs/hnsw.md</a:t>
            </a:r>
          </a:p>
        </p:txBody>
      </p:sp>
      <p:pic>
        <p:nvPicPr>
          <p:cNvPr id="28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14554" t="0" r="14554" b="0"/>
          <a:stretch>
            <a:fillRect/>
          </a:stretch>
        </p:blipFill>
        <p:spPr>
          <a:xfrm>
            <a:off x="3585994" y="1392031"/>
            <a:ext cx="5513673" cy="5152705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Hierarchical Navigable Small Worlds (HNSW) is a popular graph-oriented vector index structure for fast retrieval…"/>
          <p:cNvSpPr txBox="1"/>
          <p:nvPr/>
        </p:nvSpPr>
        <p:spPr>
          <a:xfrm>
            <a:off x="227694" y="1571914"/>
            <a:ext cx="3586713" cy="346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Hierarchical Navigable Small Worlds (HNSW) is a popular graph-oriented vector index structure for fast retrieval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Nodes represent data points (vectors)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Layers consolidate proximity info.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7" name="3. Indexing: Tradeoffs and Best Practice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3. Indexing: Tradeoffs and Best Practices</a:t>
              </a:r>
            </a:p>
          </p:txBody>
        </p:sp>
      </p:grpSp>
      <p:sp>
        <p:nvSpPr>
          <p:cNvPr id="289" name="Tradeoffs:…"/>
          <p:cNvSpPr txBox="1"/>
          <p:nvPr/>
        </p:nvSpPr>
        <p:spPr>
          <a:xfrm>
            <a:off x="322704" y="1528727"/>
            <a:ext cx="8498592" cy="4804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Tradeoffs: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Recall vs. latency vs. DRAM vs. update cost—pick 3!</a:t>
            </a:r>
          </a:p>
          <a:p>
            <a:pPr lvl="2" marL="12954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HNSW: fast and accurate, but DRAM-heavy, slow update</a:t>
            </a:r>
          </a:p>
          <a:p>
            <a:pPr lvl="2" marL="12954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IVF + PQ: more compact in memory, more tunable, but lower recall ceiling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DevOps Burden: Vendor-hosted vs. self-hosted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Some best practices: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HNSW popular for read-heavy, infrequent-update workloads; IVF + PQ for when DRAM tight and/or corpus too huge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Always co-locate metadata for filtering; vector-only indexes hit access-control walls fast!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universal optimal indexing scheme. Tune for your workload!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89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3" name="4. Retrieval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4. Retrieval</a:t>
              </a:r>
            </a:p>
          </p:txBody>
        </p:sp>
      </p:grpSp>
      <p:sp>
        <p:nvSpPr>
          <p:cNvPr id="295" name="Q: How to retrieve top-K matches quickly and accurately?"/>
          <p:cNvSpPr txBox="1"/>
          <p:nvPr/>
        </p:nvSpPr>
        <p:spPr>
          <a:xfrm>
            <a:off x="343875" y="2597443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retrieve top-K matches quickly and accurately?</a:t>
            </a:r>
          </a:p>
        </p:txBody>
      </p:sp>
      <p:pic>
        <p:nvPicPr>
          <p:cNvPr id="29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2337" t="56557" r="43435" b="3024"/>
          <a:stretch>
            <a:fillRect/>
          </a:stretch>
        </p:blipFill>
        <p:spPr>
          <a:xfrm>
            <a:off x="3555007" y="1401313"/>
            <a:ext cx="2033853" cy="1064641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Standalone vector search is limited; often exact keyword/phrase (e.g., IDs, names, error codes, etc.) match needed…"/>
          <p:cNvSpPr txBox="1"/>
          <p:nvPr/>
        </p:nvSpPr>
        <p:spPr>
          <a:xfrm>
            <a:off x="322704" y="3312466"/>
            <a:ext cx="8498592" cy="2325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Standalone vector search is limited; often exact keyword/phrase (e.g., IDs, names, error codes, etc.) match needed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Good ol’ IR-style keyword search (e.g., BM25) helps there; AKA “sparse” retrieval in RAG world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Typically, “hybrid” search = dense (ANN on vectors) + sparase (BM25) + rerank (e.g., with RRF) or weighted scores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1" name="4. Retrieval: Hybrid Search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4. Retrieval: Hybrid Search</a:t>
              </a:r>
            </a:p>
          </p:txBody>
        </p:sp>
      </p:grpSp>
      <p:pic>
        <p:nvPicPr>
          <p:cNvPr id="30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5398" y="2495583"/>
            <a:ext cx="4035270" cy="2848790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Source: https://levelup.gitconnected.com/hybrid-search-is-not-one-thing-reliable-enterprise-ai-systems-b41ba0ee9964"/>
          <p:cNvSpPr txBox="1"/>
          <p:nvPr/>
        </p:nvSpPr>
        <p:spPr>
          <a:xfrm>
            <a:off x="1195047" y="6620756"/>
            <a:ext cx="6753906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https://levelup.gitconnected.com/hybrid-search-is-not-one-thing-reliable-enterprise-ai-systems-b41ba0ee9964</a:t>
            </a:r>
            <a:r>
              <a:t> </a:t>
            </a:r>
          </a:p>
        </p:txBody>
      </p:sp>
      <p:pic>
        <p:nvPicPr>
          <p:cNvPr id="305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rcRect l="4262" t="18666" r="4262" b="0"/>
          <a:stretch>
            <a:fillRect/>
          </a:stretch>
        </p:blipFill>
        <p:spPr>
          <a:xfrm>
            <a:off x="145416" y="2745426"/>
            <a:ext cx="4841185" cy="2349022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BM25 vs. Vector only vs. Both"/>
          <p:cNvSpPr txBox="1"/>
          <p:nvPr/>
        </p:nvSpPr>
        <p:spPr>
          <a:xfrm>
            <a:off x="343875" y="1776063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BM25 vs. Vector only vs. Both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0" name="4. Retrieval: More Design Decis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4. Retrieval: More Design Decisions</a:t>
              </a:r>
            </a:p>
          </p:txBody>
        </p:sp>
      </p:grpSp>
      <p:sp>
        <p:nvSpPr>
          <p:cNvPr id="312" name="K in top-K: How many to retrieve per index?…"/>
          <p:cNvSpPr txBox="1"/>
          <p:nvPr/>
        </p:nvSpPr>
        <p:spPr>
          <a:xfrm>
            <a:off x="322704" y="1706559"/>
            <a:ext cx="8498592" cy="420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K</a:t>
            </a:r>
            <a:r>
              <a:t> in top-K: How many to retrieve per index?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Predicates:</a:t>
            </a:r>
            <a:r>
              <a:t> How to constitute them on metadata?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Query Rewriting Upstream</a:t>
            </a:r>
            <a:r>
              <a:t>: Before query sent to search: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HyDE (Hypothetical Document Embeddings): Ask LLM to “guess” an answer and embed that too for actual search!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Multi-query: Ask LLM to create variations of query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Decomposition / Expansion: Classical IR style techniques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also mix and match among the above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Source-Separated Indexes:</a:t>
            </a:r>
            <a:r>
              <a:t> Maintain separate indexes for different corpora / modalities / teams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1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6" name="4. Retrieval: More Design Decis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4. Retrieval: More Design Decisions</a:t>
              </a:r>
            </a:p>
          </p:txBody>
        </p:sp>
      </p:grpSp>
      <p:pic>
        <p:nvPicPr>
          <p:cNvPr id="31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12323" r="0" b="0"/>
          <a:stretch>
            <a:fillRect/>
          </a:stretch>
        </p:blipFill>
        <p:spPr>
          <a:xfrm>
            <a:off x="3563877" y="2536861"/>
            <a:ext cx="5397811" cy="3449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3584" y="2883623"/>
            <a:ext cx="3421817" cy="2231619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Why HyDE usually helps"/>
          <p:cNvSpPr txBox="1"/>
          <p:nvPr/>
        </p:nvSpPr>
        <p:spPr>
          <a:xfrm>
            <a:off x="343875" y="1706965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Why HyDE usually helps</a:t>
            </a:r>
          </a:p>
        </p:txBody>
      </p:sp>
      <p:sp>
        <p:nvSpPr>
          <p:cNvPr id="321" name="Source: https://mlpills.substack.com/p/issue-85-advanced-retrieval-strategies"/>
          <p:cNvSpPr txBox="1"/>
          <p:nvPr/>
        </p:nvSpPr>
        <p:spPr>
          <a:xfrm>
            <a:off x="2342388" y="6615910"/>
            <a:ext cx="4459224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https://mlpills.substack.com/p/issue-85-advanced-retrieval-strategies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2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5" name="4. Retrieval: More Design Decis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4. Retrieval: More Design Decisions</a:t>
              </a:r>
            </a:p>
          </p:txBody>
        </p:sp>
      </p:grpSp>
      <p:sp>
        <p:nvSpPr>
          <p:cNvPr id="327" name="Query Decomposition"/>
          <p:cNvSpPr txBox="1"/>
          <p:nvPr/>
        </p:nvSpPr>
        <p:spPr>
          <a:xfrm>
            <a:off x="343875" y="1335562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 Decomposition</a:t>
            </a:r>
          </a:p>
        </p:txBody>
      </p:sp>
      <p:pic>
        <p:nvPicPr>
          <p:cNvPr id="32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281" t="36666" r="14495" b="15938"/>
          <a:stretch>
            <a:fillRect/>
          </a:stretch>
        </p:blipFill>
        <p:spPr>
          <a:xfrm>
            <a:off x="812800" y="1864314"/>
            <a:ext cx="7518438" cy="2437738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Source: https://towardsdatascience.com/advanced-retrieval-techniques-for-better-rags-c53e1b03c183/"/>
          <p:cNvSpPr txBox="1"/>
          <p:nvPr/>
        </p:nvSpPr>
        <p:spPr>
          <a:xfrm>
            <a:off x="1629160" y="6560294"/>
            <a:ext cx="5885680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https://towardsdatascience.com/advanced-retrieval-techniques-for-better-rags-c53e1b03c183/</a:t>
            </a:r>
            <a:r>
              <a:t> </a:t>
            </a:r>
          </a:p>
        </p:txBody>
      </p:sp>
      <p:pic>
        <p:nvPicPr>
          <p:cNvPr id="330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rcRect l="0" t="16781" r="29858" b="25079"/>
          <a:stretch>
            <a:fillRect/>
          </a:stretch>
        </p:blipFill>
        <p:spPr>
          <a:xfrm>
            <a:off x="4094514" y="4418392"/>
            <a:ext cx="3667846" cy="2025535"/>
          </a:xfrm>
          <a:prstGeom prst="rect">
            <a:avLst/>
          </a:prstGeom>
          <a:ln w="12700">
            <a:miter lim="400000"/>
          </a:ln>
        </p:spPr>
      </p:pic>
      <p:sp>
        <p:nvSpPr>
          <p:cNvPr id="331" name="Multi-Query Expansion"/>
          <p:cNvSpPr txBox="1"/>
          <p:nvPr/>
        </p:nvSpPr>
        <p:spPr>
          <a:xfrm>
            <a:off x="498744" y="5124767"/>
            <a:ext cx="4066555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Multi-Query Expansion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3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3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5" name="4. Retrieval: Tradeoff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4. Retrieval: Tradeoffs</a:t>
              </a:r>
            </a:p>
          </p:txBody>
        </p:sp>
      </p:grpSp>
      <p:sp>
        <p:nvSpPr>
          <p:cNvPr id="337" name="Sparse vs. Dense: Sparse can miss paraphrasing, while dense can miss exact terms…"/>
          <p:cNvSpPr txBox="1"/>
          <p:nvPr/>
        </p:nvSpPr>
        <p:spPr>
          <a:xfrm>
            <a:off x="322704" y="1878479"/>
            <a:ext cx="8498592" cy="3514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Sparse vs. Dense:</a:t>
            </a:r>
            <a:r>
              <a:t> Sparse can miss paraphrasing, while dense can miss exact terms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K:</a:t>
            </a:r>
            <a:r>
              <a:t> Larger value helps recall, but adds more latency and downstream costs (for reranking, context length, etc.) 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Query Rewriting:</a:t>
            </a:r>
            <a:r>
              <a:t> Can help recall, but adds more latency, possibly more costs, and another non-trivial knob to debug!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Multi-Source Fusion:</a:t>
            </a:r>
            <a:r>
              <a:t> Helps coverage but complicates evals and debugging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universal optimal retrieval scheme or K! Tune on eval set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4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4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1" name="4. Retrieval: Some Best Practic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4. Retrieval: Some Best Practices</a:t>
              </a:r>
            </a:p>
          </p:txBody>
        </p:sp>
      </p:grpSp>
      <p:pic>
        <p:nvPicPr>
          <p:cNvPr id="34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9729" y="3870377"/>
            <a:ext cx="3526138" cy="863845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Typically K ~ 10 to 50 per index; narrow further with reranking…"/>
          <p:cNvSpPr txBox="1"/>
          <p:nvPr/>
        </p:nvSpPr>
        <p:spPr>
          <a:xfrm>
            <a:off x="322704" y="1589188"/>
            <a:ext cx="8498592" cy="2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Typically K ~ 10 to 50 per index; narrow further with reranking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 query rewriting only if eval shows recall is bottleneck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Carefully debug queries that have zero retrieval results!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Default to hybrid search with </a:t>
            </a:r>
            <a:r>
              <a:rPr b="1"/>
              <a:t>Reciprocal Rank Fusion (RRF)</a:t>
            </a:r>
            <a:r>
              <a:t>; almost always beats unimodal retrieval</a:t>
            </a:r>
          </a:p>
        </p:txBody>
      </p:sp>
      <p:sp>
        <p:nvSpPr>
          <p:cNvPr id="345" name="C ~ 60 in practice…"/>
          <p:cNvSpPr txBox="1"/>
          <p:nvPr/>
        </p:nvSpPr>
        <p:spPr>
          <a:xfrm>
            <a:off x="622461" y="5003801"/>
            <a:ext cx="3440673" cy="1213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 ~ 60 in practice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Typically not much impact from tuning up or down</a:t>
            </a:r>
          </a:p>
        </p:txBody>
      </p:sp>
      <p:pic>
        <p:nvPicPr>
          <p:cNvPr id="34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9878" t="15129" r="9878" b="24812"/>
          <a:stretch>
            <a:fillRect/>
          </a:stretch>
        </p:blipFill>
        <p:spPr>
          <a:xfrm>
            <a:off x="4243501" y="3848300"/>
            <a:ext cx="4631427" cy="2310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6" grpId="2"/>
      <p:bldP build="whole" bldLvl="1" animBg="1" rev="0" advAuto="0" spid="345" grpId="3"/>
      <p:bldP build="whole" bldLvl="1" animBg="1" rev="0" advAuto="0" spid="343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5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4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0" name="5. Rerank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5. Reranking</a:t>
              </a:r>
            </a:p>
          </p:txBody>
        </p:sp>
      </p:grpSp>
      <p:sp>
        <p:nvSpPr>
          <p:cNvPr id="352" name="Q: When does reordering the retrieved and fused results help?"/>
          <p:cNvSpPr txBox="1"/>
          <p:nvPr/>
        </p:nvSpPr>
        <p:spPr>
          <a:xfrm>
            <a:off x="343875" y="2338893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When does reordering the retrieved and fused results help?</a:t>
            </a:r>
          </a:p>
        </p:txBody>
      </p:sp>
      <p:sp>
        <p:nvSpPr>
          <p:cNvPr id="353" name="Reranking applies query-aware ML (cross-encoders, ColBERT, LLMs, etc.) to rescore retrieved (and fused) results"/>
          <p:cNvSpPr txBox="1"/>
          <p:nvPr/>
        </p:nvSpPr>
        <p:spPr>
          <a:xfrm>
            <a:off x="322704" y="2860444"/>
            <a:ext cx="4413505" cy="1499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Reranking applies query-aware ML (cross-encoders, ColBERT, LLMs, etc.) to rescore retrieved (and fused) results</a:t>
            </a:r>
          </a:p>
        </p:txBody>
      </p:sp>
      <p:pic>
        <p:nvPicPr>
          <p:cNvPr id="35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26801" t="57724" r="39640" b="28120"/>
          <a:stretch>
            <a:fillRect/>
          </a:stretch>
        </p:blipFill>
        <p:spPr>
          <a:xfrm>
            <a:off x="3075103" y="1353596"/>
            <a:ext cx="2753417" cy="8508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90143" y="2981806"/>
            <a:ext cx="4413505" cy="1219201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Better-ranked top-K -&gt; fewer chunks needed -&gt; less lost-in-the-middle exposure downstream…"/>
          <p:cNvSpPr txBox="1"/>
          <p:nvPr/>
        </p:nvSpPr>
        <p:spPr>
          <a:xfrm>
            <a:off x="322704" y="4468913"/>
            <a:ext cx="8498592" cy="1912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Better-ranked top-K -&gt; fewer chunks needed -&gt; less lost-in-the-middle exposure downstream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Reranking is how high recall can become high precision too; without it, you either lose accuracy (small K, miss answers) or eat lost-in-the-middle (big K, drown them)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6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5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0" name="5. Reranking: Design Decis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5. Reranking: Design Decisions</a:t>
              </a:r>
            </a:p>
          </p:txBody>
        </p:sp>
      </p:grpSp>
      <p:sp>
        <p:nvSpPr>
          <p:cNvPr id="362" name="Cross-Encoder Rerankers: Joint (query, chunk) scoring; the standard precision-quality choice, e.g., Cohere Rerank, BGE, MS-MARCO MiniLM…"/>
          <p:cNvSpPr txBox="1"/>
          <p:nvPr/>
        </p:nvSpPr>
        <p:spPr>
          <a:xfrm>
            <a:off x="322704" y="1835293"/>
            <a:ext cx="8498592" cy="346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Cross-Encoder Rerankers:</a:t>
            </a:r>
            <a:r>
              <a:t> Joint (query, chunk) scoring; the standard precision-quality choice, e.g., Cohere Rerank, BGE, MS-MARCO MiniLM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Late-Interaction:</a:t>
            </a:r>
            <a:r>
              <a:t> per-token scoring; often more accurate than cross-encoder but slower (e.g. ColBERT)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SLM-as-Reranker:</a:t>
            </a:r>
            <a:r>
              <a:t> SLM scores (query, chunk); flexible reasoning, slower and costlier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top of any reranker, can do </a:t>
            </a:r>
            <a:r>
              <a:rPr b="1"/>
              <a:t>Score Fusion:</a:t>
            </a:r>
            <a:r>
              <a:t> blend reranker score with metadata signals (recency, authority, popularity, etc.)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6" name="5. Reranking: Tradeoff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5. Reranking: Tradeoffs</a:t>
              </a:r>
            </a:p>
          </p:txBody>
        </p:sp>
      </p:grpSp>
      <p:sp>
        <p:nvSpPr>
          <p:cNvPr id="368" name="Often results in significant boost to precision@K (even 30%) but with slightly more latency and cost…"/>
          <p:cNvSpPr txBox="1"/>
          <p:nvPr/>
        </p:nvSpPr>
        <p:spPr>
          <a:xfrm>
            <a:off x="322704" y="1840379"/>
            <a:ext cx="8498592" cy="2738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Often results in significant boost to precision@K (even 30%) but with slightly more latency and cost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Cross-encoders cannot be pre-indexed; every query is a fresh forward pass 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Reranker model domain match matters as much as embedding model domain match 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rerankers are flexible but expensive at high QPS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2" name="5. Reranking: Some Best Practic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5. Reranking: Some Best Practices</a:t>
              </a:r>
            </a:p>
          </p:txBody>
        </p:sp>
      </p:grpSp>
      <p:sp>
        <p:nvSpPr>
          <p:cNvPr id="374" name="Rerank when retrieval recall is high but precision is low—a common RAG failure pattern…"/>
          <p:cNvSpPr txBox="1"/>
          <p:nvPr/>
        </p:nvSpPr>
        <p:spPr>
          <a:xfrm>
            <a:off x="322704" y="1853079"/>
            <a:ext cx="8498592" cy="310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Rerank when retrieval recall is high but precision is low—a common RAG failure pattern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Default to a self-hosted Cross-Encoder (Cohere, BGE) before reaching for ColBERT or SLM rerankers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Make it top-5 to top-10 </a:t>
            </a:r>
            <a:r>
              <a:rPr i="1"/>
              <a:t>after</a:t>
            </a:r>
            <a:r>
              <a:t> (fusion and) reranking; more chunks ≠ better answers (Lost-in-the-Middle) 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1"/>
              <a:t>No universal best option! </a:t>
            </a:r>
            <a:r>
              <a:t>Eval and tune reranker quality separately from retriever quality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8" name="6. Context Stitch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6. Context Stitching</a:t>
              </a:r>
            </a:p>
          </p:txBody>
        </p:sp>
      </p:grpSp>
      <p:sp>
        <p:nvSpPr>
          <p:cNvPr id="380" name="Q: How to organize and compose the final prompt?"/>
          <p:cNvSpPr txBox="1"/>
          <p:nvPr/>
        </p:nvSpPr>
        <p:spPr>
          <a:xfrm>
            <a:off x="343875" y="2406399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organize and compose the final prompt?</a:t>
            </a:r>
          </a:p>
        </p:txBody>
      </p:sp>
      <p:pic>
        <p:nvPicPr>
          <p:cNvPr id="38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8326" t="57724" r="57960" b="28120"/>
          <a:stretch>
            <a:fillRect/>
          </a:stretch>
        </p:blipFill>
        <p:spPr>
          <a:xfrm>
            <a:off x="2941192" y="1344959"/>
            <a:ext cx="2766136" cy="8508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46297" y="3088296"/>
            <a:ext cx="4510395" cy="3046599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Recollect best practices from prompt engineering…"/>
          <p:cNvSpPr txBox="1"/>
          <p:nvPr/>
        </p:nvSpPr>
        <p:spPr>
          <a:xfrm>
            <a:off x="322704" y="3030888"/>
            <a:ext cx="3943102" cy="3514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Recollect best practices from prompt engineering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Ordering:</a:t>
            </a:r>
            <a:r>
              <a:t> Put best chunks at start or end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Format:</a:t>
            </a:r>
            <a:r>
              <a:t> MD, JSON, XML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Cleanup:</a:t>
            </a:r>
            <a:r>
              <a:t> Dedupe overlaps, summarize chunks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Budget:</a:t>
            </a:r>
            <a:r>
              <a:t> Account for token rate limits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8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8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" name="6. Context Stitching: Tradeoffs and Best Practices"/>
            <p:cNvSpPr txBox="1"/>
            <p:nvPr/>
          </p:nvSpPr>
          <p:spPr>
            <a:xfrm>
              <a:off x="0" y="354212"/>
              <a:ext cx="9144000" cy="510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6. Context Stitching: Tradeoffs and Best Practices</a:t>
              </a:r>
            </a:p>
          </p:txBody>
        </p:sp>
      </p:grpSp>
      <p:sp>
        <p:nvSpPr>
          <p:cNvPr id="389" name="Tradeoffs:…"/>
          <p:cNvSpPr txBox="1"/>
          <p:nvPr/>
        </p:nvSpPr>
        <p:spPr>
          <a:xfrm>
            <a:off x="322704" y="1468976"/>
            <a:ext cx="8498592" cy="485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Tradeoffs: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Longer context can help recall but can cause context rot and raise latency and costs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Compression: Reverse tradeoffs as above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Heavy formatting helps citation but can cost token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Aggressive abstention instructions help reduce hallucination 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Some best practices: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Number the chunks and instruct the model to cite by number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Put user’s query at the end; recency bias can help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Cap context at the model’s effective recall length, not its advertised window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universal best option! Eval it, version it, regression test it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9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9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3" name="7. Generation: Design Decis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7. Generation: Design Decisions</a:t>
              </a:r>
            </a:p>
          </p:txBody>
        </p:sp>
      </p:grpSp>
      <p:pic>
        <p:nvPicPr>
          <p:cNvPr id="39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5214" t="83400" r="71962" b="0"/>
          <a:stretch>
            <a:fillRect/>
          </a:stretch>
        </p:blipFill>
        <p:spPr>
          <a:xfrm>
            <a:off x="3473160" y="1416964"/>
            <a:ext cx="1893974" cy="1009136"/>
          </a:xfrm>
          <a:prstGeom prst="rect">
            <a:avLst/>
          </a:prstGeom>
          <a:ln w="12700">
            <a:miter lim="400000"/>
          </a:ln>
        </p:spPr>
      </p:pic>
      <p:sp>
        <p:nvSpPr>
          <p:cNvPr id="396" name="Produce a faithful grounded answer under constraints—or abstain"/>
          <p:cNvSpPr txBox="1"/>
          <p:nvPr/>
        </p:nvSpPr>
        <p:spPr>
          <a:xfrm>
            <a:off x="343875" y="2466860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Produce a faithful grounded answer under constraints—or abstain</a:t>
            </a:r>
          </a:p>
        </p:txBody>
      </p:sp>
      <p:sp>
        <p:nvSpPr>
          <p:cNvPr id="397" name="Model: Size, family (reasoning vs. instruct), open vs. closed…"/>
          <p:cNvSpPr txBox="1"/>
          <p:nvPr/>
        </p:nvSpPr>
        <p:spPr>
          <a:xfrm>
            <a:off x="322704" y="3148159"/>
            <a:ext cx="8498592" cy="2840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Model:</a:t>
            </a:r>
            <a:r>
              <a:t> Size, family (reasoning vs. instruct), open vs. closed 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Decoding:</a:t>
            </a:r>
            <a:r>
              <a:t> Temperature, top-p; determinism vs. diversity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Constrained Decoding:</a:t>
            </a:r>
            <a:r>
              <a:t> JSON schema or grammar for parseable output 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Tool calling:</a:t>
            </a:r>
            <a:r>
              <a:t> Re-retrieve, calculator, code, etc. vs. free text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Reasoning Budget:</a:t>
            </a:r>
            <a:r>
              <a:t> Think-before-answer for harder synthesis 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Self-checks:</a:t>
            </a:r>
            <a:r>
              <a:t> Self-consistency, draft-then-verify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0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0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1" name="7. Generation: Tradeoffs and Best Practices"/>
            <p:cNvSpPr txBox="1"/>
            <p:nvPr/>
          </p:nvSpPr>
          <p:spPr>
            <a:xfrm>
              <a:off x="0" y="323293"/>
              <a:ext cx="9144000" cy="572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7. Generation: Tradeoffs and Best Practices</a:t>
              </a:r>
            </a:p>
          </p:txBody>
        </p:sp>
      </p:grpSp>
      <p:sp>
        <p:nvSpPr>
          <p:cNvPr id="403" name="Tradeoffs:…"/>
          <p:cNvSpPr txBox="1"/>
          <p:nvPr/>
        </p:nvSpPr>
        <p:spPr>
          <a:xfrm>
            <a:off x="322704" y="1568331"/>
            <a:ext cx="8498592" cy="4832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Tradeoffs: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Bigger model, reasoning, self-checks: higher faithfulness, but also higher latency and cost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Temperature: low =&gt; more consistent but brittle; high =&gt; more creative but hallucinatory 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Constrained decoding: parseable, but occasional quality hit</a:t>
            </a:r>
          </a:p>
          <a:p>
            <a:pPr marL="3810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Some best practices: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Temperature: 0.0-0.3 typical for factual RAG 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Constrained decoding when output is parsed downstream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Reasoning models when faithfulness &gt; latency (e.g., legal, medical, audit) </a:t>
            </a:r>
          </a:p>
          <a:p>
            <a:pPr lvl="1" marL="8382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Add a cheap second-pass verifier for high-stakes answers</a:t>
            </a:r>
          </a:p>
          <a:p>
            <a:pPr marL="381000" indent="-381000"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universal optimal choice! Tune it on your eval set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0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0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7" name="Parts of Canonical VectorRA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Parts of Canonical VectorRAG</a:t>
              </a:r>
            </a:p>
          </p:txBody>
        </p:sp>
      </p:grpSp>
      <p:sp>
        <p:nvSpPr>
          <p:cNvPr id="409" name="Parsing and Splitting/Chunking: Turn raw data/docs into retrieval units…"/>
          <p:cNvSpPr txBox="1"/>
          <p:nvPr/>
        </p:nvSpPr>
        <p:spPr>
          <a:xfrm>
            <a:off x="351905" y="1640735"/>
            <a:ext cx="8440190" cy="466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Parsing and Splitting/Chunking:</a:t>
            </a:r>
            <a:r>
              <a:t> Turn raw data/docs into retrieval units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Embedding:</a:t>
            </a:r>
            <a:r>
              <a:t> Encode each chunk as a dense vector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Indexing:</a:t>
            </a:r>
            <a:r>
              <a:t> Store vectors for fast (approximate) nearest-neighbor (NN/ANN) search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Retrieval:</a:t>
            </a:r>
            <a:r>
              <a:t> Fetch top-K candidates from one or more sources; fuse into a single ranked list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Reranking:</a:t>
            </a:r>
            <a:r>
              <a:t> Rescore top-K to reorder chunks by relevance to query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Context Stitching:</a:t>
            </a:r>
            <a:r>
              <a:t> Assemble the final prompt—system instructions plus ordered, deduped, formatted, budgeted context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Generation:</a:t>
            </a:r>
            <a:r>
              <a:t> LLM produces a grounded answer with citations or abstains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1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1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" name="Review Ques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Questions</a:t>
              </a:r>
            </a:p>
          </p:txBody>
        </p:sp>
      </p:grpSp>
      <p:sp>
        <p:nvSpPr>
          <p:cNvPr id="415" name="Briefly distinguish prompt eng. vs. retrieval eng. vs. context eng.…"/>
          <p:cNvSpPr txBox="1"/>
          <p:nvPr/>
        </p:nvSpPr>
        <p:spPr>
          <a:xfrm>
            <a:off x="265532" y="1450715"/>
            <a:ext cx="8612936" cy="499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Briefly distinguish prompt eng. vs. retrieval eng. vs. context eng.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Will ever-growing context windows obviate retrieval? Why or why not?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the lost-in-the-middle problem? How does context rot relate?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Name the 7 parts of a canonical VectorRAG pipeline. Why that order?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the core tradeoff in chunk scheme and size selection?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is swapping an embedding model a costly decision? What are Matryoshka embeddings and how do they help resolve that issue?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hybrid search? Why does it usually beat pure vector search?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do the retriever and reranker components of a canonical RAG pipeline divide responsibility for recall vs. precision?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Name key levers in context stitching for configuring output quality.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 are an AI eng. at an enterprise AI team. Your AI colleague suggests leveraging the full 10M-token context window of new LLMs to skip RAG altogether for an internal Q&amp;A chatbot. Do you agree? Why or why not?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4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15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