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 b="def" i="def"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0" name="Shape 11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b="1" cap="all" sz="4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b="1" sz="2400"/>
            </a:lvl1pPr>
            <a:lvl2pPr marL="0" indent="457200">
              <a:spcBef>
                <a:spcPts val="500"/>
              </a:spcBef>
              <a:buSzTx/>
              <a:buFontTx/>
              <a:buNone/>
              <a:defRPr b="1" sz="2400"/>
            </a:lvl2pPr>
            <a:lvl3pPr marL="0" indent="914400">
              <a:spcBef>
                <a:spcPts val="500"/>
              </a:spcBef>
              <a:buSzTx/>
              <a:buFontTx/>
              <a:buNone/>
              <a:defRPr b="1" sz="2400"/>
            </a:lvl3pPr>
            <a:lvl4pPr marL="0" indent="1371600">
              <a:spcBef>
                <a:spcPts val="500"/>
              </a:spcBef>
              <a:buSzTx/>
              <a:buFontTx/>
              <a:buNone/>
              <a:defRPr b="1" sz="2400"/>
            </a:lvl4pPr>
            <a:lvl5pPr marL="0" indent="1828800">
              <a:spcBef>
                <a:spcPts val="500"/>
              </a:spcBef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Rectangle"/>
          <p:cNvSpPr/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Rectangle"/>
          <p:cNvSpPr/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b="1" sz="20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Image"/>
          <p:cNvSpPr/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/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2" name="Body Level One…"/>
          <p:cNvSpPr txBox="1"/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hyperlink" Target="https://arxiv.org/pdf/2307.03172" TargetMode="Externa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trychroma.com/research/context-rot" TargetMode="External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trychroma.com/research/context-rot" TargetMode="Externa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abs/2005.11401" TargetMode="External"/><Relationship Id="rId3" Type="http://schemas.openxmlformats.org/officeDocument/2006/relationships/image" Target="../media/image20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arxiv.org/abs/2005.11401" TargetMode="Externa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hyperlink" Target="https://oss-docs.rapidfire.ai/en/latest/ragspecs.html" TargetMode="Externa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SE/DSC 234 Data-Centric AI and AI Engineering"/>
          <p:cNvSpPr txBox="1"/>
          <p:nvPr>
            <p:ph type="ctrTitle"/>
          </p:nvPr>
        </p:nvSpPr>
        <p:spPr>
          <a:xfrm>
            <a:off x="635000" y="1663700"/>
            <a:ext cx="8077200" cy="2076451"/>
          </a:xfrm>
          <a:prstGeom prst="rect">
            <a:avLst/>
          </a:prstGeom>
        </p:spPr>
        <p:txBody>
          <a:bodyPr/>
          <a:lstStyle/>
          <a:p>
            <a:pPr algn="l">
              <a:defRPr b="1" sz="3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CSE/DSC 234</a:t>
            </a:r>
            <a:br/>
            <a:r>
              <a:t>Data-Centric AI and AI Engineering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14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30825" r="0" b="30825"/>
          <a:stretch>
            <a:fillRect/>
          </a:stretch>
        </p:blipFill>
        <p:spPr>
          <a:xfrm>
            <a:off x="584398" y="547292"/>
            <a:ext cx="2332002" cy="503037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Topic 2: Retrieval and Context Engineering"/>
          <p:cNvSpPr txBox="1"/>
          <p:nvPr>
            <p:ph type="subTitle" sz="quarter" idx="1"/>
          </p:nvPr>
        </p:nvSpPr>
        <p:spPr>
          <a:xfrm>
            <a:off x="635000" y="4914900"/>
            <a:ext cx="6400800" cy="674864"/>
          </a:xfrm>
          <a:prstGeom prst="rect">
            <a:avLst/>
          </a:prstGeom>
        </p:spPr>
        <p:txBody>
          <a:bodyPr/>
          <a:lstStyle>
            <a:lvl1pPr algn="l">
              <a:spcBef>
                <a:spcPts val="600"/>
              </a:spcBef>
              <a:defRPr sz="2600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Topic 2: Retrieval and Context Engineering</a:t>
            </a:r>
          </a:p>
        </p:txBody>
      </p:sp>
      <p:sp>
        <p:nvSpPr>
          <p:cNvPr id="116" name="Arun Kumar"/>
          <p:cNvSpPr txBox="1"/>
          <p:nvPr/>
        </p:nvSpPr>
        <p:spPr>
          <a:xfrm>
            <a:off x="635000" y="3898900"/>
            <a:ext cx="7848600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spcBef>
                <a:spcPts val="500"/>
              </a:spcBef>
              <a:defRPr sz="26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Arun Kumar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2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1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0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22" name="Introduction…"/>
          <p:cNvSpPr txBox="1"/>
          <p:nvPr/>
        </p:nvSpPr>
        <p:spPr>
          <a:xfrm>
            <a:off x="1252140" y="1782692"/>
            <a:ext cx="7147720" cy="352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Introduction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Prompt Engineering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 and Context Engineering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 vs. Long Context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VectorRAG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GraphRAG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Multimodal and Other Forms of RAG</a:t>
            </a:r>
          </a:p>
        </p:txBody>
      </p:sp>
      <p:sp>
        <p:nvSpPr>
          <p:cNvPr id="123" name="Arrow"/>
          <p:cNvSpPr/>
          <p:nvPr/>
        </p:nvSpPr>
        <p:spPr>
          <a:xfrm>
            <a:off x="781710" y="1890700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2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2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7" name="In-Context Learn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In-Context Learning</a:t>
              </a:r>
            </a:p>
          </p:txBody>
        </p:sp>
      </p:grpSp>
      <p:sp>
        <p:nvSpPr>
          <p:cNvPr id="129" name="LLMs resuscitated an age-old AI fact: “learning” ≠ “training”!…"/>
          <p:cNvSpPr txBox="1"/>
          <p:nvPr/>
        </p:nvSpPr>
        <p:spPr>
          <a:xfrm>
            <a:off x="343875" y="1641183"/>
            <a:ext cx="8456250" cy="1844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LLMs resuscitated an age-old AI fact:</a:t>
            </a:r>
            <a:r>
              <a:t> “learning” ≠ “training”!</a:t>
            </a:r>
          </a:p>
          <a:p>
            <a:pPr lvl="1" marL="8382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E.g., k-NN is an ML model with no “training” phase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 “context window” of a frozen LLM is itself a canvas for learning at inference time, aka In-Context Learning (ICL)</a:t>
            </a:r>
          </a:p>
        </p:txBody>
      </p:sp>
      <p:pic>
        <p:nvPicPr>
          <p:cNvPr id="13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0" t="3535" r="0" b="9725"/>
          <a:stretch>
            <a:fillRect/>
          </a:stretch>
        </p:blipFill>
        <p:spPr>
          <a:xfrm>
            <a:off x="1812800" y="3600844"/>
            <a:ext cx="5060811" cy="29742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3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3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34" name="In-Context Learn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In-Context Learning</a:t>
              </a:r>
            </a:p>
          </p:txBody>
        </p:sp>
      </p:grpSp>
      <p:sp>
        <p:nvSpPr>
          <p:cNvPr id="136" name="ICL is the algorithmic phenomenon that led to new AI engineering mechanisms to improve LLM applications:…"/>
          <p:cNvSpPr txBox="1"/>
          <p:nvPr/>
        </p:nvSpPr>
        <p:spPr>
          <a:xfrm>
            <a:off x="343875" y="1577683"/>
            <a:ext cx="8456250" cy="4661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ICL is the algorithmic phenomenon that led to new AI engineering mechanisms to improve LLM applications:</a:t>
            </a:r>
          </a:p>
          <a:p>
            <a:pPr lvl="1" marL="8382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Prompt eng. -&gt; Retrieval eng. -&gt; Context eng. -&gt; Agent eng.</a:t>
            </a:r>
          </a:p>
          <a:p>
            <a:pPr lvl="1" marL="8382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Prompt eng.:</a:t>
            </a:r>
            <a:r>
              <a:t> Crafting the input (instructions, examples, format) to steer LLM behavior via ICL</a:t>
            </a:r>
          </a:p>
          <a:p>
            <a:pPr lvl="1" marL="8382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Retrieval eng.:</a:t>
            </a:r>
            <a:r>
              <a:t> Designing systems that dynamically fetch external info. and inject it into prompt at inference time</a:t>
            </a:r>
          </a:p>
          <a:p>
            <a:pPr lvl="1" marL="838200" indent="-381000">
              <a:lnSpc>
                <a:spcPct val="12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Context eng.:</a:t>
            </a:r>
            <a:r>
              <a:t> Assembling and managing everything in the context window at inference time—instructions, retrieved data, tool outputs, prior turns, memory, state, etc.—under token and latency budgets.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4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3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0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42" name="Introduction…"/>
          <p:cNvSpPr txBox="1"/>
          <p:nvPr/>
        </p:nvSpPr>
        <p:spPr>
          <a:xfrm>
            <a:off x="1252140" y="1782692"/>
            <a:ext cx="7147720" cy="352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Introduction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Prompt Engineering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 and Context Engineering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 vs. Long Context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VectorRAG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GraphRAG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Multimodal and Other Forms of RAG</a:t>
            </a:r>
          </a:p>
        </p:txBody>
      </p:sp>
      <p:sp>
        <p:nvSpPr>
          <p:cNvPr id="143" name="Arrow"/>
          <p:cNvSpPr/>
          <p:nvPr/>
        </p:nvSpPr>
        <p:spPr>
          <a:xfrm>
            <a:off x="798985" y="2400300"/>
            <a:ext cx="499666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4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4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7" name="Prompt Engineerin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Prompt Engineering</a:t>
              </a:r>
            </a:p>
          </p:txBody>
        </p:sp>
      </p:grpSp>
      <p:sp>
        <p:nvSpPr>
          <p:cNvPr id="149" name="Typically, Prompt = Task + Context + Examples + Output Format…"/>
          <p:cNvSpPr txBox="1"/>
          <p:nvPr/>
        </p:nvSpPr>
        <p:spPr>
          <a:xfrm>
            <a:off x="343875" y="1503918"/>
            <a:ext cx="8672991" cy="1920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Typically, P</a:t>
            </a:r>
            <a:r>
              <a:t>rompt = Task + Context + Examples + Output Format</a:t>
            </a:r>
          </a:p>
          <a:p>
            <a:pPr lvl="1" marL="8382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Can add Guardrails, Persona, Tone, etc. too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Good prompts are </a:t>
            </a:r>
            <a:r>
              <a:rPr i="1"/>
              <a:t>specifications</a:t>
            </a:r>
            <a:r>
              <a:t>, not “incantations”</a:t>
            </a:r>
          </a:p>
          <a:p>
            <a:pPr marL="381000" indent="-381000">
              <a:lnSpc>
                <a:spcPct val="13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Under-specification is the #1 failure mode of LLMs (Gulf of Spec.)</a:t>
            </a:r>
          </a:p>
        </p:txBody>
      </p:sp>
      <p:pic>
        <p:nvPicPr>
          <p:cNvPr id="15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25174" y="3631555"/>
            <a:ext cx="4510394" cy="30465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5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5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4" name="Prompting Methodologies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Prompting Methodologies</a:t>
              </a:r>
            </a:p>
          </p:txBody>
        </p:sp>
      </p:grpSp>
      <p:sp>
        <p:nvSpPr>
          <p:cNvPr id="156" name="Zero-Shot: Just the task, no (input, output) examples…"/>
          <p:cNvSpPr txBox="1"/>
          <p:nvPr/>
        </p:nvSpPr>
        <p:spPr>
          <a:xfrm>
            <a:off x="343875" y="1463351"/>
            <a:ext cx="8456250" cy="2014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Zero-Shot:</a:t>
            </a:r>
            <a:r>
              <a:t> Just the task, no (input, output) examples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One/Few-Shot:</a:t>
            </a:r>
            <a:r>
              <a:t> Provide one or few (input, output) examples for LLM to learn with ICL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Chain of Thought (COT):</a:t>
            </a:r>
            <a:r>
              <a:t> Demonstrate step by step reasoning, not just answers, for LLM to learn with ICL</a:t>
            </a:r>
          </a:p>
        </p:txBody>
      </p:sp>
      <p:pic>
        <p:nvPicPr>
          <p:cNvPr id="157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0" t="9165" r="0" b="0"/>
          <a:stretch>
            <a:fillRect/>
          </a:stretch>
        </p:blipFill>
        <p:spPr>
          <a:xfrm>
            <a:off x="1131093" y="3721627"/>
            <a:ext cx="6881650" cy="30312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6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6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1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63" name="Introduction…"/>
          <p:cNvSpPr txBox="1"/>
          <p:nvPr/>
        </p:nvSpPr>
        <p:spPr>
          <a:xfrm>
            <a:off x="1252140" y="1782692"/>
            <a:ext cx="7147720" cy="352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Introduction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Prompt Engineering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 and Context Engineering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 vs. Long Context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VectorRAG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GraphRAG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Multimodal and Other Forms of RAG</a:t>
            </a:r>
          </a:p>
        </p:txBody>
      </p:sp>
      <p:sp>
        <p:nvSpPr>
          <p:cNvPr id="164" name="Arrow"/>
          <p:cNvSpPr/>
          <p:nvPr/>
        </p:nvSpPr>
        <p:spPr>
          <a:xfrm>
            <a:off x="798985" y="2909899"/>
            <a:ext cx="499666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lide Number"/>
          <p:cNvSpPr txBox="1"/>
          <p:nvPr>
            <p:ph type="sldNum" sz="quarter" idx="2"/>
          </p:nvPr>
        </p:nvSpPr>
        <p:spPr>
          <a:xfrm>
            <a:off x="8502739" y="6404292"/>
            <a:ext cx="184061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6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6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8" name="RAG is Dead!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RAG is Dead!</a:t>
              </a:r>
            </a:p>
          </p:txBody>
        </p:sp>
      </p:grpSp>
      <p:pic>
        <p:nvPicPr>
          <p:cNvPr id="17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1326239"/>
            <a:ext cx="9144001" cy="510921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70975" y="1330076"/>
            <a:ext cx="6802050" cy="510153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01352" y="1330027"/>
            <a:ext cx="4741296" cy="510163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pasted-movie.png" descr="pasted-movi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48177" y="1326239"/>
            <a:ext cx="7847646" cy="510921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pasted-movie.png" descr="pasted-movi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774588" y="1332115"/>
            <a:ext cx="3594824" cy="50974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3" grpId="3"/>
      <p:bldP build="whole" bldLvl="1" animBg="1" rev="0" advAuto="0" spid="172" grpId="2"/>
      <p:bldP build="whole" bldLvl="1" animBg="1" rev="0" advAuto="0" spid="174" grpId="4"/>
      <p:bldP build="whole" bldLvl="1" animBg="1" rev="0" advAuto="0" spid="17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7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7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8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180" name="Introduction…"/>
          <p:cNvSpPr txBox="1"/>
          <p:nvPr/>
        </p:nvSpPr>
        <p:spPr>
          <a:xfrm>
            <a:off x="1252140" y="1782692"/>
            <a:ext cx="7147720" cy="352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Introduction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Prompt Engineering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 and Context Engineering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 vs. Long Context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VectorRAG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GraphRAG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Multimodal and Other Forms of RAG</a:t>
            </a:r>
          </a:p>
        </p:txBody>
      </p:sp>
      <p:sp>
        <p:nvSpPr>
          <p:cNvPr id="181" name="Arrow"/>
          <p:cNvSpPr/>
          <p:nvPr/>
        </p:nvSpPr>
        <p:spPr>
          <a:xfrm>
            <a:off x="1239486" y="3423649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8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8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5" name="So, Is RAG Really Dead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So, Is RAG Really Dead?</a:t>
              </a:r>
            </a:p>
          </p:txBody>
        </p:sp>
      </p:grpSp>
      <p:sp>
        <p:nvSpPr>
          <p:cNvPr id="187" name="Yes and No. :)…"/>
          <p:cNvSpPr txBox="1"/>
          <p:nvPr/>
        </p:nvSpPr>
        <p:spPr>
          <a:xfrm>
            <a:off x="343875" y="1463351"/>
            <a:ext cx="8709835" cy="1289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Yes and No. :)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Yes: The specific algorithm proposed in Piktus et al. 2021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No: Idea/mechanism of “retrieval augmentation” for generation</a:t>
            </a:r>
          </a:p>
        </p:txBody>
      </p:sp>
      <p:sp>
        <p:nvSpPr>
          <p:cNvPr id="188" name="Q: But won’t ever growing context windows obviate retrieval?"/>
          <p:cNvSpPr txBox="1"/>
          <p:nvPr/>
        </p:nvSpPr>
        <p:spPr>
          <a:xfrm>
            <a:off x="343875" y="3008401"/>
            <a:ext cx="8456250" cy="41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  <a:defRPr i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Q:</a:t>
            </a:r>
            <a:r>
              <a:t> But won’t ever growing context windows obviate retrieval?</a:t>
            </a:r>
          </a:p>
        </p:txBody>
      </p:sp>
      <p:graphicFrame>
        <p:nvGraphicFramePr>
          <p:cNvPr id="189" name="Table 1"/>
          <p:cNvGraphicFramePr/>
          <p:nvPr/>
        </p:nvGraphicFramePr>
        <p:xfrm>
          <a:off x="828539" y="3678841"/>
          <a:ext cx="3004354" cy="2897578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2086957"/>
                <a:gridCol w="904695"/>
              </a:tblGrid>
              <a:tr h="551321">
                <a:tc>
                  <a:txBody>
                    <a:bodyPr/>
                    <a:lstStyle/>
                    <a:p>
                      <a:pPr algn="l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LLM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Input Limit</a:t>
                      </a:r>
                    </a:p>
                  </a:txBody>
                  <a:tcPr marL="0" marR="0" marT="0" marB="0" anchor="ctr" anchorCtr="0" horzOverflow="overflow"/>
                </a:tc>
              </a:tr>
              <a:tr h="46635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Claude Opus 4.7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1M</a:t>
                      </a:r>
                    </a:p>
                  </a:txBody>
                  <a:tcPr marL="0" marR="0" marT="0" marB="0" anchor="ctr" anchorCtr="0" horzOverflow="overflow"/>
                </a:tc>
              </a:tr>
              <a:tr h="46635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Claude Sonnet 4.6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1M</a:t>
                      </a:r>
                    </a:p>
                  </a:txBody>
                  <a:tcPr marL="0" marR="0" marT="0" marB="0" anchor="ctr" anchorCtr="0" horzOverflow="overflow"/>
                </a:tc>
              </a:tr>
              <a:tr h="46635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GPT-5.4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1M</a:t>
                      </a:r>
                    </a:p>
                  </a:txBody>
                  <a:tcPr marL="0" marR="0" marT="0" marB="0" anchor="ctr" anchorCtr="0" horzOverflow="overflow"/>
                </a:tc>
              </a:tr>
              <a:tr h="46635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Gemini 3.1 Pro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1M</a:t>
                      </a:r>
                    </a:p>
                  </a:txBody>
                  <a:tcPr marL="0" marR="0" marT="0" marB="0" anchor="ctr" anchorCtr="0" horzOverflow="overflow"/>
                </a:tc>
              </a:tr>
              <a:tr h="46635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Llama 4 Scout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10M</a:t>
                      </a:r>
                    </a:p>
                  </a:txBody>
                  <a:tcPr marL="0" marR="0" marT="0" marB="0" anchor="ctr" anchorCtr="0" horzOverflow="overflow"/>
                </a:tc>
              </a:tr>
            </a:tbl>
          </a:graphicData>
        </a:graphic>
      </p:graphicFrame>
      <p:sp>
        <p:nvSpPr>
          <p:cNvPr id="190" name="Vs."/>
          <p:cNvSpPr txBox="1"/>
          <p:nvPr/>
        </p:nvSpPr>
        <p:spPr>
          <a:xfrm>
            <a:off x="4052884" y="4914147"/>
            <a:ext cx="862663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ctr">
              <a:lnSpc>
                <a:spcPct val="110000"/>
              </a:lnSpc>
              <a:spcBef>
                <a:spcPts val="600"/>
              </a:spcBef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Vs.</a:t>
            </a:r>
          </a:p>
        </p:txBody>
      </p:sp>
      <p:pic>
        <p:nvPicPr>
          <p:cNvPr id="191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41569" y="3491570"/>
            <a:ext cx="3362179" cy="32576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8" grpId="1"/>
      <p:bldP build="whole" bldLvl="1" animBg="1" rev="0" advAuto="0" spid="190" grpId="3"/>
      <p:bldP build="whole" bldLvl="1" animBg="1" rev="0" advAuto="0" spid="191" grpId="4"/>
      <p:bldP build="whole" bldLvl="1" animBg="1" rev="0" advAuto="0" spid="189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9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19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5" name="So, Is RAG Really Dead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So, Is RAG Really Dead?</a:t>
              </a:r>
            </a:p>
          </p:txBody>
        </p:sp>
      </p:grpSp>
      <p:sp>
        <p:nvSpPr>
          <p:cNvPr id="197" name="Real-world AI applications: revenge of the Pareto Frontier!…"/>
          <p:cNvSpPr txBox="1"/>
          <p:nvPr/>
        </p:nvSpPr>
        <p:spPr>
          <a:xfrm>
            <a:off x="343875" y="1361751"/>
            <a:ext cx="8456250" cy="15756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Real-world AI applications: revenge of the Pareto Frontier!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Long context dominates quality when content fits cleanly; retrieval dominates cost and latency at scale; corpus size and query type set the operating point</a:t>
            </a:r>
          </a:p>
        </p:txBody>
      </p:sp>
      <p:pic>
        <p:nvPicPr>
          <p:cNvPr id="198" name="unknown.png" descr="unknown.png"/>
          <p:cNvPicPr>
            <a:picLocks noChangeAspect="1"/>
          </p:cNvPicPr>
          <p:nvPr/>
        </p:nvPicPr>
        <p:blipFill>
          <a:blip r:embed="rId2">
            <a:extLst/>
          </a:blip>
          <a:srcRect l="23569" t="0" r="23569" b="0"/>
          <a:stretch>
            <a:fillRect/>
          </a:stretch>
        </p:blipFill>
        <p:spPr>
          <a:xfrm>
            <a:off x="3078151" y="3015103"/>
            <a:ext cx="1031419" cy="111686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unknown.png" descr="unknow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38280" y="5267317"/>
            <a:ext cx="910660" cy="9106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unknown.png" descr="unknown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623014" y="4173329"/>
            <a:ext cx="1031611" cy="1031610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Quality / Eval Metrics"/>
          <p:cNvSpPr txBox="1"/>
          <p:nvPr/>
        </p:nvSpPr>
        <p:spPr>
          <a:xfrm>
            <a:off x="4376675" y="3168913"/>
            <a:ext cx="1698186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ctr"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Quality / Eval Metrics</a:t>
            </a:r>
          </a:p>
        </p:txBody>
      </p:sp>
      <p:sp>
        <p:nvSpPr>
          <p:cNvPr id="202" name="Inference Latency"/>
          <p:cNvSpPr txBox="1"/>
          <p:nvPr/>
        </p:nvSpPr>
        <p:spPr>
          <a:xfrm>
            <a:off x="2792746" y="6065475"/>
            <a:ext cx="2228366" cy="74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ctr"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Inference Latency</a:t>
            </a:r>
          </a:p>
        </p:txBody>
      </p:sp>
      <p:sp>
        <p:nvSpPr>
          <p:cNvPr id="203" name="Total…"/>
          <p:cNvSpPr txBox="1"/>
          <p:nvPr/>
        </p:nvSpPr>
        <p:spPr>
          <a:xfrm>
            <a:off x="5385487" y="5351297"/>
            <a:ext cx="1698186" cy="74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algn="ctr"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Total </a:t>
            </a:r>
          </a:p>
          <a:p>
            <a:pPr algn="ctr"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Cost</a:t>
            </a:r>
          </a:p>
        </p:txBody>
      </p:sp>
      <p:sp>
        <p:nvSpPr>
          <p:cNvPr id="204" name="Line"/>
          <p:cNvSpPr/>
          <p:nvPr/>
        </p:nvSpPr>
        <p:spPr>
          <a:xfrm flipV="1">
            <a:off x="4274173" y="3117823"/>
            <a:ext cx="1" cy="2157584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205" name="Line"/>
          <p:cNvSpPr/>
          <p:nvPr/>
        </p:nvSpPr>
        <p:spPr>
          <a:xfrm>
            <a:off x="4267040" y="5284651"/>
            <a:ext cx="2533404" cy="1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206" name="Line"/>
          <p:cNvSpPr/>
          <p:nvPr/>
        </p:nvSpPr>
        <p:spPr>
          <a:xfrm flipH="1">
            <a:off x="2926487" y="5282092"/>
            <a:ext cx="1346632" cy="1096125"/>
          </a:xfrm>
          <a:prstGeom prst="line">
            <a:avLst/>
          </a:prstGeom>
          <a:ln w="38100">
            <a:solidFill>
              <a:schemeClr val="accent1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1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0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0" name="So, Is RAG Really Dead?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So, Is RAG Really Dead?</a:t>
              </a:r>
            </a:p>
          </p:txBody>
        </p:sp>
      </p:grpSp>
      <p:sp>
        <p:nvSpPr>
          <p:cNvPr id="212" name="Real-world AI applications: revenge of the Pareto Frontier!"/>
          <p:cNvSpPr txBox="1"/>
          <p:nvPr/>
        </p:nvSpPr>
        <p:spPr>
          <a:xfrm>
            <a:off x="343875" y="1361751"/>
            <a:ext cx="8456250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Real-world AI applications: revenge of the Pareto Frontier!</a:t>
            </a:r>
          </a:p>
        </p:txBody>
      </p:sp>
      <p:pic>
        <p:nvPicPr>
          <p:cNvPr id="21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6595" y="1719768"/>
            <a:ext cx="5742837" cy="44226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49626" y="2165562"/>
            <a:ext cx="5481982" cy="41610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71369" y="2733981"/>
            <a:ext cx="5481982" cy="36383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pasted-movie.png" descr="pasted-movi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686617" y="3097260"/>
            <a:ext cx="4987009" cy="362632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pasted-movie.png" descr="pasted-movi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465305" y="2663583"/>
            <a:ext cx="4895824" cy="40579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5" grpId="2"/>
      <p:bldP build="whole" bldLvl="1" animBg="1" rev="0" advAuto="0" spid="216" grpId="3"/>
      <p:bldP build="whole" bldLvl="1" animBg="1" rev="0" advAuto="0" spid="217" grpId="4"/>
      <p:bldP build="whole" bldLvl="1" animBg="1" rev="0" advAuto="0" spid="214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2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2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1" name="Lost-in-the-Middle Problem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Lost-in-the-Middle Problem</a:t>
              </a:r>
            </a:p>
          </p:txBody>
        </p:sp>
      </p:grpSp>
      <p:sp>
        <p:nvSpPr>
          <p:cNvPr id="223" name="Key findings:…"/>
          <p:cNvSpPr txBox="1"/>
          <p:nvPr/>
        </p:nvSpPr>
        <p:spPr>
          <a:xfrm>
            <a:off x="3869775" y="2692417"/>
            <a:ext cx="5038889" cy="3177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Key findings:</a:t>
            </a:r>
            <a:r>
              <a:t>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Accuracy varies non-monotonically based on position of ground truth doc! “U” curve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Even long-context models degrade when doc in the middle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Just because longer context feasible, not necessarily useful</a:t>
            </a:r>
          </a:p>
        </p:txBody>
      </p:sp>
      <p:pic>
        <p:nvPicPr>
          <p:cNvPr id="224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8801" y="2510716"/>
            <a:ext cx="3495702" cy="3387028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Lost in the Middle: How Language Models Use Long Contexts. TACL 2024.…"/>
          <p:cNvSpPr txBox="1"/>
          <p:nvPr/>
        </p:nvSpPr>
        <p:spPr>
          <a:xfrm>
            <a:off x="1571297" y="6292900"/>
            <a:ext cx="6001406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Lost in the Middle: How Language Models Use Long Contexts. TACL 2024.</a:t>
            </a:r>
          </a:p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https://arxiv.org/pdf/2307.03172</a:t>
            </a:r>
          </a:p>
        </p:txBody>
      </p:sp>
      <p:sp>
        <p:nvSpPr>
          <p:cNvPr id="226" name="Setting: Multi-document QA + key-value retrieval…"/>
          <p:cNvSpPr txBox="1"/>
          <p:nvPr/>
        </p:nvSpPr>
        <p:spPr>
          <a:xfrm>
            <a:off x="343875" y="1543006"/>
            <a:ext cx="8456250" cy="825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Setting:</a:t>
            </a:r>
            <a:r>
              <a:t> Multi-document QA + key-value retrieval</a:t>
            </a:r>
          </a:p>
          <a:p>
            <a:pPr lvl="1" marL="838200" indent="-381000">
              <a:lnSpc>
                <a:spcPct val="110000"/>
              </a:lnSpc>
              <a:spcBef>
                <a:spcPts val="4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Vary the position of relevant info. </a:t>
            </a:r>
            <a:r>
              <a:rPr i="1"/>
              <a:t>inside</a:t>
            </a:r>
            <a:r>
              <a:t> context window.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4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3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2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30" name="Context Ro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Context Rot</a:t>
              </a:r>
            </a:p>
          </p:txBody>
        </p:sp>
      </p:grpSp>
      <p:sp>
        <p:nvSpPr>
          <p:cNvPr id="232" name="Worse, it turns out length itself might hurt, not just position…"/>
          <p:cNvSpPr txBox="1"/>
          <p:nvPr/>
        </p:nvSpPr>
        <p:spPr>
          <a:xfrm>
            <a:off x="343875" y="1463351"/>
            <a:ext cx="8456250" cy="1213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Worse, it turns out </a:t>
            </a:r>
            <a:r>
              <a:rPr i="1"/>
              <a:t>length</a:t>
            </a:r>
            <a:r>
              <a:t> itself might hurt, not just position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Setting:</a:t>
            </a:r>
            <a:r>
              <a:t> 18 frontier models on simple tasks with task complexity held constant and only input length varied</a:t>
            </a:r>
          </a:p>
        </p:txBody>
      </p:sp>
      <p:sp>
        <p:nvSpPr>
          <p:cNvPr id="233" name="Context Rot: How Increasing Input Tokens Impacts LLM Performance…"/>
          <p:cNvSpPr txBox="1"/>
          <p:nvPr/>
        </p:nvSpPr>
        <p:spPr>
          <a:xfrm>
            <a:off x="1794025" y="6292900"/>
            <a:ext cx="5555951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Context Rot: How Increasing Input Tokens Impacts LLM Performance</a:t>
            </a:r>
          </a:p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https://www.trychroma.com/research/context-rot</a:t>
            </a:r>
          </a:p>
        </p:txBody>
      </p:sp>
      <p:pic>
        <p:nvPicPr>
          <p:cNvPr id="234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035513" y="2920815"/>
            <a:ext cx="5005891" cy="3326033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Repeated Words Task:"/>
          <p:cNvSpPr txBox="1"/>
          <p:nvPr/>
        </p:nvSpPr>
        <p:spPr>
          <a:xfrm>
            <a:off x="594357" y="3480203"/>
            <a:ext cx="2994384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algn="ctr">
              <a:lnSpc>
                <a:spcPct val="110000"/>
              </a:lnSpc>
              <a:spcBef>
                <a:spcPts val="600"/>
              </a:spcBef>
              <a:defRPr b="1"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Repeated Words Task:</a:t>
            </a:r>
          </a:p>
        </p:txBody>
      </p:sp>
      <p:pic>
        <p:nvPicPr>
          <p:cNvPr id="236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8536" y="3928784"/>
            <a:ext cx="3904426" cy="7907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41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39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0" name="Context Rot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Context Rot</a:t>
              </a:r>
            </a:p>
          </p:txBody>
        </p:sp>
      </p:grpSp>
      <p:sp>
        <p:nvSpPr>
          <p:cNvPr id="242" name="Key findings:…"/>
          <p:cNvSpPr txBox="1"/>
          <p:nvPr/>
        </p:nvSpPr>
        <p:spPr>
          <a:xfrm>
            <a:off x="343875" y="1463351"/>
            <a:ext cx="8647485" cy="3768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Key findings: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LLMs degrade as input length grows, even on trivial tasks!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Long context is not uniformly usable memory; measurable drops even 1K -&gt; 4K tokens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Non-lexical retrieval degrades faster than lexical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Even 1 distractor in context hurts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Claude tends to abstain more under ambiguity; GPT hallucinates confidently more often! :)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Seems to be an architectural limitation, not just capability gap</a:t>
            </a:r>
          </a:p>
        </p:txBody>
      </p:sp>
      <p:sp>
        <p:nvSpPr>
          <p:cNvPr id="243" name="Context Rot: How Increasing Input Tokens Impacts LLM Performance…"/>
          <p:cNvSpPr txBox="1"/>
          <p:nvPr/>
        </p:nvSpPr>
        <p:spPr>
          <a:xfrm>
            <a:off x="1794025" y="6292900"/>
            <a:ext cx="5555951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Context Rot: How Increasing Input Tokens Impacts LLM Performance</a:t>
            </a:r>
          </a:p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https://www.trychroma.com/research/context-rot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48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46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47" name="When to Use Which Mechanism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When to Use Which Mechanism</a:t>
              </a:r>
            </a:p>
          </p:txBody>
        </p:sp>
      </p:grpSp>
      <p:graphicFrame>
        <p:nvGraphicFramePr>
          <p:cNvPr id="249" name="Table 1"/>
          <p:cNvGraphicFramePr/>
          <p:nvPr/>
        </p:nvGraphicFramePr>
        <p:xfrm>
          <a:off x="213434" y="2120003"/>
          <a:ext cx="8385320" cy="4251222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2766915"/>
                <a:gridCol w="3067474"/>
                <a:gridCol w="2882742"/>
              </a:tblGrid>
              <a:tr h="612393"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Attribute of Use Case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Long Context 
Likely Suffices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Retrieval Likely Useful 
in Addition</a:t>
                      </a:r>
                    </a:p>
                  </a:txBody>
                  <a:tcPr marL="0" marR="0" marT="0" marB="0" anchor="ctr" anchorCtr="0" horzOverflow="overflow"/>
                </a:tc>
              </a:tr>
              <a:tr h="51801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600"/>
                        <a:t>Base data/doc corpus size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If it fits in context window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Exceeds the window</a:t>
                      </a:r>
                    </a:p>
                  </a:txBody>
                  <a:tcPr marL="0" marR="0" marT="0" marB="0" anchor="ctr" anchorCtr="0" horzOverflow="overflow"/>
                </a:tc>
              </a:tr>
              <a:tr h="51801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600"/>
                        <a:t>Query scope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Whole-document reasoning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Narrow lookup or 
multi-hop across many docs</a:t>
                      </a:r>
                    </a:p>
                  </a:txBody>
                  <a:tcPr marL="0" marR="0" marT="0" marB="0" anchor="ctr" anchorCtr="0" horzOverflow="overflow"/>
                </a:tc>
              </a:tr>
              <a:tr h="51801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600"/>
                        <a:t>Effective recall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Below threshold of context rot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When at risk of 
lost-in-the-middle</a:t>
                      </a:r>
                    </a:p>
                  </a:txBody>
                  <a:tcPr marL="0" marR="0" marT="0" marB="0" anchor="ctr" anchorCtr="0" horzOverflow="overflow"/>
                </a:tc>
              </a:tr>
              <a:tr h="51801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600"/>
                        <a:t>Update frequency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Static/session-scoped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Frequently updated</a:t>
                      </a:r>
                    </a:p>
                  </a:txBody>
                  <a:tcPr marL="0" marR="0" marT="0" marB="0" anchor="ctr" anchorCtr="0" horzOverflow="overflow"/>
                </a:tc>
              </a:tr>
              <a:tr h="51801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600"/>
                        <a:t>Cost and latency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Low-volume, loose budget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High-volume, 
tight per-query budget</a:t>
                      </a:r>
                    </a:p>
                  </a:txBody>
                  <a:tcPr marL="0" marR="0" marT="0" marB="0" anchor="ctr" anchorCtr="0" horzOverflow="overflow"/>
                </a:tc>
              </a:tr>
              <a:tr h="51801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600"/>
                        <a:t>Provenance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Implicit (the doc itself)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Citations and audit 
trail required</a:t>
                      </a:r>
                    </a:p>
                  </a:txBody>
                  <a:tcPr marL="0" marR="0" marT="0" marB="0" anchor="ctr" anchorCtr="0" horzOverflow="overflow"/>
                </a:tc>
              </a:tr>
              <a:tr h="51801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600"/>
                        <a:t>Working memory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Within-session state</a:t>
                      </a:r>
                    </a:p>
                  </a:txBody>
                  <a:tcPr marL="0" marR="0" marT="0" marB="0" anchor="ctr" anchorCtr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600"/>
                        <a:t>Persistent across 
sessions / users</a:t>
                      </a:r>
                    </a:p>
                  </a:txBody>
                  <a:tcPr marL="0" marR="0" marT="0" marB="0" anchor="ctr" anchorCtr="0" horzOverflow="overflow"/>
                </a:tc>
              </a:tr>
            </a:tbl>
          </a:graphicData>
        </a:graphic>
      </p:graphicFrame>
      <p:sp>
        <p:nvSpPr>
          <p:cNvPr id="250" name="Long context vs. retrieval is a false dichotomy!"/>
          <p:cNvSpPr txBox="1"/>
          <p:nvPr/>
        </p:nvSpPr>
        <p:spPr>
          <a:xfrm>
            <a:off x="343875" y="1463351"/>
            <a:ext cx="8456250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Long context vs. retrieval is a false dichotomy!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55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5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54" name="Outlin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Outline</a:t>
              </a:r>
            </a:p>
          </p:txBody>
        </p:sp>
      </p:grpSp>
      <p:sp>
        <p:nvSpPr>
          <p:cNvPr id="256" name="Introduction…"/>
          <p:cNvSpPr txBox="1"/>
          <p:nvPr/>
        </p:nvSpPr>
        <p:spPr>
          <a:xfrm>
            <a:off x="1252140" y="1782692"/>
            <a:ext cx="7147720" cy="3525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Introduction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Prompt Engineering</a:t>
            </a:r>
          </a:p>
          <a:p>
            <a:pPr marL="4318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 and Context Engineering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 vs. Long Context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VectorRAG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GraphRAG</a:t>
            </a:r>
          </a:p>
          <a:p>
            <a:pPr lvl="1" marL="889000" indent="-431800">
              <a:lnSpc>
                <a:spcPct val="130000"/>
              </a:lnSpc>
              <a:buClr>
                <a:srgbClr val="92D050"/>
              </a:buClr>
              <a:buSzPct val="100000"/>
              <a:buChar char="❖"/>
              <a:defRPr sz="26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Other Forms of RAG</a:t>
            </a:r>
          </a:p>
        </p:txBody>
      </p:sp>
      <p:sp>
        <p:nvSpPr>
          <p:cNvPr id="257" name="Arrow"/>
          <p:cNvSpPr/>
          <p:nvPr/>
        </p:nvSpPr>
        <p:spPr>
          <a:xfrm>
            <a:off x="1248123" y="3924611"/>
            <a:ext cx="499667" cy="243841"/>
          </a:xfrm>
          <a:prstGeom prst="rightArrow">
            <a:avLst>
              <a:gd name="adj1" fmla="val 33525"/>
              <a:gd name="adj2" fmla="val 104540"/>
            </a:avLst>
          </a:prstGeom>
          <a:solidFill>
            <a:srgbClr val="FF2600"/>
          </a:solidFill>
          <a:ln w="12700">
            <a:miter lim="400000"/>
          </a:ln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7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6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6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61" name="The Original RAG Architectur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The Original RAG Architecture</a:t>
              </a:r>
            </a:p>
          </p:txBody>
        </p:sp>
      </p:grpSp>
      <p:sp>
        <p:nvSpPr>
          <p:cNvPr id="263" name="Retrieval-Augmented Generation for Knowledge-Intensive NLP Tasks. NeurIPS 2020.…"/>
          <p:cNvSpPr txBox="1"/>
          <p:nvPr/>
        </p:nvSpPr>
        <p:spPr>
          <a:xfrm>
            <a:off x="1162913" y="6292900"/>
            <a:ext cx="6818174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Retrieval-Augmented Generation for Knowledge-Intensive NLP Tasks. NeurIPS 2020.</a:t>
            </a:r>
          </a:p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https://arxiv.org/abs/2005.11401</a:t>
            </a:r>
          </a:p>
        </p:txBody>
      </p:sp>
      <p:pic>
        <p:nvPicPr>
          <p:cNvPr id="264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755008"/>
            <a:ext cx="9144001" cy="40020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6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6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68" name="The Original RAG Architecture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The Original RAG Architecture</a:t>
              </a:r>
            </a:p>
          </p:txBody>
        </p:sp>
      </p:grpSp>
      <p:sp>
        <p:nvSpPr>
          <p:cNvPr id="270" name="Distinguishes 2 types of “memory” for LLM’s generation:…"/>
          <p:cNvSpPr txBox="1"/>
          <p:nvPr/>
        </p:nvSpPr>
        <p:spPr>
          <a:xfrm>
            <a:off x="248258" y="1480626"/>
            <a:ext cx="8647484" cy="4282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Distinguishes 2 types of “memory” for LLM’s generation: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Parametric:</a:t>
            </a:r>
            <a:r>
              <a:t> Models’ weights; handles </a:t>
            </a:r>
            <a:r>
              <a:rPr i="1"/>
              <a:t>how to reason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Non-parametric:</a:t>
            </a:r>
            <a:r>
              <a:t> Dense vector index; tells </a:t>
            </a:r>
            <a:r>
              <a:rPr i="1"/>
              <a:t>what is true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“RAG-Sequence” approach retrieves passages from doc corpus for a given query at query-time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Original paper: End to end training of retriever and generator </a:t>
            </a:r>
          </a:p>
          <a:p>
            <a:pPr marL="3810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Modern RAG practice: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Both retriever and LLM are frozen after training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Orchestrate retrieval + generation at inference time </a:t>
            </a:r>
          </a:p>
          <a:p>
            <a:pPr lvl="1" marL="838200" indent="-381000">
              <a:lnSpc>
                <a:spcPct val="110000"/>
              </a:lnSpc>
              <a:spcBef>
                <a:spcPts val="600"/>
              </a:spcBef>
              <a:buClr>
                <a:srgbClr val="92D050"/>
              </a:buClr>
              <a:buSzPct val="100000"/>
              <a:buChar char="❖"/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Same architecture, much simpler plumbing</a:t>
            </a:r>
          </a:p>
        </p:txBody>
      </p:sp>
      <p:sp>
        <p:nvSpPr>
          <p:cNvPr id="271" name="Retrieval-Augmented Generation for Knowledge-Intensive NLP Tasks. NeurIPS 2020.…"/>
          <p:cNvSpPr txBox="1"/>
          <p:nvPr/>
        </p:nvSpPr>
        <p:spPr>
          <a:xfrm>
            <a:off x="1162913" y="6292900"/>
            <a:ext cx="6818174" cy="492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Retrieval-Augmented Generation for Knowledge-Intensive NLP Tasks. NeurIPS 2020.</a:t>
            </a:r>
          </a:p>
          <a:p>
            <a:pPr algn="ctr">
              <a:defRPr sz="1400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 invalidUrl="" action="" tgtFrame="" tooltip="" history="1" highlightClick="0" endSnd="0"/>
              </a:rPr>
              <a:t>https://arxiv.org/abs/2005.11401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76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74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5" name="The Canonical VectorRA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The Canonical VectorRAG</a:t>
              </a:r>
            </a:p>
          </p:txBody>
        </p:sp>
      </p:grpSp>
      <p:pic>
        <p:nvPicPr>
          <p:cNvPr id="277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6553" y="1365558"/>
            <a:ext cx="8762437" cy="50191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82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80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1" name="VectorRAG Pipeline in RapidFire AI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VectorRAG Pipeline in RapidFire AI</a:t>
              </a:r>
            </a:p>
          </p:txBody>
        </p:sp>
      </p:grpSp>
      <p:pic>
        <p:nvPicPr>
          <p:cNvPr id="28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9215" y="1311186"/>
            <a:ext cx="7085570" cy="5190833"/>
          </a:xfrm>
          <a:prstGeom prst="rect">
            <a:avLst/>
          </a:prstGeom>
          <a:ln w="12700">
            <a:miter lim="400000"/>
          </a:ln>
        </p:spPr>
      </p:pic>
      <p:sp>
        <p:nvSpPr>
          <p:cNvPr id="284" name="https://oss-docs.rapidfire.ai/en/latest/ragspecs.html"/>
          <p:cNvSpPr txBox="1"/>
          <p:nvPr/>
        </p:nvSpPr>
        <p:spPr>
          <a:xfrm>
            <a:off x="2804648" y="6594004"/>
            <a:ext cx="3534704" cy="264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2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Arial"/>
                <a:ea typeface="Arial"/>
                <a:cs typeface="Arial"/>
                <a:sym typeface="Arial"/>
                <a:hlinkClick r:id="rId3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3" invalidUrl="" action="" tgtFrame="" tooltip="" history="1" highlightClick="0" endSnd="0"/>
              </a:rPr>
              <a:t>https://oss-docs.rapidfire.ai/en/latest/ragspecs.html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lide Number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89" name="Group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87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8" name="Parts of Canonical VectorRAG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Parts of Canonical VectorRAG</a:t>
              </a:r>
            </a:p>
          </p:txBody>
        </p:sp>
      </p:grpSp>
      <p:sp>
        <p:nvSpPr>
          <p:cNvPr id="290" name="Parsing and Splitting/Chunking: Turn raw data/docs into retrieval units…"/>
          <p:cNvSpPr txBox="1"/>
          <p:nvPr/>
        </p:nvSpPr>
        <p:spPr>
          <a:xfrm>
            <a:off x="351905" y="1640735"/>
            <a:ext cx="8440190" cy="466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Parsing and Splitting/Chunking:</a:t>
            </a:r>
            <a:r>
              <a:t> Turn raw data/docs into retrieval units</a:t>
            </a:r>
          </a:p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Embedding:</a:t>
            </a:r>
            <a:r>
              <a:t> Encode each chunk as a dense vector</a:t>
            </a:r>
          </a:p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Indexing:</a:t>
            </a:r>
            <a:r>
              <a:t> Store vectors for fast (approximate) nearest-neighbor (NN/ANN) search</a:t>
            </a:r>
          </a:p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Retrieval:</a:t>
            </a:r>
            <a:r>
              <a:t> Fetch top-K candidates from one or more sources; fuse into a single ranked list</a:t>
            </a:r>
          </a:p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Reranking:</a:t>
            </a:r>
            <a:r>
              <a:t> Rescore top-K to reorder chunks by relevance to query</a:t>
            </a:r>
          </a:p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Context Stitching:</a:t>
            </a:r>
            <a:r>
              <a:t> Assemble the final prompt—system instructions plus ordered, deduped, formatted, budgeted context</a:t>
            </a:r>
          </a:p>
          <a:p>
            <a:pPr marL="294105" indent="-294105">
              <a:lnSpc>
                <a:spcPct val="110000"/>
              </a:lnSpc>
              <a:spcBef>
                <a:spcPts val="1000"/>
              </a:spcBef>
              <a:buSzPct val="100000"/>
              <a:buAutoNum type="arabicPeriod" startAt="1"/>
              <a:defRPr sz="20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Generation:</a:t>
            </a:r>
            <a:r>
              <a:t> LLM produces a grounded answer with citations or abstains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lide Number Placeholder 4"/>
          <p:cNvSpPr txBox="1"/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295" name="Rectangle 6"/>
          <p:cNvGrpSpPr/>
          <p:nvPr/>
        </p:nvGrpSpPr>
        <p:grpSpPr>
          <a:xfrm>
            <a:off x="0" y="0"/>
            <a:ext cx="9144000" cy="1219200"/>
            <a:chOff x="0" y="0"/>
            <a:chExt cx="9144000" cy="1219200"/>
          </a:xfrm>
        </p:grpSpPr>
        <p:sp>
          <p:nvSpPr>
            <p:cNvPr id="293" name="Rectangle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40404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4" name="Peer Instruction Activity"/>
            <p:cNvSpPr txBox="1"/>
            <p:nvPr/>
          </p:nvSpPr>
          <p:spPr>
            <a:xfrm>
              <a:off x="0" y="286439"/>
              <a:ext cx="9144000" cy="6463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4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Peer Instruction Activity</a:t>
              </a:r>
            </a:p>
          </p:txBody>
        </p:sp>
      </p:grpSp>
      <p:sp>
        <p:nvSpPr>
          <p:cNvPr id="296" name="(Switch to Google Form)"/>
          <p:cNvSpPr txBox="1"/>
          <p:nvPr/>
        </p:nvSpPr>
        <p:spPr>
          <a:xfrm>
            <a:off x="343875" y="1610185"/>
            <a:ext cx="8456250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>
            <a:lvl1pPr>
              <a:lnSpc>
                <a:spcPct val="130000"/>
              </a:lnSpc>
              <a:spcBef>
                <a:spcPts val="600"/>
              </a:spcBef>
              <a:defRPr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(Switch to Google Form)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3000" dir="540000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