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platform.claude.com/docs/en/test-and-evaluate/develop-tests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Relationship Id="rId3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Relationship Id="rId3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amel.dev/notes/llm/evals/flashcards/" TargetMode="Externa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amel.dev/notes/llm/evals/flashcards/" TargetMode="External"/><Relationship Id="rId3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amel.dev/notes/llm/evals/flashcards/" TargetMode="External"/><Relationship Id="rId3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ven.com/parlance-labs/evals" TargetMode="Externa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hyperlink" Target="https://hamel.dev/notes/llm/evals/flashcards/" TargetMode="Externa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hyperlink" Target="https://hamel.dev/notes/llm/evals/flashcards/" TargetMode="Externa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6.05685" TargetMode="Externa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6.05685" TargetMode="External"/><Relationship Id="rId3" Type="http://schemas.openxmlformats.org/officeDocument/2006/relationships/image" Target="../media/image19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1: Creating Data and Evals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1: Creating Data and Evals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Motivation for Data-Centric AI…"/>
          <p:cNvSpPr txBox="1"/>
          <p:nvPr/>
        </p:nvSpPr>
        <p:spPr>
          <a:xfrm>
            <a:off x="1252140" y="1782692"/>
            <a:ext cx="7147720" cy="1491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</p:txBody>
      </p:sp>
      <p:sp>
        <p:nvSpPr>
          <p:cNvPr id="123" name="Arrow"/>
          <p:cNvSpPr/>
          <p:nvPr/>
        </p:nvSpPr>
        <p:spPr>
          <a:xfrm>
            <a:off x="777647" y="2913962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Evals: What and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Evals: What and Why?</a:t>
              </a:r>
            </a:p>
          </p:txBody>
        </p:sp>
      </p:grpSp>
      <p:sp>
        <p:nvSpPr>
          <p:cNvPr id="129" name="Traditional AI evaluation came with precise metrics for narrow, well-defined output types/semantics:…"/>
          <p:cNvSpPr txBox="1"/>
          <p:nvPr/>
        </p:nvSpPr>
        <p:spPr>
          <a:xfrm>
            <a:off x="257503" y="1618822"/>
            <a:ext cx="8786388" cy="209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Traditional AI evaluation came with precise metrics for narrow, well-defined output types/semantics: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Classification: F1, precision, recall, AuROC,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Regression: MAE, RMSE,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Translation/summarization: BLEU, ROUGE, perplexity, etc.</a:t>
            </a:r>
          </a:p>
        </p:txBody>
      </p:sp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4994" y="3961597"/>
            <a:ext cx="6954012" cy="26632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4" name="Evals: What and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Evals: What and Why?</a:t>
              </a:r>
            </a:p>
          </p:txBody>
        </p:sp>
      </p:grpSp>
      <p:sp>
        <p:nvSpPr>
          <p:cNvPr id="136" name="But modern LLM applications often produce open-ended, subjective, multi-dimensional outputs…"/>
          <p:cNvSpPr txBox="1"/>
          <p:nvPr/>
        </p:nvSpPr>
        <p:spPr>
          <a:xfrm>
            <a:off x="257503" y="1618822"/>
            <a:ext cx="8786388" cy="3978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modern LLM applications often produce open-ended, subjective, multi-dimensional outputs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Subject Matter Expert (SME) human evaluation is golden but often expensive, slow, inconsistent (low IAA), does not scale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for </a:t>
            </a:r>
            <a:r>
              <a:rPr i="1"/>
              <a:t>automated evaluation</a:t>
            </a:r>
            <a:r>
              <a:t> (evals) that can approximate SME human judgment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i="1"/>
              <a:t>Creating</a:t>
            </a:r>
            <a:r>
              <a:t> eval metrics and data is now a key part of AI engineering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NB:</a:t>
            </a:r>
            <a:r>
              <a:t> Foundation model benchmarks (MMLU, GSM8K, etc.) are different from </a:t>
            </a:r>
            <a:r>
              <a:rPr i="1"/>
              <a:t>application-specific</a:t>
            </a:r>
            <a:r>
              <a:t> evals; doing well on former does not necessarily port to latter!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Evals: What and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Evals: What and Why?</a:t>
              </a:r>
            </a:p>
          </p:txBody>
        </p:sp>
      </p:grpSp>
      <p:pic>
        <p:nvPicPr>
          <p:cNvPr id="14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71" y="2213024"/>
            <a:ext cx="8305658" cy="276558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https://platform.claude.com/docs/en/test-and-evaluate/develop-tests"/>
          <p:cNvSpPr txBox="1"/>
          <p:nvPr/>
        </p:nvSpPr>
        <p:spPr>
          <a:xfrm>
            <a:off x="1851497" y="6261781"/>
            <a:ext cx="5441006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https://platform.claude.com/docs/en/test-and-evaluate/develop-tests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Eval Metrics: Defining “Quality”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Eval Metrics: Defining “Quality”</a:t>
              </a:r>
            </a:p>
          </p:txBody>
        </p:sp>
      </p:grpSp>
      <p:sp>
        <p:nvSpPr>
          <p:cNvPr id="149" name="No universal taxonomy for LLM appl. eval metrics:…"/>
          <p:cNvSpPr txBox="1"/>
          <p:nvPr/>
        </p:nvSpPr>
        <p:spPr>
          <a:xfrm>
            <a:off x="295848" y="1630081"/>
            <a:ext cx="8552304" cy="4181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universal taxonomy for LLM appl. eval metrics:</a:t>
            </a:r>
          </a:p>
          <a:p>
            <a:pPr lvl="1" marL="8382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Correctness, completeness, faithfulness, helpfulness, safety, instruction-following, style/tone, etc.</a:t>
            </a:r>
          </a:p>
          <a:p>
            <a:pPr marL="3810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a high level, 2 types of eval metrics:</a:t>
            </a:r>
          </a:p>
          <a:p>
            <a:pPr lvl="1" marL="8382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Reference-based:</a:t>
            </a:r>
            <a:r>
              <a:t> Compare output to known </a:t>
            </a:r>
            <a:r>
              <a:rPr i="1"/>
              <a:t>correct</a:t>
            </a:r>
            <a:r>
              <a:t> ground truth answer, e.g., exact match, SQL execution, code tests</a:t>
            </a:r>
          </a:p>
          <a:p>
            <a:pPr lvl="1" marL="8382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Reference-free:</a:t>
            </a:r>
            <a:r>
              <a:t> Evaluate </a:t>
            </a:r>
            <a:r>
              <a:rPr i="1"/>
              <a:t>inherent properties</a:t>
            </a:r>
            <a:r>
              <a:t> of output, e.g., No speculation? Follows format? Appropriate tone?</a:t>
            </a:r>
          </a:p>
          <a:p>
            <a:pPr marL="381000" indent="-381000">
              <a:lnSpc>
                <a:spcPct val="110000"/>
              </a:lnSpc>
              <a:spcBef>
                <a:spcPts val="8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Reference-based preferred when feasible as it is more objective, but reference-free inevitable when ground truth is hard to create</a:t>
            </a:r>
          </a:p>
        </p:txBody>
      </p:sp>
      <p:sp>
        <p:nvSpPr>
          <p:cNvPr id="150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4" name="Key Concept: “Three Gulfs” in Eval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Key Concept: “Three Gulfs” in Evals</a:t>
              </a:r>
            </a:p>
          </p:txBody>
        </p:sp>
      </p:grpSp>
      <p:sp>
        <p:nvSpPr>
          <p:cNvPr id="156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  <p:pic>
        <p:nvPicPr>
          <p:cNvPr id="15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94671" y="1264085"/>
            <a:ext cx="6724718" cy="432983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Evals is how an AI application can bridge these gulfs"/>
          <p:cNvSpPr txBox="1"/>
          <p:nvPr/>
        </p:nvSpPr>
        <p:spPr>
          <a:xfrm>
            <a:off x="525258" y="5578338"/>
            <a:ext cx="7868475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Evals is how an AI application can bridge these gulfs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2" name="Evals Schemes and Tradeoff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Evals Schemes and Tradeoffs</a:t>
              </a:r>
            </a:p>
          </p:txBody>
        </p:sp>
      </p:grpSp>
      <p:graphicFrame>
        <p:nvGraphicFramePr>
          <p:cNvPr id="164" name="Table 1"/>
          <p:cNvGraphicFramePr/>
          <p:nvPr/>
        </p:nvGraphicFramePr>
        <p:xfrm>
          <a:off x="386921" y="1660074"/>
          <a:ext cx="8382858" cy="3888748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1674031"/>
                <a:gridCol w="1674031"/>
                <a:gridCol w="1674031"/>
                <a:gridCol w="1674031"/>
                <a:gridCol w="1674031"/>
              </a:tblGrid>
              <a:tr h="1057007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Vibe Checks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Codified Evals (Rules, KBs, SLMs, etc.)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LLM-as-Judge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SME Annotations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Upfront Cost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Recurring Cost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Low-Medium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Medium-High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Scalability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Medium-High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Low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Reliability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Medium-High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Flexibility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</a:tr>
              <a:tr h="566349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Prevalence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Medium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Very High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Low-Medium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8" name="Key Concept: Iterative Cycle of Eval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Key Concept: Iterative Cycle of Evals</a:t>
              </a:r>
            </a:p>
          </p:txBody>
        </p:sp>
      </p:grpSp>
      <p:sp>
        <p:nvSpPr>
          <p:cNvPr id="170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  <p:sp>
        <p:nvSpPr>
          <p:cNvPr id="171" name="Evals in practice is an iterative refinement process, not one-time!"/>
          <p:cNvSpPr txBox="1"/>
          <p:nvPr/>
        </p:nvSpPr>
        <p:spPr>
          <a:xfrm>
            <a:off x="303878" y="1553366"/>
            <a:ext cx="8536244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Evals in practice is an iterative refinement process, not one-time!</a:t>
            </a:r>
          </a:p>
        </p:txBody>
      </p:sp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4544" y="2026148"/>
            <a:ext cx="5480159" cy="41048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78" name="Motivation for Data-Centric AI…"/>
          <p:cNvSpPr txBox="1"/>
          <p:nvPr/>
        </p:nvSpPr>
        <p:spPr>
          <a:xfrm>
            <a:off x="1252140" y="1782692"/>
            <a:ext cx="7147720" cy="3017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Analyze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Measure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</a:t>
            </a:r>
          </a:p>
        </p:txBody>
      </p:sp>
      <p:sp>
        <p:nvSpPr>
          <p:cNvPr id="179" name="Arrow"/>
          <p:cNvSpPr/>
          <p:nvPr/>
        </p:nvSpPr>
        <p:spPr>
          <a:xfrm>
            <a:off x="1244060" y="3423561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" name="Peer Instruction Activ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Instruction Activity</a:t>
              </a:r>
            </a:p>
          </p:txBody>
        </p:sp>
      </p:grpSp>
      <p:sp>
        <p:nvSpPr>
          <p:cNvPr id="185" name="(Switch to Google Form)"/>
          <p:cNvSpPr txBox="1"/>
          <p:nvPr/>
        </p:nvSpPr>
        <p:spPr>
          <a:xfrm>
            <a:off x="343875" y="16101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lnSpc>
                <a:spcPct val="13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(Switch to Google 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9" name="Error Analysis: From Traces to Taxonomy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Error Analysis: From Traces to Taxonomy</a:t>
              </a:r>
            </a:p>
          </p:txBody>
        </p:sp>
      </p:grpSp>
      <p:sp>
        <p:nvSpPr>
          <p:cNvPr id="191" name="Trace: A complete record of all steps for one query, viz., all LLM turns, tool calls, data retrievals, outputs, etc.…"/>
          <p:cNvSpPr txBox="1"/>
          <p:nvPr/>
        </p:nvSpPr>
        <p:spPr>
          <a:xfrm>
            <a:off x="295848" y="1630081"/>
            <a:ext cx="8552304" cy="1550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Trace:</a:t>
            </a:r>
            <a:r>
              <a:t> A complete record of all steps for one query, viz., all LLM turns, tool calls, data retrievals, outputs, etc.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Error Analysis:</a:t>
            </a:r>
            <a:r>
              <a:t> A methodology from grounded theory (used in social sciences)</a:t>
            </a:r>
          </a:p>
        </p:txBody>
      </p:sp>
      <p:sp>
        <p:nvSpPr>
          <p:cNvPr id="192" name="Credit: “Evals Flashcards” by Hamel Husain…"/>
          <p:cNvSpPr txBox="1"/>
          <p:nvPr/>
        </p:nvSpPr>
        <p:spPr>
          <a:xfrm>
            <a:off x="2751002" y="6292900"/>
            <a:ext cx="364199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“Evals Flashcards” by Hamel Husain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https://hamel.dev/notes/llm/evals/flashcards/</a:t>
            </a:r>
            <a:r>
              <a:t> </a:t>
            </a:r>
          </a:p>
        </p:txBody>
      </p:sp>
      <p:pic>
        <p:nvPicPr>
          <p:cNvPr id="19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5400" t="25678" r="5400" b="52790"/>
          <a:stretch>
            <a:fillRect/>
          </a:stretch>
        </p:blipFill>
        <p:spPr>
          <a:xfrm>
            <a:off x="119773" y="3658257"/>
            <a:ext cx="5420381" cy="1635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63539" y="2927028"/>
            <a:ext cx="3424737" cy="3327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" name="Error Analysis: From Traces to Taxonomy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Error Analysis: From Traces to Taxonomy</a:t>
              </a:r>
            </a:p>
          </p:txBody>
        </p:sp>
      </p:grpSp>
      <p:sp>
        <p:nvSpPr>
          <p:cNvPr id="200" name="Typical desired output: structured taxonomy of failures with ~100 annotated examples"/>
          <p:cNvSpPr txBox="1"/>
          <p:nvPr/>
        </p:nvSpPr>
        <p:spPr>
          <a:xfrm>
            <a:off x="295848" y="1630081"/>
            <a:ext cx="8552304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Typical desired output: structured taxonomy of failures with ~100 annotated examples</a:t>
            </a:r>
          </a:p>
        </p:txBody>
      </p:sp>
      <p:sp>
        <p:nvSpPr>
          <p:cNvPr id="201" name="Credit: “Evals Flashcards” by Hamel Husain…"/>
          <p:cNvSpPr txBox="1"/>
          <p:nvPr/>
        </p:nvSpPr>
        <p:spPr>
          <a:xfrm>
            <a:off x="2751002" y="6292900"/>
            <a:ext cx="364199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“Evals Flashcards” by Hamel Husain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https://hamel.dev/notes/llm/evals/flashcards/</a:t>
            </a:r>
            <a:r>
              <a:t> </a:t>
            </a:r>
          </a:p>
        </p:txBody>
      </p:sp>
      <p:pic>
        <p:nvPicPr>
          <p:cNvPr id="20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4133" t="56882" r="11751" b="4325"/>
          <a:stretch>
            <a:fillRect/>
          </a:stretch>
        </p:blipFill>
        <p:spPr>
          <a:xfrm>
            <a:off x="5120340" y="3287981"/>
            <a:ext cx="3873563" cy="223303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Quantifying failures:…"/>
          <p:cNvSpPr txBox="1"/>
          <p:nvPr/>
        </p:nvSpPr>
        <p:spPr>
          <a:xfrm>
            <a:off x="295848" y="2508524"/>
            <a:ext cx="5430029" cy="3412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Quantifying failures: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Likert/numeric scales (e.g., 1-5) create ambiguity; hard to align SME judgments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Binary decision (Pass/Fail) recommended in practice; “picking a side, even when borderline” clarifies criteria faster; aligns better with ship vs. don’t ship decisions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7" name="Example: Trace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Traces</a:t>
              </a:r>
            </a:p>
          </p:txBody>
        </p:sp>
      </p:grpSp>
      <p:sp>
        <p:nvSpPr>
          <p:cNvPr id="209" name="Credit: “Evals Flashcards” by Hamel Husain…"/>
          <p:cNvSpPr txBox="1"/>
          <p:nvPr/>
        </p:nvSpPr>
        <p:spPr>
          <a:xfrm>
            <a:off x="2751002" y="6292900"/>
            <a:ext cx="364199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“Evals Flashcards” by Hamel Husain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https://hamel.dev/notes/llm/evals/flashcards/</a:t>
            </a:r>
            <a:r>
              <a:t> </a:t>
            </a:r>
          </a:p>
        </p:txBody>
      </p:sp>
      <p:pic>
        <p:nvPicPr>
          <p:cNvPr id="21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25542" r="0" b="9096"/>
          <a:stretch>
            <a:fillRect/>
          </a:stretch>
        </p:blipFill>
        <p:spPr>
          <a:xfrm>
            <a:off x="1579760" y="1258365"/>
            <a:ext cx="5984449" cy="4889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4" name="Bootstrapping Evals Dataset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Bootstrapping Evals Dataset</a:t>
              </a:r>
            </a:p>
          </p:txBody>
        </p:sp>
      </p:grpSp>
      <p:sp>
        <p:nvSpPr>
          <p:cNvPr id="216" name="3 main sources:…"/>
          <p:cNvSpPr txBox="1"/>
          <p:nvPr/>
        </p:nvSpPr>
        <p:spPr>
          <a:xfrm>
            <a:off x="295848" y="1680881"/>
            <a:ext cx="8693166" cy="2967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 main sources: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SME-produced:</a:t>
            </a:r>
            <a:r>
              <a:t> Traces hand crafted by SMEs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Real data:</a:t>
            </a:r>
            <a:r>
              <a:t> Traces from live deployment on alpha testers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(Semi-)Synthetic:</a:t>
            </a:r>
            <a:r>
              <a:t> Traces generated using LLMs, alongside code and HIL process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SME-produced is not scalable; real data unavailable upfront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Synthesis with SME-produced seed data can bridge the gap</a:t>
            </a:r>
          </a:p>
        </p:txBody>
      </p:sp>
      <p:sp>
        <p:nvSpPr>
          <p:cNvPr id="217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1" name="Bootstrapping Evals Dataset with Synthesis"/>
            <p:cNvSpPr txBox="1"/>
            <p:nvPr/>
          </p:nvSpPr>
          <p:spPr>
            <a:xfrm>
              <a:off x="0" y="323293"/>
              <a:ext cx="9144000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Bootstrapping Evals Dataset with Synthesis</a:t>
              </a:r>
            </a:p>
          </p:txBody>
        </p:sp>
      </p:grpSp>
      <p:sp>
        <p:nvSpPr>
          <p:cNvPr id="223" name="Dimensions: Mostly independent axes of variation in appl. user queries; useful to ensure diversity in synthetic data…"/>
          <p:cNvSpPr txBox="1"/>
          <p:nvPr/>
        </p:nvSpPr>
        <p:spPr>
          <a:xfrm>
            <a:off x="295848" y="1699179"/>
            <a:ext cx="8693166" cy="3615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Dimensions:</a:t>
            </a:r>
            <a:r>
              <a:t> Mostly independent axes of variation in appl. user queries; useful to ensure </a:t>
            </a:r>
            <a:r>
              <a:rPr i="1"/>
              <a:t>diversity</a:t>
            </a:r>
            <a:r>
              <a:t> in synthetic data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 main dimensions: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Feature (the what):</a:t>
            </a:r>
            <a:r>
              <a:t> What task the user wants to perform, e.g., property search, scheduling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Persona (the who):</a:t>
            </a:r>
            <a:r>
              <a:t> The type of client being served, e.g., first-time buyer, investor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Scenario (the how):</a:t>
            </a:r>
            <a:r>
              <a:t> How clearly the user expresses their intent, e.g., well-specified, ambiguous</a:t>
            </a:r>
          </a:p>
        </p:txBody>
      </p:sp>
      <p:sp>
        <p:nvSpPr>
          <p:cNvPr id="224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8" name="Bootstrapping Evals Dataset with Synthesis"/>
            <p:cNvSpPr txBox="1"/>
            <p:nvPr/>
          </p:nvSpPr>
          <p:spPr>
            <a:xfrm>
              <a:off x="0" y="323293"/>
              <a:ext cx="9144000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Bootstrapping Evals Dataset with Synthesis</a:t>
              </a:r>
            </a:p>
          </p:txBody>
        </p:sp>
      </p:grpSp>
      <p:pic>
        <p:nvPicPr>
          <p:cNvPr id="2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7351" y="1271113"/>
            <a:ext cx="3847051" cy="5552338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Do NOT just prompt “give me user queries”—too generic to be useful…"/>
          <p:cNvSpPr txBox="1"/>
          <p:nvPr/>
        </p:nvSpPr>
        <p:spPr>
          <a:xfrm>
            <a:off x="4779102" y="1898919"/>
            <a:ext cx="4166726" cy="3825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 NOT just prompt “give me user queries”—too generic to be useful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Systematically vary across failure-prone dimensions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After analysis: fix specification failures first (prompt clarity), then build evaluators for generalization failures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5" name="Bootstrapping Evals Dataset with Synthesis"/>
            <p:cNvSpPr txBox="1"/>
            <p:nvPr/>
          </p:nvSpPr>
          <p:spPr>
            <a:xfrm>
              <a:off x="0" y="323293"/>
              <a:ext cx="9144000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Bootstrapping Evals Dataset with Synthesis</a:t>
              </a:r>
            </a:p>
          </p:txBody>
        </p:sp>
      </p:grpSp>
      <p:pic>
        <p:nvPicPr>
          <p:cNvPr id="23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1063" y="1307129"/>
            <a:ext cx="4121874" cy="54558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1" name="Example: Synthesi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Synthesis</a:t>
              </a:r>
            </a:p>
          </p:txBody>
        </p:sp>
      </p:grpSp>
      <p:grpSp>
        <p:nvGrpSpPr>
          <p:cNvPr id="245" name="Group"/>
          <p:cNvGrpSpPr/>
          <p:nvPr/>
        </p:nvGrpSpPr>
        <p:grpSpPr>
          <a:xfrm>
            <a:off x="1461469" y="1332009"/>
            <a:ext cx="6221062" cy="5402446"/>
            <a:chOff x="0" y="0"/>
            <a:chExt cx="6221060" cy="5402445"/>
          </a:xfrm>
        </p:grpSpPr>
        <p:pic>
          <p:nvPicPr>
            <p:cNvPr id="243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318" t="0" r="1318" b="9368"/>
            <a:stretch>
              <a:fillRect/>
            </a:stretch>
          </p:blipFill>
          <p:spPr>
            <a:xfrm>
              <a:off x="36039" y="0"/>
              <a:ext cx="6178613" cy="20813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4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02" t="4110" r="351" b="0"/>
            <a:stretch>
              <a:fillRect/>
            </a:stretch>
          </p:blipFill>
          <p:spPr>
            <a:xfrm>
              <a:off x="0" y="2015197"/>
              <a:ext cx="6221061" cy="33872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9" name="Example: Synthesi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Synthesis</a:t>
              </a:r>
            </a:p>
          </p:txBody>
        </p:sp>
      </p:grpSp>
      <p:grpSp>
        <p:nvGrpSpPr>
          <p:cNvPr id="253" name="Group"/>
          <p:cNvGrpSpPr/>
          <p:nvPr/>
        </p:nvGrpSpPr>
        <p:grpSpPr>
          <a:xfrm>
            <a:off x="958850" y="1503110"/>
            <a:ext cx="7226300" cy="4731269"/>
            <a:chOff x="0" y="0"/>
            <a:chExt cx="7226300" cy="4731268"/>
          </a:xfrm>
        </p:grpSpPr>
        <p:pic>
          <p:nvPicPr>
            <p:cNvPr id="25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5874"/>
            <a:stretch>
              <a:fillRect/>
            </a:stretch>
          </p:blipFill>
          <p:spPr>
            <a:xfrm>
              <a:off x="25400" y="0"/>
              <a:ext cx="7175500" cy="28450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2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7841" r="0" b="0"/>
            <a:stretch>
              <a:fillRect/>
            </a:stretch>
          </p:blipFill>
          <p:spPr>
            <a:xfrm>
              <a:off x="0" y="2846897"/>
              <a:ext cx="7226300" cy="18843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7" name="Bootstrapping Evals Dataset with Synthesis"/>
            <p:cNvSpPr txBox="1"/>
            <p:nvPr/>
          </p:nvSpPr>
          <p:spPr>
            <a:xfrm>
              <a:off x="0" y="323293"/>
              <a:ext cx="9144000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Bootstrapping Evals Dataset with Synthesis</a:t>
              </a:r>
            </a:p>
          </p:txBody>
        </p:sp>
      </p:grpSp>
      <p:pic>
        <p:nvPicPr>
          <p:cNvPr id="25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885" t="26291" r="6885" b="8843"/>
          <a:stretch>
            <a:fillRect/>
          </a:stretch>
        </p:blipFill>
        <p:spPr>
          <a:xfrm>
            <a:off x="1904143" y="1379873"/>
            <a:ext cx="5600656" cy="52662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3" name="Example: Open Coding of Trace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Open Coding of Traces</a:t>
              </a:r>
            </a:p>
          </p:txBody>
        </p:sp>
      </p:grpSp>
      <p:pic>
        <p:nvPicPr>
          <p:cNvPr id="26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7726" y="1327624"/>
            <a:ext cx="6248548" cy="5521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9" name="Common Pitfalls in Practice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Common Pitfalls in Practice</a:t>
              </a:r>
            </a:p>
          </p:txBody>
        </p:sp>
      </p:grpSp>
      <p:sp>
        <p:nvSpPr>
          <p:cNvPr id="271" name="Failing to test on representative data…"/>
          <p:cNvSpPr txBox="1"/>
          <p:nvPr/>
        </p:nvSpPr>
        <p:spPr>
          <a:xfrm>
            <a:off x="295848" y="1699179"/>
            <a:ext cx="8693166" cy="2166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Failing to test on representative data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Skipping open coding on traces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False comfort of generic metrics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Likert/numeric scales of failure annotation instead of binary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Treating evals as one-time step instead of iterative refinement </a:t>
            </a:r>
          </a:p>
        </p:txBody>
      </p:sp>
      <p:sp>
        <p:nvSpPr>
          <p:cNvPr id="272" name="Credit: “AI Evals For Engineers &amp; PMs” by Hamel Husain and Shreya Shankar…"/>
          <p:cNvSpPr txBox="1"/>
          <p:nvPr/>
        </p:nvSpPr>
        <p:spPr>
          <a:xfrm>
            <a:off x="1441724" y="6292900"/>
            <a:ext cx="6260552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“AI Evals For Engineers &amp; PMs” by Hamel Husain and Shreya Shankar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https://maven.com/parlance-labs/evals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78" name="Motivation for Data-Centric AI…"/>
          <p:cNvSpPr txBox="1"/>
          <p:nvPr/>
        </p:nvSpPr>
        <p:spPr>
          <a:xfrm>
            <a:off x="1252140" y="1782692"/>
            <a:ext cx="7147720" cy="3017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Analyze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Measure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</a:t>
            </a:r>
          </a:p>
        </p:txBody>
      </p:sp>
      <p:sp>
        <p:nvSpPr>
          <p:cNvPr id="279" name="Arrow"/>
          <p:cNvSpPr/>
          <p:nvPr/>
        </p:nvSpPr>
        <p:spPr>
          <a:xfrm>
            <a:off x="1244060" y="3924523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3" name="The Trap of Generic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Trap of Generic Eval Metrics</a:t>
              </a:r>
            </a:p>
          </p:txBody>
        </p:sp>
      </p:grpSp>
      <p:sp>
        <p:nvSpPr>
          <p:cNvPr id="285" name="Generic eval metrics such as “coherence” or “faithfulness” are OK for starters but rarely suffice for production LLM applications"/>
          <p:cNvSpPr txBox="1"/>
          <p:nvPr/>
        </p:nvSpPr>
        <p:spPr>
          <a:xfrm>
            <a:off x="295848" y="1506631"/>
            <a:ext cx="8552304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Generic eval metrics such as “coherence” or “faithfulness” are OK for starters but rarely suffice for production LLM applications</a:t>
            </a:r>
          </a:p>
        </p:txBody>
      </p:sp>
      <p:pic>
        <p:nvPicPr>
          <p:cNvPr id="28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4179" y="2447404"/>
            <a:ext cx="6395764" cy="4243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0" name="Application-Specific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Application-Specific Eval Metrics</a:t>
              </a:r>
            </a:p>
          </p:txBody>
        </p:sp>
      </p:grpSp>
      <p:sp>
        <p:nvSpPr>
          <p:cNvPr id="292" name="Create application-specific eval metrics that are actionable, i.e., help fix the pipeline and/or source data to improve reliability"/>
          <p:cNvSpPr txBox="1"/>
          <p:nvPr/>
        </p:nvSpPr>
        <p:spPr>
          <a:xfrm>
            <a:off x="295848" y="1535071"/>
            <a:ext cx="8552304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Create application-specific eval metrics that are </a:t>
            </a:r>
            <a:r>
              <a:rPr i="1"/>
              <a:t>actionable</a:t>
            </a:r>
            <a:r>
              <a:t>, i.e., help fix the pipeline and/or source data to improve reliability</a:t>
            </a:r>
          </a:p>
        </p:txBody>
      </p:sp>
      <p:pic>
        <p:nvPicPr>
          <p:cNvPr id="29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22778" r="0" b="40121"/>
          <a:stretch>
            <a:fillRect/>
          </a:stretch>
        </p:blipFill>
        <p:spPr>
          <a:xfrm>
            <a:off x="630237" y="2473382"/>
            <a:ext cx="7883689" cy="3656113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Credit: “Evals Flashcards” by Hamel Husain…"/>
          <p:cNvSpPr txBox="1"/>
          <p:nvPr/>
        </p:nvSpPr>
        <p:spPr>
          <a:xfrm>
            <a:off x="2751002" y="6292900"/>
            <a:ext cx="364199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“Evals Flashcards” by Hamel Husain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https://hamel.dev/notes/llm/evals/flashcards/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8" name="Application-Specific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Application-Specific Eval Metrics</a:t>
              </a:r>
            </a:p>
          </p:txBody>
        </p:sp>
      </p:grpSp>
      <p:sp>
        <p:nvSpPr>
          <p:cNvPr id="300" name="“Hamel’s Checklist” for high-quality eval metrics:"/>
          <p:cNvSpPr txBox="1"/>
          <p:nvPr/>
        </p:nvSpPr>
        <p:spPr>
          <a:xfrm>
            <a:off x="295848" y="1630081"/>
            <a:ext cx="8552304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“Hamel’s Checklist” for high-quality eval metrics:</a:t>
            </a:r>
          </a:p>
        </p:txBody>
      </p:sp>
      <p:pic>
        <p:nvPicPr>
          <p:cNvPr id="30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517" t="66747" r="12713" b="10763"/>
          <a:stretch>
            <a:fillRect/>
          </a:stretch>
        </p:blipFill>
        <p:spPr>
          <a:xfrm>
            <a:off x="952499" y="2496368"/>
            <a:ext cx="7238853" cy="2519450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Credit: “Evals Flashcards” by Hamel Husain…"/>
          <p:cNvSpPr txBox="1"/>
          <p:nvPr/>
        </p:nvSpPr>
        <p:spPr>
          <a:xfrm>
            <a:off x="2751002" y="6292900"/>
            <a:ext cx="364199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Credit: “Evals Flashcards” by Hamel Husain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https://hamel.dev/notes/llm/evals/flashcards/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6" name="Codified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Codified Eval Metrics</a:t>
              </a:r>
            </a:p>
          </p:txBody>
        </p:sp>
      </p:grpSp>
      <p:sp>
        <p:nvSpPr>
          <p:cNvPr id="308" name="Bespoke code and/or SLMs to define quality in an application-specific manner…"/>
          <p:cNvSpPr txBox="1"/>
          <p:nvPr/>
        </p:nvSpPr>
        <p:spPr>
          <a:xfrm>
            <a:off x="295848" y="1630081"/>
            <a:ext cx="8552304" cy="3666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Bespoke code and/or SLMs to define quality in an application-specific manner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Increasingly common in practice; difficult but highly valuable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Parser to check JSON schema validity or SQL syntax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Regex or string matching to catch required/forbidden phrases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Checking structural properties, e.g., counting bullets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Semantic SLM classifiers, e.g., is the tone professional?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 use to execute some calculations, code,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2" name="Pivot Point: LLM-as-Judge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LLM-as-Judge</a:t>
              </a:r>
            </a:p>
          </p:txBody>
        </p:sp>
      </p:grpSp>
      <p:sp>
        <p:nvSpPr>
          <p:cNvPr id="314" name="Very popular evals scheme in practice…"/>
          <p:cNvSpPr txBox="1"/>
          <p:nvPr/>
        </p:nvSpPr>
        <p:spPr>
          <a:xfrm>
            <a:off x="295848" y="1485813"/>
            <a:ext cx="8552304" cy="4651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Very popular evals scheme in practice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(more powerful) judge LLM, possibly aligned with golden human preference data, to judge outputs of application’s LLM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MT-bench:</a:t>
            </a:r>
            <a:r>
              <a:t> A multi-turn question set with 80 high-quality examples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8 common categories of user prompts: writing, roleplay, extraction, reasoning, math, coding, knowledge I (STEM), and knowledge II (HSS)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Chatbot Arena:</a:t>
            </a:r>
            <a:r>
              <a:t> A crowdsourced “battle” platform for humans to vote on outputs of anon. pairs of LLMs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GPT-4 had &gt;80% agreement with humans; same as human-human!</a:t>
            </a:r>
          </a:p>
        </p:txBody>
      </p:sp>
      <p:sp>
        <p:nvSpPr>
          <p:cNvPr id="315" name="Judging LLM-as-a-Judge with MT-Bench and Chatbot Arena. NeurIPS 2023.…"/>
          <p:cNvSpPr txBox="1"/>
          <p:nvPr/>
        </p:nvSpPr>
        <p:spPr>
          <a:xfrm>
            <a:off x="1525241" y="6292900"/>
            <a:ext cx="6093518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Judging LLM-as-a-Judge with MT-Bench and Chatbot Arena. NeurIPS 2023.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https://arxiv.org/pdf/2306.05685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9" name="Pivot Point: LLM-as-Judge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LLM-as-Judge</a:t>
              </a:r>
            </a:p>
          </p:txBody>
        </p:sp>
      </p:grpSp>
      <p:sp>
        <p:nvSpPr>
          <p:cNvPr id="321" name="Judging LLM-as-a-Judge with MT-Bench and Chatbot Arena. NeurIPS 2023.…"/>
          <p:cNvSpPr txBox="1"/>
          <p:nvPr/>
        </p:nvSpPr>
        <p:spPr>
          <a:xfrm>
            <a:off x="1525241" y="6292900"/>
            <a:ext cx="6093518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Judging LLM-as-a-Judge with MT-Bench and Chatbot Arena. NeurIPS 2023.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https://arxiv.org/pdf/2306.05685</a:t>
            </a:r>
          </a:p>
        </p:txBody>
      </p:sp>
      <p:pic>
        <p:nvPicPr>
          <p:cNvPr id="32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0194" y="1305753"/>
            <a:ext cx="5423612" cy="49005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6" name="LLM-as-Judge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LLM-as-Judge Eval Metrics</a:t>
              </a:r>
            </a:p>
          </p:txBody>
        </p:sp>
      </p:grpSp>
      <p:sp>
        <p:nvSpPr>
          <p:cNvPr id="328" name="Typical workflow for creating LLM-as-judge eval metrics:"/>
          <p:cNvSpPr txBox="1"/>
          <p:nvPr/>
        </p:nvSpPr>
        <p:spPr>
          <a:xfrm>
            <a:off x="295848" y="1584014"/>
            <a:ext cx="8552304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Typical workflow for creating LLM-as-judge eval metrics:</a:t>
            </a:r>
          </a:p>
        </p:txBody>
      </p:sp>
      <p:pic>
        <p:nvPicPr>
          <p:cNvPr id="32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2789" r="0" b="0"/>
          <a:stretch>
            <a:fillRect/>
          </a:stretch>
        </p:blipFill>
        <p:spPr>
          <a:xfrm>
            <a:off x="1769070" y="2361328"/>
            <a:ext cx="5605770" cy="41751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3" name="LLM-as-Judge Eval Metric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LLM-as-Judge Eval Metrics</a:t>
              </a:r>
            </a:p>
          </p:txBody>
        </p:sp>
      </p:grpSp>
      <p:sp>
        <p:nvSpPr>
          <p:cNvPr id="335" name="The judge prompt matters enormously! Key elements:…"/>
          <p:cNvSpPr txBox="1"/>
          <p:nvPr/>
        </p:nvSpPr>
        <p:spPr>
          <a:xfrm>
            <a:off x="295848" y="1776879"/>
            <a:ext cx="8552304" cy="3482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judge prompt matters enormously! Key elements: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Task description</a:t>
            </a:r>
            <a:r>
              <a:t> + clear Pass/Fail definitions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Few-shot examples</a:t>
            </a:r>
            <a:r>
              <a:t> from a training set with both Pass/Fail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Chain-of-thought:</a:t>
            </a:r>
            <a:r>
              <a:t> “Explain reasoning, then give verdict”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Structured output</a:t>
            </a:r>
            <a:r>
              <a:t>: JSON with “reasoning”, “answer” fields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Caveats: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Without rubric, LLM judges tend to default to 60%-70% score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Binary Pass/Fail is more reliable than Likert/numeric scales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9" name="Example: LLM-as-Judge Prompt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LLM-as-Judge Prompt</a:t>
              </a:r>
            </a:p>
          </p:txBody>
        </p:sp>
      </p:grpSp>
      <p:grpSp>
        <p:nvGrpSpPr>
          <p:cNvPr id="343" name="Group"/>
          <p:cNvGrpSpPr/>
          <p:nvPr/>
        </p:nvGrpSpPr>
        <p:grpSpPr>
          <a:xfrm>
            <a:off x="134728" y="1432047"/>
            <a:ext cx="4449556" cy="4904961"/>
            <a:chOff x="0" y="0"/>
            <a:chExt cx="4449554" cy="4904959"/>
          </a:xfrm>
        </p:grpSpPr>
        <p:pic>
          <p:nvPicPr>
            <p:cNvPr id="34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5872"/>
            <a:stretch>
              <a:fillRect/>
            </a:stretch>
          </p:blipFill>
          <p:spPr>
            <a:xfrm>
              <a:off x="0" y="0"/>
              <a:ext cx="4443777" cy="18001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2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4061" r="0" b="0"/>
            <a:stretch>
              <a:fillRect/>
            </a:stretch>
          </p:blipFill>
          <p:spPr>
            <a:xfrm>
              <a:off x="5736" y="1802523"/>
              <a:ext cx="4443819" cy="31024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44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79499" y="1540649"/>
            <a:ext cx="4572781" cy="4904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8" name="LLM-as-Judge: Labeled Data Split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LLM-as-Judge: Labeled Data Splits</a:t>
              </a:r>
            </a:p>
          </p:txBody>
        </p:sp>
      </p:grpSp>
      <p:sp>
        <p:nvSpPr>
          <p:cNvPr id="350" name="Intuition: Treat LLM-as-Judge prompt development akin to regular ML classifier training…"/>
          <p:cNvSpPr txBox="1"/>
          <p:nvPr/>
        </p:nvSpPr>
        <p:spPr>
          <a:xfrm>
            <a:off x="295848" y="1632219"/>
            <a:ext cx="8552304" cy="4130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Intuition:</a:t>
            </a:r>
            <a:r>
              <a:t> Treat LLM-as-Judge prompt development akin to regular ML classifier training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Key Measures:</a:t>
            </a:r>
            <a:r>
              <a:t> </a:t>
            </a:r>
            <a:r>
              <a:rPr b="1"/>
              <a:t>TPR</a:t>
            </a:r>
            <a:r>
              <a:t> (fraction of real Passes correctly judged Pass) and </a:t>
            </a:r>
            <a:r>
              <a:rPr b="1"/>
              <a:t>TNR</a:t>
            </a:r>
            <a:r>
              <a:t> (fraction of real Fails correctly judged Fail)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recommended splits: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“Training”</a:t>
            </a:r>
            <a:r>
              <a:t> (10-20%): Pool for few-shot examples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Dev/Validation</a:t>
            </a:r>
            <a:r>
              <a:t> (40-45%): Refine prompt, measure TPR/TNR after each edit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Test</a:t>
            </a:r>
            <a:r>
              <a:t> (40-45%): Held-out, final unbiased accuracy estimate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NEVER put dev or test examples in the prompt (leakage)!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4" name="LLM-as-Judge: Typical Biase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LLM-as-Judge: Typical Biases</a:t>
              </a:r>
            </a:p>
          </p:txBody>
        </p:sp>
      </p:grpSp>
      <p:sp>
        <p:nvSpPr>
          <p:cNvPr id="356" name="Position bias: Tend to prefer first (or last) response…"/>
          <p:cNvSpPr txBox="1"/>
          <p:nvPr/>
        </p:nvSpPr>
        <p:spPr>
          <a:xfrm>
            <a:off x="295848" y="1632219"/>
            <a:ext cx="8552304" cy="4359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Position bias:</a:t>
            </a:r>
            <a:r>
              <a:t> Tend to prefer first (or last) response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alone can flip model rankings on benchmarks!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Verbosity bias:</a:t>
            </a:r>
            <a:r>
              <a:t> Often, longer response = higher score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Self-enhancement:</a:t>
            </a:r>
            <a:r>
              <a:t> LLMs tend to rate their own outputs higher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Limited reasoning:</a:t>
            </a:r>
            <a:r>
              <a:t> Sometimes struggle to verify math/logic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Mitigations: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Swap positions of examples + average scores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Pairwise &gt; pointwise comparisons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Provide reference answers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multiple LLM judges (ensembles)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0" name="LLM-as-Judge: Practical Limits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LLM-as-Judge: Practical Limits</a:t>
              </a:r>
            </a:p>
          </p:txBody>
        </p:sp>
      </p:grpSp>
      <p:sp>
        <p:nvSpPr>
          <p:cNvPr id="362" name="Tends to work for: checking style, fluency, helpfulness, instruction following, tone, comparative ranking…"/>
          <p:cNvSpPr txBox="1"/>
          <p:nvPr/>
        </p:nvSpPr>
        <p:spPr>
          <a:xfrm>
            <a:off x="295848" y="1632219"/>
            <a:ext cx="8552304" cy="2376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Tends to work for:</a:t>
            </a:r>
            <a:r>
              <a:t> checking style, fluency, helpfulness, instruction following, tone, comparative ranking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Tends to fail for</a:t>
            </a:r>
            <a:r>
              <a:t>: math correctness, code correctness, factual accuracy on obscure topics, subtle logical errors.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“verifiable” tasks, different complementary methods being pursued, e.g., post-training techniques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68" name="Motivation for Data-Centric AI…"/>
          <p:cNvSpPr txBox="1"/>
          <p:nvPr/>
        </p:nvSpPr>
        <p:spPr>
          <a:xfrm>
            <a:off x="1252140" y="1782692"/>
            <a:ext cx="7147720" cy="3017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 for Data-Centric AI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Data 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Creating Evals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Analyze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Measure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</a:t>
            </a:r>
          </a:p>
        </p:txBody>
      </p:sp>
      <p:sp>
        <p:nvSpPr>
          <p:cNvPr id="369" name="Arrow"/>
          <p:cNvSpPr/>
          <p:nvPr/>
        </p:nvSpPr>
        <p:spPr>
          <a:xfrm>
            <a:off x="1244060" y="4434123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" name="Peer Instruction Activ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Instruction Activity</a:t>
              </a:r>
            </a:p>
          </p:txBody>
        </p:sp>
      </p:grpSp>
      <p:sp>
        <p:nvSpPr>
          <p:cNvPr id="375" name="(Switch to Google Form)"/>
          <p:cNvSpPr txBox="1"/>
          <p:nvPr/>
        </p:nvSpPr>
        <p:spPr>
          <a:xfrm>
            <a:off x="343875" y="16101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lnSpc>
                <a:spcPct val="13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(Switch to Google 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9" name="From Measurement to Improvement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From Measurement to Improvement</a:t>
              </a:r>
            </a:p>
          </p:txBody>
        </p:sp>
      </p:grpSp>
      <p:sp>
        <p:nvSpPr>
          <p:cNvPr id="381" name="Menu of fixes, from cheapest to most expensive:…"/>
          <p:cNvSpPr txBox="1"/>
          <p:nvPr/>
        </p:nvSpPr>
        <p:spPr>
          <a:xfrm>
            <a:off x="295848" y="1537209"/>
            <a:ext cx="8552304" cy="485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Menu of fixes, from cheapest to most expensive: 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Clarify the spec:</a:t>
            </a:r>
            <a:r>
              <a:t> Fix Specification gulf (repeat failures) before Generalization gulf (edge cases). Rewrite prompt, add constraints, add few-shot examples from failure taxonomy.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Grow the eval set:</a:t>
            </a:r>
            <a:r>
              <a:t> Synthetic traces for underrepresented failures, more labels, refine judge rubric, re-check TPR/TNR.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Restructure pipeline:</a:t>
            </a:r>
            <a:r>
              <a:t> decompose prompt, add tool use,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 </a:t>
            </a:r>
            <a:r>
              <a:rPr b="1"/>
              <a:t>retrieval engineering</a:t>
            </a:r>
            <a:r>
              <a:t> -&gt; Topic 2.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Last resort:</a:t>
            </a:r>
            <a:r>
              <a:t> Customize the model itself with SFT, post-training, and/or continued pretraining -&gt; Topic 4.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After any major change: re-run evals to test for </a:t>
            </a:r>
            <a:r>
              <a:rPr i="1"/>
              <a:t>regressions</a:t>
            </a:r>
            <a:r>
              <a:t>. Rule of thumb: cheapest sufficient fix first.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5" name="Detailed Example"/>
            <p:cNvSpPr txBox="1"/>
            <p:nvPr/>
          </p:nvSpPr>
          <p:spPr>
            <a:xfrm>
              <a:off x="0" y="304658"/>
              <a:ext cx="9144000" cy="609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Detailed Example</a:t>
              </a:r>
            </a:p>
          </p:txBody>
        </p:sp>
      </p:grpSp>
      <p:sp>
        <p:nvSpPr>
          <p:cNvPr id="387" name="Use case: Chatbot to summarize support tickets for ITS"/>
          <p:cNvSpPr txBox="1"/>
          <p:nvPr/>
        </p:nvSpPr>
        <p:spPr>
          <a:xfrm>
            <a:off x="295848" y="1537209"/>
            <a:ext cx="8552304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Use case:</a:t>
            </a:r>
            <a:r>
              <a:t> Chatbot to summarize support tickets for ITS</a:t>
            </a:r>
          </a:p>
        </p:txBody>
      </p:sp>
      <p:sp>
        <p:nvSpPr>
          <p:cNvPr id="388" name="Result: 36% of failures fixed before touching pipeline structure. Rerun evals -&gt; identify new dominant failure modes -&gt; iterate."/>
          <p:cNvSpPr txBox="1"/>
          <p:nvPr/>
        </p:nvSpPr>
        <p:spPr>
          <a:xfrm>
            <a:off x="295848" y="5505271"/>
            <a:ext cx="8552304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Result:</a:t>
            </a:r>
            <a:r>
              <a:t> 36% of failures fixed before touching pipeline structure. Rerun evals -&gt; identify new dominant failure modes -&gt; iterate.</a:t>
            </a:r>
          </a:p>
        </p:txBody>
      </p:sp>
      <p:graphicFrame>
        <p:nvGraphicFramePr>
          <p:cNvPr id="389" name="Table 1"/>
          <p:cNvGraphicFramePr/>
          <p:nvPr/>
        </p:nvGraphicFramePr>
        <p:xfrm>
          <a:off x="481931" y="2206225"/>
          <a:ext cx="8367138" cy="291309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882085"/>
                <a:gridCol w="1927247"/>
                <a:gridCol w="2235603"/>
                <a:gridCol w="1309500"/>
              </a:tblGrid>
              <a:tr h="79955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Failures from error analysis (say, n=100)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Diagnosis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Improvement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Time taken</a:t>
                      </a:r>
                    </a:p>
                  </a:txBody>
                  <a:tcPr marL="0" marR="0" marT="0" marB="0" anchor="ctr" anchorCtr="0" horzOverflow="overflow"/>
                </a:tc>
              </a:tr>
              <a:tr h="72509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22%: 
Summaries too long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Spec gulf (consistent)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Add length constraint + few-shot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Minutes</a:t>
                      </a:r>
                    </a:p>
                  </a:txBody>
                  <a:tcPr marL="0" marR="0" marT="0" marB="0" anchor="ctr" anchorCtr="0" horzOverflow="overflow"/>
                </a:tc>
              </a:tr>
              <a:tr h="6878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14%: 
Missing customer’s key ask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Spec gulf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Add rubric “lead with primary request”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Minutes</a:t>
                      </a:r>
                    </a:p>
                  </a:txBody>
                  <a:tcPr marL="0" marR="0" marT="0" marB="0" anchor="ctr" anchorCtr="0" horzOverflow="overflow"/>
                </a:tc>
              </a:tr>
              <a:tr h="6878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6%: 
Hallucinated account details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Generalization gulf (intermittent)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Retrieve order history, ground summary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Few days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9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395" name="What are the 3 “gulfs” in the context of LLM evals? Explain the difference between any 2 of them with a concrete application example.…"/>
          <p:cNvSpPr txBox="1"/>
          <p:nvPr/>
        </p:nvSpPr>
        <p:spPr>
          <a:xfrm>
            <a:off x="343875" y="1473524"/>
            <a:ext cx="8456250" cy="511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are the 3 “gulfs” in the context of LLM evals? Explain the difference between any 2 of them with a concrete application example.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binary Pass/Fail considered preferable over a 1-5 scale for error analysis and application-specific LLM judge metrics?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you are a developer tasked with launching an LLM-based feature for your company’s website. Which evals scheme would you suggest for starters?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explain one pro and one con of vibe checks as an evals scheme.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 evals scheme discussed in class is the most scalable? Why?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 an example each of reference-based vs. reference-free evals. Which is preferred when feasible, and why?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explain open vs. axial coding in constructing an LLM failure taxonomy.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“dimension-based” synthesis of evals data?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Name three common biases in LLM judges. Propose a mitigation for one.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analog of “label leakage” from classical ML for an LLM judge?</a:t>
            </a:r>
          </a:p>
          <a:p>
            <a:pPr marL="294105" indent="-294105">
              <a:spcBef>
                <a:spcPts val="600"/>
              </a:spcBef>
              <a:buSzPct val="100000"/>
              <a:buAutoNum type="arabicPeriod" startAt="1"/>
              <a:defRPr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Your Project 1 teammate proposes to send every RAG query post-deployment to Claude Opus as judge. Is this a good idea? Why or why not?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95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9" name="Recommended Reading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Recommended Readings</a:t>
              </a:r>
            </a:p>
          </p:txBody>
        </p:sp>
      </p:grpSp>
      <p:sp>
        <p:nvSpPr>
          <p:cNvPr id="401" name="Application-Centric AI Evals for Engineers and Technical Product Managers. Husain and Shankar. 2026.…"/>
          <p:cNvSpPr txBox="1"/>
          <p:nvPr/>
        </p:nvSpPr>
        <p:spPr>
          <a:xfrm>
            <a:off x="496835" y="1748382"/>
            <a:ext cx="8456249" cy="3124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Application-Centric AI Evals for Engineers and Technical Product Managers. Husain and Shankar. 2026.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Judging LLM-as-a-Judge with MT-Bench and Chatbot Arena. Zheng et al. NeurIPS 2023.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Who Validates the Validators? Aligning LLM-Assisted Evaluation of LLM Outputs with Human Preferences. Shankar et al. UIST 2024.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