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2.10560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2.10560" TargetMode="External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2.10560" TargetMode="External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2.10560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304.12244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304.12244" TargetMode="External"/><Relationship Id="rId3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304.12244" TargetMode="External"/><Relationship Id="rId3" Type="http://schemas.openxmlformats.org/officeDocument/2006/relationships/image" Target="../media/image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304.12244" TargetMode="External"/><Relationship Id="rId3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ature.com/articles/s41586-024-07566-y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ature.com/articles/s41586-024-07566-y" TargetMode="Externa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hyperlink" Target="https://proceedings.mlr.press/v139/radford21a/radford21a.pdf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hyperlink" Target="https://proceedings.mlr.press/v139/radford21a/radford21a.pdf" TargetMode="Externa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roceedings.mlr.press/v139/radford21a/radford21a.pdf" TargetMode="Externa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hyperlink" Target="https://proceedings.mlr.press/v139/radford21a/radford21a.pdf" TargetMode="Externa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4.08485" TargetMode="Externa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4.08485" TargetMode="External"/><Relationship Id="rId3" Type="http://schemas.openxmlformats.org/officeDocument/2006/relationships/image" Target="../media/image18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4.08485" TargetMode="External"/><Relationship Id="rId3" Type="http://schemas.openxmlformats.org/officeDocument/2006/relationships/image" Target="../media/image20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1: Creating Data and Evals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1: Creating Data and Evals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Motivation for Data-Centric AI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and Annotation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Curation and Structure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Synthesis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123" name="Arrow"/>
          <p:cNvSpPr/>
          <p:nvPr/>
        </p:nvSpPr>
        <p:spPr>
          <a:xfrm>
            <a:off x="1239486" y="3920461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Why Synthetic Data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Synthetic Data?</a:t>
              </a:r>
            </a:p>
          </p:txBody>
        </p:sp>
      </p:grpSp>
      <p:sp>
        <p:nvSpPr>
          <p:cNvPr id="129" name="Human annotation is expensive, slow, may have limited diversity…"/>
          <p:cNvSpPr txBox="1"/>
          <p:nvPr/>
        </p:nvSpPr>
        <p:spPr>
          <a:xfrm>
            <a:off x="257503" y="1618822"/>
            <a:ext cx="8786388" cy="4721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annotation is expensive, slow, may have limited diversity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InstructGPT: ~13K demo examples; does not scale to millions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Synthesis:</a:t>
            </a:r>
            <a:r>
              <a:t> LLM-assisted generation/refinement of labeled data for their own use!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Cheap, fast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Target-customizable; can reach complexity humans find hard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Risks: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Quality control is harder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“Model collapse”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Bias amplification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3" name="Pivot Point: Self-Instr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Self-Instruct</a:t>
              </a:r>
            </a:p>
          </p:txBody>
        </p:sp>
      </p:grpSp>
      <p:sp>
        <p:nvSpPr>
          <p:cNvPr id="135" name="First work showing LLMs can bootstrap their own instruction-tuning data…"/>
          <p:cNvSpPr txBox="1"/>
          <p:nvPr/>
        </p:nvSpPr>
        <p:spPr>
          <a:xfrm>
            <a:off x="295848" y="1630081"/>
            <a:ext cx="8552304" cy="3876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work showing LLMs can bootstrap their own instruction-tuning data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175 human-written seed tasks -&gt; LLM generates new instructions + input-output pairs -&gt; filter -&gt; fine-tune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52K instructions, 82K instances suffices for GPT-3 + Self-Instruct to be comparable to InstructGPT-001!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Stanford Alpaca: same idea with GPT-3.5 + LLaMA 7B for under $600; democratized chat models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But: generated instructions skew simple and repetitive; heavy on classification, light on reasoning</a:t>
            </a:r>
          </a:p>
        </p:txBody>
      </p:sp>
      <p:sp>
        <p:nvSpPr>
          <p:cNvPr id="136" name="Self-Instruct: Aligning Language Models with Self-Generated Instructions. ACL 2023…"/>
          <p:cNvSpPr txBox="1"/>
          <p:nvPr/>
        </p:nvSpPr>
        <p:spPr>
          <a:xfrm>
            <a:off x="1227070" y="6292900"/>
            <a:ext cx="6689860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Self-Instruct: Aligning Language Models with Self-Generated Instructions. ACL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https://arxiv.org/abs/2212.10560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Pivot Point: Self-Instr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Self-Instruct</a:t>
              </a:r>
            </a:p>
          </p:txBody>
        </p:sp>
      </p:grpSp>
      <p:sp>
        <p:nvSpPr>
          <p:cNvPr id="142" name="Self-Instruct: Aligning Language Models with Self-Generated Instructions. ACL 2023…"/>
          <p:cNvSpPr txBox="1"/>
          <p:nvPr/>
        </p:nvSpPr>
        <p:spPr>
          <a:xfrm>
            <a:off x="1227070" y="6292900"/>
            <a:ext cx="6689860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Self-Instruct: Aligning Language Models with Self-Generated Instructions. ACL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https://arxiv.org/abs/2212.10560</a:t>
            </a:r>
          </a:p>
        </p:txBody>
      </p:sp>
      <p:pic>
        <p:nvPicPr>
          <p:cNvPr id="14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476" y="1778971"/>
            <a:ext cx="8921048" cy="39541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Pivot Point: Self-Instr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Self-Instruct</a:t>
              </a:r>
            </a:p>
          </p:txBody>
        </p:sp>
      </p:grpSp>
      <p:sp>
        <p:nvSpPr>
          <p:cNvPr id="149" name="Self-Instruct: Aligning Language Models with Self-Generated Instructions. ACL 2023…"/>
          <p:cNvSpPr txBox="1"/>
          <p:nvPr/>
        </p:nvSpPr>
        <p:spPr>
          <a:xfrm>
            <a:off x="1227070" y="6292900"/>
            <a:ext cx="6689860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Self-Instruct: Aligning Language Models with Self-Generated Instructions. ACL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https://arxiv.org/abs/2212.10560</a:t>
            </a:r>
          </a:p>
        </p:txBody>
      </p:sp>
      <p:pic>
        <p:nvPicPr>
          <p:cNvPr id="15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704812"/>
            <a:ext cx="9144001" cy="42138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4" name="Pivot Point: Self-Instr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Self-Instruct</a:t>
              </a:r>
            </a:p>
          </p:txBody>
        </p:sp>
      </p:grpSp>
      <p:sp>
        <p:nvSpPr>
          <p:cNvPr id="156" name="Self-Instruct: Aligning Language Models with Self-Generated Instructions. ACL 2023…"/>
          <p:cNvSpPr txBox="1"/>
          <p:nvPr/>
        </p:nvSpPr>
        <p:spPr>
          <a:xfrm>
            <a:off x="1227070" y="6292900"/>
            <a:ext cx="6689860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Self-Instruct: Aligning Language Models with Self-Generated Instructions. ACL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https://arxiv.org/abs/2212.10560</a:t>
            </a:r>
          </a:p>
        </p:txBody>
      </p:sp>
      <p:pic>
        <p:nvPicPr>
          <p:cNvPr id="15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6843" y="1321960"/>
            <a:ext cx="3191137" cy="48681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97661" y="1244224"/>
            <a:ext cx="2576759" cy="3368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22270" y="4640488"/>
            <a:ext cx="2327693" cy="15496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3" name="Case Study: Evol-Instruct/WizardL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Case Study: Evol-Instruct/WizardLM</a:t>
              </a:r>
            </a:p>
          </p:txBody>
        </p:sp>
      </p:grpSp>
      <p:sp>
        <p:nvSpPr>
          <p:cNvPr id="165" name="Directly tackles the key issue with Self-Instruct, viz., simple, repetitive instructions…"/>
          <p:cNvSpPr txBox="1"/>
          <p:nvPr/>
        </p:nvSpPr>
        <p:spPr>
          <a:xfrm>
            <a:off x="257503" y="1618822"/>
            <a:ext cx="8786388" cy="3844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Directly tackles the key issue with Self-Instruct, viz., simple, repetitive instructions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Evol-Instruct:</a:t>
            </a:r>
            <a:r>
              <a:t> Iteratively rewrite instructions to raise complexity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In-depth:</a:t>
            </a:r>
            <a:r>
              <a:t> Add constraints, deepen reasoning, complicate input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In-breadth:</a:t>
            </a:r>
            <a:r>
              <a:t> Mutate into </a:t>
            </a:r>
            <a:r>
              <a:rPr i="1"/>
              <a:t>new</a:t>
            </a:r>
            <a:r>
              <a:t> instructions to raise diversity   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Evolution operators are prompt-engineered, not learned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52K seeds -&gt; 4 epochs -&gt; WizardLM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hard instructions, preferred over ChatGPT!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In-depth was more impactful than in-breadth for quality</a:t>
            </a:r>
          </a:p>
        </p:txBody>
      </p:sp>
      <p:sp>
        <p:nvSpPr>
          <p:cNvPr id="166" name="WizardLM: Empowering Large Language Models to Follow Complex Instructions. ICLR 2024…"/>
          <p:cNvSpPr txBox="1"/>
          <p:nvPr/>
        </p:nvSpPr>
        <p:spPr>
          <a:xfrm>
            <a:off x="883147" y="6292900"/>
            <a:ext cx="737770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WizardLM: Empowering Large Language Models to Follow Complex Instructions. ICLR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https://arxiv.org/abs/2304.12244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6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Case Study: Evol-Instruct/WizardL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Case Study: Evol-Instruct/WizardLM</a:t>
              </a:r>
            </a:p>
          </p:txBody>
        </p:sp>
      </p:grpSp>
      <p:sp>
        <p:nvSpPr>
          <p:cNvPr id="172" name="WizardLM: Empowering Large Language Models to Follow Complex Instructions. ICLR 2024…"/>
          <p:cNvSpPr txBox="1"/>
          <p:nvPr/>
        </p:nvSpPr>
        <p:spPr>
          <a:xfrm>
            <a:off x="883147" y="6292900"/>
            <a:ext cx="737770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WizardLM: Empowering Large Language Models to Follow Complex Instructions. ICLR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https://arxiv.org/abs/2304.12244</a:t>
            </a:r>
          </a:p>
        </p:txBody>
      </p:sp>
      <p:pic>
        <p:nvPicPr>
          <p:cNvPr id="17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1543" y="1275497"/>
            <a:ext cx="8660914" cy="49611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Case Study: Evol-Instruct/WizardL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Case Study: Evol-Instruct/WizardLM</a:t>
              </a:r>
            </a:p>
          </p:txBody>
        </p:sp>
      </p:grpSp>
      <p:sp>
        <p:nvSpPr>
          <p:cNvPr id="179" name="WizardLM: Empowering Large Language Models to Follow Complex Instructions. ICLR 2024…"/>
          <p:cNvSpPr txBox="1"/>
          <p:nvPr/>
        </p:nvSpPr>
        <p:spPr>
          <a:xfrm>
            <a:off x="883147" y="6292900"/>
            <a:ext cx="737770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WizardLM: Empowering Large Language Models to Follow Complex Instructions. ICLR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https://arxiv.org/abs/2304.12244</a:t>
            </a:r>
          </a:p>
        </p:txBody>
      </p:sp>
      <p:pic>
        <p:nvPicPr>
          <p:cNvPr id="18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5992" y="1242097"/>
            <a:ext cx="5672016" cy="50279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4" name="Case Study: Evol-Instruct/WizardL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Case Study: Evol-Instruct/WizardLM</a:t>
              </a:r>
            </a:p>
          </p:txBody>
        </p:sp>
      </p:grpSp>
      <p:sp>
        <p:nvSpPr>
          <p:cNvPr id="186" name="WizardLM: Empowering Large Language Models to Follow Complex Instructions. ICLR 2024…"/>
          <p:cNvSpPr txBox="1"/>
          <p:nvPr/>
        </p:nvSpPr>
        <p:spPr>
          <a:xfrm>
            <a:off x="883147" y="6292900"/>
            <a:ext cx="737770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WizardLM: Empowering Large Language Models to Follow Complex Instructions. ICLR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https://arxiv.org/abs/2304.12244</a:t>
            </a:r>
          </a:p>
        </p:txBody>
      </p:sp>
      <p:pic>
        <p:nvPicPr>
          <p:cNvPr id="18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50" y="1595596"/>
            <a:ext cx="9105900" cy="4432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1" name="Distillation as a Source of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Distillation as a Source of Data</a:t>
              </a:r>
            </a:p>
          </p:txBody>
        </p:sp>
      </p:grpSp>
      <p:sp>
        <p:nvSpPr>
          <p:cNvPr id="193" name="Use frontier model as “teacher” to generate data for student…"/>
          <p:cNvSpPr txBox="1"/>
          <p:nvPr/>
        </p:nvSpPr>
        <p:spPr>
          <a:xfrm>
            <a:off x="257503" y="1511624"/>
            <a:ext cx="8786388" cy="2528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frontier model as “teacher” to generate data for student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Alpaca: GPT-3.5 -&gt; 52K examples -&gt; LLaMA 7B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Orca: GPT-4’s chain-of-thought -&gt; student learns reasoning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Caveat:</a:t>
            </a:r>
            <a:r>
              <a:t> Terms of Service often prohibit training “competitors” on outputs of frontier models!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 LLMs also increasingly used as teachers</a:t>
            </a:r>
          </a:p>
        </p:txBody>
      </p:sp>
      <p:pic>
        <p:nvPicPr>
          <p:cNvPr id="19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1562" r="2309" b="24208"/>
          <a:stretch>
            <a:fillRect/>
          </a:stretch>
        </p:blipFill>
        <p:spPr>
          <a:xfrm>
            <a:off x="2738950" y="4261098"/>
            <a:ext cx="3823432" cy="2416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" name="Distillation as a Source of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Distillation as a Source of Data</a:t>
              </a:r>
            </a:p>
          </p:txBody>
        </p:sp>
      </p:grpSp>
      <p:pic>
        <p:nvPicPr>
          <p:cNvPr id="20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8626" y="1267432"/>
            <a:ext cx="4906748" cy="549555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American…"/>
          <p:cNvSpPr txBox="1"/>
          <p:nvPr/>
        </p:nvSpPr>
        <p:spPr>
          <a:xfrm>
            <a:off x="2218260" y="1390355"/>
            <a:ext cx="2039254" cy="642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American </a:t>
            </a:r>
          </a:p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Frontier AI Firms</a:t>
            </a:r>
          </a:p>
        </p:txBody>
      </p:sp>
      <p:sp>
        <p:nvSpPr>
          <p:cNvPr id="202" name="Chinese…"/>
          <p:cNvSpPr txBox="1"/>
          <p:nvPr/>
        </p:nvSpPr>
        <p:spPr>
          <a:xfrm>
            <a:off x="4780973" y="2398358"/>
            <a:ext cx="2039254" cy="642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Chinese </a:t>
            </a:r>
          </a:p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Frontier AI Firms</a:t>
            </a:r>
          </a:p>
        </p:txBody>
      </p:sp>
      <p:sp>
        <p:nvSpPr>
          <p:cNvPr id="203" name="Rest of the World"/>
          <p:cNvSpPr txBox="1"/>
          <p:nvPr/>
        </p:nvSpPr>
        <p:spPr>
          <a:xfrm>
            <a:off x="3637838" y="4592227"/>
            <a:ext cx="2097105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Rest of the World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7" name="Model Collapse Phenomen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Collapse Phenomenon</a:t>
              </a:r>
            </a:p>
          </p:txBody>
        </p:sp>
      </p:grpSp>
      <p:sp>
        <p:nvSpPr>
          <p:cNvPr id="209" name="Generative AI models of successive generations being trained on their own outputs -&gt; diversity collapses, tails disappear!…"/>
          <p:cNvSpPr txBox="1"/>
          <p:nvPr/>
        </p:nvSpPr>
        <p:spPr>
          <a:xfrm>
            <a:off x="178806" y="1558362"/>
            <a:ext cx="8786388" cy="2891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Generative AI models of successive generations being trained on their own outputs -&gt; diversity collapses, tails disappear!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prevention/mitigation: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Track provenance and mix synthetic with high-quality “real” (human-generated) data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Monitor for diversity metrics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Area of active research; still no comprehensive general solution</a:t>
            </a:r>
          </a:p>
        </p:txBody>
      </p:sp>
      <p:sp>
        <p:nvSpPr>
          <p:cNvPr id="210" name="AI models collapse when trained on recursively generated data. Nature 2024…"/>
          <p:cNvSpPr txBox="1"/>
          <p:nvPr/>
        </p:nvSpPr>
        <p:spPr>
          <a:xfrm>
            <a:off x="1505403" y="6292900"/>
            <a:ext cx="613319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AI models collapse when trained on recursively generated data. Nature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https://www.nature.com/articles/s41586-024-07566-y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4" name="Model Collapse Phenomen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Collapse Phenomenon</a:t>
              </a:r>
            </a:p>
          </p:txBody>
        </p:sp>
      </p:grpSp>
      <p:sp>
        <p:nvSpPr>
          <p:cNvPr id="216" name="AI models collapse when trained on recursively generated data. Nature 2024…"/>
          <p:cNvSpPr txBox="1"/>
          <p:nvPr/>
        </p:nvSpPr>
        <p:spPr>
          <a:xfrm>
            <a:off x="1505403" y="6292900"/>
            <a:ext cx="613319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AI models collapse when trained on recursively generated data. Nature 2024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https://www.nature.com/articles/s41586-024-07566-y</a:t>
            </a:r>
            <a:r>
              <a:t> </a:t>
            </a:r>
          </a:p>
        </p:txBody>
      </p:sp>
      <p:pic>
        <p:nvPicPr>
          <p:cNvPr id="21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67365" y="1310756"/>
            <a:ext cx="3409270" cy="2154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9013" y="3439764"/>
            <a:ext cx="8065974" cy="2693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2" name="Scaling Diversity in Synthetic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Scaling Diversity in Synthetic Data</a:t>
              </a:r>
            </a:p>
          </p:txBody>
        </p:sp>
      </p:grpSp>
      <p:sp>
        <p:nvSpPr>
          <p:cNvPr id="224" name="Single prompt template leads to narrow distribution; need to vary context systematically…"/>
          <p:cNvSpPr txBox="1"/>
          <p:nvPr/>
        </p:nvSpPr>
        <p:spPr>
          <a:xfrm>
            <a:off x="280274" y="1603466"/>
            <a:ext cx="8456452" cy="441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Single prompt template leads to narrow distribution; need to vary context systematically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Strategies to diversify: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Persona-driven:</a:t>
            </a:r>
            <a:r>
              <a:t> “You are a biology professor”, “You are a teen”,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Domain-targeted:</a:t>
            </a:r>
            <a:r>
              <a:t> code, math, medical, legal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Taxonomy-driven:</a:t>
            </a:r>
            <a:r>
              <a:t> enumerate knowledge areas, generate per area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Dimension-based generation</a:t>
            </a:r>
            <a:r>
              <a:t>: Define dimensions of variation (feature x persona x scenario), generate tuples, then expand each tuple into realistic queries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2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8" name="Quality Filtering on Synthetic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Quality Filtering on Synthetic Data</a:t>
              </a:r>
            </a:p>
          </p:txBody>
        </p:sp>
      </p:grpSp>
      <p:sp>
        <p:nvSpPr>
          <p:cNvPr id="230" name="Raw synthetic output is usually noisy; must filter aggressively…"/>
          <p:cNvSpPr txBox="1"/>
          <p:nvPr/>
        </p:nvSpPr>
        <p:spPr>
          <a:xfrm>
            <a:off x="257503" y="1618822"/>
            <a:ext cx="8786388" cy="3768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Raw synthetic output is usually noisy; must filter aggressively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Approaches: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Rule-based:</a:t>
            </a:r>
            <a:r>
              <a:t> length, coherence, regex,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Model-based:</a:t>
            </a:r>
            <a:r>
              <a:t> LLM-as-judge scoring; fine-tuned SLMs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Embedding-based</a:t>
            </a:r>
            <a:r>
              <a:t> deduplication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Practical guideline:</a:t>
            </a:r>
            <a:r>
              <a:t> Generate ~100K examples -&gt; filter to ~10K; remember: curation &gt; volume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 LIMA (Zhou et al., NeurIPS 2023): 1,000 curated examples matched 50K noisy ones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3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4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36" name="Motivation for Data-Centric AI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Human Feedback and Annotation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Curation and Structure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Synthesis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237" name="Arrow"/>
          <p:cNvSpPr/>
          <p:nvPr/>
        </p:nvSpPr>
        <p:spPr>
          <a:xfrm>
            <a:off x="1230849" y="4428548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1" name="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Multimodal Data</a:t>
              </a:r>
            </a:p>
          </p:txBody>
        </p:sp>
      </p:grpSp>
      <p:sp>
        <p:nvSpPr>
          <p:cNvPr id="243" name="Many applications now need joint modalities-aware annotations: image+text, image+text+tabular, video+text, etc."/>
          <p:cNvSpPr txBox="1"/>
          <p:nvPr/>
        </p:nvSpPr>
        <p:spPr>
          <a:xfrm>
            <a:off x="257503" y="1491822"/>
            <a:ext cx="8786388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applications now need </a:t>
            </a:r>
            <a:r>
              <a:rPr i="1"/>
              <a:t>joint modalities-aware</a:t>
            </a:r>
            <a:r>
              <a:t> annotations: image+text, image+text+tabular, video+text, etc.</a:t>
            </a:r>
          </a:p>
        </p:txBody>
      </p:sp>
      <p:pic>
        <p:nvPicPr>
          <p:cNvPr id="244" name="Screenshot 2026-04-15 at 12.10.52 AM.png" descr="Screenshot 2026-04-15 at 12.10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3488" y="2448003"/>
            <a:ext cx="5417024" cy="41353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8" name="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Multimodal Data</a:t>
              </a:r>
            </a:p>
          </p:txBody>
        </p:sp>
      </p:grpSp>
      <p:sp>
        <p:nvSpPr>
          <p:cNvPr id="250" name="Key challenges for multimodal annotations:…"/>
          <p:cNvSpPr txBox="1"/>
          <p:nvPr/>
        </p:nvSpPr>
        <p:spPr>
          <a:xfrm>
            <a:off x="257503" y="1618822"/>
            <a:ext cx="8786388" cy="2605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challenges for multimodal annotations: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Curation across disparate modalities harder to commoditize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Quality (e.g., image alt-text usually too coarse)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Diversity across concepts/styles/languages tougher to ensure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Noise and inconsistencies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Scaling to large corpora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Pivot Point: CLIP for Filt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CLIP for Filtering</a:t>
              </a:r>
            </a:p>
          </p:txBody>
        </p:sp>
      </p:grpSp>
      <p:sp>
        <p:nvSpPr>
          <p:cNvPr id="256" name="CLIP: Contrastive Language-Image Pretraining…"/>
          <p:cNvSpPr txBox="1"/>
          <p:nvPr/>
        </p:nvSpPr>
        <p:spPr>
          <a:xfrm>
            <a:off x="262139" y="1395789"/>
            <a:ext cx="8786389" cy="1651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CLIP: Contrastive Language-Image Pretraining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OpenAI sourced 400mil pairs from Web data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Simple dual encoder DL architecture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Contrastive loss to learn shared image-text embedding space</a:t>
            </a:r>
          </a:p>
        </p:txBody>
      </p:sp>
      <p:pic>
        <p:nvPicPr>
          <p:cNvPr id="25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957" y="3130731"/>
            <a:ext cx="8710086" cy="3190437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Learning Transferable Visual Models From Natural Language Supervision. ICML 2021…"/>
          <p:cNvSpPr txBox="1"/>
          <p:nvPr/>
        </p:nvSpPr>
        <p:spPr>
          <a:xfrm>
            <a:off x="1144768" y="6292900"/>
            <a:ext cx="685446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Learning Transferable Visual Models From Natural Language Supervision. ICML 2021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https://proceedings.mlr.press/v139/radford21a/radford21a.pdf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2" name="Pivot Point: CLIP for Filt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CLIP for Filtering</a:t>
              </a:r>
            </a:p>
          </p:txBody>
        </p:sp>
      </p:grpSp>
      <p:pic>
        <p:nvPicPr>
          <p:cNvPr id="26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85793" y="1312083"/>
            <a:ext cx="3719134" cy="4857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1699" y="1310807"/>
            <a:ext cx="3635349" cy="4860303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Learning Transferable Visual Models From Natural Language Supervision. ICML 2021…"/>
          <p:cNvSpPr txBox="1"/>
          <p:nvPr/>
        </p:nvSpPr>
        <p:spPr>
          <a:xfrm>
            <a:off x="1144768" y="6292900"/>
            <a:ext cx="685446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Learning Transferable Visual Models From Natural Language Supervision. ICML 2021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https://proceedings.mlr.press/v139/radford21a/radford21a.pdf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0" name="Pivot Point: CLIP for Filt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CLIP for Filtering</a:t>
              </a:r>
            </a:p>
          </p:txBody>
        </p:sp>
      </p:grpSp>
      <p:sp>
        <p:nvSpPr>
          <p:cNvPr id="272" name="CLIP score = cosine similarity between image and text…"/>
          <p:cNvSpPr txBox="1"/>
          <p:nvPr/>
        </p:nvSpPr>
        <p:spPr>
          <a:xfrm>
            <a:off x="265178" y="1705195"/>
            <a:ext cx="8786389" cy="2967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CLIP score</a:t>
            </a:r>
            <a:r>
              <a:t> = cosine similarity between image and text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Valuable quality signal for multimodal data curation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Keep pairs above threshold =&gt; huge quality improvement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Threshold is model-dependent and calibrated per dataset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instance, LAION-5B used ~0.28 with ViT-B/32 on web crawled image-text pairs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Now standard for image-&gt;text and text-&gt;image tasks</a:t>
            </a:r>
          </a:p>
        </p:txBody>
      </p:sp>
      <p:sp>
        <p:nvSpPr>
          <p:cNvPr id="273" name="Learning Transferable Visual Models From Natural Language Supervision. ICML 2021…"/>
          <p:cNvSpPr txBox="1"/>
          <p:nvPr/>
        </p:nvSpPr>
        <p:spPr>
          <a:xfrm>
            <a:off x="1144768" y="6292900"/>
            <a:ext cx="685446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Learning Transferable Visual Models From Natural Language Supervision. ICML 2021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https://proceedings.mlr.press/v139/radford21a/radford21a.pdf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7" name="Pivot Point: CLIP for Filt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CLIP for Filtering</a:t>
              </a:r>
            </a:p>
          </p:txBody>
        </p:sp>
      </p:grpSp>
      <p:pic>
        <p:nvPicPr>
          <p:cNvPr id="27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425" y="2053708"/>
            <a:ext cx="8843150" cy="3274233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Learning Transferable Visual Models From Natural Language Supervision. ICML 2021…"/>
          <p:cNvSpPr txBox="1"/>
          <p:nvPr/>
        </p:nvSpPr>
        <p:spPr>
          <a:xfrm>
            <a:off x="1144768" y="6292900"/>
            <a:ext cx="685446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Learning Transferable Visual Models From Natural Language Supervision. ICML 2021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https://proceedings.mlr.press/v139/radford21a/radford21a.pdf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4" name="LLM-based Multimodal Anno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LLM-based Multimodal Annotations</a:t>
              </a:r>
            </a:p>
          </p:txBody>
        </p:sp>
      </p:grpSp>
      <p:sp>
        <p:nvSpPr>
          <p:cNvPr id="286" name="LLaVA: Large Language and Vision Assistant…"/>
          <p:cNvSpPr txBox="1"/>
          <p:nvPr/>
        </p:nvSpPr>
        <p:spPr>
          <a:xfrm>
            <a:off x="257503" y="2126485"/>
            <a:ext cx="8786388" cy="3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LLaVA:</a:t>
            </a:r>
            <a:r>
              <a:t> Large Language and Vision Assistant</a:t>
            </a:r>
          </a:p>
          <a:p>
            <a:pPr lvl="1" marL="838200" indent="-381000"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insight: Structured image descriptions (captions + bounding boxes from COCO) enable a text-only LLM to produce </a:t>
            </a:r>
            <a:r>
              <a:rPr i="1"/>
              <a:t>visual instruction</a:t>
            </a:r>
            <a:r>
              <a:t> data without new human annotation!</a:t>
            </a:r>
          </a:p>
          <a:p>
            <a:pPr lvl="1" marL="838200" indent="-381000"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GPT-4 generates visual instruction data from just image captions + bounding boxes; never sees the images!</a:t>
            </a:r>
          </a:p>
          <a:p>
            <a:pPr lvl="1" marL="838200" indent="-381000"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150K visual instruction examples across 3 types: conversations, detailed descriptions, complex reasoning QA</a:t>
            </a:r>
          </a:p>
          <a:p>
            <a:pPr marL="381000" indent="-381000"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Bridges the previous sections we discussed: data synthesis with LLM help + distillation + multimodal annotation</a:t>
            </a:r>
          </a:p>
        </p:txBody>
      </p:sp>
      <p:sp>
        <p:nvSpPr>
          <p:cNvPr id="287" name="Visual Instruction Tuning. NeurIPS 2023…"/>
          <p:cNvSpPr txBox="1"/>
          <p:nvPr/>
        </p:nvSpPr>
        <p:spPr>
          <a:xfrm>
            <a:off x="2945123" y="6292900"/>
            <a:ext cx="325375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Visual Instruction Tuning. NeurIPS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https://arxiv.org/pdf/2304.08485</a:t>
            </a:r>
            <a:r>
              <a:t> </a:t>
            </a:r>
          </a:p>
        </p:txBody>
      </p:sp>
      <p:sp>
        <p:nvSpPr>
          <p:cNvPr id="288" name="Q: Can text-only LLMs help “see” images in multimodal data?"/>
          <p:cNvSpPr txBox="1"/>
          <p:nvPr/>
        </p:nvSpPr>
        <p:spPr>
          <a:xfrm>
            <a:off x="723064" y="1485633"/>
            <a:ext cx="769787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Can text-only LLMs help “see” images in multimodal data?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2" name="LLM-based Multimodal Anno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LLM-based Multimodal Annotations</a:t>
              </a:r>
            </a:p>
          </p:txBody>
        </p:sp>
      </p:grpSp>
      <p:sp>
        <p:nvSpPr>
          <p:cNvPr id="294" name="Visual Instruction Tuning. NeurIPS 2023…"/>
          <p:cNvSpPr txBox="1"/>
          <p:nvPr/>
        </p:nvSpPr>
        <p:spPr>
          <a:xfrm>
            <a:off x="2945123" y="6292900"/>
            <a:ext cx="325375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Visual Instruction Tuning. NeurIPS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https://arxiv.org/pdf/2304.08485</a:t>
            </a:r>
            <a:r>
              <a:t> </a:t>
            </a:r>
          </a:p>
        </p:txBody>
      </p:sp>
      <p:pic>
        <p:nvPicPr>
          <p:cNvPr id="29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812" y="1305180"/>
            <a:ext cx="7762376" cy="49017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9" name="LLM-based Multimodal Anno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LLM-based Multimodal Annotations</a:t>
              </a:r>
            </a:p>
          </p:txBody>
        </p:sp>
      </p:grpSp>
      <p:pic>
        <p:nvPicPr>
          <p:cNvPr id="30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4210" y="1276353"/>
            <a:ext cx="4875580" cy="5426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5" name="LLM-based Multimodal Anno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LLM-based Multimodal Annotations</a:t>
              </a:r>
            </a:p>
          </p:txBody>
        </p:sp>
      </p:grpSp>
      <p:sp>
        <p:nvSpPr>
          <p:cNvPr id="307" name="Simple DL model architecture!…"/>
          <p:cNvSpPr txBox="1"/>
          <p:nvPr/>
        </p:nvSpPr>
        <p:spPr>
          <a:xfrm>
            <a:off x="248865" y="1513238"/>
            <a:ext cx="8786389" cy="851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pPr/>
            <a:r>
              <a:t>Simple DL model architecture! </a:t>
            </a:r>
          </a:p>
          <a:p>
            <a:pPr lvl="1"/>
            <a:r>
              <a:t>Vicuna LLM + pre-trained CLIP visual encoder ViT-L/14</a:t>
            </a:r>
          </a:p>
        </p:txBody>
      </p:sp>
      <p:sp>
        <p:nvSpPr>
          <p:cNvPr id="308" name="Visual Instruction Tuning. NeurIPS 2023…"/>
          <p:cNvSpPr txBox="1"/>
          <p:nvPr/>
        </p:nvSpPr>
        <p:spPr>
          <a:xfrm>
            <a:off x="2945123" y="6292900"/>
            <a:ext cx="325375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Visual Instruction Tuning. NeurIPS 2023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https://arxiv.org/pdf/2304.08485</a:t>
            </a:r>
            <a:r>
              <a:t> </a:t>
            </a:r>
          </a:p>
        </p:txBody>
      </p:sp>
      <p:pic>
        <p:nvPicPr>
          <p:cNvPr id="30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2473" r="0" b="0"/>
          <a:stretch>
            <a:fillRect/>
          </a:stretch>
        </p:blipFill>
        <p:spPr>
          <a:xfrm>
            <a:off x="539353" y="2712894"/>
            <a:ext cx="8065335" cy="31549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3" name="Multimodal Data: Bigger Pictur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Multimodal Data: Bigger Picture</a:t>
              </a:r>
            </a:p>
          </p:txBody>
        </p:sp>
      </p:grpSp>
      <p:sp>
        <p:nvSpPr>
          <p:cNvPr id="315" name="DCAI principles apply across all modalities, e.g., filtering (CLIP score), deduplication (perceptual hashing), mixing modalities carefully, documenting choices, etc.…"/>
          <p:cNvSpPr txBox="1"/>
          <p:nvPr/>
        </p:nvSpPr>
        <p:spPr>
          <a:xfrm>
            <a:off x="257503" y="1739744"/>
            <a:ext cx="8438704" cy="43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DCAI principles apply across all modalities, e.g., filtering (CLIP score), deduplication (perceptual hashing), mixing modalities carefully, documenting choices,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 specifics differ, similar data-centric engineering mindset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Video and audio face more challenges, e.g., temporal alignment and modality-specific noise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 strategy matters for mixed modality data: </a:t>
            </a:r>
            <a:r>
              <a:rPr i="1"/>
              <a:t>staged training</a:t>
            </a:r>
            <a:r>
              <a:t> (align modalities first -&gt; instruction-tune) is now standard vs. mix and train in one go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Active area of research: modality ratios, training ordering, quality variation across modalities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321" name="Why is the new data synthesis mechanism introduced in Self-Instruct so pivotal in data-centric AI? Explain with an example.…"/>
          <p:cNvSpPr txBox="1"/>
          <p:nvPr/>
        </p:nvSpPr>
        <p:spPr>
          <a:xfrm>
            <a:off x="343875" y="1473524"/>
            <a:ext cx="8456250" cy="5151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the new data synthesis mechanism introduced in Self-Instruct so pivotal in data-centric AI? Explain with an example.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Evol-Instruct proposes two evolution strategies: in-depth and in-breadth. Explain the difference with a concrete example. Which strategy was found to be more impactful for data annotation quality?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distillation in the context of synthetic data? Briefly explain a legal issue that can arise when using frontier models as teachers.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describe a concrete mitigation for model collapse. Explain why it works.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annotation diversity important in the context of LLM-based data synthesis? Briefly explain one strategy to achieve diversity.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CLIP score? Why is it so important in multimodal AI?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LLaVA, GPT-4 never saw any images. So, how did it lead to models that can perform complex reasoning QA over images?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you are part of the AI team at a leading hospital. Your team generates 100K synthetic instruction examples for a multimodal medical Q&amp;A chatbot. Your AI algorithmics colleague proposes to use all examples without filtering to fine-tune a model. List 3 reasons to them why that is likely not a good idea.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21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