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watch?v=06-AZXmwHjo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ttps-deeplearning-ai.github.io/data-centric-comp/" TargetMode="External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abelerrors.com" TargetMode="External"/><Relationship Id="rId3" Type="http://schemas.openxmlformats.org/officeDocument/2006/relationships/image" Target="../media/image1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cleanlab/cleanlab" TargetMode="External"/><Relationship Id="rId3" Type="http://schemas.openxmlformats.org/officeDocument/2006/relationships/image" Target="../media/image1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1: Creating Data and Evals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1: Creating Data and Evals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Motivation for Data-Centric AI…"/>
          <p:cNvSpPr txBox="1"/>
          <p:nvPr/>
        </p:nvSpPr>
        <p:spPr>
          <a:xfrm>
            <a:off x="1252140" y="1782692"/>
            <a:ext cx="7147720" cy="1491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123" name="Arrow"/>
          <p:cNvSpPr/>
          <p:nvPr/>
        </p:nvSpPr>
        <p:spPr>
          <a:xfrm>
            <a:off x="781710" y="18907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From Model-Centric to Data-Centric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From Model-Centric to Data-Centric</a:t>
              </a:r>
            </a:p>
          </p:txBody>
        </p:sp>
      </p:grpSp>
      <p:sp>
        <p:nvSpPr>
          <p:cNvPr id="129" name="Transformers now dominate; DL architectures converged…"/>
          <p:cNvSpPr txBox="1"/>
          <p:nvPr/>
        </p:nvSpPr>
        <p:spPr>
          <a:xfrm>
            <a:off x="343875" y="1679283"/>
            <a:ext cx="8456250" cy="1920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Transformers now dominate; DL architectures converged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“Scaling laws”: data matters as much as parameters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Yet dataset eng. remains “artisanal—painstaking and expensive”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DCAI = systematically engineering data to build AI systems</a:t>
            </a:r>
          </a:p>
        </p:txBody>
      </p:sp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748" t="40125" r="12636" b="27451"/>
          <a:stretch>
            <a:fillRect/>
          </a:stretch>
        </p:blipFill>
        <p:spPr>
          <a:xfrm>
            <a:off x="1039181" y="3920263"/>
            <a:ext cx="7371436" cy="1676811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Andrew Ng Talk on Data-Centric AI 2021"/>
          <p:cNvSpPr txBox="1"/>
          <p:nvPr/>
        </p:nvSpPr>
        <p:spPr>
          <a:xfrm>
            <a:off x="2469897" y="6123584"/>
            <a:ext cx="4204207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Andrew Ng Talk on Data-Centric AI 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5" name="From Model-Centric to Data-Centric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From Model-Centric to Data-Centric</a:t>
              </a:r>
            </a:p>
          </p:txBody>
        </p:sp>
      </p:grpSp>
      <p:sp>
        <p:nvSpPr>
          <p:cNvPr id="137" name="DCAI Competition: improve dataset, hold model fixed"/>
          <p:cNvSpPr txBox="1"/>
          <p:nvPr/>
        </p:nvSpPr>
        <p:spPr>
          <a:xfrm>
            <a:off x="343875" y="1549724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</a:t>
            </a:r>
            <a:r>
              <a:t>CAI Competition: improve dataset, hold model fixed</a:t>
            </a:r>
          </a:p>
        </p:txBody>
      </p:sp>
      <p:sp>
        <p:nvSpPr>
          <p:cNvPr id="138" name="https://https-deeplearning-ai.github.io/data-centric-comp/"/>
          <p:cNvSpPr txBox="1"/>
          <p:nvPr/>
        </p:nvSpPr>
        <p:spPr>
          <a:xfrm>
            <a:off x="1593709" y="6363581"/>
            <a:ext cx="5822267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https://https-deeplearning-ai.github.io/data-centric-comp/</a:t>
            </a:r>
          </a:p>
        </p:txBody>
      </p:sp>
      <p:pic>
        <p:nvPicPr>
          <p:cNvPr id="13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0140" y="2065527"/>
            <a:ext cx="6349405" cy="4194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3" name="From Model-Centric to Data-Centric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From Model-Centric to Data-Centric</a:t>
              </a:r>
            </a:p>
          </p:txBody>
        </p:sp>
      </p:grpSp>
      <p:sp>
        <p:nvSpPr>
          <p:cNvPr id="145" name="Two main levers:…"/>
          <p:cNvSpPr txBox="1"/>
          <p:nvPr/>
        </p:nvSpPr>
        <p:spPr>
          <a:xfrm>
            <a:off x="343875" y="1662009"/>
            <a:ext cx="8456250" cy="1417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Two main levers: 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1"/>
              <a:t>Better</a:t>
            </a:r>
            <a:r>
              <a:t> data (refine quality)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1"/>
              <a:t>More</a:t>
            </a:r>
            <a:r>
              <a:t> data (collect, augment, and/or synthesize)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9" name="Real-World AI Data Probl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Real-World AI Data Problems</a:t>
              </a:r>
            </a:p>
          </p:txBody>
        </p:sp>
      </p:grpSp>
      <p:sp>
        <p:nvSpPr>
          <p:cNvPr id="151" name="Label inconsistency; annotators disagree; e.g., “chipped” vs. “scratched”"/>
          <p:cNvSpPr txBox="1"/>
          <p:nvPr/>
        </p:nvSpPr>
        <p:spPr>
          <a:xfrm>
            <a:off x="427737" y="1662009"/>
            <a:ext cx="8456249" cy="839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Label inconsistency; annotators disagree; e.g., “chipped” vs. “scratched”</a:t>
            </a:r>
          </a:p>
        </p:txBody>
      </p:sp>
      <p:pic>
        <p:nvPicPr>
          <p:cNvPr id="15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3819" y="2172820"/>
            <a:ext cx="6068347" cy="3372269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Tweaking the model/hyperparameters -&gt; No improvement…"/>
          <p:cNvSpPr txBox="1"/>
          <p:nvPr/>
        </p:nvSpPr>
        <p:spPr>
          <a:xfrm>
            <a:off x="427737" y="5735052"/>
            <a:ext cx="8456249" cy="915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Tweaking the model/hyperparameters -&gt; No improvement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Fixing labeling errors -&gt; 16% lift!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Real-World AI Data Probl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Real-World AI Data Problems</a:t>
              </a:r>
            </a:p>
          </p:txBody>
        </p:sp>
      </p:grpSp>
      <p:sp>
        <p:nvSpPr>
          <p:cNvPr id="159" name="Label inconsistency; annotators disagree…"/>
          <p:cNvSpPr txBox="1"/>
          <p:nvPr/>
        </p:nvSpPr>
        <p:spPr>
          <a:xfrm>
            <a:off x="496835" y="1748382"/>
            <a:ext cx="8456249" cy="242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Label inconsistency; annotators disagree 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~3.3% label errors in top 10 ML benchmark test sets!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Bias and fairness baked into datasets, not just models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small-data domains; cannot rely on scale alone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“Everyone wants to do the model work, not the data work”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3" name="Quality &gt; Quant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Quality &gt; Quantity</a:t>
              </a:r>
            </a:p>
          </p:txBody>
        </p:sp>
      </p:grpSp>
      <p:pic>
        <p:nvPicPr>
          <p:cNvPr id="16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24218" y="2412486"/>
            <a:ext cx="4916135" cy="279852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Core insight: curated subset beats full noisy dataset.…"/>
          <p:cNvSpPr txBox="1"/>
          <p:nvPr/>
        </p:nvSpPr>
        <p:spPr>
          <a:xfrm>
            <a:off x="358639" y="1713833"/>
            <a:ext cx="4007038" cy="4479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Core insight: curated subset beats full noisy dataset.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“quality” depends on what you're optimizing for.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Phi-1: 1.3B code model matched larger models via “textbook-quality” data.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FineWeb-Edu: 1.3T from 15T -&gt; better benchmarks by filtering hard.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Data in LLM Development Lifecyc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in LLM Development Lifecycle</a:t>
              </a:r>
            </a:p>
          </p:txBody>
        </p:sp>
      </p:grpSp>
      <p:sp>
        <p:nvSpPr>
          <p:cNvPr id="172" name="“Creating data” is continuous engineering, not a one-time step"/>
          <p:cNvSpPr txBox="1"/>
          <p:nvPr/>
        </p:nvSpPr>
        <p:spPr>
          <a:xfrm>
            <a:off x="343875" y="1555323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“Creating data” is continuous engineering, not a one-time step</a:t>
            </a:r>
          </a:p>
        </p:txBody>
      </p:sp>
      <p:pic>
        <p:nvPicPr>
          <p:cNvPr id="17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8588" t="6220" r="14947" b="6220"/>
          <a:stretch>
            <a:fillRect/>
          </a:stretch>
        </p:blipFill>
        <p:spPr>
          <a:xfrm>
            <a:off x="2076251" y="2112301"/>
            <a:ext cx="4991537" cy="46395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79" name="Motivation for Data-Centric AI…"/>
          <p:cNvSpPr txBox="1"/>
          <p:nvPr/>
        </p:nvSpPr>
        <p:spPr>
          <a:xfrm>
            <a:off x="1252140" y="1782692"/>
            <a:ext cx="7147720" cy="1491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180" name="Arrow"/>
          <p:cNvSpPr/>
          <p:nvPr/>
        </p:nvSpPr>
        <p:spPr>
          <a:xfrm>
            <a:off x="790347" y="24003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4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86" name="Motivation for Data-Centric AI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and Annotation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Curation and Structure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Synthesis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187" name="Arrow"/>
          <p:cNvSpPr/>
          <p:nvPr/>
        </p:nvSpPr>
        <p:spPr>
          <a:xfrm>
            <a:off x="1239486" y="2918536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1" name="Human Feedback as Training Signa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Human Feedback as Training Signal</a:t>
              </a:r>
            </a:p>
          </p:txBody>
        </p:sp>
      </p:grpSp>
      <p:sp>
        <p:nvSpPr>
          <p:cNvPr id="193" name="Classical ML: labels -&gt; fixed ground “truth”…"/>
          <p:cNvSpPr txBox="1"/>
          <p:nvPr/>
        </p:nvSpPr>
        <p:spPr>
          <a:xfrm>
            <a:off x="496835" y="1748382"/>
            <a:ext cx="8456249" cy="1417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Classical ML: labels -&gt; fixed ground “truth”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LLMs: feedback is typically subjective, comparative, ongoing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Shift: from “annotate once” to continuous feedback loops</a:t>
            </a:r>
          </a:p>
        </p:txBody>
      </p:sp>
      <p:pic>
        <p:nvPicPr>
          <p:cNvPr id="19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497" t="11288" r="2497" b="3376"/>
          <a:stretch>
            <a:fillRect/>
          </a:stretch>
        </p:blipFill>
        <p:spPr>
          <a:xfrm>
            <a:off x="228401" y="3286640"/>
            <a:ext cx="8687305" cy="32078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" name="Pivot Point in AI: InstructGP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 in AI: InstructGPT</a:t>
              </a:r>
            </a:p>
          </p:txBody>
        </p:sp>
      </p:grpSp>
      <p:sp>
        <p:nvSpPr>
          <p:cNvPr id="200" name="Showed how to make LLMs follow task-agnostic “instructions”…"/>
          <p:cNvSpPr txBox="1"/>
          <p:nvPr/>
        </p:nvSpPr>
        <p:spPr>
          <a:xfrm>
            <a:off x="419100" y="1575636"/>
            <a:ext cx="8456249" cy="252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Showed how to make LLMs follow task-agnostic “instructions”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at-scale success of Reinforcement Learning with Human Feedback (RLHF) paradigm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40 screened contractors, detailed guidelines, calibration rounds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1.3B InstructGPT preferred over 175B GPT-3!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100x fewer params! Quality human feedback &gt;&gt; raw scale</a:t>
            </a:r>
          </a:p>
        </p:txBody>
      </p:sp>
      <p:pic>
        <p:nvPicPr>
          <p:cNvPr id="20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3721" y="4260543"/>
            <a:ext cx="4569383" cy="25288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5" name="Pivot Point in AI: InstructGP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 in AI: InstructGPT</a:t>
              </a:r>
            </a:p>
          </p:txBody>
        </p:sp>
      </p:grpSp>
      <p:pic>
        <p:nvPicPr>
          <p:cNvPr id="20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5876" y="1954942"/>
            <a:ext cx="8032248" cy="4825197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itle 1"/>
          <p:cNvSpPr txBox="1"/>
          <p:nvPr/>
        </p:nvSpPr>
        <p:spPr>
          <a:xfrm>
            <a:off x="269784" y="1340494"/>
            <a:ext cx="2653819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</a:t>
            </a:r>
          </a:p>
          <a:p>
            <a:pPr algn="ctr"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Fine-Tuning (SFT)</a:t>
            </a:r>
          </a:p>
        </p:txBody>
      </p:sp>
      <p:sp>
        <p:nvSpPr>
          <p:cNvPr id="209" name="Title 1"/>
          <p:cNvSpPr txBox="1"/>
          <p:nvPr/>
        </p:nvSpPr>
        <p:spPr>
          <a:xfrm>
            <a:off x="3245091" y="1486544"/>
            <a:ext cx="265381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Reward Model (RM)</a:t>
            </a:r>
          </a:p>
        </p:txBody>
      </p:sp>
      <p:sp>
        <p:nvSpPr>
          <p:cNvPr id="210" name="Title 1"/>
          <p:cNvSpPr txBox="1"/>
          <p:nvPr/>
        </p:nvSpPr>
        <p:spPr>
          <a:xfrm>
            <a:off x="5989187" y="1340494"/>
            <a:ext cx="2653818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RL via Proximal Policy Optimization (PPO)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4" name="Pivot Point in AI: InstructGP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 in AI: InstructGPT</a:t>
              </a:r>
            </a:p>
          </p:txBody>
        </p:sp>
      </p:grpSp>
      <p:pic>
        <p:nvPicPr>
          <p:cNvPr id="21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10572" y="1295865"/>
            <a:ext cx="3922856" cy="55621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0" name="Beyond RLHF: Post-Training Toolki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Beyond RLHF: Post-Training Toolkit</a:t>
              </a:r>
            </a:p>
          </p:txBody>
        </p:sp>
      </p:grpSp>
      <p:sp>
        <p:nvSpPr>
          <p:cNvPr id="222" name="Direct Preference Optimization (DPO): skip reward model, optimize directly on preferences; much simpler than PPO…"/>
          <p:cNvSpPr txBox="1"/>
          <p:nvPr/>
        </p:nvSpPr>
        <p:spPr>
          <a:xfrm>
            <a:off x="436374" y="1618823"/>
            <a:ext cx="8456249" cy="4632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Direct Preference Optimization (DPO): skip reward model, optimize directly on preferences; much simpler than PPO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Constitutional AI (Anthropic) / RLAIF: model self-critiques via principles; replaces human labelers with AI feedback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RLVR: verifiable rewards for math/code (no human needed)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Relative Policy Optimization (GRPO); skip critic model; sample N completions per prompt, normalize rewards within group; ~50% memory reduction vs PPO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 modern post-training = SFT -&gt; Preference FT -&gt; RLVR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stage has its own data requirements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6" name="Beyond RLHF: Post-Training Toolki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Beyond RLHF: Post-Training Toolkit</a:t>
              </a:r>
            </a:p>
          </p:txBody>
        </p:sp>
      </p:grpSp>
      <p:pic>
        <p:nvPicPr>
          <p:cNvPr id="22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3216"/>
          <a:stretch>
            <a:fillRect/>
          </a:stretch>
        </p:blipFill>
        <p:spPr>
          <a:xfrm>
            <a:off x="840390" y="1279410"/>
            <a:ext cx="5528317" cy="5491125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Title 1"/>
          <p:cNvSpPr txBox="1"/>
          <p:nvPr/>
        </p:nvSpPr>
        <p:spPr>
          <a:xfrm>
            <a:off x="6324517" y="3413441"/>
            <a:ext cx="2653819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Will revisit these 3 methods in Topic 4: Model Customization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3" name="Annotation is a Design Proble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Annotation is a Design Problem</a:t>
              </a:r>
            </a:p>
          </p:txBody>
        </p:sp>
      </p:grpSp>
      <p:sp>
        <p:nvSpPr>
          <p:cNvPr id="235" name="InstructGPT’ success was partly annotation engineering"/>
          <p:cNvSpPr txBox="1"/>
          <p:nvPr/>
        </p:nvSpPr>
        <p:spPr>
          <a:xfrm>
            <a:off x="479560" y="1632725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InstructGPT’ success was partly annotation engineering</a:t>
            </a:r>
          </a:p>
        </p:txBody>
      </p:sp>
      <p:pic>
        <p:nvPicPr>
          <p:cNvPr id="23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418" t="6309" r="5418" b="20465"/>
          <a:stretch>
            <a:fillRect/>
          </a:stretch>
        </p:blipFill>
        <p:spPr>
          <a:xfrm>
            <a:off x="223837" y="2216476"/>
            <a:ext cx="8696405" cy="4205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0" name="Measuring Annotation Qual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Measuring Annotation Quality</a:t>
              </a:r>
            </a:p>
          </p:txBody>
        </p:sp>
      </p:grpSp>
      <p:sp>
        <p:nvSpPr>
          <p:cNvPr id="242" name="If annotators disagree, your ground “truth” is not entirely “true”…"/>
          <p:cNvSpPr txBox="1"/>
          <p:nvPr/>
        </p:nvSpPr>
        <p:spPr>
          <a:xfrm>
            <a:off x="343875" y="1351245"/>
            <a:ext cx="8456250" cy="1289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annotators disagree, your ground “truth” is not entirely “true”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high agreement &lt;&gt; Validity; can be consistently wrong!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Metrics (increasing generality):</a:t>
            </a:r>
          </a:p>
        </p:txBody>
      </p:sp>
      <p:pic>
        <p:nvPicPr>
          <p:cNvPr id="2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69647"/>
          <a:stretch>
            <a:fillRect/>
          </a:stretch>
        </p:blipFill>
        <p:spPr>
          <a:xfrm>
            <a:off x="614682" y="2714489"/>
            <a:ext cx="8082359" cy="1250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30332" r="0" b="0"/>
          <a:stretch>
            <a:fillRect/>
          </a:stretch>
        </p:blipFill>
        <p:spPr>
          <a:xfrm>
            <a:off x="614682" y="4038378"/>
            <a:ext cx="8082359" cy="28691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8" name="Measuring Annotation Qual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Measuring Annotation Quality</a:t>
              </a:r>
            </a:p>
          </p:txBody>
        </p:sp>
      </p:grpSp>
      <p:sp>
        <p:nvSpPr>
          <p:cNvPr id="250" name="Example: Annotation Table"/>
          <p:cNvSpPr txBox="1"/>
          <p:nvPr/>
        </p:nvSpPr>
        <p:spPr>
          <a:xfrm>
            <a:off x="427737" y="1670825"/>
            <a:ext cx="8456249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Example:</a:t>
            </a:r>
            <a:r>
              <a:t> Annotation Table</a:t>
            </a:r>
          </a:p>
        </p:txBody>
      </p:sp>
      <p:graphicFrame>
        <p:nvGraphicFramePr>
          <p:cNvPr id="251" name="Table 1"/>
          <p:cNvGraphicFramePr/>
          <p:nvPr/>
        </p:nvGraphicFramePr>
        <p:xfrm>
          <a:off x="1684761" y="2397745"/>
          <a:ext cx="5787178" cy="374950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72243"/>
                <a:gridCol w="1576098"/>
                <a:gridCol w="1550037"/>
                <a:gridCol w="1576098"/>
              </a:tblGrid>
              <a:tr h="72769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Item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Annotator 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Annotator B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Annotator C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1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2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3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4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5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999999"/>
                          </a:solidFill>
                        </a:defRPr>
                      </a:pPr>
                    </a:p>
                  </a:txBody>
                  <a:tcPr marL="12700" marR="12700" marT="12700" marB="12700" anchor="ctr" anchorCtr="0" horzOverflow="overflow"/>
                </a:tc>
              </a:tr>
              <a:tr h="5140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6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5" name="Cohen’s Kapp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Cohen’s Kappa</a:t>
              </a:r>
            </a:p>
          </p:txBody>
        </p:sp>
      </p:grpSp>
      <p:graphicFrame>
        <p:nvGraphicFramePr>
          <p:cNvPr id="257" name="Table 1"/>
          <p:cNvGraphicFramePr/>
          <p:nvPr/>
        </p:nvGraphicFramePr>
        <p:xfrm>
          <a:off x="334534" y="2665500"/>
          <a:ext cx="1298257" cy="34886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38710"/>
                <a:gridCol w="350882"/>
                <a:gridCol w="345080"/>
                <a:gridCol w="350882"/>
              </a:tblGrid>
              <a:tr h="914695">
                <a:tc>
                  <a:txBody>
                    <a:bodyPr/>
                    <a:lstStyle/>
                    <a:p>
                      <a:pPr algn="ctr" defTabSz="457200">
                        <a:defRPr sz="1600"/>
                      </a:pP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B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1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2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3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4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7769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5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600">
                          <a:solidFill>
                            <a:srgbClr val="999999"/>
                          </a:solidFill>
                        </a:defRPr>
                      </a:pP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6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  <p:pic>
        <p:nvPicPr>
          <p:cNvPr id="25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9362" y="1231675"/>
            <a:ext cx="7118930" cy="5606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2" name="Fleiss’ Kappa: Step 1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Fleiss’ Kappa: Step 1</a:t>
              </a:r>
            </a:p>
          </p:txBody>
        </p:sp>
      </p:grpSp>
      <p:graphicFrame>
        <p:nvGraphicFramePr>
          <p:cNvPr id="264" name="Table 1"/>
          <p:cNvGraphicFramePr/>
          <p:nvPr/>
        </p:nvGraphicFramePr>
        <p:xfrm>
          <a:off x="334534" y="2665500"/>
          <a:ext cx="1298257" cy="34886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38710"/>
                <a:gridCol w="350882"/>
                <a:gridCol w="345080"/>
                <a:gridCol w="350882"/>
              </a:tblGrid>
              <a:tr h="914695">
                <a:tc>
                  <a:txBody>
                    <a:bodyPr/>
                    <a:lstStyle/>
                    <a:p>
                      <a:pPr algn="ctr" defTabSz="457200">
                        <a:defRPr sz="1600"/>
                      </a:pP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B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1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2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3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4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7769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5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600">
                          <a:solidFill>
                            <a:srgbClr val="999999"/>
                          </a:solidFill>
                        </a:defRPr>
                      </a:pP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6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  <p:pic>
        <p:nvPicPr>
          <p:cNvPr id="26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3917" y="1430077"/>
            <a:ext cx="7416290" cy="4909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9" name="Fleiss’ Kappa: Step 2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Fleiss’ Kappa: Step 2</a:t>
              </a:r>
            </a:p>
          </p:txBody>
        </p:sp>
      </p:grpSp>
      <p:graphicFrame>
        <p:nvGraphicFramePr>
          <p:cNvPr id="271" name="Table 1"/>
          <p:cNvGraphicFramePr/>
          <p:nvPr/>
        </p:nvGraphicFramePr>
        <p:xfrm>
          <a:off x="334534" y="2665500"/>
          <a:ext cx="1298257" cy="34886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38710"/>
                <a:gridCol w="350882"/>
                <a:gridCol w="345080"/>
                <a:gridCol w="350882"/>
              </a:tblGrid>
              <a:tr h="914695">
                <a:tc>
                  <a:txBody>
                    <a:bodyPr/>
                    <a:lstStyle/>
                    <a:p>
                      <a:pPr algn="ctr" defTabSz="457200">
                        <a:defRPr sz="1600"/>
                      </a:pP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B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1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2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3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4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7769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5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600">
                          <a:solidFill>
                            <a:srgbClr val="999999"/>
                          </a:solidFill>
                        </a:defRPr>
                      </a:pP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6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  <p:pic>
        <p:nvPicPr>
          <p:cNvPr id="27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7749" y="1394594"/>
            <a:ext cx="5836677" cy="53623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6" name="Cohen’s vs. Fleiss’ Kapp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Cohen’s vs. Fleiss’ Kappa</a:t>
              </a:r>
            </a:p>
          </p:txBody>
        </p:sp>
      </p:grpSp>
      <p:graphicFrame>
        <p:nvGraphicFramePr>
          <p:cNvPr id="278" name="Table 1"/>
          <p:cNvGraphicFramePr/>
          <p:nvPr/>
        </p:nvGraphicFramePr>
        <p:xfrm>
          <a:off x="334534" y="2915981"/>
          <a:ext cx="1298257" cy="34886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38710"/>
                <a:gridCol w="350882"/>
                <a:gridCol w="345080"/>
                <a:gridCol w="350882"/>
              </a:tblGrid>
              <a:tr h="914695">
                <a:tc>
                  <a:txBody>
                    <a:bodyPr/>
                    <a:lstStyle/>
                    <a:p>
                      <a:pPr algn="ctr" defTabSz="457200">
                        <a:defRPr sz="1600"/>
                      </a:pP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A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B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1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2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3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4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47769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5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600">
                          <a:solidFill>
                            <a:srgbClr val="999999"/>
                          </a:solidFill>
                        </a:defRPr>
                      </a:pPr>
                    </a:p>
                  </a:txBody>
                  <a:tcPr marL="12700" marR="12700" marT="12700" marB="12700" anchor="ctr" anchorCtr="0" horzOverflow="overflow"/>
                </a:tc>
              </a:tr>
              <a:tr h="41670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6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+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−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  <p:sp>
        <p:nvSpPr>
          <p:cNvPr id="279" name="Cohen’s Kappa can be misleading if pairs are cherrypicked!…"/>
          <p:cNvSpPr txBox="1"/>
          <p:nvPr/>
        </p:nvSpPr>
        <p:spPr>
          <a:xfrm>
            <a:off x="343875" y="1351245"/>
            <a:ext cx="8456250" cy="1289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Cohen’s Kappa can be misleading if pairs are cherrypicked!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Fleiss’ Kappa pools all annotators and is more robust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Multi-rater metrics more common in practice</a:t>
            </a:r>
          </a:p>
        </p:txBody>
      </p:sp>
      <p:pic>
        <p:nvPicPr>
          <p:cNvPr id="28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4455" y="3056598"/>
            <a:ext cx="7135756" cy="31946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4" name="Disagreement is Also a Signa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Disagreement is Also a Signal</a:t>
              </a:r>
            </a:p>
          </p:txBody>
        </p:sp>
      </p:grpSp>
      <p:sp>
        <p:nvSpPr>
          <p:cNvPr id="286" name="Traditional: Disagreement = Error -&gt; Fix it!…"/>
          <p:cNvSpPr txBox="1"/>
          <p:nvPr/>
        </p:nvSpPr>
        <p:spPr>
          <a:xfrm>
            <a:off x="274777" y="1602042"/>
            <a:ext cx="8456249" cy="4419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Traditional: Disagreement = Error -&gt; Fix it!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Modern: Disagreement = Genuine ambiguity in data/semantics?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Examples: sarcasm (α &lt; 0.35), toxicity, hate speech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Recourse for ambiguous semantics: 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Soft labels: keep probability distribution instead of majority vote (e.g., 60% toxic / 40% not) 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Annotator-specific models: learn each rater’s calibration separately (e.g., CrowdLayer, learning from crowds) 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Report full distributions: don’t collapse to a single label; downstream model trains on the disagreement itself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8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0" name="Label Errors are Ubiquitous in AI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Label Errors are Ubiquitous in AI!</a:t>
              </a:r>
            </a:p>
          </p:txBody>
        </p:sp>
      </p:grpSp>
      <p:sp>
        <p:nvSpPr>
          <p:cNvPr id="292" name="Northcutt et al., NeurIPS 2021:…"/>
          <p:cNvSpPr txBox="1"/>
          <p:nvPr/>
        </p:nvSpPr>
        <p:spPr>
          <a:xfrm>
            <a:off x="343875" y="1450396"/>
            <a:ext cx="8456250" cy="1728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Northcutt et al., NeurIPS 2021: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Errors found in </a:t>
            </a:r>
            <a:r>
              <a:rPr i="1"/>
              <a:t>test</a:t>
            </a:r>
            <a:r>
              <a:t> sets of 10 popular ML benchmarks!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≥3.3% average; ImageNet validation ≥6%!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Model rankings change on corrected test sets</a:t>
            </a:r>
          </a:p>
        </p:txBody>
      </p:sp>
      <p:sp>
        <p:nvSpPr>
          <p:cNvPr id="293" name="labelerrors.com"/>
          <p:cNvSpPr txBox="1"/>
          <p:nvPr/>
        </p:nvSpPr>
        <p:spPr>
          <a:xfrm>
            <a:off x="6937391" y="1450396"/>
            <a:ext cx="2029518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ct val="130000"/>
              </a:lnSpc>
              <a:spcBef>
                <a:spcPts val="600"/>
              </a:spcBef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535353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labelerrors.com</a:t>
            </a:r>
          </a:p>
        </p:txBody>
      </p:sp>
      <p:pic>
        <p:nvPicPr>
          <p:cNvPr id="29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7222" y="3409609"/>
            <a:ext cx="5829556" cy="30928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8" name="Grappling with Label Erro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Grappling with Label Errors</a:t>
              </a:r>
            </a:p>
          </p:txBody>
        </p:sp>
      </p:grpSp>
      <p:sp>
        <p:nvSpPr>
          <p:cNvPr id="300" name="Confident Learning:…"/>
          <p:cNvSpPr txBox="1"/>
          <p:nvPr/>
        </p:nvSpPr>
        <p:spPr>
          <a:xfrm>
            <a:off x="343875" y="1541087"/>
            <a:ext cx="8456250" cy="2090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Confident Learning: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Predicted probabilities + Given labels -&gt; estimate joint distribution of noisy vs. true labels -&gt; find errors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Model-agnostic; no hyperparameters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Open-sourced as cleanlab</a:t>
            </a:r>
          </a:p>
        </p:txBody>
      </p:sp>
      <p:sp>
        <p:nvSpPr>
          <p:cNvPr id="301" name="https://github.com/cleanlab/cleanlab"/>
          <p:cNvSpPr txBox="1"/>
          <p:nvPr/>
        </p:nvSpPr>
        <p:spPr>
          <a:xfrm>
            <a:off x="5007684" y="3253669"/>
            <a:ext cx="373863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https://github.com/cleanlab/cleanlab</a:t>
            </a:r>
          </a:p>
        </p:txBody>
      </p:sp>
      <p:pic>
        <p:nvPicPr>
          <p:cNvPr id="30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7175" y="3882318"/>
            <a:ext cx="8609650" cy="2090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08" name="Motivation for Data-Centric AI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and Annotation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Curation and Structure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Synthesis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309" name="Arrow"/>
          <p:cNvSpPr/>
          <p:nvPr/>
        </p:nvSpPr>
        <p:spPr>
          <a:xfrm>
            <a:off x="1230849" y="3423649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3" name="Typical Data Pipeline of Pretra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Typical Data Pipeline of Pretraining</a:t>
              </a:r>
            </a:p>
          </p:txBody>
        </p:sp>
      </p:grpSp>
      <p:pic>
        <p:nvPicPr>
          <p:cNvPr id="31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1575" t="4531" r="10501" b="14593"/>
          <a:stretch>
            <a:fillRect/>
          </a:stretch>
        </p:blipFill>
        <p:spPr>
          <a:xfrm>
            <a:off x="1540470" y="1365061"/>
            <a:ext cx="5632809" cy="532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9" name="What Makes Text “High Quality”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Makes Text “High Quality”?</a:t>
              </a:r>
            </a:p>
          </p:txBody>
        </p:sp>
      </p:grpSp>
      <p:sp>
        <p:nvSpPr>
          <p:cNvPr id="321" name="Heuristic Rules:…"/>
          <p:cNvSpPr txBox="1"/>
          <p:nvPr/>
        </p:nvSpPr>
        <p:spPr>
          <a:xfrm>
            <a:off x="343875" y="1549724"/>
            <a:ext cx="8456250" cy="384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Heuristic Rules: </a:t>
            </a:r>
            <a:endParaRPr b="1"/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Cheapest, fastest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Min length, uppercase ratio, blocklists, perplexity via KenLM trained on Wikipedia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by C4, Gopher; runs on CPU; billions of docs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Lightweight Classifiers: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Still fast, but learns patterns beyond hand-coded rules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fastText trained on Wikipedia-like vs. random web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by CCNet, FineWeb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5" name="What Makes Text “High Quality”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Makes Text “High Quality”?</a:t>
              </a:r>
            </a:p>
          </p:txBody>
        </p:sp>
      </p:grpSp>
      <p:sp>
        <p:nvSpPr>
          <p:cNvPr id="327" name="LLM-as-Judge:…"/>
          <p:cNvSpPr txBox="1"/>
          <p:nvPr/>
        </p:nvSpPr>
        <p:spPr>
          <a:xfrm>
            <a:off x="343875" y="1549724"/>
            <a:ext cx="8456250" cy="4931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LLM-as-Judge: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expensive to bootstrap, but captures subtle quality signals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by FineWeb-Edu; Llama-3-70B scores 500K pages for educational quality, distill into a small classifier, apply at scale; 15T → 1.3T tokens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Human Annotation: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Most expensive and likely slowest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RedPajama-V2: 40+ quality signals per document, human-verified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Highest fidelity but does not scale to full crawls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for evaluation/calibration more than bulk filtering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" name="Peer Instruction Activ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Instruction Activity</a:t>
              </a:r>
            </a:p>
          </p:txBody>
        </p:sp>
      </p:grpSp>
      <p:sp>
        <p:nvSpPr>
          <p:cNvPr id="333" name="(Switch to Google Form)"/>
          <p:cNvSpPr txBox="1"/>
          <p:nvPr/>
        </p:nvSpPr>
        <p:spPr>
          <a:xfrm>
            <a:off x="343875" y="16101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lnSpc>
                <a:spcPct val="13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(Switch to Google 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7" name="Data Deduplic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Deduplication</a:t>
              </a:r>
            </a:p>
          </p:txBody>
        </p:sp>
      </p:grpSp>
      <p:sp>
        <p:nvSpPr>
          <p:cNvPr id="339" name="Duplicates =&gt; memorization, regurgitation, wasted compute!…"/>
          <p:cNvSpPr txBox="1"/>
          <p:nvPr/>
        </p:nvSpPr>
        <p:spPr>
          <a:xfrm>
            <a:off x="343875" y="1603262"/>
            <a:ext cx="8456250" cy="4177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Duplicates =&gt; memorization, regurgitation, wasted compute!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Methods to deduplicate at scale: 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Exact hash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URL-based deduplication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Line-level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MinHash LSH (n-gram shingles, Jaccard ~0.8)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SemDeDup (embedding-based)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Scale: 100B+ docs -&gt; need LSH, Bloom filters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SlimPajama: Global dedup. of RedPajama; better benchmarks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3" name="Data Mix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Mixing</a:t>
              </a:r>
            </a:p>
          </p:txBody>
        </p:sp>
      </p:grpSp>
      <p:sp>
        <p:nvSpPr>
          <p:cNvPr id="345" name="Diverse mixes of sources outperform uniform sourcing.…"/>
          <p:cNvSpPr txBox="1"/>
          <p:nvPr/>
        </p:nvSpPr>
        <p:spPr>
          <a:xfrm>
            <a:off x="343875" y="1601548"/>
            <a:ext cx="8456250" cy="3855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Diverse mixes of sources outperform uniform sourcing.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pretraining = mix of web, books, code, Wikipedia, papers.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 LLaMA: ~67% web, 4.5% Wikipedia, 4.5% books, 6.5% code.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to choose: 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Manual tuning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DoReMi (proxy model)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Ablation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9" name="Open Datasets for Pretra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Open Datasets for Pretraining</a:t>
              </a:r>
            </a:p>
          </p:txBody>
        </p:sp>
      </p:grpSp>
      <p:sp>
        <p:nvSpPr>
          <p:cNvPr id="351" name="Popular large datasets:…"/>
          <p:cNvSpPr txBox="1"/>
          <p:nvPr/>
        </p:nvSpPr>
        <p:spPr>
          <a:xfrm>
            <a:off x="436374" y="1618823"/>
            <a:ext cx="8456249" cy="393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Popular large datasets: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C4 (2019, 175B)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Pile (2020, 825GB)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RedPajama-V2 (2023, 30T)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RefinedWeb (2023)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FineWeb/FineWeb-Edu (2024, 15T/1.3T)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Trend: more openness, better tooling, principled curation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Document your data: Gebru et al., “Datasheets for Datasets”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5" name="Key Takeaway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Key Takeaways</a:t>
              </a:r>
            </a:p>
          </p:txBody>
        </p:sp>
      </p:grpSp>
      <p:sp>
        <p:nvSpPr>
          <p:cNvPr id="357" name="AI in practice has shifted from model-centric to data-centric. Creating/curating data is now a first-class citizen.…"/>
          <p:cNvSpPr txBox="1"/>
          <p:nvPr/>
        </p:nvSpPr>
        <p:spPr>
          <a:xfrm>
            <a:off x="496835" y="1748382"/>
            <a:ext cx="8456249" cy="3702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30000"/>
              </a:lnSpc>
              <a:spcBef>
                <a:spcPts val="600"/>
              </a:spcBef>
              <a:buSzPct val="100000"/>
              <a:buAutoNum type="arabicPeriod" startAt="1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AI in practice has</a:t>
            </a:r>
            <a:r>
              <a:t> shifted from model-centric to data-centric. Creating/curating data is now a first-class citizen.</a:t>
            </a:r>
          </a:p>
          <a:p>
            <a:pPr marL="294105" indent="-294105">
              <a:lnSpc>
                <a:spcPct val="130000"/>
              </a:lnSpc>
              <a:spcBef>
                <a:spcPts val="600"/>
              </a:spcBef>
              <a:buSzPct val="100000"/>
              <a:buAutoNum type="arabicPeriod" startAt="1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(demonstrations, comparisons, corrections, etc.) are a critical signal.</a:t>
            </a:r>
          </a:p>
          <a:p>
            <a:pPr marL="294105" indent="-294105">
              <a:lnSpc>
                <a:spcPct val="130000"/>
              </a:lnSpc>
              <a:spcBef>
                <a:spcPts val="600"/>
              </a:spcBef>
              <a:buSzPct val="100000"/>
              <a:buAutoNum type="arabicPeriod" startAt="1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Label errors are ubiquitous in AI. Annotation quality is measurable (IAA).</a:t>
            </a:r>
          </a:p>
          <a:p>
            <a:pPr marL="294105" indent="-294105">
              <a:lnSpc>
                <a:spcPct val="130000"/>
              </a:lnSpc>
              <a:spcBef>
                <a:spcPts val="600"/>
              </a:spcBef>
              <a:buSzPct val="100000"/>
              <a:buAutoNum type="arabicPeriod" startAt="1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curation at scale = Filtering + Dedup. + Mixing.</a:t>
            </a:r>
          </a:p>
          <a:p>
            <a:pPr marL="294105" indent="-294105">
              <a:lnSpc>
                <a:spcPct val="130000"/>
              </a:lnSpc>
              <a:spcBef>
                <a:spcPts val="600"/>
              </a:spcBef>
              <a:buSzPct val="100000"/>
              <a:buAutoNum type="arabicPeriod" startAt="1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quality &gt; quantity.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1" name="Recommended Reading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Recommended Readings</a:t>
              </a:r>
            </a:p>
          </p:txBody>
        </p:sp>
      </p:grpSp>
      <p:sp>
        <p:nvSpPr>
          <p:cNvPr id="363" name="Andrew Ng, “MLOps: Model-Centric to Data-Centric AI” 2021…"/>
          <p:cNvSpPr txBox="1"/>
          <p:nvPr/>
        </p:nvSpPr>
        <p:spPr>
          <a:xfrm>
            <a:off x="496835" y="1748382"/>
            <a:ext cx="8456249" cy="1920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Andrew </a:t>
            </a:r>
            <a:r>
              <a:t>Ng, “MLOps: Model-Centric to Data-Centric AI” 2021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Ouyang et al., InstructGPT, NeurIPS 2022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Rafailov et al., DPO, NeurIPS 2023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Northcutt et al., Confident Learning, JAIR 2021 + cleanlab.ai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369" name="Define data-centric AI. How does it differ from model-centric AI? Are there other prominent forms of “centricity” for AI?…"/>
          <p:cNvSpPr txBox="1"/>
          <p:nvPr/>
        </p:nvSpPr>
        <p:spPr>
          <a:xfrm>
            <a:off x="343875" y="1473524"/>
            <a:ext cx="8456250" cy="506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Define data-centric AI. How does it differ from model-centric AI? Are there other prominent forms of “centricity” for AI?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the 3 main types of human feedback signals used in LLM post-training? Which type of training stage does each primarily feed?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explain one statistical difference between Cohen’s kappa and Fleiss’ kappa. Why is Krippendorff’s alpha preferable in practice?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Does a Fleiss’ kappa score of 1.0 mean the labels are perfect? Why or why not? Explain your rationale with an example.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InstructGPT at 1.3B was preferred over GPT-3 at 175B. What does this imply about where AI practitioners should invest effort?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should annotator disagreement be treated as a signal rather than noise? What are two concrete strategies for preserving that signal?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is LLM-as-Judge useful for quality filtering? When is it not? Why?</a:t>
            </a:r>
          </a:p>
          <a:p>
            <a:pPr marL="294105" indent="-294105"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mixing data sources useful for LLM pretraining?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69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3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75" name="Motivation for Data-Centric AI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and Annotation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Curation and Structure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Synthesis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376" name="Arrow"/>
          <p:cNvSpPr/>
          <p:nvPr/>
        </p:nvSpPr>
        <p:spPr>
          <a:xfrm>
            <a:off x="1230849" y="3918949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6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