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685800" y="2130425"/>
            <a:ext cx="7772400" cy="1470025"/>
          </a:xfrm>
          <a:prstGeom prst="rect">
            <a:avLst/>
          </a:prstGeom>
        </p:spPr>
        <p:txBody>
          <a:bodyPr/>
          <a:lstStyle/>
          <a:p>
            <a:pPr/>
            <a:r>
              <a:t>Title Text</a:t>
            </a:r>
          </a:p>
        </p:txBody>
      </p:sp>
      <p:sp>
        <p:nvSpPr>
          <p:cNvPr id="12" name="Body Level One…"/>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722312" y="4406900"/>
            <a:ext cx="7772401" cy="1362075"/>
          </a:xfrm>
          <a:prstGeom prst="rect">
            <a:avLst/>
          </a:prstGeom>
        </p:spPr>
        <p:txBody>
          <a:bodyPr anchor="t"/>
          <a:lstStyle>
            <a:lvl1pPr algn="l">
              <a:defRPr b="1" cap="all" sz="4000"/>
            </a:lvl1pPr>
          </a:lstStyle>
          <a:p>
            <a:pPr/>
            <a:r>
              <a:t>Title Text</a:t>
            </a:r>
          </a:p>
        </p:txBody>
      </p:sp>
      <p:sp>
        <p:nvSpPr>
          <p:cNvPr id="30" name="Body Level One…"/>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Rectangle"/>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457200" y="273050"/>
            <a:ext cx="3008314" cy="1162050"/>
          </a:xfrm>
          <a:prstGeom prst="rect">
            <a:avLst/>
          </a:prstGeom>
        </p:spPr>
        <p:txBody>
          <a:bodyPr anchor="b"/>
          <a:lstStyle>
            <a:lvl1pPr algn="l">
              <a:defRPr b="1" sz="2000"/>
            </a:lvl1pPr>
          </a:lstStyle>
          <a:p>
            <a:pPr/>
            <a:r>
              <a:t>Title Text</a:t>
            </a:r>
          </a:p>
        </p:txBody>
      </p:sp>
      <p:sp>
        <p:nvSpPr>
          <p:cNvPr id="73" name="Body Level One…"/>
          <p:cNvSpPr txBox="1"/>
          <p:nvPr>
            <p:ph type="body" idx="1"/>
          </p:nvPr>
        </p:nvSpPr>
        <p:spPr>
          <a:xfrm>
            <a:off x="3575050" y="273050"/>
            <a:ext cx="5111750" cy="58531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Rectangle"/>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792288" y="4800600"/>
            <a:ext cx="5486401" cy="566738"/>
          </a:xfrm>
          <a:prstGeom prst="rect">
            <a:avLst/>
          </a:prstGeom>
        </p:spPr>
        <p:txBody>
          <a:bodyPr anchor="b"/>
          <a:lstStyle>
            <a:lvl1pPr algn="l">
              <a:defRPr b="1" sz="2000"/>
            </a:lvl1pPr>
          </a:lstStyle>
          <a:p>
            <a:pPr/>
            <a:r>
              <a:t>Title Text</a:t>
            </a:r>
          </a:p>
        </p:txBody>
      </p:sp>
      <p:sp>
        <p:nvSpPr>
          <p:cNvPr id="83" name="Image"/>
          <p:cNvSpPr/>
          <p:nvPr>
            <p:ph type="pic" sz="half" idx="21"/>
          </p:nvPr>
        </p:nvSpPr>
        <p:spPr>
          <a:xfrm>
            <a:off x="1792288" y="612775"/>
            <a:ext cx="5486401" cy="4114800"/>
          </a:xfrm>
          <a:prstGeom prst="rect">
            <a:avLst/>
          </a:prstGeom>
        </p:spPr>
        <p:txBody>
          <a:bodyPr lIns="91439" rIns="91439">
            <a:noAutofit/>
          </a:bodyPr>
          <a:lstStyle/>
          <a:p>
            <a:pPr/>
          </a:p>
        </p:txBody>
      </p:sp>
      <p:sp>
        <p:nvSpPr>
          <p:cNvPr id="84" name="Body Level One…"/>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6629400" y="274638"/>
            <a:ext cx="2057400" cy="5851526"/>
          </a:xfrm>
          <a:prstGeom prst="rect">
            <a:avLst/>
          </a:prstGeom>
        </p:spPr>
        <p:txBody>
          <a:bodyPr/>
          <a:lstStyle/>
          <a:p>
            <a:pPr/>
            <a:r>
              <a:t>Title Text</a:t>
            </a:r>
          </a:p>
        </p:txBody>
      </p:sp>
      <p:sp>
        <p:nvSpPr>
          <p:cNvPr id="102" name="Body Level One…"/>
          <p:cNvSpPr txBox="1"/>
          <p:nvPr>
            <p:ph type="body" idx="1"/>
          </p:nvPr>
        </p:nvSpPr>
        <p:spPr>
          <a:xfrm>
            <a:off x="457200" y="274638"/>
            <a:ext cx="6019800" cy="5851526"/>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tif"/><Relationship Id="rId3" Type="http://schemas.openxmlformats.org/officeDocument/2006/relationships/image" Target="../media/image3.tif"/><Relationship Id="rId4" Type="http://schemas.openxmlformats.org/officeDocument/2006/relationships/image" Target="../media/image4.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s://rajeshparikh.substack.com/p/qwen-3-and-deepseek-r1s-post-training" TargetMode="External"/><Relationship Id="rId4" Type="http://schemas.openxmlformats.org/officeDocument/2006/relationships/hyperlink" Target="https://arxiv.org/abs/2501.12948"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srao.blog/p/the-software-apocalypse-that-isnt" TargetMode="External"/><Relationship Id="rId3" Type="http://schemas.openxmlformats.org/officeDocument/2006/relationships/image" Target="../media/image1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Relationship Id="rId3" Type="http://schemas.openxmlformats.org/officeDocument/2006/relationships/image" Target="../media/image6.tif"/></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tif"/></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tacentricai.org/" TargetMode="External"/><Relationship Id="rId3" Type="http://schemas.openxmlformats.org/officeDocument/2006/relationships/image" Target="../media/image8.tif"/><Relationship Id="rId4" Type="http://schemas.openxmlformats.org/officeDocument/2006/relationships/image" Target="../media/image9.t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log.insightdatascience.com/preparing-for-the-transition-to-applied-ai-8eaf53624079" TargetMode="External"/><Relationship Id="rId3" Type="http://schemas.openxmlformats.org/officeDocument/2006/relationships/image" Target="../media/image27.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seweb.ucsd.edu/classes/sp26/cse234-a/index.html" TargetMode="Externa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seweb.ucsd.edu/classes/sp26/cse234-a/index.html" TargetMode="External"/></Relationships>

</file>

<file path=ppt/slides/_rels/slide4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39.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odcast.ucsd.edu" TargetMode="External"/><Relationship Id="rId3" Type="http://schemas.openxmlformats.org/officeDocument/2006/relationships/hyperlink" Target="https://cseweb.ucsd.edu/classes/sp26/cse234-a/index.html" TargetMode="Externa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iazza.com/ucsd/spring2026/csedsc234" TargetMode="External"/><Relationship Id="rId3" Type="http://schemas.openxmlformats.org/officeDocument/2006/relationships/hyperlink" Target="https://cseweb.ucsd.edu/classes/sp26/cse234-a/index.html" TargetMode="Externa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tritonai.ucsd.edu/tritongpt/instruction.html" TargetMode="External"/><Relationship Id="rId3" Type="http://schemas.openxmlformats.org/officeDocument/2006/relationships/image" Target="../media/image40.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CSE/DSC 234 Data-Centric AI and AI Engineering"/>
          <p:cNvSpPr txBox="1"/>
          <p:nvPr>
            <p:ph type="ctrTitle"/>
          </p:nvPr>
        </p:nvSpPr>
        <p:spPr>
          <a:xfrm>
            <a:off x="685800" y="1612900"/>
            <a:ext cx="8077200" cy="2076451"/>
          </a:xfrm>
          <a:prstGeom prst="rect">
            <a:avLst/>
          </a:prstGeom>
        </p:spPr>
        <p:txBody>
          <a:bodyPr/>
          <a:lstStyle/>
          <a:p>
            <a:pPr algn="l">
              <a:defRPr b="1" sz="3600">
                <a:solidFill>
                  <a:srgbClr val="404040"/>
                </a:solidFill>
                <a:latin typeface="Arial"/>
                <a:ea typeface="Arial"/>
                <a:cs typeface="Arial"/>
                <a:sym typeface="Arial"/>
              </a:defRPr>
            </a:pPr>
            <a:r>
              <a:t>CSE/DSC 234</a:t>
            </a:r>
            <a:br/>
            <a:r>
              <a:t>Data-Centric AI and AI Engineering</a:t>
            </a:r>
          </a:p>
        </p:txBody>
      </p:sp>
      <p:sp>
        <p:nvSpPr>
          <p:cNvPr id="113"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4" name="Image" descr="Image"/>
          <p:cNvPicPr>
            <a:picLocks noChangeAspect="1"/>
          </p:cNvPicPr>
          <p:nvPr/>
        </p:nvPicPr>
        <p:blipFill>
          <a:blip r:embed="rId2">
            <a:extLst/>
          </a:blip>
          <a:srcRect l="0" t="30825" r="0" b="30825"/>
          <a:stretch>
            <a:fillRect/>
          </a:stretch>
        </p:blipFill>
        <p:spPr>
          <a:xfrm>
            <a:off x="584398" y="547292"/>
            <a:ext cx="2332002" cy="503037"/>
          </a:xfrm>
          <a:prstGeom prst="rect">
            <a:avLst/>
          </a:prstGeom>
          <a:ln w="12700">
            <a:miter lim="400000"/>
          </a:ln>
        </p:spPr>
      </p:pic>
      <p:sp>
        <p:nvSpPr>
          <p:cNvPr id="115" name="Spring 2026…"/>
          <p:cNvSpPr txBox="1"/>
          <p:nvPr>
            <p:ph type="subTitle" sz="quarter" idx="1"/>
          </p:nvPr>
        </p:nvSpPr>
        <p:spPr>
          <a:xfrm>
            <a:off x="685800" y="4191000"/>
            <a:ext cx="6400800" cy="1752600"/>
          </a:xfrm>
          <a:prstGeom prst="rect">
            <a:avLst/>
          </a:prstGeom>
        </p:spPr>
        <p:txBody>
          <a:bodyPr/>
          <a:lstStyle/>
          <a:p>
            <a:pPr algn="l">
              <a:spcBef>
                <a:spcPts val="600"/>
              </a:spcBef>
              <a:defRPr sz="2800">
                <a:solidFill>
                  <a:srgbClr val="1F497D"/>
                </a:solidFill>
                <a:latin typeface="Arial"/>
                <a:ea typeface="Arial"/>
                <a:cs typeface="Arial"/>
                <a:sym typeface="Arial"/>
              </a:defRPr>
            </a:pPr>
            <a:r>
              <a:t>Spring 2026</a:t>
            </a:r>
          </a:p>
          <a:p>
            <a:pPr algn="l">
              <a:defRPr sz="1600">
                <a:solidFill>
                  <a:srgbClr val="404040"/>
                </a:solidFill>
                <a:latin typeface="Arial"/>
                <a:ea typeface="Arial"/>
                <a:cs typeface="Arial"/>
                <a:sym typeface="Arial"/>
              </a:defRPr>
            </a:pPr>
          </a:p>
          <a:p>
            <a:pPr algn="l">
              <a:spcBef>
                <a:spcPts val="600"/>
              </a:spcBef>
              <a:defRPr sz="2800">
                <a:solidFill>
                  <a:srgbClr val="C00000"/>
                </a:solidFill>
                <a:latin typeface="Arial"/>
                <a:ea typeface="Arial"/>
                <a:cs typeface="Arial"/>
                <a:sym typeface="Arial"/>
              </a:defRPr>
            </a:pPr>
            <a:r>
              <a:t>Arun Kumar</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 name="Image" descr="Image"/>
          <p:cNvPicPr>
            <a:picLocks noChangeAspect="1"/>
          </p:cNvPicPr>
          <p:nvPr/>
        </p:nvPicPr>
        <p:blipFill>
          <a:blip r:embed="rId2">
            <a:extLst/>
          </a:blip>
          <a:stretch>
            <a:fillRect/>
          </a:stretch>
        </p:blipFill>
        <p:spPr>
          <a:xfrm>
            <a:off x="350661" y="1511157"/>
            <a:ext cx="1784351" cy="1189568"/>
          </a:xfrm>
          <a:prstGeom prst="rect">
            <a:avLst/>
          </a:prstGeom>
          <a:ln w="12700">
            <a:miter lim="400000"/>
          </a:ln>
        </p:spPr>
      </p:pic>
      <p:pic>
        <p:nvPicPr>
          <p:cNvPr id="118" name="Image" descr="Image"/>
          <p:cNvPicPr>
            <a:picLocks noChangeAspect="1"/>
          </p:cNvPicPr>
          <p:nvPr/>
        </p:nvPicPr>
        <p:blipFill>
          <a:blip r:embed="rId3">
            <a:extLst/>
          </a:blip>
          <a:stretch>
            <a:fillRect/>
          </a:stretch>
        </p:blipFill>
        <p:spPr>
          <a:xfrm>
            <a:off x="350661" y="3316381"/>
            <a:ext cx="1784351" cy="1190593"/>
          </a:xfrm>
          <a:prstGeom prst="rect">
            <a:avLst/>
          </a:prstGeom>
          <a:ln w="12700">
            <a:miter lim="400000"/>
          </a:ln>
        </p:spPr>
      </p:pic>
      <p:sp>
        <p:nvSpPr>
          <p:cNvPr id="119" name="Rectangle 9"/>
          <p:cNvSpPr txBox="1"/>
          <p:nvPr/>
        </p:nvSpPr>
        <p:spPr>
          <a:xfrm>
            <a:off x="2303609" y="1893868"/>
            <a:ext cx="6471693" cy="424146"/>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lvl1pPr>
              <a:lnSpc>
                <a:spcPct val="110000"/>
              </a:lnSpc>
              <a:defRPr sz="2400">
                <a:solidFill>
                  <a:srgbClr val="535353"/>
                </a:solidFill>
              </a:defRPr>
            </a:lvl1pPr>
          </a:lstStyle>
          <a:p>
            <a:pPr/>
            <a:r>
              <a:t>2009: Bachelors in CSE from IIT Madras, India</a:t>
            </a:r>
          </a:p>
        </p:txBody>
      </p:sp>
      <p:sp>
        <p:nvSpPr>
          <p:cNvPr id="120" name="Rectangle 9"/>
          <p:cNvSpPr txBox="1"/>
          <p:nvPr/>
        </p:nvSpPr>
        <p:spPr>
          <a:xfrm>
            <a:off x="2303609" y="3468464"/>
            <a:ext cx="6609222" cy="886427"/>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p>
            <a:pPr>
              <a:lnSpc>
                <a:spcPct val="130000"/>
              </a:lnSpc>
              <a:defRPr sz="2400">
                <a:solidFill>
                  <a:srgbClr val="535353"/>
                </a:solidFill>
              </a:defRPr>
            </a:pPr>
            <a:r>
              <a:t>2009—16: MS and PhD in CS from UW-Madison</a:t>
            </a:r>
          </a:p>
          <a:p>
            <a:pPr>
              <a:lnSpc>
                <a:spcPct val="130000"/>
              </a:lnSpc>
              <a:defRPr sz="2400">
                <a:solidFill>
                  <a:srgbClr val="535353"/>
                </a:solidFill>
              </a:defRPr>
            </a:pPr>
            <a:r>
              <a:t>PhD thesis area: Data systems for ML workloads</a:t>
            </a:r>
          </a:p>
        </p:txBody>
      </p:sp>
      <p:sp>
        <p:nvSpPr>
          <p:cNvPr id="121" name="Rectangle 9"/>
          <p:cNvSpPr txBox="1"/>
          <p:nvPr/>
        </p:nvSpPr>
        <p:spPr>
          <a:xfrm>
            <a:off x="2303609" y="5122630"/>
            <a:ext cx="6471693" cy="1206466"/>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p>
            <a:pPr>
              <a:lnSpc>
                <a:spcPct val="110000"/>
              </a:lnSpc>
              <a:defRPr sz="2400">
                <a:solidFill>
                  <a:srgbClr val="535353"/>
                </a:solidFill>
              </a:defRPr>
            </a:pPr>
            <a:r>
              <a:t>2016-: UC San Diego CSE</a:t>
            </a:r>
          </a:p>
          <a:p>
            <a:pPr>
              <a:lnSpc>
                <a:spcPct val="110000"/>
              </a:lnSpc>
              <a:defRPr sz="2400">
                <a:solidFill>
                  <a:srgbClr val="535353"/>
                </a:solidFill>
              </a:defRPr>
            </a:pPr>
            <a:r>
              <a:t>2019-: + UC San Diego HDSI</a:t>
            </a:r>
          </a:p>
          <a:p>
            <a:pPr>
              <a:lnSpc>
                <a:spcPct val="110000"/>
              </a:lnSpc>
              <a:defRPr sz="2400">
                <a:solidFill>
                  <a:srgbClr val="535353"/>
                </a:solidFill>
              </a:defRPr>
            </a:pPr>
            <a:r>
              <a:t>2024-: + RapidFire AI, Inc.</a:t>
            </a:r>
          </a:p>
        </p:txBody>
      </p:sp>
      <p:pic>
        <p:nvPicPr>
          <p:cNvPr id="122" name="Image" descr="Image"/>
          <p:cNvPicPr>
            <a:picLocks noChangeAspect="1"/>
          </p:cNvPicPr>
          <p:nvPr/>
        </p:nvPicPr>
        <p:blipFill>
          <a:blip r:embed="rId4">
            <a:extLst/>
          </a:blip>
          <a:srcRect l="13933" t="973" r="3549" b="973"/>
          <a:stretch>
            <a:fillRect/>
          </a:stretch>
        </p:blipFill>
        <p:spPr>
          <a:xfrm>
            <a:off x="350661" y="5122630"/>
            <a:ext cx="1784351" cy="1193494"/>
          </a:xfrm>
          <a:prstGeom prst="rect">
            <a:avLst/>
          </a:prstGeom>
          <a:ln w="12700">
            <a:miter lim="400000"/>
          </a:ln>
        </p:spPr>
      </p:pic>
      <p:sp>
        <p:nvSpPr>
          <p:cNvPr id="123" name="Rectangle 9"/>
          <p:cNvSpPr txBox="1"/>
          <p:nvPr/>
        </p:nvSpPr>
        <p:spPr>
          <a:xfrm>
            <a:off x="150814" y="2700216"/>
            <a:ext cx="2184046" cy="360646"/>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lvl1pPr algn="ctr">
              <a:lnSpc>
                <a:spcPct val="110000"/>
              </a:lnSpc>
              <a:defRPr sz="2000">
                <a:solidFill>
                  <a:srgbClr val="535353"/>
                </a:solidFill>
              </a:defRPr>
            </a:lvl1pPr>
          </a:lstStyle>
          <a:p>
            <a:pPr/>
            <a:r>
              <a:t>Summers: 110F!</a:t>
            </a:r>
          </a:p>
        </p:txBody>
      </p:sp>
      <p:sp>
        <p:nvSpPr>
          <p:cNvPr id="124" name="Rectangle 9"/>
          <p:cNvSpPr txBox="1"/>
          <p:nvPr/>
        </p:nvSpPr>
        <p:spPr>
          <a:xfrm>
            <a:off x="150814" y="4503778"/>
            <a:ext cx="2184046" cy="360646"/>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lvl1pPr algn="ctr">
              <a:lnSpc>
                <a:spcPct val="110000"/>
              </a:lnSpc>
              <a:defRPr sz="2000">
                <a:solidFill>
                  <a:srgbClr val="535353"/>
                </a:solidFill>
              </a:defRPr>
            </a:lvl1pPr>
          </a:lstStyle>
          <a:p>
            <a:pPr/>
            <a:r>
              <a:t>Winters: —40F!</a:t>
            </a:r>
          </a:p>
        </p:txBody>
      </p:sp>
      <p:sp>
        <p:nvSpPr>
          <p:cNvPr id="125" name="Rectangle 9"/>
          <p:cNvSpPr txBox="1"/>
          <p:nvPr/>
        </p:nvSpPr>
        <p:spPr>
          <a:xfrm>
            <a:off x="457995" y="6320039"/>
            <a:ext cx="1569683" cy="360647"/>
          </a:xfrm>
          <a:prstGeom prst="rect">
            <a:avLst/>
          </a:prstGeom>
          <a:ln w="12700">
            <a:miter lim="400000"/>
          </a:ln>
          <a:extLst>
            <a:ext uri="{C572A759-6A51-4108-AA02-DFA0A04FC94B}">
              <ma14:wrappingTextBoxFlag xmlns:ma14="http://schemas.microsoft.com/office/mac/drawingml/2011/main" val="1"/>
            </a:ext>
          </a:extLst>
        </p:spPr>
        <p:txBody>
          <a:bodyPr lIns="34272" tIns="34272" rIns="34272" bIns="34272">
            <a:spAutoFit/>
          </a:bodyPr>
          <a:lstStyle>
            <a:lvl1pPr algn="ctr">
              <a:lnSpc>
                <a:spcPct val="110000"/>
              </a:lnSpc>
              <a:defRPr sz="2000">
                <a:solidFill>
                  <a:srgbClr val="535353"/>
                </a:solidFill>
              </a:defRPr>
            </a:lvl1pPr>
          </a:lstStyle>
          <a:p>
            <a:pPr/>
            <a:r>
              <a:t>Ahh! :)</a:t>
            </a:r>
          </a:p>
        </p:txBody>
      </p:sp>
      <p:grpSp>
        <p:nvGrpSpPr>
          <p:cNvPr id="128" name="Group"/>
          <p:cNvGrpSpPr/>
          <p:nvPr/>
        </p:nvGrpSpPr>
        <p:grpSpPr>
          <a:xfrm>
            <a:off x="0" y="0"/>
            <a:ext cx="9144000" cy="1219200"/>
            <a:chOff x="0" y="0"/>
            <a:chExt cx="9144000" cy="1219200"/>
          </a:xfrm>
        </p:grpSpPr>
        <p:sp>
          <p:nvSpPr>
            <p:cNvPr id="12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127" name="About Myself"/>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About Myself</a:t>
              </a:r>
            </a:p>
          </p:txBody>
        </p:sp>
      </p:grpSp>
      <p:sp>
        <p:nvSpPr>
          <p:cNvPr id="129" name="Text"/>
          <p:cNvSpPr txBox="1"/>
          <p:nvPr/>
        </p:nvSpPr>
        <p:spPr>
          <a:xfrm>
            <a:off x="8502739" y="6404292"/>
            <a:ext cx="184061"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 grpId="2"/>
      <p:bldP build="whole" bldLvl="1" animBg="1" rev="0" advAuto="0" spid="125" grpId="3"/>
      <p:bldP build="whole" bldLvl="1" animBg="1" rev="0" advAuto="0" spid="123"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33" name="Group"/>
          <p:cNvGrpSpPr/>
          <p:nvPr/>
        </p:nvGrpSpPr>
        <p:grpSpPr>
          <a:xfrm>
            <a:off x="0" y="0"/>
            <a:ext cx="9144000" cy="1219200"/>
            <a:chOff x="0" y="0"/>
            <a:chExt cx="9144000" cy="1219200"/>
          </a:xfrm>
        </p:grpSpPr>
        <p:sp>
          <p:nvSpPr>
            <p:cNvPr id="131"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132" name="My Current Research"/>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My Current Research</a:t>
              </a:r>
            </a:p>
          </p:txBody>
        </p:sp>
      </p:grpSp>
      <p:sp>
        <p:nvSpPr>
          <p:cNvPr id="134" name="Rectangle 9"/>
          <p:cNvSpPr txBox="1"/>
          <p:nvPr/>
        </p:nvSpPr>
        <p:spPr>
          <a:xfrm>
            <a:off x="407358" y="1611834"/>
            <a:ext cx="8329284" cy="1308744"/>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p>
            <a:pPr algn="ctr" defTabSz="1828800">
              <a:lnSpc>
                <a:spcPct val="110000"/>
              </a:lnSpc>
              <a:defRPr sz="2400">
                <a:solidFill>
                  <a:srgbClr val="535353"/>
                </a:solidFill>
                <a:latin typeface="Arial"/>
                <a:ea typeface="Arial"/>
                <a:cs typeface="Arial"/>
                <a:sym typeface="Arial"/>
              </a:defRPr>
            </a:pPr>
            <a:r>
              <a:t>New abstractions, algorithms, and software systems </a:t>
            </a:r>
          </a:p>
          <a:p>
            <a:pPr algn="ctr" defTabSz="1828800">
              <a:lnSpc>
                <a:spcPct val="110000"/>
              </a:lnSpc>
              <a:defRPr sz="2400">
                <a:solidFill>
                  <a:srgbClr val="535353"/>
                </a:solidFill>
                <a:latin typeface="Arial"/>
                <a:ea typeface="Arial"/>
                <a:cs typeface="Arial"/>
                <a:sym typeface="Arial"/>
              </a:defRPr>
            </a:pPr>
            <a:r>
              <a:t>to </a:t>
            </a:r>
            <a:r>
              <a:rPr b="1"/>
              <a:t>“democratize</a:t>
            </a:r>
            <a:r>
              <a:rPr b="1" i="1"/>
              <a:t>”</a:t>
            </a:r>
            <a:r>
              <a:t> ML/AI from a </a:t>
            </a:r>
          </a:p>
          <a:p>
            <a:pPr algn="ctr" defTabSz="1828800">
              <a:lnSpc>
                <a:spcPct val="110000"/>
              </a:lnSpc>
              <a:defRPr sz="2400">
                <a:solidFill>
                  <a:srgbClr val="535353"/>
                </a:solidFill>
                <a:latin typeface="Arial"/>
                <a:ea typeface="Arial"/>
                <a:cs typeface="Arial"/>
                <a:sym typeface="Arial"/>
              </a:defRPr>
            </a:pPr>
            <a:r>
              <a:t>data management/systems standpoint </a:t>
            </a:r>
          </a:p>
        </p:txBody>
      </p:sp>
      <p:sp>
        <p:nvSpPr>
          <p:cNvPr id="135" name="TextBox 1"/>
          <p:cNvSpPr txBox="1"/>
          <p:nvPr/>
        </p:nvSpPr>
        <p:spPr>
          <a:xfrm>
            <a:off x="2924092" y="3275112"/>
            <a:ext cx="2664069" cy="83414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defRPr b="1" sz="2200">
                <a:solidFill>
                  <a:srgbClr val="535353"/>
                </a:solidFill>
                <a:latin typeface="Arial"/>
                <a:ea typeface="Arial"/>
                <a:cs typeface="Arial"/>
                <a:sym typeface="Arial"/>
              </a:defRPr>
            </a:pPr>
            <a:r>
              <a:t>System Efficiency</a:t>
            </a:r>
          </a:p>
          <a:p>
            <a:pPr algn="ctr" defTabSz="1828800">
              <a:defRPr b="1" sz="2200">
                <a:solidFill>
                  <a:srgbClr val="535353"/>
                </a:solidFill>
                <a:latin typeface="Arial"/>
                <a:ea typeface="Arial"/>
                <a:cs typeface="Arial"/>
                <a:sym typeface="Arial"/>
              </a:defRPr>
            </a:pPr>
            <a:r>
              <a:t>(Lower time/costs)</a:t>
            </a:r>
          </a:p>
        </p:txBody>
      </p:sp>
      <p:sp>
        <p:nvSpPr>
          <p:cNvPr id="136" name="TextBox 6"/>
          <p:cNvSpPr txBox="1"/>
          <p:nvPr/>
        </p:nvSpPr>
        <p:spPr>
          <a:xfrm>
            <a:off x="6105603" y="3275112"/>
            <a:ext cx="2943060" cy="83414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defRPr b="1" sz="2200">
                <a:solidFill>
                  <a:srgbClr val="535353"/>
                </a:solidFill>
                <a:latin typeface="Arial"/>
                <a:ea typeface="Arial"/>
                <a:cs typeface="Arial"/>
                <a:sym typeface="Arial"/>
              </a:defRPr>
            </a:pPr>
            <a:r>
              <a:t>Human Efficiency</a:t>
            </a:r>
          </a:p>
          <a:p>
            <a:pPr algn="ctr" defTabSz="1828800">
              <a:defRPr b="1" sz="2200">
                <a:solidFill>
                  <a:srgbClr val="535353"/>
                </a:solidFill>
                <a:latin typeface="Arial"/>
                <a:ea typeface="Arial"/>
                <a:cs typeface="Arial"/>
                <a:sym typeface="Arial"/>
              </a:defRPr>
            </a:pPr>
            <a:r>
              <a:t>(Higher productivity)</a:t>
            </a:r>
          </a:p>
        </p:txBody>
      </p:sp>
      <p:grpSp>
        <p:nvGrpSpPr>
          <p:cNvPr id="143" name="Group"/>
          <p:cNvGrpSpPr/>
          <p:nvPr/>
        </p:nvGrpSpPr>
        <p:grpSpPr>
          <a:xfrm>
            <a:off x="913235" y="4539986"/>
            <a:ext cx="6914383" cy="1595178"/>
            <a:chOff x="0" y="0"/>
            <a:chExt cx="6914382" cy="1595176"/>
          </a:xfrm>
        </p:grpSpPr>
        <p:sp>
          <p:nvSpPr>
            <p:cNvPr id="137" name="Oval"/>
            <p:cNvSpPr/>
            <p:nvPr/>
          </p:nvSpPr>
          <p:spPr>
            <a:xfrm>
              <a:off x="2912828" y="0"/>
              <a:ext cx="1929744" cy="1423316"/>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138" name="Oval"/>
            <p:cNvSpPr/>
            <p:nvPr/>
          </p:nvSpPr>
          <p:spPr>
            <a:xfrm>
              <a:off x="-1" y="614854"/>
              <a:ext cx="4309683" cy="980323"/>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139" name="Oval"/>
            <p:cNvSpPr/>
            <p:nvPr/>
          </p:nvSpPr>
          <p:spPr>
            <a:xfrm>
              <a:off x="3413758" y="614854"/>
              <a:ext cx="3500625" cy="980323"/>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140" name="ML/AI"/>
            <p:cNvSpPr txBox="1"/>
            <p:nvPr/>
          </p:nvSpPr>
          <p:spPr>
            <a:xfrm>
              <a:off x="3323167" y="137042"/>
              <a:ext cx="1109066" cy="4542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defRPr sz="2400">
                  <a:solidFill>
                    <a:srgbClr val="404040"/>
                  </a:solidFill>
                  <a:latin typeface="Trebuchet MS"/>
                  <a:ea typeface="Trebuchet MS"/>
                  <a:cs typeface="Trebuchet MS"/>
                  <a:sym typeface="Trebuchet MS"/>
                </a:defRPr>
              </a:lvl1pPr>
            </a:lstStyle>
            <a:p>
              <a:pPr/>
              <a:r>
                <a:t>ML/AI</a:t>
              </a:r>
            </a:p>
          </p:txBody>
        </p:sp>
        <p:sp>
          <p:nvSpPr>
            <p:cNvPr id="141" name="Data…"/>
            <p:cNvSpPr txBox="1"/>
            <p:nvPr/>
          </p:nvSpPr>
          <p:spPr>
            <a:xfrm>
              <a:off x="582466" y="595733"/>
              <a:ext cx="2491027" cy="9353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gn="ctr" defTabSz="821531">
                <a:defRPr sz="2400">
                  <a:solidFill>
                    <a:srgbClr val="404040"/>
                  </a:solidFill>
                  <a:latin typeface="Trebuchet MS"/>
                  <a:ea typeface="Trebuchet MS"/>
                  <a:cs typeface="Trebuchet MS"/>
                  <a:sym typeface="Trebuchet MS"/>
                </a:defRPr>
              </a:pPr>
              <a:r>
                <a:t>Data</a:t>
              </a:r>
            </a:p>
            <a:p>
              <a:pPr algn="ctr" defTabSz="821531">
                <a:defRPr sz="2400">
                  <a:solidFill>
                    <a:srgbClr val="404040"/>
                  </a:solidFill>
                  <a:latin typeface="Trebuchet MS"/>
                  <a:ea typeface="Trebuchet MS"/>
                  <a:cs typeface="Trebuchet MS"/>
                  <a:sym typeface="Trebuchet MS"/>
                </a:defRPr>
              </a:pPr>
              <a:r>
                <a:t>Management</a:t>
              </a:r>
            </a:p>
          </p:txBody>
        </p:sp>
        <p:sp>
          <p:nvSpPr>
            <p:cNvPr id="142" name="Systems"/>
            <p:cNvSpPr txBox="1"/>
            <p:nvPr/>
          </p:nvSpPr>
          <p:spPr>
            <a:xfrm>
              <a:off x="4903936" y="816540"/>
              <a:ext cx="1324157" cy="5042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defRPr sz="2400">
                  <a:solidFill>
                    <a:srgbClr val="404040"/>
                  </a:solidFill>
                  <a:latin typeface="Trebuchet MS"/>
                  <a:ea typeface="Trebuchet MS"/>
                  <a:cs typeface="Trebuchet MS"/>
                  <a:sym typeface="Trebuchet MS"/>
                </a:defRPr>
              </a:lvl1pPr>
            </a:lstStyle>
            <a:p>
              <a:pPr/>
              <a:r>
                <a:t>Systems</a:t>
              </a:r>
            </a:p>
          </p:txBody>
        </p:sp>
      </p:grpSp>
      <p:sp>
        <p:nvSpPr>
          <p:cNvPr id="144" name="Practical and scalable data systems for AI…"/>
          <p:cNvSpPr/>
          <p:nvPr/>
        </p:nvSpPr>
        <p:spPr>
          <a:xfrm>
            <a:off x="299160" y="4470136"/>
            <a:ext cx="8545680" cy="1806621"/>
          </a:xfrm>
          <a:prstGeom prst="roundRect">
            <a:avLst>
              <a:gd name="adj" fmla="val 17529"/>
            </a:avLst>
          </a:prstGeom>
          <a:solidFill>
            <a:srgbClr val="FFFFFF"/>
          </a:solidFill>
          <a:ln w="12700">
            <a:solidFill>
              <a:srgbClr val="000000"/>
            </a:solidFill>
            <a:miter lim="400000"/>
          </a:ln>
          <a:effectLst>
            <a:outerShdw sx="100000" sy="100000" kx="0" ky="0" algn="b" rotWithShape="0" blurRad="50800" dist="25400" dir="5400000">
              <a:srgbClr val="000000">
                <a:alpha val="50000"/>
              </a:srgbClr>
            </a:outerShdw>
          </a:effectLst>
          <a:extLst>
            <a:ext uri="{C572A759-6A51-4108-AA02-DFA0A04FC94B}">
              <ma14:wrappingTextBoxFlag xmlns:ma14="http://schemas.microsoft.com/office/mac/drawingml/2011/main" val="1"/>
            </a:ext>
          </a:extLst>
        </p:spPr>
        <p:txBody>
          <a:bodyPr lIns="71437" tIns="71437" rIns="71437" bIns="71437" anchor="ctr"/>
          <a:lstStyle/>
          <a:p>
            <a:pPr algn="ctr" defTabSz="821531">
              <a:lnSpc>
                <a:spcPct val="140000"/>
              </a:lnSpc>
              <a:defRPr sz="2400">
                <a:solidFill>
                  <a:srgbClr val="535353"/>
                </a:solidFill>
                <a:latin typeface="Arial"/>
                <a:ea typeface="Arial"/>
                <a:cs typeface="Arial"/>
                <a:sym typeface="Arial"/>
              </a:defRPr>
            </a:pPr>
            <a:r>
              <a:t>Practical and scalable </a:t>
            </a:r>
            <a:r>
              <a:rPr u="sng"/>
              <a:t>data systems for AI</a:t>
            </a:r>
          </a:p>
          <a:p>
            <a:pPr algn="ctr" defTabSz="821531">
              <a:lnSpc>
                <a:spcPct val="140000"/>
              </a:lnSpc>
              <a:defRPr sz="2400">
                <a:solidFill>
                  <a:srgbClr val="535353"/>
                </a:solidFill>
                <a:latin typeface="Arial"/>
                <a:ea typeface="Arial"/>
                <a:cs typeface="Arial"/>
                <a:sym typeface="Arial"/>
              </a:defRPr>
            </a:pPr>
            <a:r>
              <a:t>Inspired by principles of </a:t>
            </a:r>
            <a:r>
              <a:rPr i="1"/>
              <a:t>databases and systems</a:t>
            </a:r>
          </a:p>
          <a:p>
            <a:pPr algn="ctr" defTabSz="821531">
              <a:lnSpc>
                <a:spcPct val="140000"/>
              </a:lnSpc>
              <a:defRPr sz="2400">
                <a:solidFill>
                  <a:srgbClr val="535353"/>
                </a:solidFill>
                <a:latin typeface="Arial"/>
                <a:ea typeface="Arial"/>
                <a:cs typeface="Arial"/>
                <a:sym typeface="Arial"/>
              </a:defRPr>
            </a:pPr>
            <a:r>
              <a:t>Exploit insights from </a:t>
            </a:r>
            <a:r>
              <a:rPr i="1"/>
              <a:t>learning theory</a:t>
            </a:r>
            <a:r>
              <a:t> and </a:t>
            </a:r>
            <a:r>
              <a:rPr i="1"/>
              <a:t>optimization theory</a:t>
            </a:r>
          </a:p>
        </p:txBody>
      </p:sp>
      <p:sp>
        <p:nvSpPr>
          <p:cNvPr id="145" name="TextBox 6"/>
          <p:cNvSpPr txBox="1"/>
          <p:nvPr/>
        </p:nvSpPr>
        <p:spPr>
          <a:xfrm>
            <a:off x="5775972" y="3351727"/>
            <a:ext cx="373579" cy="52851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defRPr b="1" sz="2400">
                <a:solidFill>
                  <a:srgbClr val="535353"/>
                </a:solidFill>
                <a:latin typeface="Arial"/>
                <a:ea typeface="Arial"/>
                <a:cs typeface="Arial"/>
                <a:sym typeface="Arial"/>
              </a:defRPr>
            </a:lvl1pPr>
          </a:lstStyle>
          <a:p>
            <a:pPr/>
            <a:r>
              <a:t>+</a:t>
            </a:r>
          </a:p>
        </p:txBody>
      </p:sp>
      <p:sp>
        <p:nvSpPr>
          <p:cNvPr id="146" name="TextBox 6"/>
          <p:cNvSpPr txBox="1"/>
          <p:nvPr/>
        </p:nvSpPr>
        <p:spPr>
          <a:xfrm>
            <a:off x="82697" y="3440212"/>
            <a:ext cx="2609908" cy="50394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defRPr b="1" sz="2200">
                <a:solidFill>
                  <a:srgbClr val="535353"/>
                </a:solidFill>
                <a:latin typeface="Arial"/>
                <a:ea typeface="Arial"/>
                <a:cs typeface="Arial"/>
                <a:sym typeface="Arial"/>
              </a:defRPr>
            </a:lvl1pPr>
          </a:lstStyle>
          <a:p>
            <a:pPr/>
            <a:r>
              <a:t>Democratization =</a:t>
            </a:r>
          </a:p>
        </p:txBody>
      </p:sp>
      <p:sp>
        <p:nvSpPr>
          <p:cNvPr id="147" name="Text"/>
          <p:cNvSpPr txBox="1"/>
          <p:nvPr/>
        </p:nvSpPr>
        <p:spPr>
          <a:xfrm>
            <a:off x="8502739" y="6404292"/>
            <a:ext cx="184061" cy="269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3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45"/>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13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5" fill="hold">
                                  <p:stCondLst>
                                    <p:cond delay="0"/>
                                  </p:stCondLst>
                                  <p:iterate type="el" backwards="0">
                                    <p:tmAbs val="0"/>
                                  </p:iterate>
                                  <p:childTnLst>
                                    <p:set>
                                      <p:cBhvr>
                                        <p:cTn id="19" fill="hold"/>
                                        <p:tgtEl>
                                          <p:spTgt spid="14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6" fill="hold">
                                  <p:stCondLst>
                                    <p:cond delay="0"/>
                                  </p:stCondLst>
                                  <p:iterate type="el" backwards="0">
                                    <p:tmAbs val="0"/>
                                  </p:iterate>
                                  <p:childTnLst>
                                    <p:set>
                                      <p:cBhvr>
                                        <p:cTn id="23" fill="hold"/>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4" grpId="6"/>
      <p:bldP build="whole" bldLvl="1" animBg="1" rev="0" advAuto="0" spid="145" grpId="3"/>
      <p:bldP build="whole" bldLvl="1" animBg="1" rev="0" advAuto="0" spid="136" grpId="4"/>
      <p:bldP build="whole" bldLvl="1" animBg="1" rev="0" advAuto="0" spid="143" grpId="5"/>
      <p:bldP build="whole" bldLvl="1" animBg="1" rev="0" advAuto="0" spid="146" grpId="1"/>
      <p:bldP build="whole" bldLvl="1" animBg="1" rev="0" advAuto="0" spid="135"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What is this course about? Why take it?"/>
          <p:cNvSpPr txBox="1"/>
          <p:nvPr/>
        </p:nvSpPr>
        <p:spPr>
          <a:xfrm>
            <a:off x="533400" y="28698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What is this course about? Why take it?</a:t>
            </a:r>
          </a:p>
        </p:txBody>
      </p:sp>
      <p:sp>
        <p:nvSpPr>
          <p:cNvPr id="150"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54" name="Group"/>
          <p:cNvGrpSpPr/>
          <p:nvPr/>
        </p:nvGrpSpPr>
        <p:grpSpPr>
          <a:xfrm>
            <a:off x="0" y="0"/>
            <a:ext cx="9144000" cy="1219200"/>
            <a:chOff x="0" y="0"/>
            <a:chExt cx="9144000" cy="1219200"/>
          </a:xfrm>
        </p:grpSpPr>
        <p:sp>
          <p:nvSpPr>
            <p:cNvPr id="15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153" name="1. ChatGPT Takes the World by Storm!"/>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1. ChatGPT Takes the World by Storm!</a:t>
              </a:r>
            </a:p>
          </p:txBody>
        </p:sp>
      </p:grpSp>
      <p:sp>
        <p:nvSpPr>
          <p:cNvPr id="155"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6" name="pasted-movie.png" descr="pasted-movie.png"/>
          <p:cNvPicPr>
            <a:picLocks noChangeAspect="1"/>
          </p:cNvPicPr>
          <p:nvPr/>
        </p:nvPicPr>
        <p:blipFill>
          <a:blip r:embed="rId2">
            <a:extLst/>
          </a:blip>
          <a:stretch>
            <a:fillRect/>
          </a:stretch>
        </p:blipFill>
        <p:spPr>
          <a:xfrm>
            <a:off x="1372776" y="1224775"/>
            <a:ext cx="6398448" cy="560864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9" name="Why was ChatGPT a pivot point in AI?"/>
          <p:cNvSpPr txBox="1"/>
          <p:nvPr/>
        </p:nvSpPr>
        <p:spPr>
          <a:xfrm>
            <a:off x="533400" y="27682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Why was ChatGPT a pivot point in AI?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64" name="Group"/>
          <p:cNvGrpSpPr/>
          <p:nvPr/>
        </p:nvGrpSpPr>
        <p:grpSpPr>
          <a:xfrm>
            <a:off x="0" y="0"/>
            <a:ext cx="9144000" cy="1219200"/>
            <a:chOff x="0" y="0"/>
            <a:chExt cx="9144000" cy="1219200"/>
          </a:xfrm>
        </p:grpSpPr>
        <p:sp>
          <p:nvSpPr>
            <p:cNvPr id="16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63" name="From Task-Specific AI to General AI (AGI)"/>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From Task-Specific AI to General AI (AGI)</a:t>
              </a:r>
            </a:p>
          </p:txBody>
        </p:sp>
      </p:grpSp>
      <p:pic>
        <p:nvPicPr>
          <p:cNvPr id="165" name="pasted-movie.png" descr="pasted-movie.png"/>
          <p:cNvPicPr>
            <a:picLocks noChangeAspect="1"/>
          </p:cNvPicPr>
          <p:nvPr/>
        </p:nvPicPr>
        <p:blipFill>
          <a:blip r:embed="rId2">
            <a:extLst/>
          </a:blip>
          <a:stretch>
            <a:fillRect/>
          </a:stretch>
        </p:blipFill>
        <p:spPr>
          <a:xfrm>
            <a:off x="-518071" y="1204587"/>
            <a:ext cx="10180142" cy="566452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70" name="Group"/>
          <p:cNvGrpSpPr/>
          <p:nvPr/>
        </p:nvGrpSpPr>
        <p:grpSpPr>
          <a:xfrm>
            <a:off x="0" y="0"/>
            <a:ext cx="9144000" cy="1219200"/>
            <a:chOff x="0" y="0"/>
            <a:chExt cx="9144000" cy="1219200"/>
          </a:xfrm>
        </p:grpSpPr>
        <p:sp>
          <p:nvSpPr>
            <p:cNvPr id="168"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69" name="Cambrian Explosion of (Multimodal) LLMs"/>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Cambrian Explosion of (Multimodal) LLMs</a:t>
              </a:r>
            </a:p>
          </p:txBody>
        </p:sp>
      </p:grpSp>
      <p:pic>
        <p:nvPicPr>
          <p:cNvPr id="171" name="pasted-movie.png" descr="pasted-movie.png"/>
          <p:cNvPicPr>
            <a:picLocks noChangeAspect="1"/>
          </p:cNvPicPr>
          <p:nvPr/>
        </p:nvPicPr>
        <p:blipFill>
          <a:blip r:embed="rId2">
            <a:extLst/>
          </a:blip>
          <a:stretch>
            <a:fillRect/>
          </a:stretch>
        </p:blipFill>
        <p:spPr>
          <a:xfrm>
            <a:off x="146833" y="1394179"/>
            <a:ext cx="5660780" cy="4069642"/>
          </a:xfrm>
          <a:prstGeom prst="rect">
            <a:avLst/>
          </a:prstGeom>
          <a:ln w="12700">
            <a:miter lim="400000"/>
          </a:ln>
        </p:spPr>
      </p:pic>
      <p:pic>
        <p:nvPicPr>
          <p:cNvPr id="172" name="pasted-movie.png" descr="pasted-movie.png"/>
          <p:cNvPicPr>
            <a:picLocks noChangeAspect="1"/>
          </p:cNvPicPr>
          <p:nvPr/>
        </p:nvPicPr>
        <p:blipFill>
          <a:blip r:embed="rId3">
            <a:extLst/>
          </a:blip>
          <a:stretch>
            <a:fillRect/>
          </a:stretch>
        </p:blipFill>
        <p:spPr>
          <a:xfrm>
            <a:off x="1617248" y="2178557"/>
            <a:ext cx="6185897" cy="2889975"/>
          </a:xfrm>
          <a:prstGeom prst="rect">
            <a:avLst/>
          </a:prstGeom>
          <a:ln w="12700">
            <a:miter lim="400000"/>
          </a:ln>
        </p:spPr>
      </p:pic>
      <p:pic>
        <p:nvPicPr>
          <p:cNvPr id="173" name="pasted-movie.png" descr="pasted-movie.png"/>
          <p:cNvPicPr>
            <a:picLocks noChangeAspect="1"/>
          </p:cNvPicPr>
          <p:nvPr/>
        </p:nvPicPr>
        <p:blipFill>
          <a:blip r:embed="rId4">
            <a:extLst/>
          </a:blip>
          <a:srcRect l="22126" t="26773" r="18341" b="18632"/>
          <a:stretch>
            <a:fillRect/>
          </a:stretch>
        </p:blipFill>
        <p:spPr>
          <a:xfrm>
            <a:off x="3517532" y="2958943"/>
            <a:ext cx="5443601" cy="374409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 grpId="1"/>
      <p:bldP build="whole" bldLvl="1" animBg="1" rev="0" advAuto="0" spid="173" grpId="2"/>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77" name="Group"/>
          <p:cNvGrpSpPr/>
          <p:nvPr/>
        </p:nvGrpSpPr>
        <p:grpSpPr>
          <a:xfrm>
            <a:off x="0" y="0"/>
            <a:ext cx="9144000" cy="1219200"/>
            <a:chOff x="0" y="0"/>
            <a:chExt cx="9144000" cy="1219200"/>
          </a:xfrm>
        </p:grpSpPr>
        <p:sp>
          <p:nvSpPr>
            <p:cNvPr id="175"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176" name="2. The End of Coding as We Know/Knew It"/>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2. The End of Coding as We Know/Knew It</a:t>
              </a:r>
            </a:p>
          </p:txBody>
        </p:sp>
      </p:grpSp>
      <p:sp>
        <p:nvSpPr>
          <p:cNvPr id="178" name="Slide Number"/>
          <p:cNvSpPr txBox="1"/>
          <p:nvPr>
            <p:ph type="sldNum" sz="quarter" idx="2"/>
          </p:nvPr>
        </p:nvSpPr>
        <p:spPr>
          <a:xfrm>
            <a:off x="8502739" y="6404292"/>
            <a:ext cx="184061"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9" name="pasted-movie.png" descr="pasted-movie.png"/>
          <p:cNvPicPr>
            <a:picLocks noChangeAspect="1"/>
          </p:cNvPicPr>
          <p:nvPr/>
        </p:nvPicPr>
        <p:blipFill>
          <a:blip r:embed="rId2">
            <a:extLst/>
          </a:blip>
          <a:stretch>
            <a:fillRect/>
          </a:stretch>
        </p:blipFill>
        <p:spPr>
          <a:xfrm>
            <a:off x="-1" y="1559324"/>
            <a:ext cx="9144001" cy="475855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2" name="Who will write and test code now?"/>
          <p:cNvSpPr txBox="1"/>
          <p:nvPr/>
        </p:nvSpPr>
        <p:spPr>
          <a:xfrm>
            <a:off x="533400" y="27682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Who will write and test code now?</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87" name="Group"/>
          <p:cNvGrpSpPr/>
          <p:nvPr/>
        </p:nvGrpSpPr>
        <p:grpSpPr>
          <a:xfrm>
            <a:off x="0" y="0"/>
            <a:ext cx="9144000" cy="1219200"/>
            <a:chOff x="0" y="0"/>
            <a:chExt cx="9144000" cy="1219200"/>
          </a:xfrm>
        </p:grpSpPr>
        <p:sp>
          <p:nvSpPr>
            <p:cNvPr id="185"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186" name="AGI as Pair Programmer/Coding Team!"/>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AGI as Pair Programmer/Coding Team!</a:t>
              </a:r>
            </a:p>
          </p:txBody>
        </p:sp>
      </p:grpSp>
      <p:pic>
        <p:nvPicPr>
          <p:cNvPr id="188" name="pasted-movie.png" descr="pasted-movie.png"/>
          <p:cNvPicPr>
            <a:picLocks noChangeAspect="1"/>
          </p:cNvPicPr>
          <p:nvPr/>
        </p:nvPicPr>
        <p:blipFill>
          <a:blip r:embed="rId2">
            <a:extLst/>
          </a:blip>
          <a:srcRect l="32588" t="14178" r="6996" b="5050"/>
          <a:stretch>
            <a:fillRect/>
          </a:stretch>
        </p:blipFill>
        <p:spPr>
          <a:xfrm>
            <a:off x="639226" y="1324023"/>
            <a:ext cx="5524272" cy="4902118"/>
          </a:xfrm>
          <a:prstGeom prst="rect">
            <a:avLst/>
          </a:prstGeom>
          <a:ln w="12700">
            <a:miter lim="400000"/>
          </a:ln>
        </p:spPr>
      </p:pic>
      <p:pic>
        <p:nvPicPr>
          <p:cNvPr id="189" name="pasted-movie.png" descr="pasted-movie.png"/>
          <p:cNvPicPr>
            <a:picLocks noChangeAspect="1"/>
          </p:cNvPicPr>
          <p:nvPr/>
        </p:nvPicPr>
        <p:blipFill>
          <a:blip r:embed="rId3">
            <a:extLst/>
          </a:blip>
          <a:srcRect l="21914" t="4265" r="0" b="0"/>
          <a:stretch>
            <a:fillRect/>
          </a:stretch>
        </p:blipFill>
        <p:spPr>
          <a:xfrm>
            <a:off x="1485611" y="1784340"/>
            <a:ext cx="7140153" cy="4852971"/>
          </a:xfrm>
          <a:prstGeom prst="rect">
            <a:avLst/>
          </a:prstGeom>
          <a:ln w="12700">
            <a:miter lim="400000"/>
          </a:ln>
        </p:spPr>
      </p:pic>
      <p:pic>
        <p:nvPicPr>
          <p:cNvPr id="190" name="pasted-movie.png" descr="pasted-movie.png"/>
          <p:cNvPicPr>
            <a:picLocks noChangeAspect="1"/>
          </p:cNvPicPr>
          <p:nvPr/>
        </p:nvPicPr>
        <p:blipFill>
          <a:blip r:embed="rId4">
            <a:extLst/>
          </a:blip>
          <a:stretch>
            <a:fillRect/>
          </a:stretch>
        </p:blipFill>
        <p:spPr>
          <a:xfrm>
            <a:off x="2234178" y="2620162"/>
            <a:ext cx="6863597" cy="336413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9" grpId="1"/>
      <p:bldP build="whole" bldLvl="1" animBg="1" rev="0" advAuto="0" spid="190" grpId="2"/>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94" name="Group"/>
          <p:cNvGrpSpPr/>
          <p:nvPr/>
        </p:nvGrpSpPr>
        <p:grpSpPr>
          <a:xfrm>
            <a:off x="0" y="0"/>
            <a:ext cx="9144000" cy="1219200"/>
            <a:chOff x="0" y="0"/>
            <a:chExt cx="9144000" cy="1219200"/>
          </a:xfrm>
        </p:grpSpPr>
        <p:sp>
          <p:nvSpPr>
            <p:cNvPr id="19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193" name="3a. DeepSeek R1 Wipes Out 1 Trillion in US Stocks"/>
            <p:cNvSpPr txBox="1"/>
            <p:nvPr/>
          </p:nvSpPr>
          <p:spPr>
            <a:xfrm>
              <a:off x="0" y="354212"/>
              <a:ext cx="9144000" cy="510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000">
                  <a:solidFill>
                    <a:srgbClr val="FFFFFF"/>
                  </a:solidFill>
                  <a:latin typeface="Arial"/>
                  <a:ea typeface="Arial"/>
                  <a:cs typeface="Arial"/>
                  <a:sym typeface="Arial"/>
                </a:defRPr>
              </a:lvl1pPr>
            </a:lstStyle>
            <a:p>
              <a:pPr/>
              <a:r>
                <a:t>  3a. DeepSeek R1 Wipes Out 1 Trillion in US Stocks</a:t>
              </a:r>
            </a:p>
          </p:txBody>
        </p:sp>
      </p:grpSp>
      <p:sp>
        <p:nvSpPr>
          <p:cNvPr id="195"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6" name="pasted-movie.png" descr="pasted-movie.png"/>
          <p:cNvPicPr>
            <a:picLocks noChangeAspect="1"/>
          </p:cNvPicPr>
          <p:nvPr/>
        </p:nvPicPr>
        <p:blipFill>
          <a:blip r:embed="rId2">
            <a:extLst/>
          </a:blip>
          <a:stretch>
            <a:fillRect/>
          </a:stretch>
        </p:blipFill>
        <p:spPr>
          <a:xfrm>
            <a:off x="0" y="1510696"/>
            <a:ext cx="9144001" cy="511492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 name="Why did the markets freak out?"/>
          <p:cNvSpPr txBox="1"/>
          <p:nvPr/>
        </p:nvSpPr>
        <p:spPr>
          <a:xfrm>
            <a:off x="533400" y="27682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Why did the markets freak out?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06" name="Group"/>
          <p:cNvGrpSpPr/>
          <p:nvPr/>
        </p:nvGrpSpPr>
        <p:grpSpPr>
          <a:xfrm>
            <a:off x="0" y="-1"/>
            <a:ext cx="9144000" cy="3773172"/>
            <a:chOff x="0" y="0"/>
            <a:chExt cx="9144000" cy="3773170"/>
          </a:xfrm>
        </p:grpSpPr>
        <p:sp>
          <p:nvSpPr>
            <p:cNvPr id="20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203" name="DeepSeek Moment: Beyond More Data + Compute"/>
            <p:cNvSpPr txBox="1"/>
            <p:nvPr/>
          </p:nvSpPr>
          <p:spPr>
            <a:xfrm>
              <a:off x="0" y="354212"/>
              <a:ext cx="9144000" cy="5107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000">
                  <a:solidFill>
                    <a:srgbClr val="FFFFFF"/>
                  </a:solidFill>
                  <a:latin typeface="Arial"/>
                  <a:ea typeface="Arial"/>
                  <a:cs typeface="Arial"/>
                  <a:sym typeface="Arial"/>
                </a:defRPr>
              </a:lvl1pPr>
            </a:lstStyle>
            <a:p>
              <a:pPr/>
              <a:r>
                <a:t>  DeepSeek Moment: Beyond More Data + Compute</a:t>
              </a:r>
            </a:p>
          </p:txBody>
        </p:sp>
        <p:sp>
          <p:nvSpPr>
            <p:cNvPr id="204" name="Text"/>
            <p:cNvSpPr txBox="1"/>
            <p:nvPr/>
          </p:nvSpPr>
          <p:spPr>
            <a:xfrm>
              <a:off x="4429882" y="3376930"/>
              <a:ext cx="538236" cy="358140"/>
            </a:xfrm>
            <a:prstGeom prst="rect">
              <a:avLst/>
            </a:prstGeom>
            <a:noFill/>
            <a:ln w="12700" cap="flat">
              <a:noFill/>
              <a:miter lim="400000"/>
            </a:ln>
            <a:effectLst/>
          </p:spPr>
          <p:txBody>
            <a:bodyPr wrap="none" lIns="45719" tIns="45719" rIns="45719" bIns="45719" numCol="1" anchor="t">
              <a:spAutoFit/>
            </a:bodyPr>
            <a:lstStyle/>
            <a:p>
              <a:pPr/>
            </a:p>
          </p:txBody>
        </p:sp>
        <p:sp>
          <p:nvSpPr>
            <p:cNvPr id="205" name="Text"/>
            <p:cNvSpPr txBox="1"/>
            <p:nvPr/>
          </p:nvSpPr>
          <p:spPr>
            <a:xfrm>
              <a:off x="4556882" y="3503930"/>
              <a:ext cx="393538" cy="269240"/>
            </a:xfrm>
            <a:prstGeom prst="rect">
              <a:avLst/>
            </a:prstGeom>
            <a:noFill/>
            <a:ln w="12700" cap="flat">
              <a:noFill/>
              <a:miter lim="400000"/>
            </a:ln>
            <a:effectLst/>
          </p:spPr>
          <p:txBody>
            <a:bodyPr wrap="none" lIns="45719" tIns="45719" rIns="45719" bIns="45719" numCol="1" anchor="t">
              <a:spAutoFit/>
            </a:bodyPr>
            <a:lstStyle/>
            <a:p>
              <a:pPr>
                <a:defRPr sz="1200"/>
              </a:pPr>
            </a:p>
          </p:txBody>
        </p:sp>
      </p:grpSp>
      <p:pic>
        <p:nvPicPr>
          <p:cNvPr id="207" name="pasted-movie.png" descr="pasted-movie.png"/>
          <p:cNvPicPr>
            <a:picLocks noChangeAspect="1"/>
          </p:cNvPicPr>
          <p:nvPr/>
        </p:nvPicPr>
        <p:blipFill>
          <a:blip r:embed="rId2">
            <a:extLst/>
          </a:blip>
          <a:srcRect l="6857" t="22057" r="6857" b="16916"/>
          <a:stretch>
            <a:fillRect/>
          </a:stretch>
        </p:blipFill>
        <p:spPr>
          <a:xfrm>
            <a:off x="295870" y="2486025"/>
            <a:ext cx="8552354" cy="1886055"/>
          </a:xfrm>
          <a:prstGeom prst="rect">
            <a:avLst/>
          </a:prstGeom>
          <a:ln w="12700">
            <a:miter lim="400000"/>
          </a:ln>
        </p:spPr>
      </p:pic>
      <p:sp>
        <p:nvSpPr>
          <p:cNvPr id="208" name="https://rajeshparikh.substack.com/p/qwen-3-and-deepseek-r1s-post-training…"/>
          <p:cNvSpPr txBox="1"/>
          <p:nvPr/>
        </p:nvSpPr>
        <p:spPr>
          <a:xfrm>
            <a:off x="1970206" y="6317885"/>
            <a:ext cx="5203588" cy="4420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1200">
                <a:latin typeface="Arial"/>
                <a:ea typeface="Arial"/>
                <a:cs typeface="Arial"/>
                <a:sym typeface="Arial"/>
              </a:defRPr>
            </a:pPr>
            <a:r>
              <a:rPr u="sng">
                <a:solidFill>
                  <a:srgbClr val="0000FF"/>
                </a:solidFill>
                <a:uFill>
                  <a:solidFill>
                    <a:srgbClr val="0000FF"/>
                  </a:solidFill>
                </a:uFill>
                <a:hlinkClick r:id="rId3" invalidUrl="" action="" tgtFrame="" tooltip="" history="1" highlightClick="0" endSnd="0"/>
              </a:rPr>
              <a:t>https://rajeshparikh.substack.com/p/qwen-3-and-deepseek-r1s-post-training</a:t>
            </a:r>
          </a:p>
          <a:p>
            <a:pPr algn="ctr">
              <a:defRPr sz="1200">
                <a:latin typeface="Arial"/>
                <a:ea typeface="Arial"/>
                <a:cs typeface="Arial"/>
                <a:sym typeface="Arial"/>
              </a:defRPr>
            </a:pPr>
            <a:r>
              <a:rPr u="sng">
                <a:solidFill>
                  <a:srgbClr val="0000FF"/>
                </a:solidFill>
                <a:uFill>
                  <a:solidFill>
                    <a:srgbClr val="0000FF"/>
                  </a:solidFill>
                </a:uFill>
                <a:hlinkClick r:id="rId4" invalidUrl="" action="" tgtFrame="" tooltip="" history="1" highlightClick="0" endSnd="0"/>
              </a:rPr>
              <a:t>https://arxiv.org/abs/2501.12948</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13" name="Group"/>
          <p:cNvGrpSpPr/>
          <p:nvPr/>
        </p:nvGrpSpPr>
        <p:grpSpPr>
          <a:xfrm>
            <a:off x="0" y="0"/>
            <a:ext cx="9144000" cy="1219200"/>
            <a:chOff x="0" y="0"/>
            <a:chExt cx="9144000" cy="1219200"/>
          </a:xfrm>
        </p:grpSpPr>
        <p:sp>
          <p:nvSpPr>
            <p:cNvPr id="211"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212" name="But … Jevons Paradox is Real"/>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But … Jevons Paradox is Real</a:t>
              </a:r>
            </a:p>
          </p:txBody>
        </p:sp>
      </p:grpSp>
      <p:pic>
        <p:nvPicPr>
          <p:cNvPr id="214" name="pasted-movie.png" descr="pasted-movie.png"/>
          <p:cNvPicPr>
            <a:picLocks noChangeAspect="1"/>
          </p:cNvPicPr>
          <p:nvPr/>
        </p:nvPicPr>
        <p:blipFill>
          <a:blip r:embed="rId2">
            <a:extLst/>
          </a:blip>
          <a:srcRect l="14710" t="0" r="0" b="0"/>
          <a:stretch>
            <a:fillRect/>
          </a:stretch>
        </p:blipFill>
        <p:spPr>
          <a:xfrm>
            <a:off x="1225946" y="1797659"/>
            <a:ext cx="6692175" cy="4415418"/>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18" name="Group"/>
          <p:cNvGrpSpPr/>
          <p:nvPr/>
        </p:nvGrpSpPr>
        <p:grpSpPr>
          <a:xfrm>
            <a:off x="0" y="0"/>
            <a:ext cx="9144000" cy="1219200"/>
            <a:chOff x="0" y="0"/>
            <a:chExt cx="9144000" cy="1219200"/>
          </a:xfrm>
        </p:grpSpPr>
        <p:sp>
          <p:nvSpPr>
            <p:cNvPr id="21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3600">
                  <a:solidFill>
                    <a:srgbClr val="FFFFFF"/>
                  </a:solidFill>
                  <a:latin typeface="Arial"/>
                  <a:ea typeface="Arial"/>
                  <a:cs typeface="Arial"/>
                  <a:sym typeface="Arial"/>
                </a:defRPr>
              </a:pPr>
            </a:p>
          </p:txBody>
        </p:sp>
        <p:sp>
          <p:nvSpPr>
            <p:cNvPr id="217" name="3b. Claude Triggers Collapse in SaaS Stocks"/>
            <p:cNvSpPr txBox="1"/>
            <p:nvPr/>
          </p:nvSpPr>
          <p:spPr>
            <a:xfrm>
              <a:off x="0" y="323293"/>
              <a:ext cx="9144000" cy="5726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400">
                  <a:solidFill>
                    <a:srgbClr val="FFFFFF"/>
                  </a:solidFill>
                  <a:latin typeface="Arial"/>
                  <a:ea typeface="Arial"/>
                  <a:cs typeface="Arial"/>
                  <a:sym typeface="Arial"/>
                </a:defRPr>
              </a:lvl1pPr>
            </a:lstStyle>
            <a:p>
              <a:pPr/>
              <a:r>
                <a:t>  3b. Claude Triggers Collapse in SaaS Stocks</a:t>
              </a:r>
            </a:p>
          </p:txBody>
        </p:sp>
      </p:grpSp>
      <p:sp>
        <p:nvSpPr>
          <p:cNvPr id="219"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0" name="pasted-movie.png" descr="pasted-movie.png"/>
          <p:cNvPicPr>
            <a:picLocks noChangeAspect="1"/>
          </p:cNvPicPr>
          <p:nvPr/>
        </p:nvPicPr>
        <p:blipFill>
          <a:blip r:embed="rId2">
            <a:extLst/>
          </a:blip>
          <a:stretch>
            <a:fillRect/>
          </a:stretch>
        </p:blipFill>
        <p:spPr>
          <a:xfrm>
            <a:off x="0" y="1236100"/>
            <a:ext cx="9144001" cy="5819589"/>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3" name="Why did the markets freak out, again?!"/>
          <p:cNvSpPr txBox="1"/>
          <p:nvPr/>
        </p:nvSpPr>
        <p:spPr>
          <a:xfrm>
            <a:off x="533400" y="27682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Why did the markets freak out, again?!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28" name="Group"/>
          <p:cNvGrpSpPr/>
          <p:nvPr/>
        </p:nvGrpSpPr>
        <p:grpSpPr>
          <a:xfrm>
            <a:off x="0" y="0"/>
            <a:ext cx="9144000" cy="1219200"/>
            <a:chOff x="0" y="0"/>
            <a:chExt cx="9144000" cy="1219200"/>
          </a:xfrm>
        </p:grpSpPr>
        <p:sp>
          <p:nvSpPr>
            <p:cNvPr id="22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227" name="Software Moats are Indeed Under Threat"/>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Software Moats are Indeed Under Threat </a:t>
              </a:r>
            </a:p>
          </p:txBody>
        </p:sp>
      </p:grpSp>
      <p:pic>
        <p:nvPicPr>
          <p:cNvPr id="229" name="pasted-movie.png" descr="pasted-movie.png"/>
          <p:cNvPicPr>
            <a:picLocks noChangeAspect="1"/>
          </p:cNvPicPr>
          <p:nvPr/>
        </p:nvPicPr>
        <p:blipFill>
          <a:blip r:embed="rId2">
            <a:extLst/>
          </a:blip>
          <a:stretch>
            <a:fillRect/>
          </a:stretch>
        </p:blipFill>
        <p:spPr>
          <a:xfrm>
            <a:off x="-1" y="1492153"/>
            <a:ext cx="9144001" cy="4777383"/>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34" name="Group"/>
          <p:cNvGrpSpPr/>
          <p:nvPr/>
        </p:nvGrpSpPr>
        <p:grpSpPr>
          <a:xfrm>
            <a:off x="0" y="0"/>
            <a:ext cx="9144000" cy="1219200"/>
            <a:chOff x="0" y="0"/>
            <a:chExt cx="9144000" cy="1219200"/>
          </a:xfrm>
        </p:grpSpPr>
        <p:sp>
          <p:nvSpPr>
            <p:cNvPr id="23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233" name="But … SaaS as a Category is Not Dead"/>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But … SaaS as a Category is Not Dead</a:t>
              </a:r>
            </a:p>
          </p:txBody>
        </p:sp>
      </p:grpSp>
      <p:sp>
        <p:nvSpPr>
          <p:cNvPr id="235" name="https://www.srao.blog/p/the-software-apocalypse-that-isnt"/>
          <p:cNvSpPr txBox="1"/>
          <p:nvPr/>
        </p:nvSpPr>
        <p:spPr>
          <a:xfrm>
            <a:off x="2584383" y="6504137"/>
            <a:ext cx="3975234" cy="2642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1200" u="sng">
                <a:solidFill>
                  <a:srgbClr val="0000FF"/>
                </a:solidFill>
                <a:uFill>
                  <a:solidFill>
                    <a:srgbClr val="0000FF"/>
                  </a:solidFill>
                </a:uFill>
                <a:latin typeface="Arial"/>
                <a:ea typeface="Arial"/>
                <a:cs typeface="Arial"/>
                <a:sym typeface="Arial"/>
                <a:hlinkClick r:id="rId2"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2" invalidUrl="" action="" tgtFrame="" tooltip="" history="1" highlightClick="0" endSnd="0"/>
              </a:rPr>
              <a:t>https://www.srao.blog/p/the-software-apocalypse-that-isnt</a:t>
            </a:r>
          </a:p>
        </p:txBody>
      </p:sp>
      <p:pic>
        <p:nvPicPr>
          <p:cNvPr id="236" name="pasted-movie.png" descr="pasted-movie.png"/>
          <p:cNvPicPr>
            <a:picLocks noChangeAspect="1"/>
          </p:cNvPicPr>
          <p:nvPr/>
        </p:nvPicPr>
        <p:blipFill>
          <a:blip r:embed="rId3">
            <a:extLst/>
          </a:blip>
          <a:stretch>
            <a:fillRect/>
          </a:stretch>
        </p:blipFill>
        <p:spPr>
          <a:xfrm>
            <a:off x="1683872" y="1285870"/>
            <a:ext cx="5776256" cy="5151597"/>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9" name="Innumerable enterprise applications are being disrupted by AGI"/>
          <p:cNvSpPr txBox="1"/>
          <p:nvPr/>
        </p:nvSpPr>
        <p:spPr>
          <a:xfrm>
            <a:off x="342900" y="2615851"/>
            <a:ext cx="8458200" cy="1092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Innumerable enterprise applications are being disrupted by AGI</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2" name="pasted-movie.png" descr="pasted-movie.png"/>
          <p:cNvPicPr>
            <a:picLocks noChangeAspect="1"/>
          </p:cNvPicPr>
          <p:nvPr/>
        </p:nvPicPr>
        <p:blipFill>
          <a:blip r:embed="rId2">
            <a:extLst/>
          </a:blip>
          <a:srcRect l="8957" t="0" r="12933" b="0"/>
          <a:stretch>
            <a:fillRect/>
          </a:stretch>
        </p:blipFill>
        <p:spPr>
          <a:xfrm>
            <a:off x="-6141" y="-10742"/>
            <a:ext cx="4807501" cy="4110466"/>
          </a:xfrm>
          <a:prstGeom prst="rect">
            <a:avLst/>
          </a:prstGeom>
          <a:ln w="12700">
            <a:miter lim="400000"/>
          </a:ln>
        </p:spPr>
      </p:pic>
      <p:pic>
        <p:nvPicPr>
          <p:cNvPr id="243" name="pasted-movie.png" descr="pasted-movie.png"/>
          <p:cNvPicPr>
            <a:picLocks noChangeAspect="1"/>
          </p:cNvPicPr>
          <p:nvPr/>
        </p:nvPicPr>
        <p:blipFill>
          <a:blip r:embed="rId3">
            <a:extLst/>
          </a:blip>
          <a:srcRect l="6636" t="0" r="19214" b="5732"/>
          <a:stretch>
            <a:fillRect/>
          </a:stretch>
        </p:blipFill>
        <p:spPr>
          <a:xfrm>
            <a:off x="4434232" y="3344710"/>
            <a:ext cx="4714753" cy="3504925"/>
          </a:xfrm>
          <a:prstGeom prst="rect">
            <a:avLst/>
          </a:prstGeom>
          <a:ln w="12700">
            <a:miter lim="400000"/>
          </a:ln>
        </p:spPr>
      </p:pic>
      <p:pic>
        <p:nvPicPr>
          <p:cNvPr id="244" name="pasted-movie.png" descr="pasted-movie.png"/>
          <p:cNvPicPr>
            <a:picLocks noChangeAspect="1"/>
          </p:cNvPicPr>
          <p:nvPr/>
        </p:nvPicPr>
        <p:blipFill>
          <a:blip r:embed="rId4">
            <a:extLst/>
          </a:blip>
          <a:srcRect l="3693" t="0" r="23766" b="16499"/>
          <a:stretch>
            <a:fillRect/>
          </a:stretch>
        </p:blipFill>
        <p:spPr>
          <a:xfrm>
            <a:off x="4781326" y="-5759"/>
            <a:ext cx="4402876" cy="3378756"/>
          </a:xfrm>
          <a:prstGeom prst="rect">
            <a:avLst/>
          </a:prstGeom>
          <a:ln w="12700">
            <a:miter lim="400000"/>
          </a:ln>
        </p:spPr>
      </p:pic>
      <p:pic>
        <p:nvPicPr>
          <p:cNvPr id="245" name="pasted-movie.png" descr="pasted-movie.png"/>
          <p:cNvPicPr>
            <a:picLocks noChangeAspect="1"/>
          </p:cNvPicPr>
          <p:nvPr/>
        </p:nvPicPr>
        <p:blipFill>
          <a:blip r:embed="rId5">
            <a:extLst/>
          </a:blip>
          <a:srcRect l="28083" t="0" r="1414" b="0"/>
          <a:stretch>
            <a:fillRect/>
          </a:stretch>
        </p:blipFill>
        <p:spPr>
          <a:xfrm>
            <a:off x="-5939" y="3318966"/>
            <a:ext cx="4791158" cy="3556463"/>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8" name="Domain sciences also being disrupted*"/>
          <p:cNvSpPr txBox="1"/>
          <p:nvPr/>
        </p:nvSpPr>
        <p:spPr>
          <a:xfrm>
            <a:off x="342900" y="2869851"/>
            <a:ext cx="8458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Domain sciences also being disrupted*</a:t>
            </a:r>
          </a:p>
        </p:txBody>
      </p:sp>
      <p:sp>
        <p:nvSpPr>
          <p:cNvPr id="249" name="Pre-LLM era Deep Learning (DL) already disrupted most natural sciences!"/>
          <p:cNvSpPr txBox="1"/>
          <p:nvPr/>
        </p:nvSpPr>
        <p:spPr>
          <a:xfrm>
            <a:off x="342900" y="5926075"/>
            <a:ext cx="8458201" cy="375232"/>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2000">
                <a:solidFill>
                  <a:srgbClr val="535353"/>
                </a:solidFill>
                <a:latin typeface="Arial"/>
                <a:ea typeface="Arial"/>
                <a:cs typeface="Arial"/>
                <a:sym typeface="Arial"/>
              </a:defRPr>
            </a:lvl1pPr>
          </a:lstStyle>
          <a:p>
            <a:pPr/>
            <a:r>
              <a:t>Pre-LLM era Deep Learning (DL) already disrupted most natural sciences!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2" name="pasted-movie.png" descr="pasted-movie.png"/>
          <p:cNvPicPr>
            <a:picLocks noChangeAspect="1"/>
          </p:cNvPicPr>
          <p:nvPr/>
        </p:nvPicPr>
        <p:blipFill>
          <a:blip r:embed="rId2">
            <a:extLst/>
          </a:blip>
          <a:srcRect l="13716" t="0" r="13716" b="0"/>
          <a:stretch>
            <a:fillRect/>
          </a:stretch>
        </p:blipFill>
        <p:spPr>
          <a:xfrm>
            <a:off x="1855" y="-14396"/>
            <a:ext cx="5193036" cy="3578124"/>
          </a:xfrm>
          <a:prstGeom prst="rect">
            <a:avLst/>
          </a:prstGeom>
          <a:ln w="12700">
            <a:miter lim="400000"/>
          </a:ln>
        </p:spPr>
      </p:pic>
      <p:pic>
        <p:nvPicPr>
          <p:cNvPr id="253" name="pasted-movie.png" descr="pasted-movie.png"/>
          <p:cNvPicPr>
            <a:picLocks noChangeAspect="1"/>
          </p:cNvPicPr>
          <p:nvPr/>
        </p:nvPicPr>
        <p:blipFill>
          <a:blip r:embed="rId3">
            <a:extLst/>
          </a:blip>
          <a:srcRect l="15212" t="0" r="15212" b="0"/>
          <a:stretch>
            <a:fillRect/>
          </a:stretch>
        </p:blipFill>
        <p:spPr>
          <a:xfrm>
            <a:off x="5176153" y="-14396"/>
            <a:ext cx="3967409" cy="3578235"/>
          </a:xfrm>
          <a:prstGeom prst="rect">
            <a:avLst/>
          </a:prstGeom>
          <a:ln w="12700">
            <a:miter lim="400000"/>
          </a:ln>
        </p:spPr>
      </p:pic>
      <p:pic>
        <p:nvPicPr>
          <p:cNvPr id="254" name="pasted-movie.png" descr="pasted-movie.png"/>
          <p:cNvPicPr>
            <a:picLocks noChangeAspect="1"/>
          </p:cNvPicPr>
          <p:nvPr/>
        </p:nvPicPr>
        <p:blipFill>
          <a:blip r:embed="rId4">
            <a:extLst/>
          </a:blip>
          <a:srcRect l="2841" t="3453" r="2841" b="5183"/>
          <a:stretch>
            <a:fillRect/>
          </a:stretch>
        </p:blipFill>
        <p:spPr>
          <a:xfrm>
            <a:off x="4945613" y="3552971"/>
            <a:ext cx="4183653" cy="3323130"/>
          </a:xfrm>
          <a:prstGeom prst="rect">
            <a:avLst/>
          </a:prstGeom>
          <a:ln w="12700">
            <a:miter lim="400000"/>
          </a:ln>
        </p:spPr>
      </p:pic>
      <p:pic>
        <p:nvPicPr>
          <p:cNvPr id="255" name="pasted-movie.png" descr="pasted-movie.png"/>
          <p:cNvPicPr>
            <a:picLocks noChangeAspect="1"/>
          </p:cNvPicPr>
          <p:nvPr/>
        </p:nvPicPr>
        <p:blipFill>
          <a:blip r:embed="rId5">
            <a:extLst/>
          </a:blip>
          <a:srcRect l="0" t="0" r="12340" b="0"/>
          <a:stretch>
            <a:fillRect/>
          </a:stretch>
        </p:blipFill>
        <p:spPr>
          <a:xfrm>
            <a:off x="-2720" y="3552971"/>
            <a:ext cx="5180783" cy="3323040"/>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8" name="We are not living in “normal” times. :)"/>
          <p:cNvSpPr txBox="1"/>
          <p:nvPr/>
        </p:nvSpPr>
        <p:spPr>
          <a:xfrm>
            <a:off x="342900" y="2882551"/>
            <a:ext cx="8458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We are not living in “normal” times. :)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1" name="pasted-movie.png" descr="pasted-movie.png"/>
          <p:cNvPicPr>
            <a:picLocks noChangeAspect="1"/>
          </p:cNvPicPr>
          <p:nvPr/>
        </p:nvPicPr>
        <p:blipFill>
          <a:blip r:embed="rId2">
            <a:extLst/>
          </a:blip>
          <a:stretch>
            <a:fillRect/>
          </a:stretch>
        </p:blipFill>
        <p:spPr>
          <a:xfrm>
            <a:off x="-13178" y="-1"/>
            <a:ext cx="4437127" cy="6858001"/>
          </a:xfrm>
          <a:prstGeom prst="rect">
            <a:avLst/>
          </a:prstGeom>
          <a:ln w="12700">
            <a:miter lim="400000"/>
          </a:ln>
        </p:spPr>
      </p:pic>
      <p:pic>
        <p:nvPicPr>
          <p:cNvPr id="262" name="pasted-movie.png" descr="pasted-movie.png"/>
          <p:cNvPicPr>
            <a:picLocks noChangeAspect="1"/>
          </p:cNvPicPr>
          <p:nvPr/>
        </p:nvPicPr>
        <p:blipFill>
          <a:blip r:embed="rId3">
            <a:extLst/>
          </a:blip>
          <a:srcRect l="37092" t="18997" r="0" b="3142"/>
          <a:stretch>
            <a:fillRect/>
          </a:stretch>
        </p:blipFill>
        <p:spPr>
          <a:xfrm>
            <a:off x="4430450" y="1797446"/>
            <a:ext cx="4686729" cy="326294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5" name="But what more is there to all this than just taking a bunch of ML/AI courses?"/>
          <p:cNvSpPr txBox="1"/>
          <p:nvPr/>
        </p:nvSpPr>
        <p:spPr>
          <a:xfrm>
            <a:off x="342900" y="2628551"/>
            <a:ext cx="8458200" cy="1092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But what more is there to all this than just taking a bunch of ML/AI courses?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Slide Number Placeholder 4"/>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70" name="Rectangle 6"/>
          <p:cNvGrpSpPr/>
          <p:nvPr/>
        </p:nvGrpSpPr>
        <p:grpSpPr>
          <a:xfrm>
            <a:off x="0" y="0"/>
            <a:ext cx="9144000" cy="1219200"/>
            <a:chOff x="0" y="0"/>
            <a:chExt cx="9144000" cy="1219200"/>
          </a:xfrm>
        </p:grpSpPr>
        <p:sp>
          <p:nvSpPr>
            <p:cNvPr id="268"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269" name="Academic ML/AI"/>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Academic ML/AI</a:t>
              </a:r>
            </a:p>
          </p:txBody>
        </p:sp>
      </p:grpSp>
      <p:sp>
        <p:nvSpPr>
          <p:cNvPr id="271" name="Rectangle 7"/>
          <p:cNvSpPr txBox="1"/>
          <p:nvPr/>
        </p:nvSpPr>
        <p:spPr>
          <a:xfrm>
            <a:off x="817781" y="1707604"/>
            <a:ext cx="7508438" cy="402699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ts val="3600"/>
              </a:lnSpc>
              <a:spcBef>
                <a:spcPts val="1000"/>
              </a:spcBef>
              <a:defRPr sz="2400">
                <a:solidFill>
                  <a:srgbClr val="535353"/>
                </a:solidFill>
                <a:latin typeface="Arial"/>
                <a:ea typeface="Arial"/>
                <a:cs typeface="Arial"/>
                <a:sym typeface="Arial"/>
              </a:defRPr>
            </a:pPr>
            <a:r>
              <a:t>Machine Learning Algorithms</a:t>
            </a:r>
          </a:p>
          <a:p>
            <a:pPr>
              <a:lnSpc>
                <a:spcPts val="3600"/>
              </a:lnSpc>
              <a:spcBef>
                <a:spcPts val="1000"/>
              </a:spcBef>
              <a:defRPr sz="2400">
                <a:solidFill>
                  <a:srgbClr val="535353"/>
                </a:solidFill>
                <a:latin typeface="Arial"/>
                <a:ea typeface="Arial"/>
                <a:cs typeface="Arial"/>
                <a:sym typeface="Arial"/>
              </a:defRPr>
            </a:pPr>
            <a:r>
              <a:t>Deep Learning Algorithms</a:t>
            </a:r>
          </a:p>
          <a:p>
            <a:pPr>
              <a:lnSpc>
                <a:spcPts val="3600"/>
              </a:lnSpc>
              <a:spcBef>
                <a:spcPts val="1000"/>
              </a:spcBef>
              <a:defRPr sz="2400">
                <a:solidFill>
                  <a:srgbClr val="535353"/>
                </a:solidFill>
                <a:latin typeface="Arial"/>
                <a:ea typeface="Arial"/>
                <a:cs typeface="Arial"/>
                <a:sym typeface="Arial"/>
              </a:defRPr>
            </a:pPr>
            <a:r>
              <a:t>Large Language Models</a:t>
            </a:r>
          </a:p>
          <a:p>
            <a:pPr>
              <a:lnSpc>
                <a:spcPts val="3600"/>
              </a:lnSpc>
              <a:spcBef>
                <a:spcPts val="1000"/>
              </a:spcBef>
              <a:defRPr sz="2400">
                <a:solidFill>
                  <a:srgbClr val="535353"/>
                </a:solidFill>
                <a:latin typeface="Arial"/>
                <a:ea typeface="Arial"/>
                <a:cs typeface="Arial"/>
                <a:sym typeface="Arial"/>
              </a:defRPr>
            </a:pPr>
            <a:r>
              <a:t>Natural Language Processing</a:t>
            </a:r>
          </a:p>
          <a:p>
            <a:pPr>
              <a:lnSpc>
                <a:spcPts val="3600"/>
              </a:lnSpc>
              <a:spcBef>
                <a:spcPts val="1000"/>
              </a:spcBef>
              <a:defRPr sz="2400">
                <a:solidFill>
                  <a:srgbClr val="535353"/>
                </a:solidFill>
                <a:latin typeface="Arial"/>
                <a:ea typeface="Arial"/>
                <a:cs typeface="Arial"/>
                <a:sym typeface="Arial"/>
              </a:defRPr>
            </a:pPr>
            <a:r>
              <a:t>Information Retrieval</a:t>
            </a:r>
          </a:p>
          <a:p>
            <a:pPr>
              <a:lnSpc>
                <a:spcPts val="3600"/>
              </a:lnSpc>
              <a:spcBef>
                <a:spcPts val="1000"/>
              </a:spcBef>
              <a:defRPr sz="2400">
                <a:solidFill>
                  <a:srgbClr val="535353"/>
                </a:solidFill>
                <a:latin typeface="Arial"/>
                <a:ea typeface="Arial"/>
                <a:cs typeface="Arial"/>
                <a:sym typeface="Arial"/>
              </a:defRPr>
            </a:pPr>
            <a:r>
              <a:t>Computer Vision</a:t>
            </a:r>
          </a:p>
          <a:p>
            <a:pPr>
              <a:lnSpc>
                <a:spcPts val="3600"/>
              </a:lnSpc>
              <a:spcBef>
                <a:spcPts val="1000"/>
              </a:spcBef>
              <a:defRPr sz="2400">
                <a:solidFill>
                  <a:srgbClr val="535353"/>
                </a:solidFill>
                <a:latin typeface="Arial"/>
                <a:ea typeface="Arial"/>
                <a:cs typeface="Arial"/>
                <a:sym typeface="Arial"/>
              </a:defRPr>
            </a:pPr>
            <a:r>
              <a:t>…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4" name="Image" descr="Image"/>
          <p:cNvPicPr>
            <a:picLocks noChangeAspect="1"/>
          </p:cNvPicPr>
          <p:nvPr/>
        </p:nvPicPr>
        <p:blipFill>
          <a:blip r:embed="rId2">
            <a:extLst/>
          </a:blip>
          <a:stretch>
            <a:fillRect/>
          </a:stretch>
        </p:blipFill>
        <p:spPr>
          <a:xfrm>
            <a:off x="103253" y="2179682"/>
            <a:ext cx="8937494" cy="3264128"/>
          </a:xfrm>
          <a:prstGeom prst="rect">
            <a:avLst/>
          </a:prstGeom>
          <a:ln w="12700">
            <a:miter lim="400000"/>
          </a:ln>
        </p:spPr>
      </p:pic>
      <p:grpSp>
        <p:nvGrpSpPr>
          <p:cNvPr id="277" name="Rectangle 6"/>
          <p:cNvGrpSpPr/>
          <p:nvPr/>
        </p:nvGrpSpPr>
        <p:grpSpPr>
          <a:xfrm>
            <a:off x="0" y="0"/>
            <a:ext cx="9144000" cy="1219200"/>
            <a:chOff x="0" y="0"/>
            <a:chExt cx="9144000" cy="1219200"/>
          </a:xfrm>
        </p:grpSpPr>
        <p:sp>
          <p:nvSpPr>
            <p:cNvPr id="275"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276" name="Real-World ML/AI 101"/>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ML/AI 101</a:t>
              </a:r>
            </a:p>
          </p:txBody>
        </p:sp>
      </p:grpSp>
      <p:pic>
        <p:nvPicPr>
          <p:cNvPr id="278" name="Image" descr="Image"/>
          <p:cNvPicPr>
            <a:picLocks noChangeAspect="1"/>
          </p:cNvPicPr>
          <p:nvPr/>
        </p:nvPicPr>
        <p:blipFill>
          <a:blip r:embed="rId3">
            <a:extLst/>
          </a:blip>
          <a:srcRect l="6138" t="24486" r="6138" b="18708"/>
          <a:stretch>
            <a:fillRect/>
          </a:stretch>
        </p:blipFill>
        <p:spPr>
          <a:xfrm>
            <a:off x="3620889" y="1701800"/>
            <a:ext cx="1902387" cy="689860"/>
          </a:xfrm>
          <a:prstGeom prst="rect">
            <a:avLst/>
          </a:prstGeom>
          <a:ln w="12700">
            <a:miter lim="400000"/>
          </a:ln>
        </p:spPr>
      </p:pic>
      <p:sp>
        <p:nvSpPr>
          <p:cNvPr id="279" name="Rectangle 9"/>
          <p:cNvSpPr txBox="1"/>
          <p:nvPr/>
        </p:nvSpPr>
        <p:spPr>
          <a:xfrm>
            <a:off x="407358" y="5917134"/>
            <a:ext cx="8329284" cy="528418"/>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lvl1pPr algn="ctr" defTabSz="1828800">
              <a:lnSpc>
                <a:spcPct val="110000"/>
              </a:lnSpc>
              <a:defRPr i="1" sz="2400">
                <a:solidFill>
                  <a:srgbClr val="535353"/>
                </a:solidFill>
                <a:latin typeface="Arial"/>
                <a:ea typeface="Arial"/>
                <a:cs typeface="Arial"/>
                <a:sym typeface="Arial"/>
              </a:defRPr>
            </a:lvl1pPr>
          </a:lstStyle>
          <a:p>
            <a:pPr/>
            <a:r>
              <a:t>Almost all of your ML / AI courses put together! :)</a:t>
            </a:r>
          </a:p>
        </p:txBody>
      </p:sp>
      <p:sp>
        <p:nvSpPr>
          <p:cNvPr id="280" name="Line"/>
          <p:cNvSpPr/>
          <p:nvPr/>
        </p:nvSpPr>
        <p:spPr>
          <a:xfrm flipV="1">
            <a:off x="4038599" y="4051300"/>
            <a:ext cx="1" cy="1897295"/>
          </a:xfrm>
          <a:prstGeom prst="line">
            <a:avLst/>
          </a:prstGeom>
          <a:ln w="38100">
            <a:solidFill>
              <a:srgbClr val="FF2600"/>
            </a:solidFill>
            <a:tailEnd type="triangle"/>
          </a:ln>
        </p:spPr>
        <p:txBody>
          <a:bodyPr lIns="45719" rIns="45719"/>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9" grpId="2"/>
      <p:bldP build="whole" bldLvl="1" animBg="1" rev="0" advAuto="0" spid="280"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3" name="Screen Shot 2019-07-17 at 3.32.15 AM.png" descr="Screen Shot 2019-07-17 at 3.32.15 AM.png"/>
          <p:cNvPicPr>
            <a:picLocks noChangeAspect="1"/>
          </p:cNvPicPr>
          <p:nvPr/>
        </p:nvPicPr>
        <p:blipFill>
          <a:blip r:embed="rId2">
            <a:extLst/>
          </a:blip>
          <a:srcRect l="4395" t="31981" r="16259" b="13196"/>
          <a:stretch>
            <a:fillRect/>
          </a:stretch>
        </p:blipFill>
        <p:spPr>
          <a:xfrm>
            <a:off x="332673" y="1821719"/>
            <a:ext cx="8206197" cy="3543746"/>
          </a:xfrm>
          <a:prstGeom prst="rect">
            <a:avLst/>
          </a:prstGeom>
          <a:ln w="12700">
            <a:miter lim="400000"/>
          </a:ln>
        </p:spPr>
      </p:pic>
      <p:grpSp>
        <p:nvGrpSpPr>
          <p:cNvPr id="286" name="Rectangle 6"/>
          <p:cNvGrpSpPr/>
          <p:nvPr/>
        </p:nvGrpSpPr>
        <p:grpSpPr>
          <a:xfrm>
            <a:off x="0" y="0"/>
            <a:ext cx="9144000" cy="1219200"/>
            <a:chOff x="0" y="0"/>
            <a:chExt cx="9144000" cy="1219200"/>
          </a:xfrm>
        </p:grpSpPr>
        <p:sp>
          <p:nvSpPr>
            <p:cNvPr id="284"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285" name="Real-World ML/AI 101"/>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ML/AI 101</a:t>
              </a:r>
            </a:p>
          </p:txBody>
        </p:sp>
      </p:grpSp>
      <p:sp>
        <p:nvSpPr>
          <p:cNvPr id="287" name="Rectangle 9"/>
          <p:cNvSpPr txBox="1"/>
          <p:nvPr/>
        </p:nvSpPr>
        <p:spPr>
          <a:xfrm>
            <a:off x="110148" y="5498034"/>
            <a:ext cx="8923703" cy="918581"/>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p>
            <a:pPr algn="ctr" defTabSz="1828800">
              <a:lnSpc>
                <a:spcPct val="110000"/>
              </a:lnSpc>
              <a:defRPr i="1" sz="2400">
                <a:solidFill>
                  <a:srgbClr val="535353"/>
                </a:solidFill>
                <a:latin typeface="Arial"/>
                <a:ea typeface="Arial"/>
                <a:cs typeface="Arial"/>
                <a:sym typeface="Arial"/>
              </a:defRPr>
            </a:pPr>
            <a:r>
              <a:t>This was in 2016! </a:t>
            </a:r>
          </a:p>
          <a:p>
            <a:pPr algn="ctr" defTabSz="1828800">
              <a:lnSpc>
                <a:spcPct val="110000"/>
              </a:lnSpc>
              <a:defRPr i="1" sz="2400">
                <a:solidFill>
                  <a:srgbClr val="535353"/>
                </a:solidFill>
                <a:latin typeface="Arial"/>
                <a:ea typeface="Arial"/>
                <a:cs typeface="Arial"/>
                <a:sym typeface="Arial"/>
              </a:defRPr>
            </a:pPr>
            <a:r>
              <a:t>If anything, “mining/algorithms” parts have shrunk further.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92" name="Rectangle 6"/>
          <p:cNvGrpSpPr/>
          <p:nvPr/>
        </p:nvGrpSpPr>
        <p:grpSpPr>
          <a:xfrm>
            <a:off x="0" y="0"/>
            <a:ext cx="9144000" cy="1219200"/>
            <a:chOff x="0" y="0"/>
            <a:chExt cx="9144000" cy="1219200"/>
          </a:xfrm>
        </p:grpSpPr>
        <p:sp>
          <p:nvSpPr>
            <p:cNvPr id="290"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291" name="Real-World ML/AI 101"/>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ML/AI 101</a:t>
              </a:r>
            </a:p>
          </p:txBody>
        </p:sp>
      </p:grpSp>
      <p:sp>
        <p:nvSpPr>
          <p:cNvPr id="293" name="Rectangle 9"/>
          <p:cNvSpPr txBox="1"/>
          <p:nvPr/>
        </p:nvSpPr>
        <p:spPr>
          <a:xfrm>
            <a:off x="1571988" y="1381938"/>
            <a:ext cx="6000024" cy="528417"/>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lvl1pPr algn="ctr" defTabSz="1828800">
              <a:lnSpc>
                <a:spcPct val="110000"/>
              </a:lnSpc>
              <a:defRPr sz="2400">
                <a:solidFill>
                  <a:srgbClr val="535353"/>
                </a:solidFill>
                <a:latin typeface="Arial"/>
                <a:ea typeface="Arial"/>
                <a:cs typeface="Arial"/>
                <a:sym typeface="Arial"/>
              </a:defRPr>
            </a:lvl1pPr>
          </a:lstStyle>
          <a:p>
            <a:pPr/>
            <a:r>
              <a:t>The Rise of “Data-Centric” AI</a:t>
            </a:r>
          </a:p>
        </p:txBody>
      </p:sp>
      <p:pic>
        <p:nvPicPr>
          <p:cNvPr id="294" name="Image" descr="Image"/>
          <p:cNvPicPr>
            <a:picLocks noChangeAspect="1"/>
          </p:cNvPicPr>
          <p:nvPr/>
        </p:nvPicPr>
        <p:blipFill>
          <a:blip r:embed="rId2">
            <a:extLst/>
          </a:blip>
          <a:stretch>
            <a:fillRect/>
          </a:stretch>
        </p:blipFill>
        <p:spPr>
          <a:xfrm>
            <a:off x="2000448" y="2073093"/>
            <a:ext cx="5143176" cy="4772207"/>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299" name="Group"/>
          <p:cNvGrpSpPr/>
          <p:nvPr/>
        </p:nvGrpSpPr>
        <p:grpSpPr>
          <a:xfrm>
            <a:off x="0" y="0"/>
            <a:ext cx="9144000" cy="1219200"/>
            <a:chOff x="0" y="0"/>
            <a:chExt cx="9144000" cy="1219200"/>
          </a:xfrm>
        </p:grpSpPr>
        <p:sp>
          <p:nvSpPr>
            <p:cNvPr id="297"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298" name="Real-World ML/AI 101"/>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ML/AI 101</a:t>
              </a:r>
            </a:p>
          </p:txBody>
        </p:sp>
      </p:grpSp>
      <p:sp>
        <p:nvSpPr>
          <p:cNvPr id="300" name="https://datacentricai.org/"/>
          <p:cNvSpPr txBox="1"/>
          <p:nvPr/>
        </p:nvSpPr>
        <p:spPr>
          <a:xfrm>
            <a:off x="3571156" y="6484988"/>
            <a:ext cx="2001688" cy="2888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defTabSz="457200">
              <a:lnSpc>
                <a:spcPts val="3000"/>
              </a:lnSpc>
              <a:defRPr sz="1400" u="sng">
                <a:solidFill>
                  <a:srgbClr val="0000FF"/>
                </a:solidFill>
                <a:uFill>
                  <a:solidFill>
                    <a:srgbClr val="0000FF"/>
                  </a:solidFill>
                </a:uFill>
                <a:latin typeface="Arial"/>
                <a:ea typeface="Arial"/>
                <a:cs typeface="Arial"/>
                <a:sym typeface="Arial"/>
                <a:hlinkClick r:id="rId2" invalidUrl="" action="" tgtFrame="" tooltip="" history="1" highlightClick="0" endSnd="0"/>
              </a:defRPr>
            </a:lvl1pPr>
          </a:lstStyle>
          <a:p>
            <a:pPr>
              <a:defRPr u="none">
                <a:solidFill>
                  <a:srgbClr val="535353"/>
                </a:solidFill>
                <a:uFillTx/>
              </a:defRPr>
            </a:pPr>
            <a:r>
              <a:rPr u="sng">
                <a:solidFill>
                  <a:srgbClr val="0000FF"/>
                </a:solidFill>
                <a:uFill>
                  <a:solidFill>
                    <a:srgbClr val="0000FF"/>
                  </a:solidFill>
                </a:uFill>
                <a:hlinkClick r:id="rId2" invalidUrl="" action="" tgtFrame="" tooltip="" history="1" highlightClick="0" endSnd="0"/>
              </a:rPr>
              <a:t>https://datacentricai.org/</a:t>
            </a:r>
          </a:p>
        </p:txBody>
      </p:sp>
      <p:pic>
        <p:nvPicPr>
          <p:cNvPr id="301" name="Image" descr="Image"/>
          <p:cNvPicPr>
            <a:picLocks noChangeAspect="1"/>
          </p:cNvPicPr>
          <p:nvPr/>
        </p:nvPicPr>
        <p:blipFill>
          <a:blip r:embed="rId3">
            <a:extLst/>
          </a:blip>
          <a:stretch>
            <a:fillRect/>
          </a:stretch>
        </p:blipFill>
        <p:spPr>
          <a:xfrm>
            <a:off x="1045172" y="1360541"/>
            <a:ext cx="7053656" cy="1219201"/>
          </a:xfrm>
          <a:prstGeom prst="rect">
            <a:avLst/>
          </a:prstGeom>
          <a:ln w="12700">
            <a:miter lim="400000"/>
          </a:ln>
        </p:spPr>
      </p:pic>
      <p:pic>
        <p:nvPicPr>
          <p:cNvPr id="302" name="Image" descr="Image"/>
          <p:cNvPicPr>
            <a:picLocks noChangeAspect="1"/>
          </p:cNvPicPr>
          <p:nvPr/>
        </p:nvPicPr>
        <p:blipFill>
          <a:blip r:embed="rId4">
            <a:extLst/>
          </a:blip>
          <a:srcRect l="0" t="0" r="0" b="0"/>
          <a:stretch>
            <a:fillRect/>
          </a:stretch>
        </p:blipFill>
        <p:spPr>
          <a:xfrm>
            <a:off x="0" y="2649921"/>
            <a:ext cx="9144000" cy="3684196"/>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07" name="Rectangle 6"/>
          <p:cNvGrpSpPr/>
          <p:nvPr/>
        </p:nvGrpSpPr>
        <p:grpSpPr>
          <a:xfrm>
            <a:off x="0" y="0"/>
            <a:ext cx="9144000" cy="1219200"/>
            <a:chOff x="0" y="0"/>
            <a:chExt cx="9144000" cy="1219200"/>
          </a:xfrm>
        </p:grpSpPr>
        <p:sp>
          <p:nvSpPr>
            <p:cNvPr id="305"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06" name="Real-World ML/AI 101"/>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ML/AI 101</a:t>
              </a:r>
            </a:p>
          </p:txBody>
        </p:sp>
      </p:grpSp>
      <p:sp>
        <p:nvSpPr>
          <p:cNvPr id="308" name="Rectangle 9"/>
          <p:cNvSpPr txBox="1"/>
          <p:nvPr/>
        </p:nvSpPr>
        <p:spPr>
          <a:xfrm>
            <a:off x="407358" y="6500811"/>
            <a:ext cx="8329284" cy="355603"/>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p>
            <a:pPr algn="ctr" defTabSz="1828800">
              <a:lnSpc>
                <a:spcPct val="110000"/>
              </a:lnSpc>
              <a:defRPr sz="1200">
                <a:solidFill>
                  <a:srgbClr val="535353"/>
                </a:solidFill>
                <a:latin typeface="Arial"/>
                <a:ea typeface="Arial"/>
                <a:cs typeface="Arial"/>
                <a:sym typeface="Arial"/>
              </a:defRPr>
            </a:pPr>
            <a:r>
              <a:rPr u="sng">
                <a:solidFill>
                  <a:srgbClr val="0000FF"/>
                </a:solidFill>
                <a:uFill>
                  <a:solidFill>
                    <a:srgbClr val="0000FF"/>
                  </a:solidFill>
                </a:uFill>
                <a:hlinkClick r:id="rId2" invalidUrl="" action="" tgtFrame="" tooltip="" history="1" highlightClick="0" endSnd="0"/>
              </a:rPr>
              <a:t>https://blog.insightdatascience.com/preparing-for-the-transition-to-applied-ai-8eaf53624079</a:t>
            </a:r>
            <a:r>
              <a:t> </a:t>
            </a:r>
          </a:p>
        </p:txBody>
      </p:sp>
      <p:pic>
        <p:nvPicPr>
          <p:cNvPr id="309" name="Screen Shot 2020-09-30 at 7.58.05 PM.png" descr="Screen Shot 2020-09-30 at 7.58.05 PM.png"/>
          <p:cNvPicPr>
            <a:picLocks noChangeAspect="1"/>
          </p:cNvPicPr>
          <p:nvPr/>
        </p:nvPicPr>
        <p:blipFill>
          <a:blip r:embed="rId3">
            <a:extLst/>
          </a:blip>
          <a:srcRect l="0" t="0" r="9380" b="0"/>
          <a:stretch>
            <a:fillRect/>
          </a:stretch>
        </p:blipFill>
        <p:spPr>
          <a:xfrm>
            <a:off x="260350" y="2604095"/>
            <a:ext cx="4433509" cy="2233962"/>
          </a:xfrm>
          <a:prstGeom prst="rect">
            <a:avLst/>
          </a:prstGeom>
          <a:ln w="12700">
            <a:miter lim="400000"/>
          </a:ln>
        </p:spPr>
      </p:pic>
      <p:sp>
        <p:nvSpPr>
          <p:cNvPr id="310" name="System design…"/>
          <p:cNvSpPr txBox="1"/>
          <p:nvPr/>
        </p:nvSpPr>
        <p:spPr>
          <a:xfrm>
            <a:off x="5147890" y="2222358"/>
            <a:ext cx="3790802" cy="299748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20842" indent="-320842">
              <a:lnSpc>
                <a:spcPct val="110000"/>
              </a:lnSpc>
              <a:spcBef>
                <a:spcPts val="1200"/>
              </a:spcBef>
              <a:buSzPct val="100000"/>
              <a:buAutoNum type="arabicPeriod" startAt="1"/>
              <a:defRPr sz="2400">
                <a:solidFill>
                  <a:srgbClr val="535353"/>
                </a:solidFill>
                <a:latin typeface="Arial"/>
                <a:ea typeface="Arial"/>
                <a:cs typeface="Arial"/>
                <a:sym typeface="Arial"/>
              </a:defRPr>
            </a:pPr>
            <a:r>
              <a:t>System design</a:t>
            </a:r>
          </a:p>
          <a:p>
            <a:pPr marL="320842" indent="-320842">
              <a:lnSpc>
                <a:spcPct val="110000"/>
              </a:lnSpc>
              <a:spcBef>
                <a:spcPts val="1200"/>
              </a:spcBef>
              <a:buSzPct val="100000"/>
              <a:buAutoNum type="arabicPeriod" startAt="1"/>
              <a:defRPr sz="2400">
                <a:solidFill>
                  <a:srgbClr val="535353"/>
                </a:solidFill>
                <a:latin typeface="Arial"/>
                <a:ea typeface="Arial"/>
                <a:cs typeface="Arial"/>
                <a:sym typeface="Arial"/>
              </a:defRPr>
            </a:pPr>
            <a:r>
              <a:t>Structured ML modules</a:t>
            </a:r>
          </a:p>
          <a:p>
            <a:pPr marL="320842" indent="-320842">
              <a:lnSpc>
                <a:spcPct val="110000"/>
              </a:lnSpc>
              <a:spcBef>
                <a:spcPts val="1200"/>
              </a:spcBef>
              <a:buSzPct val="100000"/>
              <a:buAutoNum type="arabicPeriod" startAt="1"/>
              <a:defRPr sz="2400">
                <a:solidFill>
                  <a:srgbClr val="535353"/>
                </a:solidFill>
                <a:latin typeface="Arial"/>
                <a:ea typeface="Arial"/>
                <a:cs typeface="Arial"/>
                <a:sym typeface="Arial"/>
              </a:defRPr>
            </a:pPr>
            <a:r>
              <a:t>Software testing</a:t>
            </a:r>
          </a:p>
          <a:p>
            <a:pPr marL="320842" indent="-320842">
              <a:lnSpc>
                <a:spcPct val="110000"/>
              </a:lnSpc>
              <a:spcBef>
                <a:spcPts val="1200"/>
              </a:spcBef>
              <a:buSzPct val="100000"/>
              <a:buAutoNum type="arabicPeriod" startAt="1"/>
              <a:defRPr sz="2400">
                <a:solidFill>
                  <a:srgbClr val="535353"/>
                </a:solidFill>
                <a:latin typeface="Arial"/>
                <a:ea typeface="Arial"/>
                <a:cs typeface="Arial"/>
                <a:sym typeface="Arial"/>
              </a:defRPr>
            </a:pPr>
            <a:r>
              <a:t>Integrating with data infrastructure</a:t>
            </a:r>
          </a:p>
          <a:p>
            <a:pPr marL="320842" indent="-320842">
              <a:lnSpc>
                <a:spcPct val="110000"/>
              </a:lnSpc>
              <a:spcBef>
                <a:spcPts val="1200"/>
              </a:spcBef>
              <a:buSzPct val="100000"/>
              <a:buAutoNum type="arabicPeriod" startAt="1"/>
              <a:defRPr sz="2400">
                <a:solidFill>
                  <a:srgbClr val="535353"/>
                </a:solidFill>
                <a:latin typeface="Arial"/>
                <a:ea typeface="Arial"/>
                <a:cs typeface="Arial"/>
                <a:sym typeface="Arial"/>
              </a:defRPr>
            </a:pPr>
            <a:r>
              <a:t>Model serving</a:t>
            </a:r>
          </a:p>
        </p:txBody>
      </p:sp>
      <p:sp>
        <p:nvSpPr>
          <p:cNvPr id="311" name="Rectangle 9"/>
          <p:cNvSpPr txBox="1"/>
          <p:nvPr/>
        </p:nvSpPr>
        <p:spPr>
          <a:xfrm>
            <a:off x="407358" y="5596118"/>
            <a:ext cx="8329284" cy="528417"/>
          </a:xfrm>
          <a:prstGeom prst="rect">
            <a:avLst/>
          </a:prstGeom>
          <a:ln w="12700">
            <a:miter lim="400000"/>
          </a:ln>
          <a:extLst>
            <a:ext uri="{C572A759-6A51-4108-AA02-DFA0A04FC94B}">
              <ma14:wrappingTextBoxFlag xmlns:ma14="http://schemas.microsoft.com/office/mac/drawingml/2011/main" val="1"/>
            </a:ext>
          </a:extLst>
        </p:spPr>
        <p:txBody>
          <a:bodyPr lIns="91393" tIns="91393" rIns="91393" bIns="91393">
            <a:spAutoFit/>
          </a:bodyPr>
          <a:lstStyle>
            <a:lvl1pPr algn="ctr" defTabSz="1828800">
              <a:lnSpc>
                <a:spcPct val="110000"/>
              </a:lnSpc>
              <a:defRPr i="1" sz="2400">
                <a:solidFill>
                  <a:srgbClr val="535353"/>
                </a:solidFill>
                <a:latin typeface="Arial"/>
                <a:ea typeface="Arial"/>
                <a:cs typeface="Arial"/>
                <a:sym typeface="Arial"/>
              </a:defRPr>
            </a:lvl1pPr>
          </a:lstStyle>
          <a:p>
            <a:pPr/>
            <a:r>
              <a:t>All of these are still relevant but in a new form!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1"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16" name="Group"/>
          <p:cNvGrpSpPr/>
          <p:nvPr/>
        </p:nvGrpSpPr>
        <p:grpSpPr>
          <a:xfrm>
            <a:off x="0" y="0"/>
            <a:ext cx="9144000" cy="1219200"/>
            <a:chOff x="0" y="0"/>
            <a:chExt cx="9144000" cy="1219200"/>
          </a:xfrm>
        </p:grpSpPr>
        <p:sp>
          <p:nvSpPr>
            <p:cNvPr id="314"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15" name="The Old Lifecycle: ML/DL Engineering"/>
            <p:cNvSpPr txBox="1"/>
            <p:nvPr/>
          </p:nvSpPr>
          <p:spPr>
            <a:xfrm>
              <a:off x="0" y="298724"/>
              <a:ext cx="9144000" cy="621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800">
                  <a:solidFill>
                    <a:srgbClr val="FFFFFF"/>
                  </a:solidFill>
                  <a:latin typeface="Arial"/>
                  <a:ea typeface="Arial"/>
                  <a:cs typeface="Arial"/>
                  <a:sym typeface="Arial"/>
                </a:defRPr>
              </a:lvl1pPr>
            </a:lstStyle>
            <a:p>
              <a:pPr/>
              <a:r>
                <a:t>  The Old Lifecycle: ML/DL Engineering</a:t>
              </a:r>
            </a:p>
          </p:txBody>
        </p:sp>
      </p:grpSp>
      <p:pic>
        <p:nvPicPr>
          <p:cNvPr id="317" name="adalab.jpg" descr="adalab.jpg"/>
          <p:cNvPicPr>
            <a:picLocks noChangeAspect="1"/>
          </p:cNvPicPr>
          <p:nvPr/>
        </p:nvPicPr>
        <p:blipFill>
          <a:blip r:embed="rId2">
            <a:extLst/>
          </a:blip>
          <a:srcRect l="1448" t="7972" r="0" b="34941"/>
          <a:stretch>
            <a:fillRect/>
          </a:stretch>
        </p:blipFill>
        <p:spPr>
          <a:xfrm>
            <a:off x="66278" y="1516657"/>
            <a:ext cx="9011593" cy="3697487"/>
          </a:xfrm>
          <a:prstGeom prst="rect">
            <a:avLst/>
          </a:prstGeom>
          <a:ln w="12700">
            <a:miter lim="400000"/>
          </a:ln>
        </p:spPr>
      </p:pic>
      <p:sp>
        <p:nvSpPr>
          <p:cNvPr id="318" name="Rectangle 7"/>
          <p:cNvSpPr txBox="1"/>
          <p:nvPr/>
        </p:nvSpPr>
        <p:spPr>
          <a:xfrm>
            <a:off x="981620" y="5447042"/>
            <a:ext cx="2609653" cy="9332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Data Acquisition</a:t>
            </a:r>
          </a:p>
          <a:p>
            <a:pPr algn="ctr">
              <a:lnSpc>
                <a:spcPts val="3400"/>
              </a:lnSpc>
              <a:defRPr sz="2400">
                <a:solidFill>
                  <a:srgbClr val="535353"/>
                </a:solidFill>
                <a:latin typeface="Arial"/>
                <a:ea typeface="Arial"/>
                <a:cs typeface="Arial"/>
                <a:sym typeface="Arial"/>
              </a:defRPr>
            </a:pPr>
            <a:r>
              <a:t>Data Preparation</a:t>
            </a:r>
          </a:p>
        </p:txBody>
      </p:sp>
      <p:sp>
        <p:nvSpPr>
          <p:cNvPr id="319" name="Rectangle 7"/>
          <p:cNvSpPr txBox="1"/>
          <p:nvPr/>
        </p:nvSpPr>
        <p:spPr>
          <a:xfrm>
            <a:off x="3683768" y="5231142"/>
            <a:ext cx="2956274" cy="13650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Feature Engineering</a:t>
            </a:r>
          </a:p>
          <a:p>
            <a:pPr algn="ctr">
              <a:lnSpc>
                <a:spcPts val="3400"/>
              </a:lnSpc>
              <a:defRPr sz="2400">
                <a:solidFill>
                  <a:srgbClr val="535353"/>
                </a:solidFill>
                <a:latin typeface="Arial"/>
                <a:ea typeface="Arial"/>
                <a:cs typeface="Arial"/>
                <a:sym typeface="Arial"/>
              </a:defRPr>
            </a:pPr>
            <a:r>
              <a:t>Training &amp; Inference</a:t>
            </a:r>
          </a:p>
          <a:p>
            <a:pPr algn="ctr">
              <a:lnSpc>
                <a:spcPts val="3400"/>
              </a:lnSpc>
              <a:defRPr sz="2400">
                <a:solidFill>
                  <a:srgbClr val="535353"/>
                </a:solidFill>
                <a:latin typeface="Arial"/>
                <a:ea typeface="Arial"/>
                <a:cs typeface="Arial"/>
                <a:sym typeface="Arial"/>
              </a:defRPr>
            </a:pPr>
            <a:r>
              <a:t>Model Selection</a:t>
            </a:r>
          </a:p>
        </p:txBody>
      </p:sp>
      <p:sp>
        <p:nvSpPr>
          <p:cNvPr id="320" name="Rectangle 7"/>
          <p:cNvSpPr txBox="1"/>
          <p:nvPr/>
        </p:nvSpPr>
        <p:spPr>
          <a:xfrm>
            <a:off x="6732537" y="5447042"/>
            <a:ext cx="2299495" cy="9332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Serving</a:t>
            </a:r>
          </a:p>
          <a:p>
            <a:pPr algn="ctr">
              <a:lnSpc>
                <a:spcPts val="3400"/>
              </a:lnSpc>
              <a:defRPr sz="2400">
                <a:solidFill>
                  <a:srgbClr val="535353"/>
                </a:solidFill>
                <a:latin typeface="Arial"/>
                <a:ea typeface="Arial"/>
                <a:cs typeface="Arial"/>
                <a:sym typeface="Arial"/>
              </a:defRPr>
            </a:pPr>
            <a:r>
              <a:t>Monitoring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0" grpId="3"/>
      <p:bldP build="whole" bldLvl="1" animBg="1" rev="0" advAuto="0" spid="318" grpId="1"/>
      <p:bldP build="whole" bldLvl="1" animBg="1" rev="0" advAuto="0" spid="319" grpId="2"/>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25" name="Group"/>
          <p:cNvGrpSpPr/>
          <p:nvPr/>
        </p:nvGrpSpPr>
        <p:grpSpPr>
          <a:xfrm>
            <a:off x="0" y="0"/>
            <a:ext cx="9144000" cy="1219200"/>
            <a:chOff x="0" y="0"/>
            <a:chExt cx="9144000" cy="1219200"/>
          </a:xfrm>
        </p:grpSpPr>
        <p:sp>
          <p:nvSpPr>
            <p:cNvPr id="323"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24" name="The New Lifecycle: AI Engineering"/>
            <p:cNvSpPr txBox="1"/>
            <p:nvPr/>
          </p:nvSpPr>
          <p:spPr>
            <a:xfrm>
              <a:off x="0" y="298724"/>
              <a:ext cx="9144000" cy="621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800">
                  <a:solidFill>
                    <a:srgbClr val="FFFFFF"/>
                  </a:solidFill>
                  <a:latin typeface="Arial"/>
                  <a:ea typeface="Arial"/>
                  <a:cs typeface="Arial"/>
                  <a:sym typeface="Arial"/>
                </a:defRPr>
              </a:lvl1pPr>
            </a:lstStyle>
            <a:p>
              <a:pPr/>
              <a:r>
                <a:t>  The New Lifecycle: AI Engineering</a:t>
              </a:r>
            </a:p>
          </p:txBody>
        </p:sp>
      </p:grpSp>
      <p:pic>
        <p:nvPicPr>
          <p:cNvPr id="326" name="pasted-movie.png" descr="pasted-movie.png"/>
          <p:cNvPicPr>
            <a:picLocks noChangeAspect="1"/>
          </p:cNvPicPr>
          <p:nvPr/>
        </p:nvPicPr>
        <p:blipFill>
          <a:blip r:embed="rId2">
            <a:extLst/>
          </a:blip>
          <a:srcRect l="6476" t="6607" r="84906" b="65334"/>
          <a:stretch>
            <a:fillRect/>
          </a:stretch>
        </p:blipFill>
        <p:spPr>
          <a:xfrm>
            <a:off x="592193" y="2072880"/>
            <a:ext cx="787939" cy="876886"/>
          </a:xfrm>
          <a:prstGeom prst="rect">
            <a:avLst/>
          </a:prstGeom>
          <a:ln w="12700">
            <a:miter lim="400000"/>
          </a:ln>
        </p:spPr>
      </p:pic>
      <p:pic>
        <p:nvPicPr>
          <p:cNvPr id="327" name="pasted-movie.png" descr="pasted-movie.png"/>
          <p:cNvPicPr>
            <a:picLocks noChangeAspect="1"/>
          </p:cNvPicPr>
          <p:nvPr/>
        </p:nvPicPr>
        <p:blipFill>
          <a:blip r:embed="rId2">
            <a:extLst/>
          </a:blip>
          <a:srcRect l="22170" t="0" r="0" b="0"/>
          <a:stretch>
            <a:fillRect/>
          </a:stretch>
        </p:blipFill>
        <p:spPr>
          <a:xfrm>
            <a:off x="1739674" y="1613354"/>
            <a:ext cx="7116737" cy="3125211"/>
          </a:xfrm>
          <a:prstGeom prst="rect">
            <a:avLst/>
          </a:prstGeom>
          <a:ln w="12700">
            <a:miter lim="400000"/>
          </a:ln>
        </p:spPr>
      </p:pic>
      <p:sp>
        <p:nvSpPr>
          <p:cNvPr id="328" name="Rectangle 7"/>
          <p:cNvSpPr txBox="1"/>
          <p:nvPr/>
        </p:nvSpPr>
        <p:spPr>
          <a:xfrm>
            <a:off x="-39001" y="2929403"/>
            <a:ext cx="2050186" cy="9991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600">
                <a:solidFill>
                  <a:srgbClr val="535353"/>
                </a:solidFill>
                <a:latin typeface="Arial"/>
                <a:ea typeface="Arial"/>
                <a:cs typeface="Arial"/>
                <a:sym typeface="Arial"/>
              </a:defRPr>
            </a:pPr>
            <a:r>
              <a:t>AI Engineer / </a:t>
            </a:r>
          </a:p>
          <a:p>
            <a:pPr algn="ctr">
              <a:defRPr sz="1600">
                <a:solidFill>
                  <a:srgbClr val="535353"/>
                </a:solidFill>
                <a:latin typeface="Arial"/>
                <a:ea typeface="Arial"/>
                <a:cs typeface="Arial"/>
                <a:sym typeface="Arial"/>
              </a:defRPr>
            </a:pPr>
            <a:r>
              <a:t>Forward Deployed Engineer (FDE)</a:t>
            </a:r>
          </a:p>
        </p:txBody>
      </p:sp>
      <p:sp>
        <p:nvSpPr>
          <p:cNvPr id="329" name="Rectangle 7"/>
          <p:cNvSpPr txBox="1"/>
          <p:nvPr/>
        </p:nvSpPr>
        <p:spPr>
          <a:xfrm>
            <a:off x="670678" y="5055164"/>
            <a:ext cx="2609653" cy="13650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Data Acquisition</a:t>
            </a:r>
          </a:p>
          <a:p>
            <a:pPr algn="ctr">
              <a:lnSpc>
                <a:spcPts val="3400"/>
              </a:lnSpc>
              <a:defRPr sz="2400">
                <a:solidFill>
                  <a:srgbClr val="535353"/>
                </a:solidFill>
                <a:latin typeface="Arial"/>
                <a:ea typeface="Arial"/>
                <a:cs typeface="Arial"/>
                <a:sym typeface="Arial"/>
              </a:defRPr>
            </a:pPr>
            <a:r>
              <a:t>Data Preparation</a:t>
            </a:r>
          </a:p>
          <a:p>
            <a:pPr algn="ctr">
              <a:lnSpc>
                <a:spcPts val="3400"/>
              </a:lnSpc>
              <a:defRPr sz="2400">
                <a:solidFill>
                  <a:srgbClr val="535353"/>
                </a:solidFill>
                <a:latin typeface="Arial"/>
                <a:ea typeface="Arial"/>
                <a:cs typeface="Arial"/>
                <a:sym typeface="Arial"/>
              </a:defRPr>
            </a:pPr>
            <a:r>
              <a:t>Create Evals</a:t>
            </a:r>
          </a:p>
        </p:txBody>
      </p:sp>
      <p:sp>
        <p:nvSpPr>
          <p:cNvPr id="330" name="Rectangle 7"/>
          <p:cNvSpPr txBox="1"/>
          <p:nvPr/>
        </p:nvSpPr>
        <p:spPr>
          <a:xfrm>
            <a:off x="3584440" y="5055164"/>
            <a:ext cx="2956273" cy="136507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Context Engineering</a:t>
            </a:r>
          </a:p>
          <a:p>
            <a:pPr algn="ctr">
              <a:lnSpc>
                <a:spcPts val="3400"/>
              </a:lnSpc>
              <a:defRPr sz="2400">
                <a:solidFill>
                  <a:srgbClr val="535353"/>
                </a:solidFill>
                <a:latin typeface="Arial"/>
                <a:ea typeface="Arial"/>
                <a:cs typeface="Arial"/>
                <a:sym typeface="Arial"/>
              </a:defRPr>
            </a:pPr>
            <a:r>
              <a:t>Agent Engineering</a:t>
            </a:r>
          </a:p>
          <a:p>
            <a:pPr algn="ctr">
              <a:lnSpc>
                <a:spcPts val="3400"/>
              </a:lnSpc>
              <a:defRPr sz="2400">
                <a:solidFill>
                  <a:srgbClr val="535353"/>
                </a:solidFill>
                <a:latin typeface="Arial"/>
                <a:ea typeface="Arial"/>
                <a:cs typeface="Arial"/>
                <a:sym typeface="Arial"/>
              </a:defRPr>
            </a:pPr>
            <a:r>
              <a:t>LLM Customization</a:t>
            </a:r>
          </a:p>
        </p:txBody>
      </p:sp>
      <p:sp>
        <p:nvSpPr>
          <p:cNvPr id="331" name="Rectangle 7"/>
          <p:cNvSpPr txBox="1"/>
          <p:nvPr/>
        </p:nvSpPr>
        <p:spPr>
          <a:xfrm>
            <a:off x="6732537" y="5132900"/>
            <a:ext cx="2299495" cy="93327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ts val="3400"/>
              </a:lnSpc>
              <a:defRPr sz="2400">
                <a:solidFill>
                  <a:srgbClr val="535353"/>
                </a:solidFill>
                <a:latin typeface="Arial"/>
                <a:ea typeface="Arial"/>
                <a:cs typeface="Arial"/>
                <a:sym typeface="Arial"/>
              </a:defRPr>
            </a:pPr>
            <a:r>
              <a:t>Guardrails</a:t>
            </a:r>
          </a:p>
          <a:p>
            <a:pPr algn="ctr">
              <a:lnSpc>
                <a:spcPts val="3400"/>
              </a:lnSpc>
              <a:defRPr sz="2400">
                <a:solidFill>
                  <a:srgbClr val="535353"/>
                </a:solidFill>
                <a:latin typeface="Arial"/>
                <a:ea typeface="Arial"/>
                <a:cs typeface="Arial"/>
                <a:sym typeface="Arial"/>
              </a:defRPr>
            </a:pPr>
            <a:r>
              <a:t>Monitoring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0" grpId="2"/>
      <p:bldP build="whole" bldLvl="1" animBg="1" rev="0" advAuto="0" spid="329" grpId="1"/>
      <p:bldP build="whole" bldLvl="1" animBg="1" rev="0" advAuto="0" spid="331" grpId="3"/>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36" name="Group"/>
          <p:cNvGrpSpPr/>
          <p:nvPr/>
        </p:nvGrpSpPr>
        <p:grpSpPr>
          <a:xfrm>
            <a:off x="0" y="0"/>
            <a:ext cx="9144000" cy="1219200"/>
            <a:chOff x="0" y="0"/>
            <a:chExt cx="9144000" cy="1219200"/>
          </a:xfrm>
        </p:grpSpPr>
        <p:sp>
          <p:nvSpPr>
            <p:cNvPr id="334"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35" name="Out with the Old, in with the New!"/>
            <p:cNvSpPr txBox="1"/>
            <p:nvPr/>
          </p:nvSpPr>
          <p:spPr>
            <a:xfrm>
              <a:off x="0" y="298724"/>
              <a:ext cx="9144000" cy="621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800">
                  <a:solidFill>
                    <a:srgbClr val="FFFFFF"/>
                  </a:solidFill>
                  <a:latin typeface="Arial"/>
                  <a:ea typeface="Arial"/>
                  <a:cs typeface="Arial"/>
                  <a:sym typeface="Arial"/>
                </a:defRPr>
              </a:lvl1pPr>
            </a:lstStyle>
            <a:p>
              <a:pPr/>
              <a:r>
                <a:t>  Out with the Old, in with the New!</a:t>
              </a:r>
            </a:p>
          </p:txBody>
        </p:sp>
      </p:grpSp>
      <p:pic>
        <p:nvPicPr>
          <p:cNvPr id="337" name="pasted-movie.png" descr="pasted-movie.png"/>
          <p:cNvPicPr>
            <a:picLocks noChangeAspect="1"/>
          </p:cNvPicPr>
          <p:nvPr/>
        </p:nvPicPr>
        <p:blipFill>
          <a:blip r:embed="rId2">
            <a:extLst/>
          </a:blip>
          <a:stretch>
            <a:fillRect/>
          </a:stretch>
        </p:blipFill>
        <p:spPr>
          <a:xfrm>
            <a:off x="837896" y="1978020"/>
            <a:ext cx="7468208" cy="3782962"/>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42" name="Group"/>
          <p:cNvGrpSpPr/>
          <p:nvPr/>
        </p:nvGrpSpPr>
        <p:grpSpPr>
          <a:xfrm>
            <a:off x="0" y="0"/>
            <a:ext cx="9144000" cy="1219200"/>
            <a:chOff x="0" y="0"/>
            <a:chExt cx="9144000" cy="1219200"/>
          </a:xfrm>
        </p:grpSpPr>
        <p:sp>
          <p:nvSpPr>
            <p:cNvPr id="340"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41" name="Out with the Old, in with the New!"/>
            <p:cNvSpPr txBox="1"/>
            <p:nvPr/>
          </p:nvSpPr>
          <p:spPr>
            <a:xfrm>
              <a:off x="0" y="298724"/>
              <a:ext cx="9144000" cy="621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800">
                  <a:solidFill>
                    <a:srgbClr val="FFFFFF"/>
                  </a:solidFill>
                  <a:latin typeface="Arial"/>
                  <a:ea typeface="Arial"/>
                  <a:cs typeface="Arial"/>
                  <a:sym typeface="Arial"/>
                </a:defRPr>
              </a:lvl1pPr>
            </a:lstStyle>
            <a:p>
              <a:pPr/>
              <a:r>
                <a:t>  Out with the Old, in with the New!</a:t>
              </a:r>
            </a:p>
          </p:txBody>
        </p:sp>
      </p:grpSp>
      <p:pic>
        <p:nvPicPr>
          <p:cNvPr id="343" name="pasted-movie.png" descr="pasted-movie.png"/>
          <p:cNvPicPr>
            <a:picLocks noChangeAspect="1"/>
          </p:cNvPicPr>
          <p:nvPr/>
        </p:nvPicPr>
        <p:blipFill>
          <a:blip r:embed="rId2">
            <a:extLst/>
          </a:blip>
          <a:stretch>
            <a:fillRect/>
          </a:stretch>
        </p:blipFill>
        <p:spPr>
          <a:xfrm>
            <a:off x="787400" y="1998266"/>
            <a:ext cx="7569200" cy="3517901"/>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48" name="Group"/>
          <p:cNvGrpSpPr/>
          <p:nvPr/>
        </p:nvGrpSpPr>
        <p:grpSpPr>
          <a:xfrm>
            <a:off x="0" y="0"/>
            <a:ext cx="9144000" cy="1219200"/>
            <a:chOff x="0" y="0"/>
            <a:chExt cx="9144000" cy="1219200"/>
          </a:xfrm>
        </p:grpSpPr>
        <p:sp>
          <p:nvSpPr>
            <p:cNvPr id="34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47" name="Out with the Old, in with the New!"/>
            <p:cNvSpPr txBox="1"/>
            <p:nvPr/>
          </p:nvSpPr>
          <p:spPr>
            <a:xfrm>
              <a:off x="0" y="298724"/>
              <a:ext cx="9144000" cy="621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800">
                  <a:solidFill>
                    <a:srgbClr val="FFFFFF"/>
                  </a:solidFill>
                  <a:latin typeface="Arial"/>
                  <a:ea typeface="Arial"/>
                  <a:cs typeface="Arial"/>
                  <a:sym typeface="Arial"/>
                </a:defRPr>
              </a:lvl1pPr>
            </a:lstStyle>
            <a:p>
              <a:pPr/>
              <a:r>
                <a:t>  Out with the Old, in with the New!</a:t>
              </a:r>
            </a:p>
          </p:txBody>
        </p:sp>
      </p:grpSp>
      <p:pic>
        <p:nvPicPr>
          <p:cNvPr id="349" name="pasted-movie.png" descr="pasted-movie.png"/>
          <p:cNvPicPr>
            <a:picLocks noChangeAspect="1"/>
          </p:cNvPicPr>
          <p:nvPr/>
        </p:nvPicPr>
        <p:blipFill>
          <a:blip r:embed="rId2">
            <a:extLst/>
          </a:blip>
          <a:stretch>
            <a:fillRect/>
          </a:stretch>
        </p:blipFill>
        <p:spPr>
          <a:xfrm>
            <a:off x="578572" y="1578862"/>
            <a:ext cx="7986856" cy="4934289"/>
          </a:xfrm>
          <a:prstGeom prst="rect">
            <a:avLst/>
          </a:prstGeom>
          <a:ln w="12700">
            <a:miter lim="400000"/>
          </a:ln>
        </p:spPr>
      </p:pic>
      <p:pic>
        <p:nvPicPr>
          <p:cNvPr id="350" name="Screenshot 2026-03-31 at 2.07.38 PM.png" descr="Screenshot 2026-03-31 at 2.07.38 PM.png"/>
          <p:cNvPicPr>
            <a:picLocks noChangeAspect="1"/>
          </p:cNvPicPr>
          <p:nvPr/>
        </p:nvPicPr>
        <p:blipFill>
          <a:blip r:embed="rId3">
            <a:extLst/>
          </a:blip>
          <a:stretch>
            <a:fillRect/>
          </a:stretch>
        </p:blipFill>
        <p:spPr>
          <a:xfrm>
            <a:off x="2380466" y="1308498"/>
            <a:ext cx="4383068" cy="5475017"/>
          </a:xfrm>
          <a:prstGeom prst="rect">
            <a:avLst/>
          </a:prstGeom>
          <a:ln w="12700">
            <a:miter lim="400000"/>
          </a:ln>
        </p:spPr>
      </p:pic>
      <p:pic>
        <p:nvPicPr>
          <p:cNvPr id="351" name="Screenshot 2026-03-31 at 2.07.51 PM.png" descr="Screenshot 2026-03-31 at 2.07.51 PM.png"/>
          <p:cNvPicPr>
            <a:picLocks noChangeAspect="1"/>
          </p:cNvPicPr>
          <p:nvPr/>
        </p:nvPicPr>
        <p:blipFill>
          <a:blip r:embed="rId4">
            <a:extLst/>
          </a:blip>
          <a:stretch>
            <a:fillRect/>
          </a:stretch>
        </p:blipFill>
        <p:spPr>
          <a:xfrm>
            <a:off x="0" y="2527019"/>
            <a:ext cx="9144001" cy="3037975"/>
          </a:xfrm>
          <a:prstGeom prst="rect">
            <a:avLst/>
          </a:prstGeom>
          <a:ln w="12700">
            <a:miter lim="400000"/>
          </a:ln>
        </p:spPr>
      </p:pic>
      <p:pic>
        <p:nvPicPr>
          <p:cNvPr id="352" name="pasted-movie.png" descr="pasted-movie.png"/>
          <p:cNvPicPr>
            <a:picLocks noChangeAspect="1"/>
          </p:cNvPicPr>
          <p:nvPr/>
        </p:nvPicPr>
        <p:blipFill>
          <a:blip r:embed="rId5">
            <a:extLst/>
          </a:blip>
          <a:stretch>
            <a:fillRect/>
          </a:stretch>
        </p:blipFill>
        <p:spPr>
          <a:xfrm>
            <a:off x="1895277" y="1578862"/>
            <a:ext cx="5353446" cy="493428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2" grpId="3"/>
      <p:bldP build="whole" bldLvl="1" animBg="1" rev="0" advAuto="0" spid="350" grpId="1"/>
      <p:bldP build="whole" bldLvl="1" animBg="1" rev="0" advAuto="0" spid="351" grpId="2"/>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FDEs are basically “AGI babysitters” for a product team. :)"/>
          <p:cNvSpPr txBox="1"/>
          <p:nvPr/>
        </p:nvSpPr>
        <p:spPr>
          <a:xfrm>
            <a:off x="342900" y="2628551"/>
            <a:ext cx="8458200" cy="1092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FDEs are basically “AGI babysitters” for a product team.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7"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8" name="CSE/DSC 234 will get you to think about the…"/>
          <p:cNvSpPr txBox="1"/>
          <p:nvPr/>
        </p:nvSpPr>
        <p:spPr>
          <a:xfrm>
            <a:off x="349497" y="258036"/>
            <a:ext cx="8445005" cy="906328"/>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nSpc>
                <a:spcPct val="110000"/>
              </a:lnSpc>
              <a:defRPr b="1" sz="2600">
                <a:solidFill>
                  <a:srgbClr val="404040"/>
                </a:solidFill>
                <a:latin typeface="Arial"/>
                <a:ea typeface="Arial"/>
                <a:cs typeface="Arial"/>
                <a:sym typeface="Arial"/>
              </a:defRPr>
            </a:pPr>
            <a:r>
              <a:rPr>
                <a:solidFill>
                  <a:srgbClr val="535353"/>
                </a:solidFill>
              </a:rPr>
              <a:t>CSE/DSC 234 will get you to think about the </a:t>
            </a:r>
            <a:endParaRPr>
              <a:solidFill>
                <a:srgbClr val="535353"/>
              </a:solidFill>
            </a:endParaRPr>
          </a:p>
          <a:p>
            <a:pPr>
              <a:lnSpc>
                <a:spcPct val="110000"/>
              </a:lnSpc>
              <a:defRPr b="1" sz="2600" u="sng">
                <a:solidFill>
                  <a:srgbClr val="FF2600"/>
                </a:solidFill>
                <a:latin typeface="Arial"/>
                <a:ea typeface="Arial"/>
                <a:cs typeface="Arial"/>
                <a:sym typeface="Arial"/>
              </a:defRPr>
            </a:pPr>
            <a:r>
              <a:t>data and engineering aspects of A(G)I applications</a:t>
            </a:r>
          </a:p>
        </p:txBody>
      </p:sp>
      <p:grpSp>
        <p:nvGrpSpPr>
          <p:cNvPr id="365" name="Group"/>
          <p:cNvGrpSpPr/>
          <p:nvPr/>
        </p:nvGrpSpPr>
        <p:grpSpPr>
          <a:xfrm>
            <a:off x="951335" y="1384200"/>
            <a:ext cx="7410487" cy="1595178"/>
            <a:chOff x="0" y="0"/>
            <a:chExt cx="7410486" cy="1595176"/>
          </a:xfrm>
        </p:grpSpPr>
        <p:sp>
          <p:nvSpPr>
            <p:cNvPr id="359" name="Oval"/>
            <p:cNvSpPr/>
            <p:nvPr/>
          </p:nvSpPr>
          <p:spPr>
            <a:xfrm>
              <a:off x="2912828" y="0"/>
              <a:ext cx="1929744" cy="1423316"/>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360" name="Oval"/>
            <p:cNvSpPr/>
            <p:nvPr/>
          </p:nvSpPr>
          <p:spPr>
            <a:xfrm>
              <a:off x="-1" y="614854"/>
              <a:ext cx="4309683" cy="980323"/>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361" name="Oval"/>
            <p:cNvSpPr/>
            <p:nvPr/>
          </p:nvSpPr>
          <p:spPr>
            <a:xfrm>
              <a:off x="3413758" y="614854"/>
              <a:ext cx="3996729" cy="980323"/>
            </a:xfrm>
            <a:prstGeom prst="ellipse">
              <a:avLst/>
            </a:prstGeom>
            <a:noFill/>
            <a:ln w="12700" cap="flat">
              <a:solidFill>
                <a:srgbClr val="40404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p>
          </p:txBody>
        </p:sp>
        <p:sp>
          <p:nvSpPr>
            <p:cNvPr id="362" name="AI"/>
            <p:cNvSpPr txBox="1"/>
            <p:nvPr/>
          </p:nvSpPr>
          <p:spPr>
            <a:xfrm>
              <a:off x="3323167" y="137042"/>
              <a:ext cx="1109066" cy="4542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defRPr sz="2400">
                  <a:solidFill>
                    <a:srgbClr val="535353"/>
                  </a:solidFill>
                  <a:latin typeface="Trebuchet MS"/>
                  <a:ea typeface="Trebuchet MS"/>
                  <a:cs typeface="Trebuchet MS"/>
                  <a:sym typeface="Trebuchet MS"/>
                </a:defRPr>
              </a:lvl1pPr>
            </a:lstStyle>
            <a:p>
              <a:pPr/>
              <a:r>
                <a:t>AI</a:t>
              </a:r>
            </a:p>
          </p:txBody>
        </p:sp>
        <p:sp>
          <p:nvSpPr>
            <p:cNvPr id="363" name="Data…"/>
            <p:cNvSpPr txBox="1"/>
            <p:nvPr/>
          </p:nvSpPr>
          <p:spPr>
            <a:xfrm>
              <a:off x="582466" y="595733"/>
              <a:ext cx="2491027" cy="93534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gn="ctr" defTabSz="821531">
                <a:defRPr sz="2400">
                  <a:solidFill>
                    <a:srgbClr val="535353"/>
                  </a:solidFill>
                  <a:latin typeface="Trebuchet MS"/>
                  <a:ea typeface="Trebuchet MS"/>
                  <a:cs typeface="Trebuchet MS"/>
                  <a:sym typeface="Trebuchet MS"/>
                </a:defRPr>
              </a:pPr>
              <a:r>
                <a:t>Data</a:t>
              </a:r>
            </a:p>
            <a:p>
              <a:pPr algn="ctr" defTabSz="821531">
                <a:defRPr sz="2400">
                  <a:solidFill>
                    <a:srgbClr val="535353"/>
                  </a:solidFill>
                  <a:latin typeface="Trebuchet MS"/>
                  <a:ea typeface="Trebuchet MS"/>
                  <a:cs typeface="Trebuchet MS"/>
                  <a:sym typeface="Trebuchet MS"/>
                </a:defRPr>
              </a:pPr>
              <a:r>
                <a:t>Management</a:t>
              </a:r>
            </a:p>
          </p:txBody>
        </p:sp>
        <p:sp>
          <p:nvSpPr>
            <p:cNvPr id="364" name="Software Engineering"/>
            <p:cNvSpPr txBox="1"/>
            <p:nvPr/>
          </p:nvSpPr>
          <p:spPr>
            <a:xfrm>
              <a:off x="4252429" y="581563"/>
              <a:ext cx="2875426" cy="9636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gn="ctr" defTabSz="821531">
                <a:defRPr sz="2400">
                  <a:solidFill>
                    <a:srgbClr val="535353"/>
                  </a:solidFill>
                  <a:latin typeface="Trebuchet MS"/>
                  <a:ea typeface="Trebuchet MS"/>
                  <a:cs typeface="Trebuchet MS"/>
                  <a:sym typeface="Trebuchet MS"/>
                </a:defRPr>
              </a:lvl1pPr>
            </a:lstStyle>
            <a:p>
              <a:pPr/>
              <a:r>
                <a:t>Software Engineering</a:t>
              </a:r>
            </a:p>
          </p:txBody>
        </p:sp>
      </p:grpSp>
      <p:sp>
        <p:nvSpPr>
          <p:cNvPr id="366" name="“Data-Centric AI …”: How to acquire, annotate, synthesize, and curate data and data-informed evals?…"/>
          <p:cNvSpPr txBox="1"/>
          <p:nvPr/>
        </p:nvSpPr>
        <p:spPr>
          <a:xfrm>
            <a:off x="239563" y="3453208"/>
            <a:ext cx="8664874" cy="2999584"/>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431800" indent="-4318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“Data-Centric AI …”:</a:t>
            </a:r>
            <a:r>
              <a:t> How to acquire, annotate, synthesize, and curate data and data-informed evals?</a:t>
            </a:r>
          </a:p>
          <a:p>
            <a:pPr marL="431800" indent="-4318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 AI Engineering”:</a:t>
            </a:r>
            <a:r>
              <a:t> How to go from data + LLMs/AGI APIs to shippable software systems?</a:t>
            </a:r>
          </a:p>
          <a:p>
            <a:pPr marL="431800" indent="-4318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3 Main Stages:</a:t>
            </a:r>
          </a:p>
          <a:p>
            <a:pPr lvl="1" marL="1092200" indent="-6350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Source</a:t>
            </a:r>
            <a:r>
              <a:t>: Raw application -&gt; AI-ready data + evals</a:t>
            </a:r>
          </a:p>
          <a:p>
            <a:pPr lvl="1" marL="1092200" indent="-6350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Build</a:t>
            </a:r>
            <a:r>
              <a:t>: AI-ready data + evals -&gt; A(G)I pipelines</a:t>
            </a:r>
          </a:p>
          <a:p>
            <a:pPr lvl="1" marL="1092200" indent="-635000">
              <a:lnSpc>
                <a:spcPct val="110000"/>
              </a:lnSpc>
              <a:spcBef>
                <a:spcPts val="600"/>
              </a:spcBef>
              <a:buClr>
                <a:srgbClr val="92D050"/>
              </a:buClr>
              <a:buSzPct val="100000"/>
              <a:buAutoNum type="arabicPeriod" startAt="1"/>
              <a:defRPr sz="2000">
                <a:solidFill>
                  <a:srgbClr val="535353"/>
                </a:solidFill>
                <a:latin typeface="Arial"/>
                <a:ea typeface="Arial"/>
                <a:cs typeface="Arial"/>
                <a:sym typeface="Arial"/>
              </a:defRPr>
            </a:pPr>
            <a:r>
              <a:rPr b="1"/>
              <a:t>Deploy</a:t>
            </a:r>
            <a:r>
              <a:t>: Productionize A(G)I pipelines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5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58">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358">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2" fill="hold">
                                  <p:stCondLst>
                                    <p:cond delay="0"/>
                                  </p:stCondLst>
                                  <p:iterate type="el" backwards="0">
                                    <p:tmAbs val="0"/>
                                  </p:iterate>
                                  <p:childTnLst>
                                    <p:set>
                                      <p:cBhvr>
                                        <p:cTn id="15" fill="hold"/>
                                        <p:tgtEl>
                                          <p:spTgt spid="36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3" fill="hold">
                                  <p:stCondLst>
                                    <p:cond delay="0"/>
                                  </p:stCondLst>
                                  <p:iterate type="el" backwards="0">
                                    <p:tmAbs val="0"/>
                                  </p:iterate>
                                  <p:childTnLst>
                                    <p:set>
                                      <p:cBhvr>
                                        <p:cTn id="19" fill="hold"/>
                                        <p:tgtEl>
                                          <p:spTgt spid="366">
                                            <p:bg/>
                                          </p:spTgt>
                                        </p:tgtEl>
                                        <p:attrNameLst>
                                          <p:attrName>style.visibility</p:attrName>
                                        </p:attrNameLst>
                                      </p:cBhvr>
                                      <p:to>
                                        <p:strVal val="visible"/>
                                      </p:to>
                                    </p:set>
                                  </p:childTnLst>
                                </p:cTn>
                              </p:par>
                              <p:par>
                                <p:cTn id="20" presetClass="entr" nodeType="withEffect" presetSubtype="0" presetID="1" grpId="3" fill="hold">
                                  <p:stCondLst>
                                    <p:cond delay="0"/>
                                  </p:stCondLst>
                                  <p:iterate type="el" backwards="0">
                                    <p:tmAbs val="0"/>
                                  </p:iterate>
                                  <p:childTnLst>
                                    <p:set>
                                      <p:cBhvr>
                                        <p:cTn id="21" fill="hold"/>
                                        <p:tgtEl>
                                          <p:spTgt spid="366">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0" presetID="1" grpId="3" fill="hold">
                                  <p:stCondLst>
                                    <p:cond delay="0"/>
                                  </p:stCondLst>
                                  <p:iterate type="el" backwards="0">
                                    <p:tmAbs val="0"/>
                                  </p:iterate>
                                  <p:childTnLst>
                                    <p:set>
                                      <p:cBhvr>
                                        <p:cTn id="25" fill="hold"/>
                                        <p:tgtEl>
                                          <p:spTgt spid="366">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3" fill="hold">
                                  <p:stCondLst>
                                    <p:cond delay="0"/>
                                  </p:stCondLst>
                                  <p:iterate type="el" backwards="0">
                                    <p:tmAbs val="0"/>
                                  </p:iterate>
                                  <p:childTnLst>
                                    <p:set>
                                      <p:cBhvr>
                                        <p:cTn id="29" fill="hold"/>
                                        <p:tgtEl>
                                          <p:spTgt spid="366">
                                            <p:txEl>
                                              <p:pRg st="2" end="2"/>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0" presetID="1" grpId="3" fill="hold">
                                  <p:stCondLst>
                                    <p:cond delay="0"/>
                                  </p:stCondLst>
                                  <p:iterate type="el" backwards="0">
                                    <p:tmAbs val="0"/>
                                  </p:iterate>
                                  <p:childTnLst>
                                    <p:set>
                                      <p:cBhvr>
                                        <p:cTn id="33" fill="hold"/>
                                        <p:tgtEl>
                                          <p:spTgt spid="366">
                                            <p:txEl>
                                              <p:pRg st="3" end="3"/>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3" fill="hold">
                                  <p:stCondLst>
                                    <p:cond delay="0"/>
                                  </p:stCondLst>
                                  <p:iterate type="el" backwards="0">
                                    <p:tmAbs val="0"/>
                                  </p:iterate>
                                  <p:childTnLst>
                                    <p:set>
                                      <p:cBhvr>
                                        <p:cTn id="37" fill="hold"/>
                                        <p:tgtEl>
                                          <p:spTgt spid="366">
                                            <p:txEl>
                                              <p:pRg st="4" end="4"/>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0" presetID="1" grpId="3" fill="hold">
                                  <p:stCondLst>
                                    <p:cond delay="0"/>
                                  </p:stCondLst>
                                  <p:iterate type="el" backwards="0">
                                    <p:tmAbs val="0"/>
                                  </p:iterate>
                                  <p:childTnLst>
                                    <p:set>
                                      <p:cBhvr>
                                        <p:cTn id="41" fill="hold"/>
                                        <p:tgtEl>
                                          <p:spTgt spid="366">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8" grpId="1"/>
      <p:bldP build="p" bldLvl="5" animBg="1" rev="0" advAuto="0" spid="366" grpId="3"/>
      <p:bldP build="whole" bldLvl="1" animBg="1" rev="0" advAuto="0" spid="365" grpId="2"/>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Slide Number Placeholder 4"/>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71" name="Rectangle 6"/>
          <p:cNvGrpSpPr/>
          <p:nvPr/>
        </p:nvGrpSpPr>
        <p:grpSpPr>
          <a:xfrm>
            <a:off x="0" y="0"/>
            <a:ext cx="9144000" cy="1219200"/>
            <a:chOff x="0" y="0"/>
            <a:chExt cx="9144000" cy="1219200"/>
          </a:xfrm>
        </p:grpSpPr>
        <p:sp>
          <p:nvSpPr>
            <p:cNvPr id="369"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70" name="Focus on Practical Concern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Focus on Practical Concerns</a:t>
              </a:r>
            </a:p>
          </p:txBody>
        </p:sp>
      </p:grpSp>
      <p:sp>
        <p:nvSpPr>
          <p:cNvPr id="372" name="TextBox 23"/>
          <p:cNvSpPr txBox="1"/>
          <p:nvPr/>
        </p:nvSpPr>
        <p:spPr>
          <a:xfrm>
            <a:off x="693989" y="1625025"/>
            <a:ext cx="6918824" cy="132512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defTabSz="1300480">
              <a:lnSpc>
                <a:spcPct val="120000"/>
              </a:lnSpc>
              <a:defRPr b="1" sz="2400">
                <a:solidFill>
                  <a:srgbClr val="535353"/>
                </a:solidFill>
                <a:latin typeface="Arial"/>
                <a:ea typeface="Arial"/>
                <a:cs typeface="Arial"/>
                <a:sym typeface="Arial"/>
              </a:defRPr>
            </a:pPr>
            <a:r>
              <a:t>Key concerns in AI algorithmics:</a:t>
            </a:r>
          </a:p>
          <a:p>
            <a:pPr defTabSz="1300480">
              <a:lnSpc>
                <a:spcPct val="120000"/>
              </a:lnSpc>
              <a:defRPr sz="2400">
                <a:solidFill>
                  <a:srgbClr val="FF0000"/>
                </a:solidFill>
                <a:latin typeface="Arial"/>
                <a:ea typeface="Arial"/>
                <a:cs typeface="Arial"/>
                <a:sym typeface="Arial"/>
              </a:defRPr>
            </a:pPr>
            <a:r>
              <a:t>Accuracy/Quality Metrics</a:t>
            </a:r>
          </a:p>
          <a:p>
            <a:pPr defTabSz="1300480">
              <a:lnSpc>
                <a:spcPct val="120000"/>
              </a:lnSpc>
              <a:defRPr sz="2400">
                <a:solidFill>
                  <a:srgbClr val="FF0000"/>
                </a:solidFill>
                <a:latin typeface="Arial"/>
                <a:ea typeface="Arial"/>
                <a:cs typeface="Arial"/>
                <a:sym typeface="Arial"/>
              </a:defRPr>
            </a:pPr>
            <a:r>
              <a:t>Runtime efficiency </a:t>
            </a:r>
            <a:r>
              <a:rPr>
                <a:solidFill>
                  <a:srgbClr val="535353"/>
                </a:solidFill>
              </a:rPr>
              <a:t>(sometimes)</a:t>
            </a:r>
          </a:p>
        </p:txBody>
      </p:sp>
      <p:sp>
        <p:nvSpPr>
          <p:cNvPr id="373" name="TextBox 25"/>
          <p:cNvSpPr txBox="1"/>
          <p:nvPr/>
        </p:nvSpPr>
        <p:spPr>
          <a:xfrm>
            <a:off x="685352" y="3614561"/>
            <a:ext cx="7957086" cy="217458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defTabSz="1300480">
              <a:lnSpc>
                <a:spcPct val="120000"/>
              </a:lnSpc>
              <a:defRPr b="1" sz="2400">
                <a:solidFill>
                  <a:srgbClr val="535353"/>
                </a:solidFill>
                <a:latin typeface="Arial"/>
                <a:ea typeface="Arial"/>
                <a:cs typeface="Arial"/>
                <a:sym typeface="Arial"/>
              </a:defRPr>
            </a:pPr>
            <a:r>
              <a:t>Additional key </a:t>
            </a:r>
            <a:r>
              <a:rPr i="1"/>
              <a:t>practical</a:t>
            </a:r>
            <a:r>
              <a:t> concerns in AI engineering: </a:t>
            </a:r>
          </a:p>
          <a:p>
            <a:pPr defTabSz="1300480">
              <a:lnSpc>
                <a:spcPct val="120000"/>
              </a:lnSpc>
              <a:defRPr sz="2400">
                <a:solidFill>
                  <a:srgbClr val="FF0000"/>
                </a:solidFill>
                <a:latin typeface="Arial"/>
                <a:ea typeface="Arial"/>
                <a:cs typeface="Arial"/>
                <a:sym typeface="Arial"/>
              </a:defRPr>
            </a:pPr>
            <a:r>
              <a:t>Usability + Reliability</a:t>
            </a:r>
          </a:p>
          <a:p>
            <a:pPr defTabSz="1300480">
              <a:lnSpc>
                <a:spcPct val="120000"/>
              </a:lnSpc>
              <a:defRPr sz="2400">
                <a:solidFill>
                  <a:srgbClr val="FF0000"/>
                </a:solidFill>
                <a:latin typeface="Arial"/>
                <a:ea typeface="Arial"/>
                <a:cs typeface="Arial"/>
                <a:sym typeface="Arial"/>
              </a:defRPr>
            </a:pPr>
            <a:r>
              <a:t>Scalability + Efficiency</a:t>
            </a:r>
            <a:r>
              <a:rPr>
                <a:solidFill>
                  <a:srgbClr val="404040"/>
                </a:solidFill>
              </a:rPr>
              <a:t> at scale</a:t>
            </a:r>
            <a:endParaRPr>
              <a:solidFill>
                <a:srgbClr val="404040"/>
              </a:solidFill>
            </a:endParaRPr>
          </a:p>
          <a:p>
            <a:pPr defTabSz="1300480">
              <a:lnSpc>
                <a:spcPct val="120000"/>
              </a:lnSpc>
              <a:defRPr sz="2400">
                <a:solidFill>
                  <a:srgbClr val="FF0000"/>
                </a:solidFill>
                <a:latin typeface="Arial"/>
                <a:ea typeface="Arial"/>
                <a:cs typeface="Arial"/>
                <a:sym typeface="Arial"/>
              </a:defRPr>
            </a:pPr>
            <a:r>
              <a:t>Manageability</a:t>
            </a:r>
          </a:p>
          <a:p>
            <a:pPr defTabSz="1300480">
              <a:lnSpc>
                <a:spcPct val="120000"/>
              </a:lnSpc>
              <a:defRPr sz="2400">
                <a:solidFill>
                  <a:srgbClr val="FF0000"/>
                </a:solidFill>
                <a:latin typeface="Arial"/>
                <a:ea typeface="Arial"/>
                <a:cs typeface="Arial"/>
                <a:sym typeface="Arial"/>
              </a:defRPr>
            </a:pPr>
            <a:r>
              <a:t>Total Cost of Ownership (TCO)</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7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7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7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2" fill="hold">
                                  <p:stCondLst>
                                    <p:cond delay="0"/>
                                  </p:stCondLst>
                                  <p:iterate type="el" backwards="0">
                                    <p:tmAbs val="0"/>
                                  </p:iterate>
                                  <p:childTnLst>
                                    <p:set>
                                      <p:cBhvr>
                                        <p:cTn id="20" fill="hold"/>
                                        <p:tgtEl>
                                          <p:spTgt spid="373">
                                            <p:bg/>
                                          </p:spTgt>
                                        </p:tgtEl>
                                        <p:attrNameLst>
                                          <p:attrName>style.visibility</p:attrName>
                                        </p:attrNameLst>
                                      </p:cBhvr>
                                      <p:to>
                                        <p:strVal val="visible"/>
                                      </p:to>
                                    </p:set>
                                  </p:childTnLst>
                                </p:cTn>
                              </p:par>
                              <p:par>
                                <p:cTn id="21" presetClass="entr" nodeType="withEffect" presetSubtype="0" presetID="1" grpId="2" fill="hold">
                                  <p:stCondLst>
                                    <p:cond delay="0"/>
                                  </p:stCondLst>
                                  <p:iterate type="el" backwards="0">
                                    <p:tmAbs val="0"/>
                                  </p:iterate>
                                  <p:childTnLst>
                                    <p:set>
                                      <p:cBhvr>
                                        <p:cTn id="22" fill="hold"/>
                                        <p:tgtEl>
                                          <p:spTgt spid="37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2" fill="hold">
                                  <p:stCondLst>
                                    <p:cond delay="0"/>
                                  </p:stCondLst>
                                  <p:iterate type="el" backwards="0">
                                    <p:tmAbs val="0"/>
                                  </p:iterate>
                                  <p:childTnLst>
                                    <p:set>
                                      <p:cBhvr>
                                        <p:cTn id="26" fill="hold"/>
                                        <p:tgtEl>
                                          <p:spTgt spid="37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2" fill="hold">
                                  <p:stCondLst>
                                    <p:cond delay="0"/>
                                  </p:stCondLst>
                                  <p:iterate type="el" backwards="0">
                                    <p:tmAbs val="0"/>
                                  </p:iterate>
                                  <p:childTnLst>
                                    <p:set>
                                      <p:cBhvr>
                                        <p:cTn id="30" fill="hold"/>
                                        <p:tgtEl>
                                          <p:spTgt spid="373">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2" fill="hold">
                                  <p:stCondLst>
                                    <p:cond delay="0"/>
                                  </p:stCondLst>
                                  <p:iterate type="el" backwards="0">
                                    <p:tmAbs val="0"/>
                                  </p:iterate>
                                  <p:childTnLst>
                                    <p:set>
                                      <p:cBhvr>
                                        <p:cTn id="34" fill="hold"/>
                                        <p:tgtEl>
                                          <p:spTgt spid="37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2" fill="hold">
                                  <p:stCondLst>
                                    <p:cond delay="0"/>
                                  </p:stCondLst>
                                  <p:iterate type="el" backwards="0">
                                    <p:tmAbs val="0"/>
                                  </p:iterate>
                                  <p:childTnLst>
                                    <p:set>
                                      <p:cBhvr>
                                        <p:cTn id="38" fill="hold"/>
                                        <p:tgtEl>
                                          <p:spTgt spid="37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72" grpId="1"/>
      <p:bldP build="p" bldLvl="5" animBg="1" rev="0" advAuto="0" spid="373" grpId="2"/>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78" name="Rectangle 6"/>
          <p:cNvGrpSpPr/>
          <p:nvPr/>
        </p:nvGrpSpPr>
        <p:grpSpPr>
          <a:xfrm>
            <a:off x="0" y="0"/>
            <a:ext cx="9144000" cy="1219200"/>
            <a:chOff x="0" y="0"/>
            <a:chExt cx="9144000" cy="1219200"/>
          </a:xfrm>
        </p:grpSpPr>
        <p:sp>
          <p:nvSpPr>
            <p:cNvPr id="37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377" name="Real-World AI: Pareto Surface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Real-World AI: Pareto Surfaces</a:t>
              </a:r>
            </a:p>
          </p:txBody>
        </p:sp>
      </p:grpSp>
      <p:sp>
        <p:nvSpPr>
          <p:cNvPr id="379" name="Line"/>
          <p:cNvSpPr/>
          <p:nvPr/>
        </p:nvSpPr>
        <p:spPr>
          <a:xfrm>
            <a:off x="1181100" y="5886703"/>
            <a:ext cx="2173015" cy="1"/>
          </a:xfrm>
          <a:prstGeom prst="line">
            <a:avLst/>
          </a:prstGeom>
          <a:ln w="25400">
            <a:solidFill>
              <a:schemeClr val="accent1"/>
            </a:solidFill>
          </a:ln>
        </p:spPr>
        <p:txBody>
          <a:bodyPr lIns="45719" rIns="45719"/>
          <a:lstStyle/>
          <a:p>
            <a:pPr/>
          </a:p>
        </p:txBody>
      </p:sp>
      <p:sp>
        <p:nvSpPr>
          <p:cNvPr id="380" name="Line"/>
          <p:cNvSpPr/>
          <p:nvPr/>
        </p:nvSpPr>
        <p:spPr>
          <a:xfrm flipV="1">
            <a:off x="1371600" y="3515295"/>
            <a:ext cx="1" cy="2556075"/>
          </a:xfrm>
          <a:prstGeom prst="line">
            <a:avLst/>
          </a:prstGeom>
          <a:ln w="25400">
            <a:solidFill>
              <a:schemeClr val="accent1"/>
            </a:solidFill>
          </a:ln>
        </p:spPr>
        <p:txBody>
          <a:bodyPr lIns="45719" rIns="45719"/>
          <a:lstStyle/>
          <a:p>
            <a:pPr/>
          </a:p>
        </p:txBody>
      </p:sp>
      <p:sp>
        <p:nvSpPr>
          <p:cNvPr id="381" name="TextBox 25"/>
          <p:cNvSpPr txBox="1"/>
          <p:nvPr/>
        </p:nvSpPr>
        <p:spPr>
          <a:xfrm>
            <a:off x="1400547" y="6257725"/>
            <a:ext cx="1897455" cy="45110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Monetary cost</a:t>
            </a:r>
          </a:p>
        </p:txBody>
      </p:sp>
      <p:sp>
        <p:nvSpPr>
          <p:cNvPr id="382" name="TextBox 25"/>
          <p:cNvSpPr txBox="1"/>
          <p:nvPr/>
        </p:nvSpPr>
        <p:spPr>
          <a:xfrm rot="16200000">
            <a:off x="-110397" y="4226050"/>
            <a:ext cx="1291725" cy="451106"/>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Accuracy</a:t>
            </a:r>
          </a:p>
        </p:txBody>
      </p:sp>
      <p:sp>
        <p:nvSpPr>
          <p:cNvPr id="383" name="A"/>
          <p:cNvSpPr txBox="1"/>
          <p:nvPr/>
        </p:nvSpPr>
        <p:spPr>
          <a:xfrm>
            <a:off x="2816269" y="3515295"/>
            <a:ext cx="290499" cy="4125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solidFill>
                  <a:srgbClr val="535353"/>
                </a:solidFill>
                <a:latin typeface="Arial"/>
                <a:ea typeface="Arial"/>
                <a:cs typeface="Arial"/>
                <a:sym typeface="Arial"/>
              </a:defRPr>
            </a:lvl1pPr>
          </a:lstStyle>
          <a:p>
            <a:pPr/>
            <a:r>
              <a:t>A</a:t>
            </a:r>
          </a:p>
        </p:txBody>
      </p:sp>
      <p:sp>
        <p:nvSpPr>
          <p:cNvPr id="384" name="B"/>
          <p:cNvSpPr txBox="1"/>
          <p:nvPr/>
        </p:nvSpPr>
        <p:spPr>
          <a:xfrm>
            <a:off x="2816269" y="4975410"/>
            <a:ext cx="290499" cy="4125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solidFill>
                  <a:srgbClr val="535353"/>
                </a:solidFill>
                <a:latin typeface="Arial"/>
                <a:ea typeface="Arial"/>
                <a:cs typeface="Arial"/>
                <a:sym typeface="Arial"/>
              </a:defRPr>
            </a:lvl1pPr>
          </a:lstStyle>
          <a:p>
            <a:pPr/>
            <a:r>
              <a:t>B</a:t>
            </a:r>
          </a:p>
        </p:txBody>
      </p:sp>
      <p:sp>
        <p:nvSpPr>
          <p:cNvPr id="385" name="C"/>
          <p:cNvSpPr txBox="1"/>
          <p:nvPr/>
        </p:nvSpPr>
        <p:spPr>
          <a:xfrm>
            <a:off x="1534282" y="4245353"/>
            <a:ext cx="305915" cy="41250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solidFill>
                  <a:srgbClr val="535353"/>
                </a:solidFill>
                <a:latin typeface="Arial"/>
                <a:ea typeface="Arial"/>
                <a:cs typeface="Arial"/>
                <a:sym typeface="Arial"/>
              </a:defRPr>
            </a:lvl1pPr>
          </a:lstStyle>
          <a:p>
            <a:pPr/>
            <a:r>
              <a:t>C</a:t>
            </a:r>
          </a:p>
        </p:txBody>
      </p:sp>
      <p:sp>
        <p:nvSpPr>
          <p:cNvPr id="386" name="TextBox 25"/>
          <p:cNvSpPr txBox="1"/>
          <p:nvPr/>
        </p:nvSpPr>
        <p:spPr>
          <a:xfrm>
            <a:off x="689931" y="3495992"/>
            <a:ext cx="701956" cy="45110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95%</a:t>
            </a:r>
          </a:p>
        </p:txBody>
      </p:sp>
      <p:sp>
        <p:nvSpPr>
          <p:cNvPr id="387" name="TextBox 25"/>
          <p:cNvSpPr txBox="1"/>
          <p:nvPr/>
        </p:nvSpPr>
        <p:spPr>
          <a:xfrm>
            <a:off x="689931" y="4226050"/>
            <a:ext cx="701956" cy="451106"/>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90%</a:t>
            </a:r>
          </a:p>
        </p:txBody>
      </p:sp>
      <p:sp>
        <p:nvSpPr>
          <p:cNvPr id="388" name="TextBox 25"/>
          <p:cNvSpPr txBox="1"/>
          <p:nvPr/>
        </p:nvSpPr>
        <p:spPr>
          <a:xfrm>
            <a:off x="689931" y="4956107"/>
            <a:ext cx="701956" cy="451107"/>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85%</a:t>
            </a:r>
          </a:p>
        </p:txBody>
      </p:sp>
      <p:sp>
        <p:nvSpPr>
          <p:cNvPr id="389" name="TextBox 25"/>
          <p:cNvSpPr txBox="1"/>
          <p:nvPr/>
        </p:nvSpPr>
        <p:spPr>
          <a:xfrm>
            <a:off x="1460477" y="5912103"/>
            <a:ext cx="639883" cy="451106"/>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$1K</a:t>
            </a:r>
          </a:p>
        </p:txBody>
      </p:sp>
      <p:sp>
        <p:nvSpPr>
          <p:cNvPr id="390" name="TextBox 25"/>
          <p:cNvSpPr txBox="1"/>
          <p:nvPr/>
        </p:nvSpPr>
        <p:spPr>
          <a:xfrm>
            <a:off x="2563883" y="5912103"/>
            <a:ext cx="795271" cy="451106"/>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lvl1pPr algn="ctr" defTabSz="1300480">
              <a:lnSpc>
                <a:spcPct val="90000"/>
              </a:lnSpc>
              <a:defRPr sz="2200">
                <a:solidFill>
                  <a:srgbClr val="535353"/>
                </a:solidFill>
                <a:latin typeface="Arial"/>
                <a:ea typeface="Arial"/>
                <a:cs typeface="Arial"/>
                <a:sym typeface="Arial"/>
              </a:defRPr>
            </a:lvl1pPr>
          </a:lstStyle>
          <a:p>
            <a:pPr/>
            <a:r>
              <a:t>$10K</a:t>
            </a:r>
          </a:p>
        </p:txBody>
      </p:sp>
      <p:sp>
        <p:nvSpPr>
          <p:cNvPr id="391" name="D"/>
          <p:cNvSpPr txBox="1"/>
          <p:nvPr/>
        </p:nvSpPr>
        <p:spPr>
          <a:xfrm>
            <a:off x="1572382" y="4975410"/>
            <a:ext cx="305915" cy="4125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solidFill>
                  <a:srgbClr val="535353"/>
                </a:solidFill>
                <a:latin typeface="Arial"/>
                <a:ea typeface="Arial"/>
                <a:cs typeface="Arial"/>
                <a:sym typeface="Arial"/>
              </a:defRPr>
            </a:lvl1pPr>
          </a:lstStyle>
          <a:p>
            <a:pPr/>
            <a:r>
              <a:t>D</a:t>
            </a:r>
          </a:p>
        </p:txBody>
      </p:sp>
      <p:sp>
        <p:nvSpPr>
          <p:cNvPr id="392" name="Rectangle 7"/>
          <p:cNvSpPr txBox="1"/>
          <p:nvPr/>
        </p:nvSpPr>
        <p:spPr>
          <a:xfrm>
            <a:off x="417289" y="1497211"/>
            <a:ext cx="8309422" cy="11482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000"/>
              </a:spcBef>
              <a:defRPr i="1" sz="2400">
                <a:solidFill>
                  <a:srgbClr val="535353"/>
                </a:solidFill>
                <a:latin typeface="Arial"/>
                <a:ea typeface="Arial"/>
                <a:cs typeface="Arial"/>
                <a:sym typeface="Arial"/>
              </a:defRPr>
            </a:pPr>
            <a:r>
              <a:rPr b="1"/>
              <a:t>Q:</a:t>
            </a:r>
            <a:r>
              <a:t> Suppose you are given 4 LLM pipelines A, B, C, and D with accuracies of 95%, 85%, 90%, and 85%, resp. for a spam detection task. Which one will you pick?</a:t>
            </a:r>
          </a:p>
        </p:txBody>
      </p:sp>
      <p:sp>
        <p:nvSpPr>
          <p:cNvPr id="393" name="Rectangle 7"/>
          <p:cNvSpPr txBox="1"/>
          <p:nvPr/>
        </p:nvSpPr>
        <p:spPr>
          <a:xfrm>
            <a:off x="459978" y="2988026"/>
            <a:ext cx="3173388" cy="437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spcBef>
                <a:spcPts val="1000"/>
              </a:spcBef>
              <a:defRPr i="1" sz="2400">
                <a:solidFill>
                  <a:srgbClr val="535353"/>
                </a:solidFill>
                <a:latin typeface="Arial"/>
                <a:ea typeface="Arial"/>
                <a:cs typeface="Arial"/>
                <a:sym typeface="Arial"/>
              </a:defRPr>
            </a:pPr>
            <a:r>
              <a:rPr b="1"/>
              <a:t>Q:</a:t>
            </a:r>
            <a:r>
              <a:t> What about now?</a:t>
            </a:r>
          </a:p>
        </p:txBody>
      </p:sp>
      <p:sp>
        <p:nvSpPr>
          <p:cNvPr id="394" name="E"/>
          <p:cNvSpPr txBox="1"/>
          <p:nvPr/>
        </p:nvSpPr>
        <p:spPr>
          <a:xfrm>
            <a:off x="1982592" y="3653340"/>
            <a:ext cx="290499" cy="41250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200">
                <a:solidFill>
                  <a:srgbClr val="535353"/>
                </a:solidFill>
                <a:latin typeface="Arial"/>
                <a:ea typeface="Arial"/>
                <a:cs typeface="Arial"/>
                <a:sym typeface="Arial"/>
              </a:defRPr>
            </a:lvl1pPr>
          </a:lstStyle>
          <a:p>
            <a:pPr/>
            <a:r>
              <a:t>E</a:t>
            </a:r>
          </a:p>
        </p:txBody>
      </p:sp>
      <p:sp>
        <p:nvSpPr>
          <p:cNvPr id="399" name="Connection Line"/>
          <p:cNvSpPr/>
          <p:nvPr/>
        </p:nvSpPr>
        <p:spPr>
          <a:xfrm>
            <a:off x="1659061" y="3716840"/>
            <a:ext cx="1229444" cy="662369"/>
          </a:xfrm>
          <a:custGeom>
            <a:avLst/>
            <a:gdLst/>
            <a:ahLst/>
            <a:cxnLst>
              <a:cxn ang="0">
                <a:pos x="wd2" y="hd2"/>
              </a:cxn>
              <a:cxn ang="5400000">
                <a:pos x="wd2" y="hd2"/>
              </a:cxn>
              <a:cxn ang="10800000">
                <a:pos x="wd2" y="hd2"/>
              </a:cxn>
              <a:cxn ang="16200000">
                <a:pos x="wd2" y="hd2"/>
              </a:cxn>
            </a:cxnLst>
            <a:rect l="0" t="0" r="r" b="b"/>
            <a:pathLst>
              <a:path w="21372" h="20927" fill="norm" stroke="1" extrusionOk="0">
                <a:moveTo>
                  <a:pt x="6" y="20927"/>
                </a:moveTo>
                <a:cubicBezTo>
                  <a:pt x="-228" y="6286"/>
                  <a:pt x="6894" y="-673"/>
                  <a:pt x="21372" y="51"/>
                </a:cubicBezTo>
              </a:path>
            </a:pathLst>
          </a:custGeom>
          <a:ln w="25400">
            <a:solidFill>
              <a:srgbClr val="FF2600"/>
            </a:solidFill>
            <a:prstDash val="sysDot"/>
            <a:miter lim="400000"/>
          </a:ln>
        </p:spPr>
        <p:txBody>
          <a:bodyPr/>
          <a:lstStyle/>
          <a:p>
            <a:pPr/>
          </a:p>
        </p:txBody>
      </p:sp>
      <p:sp>
        <p:nvSpPr>
          <p:cNvPr id="396" name="TextBox 25"/>
          <p:cNvSpPr txBox="1"/>
          <p:nvPr/>
        </p:nvSpPr>
        <p:spPr>
          <a:xfrm>
            <a:off x="2337422" y="4226050"/>
            <a:ext cx="1192878" cy="796712"/>
          </a:xfrm>
          <a:prstGeom prst="rect">
            <a:avLst/>
          </a:prstGeom>
          <a:ln w="12700">
            <a:miter lim="400000"/>
          </a:ln>
          <a:extLst>
            <a:ext uri="{C572A759-6A51-4108-AA02-DFA0A04FC94B}">
              <ma14:wrappingTextBoxFlag xmlns:ma14="http://schemas.microsoft.com/office/mac/drawingml/2011/main" val="1"/>
            </a:ext>
          </a:extLst>
        </p:spPr>
        <p:txBody>
          <a:bodyPr wrap="none" lIns="65022" tIns="65022" rIns="65022" bIns="65022">
            <a:spAutoFit/>
          </a:bodyPr>
          <a:lstStyle/>
          <a:p>
            <a:pPr defTabSz="1300480">
              <a:lnSpc>
                <a:spcPct val="90000"/>
              </a:lnSpc>
              <a:defRPr sz="2400">
                <a:solidFill>
                  <a:srgbClr val="FF2600"/>
                </a:solidFill>
                <a:latin typeface="Arial"/>
                <a:ea typeface="Arial"/>
                <a:cs typeface="Arial"/>
                <a:sym typeface="Arial"/>
              </a:defRPr>
            </a:pPr>
            <a:r>
              <a:t>Pareto </a:t>
            </a:r>
          </a:p>
          <a:p>
            <a:pPr defTabSz="1300480">
              <a:lnSpc>
                <a:spcPct val="90000"/>
              </a:lnSpc>
              <a:defRPr sz="2400">
                <a:solidFill>
                  <a:srgbClr val="FF2600"/>
                </a:solidFill>
                <a:latin typeface="Arial"/>
                <a:ea typeface="Arial"/>
                <a:cs typeface="Arial"/>
                <a:sym typeface="Arial"/>
              </a:defRPr>
            </a:pPr>
            <a:r>
              <a:t>Frontier</a:t>
            </a:r>
          </a:p>
        </p:txBody>
      </p:sp>
      <p:sp>
        <p:nvSpPr>
          <p:cNvPr id="397" name="Line"/>
          <p:cNvSpPr/>
          <p:nvPr/>
        </p:nvSpPr>
        <p:spPr>
          <a:xfrm flipH="1" flipV="1">
            <a:off x="2479085" y="3767640"/>
            <a:ext cx="136007" cy="544198"/>
          </a:xfrm>
          <a:prstGeom prst="line">
            <a:avLst/>
          </a:prstGeom>
          <a:ln w="25400">
            <a:solidFill>
              <a:srgbClr val="FF2600"/>
            </a:solidFill>
            <a:tailEnd type="triangle"/>
          </a:ln>
        </p:spPr>
        <p:txBody>
          <a:bodyPr lIns="45719" rIns="45719"/>
          <a:lstStyle/>
          <a:p>
            <a:pPr/>
          </a:p>
        </p:txBody>
      </p:sp>
      <p:sp>
        <p:nvSpPr>
          <p:cNvPr id="398" name="Real-world AI applications grapple with multi-dimensional Pareto surfaces: accuracy/reliability metrics, TCO, inference latency, tool availability, explainability, compliance metrics, etc.…"/>
          <p:cNvSpPr txBox="1"/>
          <p:nvPr/>
        </p:nvSpPr>
        <p:spPr>
          <a:xfrm>
            <a:off x="3955840" y="2924432"/>
            <a:ext cx="4829027" cy="341254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10000"/>
              </a:lnSpc>
              <a:spcBef>
                <a:spcPts val="800"/>
              </a:spcBef>
              <a:buClr>
                <a:srgbClr val="92D050"/>
              </a:buClr>
              <a:buSzPct val="100000"/>
              <a:buChar char="❖"/>
              <a:defRPr sz="2200">
                <a:solidFill>
                  <a:srgbClr val="535353"/>
                </a:solidFill>
                <a:latin typeface="Arial"/>
                <a:ea typeface="Arial"/>
                <a:cs typeface="Arial"/>
                <a:sym typeface="Arial"/>
              </a:defRPr>
            </a:pPr>
            <a:r>
              <a:t>Real-world AI applications grapple with multi-dimensional </a:t>
            </a:r>
            <a:r>
              <a:rPr i="1"/>
              <a:t>Pareto surfaces</a:t>
            </a:r>
            <a:r>
              <a:t>: accuracy/reliability metrics, TCO, inference latency, tool availability, explainability, compliance metrics, etc.</a:t>
            </a:r>
          </a:p>
          <a:p>
            <a:pPr marL="381000" indent="-381000">
              <a:lnSpc>
                <a:spcPct val="110000"/>
              </a:lnSpc>
              <a:spcBef>
                <a:spcPts val="800"/>
              </a:spcBef>
              <a:buClr>
                <a:srgbClr val="92D050"/>
              </a:buClr>
              <a:buSzPct val="100000"/>
              <a:buChar char="❖"/>
              <a:defRPr sz="2200">
                <a:solidFill>
                  <a:srgbClr val="535353"/>
                </a:solidFill>
                <a:latin typeface="Arial"/>
                <a:ea typeface="Arial"/>
                <a:cs typeface="Arial"/>
                <a:sym typeface="Arial"/>
              </a:defRPr>
            </a:pPr>
            <a:r>
              <a:rPr i="1"/>
              <a:t>Multi-objective optimization </a:t>
            </a:r>
            <a:r>
              <a:t>criteria set by application needs and business policies.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83"/>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87"/>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385"/>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382"/>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6" fill="hold">
                                  <p:stCondLst>
                                    <p:cond delay="0"/>
                                  </p:stCondLst>
                                  <p:iterate type="el" backwards="0">
                                    <p:tmAbs val="0"/>
                                  </p:iterate>
                                  <p:childTnLst>
                                    <p:set>
                                      <p:cBhvr>
                                        <p:cTn id="21" fill="hold"/>
                                        <p:tgtEl>
                                          <p:spTgt spid="380"/>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7" fill="hold">
                                  <p:stCondLst>
                                    <p:cond delay="0"/>
                                  </p:stCondLst>
                                  <p:iterate type="el" backwards="0">
                                    <p:tmAbs val="0"/>
                                  </p:iterate>
                                  <p:childTnLst>
                                    <p:set>
                                      <p:cBhvr>
                                        <p:cTn id="24" fill="hold"/>
                                        <p:tgtEl>
                                          <p:spTgt spid="388"/>
                                        </p:tgtEl>
                                        <p:attrNameLst>
                                          <p:attrName>style.visibility</p:attrName>
                                        </p:attrNameLst>
                                      </p:cBhvr>
                                      <p:to>
                                        <p:strVal val="visible"/>
                                      </p:to>
                                    </p:set>
                                  </p:childTnLst>
                                </p:cTn>
                              </p:par>
                            </p:childTnLst>
                          </p:cTn>
                        </p:par>
                        <p:par>
                          <p:cTn id="25" fill="hold">
                            <p:stCondLst>
                              <p:cond delay="0"/>
                            </p:stCondLst>
                            <p:childTnLst>
                              <p:par>
                                <p:cTn id="26" presetClass="entr" nodeType="afterEffect" presetSubtype="0" presetID="1" grpId="8" fill="hold">
                                  <p:stCondLst>
                                    <p:cond delay="0"/>
                                  </p:stCondLst>
                                  <p:iterate type="el" backwards="0">
                                    <p:tmAbs val="0"/>
                                  </p:iterate>
                                  <p:childTnLst>
                                    <p:set>
                                      <p:cBhvr>
                                        <p:cTn id="27" fill="hold"/>
                                        <p:tgtEl>
                                          <p:spTgt spid="391"/>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9" fill="hold">
                                  <p:stCondLst>
                                    <p:cond delay="0"/>
                                  </p:stCondLst>
                                  <p:iterate type="el" backwards="0">
                                    <p:tmAbs val="0"/>
                                  </p:iterate>
                                  <p:childTnLst>
                                    <p:set>
                                      <p:cBhvr>
                                        <p:cTn id="30" fill="hold"/>
                                        <p:tgtEl>
                                          <p:spTgt spid="384"/>
                                        </p:tgtEl>
                                        <p:attrNameLst>
                                          <p:attrName>style.visibility</p:attrName>
                                        </p:attrNameLst>
                                      </p:cBhvr>
                                      <p:to>
                                        <p:strVal val="visible"/>
                                      </p:to>
                                    </p:set>
                                  </p:childTnLst>
                                </p:cTn>
                              </p:par>
                            </p:childTnLst>
                          </p:cTn>
                        </p:par>
                        <p:par>
                          <p:cTn id="31" fill="hold">
                            <p:stCondLst>
                              <p:cond delay="0"/>
                            </p:stCondLst>
                            <p:childTnLst>
                              <p:par>
                                <p:cTn id="32" presetClass="entr" nodeType="afterEffect" presetSubtype="0" presetID="1" grpId="10" fill="hold">
                                  <p:stCondLst>
                                    <p:cond delay="0"/>
                                  </p:stCondLst>
                                  <p:iterate type="el" backwards="0">
                                    <p:tmAbs val="0"/>
                                  </p:iterate>
                                  <p:childTnLst>
                                    <p:set>
                                      <p:cBhvr>
                                        <p:cTn id="33" fill="hold"/>
                                        <p:tgtEl>
                                          <p:spTgt spid="379"/>
                                        </p:tgtEl>
                                        <p:attrNameLst>
                                          <p:attrName>style.visibility</p:attrName>
                                        </p:attrNameLst>
                                      </p:cBhvr>
                                      <p:to>
                                        <p:strVal val="visible"/>
                                      </p:to>
                                    </p:set>
                                  </p:childTnLst>
                                </p:cTn>
                              </p:par>
                            </p:childTnLst>
                          </p:cTn>
                        </p:par>
                        <p:par>
                          <p:cTn id="34" fill="hold">
                            <p:stCondLst>
                              <p:cond delay="0"/>
                            </p:stCondLst>
                            <p:childTnLst>
                              <p:par>
                                <p:cTn id="35" presetClass="entr" nodeType="afterEffect" presetSubtype="0" presetID="1" grpId="11" fill="hold">
                                  <p:stCondLst>
                                    <p:cond delay="0"/>
                                  </p:stCondLst>
                                  <p:iterate type="el" backwards="0">
                                    <p:tmAbs val="0"/>
                                  </p:iterate>
                                  <p:childTnLst>
                                    <p:set>
                                      <p:cBhvr>
                                        <p:cTn id="36" fill="hold"/>
                                        <p:tgtEl>
                                          <p:spTgt spid="389"/>
                                        </p:tgtEl>
                                        <p:attrNameLst>
                                          <p:attrName>style.visibility</p:attrName>
                                        </p:attrNameLst>
                                      </p:cBhvr>
                                      <p:to>
                                        <p:strVal val="visible"/>
                                      </p:to>
                                    </p:set>
                                  </p:childTnLst>
                                </p:cTn>
                              </p:par>
                            </p:childTnLst>
                          </p:cTn>
                        </p:par>
                        <p:par>
                          <p:cTn id="37" fill="hold">
                            <p:stCondLst>
                              <p:cond delay="0"/>
                            </p:stCondLst>
                            <p:childTnLst>
                              <p:par>
                                <p:cTn id="38" presetClass="entr" nodeType="afterEffect" presetSubtype="0" presetID="1" grpId="12" fill="hold">
                                  <p:stCondLst>
                                    <p:cond delay="0"/>
                                  </p:stCondLst>
                                  <p:iterate type="el" backwards="0">
                                    <p:tmAbs val="0"/>
                                  </p:iterate>
                                  <p:childTnLst>
                                    <p:set>
                                      <p:cBhvr>
                                        <p:cTn id="39" fill="hold"/>
                                        <p:tgtEl>
                                          <p:spTgt spid="390"/>
                                        </p:tgtEl>
                                        <p:attrNameLst>
                                          <p:attrName>style.visibility</p:attrName>
                                        </p:attrNameLst>
                                      </p:cBhvr>
                                      <p:to>
                                        <p:strVal val="visible"/>
                                      </p:to>
                                    </p:set>
                                  </p:childTnLst>
                                </p:cTn>
                              </p:par>
                            </p:childTnLst>
                          </p:cTn>
                        </p:par>
                        <p:par>
                          <p:cTn id="40" fill="hold">
                            <p:stCondLst>
                              <p:cond delay="0"/>
                            </p:stCondLst>
                            <p:childTnLst>
                              <p:par>
                                <p:cTn id="41" presetClass="entr" nodeType="afterEffect" presetSubtype="0" presetID="1" grpId="13" fill="hold">
                                  <p:stCondLst>
                                    <p:cond delay="0"/>
                                  </p:stCondLst>
                                  <p:iterate type="el" backwards="0">
                                    <p:tmAbs val="0"/>
                                  </p:iterate>
                                  <p:childTnLst>
                                    <p:set>
                                      <p:cBhvr>
                                        <p:cTn id="42" fill="hold"/>
                                        <p:tgtEl>
                                          <p:spTgt spid="381"/>
                                        </p:tgtEl>
                                        <p:attrNameLst>
                                          <p:attrName>style.visibility</p:attrName>
                                        </p:attrNameLst>
                                      </p:cBhvr>
                                      <p:to>
                                        <p:strVal val="visible"/>
                                      </p:to>
                                    </p:set>
                                  </p:childTnLst>
                                </p:cTn>
                              </p:par>
                            </p:childTnLst>
                          </p:cTn>
                        </p:par>
                        <p:par>
                          <p:cTn id="43" fill="hold">
                            <p:stCondLst>
                              <p:cond delay="0"/>
                            </p:stCondLst>
                            <p:childTnLst>
                              <p:par>
                                <p:cTn id="44" presetClass="entr" nodeType="afterEffect" presetSubtype="0" presetID="1" grpId="14" fill="hold">
                                  <p:stCondLst>
                                    <p:cond delay="0"/>
                                  </p:stCondLst>
                                  <p:iterate type="el" backwards="0">
                                    <p:tmAbs val="0"/>
                                  </p:iterate>
                                  <p:childTnLst>
                                    <p:set>
                                      <p:cBhvr>
                                        <p:cTn id="45" fill="hold"/>
                                        <p:tgtEl>
                                          <p:spTgt spid="39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Class="entr" nodeType="clickEffect" presetSubtype="0" presetID="1" grpId="15" fill="hold">
                                  <p:stCondLst>
                                    <p:cond delay="0"/>
                                  </p:stCondLst>
                                  <p:iterate type="el" backwards="0">
                                    <p:tmAbs val="0"/>
                                  </p:iterate>
                                  <p:childTnLst>
                                    <p:set>
                                      <p:cBhvr>
                                        <p:cTn id="49" fill="hold"/>
                                        <p:tgtEl>
                                          <p:spTgt spid="39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Class="entr" nodeType="clickEffect" presetSubtype="0" presetID="1" grpId="16" fill="hold">
                                  <p:stCondLst>
                                    <p:cond delay="0"/>
                                  </p:stCondLst>
                                  <p:iterate type="el" backwards="0">
                                    <p:tmAbs val="0"/>
                                  </p:iterate>
                                  <p:childTnLst>
                                    <p:set>
                                      <p:cBhvr>
                                        <p:cTn id="53" fill="hold"/>
                                        <p:tgtEl>
                                          <p:spTgt spid="399"/>
                                        </p:tgtEl>
                                        <p:attrNameLst>
                                          <p:attrName>style.visibility</p:attrName>
                                        </p:attrNameLst>
                                      </p:cBhvr>
                                      <p:to>
                                        <p:strVal val="visible"/>
                                      </p:to>
                                    </p:set>
                                  </p:childTnLst>
                                </p:cTn>
                              </p:par>
                            </p:childTnLst>
                          </p:cTn>
                        </p:par>
                        <p:par>
                          <p:cTn id="54" fill="hold">
                            <p:stCondLst>
                              <p:cond delay="0"/>
                            </p:stCondLst>
                            <p:childTnLst>
                              <p:par>
                                <p:cTn id="55" presetClass="entr" nodeType="afterEffect" presetSubtype="0" presetID="1" grpId="17" fill="hold">
                                  <p:stCondLst>
                                    <p:cond delay="0"/>
                                  </p:stCondLst>
                                  <p:iterate type="el" backwards="0">
                                    <p:tmAbs val="0"/>
                                  </p:iterate>
                                  <p:childTnLst>
                                    <p:set>
                                      <p:cBhvr>
                                        <p:cTn id="56" fill="hold"/>
                                        <p:tgtEl>
                                          <p:spTgt spid="397"/>
                                        </p:tgtEl>
                                        <p:attrNameLst>
                                          <p:attrName>style.visibility</p:attrName>
                                        </p:attrNameLst>
                                      </p:cBhvr>
                                      <p:to>
                                        <p:strVal val="visible"/>
                                      </p:to>
                                    </p:set>
                                  </p:childTnLst>
                                </p:cTn>
                              </p:par>
                            </p:childTnLst>
                          </p:cTn>
                        </p:par>
                        <p:par>
                          <p:cTn id="57" fill="hold">
                            <p:stCondLst>
                              <p:cond delay="0"/>
                            </p:stCondLst>
                            <p:childTnLst>
                              <p:par>
                                <p:cTn id="58" presetClass="entr" nodeType="afterEffect" presetSubtype="0" presetID="1" grpId="18" fill="hold">
                                  <p:stCondLst>
                                    <p:cond delay="0"/>
                                  </p:stCondLst>
                                  <p:iterate type="el" backwards="0">
                                    <p:tmAbs val="0"/>
                                  </p:iterate>
                                  <p:childTnLst>
                                    <p:set>
                                      <p:cBhvr>
                                        <p:cTn id="59" fill="hold"/>
                                        <p:tgtEl>
                                          <p:spTgt spid="396"/>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Class="entr" nodeType="clickEffect" presetSubtype="0" presetID="1" grpId="19" fill="hold">
                                  <p:stCondLst>
                                    <p:cond delay="0"/>
                                  </p:stCondLst>
                                  <p:iterate type="el" backwards="0">
                                    <p:tmAbs val="0"/>
                                  </p:iterate>
                                  <p:childTnLst>
                                    <p:set>
                                      <p:cBhvr>
                                        <p:cTn id="63" fill="hold"/>
                                        <p:tgtEl>
                                          <p:spTgt spid="398">
                                            <p:bg/>
                                          </p:spTgt>
                                        </p:tgtEl>
                                        <p:attrNameLst>
                                          <p:attrName>style.visibility</p:attrName>
                                        </p:attrNameLst>
                                      </p:cBhvr>
                                      <p:to>
                                        <p:strVal val="visible"/>
                                      </p:to>
                                    </p:set>
                                  </p:childTnLst>
                                </p:cTn>
                              </p:par>
                              <p:par>
                                <p:cTn id="64" presetClass="entr" nodeType="withEffect" presetSubtype="0" presetID="1" grpId="19" fill="hold">
                                  <p:stCondLst>
                                    <p:cond delay="0"/>
                                  </p:stCondLst>
                                  <p:iterate type="el" backwards="0">
                                    <p:tmAbs val="0"/>
                                  </p:iterate>
                                  <p:childTnLst>
                                    <p:set>
                                      <p:cBhvr>
                                        <p:cTn id="65" fill="hold"/>
                                        <p:tgtEl>
                                          <p:spTgt spid="398">
                                            <p:txEl>
                                              <p:pRg st="0" end="0"/>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Class="entr" nodeType="clickEffect" presetSubtype="0" presetID="1" grpId="19" fill="hold">
                                  <p:stCondLst>
                                    <p:cond delay="0"/>
                                  </p:stCondLst>
                                  <p:iterate type="el" backwards="0">
                                    <p:tmAbs val="0"/>
                                  </p:iterate>
                                  <p:childTnLst>
                                    <p:set>
                                      <p:cBhvr>
                                        <p:cTn id="69" fill="hold"/>
                                        <p:tgtEl>
                                          <p:spTgt spid="398">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3" grpId="14"/>
      <p:bldP build="whole" bldLvl="1" animBg="1" rev="0" advAuto="0" spid="383" grpId="2"/>
      <p:bldP build="whole" bldLvl="1" animBg="1" rev="0" advAuto="0" spid="379" grpId="10"/>
      <p:bldP build="whole" bldLvl="1" animBg="1" rev="0" advAuto="0" spid="382" grpId="5"/>
      <p:bldP build="whole" bldLvl="1" animBg="1" rev="0" advAuto="0" spid="385" grpId="4"/>
      <p:bldP build="whole" bldLvl="1" animBg="1" rev="0" advAuto="0" spid="388" grpId="7"/>
      <p:bldP build="whole" bldLvl="1" animBg="1" rev="0" advAuto="0" spid="387" grpId="3"/>
      <p:bldP build="whole" bldLvl="1" animBg="1" rev="0" advAuto="0" spid="380" grpId="6"/>
      <p:bldP build="whole" bldLvl="1" animBg="1" rev="0" advAuto="0" spid="399" grpId="16"/>
      <p:bldP build="whole" bldLvl="1" animBg="1" rev="0" advAuto="0" spid="386" grpId="1"/>
      <p:bldP build="whole" bldLvl="1" animBg="1" rev="0" advAuto="0" spid="390" grpId="12"/>
      <p:bldP build="whole" bldLvl="1" animBg="1" rev="0" advAuto="0" spid="381" grpId="13"/>
      <p:bldP build="whole" bldLvl="1" animBg="1" rev="0" advAuto="0" spid="391" grpId="8"/>
      <p:bldP build="whole" bldLvl="1" animBg="1" rev="0" advAuto="0" spid="389" grpId="11"/>
      <p:bldP build="whole" bldLvl="1" animBg="1" rev="0" advAuto="0" spid="384" grpId="9"/>
      <p:bldP build="whole" bldLvl="1" animBg="1" rev="0" advAuto="0" spid="397" grpId="17"/>
      <p:bldP build="whole" bldLvl="1" animBg="1" rev="0" advAuto="0" spid="396" grpId="18"/>
      <p:bldP build="p" bldLvl="1" animBg="1" rev="0" advAuto="0" spid="398" grpId="19"/>
      <p:bldP build="whole" bldLvl="1" animBg="1" rev="0" advAuto="0" spid="394" grpId="15"/>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04" name="Group"/>
          <p:cNvGrpSpPr/>
          <p:nvPr/>
        </p:nvGrpSpPr>
        <p:grpSpPr>
          <a:xfrm>
            <a:off x="0" y="0"/>
            <a:ext cx="9144000" cy="1219200"/>
            <a:chOff x="0" y="0"/>
            <a:chExt cx="9144000" cy="1219200"/>
          </a:xfrm>
        </p:grpSpPr>
        <p:sp>
          <p:nvSpPr>
            <p:cNvPr id="40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403" name="Learning Outcomes of this Course"/>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Learning Outcomes of this Course</a:t>
              </a:r>
            </a:p>
          </p:txBody>
        </p:sp>
      </p:grpSp>
      <p:sp>
        <p:nvSpPr>
          <p:cNvPr id="405" name="Understand the data-centric engineering challenges across the AI application lifecycle—from creating data and evals to retrieval, customization, and deployment—and how to handle them in practice.…"/>
          <p:cNvSpPr txBox="1"/>
          <p:nvPr/>
        </p:nvSpPr>
        <p:spPr>
          <a:xfrm>
            <a:off x="258390" y="1686465"/>
            <a:ext cx="8627220" cy="385438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Understand the </a:t>
            </a:r>
            <a:r>
              <a:rPr u="sng"/>
              <a:t>data-centric engineering challenges</a:t>
            </a:r>
            <a:r>
              <a:t> across the AI application lifecycle—from creating data and evals to retrieval, customization, and deployment—and how to handle them in practice.</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Build and evaluate LLM-powered applications (RAG, SFT, agents, etc.) using </a:t>
            </a:r>
            <a:r>
              <a:rPr u="sng"/>
              <a:t>systematic experimentation</a:t>
            </a:r>
            <a:r>
              <a:t> rather than ad hoc prompting. </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Reason about </a:t>
            </a:r>
            <a:r>
              <a:rPr u="sng"/>
              <a:t>practical tradeoffs</a:t>
            </a:r>
            <a:r>
              <a:t> between accuracy/eval metrics, cost, latency, reliability, etc. in real AI applications.</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rPr u="sng"/>
              <a:t>Think critically</a:t>
            </a:r>
            <a:r>
              <a:t> about the fast-evolving landscape of AI engineering tools, methodologies, and R&amp;D to discern from the hype what actually matters in production.</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7"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10" name="Group"/>
          <p:cNvGrpSpPr/>
          <p:nvPr/>
        </p:nvGrpSpPr>
        <p:grpSpPr>
          <a:xfrm>
            <a:off x="0" y="0"/>
            <a:ext cx="9144000" cy="1219200"/>
            <a:chOff x="0" y="0"/>
            <a:chExt cx="9144000" cy="1219200"/>
          </a:xfrm>
        </p:grpSpPr>
        <p:sp>
          <p:nvSpPr>
            <p:cNvPr id="408"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409" name="What this course is NOT about"/>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What this course is NOT about</a:t>
              </a:r>
            </a:p>
          </p:txBody>
        </p:sp>
      </p:grpSp>
      <p:sp>
        <p:nvSpPr>
          <p:cNvPr id="411" name="NOT a course on basics of AI or databases…"/>
          <p:cNvSpPr txBox="1"/>
          <p:nvPr/>
        </p:nvSpPr>
        <p:spPr>
          <a:xfrm>
            <a:off x="258390" y="1625599"/>
            <a:ext cx="8627220" cy="359617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10000"/>
              </a:lnSpc>
              <a:spcBef>
                <a:spcPts val="600"/>
              </a:spcBef>
              <a:buClr>
                <a:srgbClr val="92D050"/>
              </a:buClr>
              <a:buSzPct val="100000"/>
              <a:buChar char="❖"/>
              <a:defRPr sz="2100">
                <a:solidFill>
                  <a:srgbClr val="535353"/>
                </a:solidFill>
                <a:latin typeface="Arial"/>
                <a:ea typeface="Arial"/>
                <a:cs typeface="Arial"/>
                <a:sym typeface="Arial"/>
              </a:defRPr>
            </a:pPr>
            <a:r>
              <a:t>NOT a course on basics of AI or databases</a:t>
            </a:r>
          </a:p>
          <a:p>
            <a:pPr lvl="1" marL="8382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Sanity check! You must know what all these terms mean: LLM, prompt, tokenization, embedding, transformer, gradient descent, fine-tuning, GPU</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NOT a course on ML/AI </a:t>
            </a:r>
            <a:r>
              <a:rPr i="1"/>
              <a:t>algorithmics</a:t>
            </a:r>
            <a:r>
              <a:t>; we focus on the data and engineering systems </a:t>
            </a:r>
            <a:r>
              <a:rPr i="1"/>
              <a:t>around</a:t>
            </a:r>
            <a:r>
              <a:t> LLMs</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NOT a course on how to just use/prompt LLM APIs</a:t>
            </a:r>
          </a:p>
          <a:p>
            <a:pPr marL="381000" indent="-381000">
              <a:lnSpc>
                <a:spcPct val="110000"/>
              </a:lnSpc>
              <a:spcBef>
                <a:spcPts val="1200"/>
              </a:spcBef>
              <a:buClr>
                <a:srgbClr val="92D050"/>
              </a:buClr>
              <a:buSzPct val="100000"/>
              <a:buChar char="❖"/>
              <a:defRPr sz="2100">
                <a:solidFill>
                  <a:srgbClr val="535353"/>
                </a:solidFill>
                <a:latin typeface="Arial"/>
                <a:ea typeface="Arial"/>
                <a:cs typeface="Arial"/>
                <a:sym typeface="Arial"/>
              </a:defRPr>
            </a:pPr>
            <a:r>
              <a:t>NOT a course on ML systems</a:t>
            </a:r>
            <a:r>
              <a:rPr i="1"/>
              <a:t> internals</a:t>
            </a:r>
            <a:r>
              <a:t>; take Hao’s DSC/CSE 291 (Deep Learning Systems) for that</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4" name="Now for the logistics …"/>
          <p:cNvSpPr txBox="1"/>
          <p:nvPr/>
        </p:nvSpPr>
        <p:spPr>
          <a:xfrm>
            <a:off x="533400" y="2958751"/>
            <a:ext cx="8077200" cy="584899"/>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a:defRPr sz="3500">
                <a:solidFill>
                  <a:srgbClr val="535353"/>
                </a:solidFill>
                <a:latin typeface="Arial"/>
                <a:ea typeface="Arial"/>
                <a:cs typeface="Arial"/>
                <a:sym typeface="Arial"/>
              </a:defRPr>
            </a:lvl1pPr>
          </a:lstStyle>
          <a:p>
            <a:pPr/>
            <a:r>
              <a:t>Now for the logistics …</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19" name="Group"/>
          <p:cNvGrpSpPr/>
          <p:nvPr/>
        </p:nvGrpSpPr>
        <p:grpSpPr>
          <a:xfrm>
            <a:off x="0" y="0"/>
            <a:ext cx="9144000" cy="1219200"/>
            <a:chOff x="0" y="0"/>
            <a:chExt cx="9144000" cy="1219200"/>
          </a:xfrm>
        </p:grpSpPr>
        <p:sp>
          <p:nvSpPr>
            <p:cNvPr id="417"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18" name="Prerequisite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Prerequisites</a:t>
              </a:r>
            </a:p>
          </p:txBody>
        </p:sp>
      </p:grpSp>
      <p:sp>
        <p:nvSpPr>
          <p:cNvPr id="420" name="A full course on ML algorithms (e.g., CSE 151 or 258) is absolutely necessary. It could have been taken at UCSD or elsewhere.…"/>
          <p:cNvSpPr txBox="1"/>
          <p:nvPr/>
        </p:nvSpPr>
        <p:spPr>
          <a:xfrm>
            <a:off x="448562" y="1876719"/>
            <a:ext cx="8535803" cy="3443776"/>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10000"/>
              </a:lnSpc>
              <a:spcBef>
                <a:spcPts val="1000"/>
              </a:spcBef>
              <a:buClr>
                <a:srgbClr val="92D050"/>
              </a:buClr>
              <a:buSzPct val="100000"/>
              <a:buChar char="❖"/>
              <a:defRPr sz="2100">
                <a:solidFill>
                  <a:srgbClr val="535353"/>
                </a:solidFill>
                <a:latin typeface="Arial"/>
                <a:ea typeface="Arial"/>
                <a:cs typeface="Arial"/>
                <a:sym typeface="Arial"/>
              </a:defRPr>
            </a:pPr>
            <a:r>
              <a:t>A full course on </a:t>
            </a:r>
            <a:r>
              <a:rPr b="1"/>
              <a:t>ML algorithms</a:t>
            </a:r>
            <a:r>
              <a:t> (e.g., CSE 151 or 258) is absolutely necessary. It could have been taken at UCSD or elsewhere. </a:t>
            </a:r>
          </a:p>
          <a:p>
            <a:pPr marL="381000" indent="-381000">
              <a:lnSpc>
                <a:spcPct val="110000"/>
              </a:lnSpc>
              <a:spcBef>
                <a:spcPts val="1000"/>
              </a:spcBef>
              <a:buClr>
                <a:srgbClr val="92D050"/>
              </a:buClr>
              <a:buSzPct val="100000"/>
              <a:buChar char="❖"/>
              <a:defRPr sz="2100">
                <a:solidFill>
                  <a:srgbClr val="535353"/>
                </a:solidFill>
                <a:latin typeface="Arial"/>
                <a:ea typeface="Arial"/>
                <a:cs typeface="Arial"/>
                <a:sym typeface="Arial"/>
              </a:defRPr>
            </a:pPr>
            <a:r>
              <a:rPr b="1"/>
              <a:t>Python programming</a:t>
            </a:r>
            <a:r>
              <a:t> knowhow is also necessary.</a:t>
            </a:r>
          </a:p>
          <a:p>
            <a:pPr marL="381000" indent="-381000">
              <a:lnSpc>
                <a:spcPct val="110000"/>
              </a:lnSpc>
              <a:spcBef>
                <a:spcPts val="1000"/>
              </a:spcBef>
              <a:buClr>
                <a:srgbClr val="92D050"/>
              </a:buClr>
              <a:buSzPct val="100000"/>
              <a:buChar char="❖"/>
              <a:defRPr sz="2100">
                <a:solidFill>
                  <a:srgbClr val="535353"/>
                </a:solidFill>
                <a:latin typeface="Arial"/>
                <a:ea typeface="Arial"/>
                <a:cs typeface="Arial"/>
                <a:sym typeface="Arial"/>
              </a:defRPr>
            </a:pPr>
            <a:r>
              <a:t>Introductory courses on NLP/LLMs and on databases/data management are also highly recommended but not strictly required.</a:t>
            </a:r>
          </a:p>
          <a:p>
            <a:pPr marL="381000" indent="-381000">
              <a:lnSpc>
                <a:spcPct val="110000"/>
              </a:lnSpc>
              <a:spcBef>
                <a:spcPts val="1000"/>
              </a:spcBef>
              <a:buClr>
                <a:srgbClr val="92D050"/>
              </a:buClr>
              <a:buSzPct val="100000"/>
              <a:buChar char="❖"/>
              <a:defRPr sz="2100">
                <a:solidFill>
                  <a:srgbClr val="535353"/>
                </a:solidFill>
                <a:latin typeface="Arial"/>
                <a:ea typeface="Arial"/>
                <a:cs typeface="Arial"/>
                <a:sym typeface="Arial"/>
              </a:defRPr>
            </a:pPr>
            <a:r>
              <a:t>Substantial project or industrial experience on relevant topics can be substituted for prior coursework and Python experience, subject to the instructor’s consent. Email the instructor if you would like to enroll but are unsure if you satisfy the prerequisites.</a:t>
            </a:r>
          </a:p>
        </p:txBody>
      </p:sp>
      <p:sp>
        <p:nvSpPr>
          <p:cNvPr id="421" name="https://cseweb.ucsd.edu/classes/sp26/cse234-a/index.html"/>
          <p:cNvSpPr txBox="1"/>
          <p:nvPr/>
        </p:nvSpPr>
        <p:spPr>
          <a:xfrm>
            <a:off x="1180847" y="5774813"/>
            <a:ext cx="6782307"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2000">
                <a:latin typeface="Arial"/>
                <a:ea typeface="Arial"/>
                <a:cs typeface="Arial"/>
                <a:sym typeface="Arial"/>
              </a:defRPr>
            </a:pPr>
            <a:r>
              <a:rPr u="sng">
                <a:solidFill>
                  <a:srgbClr val="0000FF"/>
                </a:solidFill>
                <a:uFill>
                  <a:solidFill>
                    <a:srgbClr val="0000FF"/>
                  </a:solidFill>
                </a:uFill>
                <a:hlinkClick r:id="rId2" invalidUrl="" action="" tgtFrame="" tooltip="" history="1" highlightClick="0" endSnd="0"/>
              </a:rPr>
              <a:t>https://cseweb.ucsd.edu/classes/sp26/cse234-a/index.html</a:t>
            </a:r>
            <a:r>
              <a:t> </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26" name="Group"/>
          <p:cNvGrpSpPr/>
          <p:nvPr/>
        </p:nvGrpSpPr>
        <p:grpSpPr>
          <a:xfrm>
            <a:off x="0" y="0"/>
            <a:ext cx="9144000" cy="1219200"/>
            <a:chOff x="0" y="0"/>
            <a:chExt cx="9144000" cy="1219200"/>
          </a:xfrm>
        </p:grpSpPr>
        <p:sp>
          <p:nvSpPr>
            <p:cNvPr id="424"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25" name="Components and Grading"/>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Components and Grading</a:t>
              </a:r>
            </a:p>
          </p:txBody>
        </p:sp>
      </p:grpSp>
      <p:sp>
        <p:nvSpPr>
          <p:cNvPr id="427" name="Midterm Exam: 15%…"/>
          <p:cNvSpPr txBox="1"/>
          <p:nvPr/>
        </p:nvSpPr>
        <p:spPr>
          <a:xfrm>
            <a:off x="496835" y="1748382"/>
            <a:ext cx="8456249" cy="377912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Midterm Exam: </a:t>
            </a:r>
            <a:r>
              <a:rPr>
                <a:solidFill>
                  <a:srgbClr val="FF2600"/>
                </a:solidFill>
              </a:rPr>
              <a:t>15%</a:t>
            </a:r>
            <a:r>
              <a:t> </a:t>
            </a:r>
          </a:p>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Cumulative Final Exam: </a:t>
            </a:r>
            <a:r>
              <a:rPr>
                <a:solidFill>
                  <a:srgbClr val="FF2600"/>
                </a:solidFill>
              </a:rPr>
              <a:t>35%</a:t>
            </a:r>
          </a:p>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AI Engineering Project 1: </a:t>
            </a:r>
            <a:r>
              <a:rPr>
                <a:solidFill>
                  <a:srgbClr val="FF2600"/>
                </a:solidFill>
              </a:rPr>
              <a:t>20%</a:t>
            </a:r>
            <a:r>
              <a:rPr>
                <a:solidFill>
                  <a:schemeClr val="accent2">
                    <a:satOff val="-4966"/>
                    <a:lumOff val="-10549"/>
                  </a:schemeClr>
                </a:solidFill>
              </a:rPr>
              <a:t> </a:t>
            </a:r>
          </a:p>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AI Engineering Project 2: </a:t>
            </a:r>
            <a:r>
              <a:rPr>
                <a:solidFill>
                  <a:srgbClr val="FF2600"/>
                </a:solidFill>
              </a:rPr>
              <a:t>20%</a:t>
            </a:r>
          </a:p>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Peer Instruction (PI) Activities: </a:t>
            </a:r>
            <a:r>
              <a:rPr>
                <a:solidFill>
                  <a:srgbClr val="FF2600"/>
                </a:solidFill>
              </a:rPr>
              <a:t>10%</a:t>
            </a:r>
            <a:r>
              <a:t> (8 x 1.25%)</a:t>
            </a:r>
          </a:p>
          <a:p>
            <a:pPr marL="381000" indent="-381000">
              <a:lnSpc>
                <a:spcPct val="130000"/>
              </a:lnSpc>
              <a:spcBef>
                <a:spcPts val="600"/>
              </a:spcBef>
              <a:buClr>
                <a:srgbClr val="92D050"/>
              </a:buClr>
              <a:buSzPct val="100000"/>
              <a:buChar char="❖"/>
              <a:defRPr sz="2200">
                <a:solidFill>
                  <a:srgbClr val="535353"/>
                </a:solidFill>
                <a:latin typeface="Arial"/>
                <a:ea typeface="Arial"/>
                <a:cs typeface="Arial"/>
                <a:sym typeface="Arial"/>
              </a:defRPr>
            </a:pPr>
            <a:r>
              <a:t>See course website for more details on A(G)I use for Projects, Academic Integrity policies, Exam logistics, Midterm “Second Chance”, and PI Activities logistics </a:t>
            </a:r>
          </a:p>
        </p:txBody>
      </p:sp>
      <p:sp>
        <p:nvSpPr>
          <p:cNvPr id="428" name="https://cseweb.ucsd.edu/classes/sp26/cse234-a/index.html"/>
          <p:cNvSpPr txBox="1"/>
          <p:nvPr/>
        </p:nvSpPr>
        <p:spPr>
          <a:xfrm>
            <a:off x="1180847" y="5901813"/>
            <a:ext cx="6782307"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2000">
                <a:latin typeface="Arial"/>
                <a:ea typeface="Arial"/>
                <a:cs typeface="Arial"/>
                <a:sym typeface="Arial"/>
              </a:defRPr>
            </a:pPr>
            <a:r>
              <a:rPr u="sng">
                <a:solidFill>
                  <a:srgbClr val="0000FF"/>
                </a:solidFill>
                <a:uFill>
                  <a:solidFill>
                    <a:srgbClr val="0000FF"/>
                  </a:solidFill>
                </a:uFill>
                <a:hlinkClick r:id="rId2" invalidUrl="" action="" tgtFrame="" tooltip="" history="1" highlightClick="0" endSnd="0"/>
              </a:rPr>
              <a:t>https://cseweb.ucsd.edu/classes/sp26/cse234-a/index.html</a:t>
            </a:r>
            <a:r>
              <a:t> </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33" name="Group"/>
          <p:cNvGrpSpPr/>
          <p:nvPr/>
        </p:nvGrpSpPr>
        <p:grpSpPr>
          <a:xfrm>
            <a:off x="0" y="0"/>
            <a:ext cx="9144000" cy="1219200"/>
            <a:chOff x="0" y="0"/>
            <a:chExt cx="9144000" cy="1219200"/>
          </a:xfrm>
        </p:grpSpPr>
        <p:sp>
          <p:nvSpPr>
            <p:cNvPr id="431"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32" name="Grading Scheme"/>
            <p:cNvSpPr txBox="1"/>
            <p:nvPr/>
          </p:nvSpPr>
          <p:spPr>
            <a:xfrm>
              <a:off x="0" y="304658"/>
              <a:ext cx="9144000" cy="6098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3600">
                  <a:solidFill>
                    <a:srgbClr val="FFFFFF"/>
                  </a:solidFill>
                  <a:latin typeface="Arial"/>
                  <a:ea typeface="Arial"/>
                  <a:cs typeface="Arial"/>
                  <a:sym typeface="Arial"/>
                </a:defRPr>
              </a:lvl1pPr>
            </a:lstStyle>
            <a:p>
              <a:pPr/>
              <a:r>
                <a:t>  Grading Scheme</a:t>
              </a:r>
            </a:p>
          </p:txBody>
        </p:sp>
      </p:grpSp>
      <p:sp>
        <p:nvSpPr>
          <p:cNvPr id="434" name="Hybrid of absolute and relative; grade is the better of the two"/>
          <p:cNvSpPr txBox="1"/>
          <p:nvPr/>
        </p:nvSpPr>
        <p:spPr>
          <a:xfrm>
            <a:off x="286072" y="1397046"/>
            <a:ext cx="8571856" cy="38751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ctr">
              <a:defRPr sz="2100">
                <a:solidFill>
                  <a:srgbClr val="535353"/>
                </a:solidFill>
                <a:latin typeface="Arial"/>
                <a:ea typeface="Arial"/>
                <a:cs typeface="Arial"/>
                <a:sym typeface="Arial"/>
              </a:defRPr>
            </a:pPr>
            <a:r>
              <a:t>Hybrid of absolute and relative; grade is the </a:t>
            </a:r>
            <a:r>
              <a:rPr b="1">
                <a:solidFill>
                  <a:srgbClr val="FF2600"/>
                </a:solidFill>
              </a:rPr>
              <a:t>better</a:t>
            </a:r>
            <a:r>
              <a:t> of the two</a:t>
            </a:r>
          </a:p>
        </p:txBody>
      </p:sp>
      <p:sp>
        <p:nvSpPr>
          <p:cNvPr id="435" name="Example: Score 89 and 60%le; Rel: B+; Abs: A-; so, A-"/>
          <p:cNvSpPr txBox="1"/>
          <p:nvPr/>
        </p:nvSpPr>
        <p:spPr>
          <a:xfrm>
            <a:off x="286072" y="6345155"/>
            <a:ext cx="8571856" cy="387515"/>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lgn="ctr">
              <a:defRPr sz="2100">
                <a:solidFill>
                  <a:srgbClr val="535353"/>
                </a:solidFill>
                <a:latin typeface="Arial"/>
                <a:ea typeface="Arial"/>
                <a:cs typeface="Arial"/>
                <a:sym typeface="Arial"/>
              </a:defRPr>
            </a:pPr>
            <a:r>
              <a:rPr b="1"/>
              <a:t>Example:</a:t>
            </a:r>
            <a:r>
              <a:t> Score 89 and 60%le; Rel: B+; Abs: A-; so, A-</a:t>
            </a:r>
          </a:p>
        </p:txBody>
      </p:sp>
      <p:pic>
        <p:nvPicPr>
          <p:cNvPr id="436" name="pasted-movie.png" descr="pasted-movie.png"/>
          <p:cNvPicPr>
            <a:picLocks noChangeAspect="1"/>
          </p:cNvPicPr>
          <p:nvPr/>
        </p:nvPicPr>
        <p:blipFill>
          <a:blip r:embed="rId2">
            <a:extLst/>
          </a:blip>
          <a:stretch>
            <a:fillRect/>
          </a:stretch>
        </p:blipFill>
        <p:spPr>
          <a:xfrm>
            <a:off x="1548086" y="1890308"/>
            <a:ext cx="6047828" cy="4349100"/>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41" name="Group"/>
          <p:cNvGrpSpPr/>
          <p:nvPr/>
        </p:nvGrpSpPr>
        <p:grpSpPr>
          <a:xfrm>
            <a:off x="0" y="0"/>
            <a:ext cx="9144000" cy="1219200"/>
            <a:chOff x="0" y="0"/>
            <a:chExt cx="9144000" cy="1219200"/>
          </a:xfrm>
        </p:grpSpPr>
        <p:sp>
          <p:nvSpPr>
            <p:cNvPr id="439"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40" name="Tentative Course Schedule"/>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Tentative Course Schedule</a:t>
              </a:r>
            </a:p>
          </p:txBody>
        </p:sp>
      </p:grpSp>
      <p:pic>
        <p:nvPicPr>
          <p:cNvPr id="442" name="Screenshot 2026-03-31 at 4.07.12 PM.png" descr="Screenshot 2026-03-31 at 4.07.12 PM.png"/>
          <p:cNvPicPr>
            <a:picLocks noChangeAspect="1"/>
          </p:cNvPicPr>
          <p:nvPr/>
        </p:nvPicPr>
        <p:blipFill>
          <a:blip r:embed="rId2">
            <a:extLst/>
          </a:blip>
          <a:srcRect l="0" t="0" r="0" b="0"/>
          <a:stretch>
            <a:fillRect/>
          </a:stretch>
        </p:blipFill>
        <p:spPr>
          <a:xfrm>
            <a:off x="382442" y="1229397"/>
            <a:ext cx="8379116" cy="5567823"/>
          </a:xfrm>
          <a:prstGeom prst="rect">
            <a:avLst/>
          </a:prstGeom>
          <a:ln w="12700">
            <a:miter lim="400000"/>
          </a:ln>
        </p:spPr>
      </p:pic>
      <p:grpSp>
        <p:nvGrpSpPr>
          <p:cNvPr id="445" name="Group"/>
          <p:cNvGrpSpPr/>
          <p:nvPr/>
        </p:nvGrpSpPr>
        <p:grpSpPr>
          <a:xfrm>
            <a:off x="424098" y="1625413"/>
            <a:ext cx="7671008" cy="1270307"/>
            <a:chOff x="0" y="0"/>
            <a:chExt cx="7671006" cy="1270305"/>
          </a:xfrm>
        </p:grpSpPr>
        <p:sp>
          <p:nvSpPr>
            <p:cNvPr id="443" name="Rectangle"/>
            <p:cNvSpPr/>
            <p:nvPr/>
          </p:nvSpPr>
          <p:spPr>
            <a:xfrm>
              <a:off x="0" y="376320"/>
              <a:ext cx="7671007" cy="893986"/>
            </a:xfrm>
            <a:prstGeom prst="rect">
              <a:avLst/>
            </a:prstGeom>
            <a:noFill/>
            <a:ln w="38100" cap="flat">
              <a:solidFill>
                <a:srgbClr val="FF2600"/>
              </a:solidFill>
              <a:prstDash val="solid"/>
              <a:miter lim="400000"/>
            </a:ln>
            <a:effectLst/>
          </p:spPr>
          <p:txBody>
            <a:bodyPr wrap="square" lIns="45719" tIns="45719" rIns="45719" bIns="45719" numCol="1" anchor="ctr">
              <a:noAutofit/>
            </a:bodyPr>
            <a:lstStyle/>
            <a:p>
              <a:pPr/>
            </a:p>
          </p:txBody>
        </p:sp>
        <p:sp>
          <p:nvSpPr>
            <p:cNvPr id="444" name="Source"/>
            <p:cNvSpPr txBox="1"/>
            <p:nvPr/>
          </p:nvSpPr>
          <p:spPr>
            <a:xfrm>
              <a:off x="6117699" y="0"/>
              <a:ext cx="1517648" cy="437900"/>
            </a:xfrm>
            <a:prstGeom prst="rect">
              <a:avLst/>
            </a:prstGeom>
            <a:solidFill>
              <a:srgbClr val="FFFFFF"/>
            </a:solidFill>
            <a:ln w="254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200">
                  <a:latin typeface="Arial"/>
                  <a:ea typeface="Arial"/>
                  <a:cs typeface="Arial"/>
                  <a:sym typeface="Arial"/>
                </a:defRPr>
              </a:lvl1pPr>
            </a:lstStyle>
            <a:p>
              <a:pPr/>
              <a:r>
                <a:t>Source</a:t>
              </a:r>
            </a:p>
          </p:txBody>
        </p:sp>
      </p:grpSp>
      <p:grpSp>
        <p:nvGrpSpPr>
          <p:cNvPr id="448" name="Group"/>
          <p:cNvGrpSpPr/>
          <p:nvPr/>
        </p:nvGrpSpPr>
        <p:grpSpPr>
          <a:xfrm>
            <a:off x="424098" y="2447801"/>
            <a:ext cx="8125113" cy="3130953"/>
            <a:chOff x="0" y="0"/>
            <a:chExt cx="8125112" cy="3130951"/>
          </a:xfrm>
        </p:grpSpPr>
        <p:sp>
          <p:nvSpPr>
            <p:cNvPr id="446" name="Rectangle"/>
            <p:cNvSpPr/>
            <p:nvPr/>
          </p:nvSpPr>
          <p:spPr>
            <a:xfrm>
              <a:off x="0" y="0"/>
              <a:ext cx="7671007" cy="3130952"/>
            </a:xfrm>
            <a:prstGeom prst="rect">
              <a:avLst/>
            </a:prstGeom>
            <a:noFill/>
            <a:ln w="38100" cap="flat">
              <a:solidFill>
                <a:srgbClr val="FF2600"/>
              </a:solidFill>
              <a:prstDash val="solid"/>
              <a:miter lim="400000"/>
            </a:ln>
            <a:effectLst/>
          </p:spPr>
          <p:txBody>
            <a:bodyPr wrap="square" lIns="45719" tIns="45719" rIns="45719" bIns="45719" numCol="1" anchor="ctr">
              <a:noAutofit/>
            </a:bodyPr>
            <a:lstStyle/>
            <a:p>
              <a:pPr/>
            </a:p>
          </p:txBody>
        </p:sp>
        <p:sp>
          <p:nvSpPr>
            <p:cNvPr id="447" name="Build"/>
            <p:cNvSpPr txBox="1"/>
            <p:nvPr/>
          </p:nvSpPr>
          <p:spPr>
            <a:xfrm>
              <a:off x="6607464" y="393948"/>
              <a:ext cx="1517649" cy="437901"/>
            </a:xfrm>
            <a:prstGeom prst="rect">
              <a:avLst/>
            </a:prstGeom>
            <a:solidFill>
              <a:srgbClr val="FFFFFF"/>
            </a:solidFill>
            <a:ln w="254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200">
                  <a:latin typeface="Arial"/>
                  <a:ea typeface="Arial"/>
                  <a:cs typeface="Arial"/>
                  <a:sym typeface="Arial"/>
                </a:defRPr>
              </a:lvl1pPr>
            </a:lstStyle>
            <a:p>
              <a:pPr/>
              <a:r>
                <a:t>Build</a:t>
              </a:r>
            </a:p>
          </p:txBody>
        </p:sp>
      </p:grpSp>
      <p:grpSp>
        <p:nvGrpSpPr>
          <p:cNvPr id="451" name="Group"/>
          <p:cNvGrpSpPr/>
          <p:nvPr/>
        </p:nvGrpSpPr>
        <p:grpSpPr>
          <a:xfrm>
            <a:off x="424098" y="5575008"/>
            <a:ext cx="7932533" cy="893986"/>
            <a:chOff x="0" y="0"/>
            <a:chExt cx="7932532" cy="893985"/>
          </a:xfrm>
        </p:grpSpPr>
        <p:sp>
          <p:nvSpPr>
            <p:cNvPr id="449" name="Rectangle"/>
            <p:cNvSpPr/>
            <p:nvPr/>
          </p:nvSpPr>
          <p:spPr>
            <a:xfrm>
              <a:off x="0" y="0"/>
              <a:ext cx="7671007" cy="893986"/>
            </a:xfrm>
            <a:prstGeom prst="rect">
              <a:avLst/>
            </a:prstGeom>
            <a:noFill/>
            <a:ln w="38100" cap="flat">
              <a:solidFill>
                <a:srgbClr val="FF2600"/>
              </a:solidFill>
              <a:prstDash val="solid"/>
              <a:miter lim="400000"/>
            </a:ln>
            <a:effectLst/>
          </p:spPr>
          <p:txBody>
            <a:bodyPr wrap="square" lIns="45719" tIns="45719" rIns="45719" bIns="45719" numCol="1" anchor="ctr">
              <a:noAutofit/>
            </a:bodyPr>
            <a:lstStyle/>
            <a:p>
              <a:pPr/>
            </a:p>
          </p:txBody>
        </p:sp>
        <p:sp>
          <p:nvSpPr>
            <p:cNvPr id="450" name="Deploy"/>
            <p:cNvSpPr txBox="1"/>
            <p:nvPr/>
          </p:nvSpPr>
          <p:spPr>
            <a:xfrm>
              <a:off x="6414884" y="228042"/>
              <a:ext cx="1517649" cy="437901"/>
            </a:xfrm>
            <a:prstGeom prst="rect">
              <a:avLst/>
            </a:prstGeom>
            <a:solidFill>
              <a:srgbClr val="FFFFFF"/>
            </a:solidFill>
            <a:ln w="25400" cap="flat">
              <a:solidFill>
                <a:srgbClr val="000000"/>
              </a:solidFill>
              <a:prstDash val="solid"/>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2200">
                  <a:latin typeface="Arial"/>
                  <a:ea typeface="Arial"/>
                  <a:cs typeface="Arial"/>
                  <a:sym typeface="Arial"/>
                </a:defRPr>
              </a:lvl1pPr>
            </a:lstStyle>
            <a:p>
              <a:pPr/>
              <a:r>
                <a:t>Deploy</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445"/>
                                        </p:tgtEl>
                                        <p:attrNameLst>
                                          <p:attrName>style.visibility</p:attrName>
                                        </p:attrNameLst>
                                      </p:cBhvr>
                                      <p:to>
                                        <p:strVal val="hidden"/>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44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xit" nodeType="clickEffect" presetSubtype="0" presetID="1" grpId="4" fill="hold">
                                  <p:stCondLst>
                                    <p:cond delay="0"/>
                                  </p:stCondLst>
                                  <p:iterate type="el" backwards="0">
                                    <p:tmAbs val="0"/>
                                  </p:iterate>
                                  <p:childTnLst>
                                    <p:set>
                                      <p:cBhvr>
                                        <p:cTn id="17" fill="hold">
                                          <p:stCondLst>
                                            <p:cond delay="0"/>
                                          </p:stCondLst>
                                        </p:cTn>
                                        <p:tgtEl>
                                          <p:spTgt spid="448"/>
                                        </p:tgtEl>
                                        <p:attrNameLst>
                                          <p:attrName>style.visibility</p:attrName>
                                        </p:attrNameLst>
                                      </p:cBhvr>
                                      <p:to>
                                        <p:strVal val="hidden"/>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4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1" grpId="5"/>
      <p:bldP build="whole" bldLvl="1" animBg="1" rev="0" advAuto="0" spid="448" grpId="3"/>
      <p:bldP build="whole" bldLvl="1" animBg="1" rev="0" advAuto="0" spid="445" grpId="1"/>
      <p:bldP build="whole" bldLvl="1" animBg="1" rev="0" advAuto="0" spid="445" grpId="2"/>
      <p:bldP build="whole" bldLvl="1" animBg="1" rev="0" advAuto="0" spid="448" grpId="4"/>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56" name="Group"/>
          <p:cNvGrpSpPr/>
          <p:nvPr/>
        </p:nvGrpSpPr>
        <p:grpSpPr>
          <a:xfrm>
            <a:off x="0" y="0"/>
            <a:ext cx="9144000" cy="1219200"/>
            <a:chOff x="0" y="0"/>
            <a:chExt cx="9144000" cy="1219200"/>
          </a:xfrm>
        </p:grpSpPr>
        <p:sp>
          <p:nvSpPr>
            <p:cNvPr id="454"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55" name="Suggested Textbook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Suggested Textbooks</a:t>
              </a:r>
            </a:p>
          </p:txBody>
        </p:sp>
      </p:grpSp>
      <p:pic>
        <p:nvPicPr>
          <p:cNvPr id="457" name="pasted-movie.png" descr="pasted-movie.png"/>
          <p:cNvPicPr>
            <a:picLocks noChangeAspect="1"/>
          </p:cNvPicPr>
          <p:nvPr/>
        </p:nvPicPr>
        <p:blipFill>
          <a:blip r:embed="rId2">
            <a:extLst/>
          </a:blip>
          <a:stretch>
            <a:fillRect/>
          </a:stretch>
        </p:blipFill>
        <p:spPr>
          <a:xfrm>
            <a:off x="144761" y="1827409"/>
            <a:ext cx="2903221" cy="3810001"/>
          </a:xfrm>
          <a:prstGeom prst="rect">
            <a:avLst/>
          </a:prstGeom>
          <a:ln w="12700">
            <a:miter lim="400000"/>
          </a:ln>
        </p:spPr>
      </p:pic>
      <p:pic>
        <p:nvPicPr>
          <p:cNvPr id="458" name="pasted-movie.png" descr="pasted-movie.png"/>
          <p:cNvPicPr>
            <a:picLocks noChangeAspect="1"/>
          </p:cNvPicPr>
          <p:nvPr/>
        </p:nvPicPr>
        <p:blipFill>
          <a:blip r:embed="rId3">
            <a:extLst/>
          </a:blip>
          <a:stretch>
            <a:fillRect/>
          </a:stretch>
        </p:blipFill>
        <p:spPr>
          <a:xfrm>
            <a:off x="3265234" y="1827409"/>
            <a:ext cx="3089911" cy="3810001"/>
          </a:xfrm>
          <a:prstGeom prst="rect">
            <a:avLst/>
          </a:prstGeom>
          <a:ln w="12700">
            <a:miter lim="400000"/>
          </a:ln>
        </p:spPr>
      </p:pic>
      <p:pic>
        <p:nvPicPr>
          <p:cNvPr id="459" name="pasted-movie.png" descr="pasted-movie.png"/>
          <p:cNvPicPr>
            <a:picLocks noChangeAspect="1"/>
          </p:cNvPicPr>
          <p:nvPr/>
        </p:nvPicPr>
        <p:blipFill>
          <a:blip r:embed="rId4">
            <a:extLst/>
          </a:blip>
          <a:stretch>
            <a:fillRect/>
          </a:stretch>
        </p:blipFill>
        <p:spPr>
          <a:xfrm>
            <a:off x="6572396" y="1827409"/>
            <a:ext cx="2419351" cy="3810001"/>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64" name="Group"/>
          <p:cNvGrpSpPr/>
          <p:nvPr/>
        </p:nvGrpSpPr>
        <p:grpSpPr>
          <a:xfrm>
            <a:off x="0" y="0"/>
            <a:ext cx="9144000" cy="1219200"/>
            <a:chOff x="0" y="0"/>
            <a:chExt cx="9144000" cy="1219200"/>
          </a:xfrm>
        </p:grpSpPr>
        <p:sp>
          <p:nvSpPr>
            <p:cNvPr id="462"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463" name="Day-to-day Logistic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Day-to-day Logistics</a:t>
              </a:r>
            </a:p>
          </p:txBody>
        </p:sp>
      </p:grpSp>
      <p:sp>
        <p:nvSpPr>
          <p:cNvPr id="465" name="Lectures, Exams, Peer Instruction (PI) Activities are in-person only…"/>
          <p:cNvSpPr txBox="1"/>
          <p:nvPr/>
        </p:nvSpPr>
        <p:spPr>
          <a:xfrm>
            <a:off x="255079" y="1520971"/>
            <a:ext cx="8633842" cy="426582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10000"/>
              </a:lnSpc>
              <a:spcBef>
                <a:spcPts val="600"/>
              </a:spcBef>
              <a:buClr>
                <a:srgbClr val="92D050"/>
              </a:buClr>
              <a:buSzPct val="100000"/>
              <a:buChar char="❖"/>
              <a:defRPr sz="2000">
                <a:solidFill>
                  <a:srgbClr val="535353"/>
                </a:solidFill>
                <a:latin typeface="Arial"/>
                <a:ea typeface="Arial"/>
                <a:cs typeface="Arial"/>
                <a:sym typeface="Arial"/>
              </a:defRPr>
            </a:pPr>
            <a:r>
              <a:t>Lectures, Exams, Peer Instruction (PI) Activities are </a:t>
            </a:r>
            <a:r>
              <a:rPr b="1"/>
              <a:t>in-person only</a:t>
            </a:r>
          </a:p>
          <a:p>
            <a:pPr lvl="1" marL="838200" indent="-381000">
              <a:lnSpc>
                <a:spcPct val="110000"/>
              </a:lnSpc>
              <a:spcBef>
                <a:spcPts val="600"/>
              </a:spcBef>
              <a:buClr>
                <a:srgbClr val="92D050"/>
              </a:buClr>
              <a:buSzPct val="100000"/>
              <a:buChar char="❖"/>
              <a:defRPr sz="2000">
                <a:solidFill>
                  <a:srgbClr val="535353"/>
                </a:solidFill>
                <a:latin typeface="Arial"/>
                <a:ea typeface="Arial"/>
                <a:cs typeface="Arial"/>
                <a:sym typeface="Arial"/>
              </a:defRPr>
            </a:pPr>
            <a:r>
              <a:t>Automatically </a:t>
            </a:r>
            <a:r>
              <a:rPr b="1"/>
              <a:t>podcast</a:t>
            </a:r>
            <a:r>
              <a:t> to </a:t>
            </a:r>
            <a:r>
              <a:rPr u="sng">
                <a:solidFill>
                  <a:srgbClr val="0000FF"/>
                </a:solidFill>
                <a:uFill>
                  <a:solidFill>
                    <a:srgbClr val="0000FF"/>
                  </a:solidFill>
                </a:uFill>
                <a:hlinkClick r:id="rId2" invalidUrl="" action="" tgtFrame="" tooltip="" history="1" highlightClick="0" endSnd="0"/>
              </a:rPr>
              <a:t>podcast.ucsd.edu</a:t>
            </a:r>
            <a:r>
              <a:t> </a:t>
            </a:r>
          </a:p>
          <a:p>
            <a:pPr lvl="1" marL="838200" indent="-381000">
              <a:lnSpc>
                <a:spcPct val="110000"/>
              </a:lnSpc>
              <a:spcBef>
                <a:spcPts val="600"/>
              </a:spcBef>
              <a:buClr>
                <a:srgbClr val="92D050"/>
              </a:buClr>
              <a:buSzPct val="100000"/>
              <a:buChar char="❖"/>
              <a:defRPr sz="2000">
                <a:solidFill>
                  <a:srgbClr val="535353"/>
                </a:solidFill>
                <a:latin typeface="Arial"/>
                <a:ea typeface="Arial"/>
                <a:cs typeface="Arial"/>
                <a:sym typeface="Arial"/>
              </a:defRPr>
            </a:pPr>
            <a:r>
              <a:t>Standard UCSD policy on makeup for exams / PI activities</a:t>
            </a:r>
          </a:p>
          <a:p>
            <a:pPr lvl="1" marL="838200" indent="-381000">
              <a:lnSpc>
                <a:spcPct val="110000"/>
              </a:lnSpc>
              <a:spcBef>
                <a:spcPts val="600"/>
              </a:spcBef>
              <a:buClr>
                <a:srgbClr val="92D050"/>
              </a:buClr>
              <a:buSzPct val="100000"/>
              <a:buChar char="❖"/>
              <a:defRPr sz="2000">
                <a:solidFill>
                  <a:srgbClr val="535353"/>
                </a:solidFill>
                <a:latin typeface="Arial"/>
                <a:ea typeface="Arial"/>
                <a:cs typeface="Arial"/>
                <a:sym typeface="Arial"/>
              </a:defRPr>
            </a:pPr>
            <a:r>
              <a:t>Special circumstances: contact me upfront to discuss</a:t>
            </a:r>
          </a:p>
          <a:p>
            <a:pPr marL="381000" indent="-381000">
              <a:lnSpc>
                <a:spcPct val="110000"/>
              </a:lnSpc>
              <a:spcBef>
                <a:spcPts val="600"/>
              </a:spcBef>
              <a:buClr>
                <a:srgbClr val="92D050"/>
              </a:buClr>
              <a:buSzPct val="100000"/>
              <a:buChar char="❖"/>
              <a:defRPr sz="2000">
                <a:solidFill>
                  <a:srgbClr val="535353"/>
                </a:solidFill>
                <a:latin typeface="Arial"/>
                <a:ea typeface="Arial"/>
                <a:cs typeface="Arial"/>
                <a:sym typeface="Arial"/>
              </a:defRPr>
            </a:pPr>
            <a:r>
              <a:t>Discussion slot will likely be via </a:t>
            </a:r>
            <a:r>
              <a:rPr b="1"/>
              <a:t>Zoom</a:t>
            </a:r>
            <a:r>
              <a:t> only</a:t>
            </a:r>
          </a:p>
          <a:p>
            <a:pPr marL="381000" indent="-381000">
              <a:lnSpc>
                <a:spcPct val="110000"/>
              </a:lnSpc>
              <a:spcBef>
                <a:spcPts val="600"/>
              </a:spcBef>
              <a:buClr>
                <a:srgbClr val="92D050"/>
              </a:buClr>
              <a:buSzPct val="100000"/>
              <a:buChar char="❖"/>
              <a:defRPr b="1" sz="2000">
                <a:solidFill>
                  <a:srgbClr val="535353"/>
                </a:solidFill>
                <a:latin typeface="Arial"/>
                <a:ea typeface="Arial"/>
                <a:cs typeface="Arial"/>
                <a:sym typeface="Arial"/>
              </a:defRPr>
            </a:pPr>
            <a:r>
              <a:rPr b="0"/>
              <a:t>Attending Lectures/Discussions live is</a:t>
            </a:r>
            <a:r>
              <a:t> optional</a:t>
            </a:r>
          </a:p>
          <a:p>
            <a:pPr marL="381000" indent="-381000">
              <a:lnSpc>
                <a:spcPct val="110000"/>
              </a:lnSpc>
              <a:spcBef>
                <a:spcPts val="600"/>
              </a:spcBef>
              <a:buClr>
                <a:srgbClr val="92D050"/>
              </a:buClr>
              <a:buSzPct val="100000"/>
              <a:buChar char="❖"/>
              <a:defRPr b="1" sz="2000">
                <a:solidFill>
                  <a:srgbClr val="535353"/>
                </a:solidFill>
                <a:latin typeface="Arial"/>
                <a:ea typeface="Arial"/>
                <a:cs typeface="Arial"/>
                <a:sym typeface="Arial"/>
              </a:defRPr>
            </a:pPr>
            <a:r>
              <a:t>Google Forms</a:t>
            </a:r>
            <a:r>
              <a:rPr b="0"/>
              <a:t> for PI Activities </a:t>
            </a:r>
            <a:endParaRPr b="0"/>
          </a:p>
          <a:p>
            <a:pPr marL="381000" indent="-381000">
              <a:lnSpc>
                <a:spcPct val="110000"/>
              </a:lnSpc>
              <a:spcBef>
                <a:spcPts val="600"/>
              </a:spcBef>
              <a:buClr>
                <a:srgbClr val="92D050"/>
              </a:buClr>
              <a:buSzPct val="100000"/>
              <a:buChar char="❖"/>
              <a:defRPr b="1" sz="2000">
                <a:solidFill>
                  <a:srgbClr val="535353"/>
                </a:solidFill>
                <a:latin typeface="Arial"/>
                <a:ea typeface="Arial"/>
                <a:cs typeface="Arial"/>
                <a:sym typeface="Arial"/>
              </a:defRPr>
            </a:pPr>
            <a:r>
              <a:t>Canvas</a:t>
            </a:r>
            <a:r>
              <a:rPr b="0"/>
              <a:t> for submitting AI Engineering Projects, all grade releases, all Exercise and Exam documents</a:t>
            </a:r>
            <a:endParaRPr b="0"/>
          </a:p>
          <a:p>
            <a:pPr marL="381000" indent="-381000">
              <a:lnSpc>
                <a:spcPct val="110000"/>
              </a:lnSpc>
              <a:spcBef>
                <a:spcPts val="600"/>
              </a:spcBef>
              <a:buClr>
                <a:srgbClr val="92D050"/>
              </a:buClr>
              <a:buSzPct val="100000"/>
              <a:buChar char="❖"/>
              <a:defRPr b="1" sz="2000">
                <a:solidFill>
                  <a:srgbClr val="535353"/>
                </a:solidFill>
                <a:latin typeface="Arial"/>
                <a:ea typeface="Arial"/>
                <a:cs typeface="Arial"/>
                <a:sym typeface="Arial"/>
              </a:defRPr>
            </a:pPr>
            <a:r>
              <a:t>Piazza</a:t>
            </a:r>
            <a:r>
              <a:rPr b="0"/>
              <a:t> for all announcements and asynchronous Q&amp;A</a:t>
            </a:r>
            <a:endParaRPr b="0"/>
          </a:p>
          <a:p>
            <a:pPr lvl="1" marL="838200" indent="-381000">
              <a:lnSpc>
                <a:spcPct val="110000"/>
              </a:lnSpc>
              <a:spcBef>
                <a:spcPts val="600"/>
              </a:spcBef>
              <a:buClr>
                <a:srgbClr val="92D050"/>
              </a:buClr>
              <a:buSzPct val="100000"/>
              <a:buChar char="❖"/>
              <a:defRPr b="1" sz="2000">
                <a:solidFill>
                  <a:srgbClr val="535353"/>
                </a:solidFill>
                <a:latin typeface="Arial"/>
                <a:ea typeface="Arial"/>
                <a:cs typeface="Arial"/>
                <a:sym typeface="Arial"/>
              </a:defRPr>
            </a:pPr>
            <a:r>
              <a:rPr b="0"/>
              <a:t>Do help out your peers by discussing questions</a:t>
            </a:r>
          </a:p>
        </p:txBody>
      </p:sp>
      <p:sp>
        <p:nvSpPr>
          <p:cNvPr id="466" name="https://cseweb.ucsd.edu/classes/sp26/cse234-a/index.html"/>
          <p:cNvSpPr txBox="1"/>
          <p:nvPr/>
        </p:nvSpPr>
        <p:spPr>
          <a:xfrm>
            <a:off x="1180847" y="6103030"/>
            <a:ext cx="6782307" cy="37523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2000">
                <a:latin typeface="Arial"/>
                <a:ea typeface="Arial"/>
                <a:cs typeface="Arial"/>
                <a:sym typeface="Arial"/>
              </a:defRPr>
            </a:pPr>
            <a:r>
              <a:rPr u="sng">
                <a:solidFill>
                  <a:srgbClr val="0000FF"/>
                </a:solidFill>
                <a:uFill>
                  <a:solidFill>
                    <a:srgbClr val="0000FF"/>
                  </a:solidFill>
                </a:uFill>
                <a:hlinkClick r:id="rId3" invalidUrl="" action="" tgtFrame="" tooltip="" history="1" highlightClick="0" endSnd="0"/>
              </a:rPr>
              <a:t>https://cseweb.ucsd.edu/classes/sp26/cse234-a/index.html</a:t>
            </a:r>
            <a:r>
              <a:t> </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71" name="Group"/>
          <p:cNvGrpSpPr/>
          <p:nvPr/>
        </p:nvGrpSpPr>
        <p:grpSpPr>
          <a:xfrm>
            <a:off x="0" y="0"/>
            <a:ext cx="9144000" cy="1219200"/>
            <a:chOff x="0" y="0"/>
            <a:chExt cx="9144000" cy="1219200"/>
          </a:xfrm>
        </p:grpSpPr>
        <p:sp>
          <p:nvSpPr>
            <p:cNvPr id="469"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470" name="Course Administrivia"/>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Course Administrivia</a:t>
              </a:r>
            </a:p>
          </p:txBody>
        </p:sp>
      </p:grpSp>
      <p:sp>
        <p:nvSpPr>
          <p:cNvPr id="472" name="Lectures: TuTh 5-6:20pm PT @ WLH 2001…"/>
          <p:cNvSpPr txBox="1"/>
          <p:nvPr/>
        </p:nvSpPr>
        <p:spPr>
          <a:xfrm>
            <a:off x="202034" y="1562692"/>
            <a:ext cx="8739932" cy="332067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810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t>Lectures</a:t>
            </a:r>
            <a:r>
              <a:rPr b="0"/>
              <a:t>: </a:t>
            </a:r>
            <a:r>
              <a:t>TuTh 5</a:t>
            </a:r>
            <a:r>
              <a:t>-6:20pm PT</a:t>
            </a:r>
            <a:r>
              <a:rPr b="0"/>
              <a:t> @ </a:t>
            </a:r>
            <a:r>
              <a:t>WLH 2001</a:t>
            </a:r>
          </a:p>
          <a:p>
            <a:pPr lvl="1" marL="774700" indent="-444500">
              <a:lnSpc>
                <a:spcPct val="130000"/>
              </a:lnSpc>
              <a:spcBef>
                <a:spcPts val="200"/>
              </a:spcBef>
              <a:buClr>
                <a:srgbClr val="92D050"/>
              </a:buClr>
              <a:buSzPct val="100000"/>
              <a:buChar char="❖"/>
              <a:defRPr sz="2100">
                <a:solidFill>
                  <a:srgbClr val="535353"/>
                </a:solidFill>
                <a:latin typeface="Arial"/>
                <a:ea typeface="Arial"/>
                <a:cs typeface="Arial"/>
                <a:sym typeface="Arial"/>
              </a:defRPr>
            </a:pPr>
            <a:r>
              <a:t>Podcast always available for async. viewing</a:t>
            </a:r>
          </a:p>
          <a:p>
            <a:pPr marL="3810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t>Instructor</a:t>
            </a:r>
            <a:r>
              <a:rPr b="0"/>
              <a:t>: Arun Kumar; akk018 [at] ucsd.edu</a:t>
            </a:r>
            <a:endParaRPr b="0"/>
          </a:p>
          <a:p>
            <a:pPr lvl="1" marL="774700" indent="-4445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rPr b="0"/>
              <a:t>Office hours: </a:t>
            </a:r>
            <a:r>
              <a:t>Thu 3:30-4:30 pm PT</a:t>
            </a:r>
            <a:r>
              <a:rPr b="0"/>
              <a:t> @ 3218 CSE &amp; Zoom</a:t>
            </a:r>
          </a:p>
          <a:p>
            <a:pPr marL="3810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t>Piazza</a:t>
            </a:r>
            <a:r>
              <a:rPr b="0"/>
              <a:t>: </a:t>
            </a:r>
            <a:r>
              <a:rPr b="0" u="sng">
                <a:solidFill>
                  <a:srgbClr val="0000FF"/>
                </a:solidFill>
                <a:uFill>
                  <a:solidFill>
                    <a:srgbClr val="0000FF"/>
                  </a:solidFill>
                </a:uFill>
                <a:hlinkClick r:id="rId2" invalidUrl="" action="" tgtFrame="" tooltip="" history="1" highlightClick="0" endSnd="0"/>
              </a:rPr>
              <a:t>https://piazza.com/ucsd/spring2026/csedsc234</a:t>
            </a:r>
            <a:r>
              <a:rPr b="0"/>
              <a:t> </a:t>
            </a:r>
            <a:endParaRPr b="0"/>
          </a:p>
          <a:p>
            <a:pPr marL="3810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t>Teaching Assistants</a:t>
            </a:r>
            <a:r>
              <a:rPr b="0"/>
              <a:t>:</a:t>
            </a:r>
            <a:endParaRPr b="0"/>
          </a:p>
          <a:p>
            <a:pPr lvl="1" marL="8382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rPr b="0"/>
              <a:t>Ruobing Han, Manas Jain, Raghav Jain, and Har Simrat Singh</a:t>
            </a:r>
            <a:endParaRPr b="0"/>
          </a:p>
          <a:p>
            <a:pPr marL="381000" indent="-381000">
              <a:lnSpc>
                <a:spcPct val="130000"/>
              </a:lnSpc>
              <a:spcBef>
                <a:spcPts val="200"/>
              </a:spcBef>
              <a:buClr>
                <a:srgbClr val="92D050"/>
              </a:buClr>
              <a:buSzPct val="100000"/>
              <a:buChar char="❖"/>
              <a:defRPr b="1" sz="2100">
                <a:solidFill>
                  <a:srgbClr val="535353"/>
                </a:solidFill>
                <a:latin typeface="Arial"/>
                <a:ea typeface="Arial"/>
                <a:cs typeface="Arial"/>
                <a:sym typeface="Arial"/>
              </a:defRPr>
            </a:pPr>
            <a:r>
              <a:rPr b="0"/>
              <a:t>See course website for TA contact info. and their OHs</a:t>
            </a:r>
          </a:p>
        </p:txBody>
      </p:sp>
      <p:sp>
        <p:nvSpPr>
          <p:cNvPr id="473" name="https://cseweb.ucsd.edu/classes/sp26/cse234-a/index.html"/>
          <p:cNvSpPr txBox="1"/>
          <p:nvPr/>
        </p:nvSpPr>
        <p:spPr>
          <a:xfrm>
            <a:off x="1180847" y="5774813"/>
            <a:ext cx="6782307"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2000">
                <a:latin typeface="Arial"/>
                <a:ea typeface="Arial"/>
                <a:cs typeface="Arial"/>
                <a:sym typeface="Arial"/>
              </a:defRPr>
            </a:pPr>
            <a:r>
              <a:rPr u="sng">
                <a:solidFill>
                  <a:srgbClr val="0000FF"/>
                </a:solidFill>
                <a:uFill>
                  <a:solidFill>
                    <a:srgbClr val="0000FF"/>
                  </a:solidFill>
                </a:uFill>
                <a:hlinkClick r:id="rId3" invalidUrl="" action="" tgtFrame="" tooltip="" history="1" highlightClick="0" endSnd="0"/>
              </a:rPr>
              <a:t>https://cseweb.ucsd.edu/classes/sp26/cse234-a/index.html</a:t>
            </a:r>
            <a:r>
              <a:t> </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78" name="Group"/>
          <p:cNvGrpSpPr/>
          <p:nvPr/>
        </p:nvGrpSpPr>
        <p:grpSpPr>
          <a:xfrm>
            <a:off x="0" y="0"/>
            <a:ext cx="9144000" cy="1219200"/>
            <a:chOff x="0" y="0"/>
            <a:chExt cx="9144000" cy="1219200"/>
          </a:xfrm>
        </p:grpSpPr>
        <p:sp>
          <p:nvSpPr>
            <p:cNvPr id="476"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sz="4000">
                  <a:solidFill>
                    <a:srgbClr val="FFFFFF"/>
                  </a:solidFill>
                  <a:latin typeface="Arial"/>
                  <a:ea typeface="Arial"/>
                  <a:cs typeface="Arial"/>
                  <a:sym typeface="Arial"/>
                </a:defRPr>
              </a:pPr>
            </a:p>
          </p:txBody>
        </p:sp>
        <p:sp>
          <p:nvSpPr>
            <p:cNvPr id="477" name="Triton AI Student Assistant Pilot"/>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Triton AI Student Assistant Pilot</a:t>
              </a:r>
            </a:p>
          </p:txBody>
        </p:sp>
      </p:grpSp>
      <p:sp>
        <p:nvSpPr>
          <p:cNvPr id="479" name="https://tritonai.ucsd.edu/tritongpt/instruction.html"/>
          <p:cNvSpPr txBox="1"/>
          <p:nvPr/>
        </p:nvSpPr>
        <p:spPr>
          <a:xfrm>
            <a:off x="1823350" y="6218594"/>
            <a:ext cx="5497300" cy="37523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defRPr sz="2000" u="sng">
                <a:solidFill>
                  <a:srgbClr val="0000FF"/>
                </a:solidFill>
                <a:uFill>
                  <a:solidFill>
                    <a:srgbClr val="0000FF"/>
                  </a:solidFill>
                </a:uFill>
                <a:latin typeface="Arial"/>
                <a:ea typeface="Arial"/>
                <a:cs typeface="Arial"/>
                <a:sym typeface="Arial"/>
                <a:hlinkClick r:id="rId2" invalidUrl="" action="" tgtFrame="" tooltip="" history="1" highlightClick="0" endSnd="0"/>
              </a:defRPr>
            </a:lvl1pPr>
          </a:lstStyle>
          <a:p>
            <a:pPr>
              <a:defRPr u="none">
                <a:solidFill>
                  <a:srgbClr val="000000"/>
                </a:solidFill>
                <a:uFillTx/>
              </a:defRPr>
            </a:pPr>
            <a:r>
              <a:rPr u="sng">
                <a:solidFill>
                  <a:srgbClr val="0000FF"/>
                </a:solidFill>
                <a:uFill>
                  <a:solidFill>
                    <a:srgbClr val="0000FF"/>
                  </a:solidFill>
                </a:uFill>
                <a:hlinkClick r:id="rId2" invalidUrl="" action="" tgtFrame="" tooltip="" history="1" highlightClick="0" endSnd="0"/>
              </a:rPr>
              <a:t>https://tritonai.ucsd.edu/tritongpt/instruction.html</a:t>
            </a:r>
          </a:p>
        </p:txBody>
      </p:sp>
      <p:pic>
        <p:nvPicPr>
          <p:cNvPr id="480" name="pasted-movie.png" descr="pasted-movie.png"/>
          <p:cNvPicPr>
            <a:picLocks noChangeAspect="1"/>
          </p:cNvPicPr>
          <p:nvPr/>
        </p:nvPicPr>
        <p:blipFill>
          <a:blip r:embed="rId3">
            <a:extLst/>
          </a:blip>
          <a:stretch>
            <a:fillRect/>
          </a:stretch>
        </p:blipFill>
        <p:spPr>
          <a:xfrm>
            <a:off x="167893" y="1649618"/>
            <a:ext cx="8808214" cy="4138559"/>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Slide Number"/>
          <p:cNvSpPr txBox="1"/>
          <p:nvPr>
            <p:ph type="sldNum" sz="quarter" idx="2"/>
          </p:nvPr>
        </p:nvSpPr>
        <p:spPr>
          <a:xfrm>
            <a:off x="8422818" y="6404292"/>
            <a:ext cx="263983"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85" name="Group"/>
          <p:cNvGrpSpPr/>
          <p:nvPr/>
        </p:nvGrpSpPr>
        <p:grpSpPr>
          <a:xfrm>
            <a:off x="0" y="0"/>
            <a:ext cx="9144000" cy="1219200"/>
            <a:chOff x="0" y="0"/>
            <a:chExt cx="9144000" cy="1219200"/>
          </a:xfrm>
        </p:grpSpPr>
        <p:sp>
          <p:nvSpPr>
            <p:cNvPr id="483" name="Rectangle"/>
            <p:cNvSpPr/>
            <p:nvPr/>
          </p:nvSpPr>
          <p:spPr>
            <a:xfrm>
              <a:off x="0" y="0"/>
              <a:ext cx="9144000" cy="1219200"/>
            </a:xfrm>
            <a:prstGeom prst="rect">
              <a:avLst/>
            </a:prstGeom>
            <a:solidFill>
              <a:srgbClr val="404040"/>
            </a:solidFill>
            <a:ln w="12700" cap="flat">
              <a:noFill/>
              <a:miter lim="400000"/>
            </a:ln>
            <a:effectLst/>
          </p:spPr>
          <p:txBody>
            <a:bodyPr wrap="square" lIns="45719" tIns="45719" rIns="45719" bIns="45719" numCol="1" anchor="ctr">
              <a:noAutofit/>
            </a:bodyPr>
            <a:lstStyle/>
            <a:p>
              <a:pPr>
                <a:defRPr>
                  <a:solidFill>
                    <a:srgbClr val="FFFFFF"/>
                  </a:solidFill>
                </a:defRPr>
              </a:pPr>
            </a:p>
          </p:txBody>
        </p:sp>
        <p:sp>
          <p:nvSpPr>
            <p:cNvPr id="484" name="General Dos and Do NOTs"/>
            <p:cNvSpPr txBox="1"/>
            <p:nvPr/>
          </p:nvSpPr>
          <p:spPr>
            <a:xfrm>
              <a:off x="0" y="286439"/>
              <a:ext cx="9144000" cy="64632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defRPr sz="4000">
                  <a:solidFill>
                    <a:srgbClr val="FFFFFF"/>
                  </a:solidFill>
                  <a:latin typeface="Arial"/>
                  <a:ea typeface="Arial"/>
                  <a:cs typeface="Arial"/>
                  <a:sym typeface="Arial"/>
                </a:defRPr>
              </a:lvl1pPr>
            </a:lstStyle>
            <a:p>
              <a:pPr/>
              <a:r>
                <a:t>  General Dos and Do NOTs</a:t>
              </a:r>
            </a:p>
          </p:txBody>
        </p:sp>
      </p:grpSp>
      <p:sp>
        <p:nvSpPr>
          <p:cNvPr id="486" name="Do:…"/>
          <p:cNvSpPr txBox="1"/>
          <p:nvPr/>
        </p:nvSpPr>
        <p:spPr>
          <a:xfrm>
            <a:off x="228600" y="1371600"/>
            <a:ext cx="8686800" cy="475569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20000"/>
              </a:lnSpc>
              <a:defRPr b="1" i="1" sz="2100">
                <a:solidFill>
                  <a:srgbClr val="0433FF"/>
                </a:solidFill>
                <a:latin typeface="Arial"/>
                <a:ea typeface="Arial"/>
                <a:cs typeface="Arial"/>
                <a:sym typeface="Arial"/>
              </a:defRPr>
            </a:pPr>
            <a:r>
              <a:t>Do:</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Come to lectures in person as much as possible, ask questions, and participate actively in class discussions and PI Activities</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Review slides and podcast videos by yourself</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Follow all announcements and participate in discussions on Piazza; pitch in to answer peers’ questions</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Use “CSE234”/“DSC234” as subject prefix for all emails to me/TAs</a:t>
            </a:r>
          </a:p>
          <a:p>
            <a:pPr>
              <a:lnSpc>
                <a:spcPct val="120000"/>
              </a:lnSpc>
              <a:defRPr sz="2100">
                <a:solidFill>
                  <a:srgbClr val="535353"/>
                </a:solidFill>
                <a:latin typeface="Arial"/>
                <a:ea typeface="Arial"/>
                <a:cs typeface="Arial"/>
                <a:sym typeface="Arial"/>
              </a:defRPr>
            </a:pPr>
          </a:p>
          <a:p>
            <a:pPr>
              <a:lnSpc>
                <a:spcPct val="120000"/>
              </a:lnSpc>
              <a:defRPr b="1" i="1" sz="2100">
                <a:solidFill>
                  <a:srgbClr val="FF2600"/>
                </a:solidFill>
                <a:latin typeface="Arial"/>
                <a:ea typeface="Arial"/>
                <a:cs typeface="Arial"/>
                <a:sym typeface="Arial"/>
              </a:defRPr>
            </a:pPr>
            <a:r>
              <a:t>Do NOT:</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Record anything in class without explicit permission from me and all other participants</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Harass, intimidate, or intentionally talk over other students</a:t>
            </a:r>
          </a:p>
          <a:p>
            <a:pPr marL="571500" indent="-571500">
              <a:lnSpc>
                <a:spcPct val="120000"/>
              </a:lnSpc>
              <a:buClr>
                <a:srgbClr val="92D050"/>
              </a:buClr>
              <a:buSzPct val="100000"/>
              <a:buChar char="❖"/>
              <a:defRPr sz="2100">
                <a:solidFill>
                  <a:srgbClr val="535353"/>
                </a:solidFill>
                <a:latin typeface="Arial"/>
                <a:ea typeface="Arial"/>
                <a:cs typeface="Arial"/>
                <a:sym typeface="Arial"/>
              </a:defRPr>
            </a:pPr>
            <a:r>
              <a:t>Violate academic integrity on any graded components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