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9" name="Shape 11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45720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91440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137160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182880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/>
          <p:nvPr>
            <p:ph type="title"/>
          </p:nvPr>
        </p:nvSpPr>
        <p:spPr>
          <a:xfrm>
            <a:off x="6629400" y="274638"/>
            <a:ext cx="2057400" cy="5851526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2" name="Body Level One…"/>
          <p:cNvSpPr txBox="1"/>
          <p:nvPr>
            <p:ph type="body" idx="1"/>
          </p:nvPr>
        </p:nvSpPr>
        <p:spPr>
          <a:xfrm>
            <a:off x="457200" y="274638"/>
            <a:ext cx="6019800" cy="585152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itle Text"/>
          <p:cNvSpPr txBox="1"/>
          <p:nvPr>
            <p:ph type="title"/>
          </p:nvPr>
        </p:nvSpPr>
        <p:spPr>
          <a:xfrm>
            <a:off x="685799" y="2130425"/>
            <a:ext cx="7772401" cy="1470025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</a:lstStyle>
          <a:p>
            <a:pPr/>
            <a:r>
              <a:t>Title Text</a:t>
            </a:r>
          </a:p>
        </p:txBody>
      </p:sp>
      <p:sp>
        <p:nvSpPr>
          <p:cNvPr id="111" name="Body Level One…"/>
          <p:cNvSpPr txBox="1"/>
          <p:nvPr>
            <p:ph type="body" sz="quarter" idx="1"/>
          </p:nvPr>
        </p:nvSpPr>
        <p:spPr>
          <a:xfrm>
            <a:off x="1371599" y="3886200"/>
            <a:ext cx="6400801" cy="175260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3000"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 sz="3000"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 sz="3000"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 sz="3000"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 sz="3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xfrm>
            <a:off x="8436138" y="6416992"/>
            <a:ext cx="250662" cy="243841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tif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learningsys.org/nips17/assets/slides/dean-nips17.pdf" TargetMode="Externa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tif"/><Relationship Id="rId3" Type="http://schemas.openxmlformats.org/officeDocument/2006/relationships/hyperlink" Target="http://learningsys.org/nips17/assets/slides/dean-nips17.pdf" TargetMode="Externa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tif"/><Relationship Id="rId3" Type="http://schemas.openxmlformats.org/officeDocument/2006/relationships/hyperlink" Target="http://learningsys.org/nips17/assets/slides/dean-nips17.pdf" TargetMode="Externa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tif"/><Relationship Id="rId3" Type="http://schemas.openxmlformats.org/officeDocument/2006/relationships/hyperlink" Target="http://learningsys.org/nips17/assets/slides/dean-nips17.pdf" TargetMode="Externa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cs.cmu.edu/~pavlo/papers/p1009-van-aken.pdf" TargetMode="External"/><Relationship Id="rId3" Type="http://schemas.openxmlformats.org/officeDocument/2006/relationships/image" Target="../media/image5.tif"/><Relationship Id="rId4" Type="http://schemas.openxmlformats.org/officeDocument/2006/relationships/image" Target="../media/image6.tif"/><Relationship Id="rId5" Type="http://schemas.openxmlformats.org/officeDocument/2006/relationships/image" Target="../media/image7.tif"/><Relationship Id="rId6" Type="http://schemas.openxmlformats.org/officeDocument/2006/relationships/image" Target="../media/image8.tif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arxiv.org/pdf/1804.00401.pdf" TargetMode="External"/><Relationship Id="rId3" Type="http://schemas.openxmlformats.org/officeDocument/2006/relationships/image" Target="../media/image9.tif"/><Relationship Id="rId4" Type="http://schemas.openxmlformats.org/officeDocument/2006/relationships/image" Target="../media/image10.tif"/><Relationship Id="rId5" Type="http://schemas.openxmlformats.org/officeDocument/2006/relationships/image" Target="../media/image11.tif"/><Relationship Id="rId6" Type="http://schemas.openxmlformats.org/officeDocument/2006/relationships/image" Target="../media/image12.tif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alexbeutel.com/papers/CIDR2019_SageDB.pdf" TargetMode="External"/><Relationship Id="rId3" Type="http://schemas.openxmlformats.org/officeDocument/2006/relationships/hyperlink" Target="https://arxiv.org/pdf/1907.02394.pdf" TargetMode="External"/><Relationship Id="rId4" Type="http://schemas.openxmlformats.org/officeDocument/2006/relationships/image" Target="../media/image13.tif"/><Relationship Id="rId5" Type="http://schemas.openxmlformats.org/officeDocument/2006/relationships/image" Target="../media/image14.tif"/><Relationship Id="rId6" Type="http://schemas.openxmlformats.org/officeDocument/2006/relationships/image" Target="../media/image15.tif"/><Relationship Id="rId7" Type="http://schemas.openxmlformats.org/officeDocument/2006/relationships/image" Target="../media/image16.tif"/><Relationship Id="rId8" Type="http://schemas.openxmlformats.org/officeDocument/2006/relationships/image" Target="../media/image17.tif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cl.cam.ac.uk/~ey204/teaching/ACS/R244_2018_2019/papers/Kraska_SIGMOD_2018.pdf" TargetMode="External"/><Relationship Id="rId3" Type="http://schemas.openxmlformats.org/officeDocument/2006/relationships/hyperlink" Target="https://arxiv.org/pdf/1905.08898.pdf" TargetMode="External"/><Relationship Id="rId4" Type="http://schemas.openxmlformats.org/officeDocument/2006/relationships/hyperlink" Target="https://arxiv.org/pdf/1912.01668.pdf" TargetMode="External"/><Relationship Id="rId5" Type="http://schemas.openxmlformats.org/officeDocument/2006/relationships/hyperlink" Target="https://ieeexplore.ieee.org/document/8712659" TargetMode="External"/><Relationship Id="rId6" Type="http://schemas.openxmlformats.org/officeDocument/2006/relationships/image" Target="../media/image18.tif"/><Relationship Id="rId7" Type="http://schemas.openxmlformats.org/officeDocument/2006/relationships/image" Target="../media/image19.tif"/><Relationship Id="rId8" Type="http://schemas.openxmlformats.org/officeDocument/2006/relationships/image" Target="../media/image20.tif"/><Relationship Id="rId9" Type="http://schemas.openxmlformats.org/officeDocument/2006/relationships/image" Target="../media/image21.tif"/><Relationship Id="rId10" Type="http://schemas.openxmlformats.org/officeDocument/2006/relationships/image" Target="../media/image22.tif"/><Relationship Id="rId11" Type="http://schemas.openxmlformats.org/officeDocument/2006/relationships/image" Target="../media/image23.tif"/><Relationship Id="rId12" Type="http://schemas.openxmlformats.org/officeDocument/2006/relationships/image" Target="../media/image24.tif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alexbeutel.com/papers/CIDR2019_SageDB.pdf" TargetMode="External"/><Relationship Id="rId3" Type="http://schemas.openxmlformats.org/officeDocument/2006/relationships/hyperlink" Target="http://www.vldb.org/pvldb/vol12/p1733-marcus.pdf" TargetMode="External"/><Relationship Id="rId4" Type="http://schemas.openxmlformats.org/officeDocument/2006/relationships/image" Target="../media/image14.tif"/><Relationship Id="rId5" Type="http://schemas.openxmlformats.org/officeDocument/2006/relationships/image" Target="../media/image25.tif"/><Relationship Id="rId6" Type="http://schemas.openxmlformats.org/officeDocument/2006/relationships/image" Target="../media/image26.tif"/><Relationship Id="rId7" Type="http://schemas.openxmlformats.org/officeDocument/2006/relationships/image" Target="../media/image27.tif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vldb.org/pvldb/vol12/p1705-marcus.pdf" TargetMode="External"/><Relationship Id="rId3" Type="http://schemas.openxmlformats.org/officeDocument/2006/relationships/hyperlink" Target="https://arxiv.org/pdf/1808.03196.pdf" TargetMode="External"/><Relationship Id="rId4" Type="http://schemas.openxmlformats.org/officeDocument/2006/relationships/image" Target="../media/image28.tif"/><Relationship Id="rId5" Type="http://schemas.openxmlformats.org/officeDocument/2006/relationships/image" Target="../media/image29.tif"/><Relationship Id="rId6" Type="http://schemas.openxmlformats.org/officeDocument/2006/relationships/image" Target="../media/image30.tif"/><Relationship Id="rId7" Type="http://schemas.openxmlformats.org/officeDocument/2006/relationships/image" Target="../media/image31.tif"/><Relationship Id="rId8" Type="http://schemas.openxmlformats.org/officeDocument/2006/relationships/image" Target="../media/image32.tif"/><Relationship Id="rId9" Type="http://schemas.openxmlformats.org/officeDocument/2006/relationships/image" Target="../media/image33.tif"/><Relationship Id="rId10" Type="http://schemas.openxmlformats.org/officeDocument/2006/relationships/image" Target="../media/image34.tif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opic 7: ML for RDBMSs…"/>
          <p:cNvSpPr txBox="1"/>
          <p:nvPr>
            <p:ph type="body" sz="half" idx="1"/>
          </p:nvPr>
        </p:nvSpPr>
        <p:spPr>
          <a:xfrm>
            <a:off x="584398" y="4190999"/>
            <a:ext cx="8077200" cy="2076451"/>
          </a:xfrm>
          <a:prstGeom prst="rect">
            <a:avLst/>
          </a:prstGeom>
        </p:spPr>
        <p:txBody>
          <a:bodyPr/>
          <a:lstStyle/>
          <a:p>
            <a:pPr algn="l">
              <a:spcBef>
                <a:spcPts val="600"/>
              </a:spcBef>
              <a:defRPr sz="2600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Topic 7: ML for RDBMSs</a:t>
            </a:r>
          </a:p>
          <a:p>
            <a:pPr algn="l">
              <a:spcBef>
                <a:spcPts val="600"/>
              </a:spcBef>
              <a:defRPr sz="2600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Optional; NOT included in the syllabus for Final Exam</a:t>
            </a:r>
          </a:p>
        </p:txBody>
      </p:sp>
      <p:sp>
        <p:nvSpPr>
          <p:cNvPr id="122" name="Arun Kumar"/>
          <p:cNvSpPr txBox="1"/>
          <p:nvPr/>
        </p:nvSpPr>
        <p:spPr>
          <a:xfrm>
            <a:off x="584398" y="3314700"/>
            <a:ext cx="7848601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>
              <a:spcBef>
                <a:spcPts val="500"/>
              </a:spcBef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Arun Kumar</a:t>
            </a:r>
          </a:p>
        </p:txBody>
      </p:sp>
      <p:sp>
        <p:nvSpPr>
          <p:cNvPr id="123" name="Slide Number"/>
          <p:cNvSpPr txBox="1"/>
          <p:nvPr>
            <p:ph type="sldNum" sz="quarter" idx="2"/>
          </p:nvPr>
        </p:nvSpPr>
        <p:spPr>
          <a:xfrm>
            <a:off x="8509399" y="6416992"/>
            <a:ext cx="177402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24" name="CSE 132C Database System Implementation"/>
          <p:cNvSpPr txBox="1"/>
          <p:nvPr>
            <p:ph type="title"/>
          </p:nvPr>
        </p:nvSpPr>
        <p:spPr>
          <a:xfrm>
            <a:off x="584398" y="1156891"/>
            <a:ext cx="8077201" cy="2076451"/>
          </a:xfrm>
          <a:prstGeom prst="rect">
            <a:avLst/>
          </a:prstGeom>
        </p:spPr>
        <p:txBody>
          <a:bodyPr/>
          <a:lstStyle/>
          <a:p>
            <a:pPr algn="l">
              <a:defRPr b="1" sz="3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CSE 132C</a:t>
            </a:r>
            <a:br/>
            <a:r>
              <a:t>Database System Implementation</a:t>
            </a:r>
          </a:p>
        </p:txBody>
      </p:sp>
      <p:pic>
        <p:nvPicPr>
          <p:cNvPr id="125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30825" r="0" b="30825"/>
          <a:stretch>
            <a:fillRect/>
          </a:stretch>
        </p:blipFill>
        <p:spPr>
          <a:xfrm>
            <a:off x="584398" y="547292"/>
            <a:ext cx="2332002" cy="5030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lide Number"/>
          <p:cNvSpPr txBox="1"/>
          <p:nvPr>
            <p:ph type="sldNum" sz="quarter" idx="4294967295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30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2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" name="ML for System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ML for Systems</a:t>
              </a:r>
            </a:p>
          </p:txBody>
        </p:sp>
      </p:grpSp>
      <p:sp>
        <p:nvSpPr>
          <p:cNvPr id="131" name="Q: Why bother applying ML to well-studied systems issues?"/>
          <p:cNvSpPr txBox="1"/>
          <p:nvPr/>
        </p:nvSpPr>
        <p:spPr>
          <a:xfrm>
            <a:off x="826679" y="1454361"/>
            <a:ext cx="7490642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i="1" sz="22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Why bother applying ML to well-studied systems issues?</a:t>
            </a:r>
          </a:p>
        </p:txBody>
      </p:sp>
      <p:sp>
        <p:nvSpPr>
          <p:cNvPr id="132" name="http://learningsys.org/nips17/assets/slides/dean-nips17.pdf"/>
          <p:cNvSpPr txBox="1"/>
          <p:nvPr/>
        </p:nvSpPr>
        <p:spPr>
          <a:xfrm>
            <a:off x="1882397" y="6388744"/>
            <a:ext cx="5379205" cy="3133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defTabSz="457200">
              <a:lnSpc>
                <a:spcPts val="3300"/>
              </a:lnSpc>
              <a:defRPr sz="1600">
                <a:solidFill>
                  <a:schemeClr val="accent1"/>
                </a:solidFill>
                <a:uFill>
                  <a:solidFill>
                    <a:srgbClr val="0000FF"/>
                  </a:solidFill>
                </a:uFill>
                <a:latin typeface="Arial"/>
                <a:ea typeface="Arial"/>
                <a:cs typeface="Arial"/>
                <a:sym typeface="Arial"/>
                <a:hlinkClick r:id="rId2" invalidUrl="" action="" tgtFrame="" tooltip="" history="1" highlightClick="0" endSnd="0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http://learningsys.org/nips17/assets/slides/dean-nips17.pdf</a:t>
            </a:r>
          </a:p>
        </p:txBody>
      </p:sp>
      <p:sp>
        <p:nvSpPr>
          <p:cNvPr id="133" name="Title 1"/>
          <p:cNvSpPr txBox="1"/>
          <p:nvPr/>
        </p:nvSpPr>
        <p:spPr>
          <a:xfrm>
            <a:off x="152400" y="2024991"/>
            <a:ext cx="8839200" cy="39459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899" indent="-342899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Jeff Dean’s rationales (from NIPS MLSys’17 keynote):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Hand-crafted heuristics are pervasive but not very adaptive; data-driven ML can improve system metrics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User-tunable knobs have exploded and are painful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Hardware has caught up with ML/DL demands; cloud resources are cheap and widely available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Automated ML simplifies use of ML for systems</a:t>
            </a:r>
          </a:p>
          <a:p>
            <a:pPr marL="342899" indent="-342899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Also, cynically: “ML for Systems” is a hot/ controversial topic for publications! May get a lot of (not all wanted) attention! :)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3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lide Number"/>
          <p:cNvSpPr txBox="1"/>
          <p:nvPr>
            <p:ph type="sldNum" sz="quarter" idx="4294967295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3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7518" y="1656683"/>
            <a:ext cx="7588964" cy="431012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9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3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" name="ML for System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ML for Systems</a:t>
              </a:r>
            </a:p>
          </p:txBody>
        </p:sp>
      </p:grpSp>
      <p:sp>
        <p:nvSpPr>
          <p:cNvPr id="140" name="http://learningsys.org/nips17/assets/slides/dean-nips17.pdf"/>
          <p:cNvSpPr txBox="1"/>
          <p:nvPr/>
        </p:nvSpPr>
        <p:spPr>
          <a:xfrm>
            <a:off x="1882397" y="6388744"/>
            <a:ext cx="5379205" cy="3133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defTabSz="457200">
              <a:lnSpc>
                <a:spcPts val="3300"/>
              </a:lnSpc>
              <a:defRPr sz="1600">
                <a:solidFill>
                  <a:schemeClr val="accent1"/>
                </a:solidFill>
                <a:uFill>
                  <a:solidFill>
                    <a:srgbClr val="0000FF"/>
                  </a:solidFill>
                </a:uFill>
                <a:latin typeface="Arial"/>
                <a:ea typeface="Arial"/>
                <a:cs typeface="Arial"/>
                <a:sym typeface="Arial"/>
                <a:hlinkClick r:id="rId3" invalidUrl="" action="" tgtFrame="" tooltip="" history="1" highlightClick="0" endSnd="0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http://learningsys.org/nips17/assets/slides/dean-nips17.pdf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4294967295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4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6680" y="1954573"/>
            <a:ext cx="7410640" cy="371434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6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4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" name="ML for System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ML for Systems</a:t>
              </a:r>
            </a:p>
          </p:txBody>
        </p:sp>
      </p:grpSp>
      <p:sp>
        <p:nvSpPr>
          <p:cNvPr id="147" name="http://learningsys.org/nips17/assets/slides/dean-nips17.pdf"/>
          <p:cNvSpPr txBox="1"/>
          <p:nvPr/>
        </p:nvSpPr>
        <p:spPr>
          <a:xfrm>
            <a:off x="1882397" y="6388744"/>
            <a:ext cx="5379205" cy="3133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defTabSz="457200">
              <a:lnSpc>
                <a:spcPts val="3300"/>
              </a:lnSpc>
              <a:defRPr sz="1600">
                <a:solidFill>
                  <a:schemeClr val="accent1"/>
                </a:solidFill>
                <a:uFill>
                  <a:solidFill>
                    <a:srgbClr val="0000FF"/>
                  </a:solidFill>
                </a:uFill>
                <a:latin typeface="Arial"/>
                <a:ea typeface="Arial"/>
                <a:cs typeface="Arial"/>
                <a:sym typeface="Arial"/>
                <a:hlinkClick r:id="rId3" invalidUrl="" action="" tgtFrame="" tooltip="" history="1" highlightClick="0" endSnd="0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http://learningsys.org/nips17/assets/slides/dean-nips17.pdf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lide Number"/>
          <p:cNvSpPr txBox="1"/>
          <p:nvPr>
            <p:ph type="sldNum" sz="quarter" idx="4294967295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5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74435" y="1711273"/>
            <a:ext cx="7395130" cy="420094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3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5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2" name="ML for System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ML for Systems</a:t>
              </a:r>
            </a:p>
          </p:txBody>
        </p:sp>
      </p:grpSp>
      <p:sp>
        <p:nvSpPr>
          <p:cNvPr id="154" name="http://learningsys.org/nips17/assets/slides/dean-nips17.pdf"/>
          <p:cNvSpPr txBox="1"/>
          <p:nvPr/>
        </p:nvSpPr>
        <p:spPr>
          <a:xfrm>
            <a:off x="1882397" y="6388744"/>
            <a:ext cx="5379205" cy="3133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defTabSz="457200">
              <a:lnSpc>
                <a:spcPts val="3300"/>
              </a:lnSpc>
              <a:defRPr sz="1600">
                <a:solidFill>
                  <a:schemeClr val="accent1"/>
                </a:solidFill>
                <a:uFill>
                  <a:solidFill>
                    <a:srgbClr val="0000FF"/>
                  </a:solidFill>
                </a:uFill>
                <a:latin typeface="Arial"/>
                <a:ea typeface="Arial"/>
                <a:cs typeface="Arial"/>
                <a:sym typeface="Arial"/>
                <a:hlinkClick r:id="rId3" invalidUrl="" action="" tgtFrame="" tooltip="" history="1" highlightClick="0" endSnd="0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http://learningsys.org/nips17/assets/slides/dean-nips17.pdf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lide Number Placeholder 4"/>
          <p:cNvSpPr txBox="1"/>
          <p:nvPr>
            <p:ph type="sldNum" sz="quarter" idx="4294967295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59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5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8" name="ML for an RDBM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ML for an RDBMS</a:t>
              </a:r>
            </a:p>
          </p:txBody>
        </p:sp>
      </p:grpSp>
      <p:pic>
        <p:nvPicPr>
          <p:cNvPr id="160" name="image24.png" descr="image2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1042" y="2024991"/>
            <a:ext cx="5071862" cy="4721810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Q: Where is ML potentially helpful in an RDBMS?"/>
          <p:cNvSpPr txBox="1"/>
          <p:nvPr/>
        </p:nvSpPr>
        <p:spPr>
          <a:xfrm>
            <a:off x="1463310" y="1403561"/>
            <a:ext cx="6217380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i="1" sz="22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Where is ML potentially helpful in an RDBMS?</a:t>
            </a:r>
          </a:p>
        </p:txBody>
      </p:sp>
      <p:sp>
        <p:nvSpPr>
          <p:cNvPr id="162" name="Rectangle"/>
          <p:cNvSpPr/>
          <p:nvPr/>
        </p:nvSpPr>
        <p:spPr>
          <a:xfrm>
            <a:off x="1952241" y="1992974"/>
            <a:ext cx="3255435" cy="798977"/>
          </a:xfrm>
          <a:prstGeom prst="rect">
            <a:avLst/>
          </a:prstGeom>
          <a:ln w="25400">
            <a:solidFill>
              <a:srgbClr val="FF2600"/>
            </a:solidFill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63" name="Natural language…"/>
          <p:cNvSpPr txBox="1"/>
          <p:nvPr/>
        </p:nvSpPr>
        <p:spPr>
          <a:xfrm>
            <a:off x="5511522" y="1996128"/>
            <a:ext cx="2694925" cy="742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Natural language </a:t>
            </a:r>
          </a:p>
          <a:p>
            <a:pPr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interfaces (NLIs)</a:t>
            </a:r>
          </a:p>
        </p:txBody>
      </p:sp>
      <p:sp>
        <p:nvSpPr>
          <p:cNvPr id="164" name="Learned Query Processing and Query Optimization"/>
          <p:cNvSpPr txBox="1"/>
          <p:nvPr/>
        </p:nvSpPr>
        <p:spPr>
          <a:xfrm>
            <a:off x="5511522" y="3068848"/>
            <a:ext cx="3487021" cy="742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Learned Query Processing and Query Optimization</a:t>
            </a:r>
          </a:p>
        </p:txBody>
      </p:sp>
      <p:sp>
        <p:nvSpPr>
          <p:cNvPr id="165" name="Rectangle"/>
          <p:cNvSpPr/>
          <p:nvPr/>
        </p:nvSpPr>
        <p:spPr>
          <a:xfrm>
            <a:off x="935381" y="3389974"/>
            <a:ext cx="4307881" cy="517857"/>
          </a:xfrm>
          <a:prstGeom prst="rect">
            <a:avLst/>
          </a:prstGeom>
          <a:ln w="25400">
            <a:solidFill>
              <a:srgbClr val="FF2600"/>
            </a:solidFill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66" name="Learned Access Methods"/>
          <p:cNvSpPr txBox="1"/>
          <p:nvPr/>
        </p:nvSpPr>
        <p:spPr>
          <a:xfrm>
            <a:off x="5511522" y="3978408"/>
            <a:ext cx="3602313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Learned Access Methods</a:t>
            </a:r>
          </a:p>
        </p:txBody>
      </p:sp>
      <p:sp>
        <p:nvSpPr>
          <p:cNvPr id="167" name="Rectangle"/>
          <p:cNvSpPr/>
          <p:nvPr/>
        </p:nvSpPr>
        <p:spPr>
          <a:xfrm>
            <a:off x="2418060" y="3991108"/>
            <a:ext cx="1097826" cy="411669"/>
          </a:xfrm>
          <a:prstGeom prst="rect">
            <a:avLst/>
          </a:prstGeom>
          <a:ln w="25400">
            <a:solidFill>
              <a:srgbClr val="FF2600"/>
            </a:solidFill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68" name="Rectangle"/>
          <p:cNvSpPr/>
          <p:nvPr/>
        </p:nvSpPr>
        <p:spPr>
          <a:xfrm>
            <a:off x="2138660" y="4505855"/>
            <a:ext cx="1097826" cy="411669"/>
          </a:xfrm>
          <a:prstGeom prst="rect">
            <a:avLst/>
          </a:prstGeom>
          <a:ln w="25400">
            <a:solidFill>
              <a:srgbClr val="FF2600"/>
            </a:solidFill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69" name="Learned Caching and Scheduling Policies"/>
          <p:cNvSpPr txBox="1"/>
          <p:nvPr/>
        </p:nvSpPr>
        <p:spPr>
          <a:xfrm>
            <a:off x="5511522" y="4532367"/>
            <a:ext cx="3280835" cy="74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Learned Caching and Scheduling Policies</a:t>
            </a:r>
          </a:p>
        </p:txBody>
      </p:sp>
      <p:sp>
        <p:nvSpPr>
          <p:cNvPr id="170" name="ML for Knob Tuning and…"/>
          <p:cNvSpPr txBox="1"/>
          <p:nvPr/>
        </p:nvSpPr>
        <p:spPr>
          <a:xfrm>
            <a:off x="5511522" y="5605088"/>
            <a:ext cx="3487021" cy="742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ML for Knob Tuning and </a:t>
            </a:r>
          </a:p>
          <a:p>
            <a:pPr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Resource Management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5" grpId="9"/>
      <p:bldP build="whole" bldLvl="1" animBg="1" rev="0" advAuto="0" spid="168" grpId="4"/>
      <p:bldP build="whole" bldLvl="1" animBg="1" rev="0" advAuto="0" spid="169" grpId="5"/>
      <p:bldP build="whole" bldLvl="1" animBg="1" rev="0" advAuto="0" spid="166" grpId="6"/>
      <p:bldP build="whole" bldLvl="1" animBg="1" rev="0" advAuto="0" spid="164" grpId="8"/>
      <p:bldP build="whole" bldLvl="1" animBg="1" rev="0" advAuto="0" spid="170" grpId="1"/>
      <p:bldP build="whole" bldLvl="1" animBg="1" rev="0" advAuto="0" spid="162" grpId="2"/>
      <p:bldP build="whole" bldLvl="1" animBg="1" rev="0" advAuto="0" spid="167" grpId="7"/>
      <p:bldP build="whole" bldLvl="1" animBg="1" rev="0" advAuto="0" spid="163" grpId="3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lide Number Placeholder 4"/>
          <p:cNvSpPr txBox="1"/>
          <p:nvPr>
            <p:ph type="sldNum" sz="quarter" idx="4294967295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75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7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4" name="ML for Knob Tuning/Resource Mgmt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ML for Knob Tuning/Resource Mgmt</a:t>
              </a:r>
            </a:p>
          </p:txBody>
        </p:sp>
      </p:grpSp>
      <p:sp>
        <p:nvSpPr>
          <p:cNvPr id="176" name="Title 1"/>
          <p:cNvSpPr txBox="1"/>
          <p:nvPr/>
        </p:nvSpPr>
        <p:spPr>
          <a:xfrm>
            <a:off x="152400" y="1533924"/>
            <a:ext cx="8839200" cy="4797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Motivation:</a:t>
            </a:r>
            <a:r>
              <a:t> Modern RDBMSs have 100s of config parameters (buffers for EMS, degree of parallelism, etc.)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Mixture of continuous and discrete parameters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Effects on query latency, etc. can be non-monotonic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Optimal settings highly dependent on schema properties, database instance, hardware, auxiliary data structures, and query workload properties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Impossible for DBAs to keep up, esp. cloud</a:t>
            </a:r>
          </a:p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Why ML?</a:t>
            </a:r>
            <a:r>
              <a:t> Adapt quickly to instance/query workload/etc.; target flexibility (latency/utilization/etc.); can be more accurate</a:t>
            </a:r>
          </a:p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“Autonomous”/“Self-driving” are the industry buzzwords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7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Number Placeholder 4"/>
          <p:cNvSpPr txBox="1"/>
          <p:nvPr>
            <p:ph type="sldNum" sz="quarter" idx="4294967295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81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7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0" name="Exampl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Example</a:t>
              </a:r>
            </a:p>
          </p:txBody>
        </p:sp>
      </p:grpSp>
      <p:sp>
        <p:nvSpPr>
          <p:cNvPr id="182" name="https://www.cs.cmu.edu/~pavlo/papers/p1009-van-aken.pdf"/>
          <p:cNvSpPr txBox="1"/>
          <p:nvPr/>
        </p:nvSpPr>
        <p:spPr>
          <a:xfrm>
            <a:off x="2184959" y="6534201"/>
            <a:ext cx="4774082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defTabSz="457200">
              <a:lnSpc>
                <a:spcPts val="3000"/>
              </a:lnSpc>
              <a:defRPr sz="1400" u="sng">
                <a:solidFill>
                  <a:schemeClr val="accent1">
                    <a:satOff val="-4409"/>
                    <a:lumOff val="-10509"/>
                  </a:schemeClr>
                </a:solidFill>
                <a:uFill>
                  <a:solidFill>
                    <a:srgbClr val="0000FF"/>
                  </a:solidFill>
                </a:uFill>
                <a:latin typeface="Arial"/>
                <a:ea typeface="Arial"/>
                <a:cs typeface="Arial"/>
                <a:sym typeface="Arial"/>
                <a:hlinkClick r:id="rId2" invalidUrl="" action="" tgtFrame="" tooltip="" history="1" highlightClick="0" endSnd="0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https://www.cs.cmu.edu/~pavlo/papers/p1009-van-aken.pdf</a:t>
            </a:r>
          </a:p>
        </p:txBody>
      </p:sp>
      <p:pic>
        <p:nvPicPr>
          <p:cNvPr id="183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23852" y="1266083"/>
            <a:ext cx="6696296" cy="638165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3866" y="2200855"/>
            <a:ext cx="2945142" cy="162568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06622" y="3996734"/>
            <a:ext cx="8021900" cy="241807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027708" y="2056071"/>
            <a:ext cx="6090055" cy="17848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lide Number Placeholder 4"/>
          <p:cNvSpPr txBox="1"/>
          <p:nvPr>
            <p:ph type="sldNum" sz="quarter" idx="4294967295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91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8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0" name="Natural Language Interfaces (NLIs)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Natural Language Interfaces (NLIs)</a:t>
              </a:r>
            </a:p>
          </p:txBody>
        </p:sp>
      </p:grpSp>
      <p:sp>
        <p:nvSpPr>
          <p:cNvPr id="192" name="Title 1"/>
          <p:cNvSpPr txBox="1"/>
          <p:nvPr/>
        </p:nvSpPr>
        <p:spPr>
          <a:xfrm>
            <a:off x="152400" y="1576257"/>
            <a:ext cx="8839200" cy="44352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Motivation:</a:t>
            </a:r>
            <a:r>
              <a:t> SQL is too hard for non-technical business users (sales, marketing, etc.) and lay public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NLIs allow more people to exploit relational databases 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 need to learn complex syntax or even schema details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Regular conversational style interactions</a:t>
            </a:r>
          </a:p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Why ML?</a:t>
            </a:r>
            <a:r>
              <a:t> State-of-the-art in natural language processing (NLP) is DL-based; pure parsing/rule-based is too brittle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Extremely challenging to automatically infer both structure and literals from NL query to translate to proper SQL!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AFAIK, no robust open-domain commercial system today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9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97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9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6" name="Exampl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Example</a:t>
              </a:r>
            </a:p>
          </p:txBody>
        </p:sp>
      </p:grpSp>
      <p:sp>
        <p:nvSpPr>
          <p:cNvPr id="198" name="https://arxiv.org/pdf/1804.00401.pdf"/>
          <p:cNvSpPr txBox="1"/>
          <p:nvPr/>
        </p:nvSpPr>
        <p:spPr>
          <a:xfrm>
            <a:off x="3127872" y="6521501"/>
            <a:ext cx="2888256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defTabSz="457200">
              <a:lnSpc>
                <a:spcPts val="3000"/>
              </a:lnSpc>
              <a:defRPr sz="1400">
                <a:solidFill>
                  <a:schemeClr val="accent1"/>
                </a:solidFill>
                <a:uFill>
                  <a:solidFill>
                    <a:srgbClr val="0000FF"/>
                  </a:solidFill>
                </a:uFill>
                <a:latin typeface="Arial"/>
                <a:ea typeface="Arial"/>
                <a:cs typeface="Arial"/>
                <a:sym typeface="Arial"/>
                <a:hlinkClick r:id="rId2" invalidUrl="" action="" tgtFrame="" tooltip="" history="1" highlightClick="0" endSnd="0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https://arxiv.org/pdf/1804.00401.pdf</a:t>
            </a:r>
          </a:p>
        </p:txBody>
      </p:sp>
      <p:pic>
        <p:nvPicPr>
          <p:cNvPr id="19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337988" y="1295860"/>
            <a:ext cx="4468024" cy="57046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7733" y="1955684"/>
            <a:ext cx="4590645" cy="19383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920798" y="1955684"/>
            <a:ext cx="4150010" cy="4425657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0" y="3888927"/>
            <a:ext cx="4726111" cy="25571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07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0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6" name="Learned Scheduling/Caching Policie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Learned Scheduling/Caching Policies</a:t>
              </a:r>
            </a:p>
          </p:txBody>
        </p:sp>
      </p:grpSp>
      <p:sp>
        <p:nvSpPr>
          <p:cNvPr id="208" name="Title 1"/>
          <p:cNvSpPr txBox="1"/>
          <p:nvPr/>
        </p:nvSpPr>
        <p:spPr>
          <a:xfrm>
            <a:off x="152400" y="1576257"/>
            <a:ext cx="8839200" cy="33296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Motivation:</a:t>
            </a:r>
            <a:r>
              <a:t> Existing heuristic policies may not exploit data/query distributions well and thus waste runtime</a:t>
            </a:r>
          </a:p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Why ML?</a:t>
            </a:r>
            <a:r>
              <a:t> By learning the underlying data/workload distributions, ML can help reduce runtimes/resource wastage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Learned schedulers: better load balancing to reduce worker idle times to improve utilization and/or latency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Learned caching/buffering: better retention and eviction decisions to increase cache hits and reduce latency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208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13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1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2" name="Example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Examples</a:t>
              </a:r>
            </a:p>
          </p:txBody>
        </p:sp>
      </p:grpSp>
      <p:sp>
        <p:nvSpPr>
          <p:cNvPr id="214" name="http://alexbeutel.com/papers/CIDR2019_SageDB.pdf…"/>
          <p:cNvSpPr txBox="1"/>
          <p:nvPr/>
        </p:nvSpPr>
        <p:spPr>
          <a:xfrm>
            <a:off x="2732392" y="6343285"/>
            <a:ext cx="3679216" cy="442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 defTabSz="457200">
              <a:lnSpc>
                <a:spcPts val="2800"/>
              </a:lnSpc>
              <a:defRPr sz="12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http://alexbeutel.com/papers/CIDR2019_SageDB.pdf</a:t>
            </a:r>
          </a:p>
          <a:p>
            <a:pPr algn="ctr" defTabSz="457200">
              <a:lnSpc>
                <a:spcPts val="2800"/>
              </a:lnSpc>
              <a:defRPr sz="12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https://arxiv.org/pdf/1907.02394.pdf</a:t>
            </a:r>
          </a:p>
        </p:txBody>
      </p:sp>
      <p:pic>
        <p:nvPicPr>
          <p:cNvPr id="215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00100" y="1604371"/>
            <a:ext cx="7225859" cy="190935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6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213521" y="1294619"/>
            <a:ext cx="4716958" cy="33512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559300" y="4109763"/>
            <a:ext cx="3450566" cy="2112847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Image" descr="Image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022477" y="3547682"/>
            <a:ext cx="5378446" cy="52812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Image" descr="Image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805565" y="3898900"/>
            <a:ext cx="2983223" cy="2393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24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2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3" name="Learned Access Method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Learned Access Methods</a:t>
              </a:r>
            </a:p>
          </p:txBody>
        </p:sp>
      </p:grpSp>
      <p:sp>
        <p:nvSpPr>
          <p:cNvPr id="225" name="Title 1"/>
          <p:cNvSpPr txBox="1"/>
          <p:nvPr/>
        </p:nvSpPr>
        <p:spPr>
          <a:xfrm>
            <a:off x="152400" y="1563557"/>
            <a:ext cx="8839200" cy="41812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Motivation:</a:t>
            </a:r>
            <a:r>
              <a:t> Existing access methods may be wasting some system resources (memory, storage, runtime, etc.) because they do not exploit database instance distributions</a:t>
            </a:r>
          </a:p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Why ML?</a:t>
            </a:r>
            <a:r>
              <a:t> By learning/approximating the underlying data distributions, ML can help reduce resource demands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Resource reduction target depends on use-case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Learned index structures: reduce memory/storage footprint of index, while maintaining or reducing query latency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Learned compression formats: reduce memory/storage footprint and file I/O time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225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30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2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9" name="Example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Examples</a:t>
              </a:r>
            </a:p>
          </p:txBody>
        </p:sp>
      </p:grpSp>
      <p:sp>
        <p:nvSpPr>
          <p:cNvPr id="231" name="https://www.cl.cam.ac.uk/~ey204/teaching/ACS/R244_2018_2019/papers/Kraska_SIGMOD_2018.pdf…"/>
          <p:cNvSpPr txBox="1"/>
          <p:nvPr/>
        </p:nvSpPr>
        <p:spPr>
          <a:xfrm>
            <a:off x="1095283" y="6216656"/>
            <a:ext cx="6953434" cy="619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 defTabSz="457200">
              <a:lnSpc>
                <a:spcPts val="2800"/>
              </a:lnSpc>
              <a:defRPr sz="12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https://www.cl.cam.ac.uk/~ey204/teaching/ACS/R244_2018_2019/papers/Kraska_SIGMOD_2018.pdf</a:t>
            </a:r>
          </a:p>
          <a:p>
            <a:pPr algn="ctr" defTabSz="457200">
              <a:lnSpc>
                <a:spcPts val="2800"/>
              </a:lnSpc>
              <a:defRPr sz="1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chemeClr val="accent1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https://arxiv.org/pdf/1905.08898.pdf</a:t>
            </a:r>
            <a:r>
              <a:t>  </a:t>
            </a:r>
            <a:r>
              <a:rPr>
                <a:solidFill>
                  <a:schemeClr val="accent1"/>
                </a:solidFill>
              </a:rPr>
              <a:t>;    </a:t>
            </a:r>
            <a:r>
              <a:rPr>
                <a:solidFill>
                  <a:schemeClr val="accent1"/>
                </a:solidFill>
                <a:uFill>
                  <a:solidFill>
                    <a:srgbClr val="0000FF"/>
                  </a:solidFill>
                </a:uFill>
                <a:hlinkClick r:id="rId4" invalidUrl="" action="" tgtFrame="" tooltip="" history="1" highlightClick="0" endSnd="0"/>
              </a:rPr>
              <a:t>https://arxiv.org/pdf/1912.01668.pdf</a:t>
            </a:r>
          </a:p>
          <a:p>
            <a:pPr algn="ctr" defTabSz="457200">
              <a:lnSpc>
                <a:spcPts val="2800"/>
              </a:lnSpc>
              <a:defRPr sz="12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5" invalidUrl="" action="" tgtFrame="" tooltip="" history="1" highlightClick="0" endSnd="0"/>
              </a:rPr>
              <a:t>https://ieeexplore.ieee.org/document/8712659</a:t>
            </a:r>
          </a:p>
        </p:txBody>
      </p:sp>
      <p:pic>
        <p:nvPicPr>
          <p:cNvPr id="232" name="Image" descr="Image"/>
          <p:cNvPicPr>
            <a:picLocks noChangeAspect="1"/>
          </p:cNvPicPr>
          <p:nvPr/>
        </p:nvPicPr>
        <p:blipFill>
          <a:blip r:embed="rId6">
            <a:extLst/>
          </a:blip>
          <a:srcRect l="0" t="52384" r="0" b="0"/>
          <a:stretch>
            <a:fillRect/>
          </a:stretch>
        </p:blipFill>
        <p:spPr>
          <a:xfrm>
            <a:off x="4581260" y="2085898"/>
            <a:ext cx="2411483" cy="148581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Image" descr="Image"/>
          <p:cNvPicPr>
            <a:picLocks noChangeAspect="1"/>
          </p:cNvPicPr>
          <p:nvPr/>
        </p:nvPicPr>
        <p:blipFill>
          <a:blip r:embed="rId6">
            <a:extLst/>
          </a:blip>
          <a:srcRect l="0" t="0" r="0" b="47979"/>
          <a:stretch>
            <a:fillRect/>
          </a:stretch>
        </p:blipFill>
        <p:spPr>
          <a:xfrm>
            <a:off x="2151327" y="1946793"/>
            <a:ext cx="2411606" cy="1623326"/>
          </a:xfrm>
          <a:prstGeom prst="rect">
            <a:avLst/>
          </a:prstGeom>
          <a:ln w="12700">
            <a:miter lim="400000"/>
          </a:ln>
        </p:spPr>
      </p:pic>
      <p:pic>
        <p:nvPicPr>
          <p:cNvPr id="234" name="Image" descr="Image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525276" y="5805386"/>
            <a:ext cx="8093448" cy="326467"/>
          </a:xfrm>
          <a:prstGeom prst="rect">
            <a:avLst/>
          </a:prstGeom>
          <a:ln w="12700">
            <a:miter lim="400000"/>
          </a:ln>
        </p:spPr>
      </p:pic>
      <p:pic>
        <p:nvPicPr>
          <p:cNvPr id="235" name="Image" descr="Image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2172283" y="1267627"/>
            <a:ext cx="4799434" cy="31198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6" name="Image" descr="Image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2075048" y="1766175"/>
            <a:ext cx="4993904" cy="283037"/>
          </a:xfrm>
          <a:prstGeom prst="rect">
            <a:avLst/>
          </a:prstGeom>
          <a:ln w="12700">
            <a:miter lim="400000"/>
          </a:ln>
        </p:spPr>
      </p:pic>
      <p:pic>
        <p:nvPicPr>
          <p:cNvPr id="237" name="Image" descr="Image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2075048" y="3604110"/>
            <a:ext cx="4993904" cy="41527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8" name="Image" descr="Image"/>
          <p:cNvPicPr>
            <a:picLocks noChangeAspect="1"/>
          </p:cNvPicPr>
          <p:nvPr/>
        </p:nvPicPr>
        <p:blipFill>
          <a:blip r:embed="rId11">
            <a:extLst/>
          </a:blip>
          <a:srcRect l="0" t="0" r="13906" b="84620"/>
          <a:stretch>
            <a:fillRect/>
          </a:stretch>
        </p:blipFill>
        <p:spPr>
          <a:xfrm>
            <a:off x="1150708" y="3978869"/>
            <a:ext cx="7872413" cy="276343"/>
          </a:xfrm>
          <a:prstGeom prst="rect">
            <a:avLst/>
          </a:prstGeom>
          <a:ln w="12700">
            <a:miter lim="400000"/>
          </a:ln>
        </p:spPr>
      </p:pic>
      <p:pic>
        <p:nvPicPr>
          <p:cNvPr id="239" name="Image" descr="Image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165100" y="4220234"/>
            <a:ext cx="2806700" cy="14859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0" name="Image" descr="Image"/>
          <p:cNvPicPr>
            <a:picLocks noChangeAspect="1"/>
          </p:cNvPicPr>
          <p:nvPr/>
        </p:nvPicPr>
        <p:blipFill>
          <a:blip r:embed="rId11">
            <a:extLst/>
          </a:blip>
          <a:srcRect l="0" t="19153" r="49635" b="0"/>
          <a:stretch>
            <a:fillRect/>
          </a:stretch>
        </p:blipFill>
        <p:spPr>
          <a:xfrm>
            <a:off x="3695700" y="4284908"/>
            <a:ext cx="4605338" cy="14526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45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4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4" name="Learned Query Processin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Learned Query Processing</a:t>
              </a:r>
            </a:p>
          </p:txBody>
        </p:sp>
      </p:grpSp>
      <p:sp>
        <p:nvSpPr>
          <p:cNvPr id="246" name="Title 1"/>
          <p:cNvSpPr txBox="1"/>
          <p:nvPr/>
        </p:nvSpPr>
        <p:spPr>
          <a:xfrm>
            <a:off x="152400" y="1652457"/>
            <a:ext cx="8839200" cy="41812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Motivation:</a:t>
            </a:r>
            <a:r>
              <a:t> Existing phy. op. impl. are not exploiting database instance distributions well; can save some runtime or improve runtime predictability by doing so</a:t>
            </a:r>
          </a:p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Why ML?</a:t>
            </a:r>
            <a:r>
              <a:t> By learning/approximating the underlying data distributions, ML can reduce runtimes/improve accuracy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Learned sorting: the closer the distribution is to pre-sorted, the less time we can spend on sorting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Learned joins: learn the distribution and location of the join attributes to reduce hash look up and/or sorting needs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Learned query plans: Improve runtime predictability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246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51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4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0" name="Example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Examples</a:t>
              </a:r>
            </a:p>
          </p:txBody>
        </p:sp>
      </p:grpSp>
      <p:sp>
        <p:nvSpPr>
          <p:cNvPr id="252" name="http://alexbeutel.com/papers/CIDR2019_SageDB.pdf…"/>
          <p:cNvSpPr txBox="1"/>
          <p:nvPr/>
        </p:nvSpPr>
        <p:spPr>
          <a:xfrm>
            <a:off x="2732392" y="6317885"/>
            <a:ext cx="3679216" cy="442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 defTabSz="457200">
              <a:lnSpc>
                <a:spcPts val="2800"/>
              </a:lnSpc>
              <a:defRPr sz="12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http://alexbeutel.com/papers/CIDR2019_SageDB.pdf</a:t>
            </a:r>
          </a:p>
          <a:p>
            <a:pPr algn="ctr" defTabSz="457200">
              <a:lnSpc>
                <a:spcPts val="2800"/>
              </a:lnSpc>
              <a:defRPr sz="12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http://www.vldb.org/pvldb/vol12/p1733-marcus.pdf</a:t>
            </a:r>
          </a:p>
        </p:txBody>
      </p:sp>
      <p:pic>
        <p:nvPicPr>
          <p:cNvPr id="253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3787" y="1307319"/>
            <a:ext cx="4716959" cy="335125"/>
          </a:xfrm>
          <a:prstGeom prst="rect">
            <a:avLst/>
          </a:prstGeom>
          <a:ln w="12700">
            <a:miter lim="400000"/>
          </a:ln>
        </p:spPr>
      </p:pic>
      <p:pic>
        <p:nvPicPr>
          <p:cNvPr id="254" name="Image" descr="Image"/>
          <p:cNvPicPr>
            <a:picLocks noChangeAspect="1"/>
          </p:cNvPicPr>
          <p:nvPr/>
        </p:nvPicPr>
        <p:blipFill>
          <a:blip r:embed="rId5">
            <a:extLst/>
          </a:blip>
          <a:srcRect l="0" t="0" r="0" b="0"/>
          <a:stretch>
            <a:fillRect/>
          </a:stretch>
        </p:blipFill>
        <p:spPr>
          <a:xfrm>
            <a:off x="244023" y="1743263"/>
            <a:ext cx="3209672" cy="449521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5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499013" y="2953513"/>
            <a:ext cx="3859687" cy="3094163"/>
          </a:xfrm>
          <a:prstGeom prst="rect">
            <a:avLst/>
          </a:prstGeom>
          <a:ln w="12700">
            <a:miter lim="400000"/>
          </a:ln>
        </p:spPr>
      </p:pic>
      <p:pic>
        <p:nvPicPr>
          <p:cNvPr id="256" name="Image" descr="Image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526619" y="2210740"/>
            <a:ext cx="5548274" cy="5652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61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5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0" name="Learned Query Optimizer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Learned Query Optimizers</a:t>
              </a:r>
            </a:p>
          </p:txBody>
        </p:sp>
      </p:grpSp>
      <p:sp>
        <p:nvSpPr>
          <p:cNvPr id="262" name="Title 1"/>
          <p:cNvSpPr txBox="1"/>
          <p:nvPr/>
        </p:nvSpPr>
        <p:spPr>
          <a:xfrm>
            <a:off x="152400" y="1652457"/>
            <a:ext cx="8839200" cy="33296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Motivation:</a:t>
            </a:r>
            <a:r>
              <a:t> Existing optimizers have many heuristics (join orders, plan selection, cardinality estimation, etc.)</a:t>
            </a:r>
          </a:p>
          <a:p>
            <a:pPr marL="3429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Why ML?</a:t>
            </a:r>
            <a:r>
              <a:t> By learning/approximating the underlying data distributions, ML can reduce runtimes for final plan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Learned join order: Use join attribute distribution info and reinforcement learning to figure better join orders</a:t>
            </a:r>
          </a:p>
          <a:p>
            <a:pPr lvl="1" marL="800100" indent="-342900">
              <a:lnSpc>
                <a:spcPct val="110000"/>
              </a:lnSpc>
              <a:spcBef>
                <a:spcPts val="10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Learned plan rewrites: Use database instance properties and attribute distributions to rewrite plans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262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67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6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6" name="Example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Examples</a:t>
              </a:r>
            </a:p>
          </p:txBody>
        </p:sp>
      </p:grpSp>
      <p:sp>
        <p:nvSpPr>
          <p:cNvPr id="268" name="http://www.vldb.org/pvldb/vol12/p1705-marcus.pdf…"/>
          <p:cNvSpPr txBox="1"/>
          <p:nvPr/>
        </p:nvSpPr>
        <p:spPr>
          <a:xfrm>
            <a:off x="2834153" y="6394085"/>
            <a:ext cx="3475694" cy="442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 defTabSz="457200">
              <a:lnSpc>
                <a:spcPts val="2800"/>
              </a:lnSpc>
              <a:defRPr sz="12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http://www.vldb.org/pvldb/vol12/p1705-marcus.pdf</a:t>
            </a:r>
          </a:p>
          <a:p>
            <a:pPr algn="ctr" defTabSz="457200">
              <a:lnSpc>
                <a:spcPts val="2800"/>
              </a:lnSpc>
              <a:defRPr sz="12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https://arxiv.org/pdf/1808.03196.pdf</a:t>
            </a:r>
          </a:p>
        </p:txBody>
      </p:sp>
      <p:pic>
        <p:nvPicPr>
          <p:cNvPr id="269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644710" y="1332367"/>
            <a:ext cx="3854580" cy="3257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0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4712" y="1673569"/>
            <a:ext cx="2718728" cy="1988539"/>
          </a:xfrm>
          <a:prstGeom prst="rect">
            <a:avLst/>
          </a:prstGeom>
          <a:ln w="12700">
            <a:miter lim="400000"/>
          </a:ln>
        </p:spPr>
      </p:pic>
      <p:pic>
        <p:nvPicPr>
          <p:cNvPr id="271" name="Image" descr="Image"/>
          <p:cNvPicPr>
            <a:picLocks noChangeAspect="1"/>
          </p:cNvPicPr>
          <p:nvPr/>
        </p:nvPicPr>
        <p:blipFill>
          <a:blip r:embed="rId6">
            <a:extLst/>
          </a:blip>
          <a:srcRect l="3420" t="0" r="0" b="0"/>
          <a:stretch>
            <a:fillRect/>
          </a:stretch>
        </p:blipFill>
        <p:spPr>
          <a:xfrm>
            <a:off x="2697938" y="1709617"/>
            <a:ext cx="2846751" cy="2254979"/>
          </a:xfrm>
          <a:prstGeom prst="rect">
            <a:avLst/>
          </a:prstGeom>
          <a:ln w="12700">
            <a:miter lim="400000"/>
          </a:ln>
        </p:spPr>
      </p:pic>
      <p:pic>
        <p:nvPicPr>
          <p:cNvPr id="272" name="Image" descr="Image"/>
          <p:cNvPicPr>
            <a:picLocks noChangeAspect="1"/>
          </p:cNvPicPr>
          <p:nvPr/>
        </p:nvPicPr>
        <p:blipFill>
          <a:blip r:embed="rId7">
            <a:extLst/>
          </a:blip>
          <a:srcRect l="2385" t="0" r="0" b="0"/>
          <a:stretch>
            <a:fillRect/>
          </a:stretch>
        </p:blipFill>
        <p:spPr>
          <a:xfrm>
            <a:off x="5448193" y="1631573"/>
            <a:ext cx="3670944" cy="2254885"/>
          </a:xfrm>
          <a:prstGeom prst="rect">
            <a:avLst/>
          </a:prstGeom>
          <a:ln w="12700">
            <a:miter lim="400000"/>
          </a:ln>
        </p:spPr>
      </p:pic>
      <p:pic>
        <p:nvPicPr>
          <p:cNvPr id="273" name="Image" descr="Image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02925" y="3999784"/>
            <a:ext cx="6136365" cy="1405595"/>
          </a:xfrm>
          <a:prstGeom prst="rect">
            <a:avLst/>
          </a:prstGeom>
          <a:ln w="12700">
            <a:miter lim="400000"/>
          </a:ln>
        </p:spPr>
      </p:pic>
      <p:pic>
        <p:nvPicPr>
          <p:cNvPr id="274" name="Image" descr="Image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6219107" y="3910884"/>
            <a:ext cx="2771169" cy="1841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5" name="Image" descr="Image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065219" y="5743055"/>
            <a:ext cx="4897577" cy="5499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80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7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9" name="Takeaways: ML for RDBMS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Takeaways: ML for RDBMSs</a:t>
              </a:r>
            </a:p>
          </p:txBody>
        </p:sp>
      </p:grpSp>
      <p:pic>
        <p:nvPicPr>
          <p:cNvPr id="281" name="image24.png" descr="image2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2142" y="2009833"/>
            <a:ext cx="3012072" cy="2804184"/>
          </a:xfrm>
          <a:prstGeom prst="rect">
            <a:avLst/>
          </a:prstGeom>
          <a:ln w="12700">
            <a:miter lim="400000"/>
          </a:ln>
        </p:spPr>
      </p:pic>
      <p:sp>
        <p:nvSpPr>
          <p:cNvPr id="282" name="Data systems will keep evolving due to evolution of hardware, cloud, and ML capabilities; stay informed of latest research!"/>
          <p:cNvSpPr txBox="1"/>
          <p:nvPr/>
        </p:nvSpPr>
        <p:spPr>
          <a:xfrm>
            <a:off x="393242" y="5873961"/>
            <a:ext cx="8357516" cy="742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i="1" sz="22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Data systems will keep evolving due to evolution of hardware, cloud, and ML capabilities; stay informed of latest research!</a:t>
            </a:r>
          </a:p>
        </p:txBody>
      </p:sp>
      <p:sp>
        <p:nvSpPr>
          <p:cNvPr id="283" name="ML for Knob Tuning and Resource Management…"/>
          <p:cNvSpPr txBox="1"/>
          <p:nvPr/>
        </p:nvSpPr>
        <p:spPr>
          <a:xfrm>
            <a:off x="3568422" y="1936091"/>
            <a:ext cx="5276530" cy="2774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600"/>
              </a:spcBef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ML for Knob Tuning and Resource Management</a:t>
            </a:r>
          </a:p>
          <a:p>
            <a:pPr>
              <a:spcBef>
                <a:spcPts val="600"/>
              </a:spcBef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Natural language interfaces (NLIs)</a:t>
            </a:r>
          </a:p>
          <a:p>
            <a:pPr>
              <a:spcBef>
                <a:spcPts val="600"/>
              </a:spcBef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Learned Caching/Scheduling Policies</a:t>
            </a:r>
          </a:p>
          <a:p>
            <a:pPr>
              <a:spcBef>
                <a:spcPts val="600"/>
              </a:spcBef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Learned Access Methods</a:t>
            </a:r>
          </a:p>
          <a:p>
            <a:pPr>
              <a:spcBef>
                <a:spcPts val="600"/>
              </a:spcBef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Learned Query Processing/Optimization</a:t>
            </a:r>
          </a:p>
          <a:p>
            <a:pPr>
              <a:spcBef>
                <a:spcPts val="600"/>
              </a:spcBef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…</a:t>
            </a:r>
          </a:p>
        </p:txBody>
      </p:sp>
      <p:sp>
        <p:nvSpPr>
          <p:cNvPr id="284" name="Many parts of the RDBMS stack may benefit from ML/DL"/>
          <p:cNvSpPr txBox="1"/>
          <p:nvPr/>
        </p:nvSpPr>
        <p:spPr>
          <a:xfrm>
            <a:off x="552610" y="1403561"/>
            <a:ext cx="8038780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Many parts of the RDBMS stack may benefit from ML/DL</a:t>
            </a:r>
          </a:p>
        </p:txBody>
      </p:sp>
      <p:sp>
        <p:nvSpPr>
          <p:cNvPr id="285" name="Apart from above, note that ML is already common in other data systems settings: data integration, data cleaning, etc."/>
          <p:cNvSpPr txBox="1"/>
          <p:nvPr/>
        </p:nvSpPr>
        <p:spPr>
          <a:xfrm>
            <a:off x="552610" y="5033190"/>
            <a:ext cx="8038780" cy="742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Apart from above, note that ML is already common in other data systems settings: data integration, data cleaning, etc.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85" grpId="1"/>
      <p:bldP build="whole" bldLvl="1" animBg="1" rev="0" advAuto="0" spid="282" grpId="2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