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9" name="Shape 11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Text"/>
          <p:cNvSpPr txBox="1"/>
          <p:nvPr>
            <p:ph type="title"/>
          </p:nvPr>
        </p:nvSpPr>
        <p:spPr>
          <a:xfrm>
            <a:off x="685799" y="2130425"/>
            <a:ext cx="7772401" cy="1470025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/>
            <a:r>
              <a:t>Title Text</a:t>
            </a:r>
          </a:p>
        </p:txBody>
      </p:sp>
      <p:sp>
        <p:nvSpPr>
          <p:cNvPr id="111" name="Body Level One…"/>
          <p:cNvSpPr txBox="1"/>
          <p:nvPr>
            <p:ph type="body" sz="quarter" idx="1"/>
          </p:nvPr>
        </p:nvSpPr>
        <p:spPr>
          <a:xfrm>
            <a:off x="1371599" y="3886200"/>
            <a:ext cx="6400801" cy="175260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3000"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 sz="3000"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 sz="3000"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 sz="3000"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 sz="3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xfrm>
            <a:off x="8436138" y="6416992"/>
            <a:ext cx="250662" cy="243841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tif"/><Relationship Id="rId4" Type="http://schemas.openxmlformats.org/officeDocument/2006/relationships/image" Target="../media/image3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tif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tif"/><Relationship Id="rId4" Type="http://schemas.openxmlformats.org/officeDocument/2006/relationships/image" Target="../media/image3.tif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tif"/><Relationship Id="rId4" Type="http://schemas.openxmlformats.org/officeDocument/2006/relationships/image" Target="../media/image3.tif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tif"/><Relationship Id="rId3" Type="http://schemas.openxmlformats.org/officeDocument/2006/relationships/image" Target="../media/image7.tif"/><Relationship Id="rId4" Type="http://schemas.openxmlformats.org/officeDocument/2006/relationships/image" Target="../media/image8.tif"/><Relationship Id="rId5" Type="http://schemas.openxmlformats.org/officeDocument/2006/relationships/image" Target="../media/image9.tif"/><Relationship Id="rId6" Type="http://schemas.openxmlformats.org/officeDocument/2006/relationships/image" Target="../media/image10.tif"/><Relationship Id="rId7" Type="http://schemas.openxmlformats.org/officeDocument/2006/relationships/image" Target="../media/image11.tif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tif"/><Relationship Id="rId3" Type="http://schemas.openxmlformats.org/officeDocument/2006/relationships/image" Target="../media/image10.tif"/><Relationship Id="rId4" Type="http://schemas.openxmlformats.org/officeDocument/2006/relationships/hyperlink" Target="https://docs.snowflake.net/manuals/user-guide/intro-key-concepts.html#snowflake-architecture" TargetMode="Externa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3.tif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2.jpeg"/><Relationship Id="rId5" Type="http://schemas.openxmlformats.org/officeDocument/2006/relationships/image" Target="../media/image3.jpeg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1.gif"/><Relationship Id="rId4" Type="http://schemas.openxmlformats.org/officeDocument/2006/relationships/image" Target="../media/image3.jpeg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park.apache.org/docs/latest/cluster-overview.html" TargetMode="External"/><Relationship Id="rId3" Type="http://schemas.openxmlformats.org/officeDocument/2006/relationships/image" Target="../media/image15.tif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usenix.org/system/files/conference/nsdi12/nsdi12-final138.pdf" TargetMode="External"/><Relationship Id="rId3" Type="http://schemas.openxmlformats.org/officeDocument/2006/relationships/image" Target="../media/image16.tif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7.tif"/><Relationship Id="rId4" Type="http://schemas.openxmlformats.org/officeDocument/2006/relationships/image" Target="../media/image18.tif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hyperlink" Target="https://people.csail.mit.edu/matei/papers/2015/sigmod_spark_sql.pdf" TargetMode="External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people.csail.mit.edu/matei/papers/2015/sigmod_spark_sql.pdf" TargetMode="External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hyperlink" Target="https://people.csail.mit.edu/matei/papers/2015/sigmod_spark_sql.pdf" TargetMode="External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cidrdb.org/cidr2021/papers/cidr2021_paper17.pdf" TargetMode="External"/><Relationship Id="rId3" Type="http://schemas.openxmlformats.org/officeDocument/2006/relationships/image" Target="../media/image19.tif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tif"/><Relationship Id="rId3" Type="http://schemas.openxmlformats.org/officeDocument/2006/relationships/image" Target="../media/image21.tif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tatic.googleusercontent.com/media/research.google.com/en//archive/mapreduce-osdi04.pdf" TargetMode="External"/><Relationship Id="rId3" Type="http://schemas.openxmlformats.org/officeDocument/2006/relationships/hyperlink" Target="http://bit.ly/2rkSRj8" TargetMode="External"/><Relationship Id="rId4" Type="http://schemas.openxmlformats.org/officeDocument/2006/relationships/hyperlink" Target="http://bit.ly/2rS2B5j" TargetMode="External"/><Relationship Id="rId5" Type="http://schemas.openxmlformats.org/officeDocument/2006/relationships/hyperlink" Target="https://www.usenix.org/system/files/conference/nsdi12/nsdi12-final138.pdf" TargetMode="External"/><Relationship Id="rId6" Type="http://schemas.openxmlformats.org/officeDocument/2006/relationships/hyperlink" Target="http://bit.ly/2rhkhEp" TargetMode="External"/><Relationship Id="rId7" Type="http://schemas.openxmlformats.org/officeDocument/2006/relationships/hyperlink" Target="http://bit.ly/2rkT8Tc" TargetMode="External"/><Relationship Id="rId8" Type="http://schemas.openxmlformats.org/officeDocument/2006/relationships/hyperlink" Target="https://spark.apache.org/docs/2.1.0/sql-programming-guide.html" TargetMode="External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opic 6: Parallel RDBMSs and Dataflow Systems…"/>
          <p:cNvSpPr txBox="1"/>
          <p:nvPr>
            <p:ph type="body" sz="half" idx="1"/>
          </p:nvPr>
        </p:nvSpPr>
        <p:spPr>
          <a:xfrm>
            <a:off x="584398" y="4191000"/>
            <a:ext cx="8473977" cy="1752601"/>
          </a:xfrm>
          <a:prstGeom prst="rect">
            <a:avLst/>
          </a:prstGeom>
        </p:spPr>
        <p:txBody>
          <a:bodyPr/>
          <a:lstStyle/>
          <a:p>
            <a:pPr algn="l">
              <a:spcBef>
                <a:spcPts val="600"/>
              </a:spcBef>
              <a:defRPr sz="2600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Topic 6: Parallel RDBMSs and Dataflow Systems</a:t>
            </a:r>
          </a:p>
          <a:p>
            <a:pPr algn="l">
              <a:defRPr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l">
              <a:spcBef>
                <a:spcPts val="600"/>
              </a:spcBef>
              <a:defRPr sz="26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Chapter 22 till 22.5 of Cow Book; extra references listed</a:t>
            </a:r>
          </a:p>
        </p:txBody>
      </p:sp>
      <p:sp>
        <p:nvSpPr>
          <p:cNvPr id="122" name="Arun Kumar"/>
          <p:cNvSpPr txBox="1"/>
          <p:nvPr/>
        </p:nvSpPr>
        <p:spPr>
          <a:xfrm>
            <a:off x="584398" y="3314700"/>
            <a:ext cx="7848601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spcBef>
                <a:spcPts val="500"/>
              </a:spcBef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Arun Kumar</a:t>
            </a:r>
          </a:p>
        </p:txBody>
      </p:sp>
      <p:sp>
        <p:nvSpPr>
          <p:cNvPr id="123" name="Slide Number"/>
          <p:cNvSpPr txBox="1"/>
          <p:nvPr>
            <p:ph type="sldNum" sz="quarter" idx="2"/>
          </p:nvPr>
        </p:nvSpPr>
        <p:spPr>
          <a:xfrm>
            <a:off x="8509399" y="6416992"/>
            <a:ext cx="177402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4" name="CSE 132C Database System Implementation"/>
          <p:cNvSpPr txBox="1"/>
          <p:nvPr>
            <p:ph type="title"/>
          </p:nvPr>
        </p:nvSpPr>
        <p:spPr>
          <a:xfrm>
            <a:off x="584398" y="1156891"/>
            <a:ext cx="8077201" cy="2076451"/>
          </a:xfrm>
          <a:prstGeom prst="rect">
            <a:avLst/>
          </a:prstGeom>
        </p:spPr>
        <p:txBody>
          <a:bodyPr/>
          <a:lstStyle/>
          <a:p>
            <a:pPr algn="l">
              <a:defRPr b="1" sz="3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CSE 132C</a:t>
            </a:r>
            <a:br/>
            <a:r>
              <a:t>Database System Implementation</a:t>
            </a:r>
          </a:p>
        </p:txBody>
      </p:sp>
      <p:pic>
        <p:nvPicPr>
          <p:cNvPr id="125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30825" r="0" b="30825"/>
          <a:stretch>
            <a:fillRect/>
          </a:stretch>
        </p:blipFill>
        <p:spPr>
          <a:xfrm>
            <a:off x="584398" y="547292"/>
            <a:ext cx="2332002" cy="5030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lide Number Placeholder 4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30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2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131" name="Title 1"/>
          <p:cNvSpPr txBox="1"/>
          <p:nvPr/>
        </p:nvSpPr>
        <p:spPr>
          <a:xfrm>
            <a:off x="381000" y="1722120"/>
            <a:ext cx="8179594" cy="4907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445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Parallel RDBMSs</a:t>
            </a:r>
          </a:p>
          <a:p>
            <a:pPr marL="4445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Cloud-Native RDBMSs</a:t>
            </a:r>
          </a:p>
          <a:p>
            <a:pPr marL="4445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Beyond RDBMSs: A Brief History</a:t>
            </a:r>
            <a:endParaRPr sz="4200"/>
          </a:p>
          <a:p>
            <a:pPr marL="4445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“Big Data” Systems aka Dataflow Systems</a:t>
            </a:r>
          </a:p>
        </p:txBody>
      </p:sp>
      <p:sp>
        <p:nvSpPr>
          <p:cNvPr id="132" name="Rectangle 7"/>
          <p:cNvSpPr/>
          <p:nvPr/>
        </p:nvSpPr>
        <p:spPr>
          <a:xfrm>
            <a:off x="762000" y="1705371"/>
            <a:ext cx="2915097" cy="53357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lide Number Placeholder 4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37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3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" name="Parallel DBMSs: Motiva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Parallel DBMSs: Motivation</a:t>
              </a:r>
            </a:p>
          </p:txBody>
        </p:sp>
      </p:grpSp>
      <p:sp>
        <p:nvSpPr>
          <p:cNvPr id="138" name="Title 1"/>
          <p:cNvSpPr txBox="1"/>
          <p:nvPr/>
        </p:nvSpPr>
        <p:spPr>
          <a:xfrm>
            <a:off x="152400" y="1638300"/>
            <a:ext cx="8839200" cy="1455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Scalability</a:t>
            </a:r>
            <a:r>
              <a:t>: Database is too large for a single node’s disk</a:t>
            </a:r>
          </a:p>
          <a:p>
            <a:pPr marL="342900" indent="-3429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Performance</a:t>
            </a:r>
            <a:r>
              <a:t>: Exploit multiple cores/disks/nodes</a:t>
            </a:r>
          </a:p>
          <a:p>
            <a:pPr marL="342900" indent="-3429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… while maintaining almost all other benefits of (R)DBMSs!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lide Number Placeholder 4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43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4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" name="Three Paradigms of Parallelism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Three Paradigms of Parallelism</a:t>
              </a:r>
            </a:p>
          </p:txBody>
        </p:sp>
      </p:grpSp>
      <p:sp>
        <p:nvSpPr>
          <p:cNvPr id="144" name="Title 1"/>
          <p:cNvSpPr txBox="1"/>
          <p:nvPr/>
        </p:nvSpPr>
        <p:spPr>
          <a:xfrm>
            <a:off x="424904" y="5006134"/>
            <a:ext cx="2025403" cy="74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Shared-Disk Parallelism</a:t>
            </a:r>
          </a:p>
        </p:txBody>
      </p:sp>
      <p:sp>
        <p:nvSpPr>
          <p:cNvPr id="145" name="Title 1"/>
          <p:cNvSpPr txBox="1"/>
          <p:nvPr/>
        </p:nvSpPr>
        <p:spPr>
          <a:xfrm>
            <a:off x="3080630" y="5006134"/>
            <a:ext cx="2472532" cy="74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Shared-Memory Parallelism</a:t>
            </a:r>
          </a:p>
        </p:txBody>
      </p:sp>
      <p:sp>
        <p:nvSpPr>
          <p:cNvPr id="146" name="Title 1"/>
          <p:cNvSpPr txBox="1"/>
          <p:nvPr/>
        </p:nvSpPr>
        <p:spPr>
          <a:xfrm>
            <a:off x="6176689" y="5006134"/>
            <a:ext cx="2472532" cy="74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Shared-Nothing Parallelism</a:t>
            </a:r>
          </a:p>
        </p:txBody>
      </p:sp>
      <p:grpSp>
        <p:nvGrpSpPr>
          <p:cNvPr id="166" name="Group"/>
          <p:cNvGrpSpPr/>
          <p:nvPr/>
        </p:nvGrpSpPr>
        <p:grpSpPr>
          <a:xfrm>
            <a:off x="374575" y="1655425"/>
            <a:ext cx="2126060" cy="3182980"/>
            <a:chOff x="0" y="0"/>
            <a:chExt cx="2126059" cy="3182978"/>
          </a:xfrm>
        </p:grpSpPr>
        <p:pic>
          <p:nvPicPr>
            <p:cNvPr id="147" name="Picture 92" descr="Picture 92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6424" y="2581081"/>
              <a:ext cx="591069" cy="6018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8" name="Interconnect"/>
            <p:cNvSpPr/>
            <p:nvPr/>
          </p:nvSpPr>
          <p:spPr>
            <a:xfrm>
              <a:off x="63028" y="1708168"/>
              <a:ext cx="2000003" cy="419299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>
                  <a:solidFill>
                    <a:srgbClr val="404040"/>
                  </a:solidFill>
                </a:defRPr>
              </a:lvl1pPr>
            </a:lstStyle>
            <a:p>
              <a:pPr/>
              <a:r>
                <a:t>Interconnect</a:t>
              </a:r>
            </a:p>
          </p:txBody>
        </p:sp>
        <p:sp>
          <p:nvSpPr>
            <p:cNvPr id="149" name="Line"/>
            <p:cNvSpPr/>
            <p:nvPr/>
          </p:nvSpPr>
          <p:spPr>
            <a:xfrm flipV="1">
              <a:off x="301897" y="2129278"/>
              <a:ext cx="1" cy="4446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150" name="Picture 92" descr="Picture 92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1530424" y="2581081"/>
              <a:ext cx="591069" cy="6018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1" name="Line"/>
            <p:cNvSpPr/>
            <p:nvPr/>
          </p:nvSpPr>
          <p:spPr>
            <a:xfrm flipV="1">
              <a:off x="1825897" y="2129278"/>
              <a:ext cx="1" cy="444700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152" name="Picture 92" descr="Picture 92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767556" y="2581081"/>
              <a:ext cx="591068" cy="6018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3" name="Line"/>
            <p:cNvSpPr/>
            <p:nvPr/>
          </p:nvSpPr>
          <p:spPr>
            <a:xfrm flipV="1">
              <a:off x="1063029" y="2129278"/>
              <a:ext cx="1" cy="444700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154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662960"/>
              <a:ext cx="602060" cy="6020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5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761131" y="662960"/>
              <a:ext cx="602061" cy="6020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6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524000" y="662960"/>
              <a:ext cx="602060" cy="6020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7" name="Line"/>
            <p:cNvSpPr/>
            <p:nvPr/>
          </p:nvSpPr>
          <p:spPr>
            <a:xfrm flipV="1">
              <a:off x="301029" y="225093"/>
              <a:ext cx="1" cy="444700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58" name="Line"/>
            <p:cNvSpPr/>
            <p:nvPr/>
          </p:nvSpPr>
          <p:spPr>
            <a:xfrm flipV="1">
              <a:off x="1825897" y="225093"/>
              <a:ext cx="1" cy="444700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59" name="Line"/>
            <p:cNvSpPr/>
            <p:nvPr/>
          </p:nvSpPr>
          <p:spPr>
            <a:xfrm flipV="1">
              <a:off x="1063029" y="225093"/>
              <a:ext cx="1" cy="444700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60" name="Line"/>
            <p:cNvSpPr/>
            <p:nvPr/>
          </p:nvSpPr>
          <p:spPr>
            <a:xfrm flipV="1">
              <a:off x="301029" y="1258417"/>
              <a:ext cx="1" cy="444700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61" name="Line"/>
            <p:cNvSpPr/>
            <p:nvPr/>
          </p:nvSpPr>
          <p:spPr>
            <a:xfrm flipV="1">
              <a:off x="1825897" y="1258417"/>
              <a:ext cx="1" cy="444700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62" name="Line"/>
            <p:cNvSpPr/>
            <p:nvPr/>
          </p:nvSpPr>
          <p:spPr>
            <a:xfrm flipV="1">
              <a:off x="1063029" y="1258417"/>
              <a:ext cx="1" cy="444700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163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30072" r="0" b="30072"/>
            <a:stretch>
              <a:fillRect/>
            </a:stretch>
          </p:blipFill>
          <p:spPr>
            <a:xfrm>
              <a:off x="5556" y="0"/>
              <a:ext cx="590948" cy="2355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4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30072" r="0" b="30072"/>
            <a:stretch>
              <a:fillRect/>
            </a:stretch>
          </p:blipFill>
          <p:spPr>
            <a:xfrm>
              <a:off x="766688" y="0"/>
              <a:ext cx="590948" cy="2355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5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30072" r="0" b="30072"/>
            <a:stretch>
              <a:fillRect/>
            </a:stretch>
          </p:blipFill>
          <p:spPr>
            <a:xfrm>
              <a:off x="1529556" y="0"/>
              <a:ext cx="590948" cy="2355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86" name="Group"/>
          <p:cNvGrpSpPr/>
          <p:nvPr/>
        </p:nvGrpSpPr>
        <p:grpSpPr>
          <a:xfrm>
            <a:off x="6349925" y="1731809"/>
            <a:ext cx="2126060" cy="3106596"/>
            <a:chOff x="0" y="0"/>
            <a:chExt cx="2126059" cy="3106594"/>
          </a:xfrm>
        </p:grpSpPr>
        <p:pic>
          <p:nvPicPr>
            <p:cNvPr id="167" name="Picture 92" descr="Picture 92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5556" y="2504697"/>
              <a:ext cx="591068" cy="6018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8" name="Interconnect"/>
            <p:cNvSpPr/>
            <p:nvPr/>
          </p:nvSpPr>
          <p:spPr>
            <a:xfrm>
              <a:off x="63028" y="0"/>
              <a:ext cx="2000003" cy="419299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>
                  <a:solidFill>
                    <a:srgbClr val="404040"/>
                  </a:solidFill>
                </a:defRPr>
              </a:lvl1pPr>
            </a:lstStyle>
            <a:p>
              <a:pPr/>
              <a:r>
                <a:t>Interconnect</a:t>
              </a:r>
            </a:p>
          </p:txBody>
        </p:sp>
        <p:sp>
          <p:nvSpPr>
            <p:cNvPr id="169" name="Line"/>
            <p:cNvSpPr/>
            <p:nvPr/>
          </p:nvSpPr>
          <p:spPr>
            <a:xfrm flipV="1">
              <a:off x="301029" y="427950"/>
              <a:ext cx="1" cy="444700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170" name="Picture 92" descr="Picture 92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1529556" y="2504697"/>
              <a:ext cx="591068" cy="6018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1" name="Line"/>
            <p:cNvSpPr/>
            <p:nvPr/>
          </p:nvSpPr>
          <p:spPr>
            <a:xfrm flipV="1">
              <a:off x="1825029" y="427951"/>
              <a:ext cx="1" cy="4446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172" name="Picture 92" descr="Picture 92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766688" y="2504697"/>
              <a:ext cx="591068" cy="6018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3" name="Line"/>
            <p:cNvSpPr/>
            <p:nvPr/>
          </p:nvSpPr>
          <p:spPr>
            <a:xfrm flipV="1">
              <a:off x="1062161" y="427951"/>
              <a:ext cx="1" cy="4446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174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818325"/>
              <a:ext cx="602060" cy="6020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5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761131" y="818325"/>
              <a:ext cx="602061" cy="6020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6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524000" y="818325"/>
              <a:ext cx="602060" cy="6020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7" name="Line"/>
            <p:cNvSpPr/>
            <p:nvPr/>
          </p:nvSpPr>
          <p:spPr>
            <a:xfrm flipV="1">
              <a:off x="301029" y="2056972"/>
              <a:ext cx="1" cy="4446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78" name="Line"/>
            <p:cNvSpPr/>
            <p:nvPr/>
          </p:nvSpPr>
          <p:spPr>
            <a:xfrm flipV="1">
              <a:off x="1825897" y="2056972"/>
              <a:ext cx="1" cy="4446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79" name="Line"/>
            <p:cNvSpPr/>
            <p:nvPr/>
          </p:nvSpPr>
          <p:spPr>
            <a:xfrm flipV="1">
              <a:off x="1063029" y="2056972"/>
              <a:ext cx="1" cy="4446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80" name="Line"/>
            <p:cNvSpPr/>
            <p:nvPr/>
          </p:nvSpPr>
          <p:spPr>
            <a:xfrm flipV="1">
              <a:off x="301029" y="1413782"/>
              <a:ext cx="1" cy="4446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81" name="Line"/>
            <p:cNvSpPr/>
            <p:nvPr/>
          </p:nvSpPr>
          <p:spPr>
            <a:xfrm flipV="1">
              <a:off x="1825897" y="1413782"/>
              <a:ext cx="1" cy="4446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82" name="Line"/>
            <p:cNvSpPr/>
            <p:nvPr/>
          </p:nvSpPr>
          <p:spPr>
            <a:xfrm flipV="1">
              <a:off x="1063029" y="1413782"/>
              <a:ext cx="1" cy="4446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183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30072" r="0" b="30072"/>
            <a:stretch>
              <a:fillRect/>
            </a:stretch>
          </p:blipFill>
          <p:spPr>
            <a:xfrm>
              <a:off x="5556" y="1831878"/>
              <a:ext cx="590948" cy="2355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4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30072" r="0" b="30072"/>
            <a:stretch>
              <a:fillRect/>
            </a:stretch>
          </p:blipFill>
          <p:spPr>
            <a:xfrm>
              <a:off x="766688" y="1831878"/>
              <a:ext cx="590948" cy="2355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5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30072" r="0" b="30072"/>
            <a:stretch>
              <a:fillRect/>
            </a:stretch>
          </p:blipFill>
          <p:spPr>
            <a:xfrm>
              <a:off x="1529556" y="1831878"/>
              <a:ext cx="590948" cy="2355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87" name="Title 1"/>
          <p:cNvSpPr txBox="1"/>
          <p:nvPr/>
        </p:nvSpPr>
        <p:spPr>
          <a:xfrm>
            <a:off x="2824919" y="5794580"/>
            <a:ext cx="2983955" cy="74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Symmetric Multi-Processing (SMP)</a:t>
            </a:r>
          </a:p>
        </p:txBody>
      </p:sp>
      <p:sp>
        <p:nvSpPr>
          <p:cNvPr id="188" name="Title 1"/>
          <p:cNvSpPr txBox="1"/>
          <p:nvPr/>
        </p:nvSpPr>
        <p:spPr>
          <a:xfrm>
            <a:off x="5920978" y="5794580"/>
            <a:ext cx="2983955" cy="74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Massively Parallel</a:t>
            </a:r>
          </a:p>
          <a:p>
            <a:pPr algn="ctr"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Processing (MPP)</a:t>
            </a:r>
          </a:p>
        </p:txBody>
      </p:sp>
      <p:grpSp>
        <p:nvGrpSpPr>
          <p:cNvPr id="206" name="Group"/>
          <p:cNvGrpSpPr/>
          <p:nvPr/>
        </p:nvGrpSpPr>
        <p:grpSpPr>
          <a:xfrm>
            <a:off x="3272990" y="1565635"/>
            <a:ext cx="2184910" cy="3272770"/>
            <a:chOff x="0" y="0"/>
            <a:chExt cx="2184908" cy="3272769"/>
          </a:xfrm>
        </p:grpSpPr>
        <p:pic>
          <p:nvPicPr>
            <p:cNvPr id="189" name="Picture 92" descr="Picture 92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0" y="2670872"/>
              <a:ext cx="591068" cy="6018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0" name="Interconnect"/>
            <p:cNvSpPr/>
            <p:nvPr/>
          </p:nvSpPr>
          <p:spPr>
            <a:xfrm>
              <a:off x="70209" y="1802556"/>
              <a:ext cx="2000003" cy="419300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>
                  <a:solidFill>
                    <a:srgbClr val="404040"/>
                  </a:solidFill>
                </a:defRPr>
              </a:lvl1pPr>
            </a:lstStyle>
            <a:p>
              <a:pPr/>
              <a:r>
                <a:t>Interconnect</a:t>
              </a:r>
            </a:p>
          </p:txBody>
        </p:sp>
        <p:sp>
          <p:nvSpPr>
            <p:cNvPr id="191" name="Line"/>
            <p:cNvSpPr/>
            <p:nvPr/>
          </p:nvSpPr>
          <p:spPr>
            <a:xfrm flipV="1">
              <a:off x="309078" y="2223666"/>
              <a:ext cx="1" cy="444700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192" name="Picture 92" descr="Picture 92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1498600" y="2670872"/>
              <a:ext cx="591068" cy="6018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3" name="Line"/>
            <p:cNvSpPr/>
            <p:nvPr/>
          </p:nvSpPr>
          <p:spPr>
            <a:xfrm flipV="1">
              <a:off x="1807678" y="2223667"/>
              <a:ext cx="1" cy="4446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194" name="Picture 92" descr="Picture 92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748431" y="2670872"/>
              <a:ext cx="591069" cy="6018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5" name="Line"/>
            <p:cNvSpPr/>
            <p:nvPr/>
          </p:nvSpPr>
          <p:spPr>
            <a:xfrm flipV="1">
              <a:off x="1057510" y="2223667"/>
              <a:ext cx="1" cy="4446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196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12849" y="746881"/>
              <a:ext cx="602060" cy="6020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7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21580" y="746881"/>
              <a:ext cx="602061" cy="6020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8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582849" y="746882"/>
              <a:ext cx="602060" cy="6020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9" name="Line"/>
            <p:cNvSpPr/>
            <p:nvPr/>
          </p:nvSpPr>
          <p:spPr>
            <a:xfrm flipV="1">
              <a:off x="613010" y="1347367"/>
              <a:ext cx="1" cy="4446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00" name="Line"/>
            <p:cNvSpPr/>
            <p:nvPr/>
          </p:nvSpPr>
          <p:spPr>
            <a:xfrm flipV="1">
              <a:off x="1883878" y="1347367"/>
              <a:ext cx="1" cy="4446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01" name="Line"/>
            <p:cNvSpPr/>
            <p:nvPr/>
          </p:nvSpPr>
          <p:spPr>
            <a:xfrm flipV="1">
              <a:off x="1222610" y="1347367"/>
              <a:ext cx="1" cy="4446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02" name="Line"/>
            <p:cNvSpPr/>
            <p:nvPr/>
          </p:nvSpPr>
          <p:spPr>
            <a:xfrm flipV="1">
              <a:off x="165137" y="466256"/>
              <a:ext cx="1" cy="1324388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203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30072" r="0" b="30072"/>
            <a:stretch>
              <a:fillRect/>
            </a:stretch>
          </p:blipFill>
          <p:spPr>
            <a:xfrm>
              <a:off x="88937" y="245450"/>
              <a:ext cx="590948" cy="2355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4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30072" r="0" b="30072"/>
            <a:stretch>
              <a:fillRect/>
            </a:stretch>
          </p:blipFill>
          <p:spPr>
            <a:xfrm>
              <a:off x="241337" y="122360"/>
              <a:ext cx="590948" cy="2355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5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30072" r="0" b="30072"/>
            <a:stretch>
              <a:fillRect/>
            </a:stretch>
          </p:blipFill>
          <p:spPr>
            <a:xfrm>
              <a:off x="420005" y="0"/>
              <a:ext cx="590948" cy="2355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07" name="Rectangle"/>
          <p:cNvSpPr/>
          <p:nvPr/>
        </p:nvSpPr>
        <p:spPr>
          <a:xfrm>
            <a:off x="338063" y="3263900"/>
            <a:ext cx="2199085" cy="614361"/>
          </a:xfrm>
          <a:prstGeom prst="rect">
            <a:avLst/>
          </a:prstGeom>
          <a:ln w="50800">
            <a:solidFill>
              <a:srgbClr val="FF2600"/>
            </a:solidFill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08" name="Rectangle"/>
          <p:cNvSpPr/>
          <p:nvPr/>
        </p:nvSpPr>
        <p:spPr>
          <a:xfrm>
            <a:off x="3293554" y="1498600"/>
            <a:ext cx="1083420" cy="614361"/>
          </a:xfrm>
          <a:prstGeom prst="rect">
            <a:avLst/>
          </a:prstGeom>
          <a:ln w="50800">
            <a:solidFill>
              <a:srgbClr val="FF2600"/>
            </a:solidFill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09" name="Rectangle"/>
          <p:cNvSpPr/>
          <p:nvPr/>
        </p:nvSpPr>
        <p:spPr>
          <a:xfrm>
            <a:off x="3242754" y="3263900"/>
            <a:ext cx="2199085" cy="614361"/>
          </a:xfrm>
          <a:prstGeom prst="rect">
            <a:avLst/>
          </a:prstGeom>
          <a:ln w="50800">
            <a:solidFill>
              <a:srgbClr val="FF2600"/>
            </a:solidFill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10" name="Title 1"/>
          <p:cNvSpPr txBox="1"/>
          <p:nvPr/>
        </p:nvSpPr>
        <p:spPr>
          <a:xfrm>
            <a:off x="4414744" y="1736227"/>
            <a:ext cx="1694211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22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Contention</a:t>
            </a:r>
          </a:p>
        </p:txBody>
      </p:sp>
      <p:sp>
        <p:nvSpPr>
          <p:cNvPr id="211" name="Title 1"/>
          <p:cNvSpPr txBox="1"/>
          <p:nvPr/>
        </p:nvSpPr>
        <p:spPr>
          <a:xfrm>
            <a:off x="5051747" y="1269255"/>
            <a:ext cx="4031507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2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Data/Partitioned Parallelism</a:t>
            </a:r>
          </a:p>
        </p:txBody>
      </p:sp>
      <p:sp>
        <p:nvSpPr>
          <p:cNvPr id="212" name="Rectangle"/>
          <p:cNvSpPr/>
          <p:nvPr/>
        </p:nvSpPr>
        <p:spPr>
          <a:xfrm>
            <a:off x="6254839" y="2445543"/>
            <a:ext cx="769641" cy="2454275"/>
          </a:xfrm>
          <a:prstGeom prst="rect">
            <a:avLst/>
          </a:prstGeom>
          <a:ln w="50800">
            <a:solidFill>
              <a:srgbClr val="FF2600"/>
            </a:solidFill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13" name="Rectangle"/>
          <p:cNvSpPr/>
          <p:nvPr/>
        </p:nvSpPr>
        <p:spPr>
          <a:xfrm>
            <a:off x="7028135" y="2445543"/>
            <a:ext cx="769641" cy="2454275"/>
          </a:xfrm>
          <a:prstGeom prst="rect">
            <a:avLst/>
          </a:prstGeom>
          <a:ln w="50800">
            <a:solidFill>
              <a:srgbClr val="FF2600"/>
            </a:solidFill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14" name="Rectangle"/>
          <p:cNvSpPr/>
          <p:nvPr/>
        </p:nvSpPr>
        <p:spPr>
          <a:xfrm>
            <a:off x="7790135" y="2445543"/>
            <a:ext cx="769641" cy="2454275"/>
          </a:xfrm>
          <a:prstGeom prst="rect">
            <a:avLst/>
          </a:prstGeom>
          <a:ln w="50800">
            <a:solidFill>
              <a:srgbClr val="FF2600"/>
            </a:solidFill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15" name="Title 1"/>
          <p:cNvSpPr txBox="1"/>
          <p:nvPr/>
        </p:nvSpPr>
        <p:spPr>
          <a:xfrm>
            <a:off x="1620744" y="2893925"/>
            <a:ext cx="1694211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22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Contention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click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xit" nodeType="click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xit" nodeType="after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xit" nodeType="after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Class="entr" nodeType="after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entr" nodeType="clickEffect" presetSubtype="0" presetID="1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Class="entr" nodeType="after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Class="entr" nodeType="afterEffect" presetSubtype="0" presetID="1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Class="entr" nodeType="click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Class="entr" nodeType="clickEffect" presetSubtype="0" presetID="1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6" grpId="6"/>
      <p:bldP build="whole" bldLvl="1" animBg="1" rev="0" advAuto="0" spid="186" grpId="5"/>
      <p:bldP build="whole" bldLvl="1" animBg="1" rev="0" advAuto="0" spid="209" grpId="7"/>
      <p:bldP build="whole" bldLvl="1" animBg="1" rev="0" advAuto="0" spid="213" grpId="17"/>
      <p:bldP build="whole" bldLvl="1" animBg="1" rev="0" advAuto="0" spid="210" grpId="11"/>
      <p:bldP build="whole" bldLvl="1" animBg="1" rev="0" advAuto="0" spid="206" grpId="3"/>
      <p:bldP build="whole" bldLvl="1" animBg="1" rev="0" advAuto="0" spid="208" grpId="10"/>
      <p:bldP build="whole" bldLvl="1" animBg="1" rev="0" advAuto="0" spid="212" grpId="16"/>
      <p:bldP build="whole" bldLvl="1" animBg="1" rev="0" advAuto="0" spid="208" grpId="12"/>
      <p:bldP build="whole" bldLvl="1" animBg="1" rev="0" advAuto="0" spid="214" grpId="18"/>
      <p:bldP build="whole" bldLvl="1" animBg="1" rev="0" advAuto="0" spid="207" grpId="8"/>
      <p:bldP build="whole" bldLvl="1" animBg="1" rev="0" advAuto="0" spid="145" grpId="4"/>
      <p:bldP build="whole" bldLvl="1" animBg="1" rev="0" advAuto="0" spid="207" grpId="13"/>
      <p:bldP build="whole" bldLvl="1" animBg="1" rev="0" advAuto="0" spid="187" grpId="19"/>
      <p:bldP build="whole" bldLvl="1" animBg="1" rev="0" advAuto="0" spid="209" grpId="14"/>
      <p:bldP build="whole" bldLvl="1" animBg="1" rev="0" advAuto="0" spid="211" grpId="15"/>
      <p:bldP build="whole" bldLvl="1" animBg="1" rev="0" advAuto="0" spid="166" grpId="1"/>
      <p:bldP build="whole" bldLvl="1" animBg="1" rev="0" advAuto="0" spid="188" grpId="20"/>
      <p:bldP build="whole" bldLvl="1" animBg="1" rev="0" advAuto="0" spid="144" grpId="2"/>
      <p:bldP build="whole" bldLvl="1" animBg="1" rev="0" advAuto="0" spid="215" grpId="9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lide Number Placeholder 4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20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1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9" name="Shared-Nothing Parallelism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Shared-Nothing Parallelism</a:t>
              </a:r>
            </a:p>
          </p:txBody>
        </p:sp>
      </p:grpSp>
      <p:sp>
        <p:nvSpPr>
          <p:cNvPr id="221" name="Title 1"/>
          <p:cNvSpPr txBox="1"/>
          <p:nvPr/>
        </p:nvSpPr>
        <p:spPr>
          <a:xfrm>
            <a:off x="152400" y="1532449"/>
            <a:ext cx="8839200" cy="1849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Followed by almost all parallel RDBMSs (and “Big Data” sys.)</a:t>
            </a:r>
          </a:p>
          <a:p>
            <a:pPr marL="342900" indent="-3429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1 </a:t>
            </a:r>
            <a:r>
              <a:rPr i="1"/>
              <a:t>manager</a:t>
            </a:r>
            <a:r>
              <a:t> node orchestrates multiple </a:t>
            </a:r>
            <a:r>
              <a:rPr i="1"/>
              <a:t>worker</a:t>
            </a:r>
            <a:r>
              <a:t> nodes</a:t>
            </a:r>
          </a:p>
          <a:p>
            <a:pPr marL="342900" indent="-3429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Need </a:t>
            </a:r>
            <a:r>
              <a:rPr u="sng"/>
              <a:t>partitioned parallel</a:t>
            </a:r>
            <a:r>
              <a:t> implementations of all the relational operators we saw, parallel query proc., parallelism-aware QO</a:t>
            </a:r>
          </a:p>
        </p:txBody>
      </p:sp>
      <p:sp>
        <p:nvSpPr>
          <p:cNvPr id="222" name="Title 1"/>
          <p:cNvSpPr txBox="1"/>
          <p:nvPr/>
        </p:nvSpPr>
        <p:spPr>
          <a:xfrm>
            <a:off x="218826" y="3941791"/>
            <a:ext cx="8706348" cy="806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lnSpc>
                <a:spcPct val="120000"/>
              </a:lnSpc>
              <a:defRPr i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If we give 10 workers (CPUs/nodes) for processing a query in parallel, will its runtime go down by a factor of 10?</a:t>
            </a:r>
          </a:p>
        </p:txBody>
      </p:sp>
      <p:sp>
        <p:nvSpPr>
          <p:cNvPr id="223" name="Title 1"/>
          <p:cNvSpPr txBox="1"/>
          <p:nvPr/>
        </p:nvSpPr>
        <p:spPr>
          <a:xfrm>
            <a:off x="152400" y="4995906"/>
            <a:ext cx="8839201" cy="1201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lnSpc>
                <a:spcPct val="1200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It depends!</a:t>
            </a:r>
          </a:p>
          <a:p>
            <a:pPr algn="ctr">
              <a:lnSpc>
                <a:spcPct val="1200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(Access patterns of the query’s operators, communication </a:t>
            </a:r>
          </a:p>
          <a:p>
            <a:pPr algn="ctr">
              <a:lnSpc>
                <a:spcPct val="1200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of intermediate data, relative startup overhead, etc.)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2" grpId="2"/>
      <p:bldP build="whole" bldLvl="1" animBg="1" rev="0" advAuto="0" spid="223" grpId="3"/>
      <p:bldP build="p" bldLvl="5" animBg="1" rev="0" advAuto="0" spid="22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lide Number Placeholder 4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28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2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7" name="Shared-Nothing Parallelism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Shared-Nothing Parallelism</a:t>
              </a:r>
            </a:p>
          </p:txBody>
        </p:sp>
      </p:grpSp>
      <p:sp>
        <p:nvSpPr>
          <p:cNvPr id="229" name="Title 1"/>
          <p:cNvSpPr txBox="1"/>
          <p:nvPr/>
        </p:nvSpPr>
        <p:spPr>
          <a:xfrm>
            <a:off x="1004572" y="5191353"/>
            <a:ext cx="3111103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lnSpc>
                <a:spcPct val="1200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Number of workers</a:t>
            </a:r>
          </a:p>
        </p:txBody>
      </p:sp>
      <p:sp>
        <p:nvSpPr>
          <p:cNvPr id="230" name="Title 1"/>
          <p:cNvSpPr txBox="1"/>
          <p:nvPr/>
        </p:nvSpPr>
        <p:spPr>
          <a:xfrm>
            <a:off x="235321" y="1343567"/>
            <a:ext cx="4812607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lnSpc>
                <a:spcPct val="1200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Runtime speedup (fixed data size)</a:t>
            </a:r>
          </a:p>
        </p:txBody>
      </p:sp>
      <p:sp>
        <p:nvSpPr>
          <p:cNvPr id="231" name="Line"/>
          <p:cNvSpPr/>
          <p:nvPr/>
        </p:nvSpPr>
        <p:spPr>
          <a:xfrm flipV="1">
            <a:off x="1588550" y="1833307"/>
            <a:ext cx="2423203" cy="2688129"/>
          </a:xfrm>
          <a:prstGeom prst="line">
            <a:avLst/>
          </a:prstGeom>
          <a:ln w="25400">
            <a:solidFill>
              <a:srgbClr val="0433FF"/>
            </a:solidFill>
          </a:ln>
        </p:spPr>
        <p:txBody>
          <a:bodyPr lIns="45719" rIns="45719"/>
          <a:lstStyle/>
          <a:p>
            <a:pPr/>
          </a:p>
        </p:txBody>
      </p:sp>
      <p:grpSp>
        <p:nvGrpSpPr>
          <p:cNvPr id="242" name="Group"/>
          <p:cNvGrpSpPr/>
          <p:nvPr/>
        </p:nvGrpSpPr>
        <p:grpSpPr>
          <a:xfrm>
            <a:off x="533995" y="1820735"/>
            <a:ext cx="3858816" cy="3485992"/>
            <a:chOff x="0" y="0"/>
            <a:chExt cx="3858814" cy="3485991"/>
          </a:xfrm>
        </p:grpSpPr>
        <p:sp>
          <p:nvSpPr>
            <p:cNvPr id="232" name="Line"/>
            <p:cNvSpPr/>
            <p:nvPr/>
          </p:nvSpPr>
          <p:spPr>
            <a:xfrm flipV="1">
              <a:off x="723304" y="-1"/>
              <a:ext cx="1" cy="303873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33" name="Line"/>
            <p:cNvSpPr/>
            <p:nvPr/>
          </p:nvSpPr>
          <p:spPr>
            <a:xfrm>
              <a:off x="710604" y="3024863"/>
              <a:ext cx="2794050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34" name="Title 1"/>
            <p:cNvSpPr txBox="1"/>
            <p:nvPr/>
          </p:nvSpPr>
          <p:spPr>
            <a:xfrm>
              <a:off x="863004" y="3073491"/>
              <a:ext cx="392907" cy="412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lnSpc>
                  <a:spcPct val="120000"/>
                </a:lnSpc>
                <a:defRPr sz="2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235" name="Title 1"/>
            <p:cNvSpPr txBox="1"/>
            <p:nvPr/>
          </p:nvSpPr>
          <p:spPr>
            <a:xfrm>
              <a:off x="1612304" y="3073491"/>
              <a:ext cx="392907" cy="412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lnSpc>
                  <a:spcPct val="120000"/>
                </a:lnSpc>
                <a:defRPr sz="2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236" name="Title 1"/>
            <p:cNvSpPr txBox="1"/>
            <p:nvPr/>
          </p:nvSpPr>
          <p:spPr>
            <a:xfrm>
              <a:off x="2425104" y="3073491"/>
              <a:ext cx="392907" cy="412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lnSpc>
                  <a:spcPct val="120000"/>
                </a:lnSpc>
                <a:defRPr sz="2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237" name="Title 1"/>
            <p:cNvSpPr txBox="1"/>
            <p:nvPr/>
          </p:nvSpPr>
          <p:spPr>
            <a:xfrm>
              <a:off x="3225204" y="3073491"/>
              <a:ext cx="633611" cy="412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lnSpc>
                  <a:spcPct val="120000"/>
                </a:lnSpc>
                <a:defRPr sz="2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238" name="Title 1"/>
            <p:cNvSpPr txBox="1"/>
            <p:nvPr/>
          </p:nvSpPr>
          <p:spPr>
            <a:xfrm>
              <a:off x="240704" y="2500235"/>
              <a:ext cx="392907" cy="412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r">
                <a:lnSpc>
                  <a:spcPct val="120000"/>
                </a:lnSpc>
                <a:defRPr sz="2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239" name="Title 1"/>
            <p:cNvSpPr txBox="1"/>
            <p:nvPr/>
          </p:nvSpPr>
          <p:spPr>
            <a:xfrm>
              <a:off x="240704" y="1776335"/>
              <a:ext cx="392907" cy="412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r">
                <a:lnSpc>
                  <a:spcPct val="120000"/>
                </a:lnSpc>
                <a:defRPr sz="2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240" name="Title 1"/>
            <p:cNvSpPr txBox="1"/>
            <p:nvPr/>
          </p:nvSpPr>
          <p:spPr>
            <a:xfrm>
              <a:off x="240704" y="887335"/>
              <a:ext cx="392907" cy="412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r">
                <a:lnSpc>
                  <a:spcPct val="120000"/>
                </a:lnSpc>
                <a:defRPr sz="2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241" name="Title 1"/>
            <p:cNvSpPr txBox="1"/>
            <p:nvPr/>
          </p:nvSpPr>
          <p:spPr>
            <a:xfrm>
              <a:off x="0" y="16304"/>
              <a:ext cx="633611" cy="412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r">
                <a:lnSpc>
                  <a:spcPct val="120000"/>
                </a:lnSpc>
                <a:defRPr sz="2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</a:t>
              </a:r>
            </a:p>
          </p:txBody>
        </p:sp>
      </p:grpSp>
      <p:sp>
        <p:nvSpPr>
          <p:cNvPr id="243" name="Line"/>
          <p:cNvSpPr/>
          <p:nvPr/>
        </p:nvSpPr>
        <p:spPr>
          <a:xfrm flipV="1">
            <a:off x="4022052" y="1836229"/>
            <a:ext cx="1" cy="3007742"/>
          </a:xfrm>
          <a:prstGeom prst="line">
            <a:avLst/>
          </a:prstGeom>
          <a:ln w="381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44" name="Line"/>
          <p:cNvSpPr/>
          <p:nvPr/>
        </p:nvSpPr>
        <p:spPr>
          <a:xfrm>
            <a:off x="1257746" y="1837455"/>
            <a:ext cx="2767757" cy="1"/>
          </a:xfrm>
          <a:prstGeom prst="line">
            <a:avLst/>
          </a:prstGeom>
          <a:ln w="381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45" name="Title 1"/>
          <p:cNvSpPr txBox="1"/>
          <p:nvPr/>
        </p:nvSpPr>
        <p:spPr>
          <a:xfrm>
            <a:off x="1458721" y="2213326"/>
            <a:ext cx="1611311" cy="74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Linear Speedup</a:t>
            </a:r>
          </a:p>
        </p:txBody>
      </p:sp>
      <p:sp>
        <p:nvSpPr>
          <p:cNvPr id="246" name="Line"/>
          <p:cNvSpPr/>
          <p:nvPr/>
        </p:nvSpPr>
        <p:spPr>
          <a:xfrm flipV="1">
            <a:off x="1588550" y="2598061"/>
            <a:ext cx="2423203" cy="1923326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69" name="Connection Line"/>
          <p:cNvSpPr/>
          <p:nvPr/>
        </p:nvSpPr>
        <p:spPr>
          <a:xfrm>
            <a:off x="1595024" y="3655026"/>
            <a:ext cx="2401690" cy="851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852" fill="norm" stroke="1" extrusionOk="0">
                <a:moveTo>
                  <a:pt x="0" y="20852"/>
                </a:moveTo>
                <a:cubicBezTo>
                  <a:pt x="9355" y="6181"/>
                  <a:pt x="16555" y="-748"/>
                  <a:pt x="21600" y="64"/>
                </a:cubicBezTo>
              </a:path>
            </a:pathLst>
          </a:custGeom>
          <a:ln w="25400">
            <a:solidFill>
              <a:srgbClr val="FF2600"/>
            </a:solidFill>
          </a:ln>
        </p:spPr>
        <p:txBody>
          <a:bodyPr/>
          <a:lstStyle/>
          <a:p>
            <a:pPr/>
          </a:p>
        </p:txBody>
      </p:sp>
      <p:sp>
        <p:nvSpPr>
          <p:cNvPr id="248" name="Title 1"/>
          <p:cNvSpPr txBox="1"/>
          <p:nvPr/>
        </p:nvSpPr>
        <p:spPr>
          <a:xfrm>
            <a:off x="2410742" y="3977962"/>
            <a:ext cx="1611311" cy="74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Sublinear</a:t>
            </a:r>
          </a:p>
          <a:p>
            <a:pPr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Speedup</a:t>
            </a:r>
          </a:p>
        </p:txBody>
      </p:sp>
      <p:sp>
        <p:nvSpPr>
          <p:cNvPr id="249" name="Title 1"/>
          <p:cNvSpPr txBox="1"/>
          <p:nvPr/>
        </p:nvSpPr>
        <p:spPr>
          <a:xfrm>
            <a:off x="985242" y="6214136"/>
            <a:ext cx="7173516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lnSpc>
                <a:spcPct val="120000"/>
              </a:lnSpc>
              <a:defRPr i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Is </a:t>
            </a:r>
            <a:r>
              <a:rPr u="sng"/>
              <a:t>superlinear</a:t>
            </a:r>
            <a:r>
              <a:t> speedup/scaleup possible?</a:t>
            </a:r>
          </a:p>
        </p:txBody>
      </p:sp>
      <p:sp>
        <p:nvSpPr>
          <p:cNvPr id="250" name="Title 1"/>
          <p:cNvSpPr txBox="1"/>
          <p:nvPr/>
        </p:nvSpPr>
        <p:spPr>
          <a:xfrm>
            <a:off x="4828421" y="5191353"/>
            <a:ext cx="4011746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lnSpc>
                <a:spcPct val="1200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Factor (# workers, data size)</a:t>
            </a:r>
          </a:p>
        </p:txBody>
      </p:sp>
      <p:sp>
        <p:nvSpPr>
          <p:cNvPr id="251" name="Title 1"/>
          <p:cNvSpPr txBox="1"/>
          <p:nvPr/>
        </p:nvSpPr>
        <p:spPr>
          <a:xfrm>
            <a:off x="5142291" y="1343567"/>
            <a:ext cx="2786262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lnSpc>
                <a:spcPct val="1200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Runtime speedup</a:t>
            </a:r>
          </a:p>
        </p:txBody>
      </p:sp>
      <p:sp>
        <p:nvSpPr>
          <p:cNvPr id="252" name="Line"/>
          <p:cNvSpPr/>
          <p:nvPr/>
        </p:nvSpPr>
        <p:spPr>
          <a:xfrm>
            <a:off x="5775092" y="3181518"/>
            <a:ext cx="2408779" cy="1"/>
          </a:xfrm>
          <a:prstGeom prst="line">
            <a:avLst/>
          </a:prstGeom>
          <a:ln w="25400">
            <a:solidFill>
              <a:srgbClr val="0433FF"/>
            </a:solidFill>
          </a:ln>
        </p:spPr>
        <p:txBody>
          <a:bodyPr lIns="45719" rIns="45719"/>
          <a:lstStyle/>
          <a:p>
            <a:pPr/>
          </a:p>
        </p:txBody>
      </p:sp>
      <p:grpSp>
        <p:nvGrpSpPr>
          <p:cNvPr id="262" name="Group"/>
          <p:cNvGrpSpPr/>
          <p:nvPr/>
        </p:nvGrpSpPr>
        <p:grpSpPr>
          <a:xfrm>
            <a:off x="4731753" y="1813061"/>
            <a:ext cx="3859582" cy="3493666"/>
            <a:chOff x="0" y="0"/>
            <a:chExt cx="3859580" cy="3493664"/>
          </a:xfrm>
        </p:grpSpPr>
        <p:sp>
          <p:nvSpPr>
            <p:cNvPr id="253" name="Line"/>
            <p:cNvSpPr/>
            <p:nvPr/>
          </p:nvSpPr>
          <p:spPr>
            <a:xfrm flipV="1">
              <a:off x="718215" y="-1"/>
              <a:ext cx="1" cy="303873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54" name="Line"/>
            <p:cNvSpPr/>
            <p:nvPr/>
          </p:nvSpPr>
          <p:spPr>
            <a:xfrm>
              <a:off x="705515" y="3024863"/>
              <a:ext cx="2794050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55" name="Title 1"/>
            <p:cNvSpPr txBox="1"/>
            <p:nvPr/>
          </p:nvSpPr>
          <p:spPr>
            <a:xfrm>
              <a:off x="857915" y="3073491"/>
              <a:ext cx="392906" cy="412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lnSpc>
                  <a:spcPct val="120000"/>
                </a:lnSpc>
                <a:defRPr sz="2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256" name="Title 1"/>
            <p:cNvSpPr txBox="1"/>
            <p:nvPr/>
          </p:nvSpPr>
          <p:spPr>
            <a:xfrm>
              <a:off x="1607215" y="3073491"/>
              <a:ext cx="392906" cy="412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lnSpc>
                  <a:spcPct val="120000"/>
                </a:lnSpc>
                <a:defRPr sz="2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257" name="Title 1"/>
            <p:cNvSpPr txBox="1"/>
            <p:nvPr/>
          </p:nvSpPr>
          <p:spPr>
            <a:xfrm>
              <a:off x="2420015" y="3073491"/>
              <a:ext cx="392907" cy="412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lnSpc>
                  <a:spcPct val="120000"/>
                </a:lnSpc>
                <a:defRPr sz="2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258" name="Title 1"/>
            <p:cNvSpPr txBox="1"/>
            <p:nvPr/>
          </p:nvSpPr>
          <p:spPr>
            <a:xfrm>
              <a:off x="3225970" y="3081165"/>
              <a:ext cx="633611" cy="412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lnSpc>
                  <a:spcPct val="120000"/>
                </a:lnSpc>
                <a:defRPr sz="2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259" name="Title 1"/>
            <p:cNvSpPr txBox="1"/>
            <p:nvPr/>
          </p:nvSpPr>
          <p:spPr>
            <a:xfrm>
              <a:off x="240704" y="1182062"/>
              <a:ext cx="392907" cy="412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r">
                <a:lnSpc>
                  <a:spcPct val="120000"/>
                </a:lnSpc>
                <a:defRPr sz="2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260" name="Title 1"/>
            <p:cNvSpPr txBox="1"/>
            <p:nvPr/>
          </p:nvSpPr>
          <p:spPr>
            <a:xfrm>
              <a:off x="0" y="1978490"/>
              <a:ext cx="633611" cy="412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r">
                <a:lnSpc>
                  <a:spcPct val="120000"/>
                </a:lnSpc>
                <a:defRPr sz="2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0.5</a:t>
              </a:r>
            </a:p>
          </p:txBody>
        </p:sp>
        <p:sp>
          <p:nvSpPr>
            <p:cNvPr id="261" name="Title 1"/>
            <p:cNvSpPr txBox="1"/>
            <p:nvPr/>
          </p:nvSpPr>
          <p:spPr>
            <a:xfrm>
              <a:off x="240704" y="83676"/>
              <a:ext cx="392907" cy="412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r">
                <a:lnSpc>
                  <a:spcPct val="120000"/>
                </a:lnSpc>
                <a:defRPr sz="2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</p:grpSp>
      <p:sp>
        <p:nvSpPr>
          <p:cNvPr id="263" name="Title 1"/>
          <p:cNvSpPr txBox="1"/>
          <p:nvPr/>
        </p:nvSpPr>
        <p:spPr>
          <a:xfrm>
            <a:off x="5572674" y="2713089"/>
            <a:ext cx="2658467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Linear Scaleup</a:t>
            </a:r>
          </a:p>
        </p:txBody>
      </p:sp>
      <p:sp>
        <p:nvSpPr>
          <p:cNvPr id="264" name="Line"/>
          <p:cNvSpPr/>
          <p:nvPr/>
        </p:nvSpPr>
        <p:spPr>
          <a:xfrm>
            <a:off x="5767485" y="3191426"/>
            <a:ext cx="2406855" cy="218398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70" name="Connection Line"/>
          <p:cNvSpPr/>
          <p:nvPr/>
        </p:nvSpPr>
        <p:spPr>
          <a:xfrm>
            <a:off x="5787147" y="3202532"/>
            <a:ext cx="2374554" cy="6502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cubicBezTo>
                  <a:pt x="9798" y="5170"/>
                  <a:pt x="16998" y="12370"/>
                  <a:pt x="21600" y="21600"/>
                </a:cubicBezTo>
              </a:path>
            </a:pathLst>
          </a:custGeom>
          <a:ln w="25400">
            <a:solidFill>
              <a:srgbClr val="FF2600"/>
            </a:solidFill>
          </a:ln>
        </p:spPr>
        <p:txBody>
          <a:bodyPr/>
          <a:lstStyle/>
          <a:p>
            <a:pPr/>
          </a:p>
        </p:txBody>
      </p:sp>
      <p:sp>
        <p:nvSpPr>
          <p:cNvPr id="266" name="Title 1"/>
          <p:cNvSpPr txBox="1"/>
          <p:nvPr/>
        </p:nvSpPr>
        <p:spPr>
          <a:xfrm>
            <a:off x="5729766" y="3488147"/>
            <a:ext cx="1611312" cy="74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r"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Sublinear</a:t>
            </a:r>
          </a:p>
          <a:p>
            <a:pPr algn="r"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Scaleup</a:t>
            </a:r>
          </a:p>
        </p:txBody>
      </p:sp>
      <p:sp>
        <p:nvSpPr>
          <p:cNvPr id="267" name="Title 1"/>
          <p:cNvSpPr txBox="1"/>
          <p:nvPr/>
        </p:nvSpPr>
        <p:spPr>
          <a:xfrm>
            <a:off x="191144" y="5629937"/>
            <a:ext cx="4404817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lnSpc>
                <a:spcPct val="1200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Speedup</a:t>
            </a:r>
            <a:r>
              <a:t> plot / Strong scaling </a:t>
            </a:r>
          </a:p>
        </p:txBody>
      </p:sp>
      <p:sp>
        <p:nvSpPr>
          <p:cNvPr id="268" name="Title 1"/>
          <p:cNvSpPr txBox="1"/>
          <p:nvPr/>
        </p:nvSpPr>
        <p:spPr>
          <a:xfrm>
            <a:off x="4631886" y="5629937"/>
            <a:ext cx="4404816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lnSpc>
                <a:spcPct val="1200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Scaleup</a:t>
            </a:r>
            <a:r>
              <a:t> plot / Weak scaling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3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"/>
                            </p:stCondLst>
                            <p:childTnLst>
                              <p:par>
                                <p:cTn id="22" presetClass="entr" nodeType="afterEffect" presetSubtype="2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>
                                        <p:cTn id="24" dur="3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"/>
                            </p:stCondLst>
                            <p:childTnLst>
                              <p:par>
                                <p:cTn id="26" presetClass="entr" nodeType="afterEffect" presetSubtype="1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28" dur="3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8" presetID="2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7" dur="3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"/>
                            </p:stCondLst>
                            <p:childTnLst>
                              <p:par>
                                <p:cTn id="39" presetClass="entr" nodeType="afterEffect" presetSubtype="8" presetID="22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1" dur="3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click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entr" nodeType="after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Class="entr" nodeType="after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ntr" nodeType="after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Subtype="8" presetID="22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3" dur="3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Class="entr" nodeType="click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Class="entr" nodeType="clickEffect" presetSubtype="8" presetID="22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2" dur="3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Class="entr" nodeType="clickEffect" presetSubtype="8" presetID="22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7" dur="3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Class="entr" nodeType="clickEffect" presetSubtype="0" presetID="1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Class="entr" nodeType="clickEffect" presetSubtype="0" presetID="1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68" grpId="12"/>
      <p:bldP build="whole" bldLvl="1" animBg="1" rev="0" advAuto="0" spid="244" grpId="6"/>
      <p:bldP build="whole" bldLvl="1" animBg="1" rev="0" advAuto="0" spid="243" grpId="7"/>
      <p:bldP build="whole" bldLvl="1" animBg="1" rev="0" advAuto="0" spid="269" grpId="10"/>
      <p:bldP build="whole" bldLvl="1" animBg="1" rev="0" advAuto="0" spid="245" grpId="8"/>
      <p:bldP build="whole" bldLvl="1" animBg="1" rev="0" advAuto="0" spid="267" grpId="1"/>
      <p:bldP build="whole" bldLvl="1" animBg="1" rev="0" advAuto="0" spid="263" grpId="17"/>
      <p:bldP build="whole" bldLvl="1" animBg="1" rev="0" advAuto="0" spid="270" grpId="19"/>
      <p:bldP build="whole" bldLvl="1" animBg="1" rev="0" advAuto="0" spid="248" grpId="11"/>
      <p:bldP build="whole" bldLvl="1" animBg="1" rev="0" advAuto="0" spid="266" grpId="20"/>
      <p:bldP build="whole" bldLvl="1" animBg="1" rev="0" advAuto="0" spid="262" grpId="13"/>
      <p:bldP build="whole" bldLvl="1" animBg="1" rev="0" advAuto="0" spid="242" grpId="2"/>
      <p:bldP build="whole" bldLvl="1" animBg="1" rev="0" advAuto="0" spid="230" grpId="3"/>
      <p:bldP build="whole" bldLvl="1" animBg="1" rev="0" advAuto="0" spid="250" grpId="15"/>
      <p:bldP build="whole" bldLvl="1" animBg="1" rev="0" advAuto="0" spid="249" grpId="21"/>
      <p:bldP build="whole" bldLvl="1" animBg="1" rev="0" advAuto="0" spid="264" grpId="18"/>
      <p:bldP build="whole" bldLvl="1" animBg="1" rev="0" advAuto="0" spid="246" grpId="9"/>
      <p:bldP build="whole" bldLvl="1" animBg="1" rev="0" advAuto="0" spid="252" grpId="16"/>
      <p:bldP build="whole" bldLvl="1" animBg="1" rev="0" advAuto="0" spid="231" grpId="5"/>
      <p:bldP build="whole" bldLvl="1" animBg="1" rev="0" advAuto="0" spid="251" grpId="14"/>
      <p:bldP build="whole" bldLvl="1" animBg="1" rev="0" advAuto="0" spid="229" grpId="4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lide Number Placeholder 4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75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7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4" name="Shared-Nothing Parallelism: 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Shared-Nothing Parallelism: Outline</a:t>
              </a:r>
            </a:p>
          </p:txBody>
        </p:sp>
      </p:grpSp>
      <p:sp>
        <p:nvSpPr>
          <p:cNvPr id="276" name="Title 1"/>
          <p:cNvSpPr txBox="1"/>
          <p:nvPr/>
        </p:nvSpPr>
        <p:spPr>
          <a:xfrm>
            <a:off x="552549" y="1532449"/>
            <a:ext cx="8439051" cy="2182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 Partitioning</a:t>
            </a:r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Parallel Operator Implementations</a:t>
            </a:r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Parallel Query Optimization</a:t>
            </a:r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Parallel vs “Distributed” DBMSs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lide Number Placeholder 4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81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7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0" name="Data Partition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Data Partitioning</a:t>
              </a:r>
            </a:p>
          </p:txBody>
        </p:sp>
      </p:grpSp>
      <p:sp>
        <p:nvSpPr>
          <p:cNvPr id="282" name="Title 1"/>
          <p:cNvSpPr txBox="1"/>
          <p:nvPr/>
        </p:nvSpPr>
        <p:spPr>
          <a:xfrm>
            <a:off x="225970" y="1530619"/>
            <a:ext cx="8692060" cy="45622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part of </a:t>
            </a:r>
            <a:r>
              <a:rPr u="sng"/>
              <a:t>ETL</a:t>
            </a:r>
            <a:r>
              <a:t> (Extract-Transform-Load) for database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Typically, record-wise/horizontal partitioning (aka “sharding”) 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Three common schemes (given k machines):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Round-robin</a:t>
            </a:r>
            <a:r>
              <a:t>: assign tuple i to machine i MOD k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Hashing-based</a:t>
            </a:r>
            <a:r>
              <a:t>: needs partitioning attribute(s)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Range-based</a:t>
            </a:r>
            <a:r>
              <a:t>: needs ordinal partitioning attribute(s)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Tradeoffs:</a:t>
            </a:r>
            <a:r>
              <a:t> Round-robin makes all queries touch all workers; hashing-based and range-based for range queries can target workers better but can face skew; hashing-based most common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Replication</a:t>
            </a:r>
            <a:r>
              <a:t> often used for more </a:t>
            </a:r>
            <a:r>
              <a:rPr u="sng"/>
              <a:t>availability</a:t>
            </a:r>
            <a:r>
              <a:t>, performance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8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lide Number Placeholder 4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87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8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6" name="Parallel Scans and Selec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Parallel Scans and Select</a:t>
              </a:r>
            </a:p>
          </p:txBody>
        </p:sp>
      </p:grpSp>
      <p:sp>
        <p:nvSpPr>
          <p:cNvPr id="288" name="Title 1"/>
          <p:cNvSpPr txBox="1"/>
          <p:nvPr/>
        </p:nvSpPr>
        <p:spPr>
          <a:xfrm>
            <a:off x="203200" y="1505219"/>
            <a:ext cx="8737600" cy="48162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Intra-operator parallelism</a:t>
            </a:r>
            <a:r>
              <a:t> is our primary focus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Inter-operator and inter-query parallelism also possible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Filescan: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Trivial; worker simply scans its partition and streams it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Apply selection predicate (if any)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Indexed: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Depends on data partitioning scheme and predicate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Same tradeoffs: Hash index vs. B+ Tree index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Each worker can have its own (sub-)index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Manager </a:t>
            </a:r>
            <a:r>
              <a:rPr i="1"/>
              <a:t>routes</a:t>
            </a:r>
            <a:r>
              <a:t> query based on matching workers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8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93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9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2" name="Parallel Sort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Parallel Sorting</a:t>
              </a:r>
            </a:p>
          </p:txBody>
        </p:sp>
      </p:grpSp>
      <p:sp>
        <p:nvSpPr>
          <p:cNvPr id="294" name="Title 1"/>
          <p:cNvSpPr txBox="1"/>
          <p:nvPr/>
        </p:nvSpPr>
        <p:spPr>
          <a:xfrm>
            <a:off x="165100" y="1481426"/>
            <a:ext cx="8839200" cy="4924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Naive algorithm</a:t>
            </a:r>
            <a:r>
              <a:t>: </a:t>
            </a:r>
          </a:p>
          <a:p>
            <a:pPr lvl="1" marL="802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Each worker sorts local partition (EMS)</a:t>
            </a:r>
          </a:p>
          <a:p>
            <a:pPr lvl="1" marL="802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Manager merges all locally sorted runs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Issue</a:t>
            </a:r>
            <a:r>
              <a:t>: Parallelism is limited during merging phase!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Faster algorithm</a:t>
            </a:r>
            <a:r>
              <a:t>:</a:t>
            </a:r>
          </a:p>
          <a:p>
            <a:pPr lvl="1" marL="802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Scan in parallel and </a:t>
            </a:r>
            <a:r>
              <a:rPr i="1"/>
              <a:t>range partition</a:t>
            </a:r>
            <a:r>
              <a:t> data (most likely a repartitioning) based on SortKey</a:t>
            </a:r>
          </a:p>
          <a:p>
            <a:pPr lvl="1" marL="802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Each worker sorts local allotted range (EMS); result is globally sorted and conveniently range-partitioned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Potential Issue</a:t>
            </a:r>
            <a:r>
              <a:t>: </a:t>
            </a:r>
            <a:r>
              <a:rPr u="sng"/>
              <a:t>Skew</a:t>
            </a:r>
            <a:r>
              <a:t> in range partitions; handled by roughly estimating distribution using </a:t>
            </a:r>
            <a:r>
              <a:rPr u="sng"/>
              <a:t>sampling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9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99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9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8" name="Parallel Sort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Parallel Sorting</a:t>
              </a:r>
            </a:p>
          </p:txBody>
        </p:sp>
      </p:grpSp>
      <p:grpSp>
        <p:nvGrpSpPr>
          <p:cNvPr id="308" name="Group"/>
          <p:cNvGrpSpPr/>
          <p:nvPr/>
        </p:nvGrpSpPr>
        <p:grpSpPr>
          <a:xfrm>
            <a:off x="512982" y="1851230"/>
            <a:ext cx="1145382" cy="4579113"/>
            <a:chOff x="0" y="0"/>
            <a:chExt cx="1145381" cy="4579111"/>
          </a:xfrm>
        </p:grpSpPr>
        <p:sp>
          <p:nvSpPr>
            <p:cNvPr id="300" name="Worker 1"/>
            <p:cNvSpPr/>
            <p:nvPr/>
          </p:nvSpPr>
          <p:spPr>
            <a:xfrm>
              <a:off x="0" y="633191"/>
              <a:ext cx="1145382" cy="110048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Worker 1</a:t>
              </a:r>
            </a:p>
          </p:txBody>
        </p:sp>
        <p:graphicFrame>
          <p:nvGraphicFramePr>
            <p:cNvPr id="301" name="Table 1"/>
            <p:cNvGraphicFramePr/>
            <p:nvPr/>
          </p:nvGraphicFramePr>
          <p:xfrm>
            <a:off x="272653" y="1026891"/>
            <a:ext cx="612776" cy="635001"/>
          </p:xfrm>
          <a:graphic xmlns:a="http://schemas.openxmlformats.org/drawingml/2006/main">
            <a:graphicData uri="http://schemas.openxmlformats.org/drawingml/2006/table">
              <a:tbl>
                <a:tblPr firstCol="1" firstRow="1" lastCol="0" lastRow="0" bandCol="0" bandRow="1" rtl="0">
                  <a:tableStyleId>{4C3C2611-4C71-4FC5-86AE-919BDF0F9419}</a:tableStyleId>
                </a:tblPr>
                <a:tblGrid>
                  <a:gridCol w="150018"/>
                  <a:gridCol w="150018"/>
                  <a:gridCol w="150018"/>
                  <a:gridCol w="150018"/>
                </a:tblGrid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</a:tbl>
            </a:graphicData>
          </a:graphic>
        </p:graphicFrame>
        <p:sp>
          <p:nvSpPr>
            <p:cNvPr id="302" name="Worker 2"/>
            <p:cNvSpPr/>
            <p:nvPr/>
          </p:nvSpPr>
          <p:spPr>
            <a:xfrm>
              <a:off x="0" y="2005426"/>
              <a:ext cx="1145382" cy="110048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Worker 2</a:t>
              </a:r>
            </a:p>
          </p:txBody>
        </p:sp>
        <p:graphicFrame>
          <p:nvGraphicFramePr>
            <p:cNvPr id="303" name="Table 1-1"/>
            <p:cNvGraphicFramePr/>
            <p:nvPr/>
          </p:nvGraphicFramePr>
          <p:xfrm>
            <a:off x="272653" y="2399126"/>
            <a:ext cx="612776" cy="635001"/>
          </p:xfrm>
          <a:graphic xmlns:a="http://schemas.openxmlformats.org/drawingml/2006/main">
            <a:graphicData uri="http://schemas.openxmlformats.org/drawingml/2006/table">
              <a:tbl>
                <a:tblPr firstCol="1" firstRow="1" lastCol="0" lastRow="0" bandCol="0" bandRow="1" rtl="0">
                  <a:tableStyleId>{4C3C2611-4C71-4FC5-86AE-919BDF0F9419}</a:tableStyleId>
                </a:tblPr>
                <a:tblGrid>
                  <a:gridCol w="150018"/>
                  <a:gridCol w="150018"/>
                  <a:gridCol w="150018"/>
                  <a:gridCol w="150018"/>
                </a:tblGrid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</a:tbl>
            </a:graphicData>
          </a:graphic>
        </p:graphicFrame>
        <p:sp>
          <p:nvSpPr>
            <p:cNvPr id="304" name="Worker n"/>
            <p:cNvSpPr/>
            <p:nvPr/>
          </p:nvSpPr>
          <p:spPr>
            <a:xfrm>
              <a:off x="0" y="3478626"/>
              <a:ext cx="1145382" cy="110048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Worker n</a:t>
              </a:r>
            </a:p>
          </p:txBody>
        </p:sp>
        <p:graphicFrame>
          <p:nvGraphicFramePr>
            <p:cNvPr id="305" name="Table 1-2"/>
            <p:cNvGraphicFramePr/>
            <p:nvPr/>
          </p:nvGraphicFramePr>
          <p:xfrm>
            <a:off x="272653" y="3872326"/>
            <a:ext cx="612776" cy="635001"/>
          </p:xfrm>
          <a:graphic xmlns:a="http://schemas.openxmlformats.org/drawingml/2006/main">
            <a:graphicData uri="http://schemas.openxmlformats.org/drawingml/2006/table">
              <a:tbl>
                <a:tblPr firstCol="1" firstRow="1" lastCol="0" lastRow="0" bandCol="0" bandRow="1" rtl="0">
                  <a:tableStyleId>{4C3C2611-4C71-4FC5-86AE-919BDF0F9419}</a:tableStyleId>
                </a:tblPr>
                <a:tblGrid>
                  <a:gridCol w="150018"/>
                  <a:gridCol w="150018"/>
                  <a:gridCol w="150018"/>
                  <a:gridCol w="150018"/>
                </a:tblGrid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</a:tbl>
            </a:graphicData>
          </a:graphic>
        </p:graphicFrame>
        <p:sp>
          <p:nvSpPr>
            <p:cNvPr id="306" name="…"/>
            <p:cNvSpPr txBox="1"/>
            <p:nvPr/>
          </p:nvSpPr>
          <p:spPr>
            <a:xfrm>
              <a:off x="436681" y="3024299"/>
              <a:ext cx="272019" cy="358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solidFill>
                    <a:srgbClr val="404040"/>
                  </a:solidFill>
                </a:defRPr>
              </a:lvl1pPr>
            </a:lstStyle>
            <a:p>
              <a:pPr/>
              <a:r>
                <a:t>…</a:t>
              </a:r>
            </a:p>
          </p:txBody>
        </p:sp>
        <p:sp>
          <p:nvSpPr>
            <p:cNvPr id="307" name="Manager"/>
            <p:cNvSpPr/>
            <p:nvPr/>
          </p:nvSpPr>
          <p:spPr>
            <a:xfrm>
              <a:off x="53677" y="0"/>
              <a:ext cx="1038027" cy="444520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Manager</a:t>
              </a:r>
            </a:p>
          </p:txBody>
        </p:sp>
      </p:grpSp>
      <p:grpSp>
        <p:nvGrpSpPr>
          <p:cNvPr id="317" name="Group"/>
          <p:cNvGrpSpPr/>
          <p:nvPr/>
        </p:nvGrpSpPr>
        <p:grpSpPr>
          <a:xfrm>
            <a:off x="4655288" y="1851230"/>
            <a:ext cx="1145382" cy="4579430"/>
            <a:chOff x="0" y="0"/>
            <a:chExt cx="1145381" cy="4579429"/>
          </a:xfrm>
        </p:grpSpPr>
        <p:sp>
          <p:nvSpPr>
            <p:cNvPr id="309" name="Worker 1"/>
            <p:cNvSpPr/>
            <p:nvPr/>
          </p:nvSpPr>
          <p:spPr>
            <a:xfrm>
              <a:off x="0" y="633509"/>
              <a:ext cx="1145382" cy="110048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Worker 1</a:t>
              </a:r>
            </a:p>
          </p:txBody>
        </p:sp>
        <p:graphicFrame>
          <p:nvGraphicFramePr>
            <p:cNvPr id="310" name="Table 1-3"/>
            <p:cNvGraphicFramePr/>
            <p:nvPr/>
          </p:nvGraphicFramePr>
          <p:xfrm>
            <a:off x="272653" y="1027209"/>
            <a:ext cx="612776" cy="635001"/>
          </p:xfrm>
          <a:graphic xmlns:a="http://schemas.openxmlformats.org/drawingml/2006/main">
            <a:graphicData uri="http://schemas.openxmlformats.org/drawingml/2006/table">
              <a:tbl>
                <a:tblPr firstCol="1" firstRow="1" lastCol="0" lastRow="0" bandCol="0" bandRow="1" rtl="0">
                  <a:tableStyleId>{EEE7283C-3CF3-47DC-8721-378D4A62B228}</a:tableStyleId>
                </a:tblPr>
                <a:tblGrid>
                  <a:gridCol w="150018"/>
                  <a:gridCol w="150018"/>
                  <a:gridCol w="150018"/>
                  <a:gridCol w="150018"/>
                </a:tblGrid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</a:tbl>
            </a:graphicData>
          </a:graphic>
        </p:graphicFrame>
        <p:sp>
          <p:nvSpPr>
            <p:cNvPr id="311" name="Worker 2"/>
            <p:cNvSpPr/>
            <p:nvPr/>
          </p:nvSpPr>
          <p:spPr>
            <a:xfrm>
              <a:off x="0" y="2005744"/>
              <a:ext cx="1145382" cy="110048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Worker 2</a:t>
              </a:r>
            </a:p>
          </p:txBody>
        </p:sp>
        <p:graphicFrame>
          <p:nvGraphicFramePr>
            <p:cNvPr id="312" name="Table 1-1-1"/>
            <p:cNvGraphicFramePr/>
            <p:nvPr/>
          </p:nvGraphicFramePr>
          <p:xfrm>
            <a:off x="272653" y="2399444"/>
            <a:ext cx="612776" cy="635001"/>
          </p:xfrm>
          <a:graphic xmlns:a="http://schemas.openxmlformats.org/drawingml/2006/main">
            <a:graphicData uri="http://schemas.openxmlformats.org/drawingml/2006/table">
              <a:tbl>
                <a:tblPr firstCol="1" firstRow="1" lastCol="0" lastRow="0" bandCol="0" bandRow="1" rtl="0">
                  <a:tableStyleId>{EEE7283C-3CF3-47DC-8721-378D4A62B228}</a:tableStyleId>
                </a:tblPr>
                <a:tblGrid>
                  <a:gridCol w="150018"/>
                  <a:gridCol w="150018"/>
                  <a:gridCol w="150018"/>
                  <a:gridCol w="150018"/>
                </a:tblGrid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</a:tbl>
            </a:graphicData>
          </a:graphic>
        </p:graphicFrame>
        <p:sp>
          <p:nvSpPr>
            <p:cNvPr id="313" name="Worker n"/>
            <p:cNvSpPr/>
            <p:nvPr/>
          </p:nvSpPr>
          <p:spPr>
            <a:xfrm>
              <a:off x="0" y="3478944"/>
              <a:ext cx="1145382" cy="110048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Worker n</a:t>
              </a:r>
            </a:p>
          </p:txBody>
        </p:sp>
        <p:graphicFrame>
          <p:nvGraphicFramePr>
            <p:cNvPr id="314" name="Table 1-2-1"/>
            <p:cNvGraphicFramePr/>
            <p:nvPr/>
          </p:nvGraphicFramePr>
          <p:xfrm>
            <a:off x="272653" y="3872644"/>
            <a:ext cx="612776" cy="635001"/>
          </p:xfrm>
          <a:graphic xmlns:a="http://schemas.openxmlformats.org/drawingml/2006/main">
            <a:graphicData uri="http://schemas.openxmlformats.org/drawingml/2006/table">
              <a:tbl>
                <a:tblPr firstCol="1" firstRow="1" lastCol="0" lastRow="0" bandCol="0" bandRow="1" rtl="0">
                  <a:tableStyleId>{EEE7283C-3CF3-47DC-8721-378D4A62B228}</a:tableStyleId>
                </a:tblPr>
                <a:tblGrid>
                  <a:gridCol w="150018"/>
                  <a:gridCol w="150018"/>
                  <a:gridCol w="150018"/>
                  <a:gridCol w="150018"/>
                </a:tblGrid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</a:tbl>
            </a:graphicData>
          </a:graphic>
        </p:graphicFrame>
        <p:sp>
          <p:nvSpPr>
            <p:cNvPr id="315" name="…"/>
            <p:cNvSpPr txBox="1"/>
            <p:nvPr/>
          </p:nvSpPr>
          <p:spPr>
            <a:xfrm>
              <a:off x="436681" y="3024616"/>
              <a:ext cx="272019" cy="358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solidFill>
                    <a:srgbClr val="404040"/>
                  </a:solidFill>
                </a:defRPr>
              </a:lvl1pPr>
            </a:lstStyle>
            <a:p>
              <a:pPr/>
              <a:r>
                <a:t>…</a:t>
              </a:r>
            </a:p>
          </p:txBody>
        </p:sp>
        <p:sp>
          <p:nvSpPr>
            <p:cNvPr id="316" name="Manager"/>
            <p:cNvSpPr/>
            <p:nvPr/>
          </p:nvSpPr>
          <p:spPr>
            <a:xfrm>
              <a:off x="61540" y="0"/>
              <a:ext cx="1022301" cy="444520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Manager</a:t>
              </a:r>
            </a:p>
          </p:txBody>
        </p:sp>
      </p:grpSp>
      <p:sp>
        <p:nvSpPr>
          <p:cNvPr id="318" name="Original Partitions"/>
          <p:cNvSpPr txBox="1"/>
          <p:nvPr/>
        </p:nvSpPr>
        <p:spPr>
          <a:xfrm>
            <a:off x="310707" y="1347653"/>
            <a:ext cx="2108732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Original Partitions</a:t>
            </a:r>
          </a:p>
        </p:txBody>
      </p:sp>
      <p:grpSp>
        <p:nvGrpSpPr>
          <p:cNvPr id="326" name="Group"/>
          <p:cNvGrpSpPr/>
          <p:nvPr/>
        </p:nvGrpSpPr>
        <p:grpSpPr>
          <a:xfrm>
            <a:off x="3272330" y="2833331"/>
            <a:ext cx="1573864" cy="4445112"/>
            <a:chOff x="574140" y="0"/>
            <a:chExt cx="1573863" cy="4445110"/>
          </a:xfrm>
        </p:grpSpPr>
        <p:sp>
          <p:nvSpPr>
            <p:cNvPr id="319" name="Re-partitioning"/>
            <p:cNvSpPr/>
            <p:nvPr/>
          </p:nvSpPr>
          <p:spPr>
            <a:xfrm>
              <a:off x="878004" y="317511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Re-partitioning</a:t>
              </a:r>
            </a:p>
          </p:txBody>
        </p:sp>
        <p:sp>
          <p:nvSpPr>
            <p:cNvPr id="357" name="Connection Line"/>
            <p:cNvSpPr/>
            <p:nvPr/>
          </p:nvSpPr>
          <p:spPr>
            <a:xfrm>
              <a:off x="585240" y="167160"/>
              <a:ext cx="572828" cy="1284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15" h="21600" fill="norm" stroke="1" extrusionOk="0">
                  <a:moveTo>
                    <a:pt x="1938" y="0"/>
                  </a:moveTo>
                  <a:cubicBezTo>
                    <a:pt x="21600" y="7843"/>
                    <a:pt x="20954" y="15043"/>
                    <a:pt x="0" y="21600"/>
                  </a:cubicBezTo>
                </a:path>
              </a:pathLst>
            </a:custGeom>
            <a:noFill/>
            <a:ln w="25400" cap="flat">
              <a:solidFill>
                <a:schemeClr val="accent1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/>
            <a:lstStyle/>
            <a:p>
              <a:pPr/>
            </a:p>
          </p:txBody>
        </p:sp>
        <p:sp>
          <p:nvSpPr>
            <p:cNvPr id="358" name="Connection Line"/>
            <p:cNvSpPr/>
            <p:nvPr/>
          </p:nvSpPr>
          <p:spPr>
            <a:xfrm>
              <a:off x="598539" y="167160"/>
              <a:ext cx="566645" cy="2786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10" h="21600" fill="norm" stroke="1" extrusionOk="0">
                  <a:moveTo>
                    <a:pt x="1578" y="0"/>
                  </a:moveTo>
                  <a:cubicBezTo>
                    <a:pt x="21600" y="7310"/>
                    <a:pt x="21074" y="14510"/>
                    <a:pt x="0" y="21600"/>
                  </a:cubicBezTo>
                </a:path>
              </a:pathLst>
            </a:custGeom>
            <a:noFill/>
            <a:ln w="25400" cap="flat">
              <a:solidFill>
                <a:schemeClr val="accent1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/>
            <a:lstStyle/>
            <a:p>
              <a:pPr/>
            </a:p>
          </p:txBody>
        </p:sp>
        <p:sp>
          <p:nvSpPr>
            <p:cNvPr id="359" name="Connection Line"/>
            <p:cNvSpPr/>
            <p:nvPr/>
          </p:nvSpPr>
          <p:spPr>
            <a:xfrm>
              <a:off x="644807" y="1487960"/>
              <a:ext cx="528198" cy="1469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4" h="21600" fill="norm" stroke="1" extrusionOk="0">
                  <a:moveTo>
                    <a:pt x="1014" y="0"/>
                  </a:moveTo>
                  <a:cubicBezTo>
                    <a:pt x="21600" y="3965"/>
                    <a:pt x="21262" y="11165"/>
                    <a:pt x="0" y="21600"/>
                  </a:cubicBezTo>
                </a:path>
              </a:pathLst>
            </a:custGeom>
            <a:noFill/>
            <a:ln w="25400" cap="flat">
              <a:solidFill>
                <a:schemeClr val="accent1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/>
            <a:lstStyle/>
            <a:p>
              <a:pPr/>
            </a:p>
          </p:txBody>
        </p:sp>
        <p:sp>
          <p:nvSpPr>
            <p:cNvPr id="360" name="Connection Line"/>
            <p:cNvSpPr/>
            <p:nvPr/>
          </p:nvSpPr>
          <p:spPr>
            <a:xfrm>
              <a:off x="619906" y="198883"/>
              <a:ext cx="308766" cy="1289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40" h="21600" fill="norm" stroke="1" extrusionOk="0">
                  <a:moveTo>
                    <a:pt x="3047" y="21600"/>
                  </a:moveTo>
                  <a:cubicBezTo>
                    <a:pt x="21600" y="17063"/>
                    <a:pt x="20584" y="9863"/>
                    <a:pt x="0" y="0"/>
                  </a:cubicBezTo>
                </a:path>
              </a:pathLst>
            </a:custGeom>
            <a:noFill/>
            <a:ln w="25400" cap="flat">
              <a:solidFill>
                <a:schemeClr val="accent1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/>
            <a:lstStyle/>
            <a:p>
              <a:pPr/>
            </a:p>
          </p:txBody>
        </p:sp>
        <p:sp>
          <p:nvSpPr>
            <p:cNvPr id="361" name="Connection Line"/>
            <p:cNvSpPr/>
            <p:nvPr/>
          </p:nvSpPr>
          <p:spPr>
            <a:xfrm>
              <a:off x="591481" y="0"/>
              <a:ext cx="851036" cy="3029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258" y="21600"/>
                  </a:moveTo>
                  <a:cubicBezTo>
                    <a:pt x="21600" y="15129"/>
                    <a:pt x="21514" y="7929"/>
                    <a:pt x="0" y="0"/>
                  </a:cubicBezTo>
                </a:path>
              </a:pathLst>
            </a:custGeom>
            <a:noFill/>
            <a:ln w="25400" cap="flat">
              <a:solidFill>
                <a:schemeClr val="accent1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/>
            <a:lstStyle/>
            <a:p>
              <a:pPr/>
            </a:p>
          </p:txBody>
        </p:sp>
        <p:sp>
          <p:nvSpPr>
            <p:cNvPr id="362" name="Connection Line"/>
            <p:cNvSpPr/>
            <p:nvPr/>
          </p:nvSpPr>
          <p:spPr>
            <a:xfrm>
              <a:off x="574140" y="1546640"/>
              <a:ext cx="284161" cy="1301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9" h="21600" fill="norm" stroke="1" extrusionOk="0">
                  <a:moveTo>
                    <a:pt x="0" y="21600"/>
                  </a:moveTo>
                  <a:cubicBezTo>
                    <a:pt x="21092" y="17462"/>
                    <a:pt x="21600" y="10262"/>
                    <a:pt x="1525" y="0"/>
                  </a:cubicBezTo>
                </a:path>
              </a:pathLst>
            </a:custGeom>
            <a:noFill/>
            <a:ln w="25400" cap="flat">
              <a:solidFill>
                <a:schemeClr val="accent1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/>
            <a:lstStyle/>
            <a:p>
              <a:pPr/>
            </a:p>
          </p:txBody>
        </p:sp>
      </p:grpSp>
      <p:sp>
        <p:nvSpPr>
          <p:cNvPr id="327" name="Range-partitioned"/>
          <p:cNvSpPr txBox="1"/>
          <p:nvPr/>
        </p:nvSpPr>
        <p:spPr>
          <a:xfrm>
            <a:off x="4166296" y="1334953"/>
            <a:ext cx="2123367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Range-partitioned</a:t>
            </a:r>
          </a:p>
        </p:txBody>
      </p:sp>
      <p:grpSp>
        <p:nvGrpSpPr>
          <p:cNvPr id="332" name="Group"/>
          <p:cNvGrpSpPr/>
          <p:nvPr/>
        </p:nvGrpSpPr>
        <p:grpSpPr>
          <a:xfrm>
            <a:off x="1572585" y="2043528"/>
            <a:ext cx="1008075" cy="4353972"/>
            <a:chOff x="-277812" y="-112121"/>
            <a:chExt cx="1008073" cy="4353971"/>
          </a:xfrm>
        </p:grpSpPr>
        <p:sp>
          <p:nvSpPr>
            <p:cNvPr id="328" name="V1…"/>
            <p:cNvSpPr txBox="1"/>
            <p:nvPr/>
          </p:nvSpPr>
          <p:spPr>
            <a:xfrm>
              <a:off x="141396" y="436984"/>
              <a:ext cx="438302" cy="959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V</a:t>
              </a:r>
              <a:r>
                <a:rPr baseline="-5999"/>
                <a:t>1</a:t>
              </a:r>
              <a:r>
                <a:t> </a:t>
              </a:r>
            </a:p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to </a:t>
              </a:r>
            </a:p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V</a:t>
              </a:r>
              <a:r>
                <a:rPr baseline="-5999"/>
                <a:t>2</a:t>
              </a:r>
            </a:p>
          </p:txBody>
        </p:sp>
        <p:sp>
          <p:nvSpPr>
            <p:cNvPr id="329" name="V2…"/>
            <p:cNvSpPr txBox="1"/>
            <p:nvPr/>
          </p:nvSpPr>
          <p:spPr>
            <a:xfrm>
              <a:off x="141396" y="1809219"/>
              <a:ext cx="438302" cy="959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V</a:t>
              </a:r>
              <a:r>
                <a:rPr baseline="-5999"/>
                <a:t>2</a:t>
              </a:r>
              <a:r>
                <a:t> </a:t>
              </a:r>
            </a:p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to </a:t>
              </a:r>
            </a:p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V</a:t>
              </a:r>
              <a:r>
                <a:rPr baseline="-5999"/>
                <a:t>3</a:t>
              </a:r>
            </a:p>
          </p:txBody>
        </p:sp>
        <p:sp>
          <p:nvSpPr>
            <p:cNvPr id="330" name="Vn-1…"/>
            <p:cNvSpPr txBox="1"/>
            <p:nvPr/>
          </p:nvSpPr>
          <p:spPr>
            <a:xfrm>
              <a:off x="141396" y="3282419"/>
              <a:ext cx="588866" cy="959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V</a:t>
              </a:r>
              <a:r>
                <a:rPr baseline="-5999"/>
                <a:t>n-1</a:t>
              </a:r>
              <a:r>
                <a:t> </a:t>
              </a:r>
            </a:p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to </a:t>
              </a:r>
            </a:p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V</a:t>
              </a:r>
              <a:r>
                <a:rPr baseline="-5999"/>
                <a:t>n</a:t>
              </a:r>
            </a:p>
          </p:txBody>
        </p:sp>
        <p:sp>
          <p:nvSpPr>
            <p:cNvPr id="363" name="Connection Line"/>
            <p:cNvSpPr/>
            <p:nvPr/>
          </p:nvSpPr>
          <p:spPr>
            <a:xfrm>
              <a:off x="-277813" y="-112122"/>
              <a:ext cx="686151" cy="499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73" fill="norm" stroke="1" extrusionOk="0">
                  <a:moveTo>
                    <a:pt x="0" y="183"/>
                  </a:moveTo>
                  <a:cubicBezTo>
                    <a:pt x="12336" y="-1227"/>
                    <a:pt x="19536" y="5503"/>
                    <a:pt x="21600" y="20373"/>
                  </a:cubicBezTo>
                </a:path>
              </a:pathLst>
            </a:custGeom>
            <a:noFill/>
            <a:ln w="25400" cap="flat">
              <a:solidFill>
                <a:srgbClr val="535353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/>
            <a:lstStyle/>
            <a:p>
              <a:pPr/>
            </a:p>
          </p:txBody>
        </p:sp>
      </p:grpSp>
      <p:grpSp>
        <p:nvGrpSpPr>
          <p:cNvPr id="337" name="Group"/>
          <p:cNvGrpSpPr/>
          <p:nvPr/>
        </p:nvGrpSpPr>
        <p:grpSpPr>
          <a:xfrm>
            <a:off x="6448604" y="1950792"/>
            <a:ext cx="1391921" cy="4392181"/>
            <a:chOff x="233759" y="0"/>
            <a:chExt cx="1391920" cy="4392179"/>
          </a:xfrm>
        </p:grpSpPr>
        <p:sp>
          <p:nvSpPr>
            <p:cNvPr id="333" name="Local…"/>
            <p:cNvSpPr/>
            <p:nvPr/>
          </p:nvSpPr>
          <p:spPr>
            <a:xfrm>
              <a:off x="355679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Local</a:t>
              </a:r>
            </a:p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EMS</a:t>
              </a:r>
            </a:p>
          </p:txBody>
        </p:sp>
        <p:sp>
          <p:nvSpPr>
            <p:cNvPr id="334" name="Double Arrow"/>
            <p:cNvSpPr/>
            <p:nvPr/>
          </p:nvSpPr>
          <p:spPr>
            <a:xfrm rot="16200000">
              <a:off x="34714" y="1103859"/>
              <a:ext cx="641931" cy="243841"/>
            </a:xfrm>
            <a:prstGeom prst="leftRightArrow">
              <a:avLst>
                <a:gd name="adj1" fmla="val 21425"/>
                <a:gd name="adj2" fmla="val 89577"/>
              </a:avLst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sp>
          <p:nvSpPr>
            <p:cNvPr id="335" name="Double Arrow"/>
            <p:cNvSpPr/>
            <p:nvPr/>
          </p:nvSpPr>
          <p:spPr>
            <a:xfrm rot="16200000">
              <a:off x="34714" y="2476094"/>
              <a:ext cx="641931" cy="243841"/>
            </a:xfrm>
            <a:prstGeom prst="leftRightArrow">
              <a:avLst>
                <a:gd name="adj1" fmla="val 21425"/>
                <a:gd name="adj2" fmla="val 89577"/>
              </a:avLst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sp>
          <p:nvSpPr>
            <p:cNvPr id="336" name="Double Arrow"/>
            <p:cNvSpPr/>
            <p:nvPr/>
          </p:nvSpPr>
          <p:spPr>
            <a:xfrm rot="16200000">
              <a:off x="34714" y="3949294"/>
              <a:ext cx="641931" cy="243841"/>
            </a:xfrm>
            <a:prstGeom prst="leftRightArrow">
              <a:avLst>
                <a:gd name="adj1" fmla="val 21425"/>
                <a:gd name="adj2" fmla="val 89577"/>
              </a:avLst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346" name="Group"/>
          <p:cNvGrpSpPr/>
          <p:nvPr/>
        </p:nvGrpSpPr>
        <p:grpSpPr>
          <a:xfrm>
            <a:off x="7174882" y="1838530"/>
            <a:ext cx="1145382" cy="4579430"/>
            <a:chOff x="0" y="0"/>
            <a:chExt cx="1145381" cy="4579429"/>
          </a:xfrm>
        </p:grpSpPr>
        <p:sp>
          <p:nvSpPr>
            <p:cNvPr id="338" name="Worker 1"/>
            <p:cNvSpPr/>
            <p:nvPr/>
          </p:nvSpPr>
          <p:spPr>
            <a:xfrm>
              <a:off x="0" y="633509"/>
              <a:ext cx="1145382" cy="110048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Worker 1</a:t>
              </a:r>
            </a:p>
          </p:txBody>
        </p:sp>
        <p:graphicFrame>
          <p:nvGraphicFramePr>
            <p:cNvPr id="339" name="Table 1-3-1"/>
            <p:cNvGraphicFramePr/>
            <p:nvPr/>
          </p:nvGraphicFramePr>
          <p:xfrm>
            <a:off x="272653" y="1027209"/>
            <a:ext cx="612776" cy="635001"/>
          </p:xfrm>
          <a:graphic xmlns:a="http://schemas.openxmlformats.org/drawingml/2006/main">
            <a:graphicData uri="http://schemas.openxmlformats.org/drawingml/2006/table">
              <a:tbl>
                <a:tblPr firstCol="1" firstRow="1" lastCol="0" lastRow="0" bandCol="0" bandRow="1" rtl="0">
                  <a:tableStyleId>{C7B018BB-80A7-4F77-B60F-C8B233D01FF8}</a:tableStyleId>
                </a:tblPr>
                <a:tblGrid>
                  <a:gridCol w="150018"/>
                  <a:gridCol w="150018"/>
                  <a:gridCol w="150018"/>
                  <a:gridCol w="150018"/>
                </a:tblGrid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</a:tbl>
            </a:graphicData>
          </a:graphic>
        </p:graphicFrame>
        <p:sp>
          <p:nvSpPr>
            <p:cNvPr id="340" name="Worker 2"/>
            <p:cNvSpPr/>
            <p:nvPr/>
          </p:nvSpPr>
          <p:spPr>
            <a:xfrm>
              <a:off x="0" y="2005744"/>
              <a:ext cx="1145382" cy="110048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Worker 2</a:t>
              </a:r>
            </a:p>
          </p:txBody>
        </p:sp>
        <p:graphicFrame>
          <p:nvGraphicFramePr>
            <p:cNvPr id="341" name="Table 1-1-1-1"/>
            <p:cNvGraphicFramePr/>
            <p:nvPr/>
          </p:nvGraphicFramePr>
          <p:xfrm>
            <a:off x="272653" y="2399444"/>
            <a:ext cx="612776" cy="635001"/>
          </p:xfrm>
          <a:graphic xmlns:a="http://schemas.openxmlformats.org/drawingml/2006/main">
            <a:graphicData uri="http://schemas.openxmlformats.org/drawingml/2006/table">
              <a:tbl>
                <a:tblPr firstCol="1" firstRow="1" lastCol="0" lastRow="0" bandCol="0" bandRow="1" rtl="0">
                  <a:tableStyleId>{C7B018BB-80A7-4F77-B60F-C8B233D01FF8}</a:tableStyleId>
                </a:tblPr>
                <a:tblGrid>
                  <a:gridCol w="150018"/>
                  <a:gridCol w="150018"/>
                  <a:gridCol w="150018"/>
                  <a:gridCol w="150018"/>
                </a:tblGrid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</a:tbl>
            </a:graphicData>
          </a:graphic>
        </p:graphicFrame>
        <p:sp>
          <p:nvSpPr>
            <p:cNvPr id="342" name="Worker n"/>
            <p:cNvSpPr/>
            <p:nvPr/>
          </p:nvSpPr>
          <p:spPr>
            <a:xfrm>
              <a:off x="0" y="3478944"/>
              <a:ext cx="1145382" cy="110048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Worker n</a:t>
              </a:r>
            </a:p>
          </p:txBody>
        </p:sp>
        <p:graphicFrame>
          <p:nvGraphicFramePr>
            <p:cNvPr id="343" name="Table 1-2-1-1"/>
            <p:cNvGraphicFramePr/>
            <p:nvPr/>
          </p:nvGraphicFramePr>
          <p:xfrm>
            <a:off x="272653" y="3872644"/>
            <a:ext cx="612776" cy="635001"/>
          </p:xfrm>
          <a:graphic xmlns:a="http://schemas.openxmlformats.org/drawingml/2006/main">
            <a:graphicData uri="http://schemas.openxmlformats.org/drawingml/2006/table">
              <a:tbl>
                <a:tblPr firstCol="1" firstRow="1" lastCol="0" lastRow="0" bandCol="0" bandRow="1" rtl="0">
                  <a:tableStyleId>{C7B018BB-80A7-4F77-B60F-C8B233D01FF8}</a:tableStyleId>
                </a:tblPr>
                <a:tblGrid>
                  <a:gridCol w="150018"/>
                  <a:gridCol w="150018"/>
                  <a:gridCol w="150018"/>
                  <a:gridCol w="150018"/>
                </a:tblGrid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</a:tbl>
            </a:graphicData>
          </a:graphic>
        </p:graphicFrame>
        <p:sp>
          <p:nvSpPr>
            <p:cNvPr id="344" name="…"/>
            <p:cNvSpPr txBox="1"/>
            <p:nvPr/>
          </p:nvSpPr>
          <p:spPr>
            <a:xfrm>
              <a:off x="436681" y="3024616"/>
              <a:ext cx="272019" cy="358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solidFill>
                    <a:srgbClr val="404040"/>
                  </a:solidFill>
                </a:defRPr>
              </a:lvl1pPr>
            </a:lstStyle>
            <a:p>
              <a:pPr/>
              <a:r>
                <a:t>…</a:t>
              </a:r>
            </a:p>
          </p:txBody>
        </p:sp>
        <p:sp>
          <p:nvSpPr>
            <p:cNvPr id="345" name="Manager"/>
            <p:cNvSpPr/>
            <p:nvPr/>
          </p:nvSpPr>
          <p:spPr>
            <a:xfrm>
              <a:off x="50899" y="0"/>
              <a:ext cx="1043584" cy="444520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Manager</a:t>
              </a:r>
            </a:p>
          </p:txBody>
        </p:sp>
      </p:grpSp>
      <p:sp>
        <p:nvSpPr>
          <p:cNvPr id="347" name="Globally Sorted"/>
          <p:cNvSpPr txBox="1"/>
          <p:nvPr/>
        </p:nvSpPr>
        <p:spPr>
          <a:xfrm>
            <a:off x="6827214" y="1347653"/>
            <a:ext cx="1840717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Globally Sorted</a:t>
            </a:r>
          </a:p>
        </p:txBody>
      </p:sp>
      <p:sp>
        <p:nvSpPr>
          <p:cNvPr id="348" name="Assign SortKey…"/>
          <p:cNvSpPr txBox="1"/>
          <p:nvPr/>
        </p:nvSpPr>
        <p:spPr>
          <a:xfrm>
            <a:off x="2063252" y="1692600"/>
            <a:ext cx="1911162" cy="667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Assign SortKey </a:t>
            </a:r>
          </a:p>
          <a:p>
            <a:pPr algn="ctr">
              <a:defRPr b="1"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Range splits</a:t>
            </a:r>
          </a:p>
        </p:txBody>
      </p:sp>
      <p:grpSp>
        <p:nvGrpSpPr>
          <p:cNvPr id="352" name="Group"/>
          <p:cNvGrpSpPr/>
          <p:nvPr/>
        </p:nvGrpSpPr>
        <p:grpSpPr>
          <a:xfrm>
            <a:off x="8519089" y="2592634"/>
            <a:ext cx="1345283" cy="4115436"/>
            <a:chOff x="219150" y="0"/>
            <a:chExt cx="1345282" cy="4115435"/>
          </a:xfrm>
        </p:grpSpPr>
        <p:sp>
          <p:nvSpPr>
            <p:cNvPr id="349" name="V1…"/>
            <p:cNvSpPr/>
            <p:nvPr/>
          </p:nvSpPr>
          <p:spPr>
            <a:xfrm>
              <a:off x="219150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V</a:t>
              </a:r>
              <a:r>
                <a:rPr baseline="-5999"/>
                <a:t>1</a:t>
              </a:r>
              <a:r>
                <a:t> </a:t>
              </a:r>
            </a:p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to </a:t>
              </a:r>
            </a:p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V</a:t>
              </a:r>
              <a:r>
                <a:rPr baseline="-5999"/>
                <a:t>2</a:t>
              </a:r>
            </a:p>
          </p:txBody>
        </p:sp>
        <p:sp>
          <p:nvSpPr>
            <p:cNvPr id="350" name="V2…"/>
            <p:cNvSpPr/>
            <p:nvPr/>
          </p:nvSpPr>
          <p:spPr>
            <a:xfrm>
              <a:off x="219150" y="137223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V</a:t>
              </a:r>
              <a:r>
                <a:rPr baseline="-5999"/>
                <a:t>2</a:t>
              </a:r>
              <a:r>
                <a:t> </a:t>
              </a:r>
            </a:p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to </a:t>
              </a:r>
            </a:p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V</a:t>
              </a:r>
              <a:r>
                <a:rPr baseline="-5999"/>
                <a:t>3</a:t>
              </a:r>
            </a:p>
          </p:txBody>
        </p:sp>
        <p:sp>
          <p:nvSpPr>
            <p:cNvPr id="351" name="Vn-1…"/>
            <p:cNvSpPr/>
            <p:nvPr/>
          </p:nvSpPr>
          <p:spPr>
            <a:xfrm>
              <a:off x="294432" y="284543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V</a:t>
              </a:r>
              <a:r>
                <a:rPr baseline="-5999"/>
                <a:t>n-1</a:t>
              </a:r>
              <a:r>
                <a:t> </a:t>
              </a:r>
            </a:p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to </a:t>
              </a:r>
            </a:p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V</a:t>
              </a:r>
              <a:r>
                <a:rPr baseline="-5999"/>
                <a:t>n</a:t>
              </a:r>
            </a:p>
          </p:txBody>
        </p:sp>
      </p:grpSp>
      <p:grpSp>
        <p:nvGrpSpPr>
          <p:cNvPr id="356" name="Group"/>
          <p:cNvGrpSpPr/>
          <p:nvPr/>
        </p:nvGrpSpPr>
        <p:grpSpPr>
          <a:xfrm>
            <a:off x="5991789" y="2592634"/>
            <a:ext cx="1345283" cy="4115436"/>
            <a:chOff x="219150" y="0"/>
            <a:chExt cx="1345282" cy="4115435"/>
          </a:xfrm>
        </p:grpSpPr>
        <p:sp>
          <p:nvSpPr>
            <p:cNvPr id="353" name="V1…"/>
            <p:cNvSpPr/>
            <p:nvPr/>
          </p:nvSpPr>
          <p:spPr>
            <a:xfrm>
              <a:off x="219150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V</a:t>
              </a:r>
              <a:r>
                <a:rPr baseline="-5999"/>
                <a:t>1</a:t>
              </a:r>
              <a:r>
                <a:t> </a:t>
              </a:r>
            </a:p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to </a:t>
              </a:r>
            </a:p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V</a:t>
              </a:r>
              <a:r>
                <a:rPr baseline="-5999"/>
                <a:t>2</a:t>
              </a:r>
            </a:p>
          </p:txBody>
        </p:sp>
        <p:sp>
          <p:nvSpPr>
            <p:cNvPr id="354" name="V2…"/>
            <p:cNvSpPr/>
            <p:nvPr/>
          </p:nvSpPr>
          <p:spPr>
            <a:xfrm>
              <a:off x="219150" y="137223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V</a:t>
              </a:r>
              <a:r>
                <a:rPr baseline="-5999"/>
                <a:t>2</a:t>
              </a:r>
              <a:r>
                <a:t> </a:t>
              </a:r>
            </a:p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to </a:t>
              </a:r>
            </a:p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V</a:t>
              </a:r>
              <a:r>
                <a:rPr baseline="-5999"/>
                <a:t>3</a:t>
              </a:r>
            </a:p>
          </p:txBody>
        </p:sp>
        <p:sp>
          <p:nvSpPr>
            <p:cNvPr id="355" name="Vn-1…"/>
            <p:cNvSpPr/>
            <p:nvPr/>
          </p:nvSpPr>
          <p:spPr>
            <a:xfrm>
              <a:off x="294432" y="284543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V</a:t>
              </a:r>
              <a:r>
                <a:rPr baseline="-5999"/>
                <a:t>n-1</a:t>
              </a:r>
              <a:r>
                <a:t> </a:t>
              </a:r>
            </a:p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to </a:t>
              </a:r>
            </a:p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V</a:t>
              </a:r>
              <a:r>
                <a:rPr baseline="-5999"/>
                <a:t>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17" grpId="5"/>
      <p:bldP build="whole" bldLvl="1" animBg="1" rev="0" advAuto="0" spid="347" grpId="8"/>
      <p:bldP build="whole" bldLvl="1" animBg="1" rev="0" advAuto="0" spid="346" grpId="9"/>
      <p:bldP build="whole" bldLvl="1" animBg="1" rev="0" advAuto="0" spid="326" grpId="3"/>
      <p:bldP build="whole" bldLvl="1" animBg="1" rev="0" advAuto="0" spid="352" grpId="10"/>
      <p:bldP build="whole" bldLvl="1" animBg="1" rev="0" advAuto="0" spid="337" grpId="7"/>
      <p:bldP build="whole" bldLvl="1" animBg="1" rev="0" advAuto="0" spid="356" grpId="6"/>
      <p:bldP build="whole" bldLvl="1" animBg="1" rev="0" advAuto="0" spid="327" grpId="4"/>
      <p:bldP build="whole" bldLvl="1" animBg="1" rev="0" advAuto="0" spid="332" grpId="2"/>
      <p:bldP build="whole" bldLvl="1" animBg="1" rev="0" advAuto="0" spid="348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68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6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7" name="Parallel Aggregates and Group By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Parallel Aggregates and Group By</a:t>
              </a:r>
            </a:p>
          </p:txBody>
        </p:sp>
      </p:grpSp>
      <p:sp>
        <p:nvSpPr>
          <p:cNvPr id="369" name="Title 1"/>
          <p:cNvSpPr txBox="1"/>
          <p:nvPr/>
        </p:nvSpPr>
        <p:spPr>
          <a:xfrm>
            <a:off x="185390" y="1589970"/>
            <a:ext cx="8865692" cy="41999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Without Group By List: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Trivial for MAX, MIN, COUNT, SUM, AVG (why?)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MEDIAN requires parallel sorting (why?)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With Group By List:</a:t>
            </a:r>
          </a:p>
          <a:p>
            <a:pPr lvl="1" marL="828842" indent="-320842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AggFunc allows, pre-compute partial aggregates</a:t>
            </a:r>
          </a:p>
          <a:p>
            <a:pPr lvl="1" marL="828842" indent="-320842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Manager assigns each worker a set of groups (</a:t>
            </a:r>
            <a:r>
              <a:rPr u="sng"/>
              <a:t>hash partition</a:t>
            </a:r>
            <a:r>
              <a:t>)</a:t>
            </a:r>
          </a:p>
          <a:p>
            <a:pPr lvl="1" marL="828842" indent="-320842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Each worker communicates its partial aggregate for a group to that group’s assigned worker (aka “</a:t>
            </a:r>
            <a:r>
              <a:rPr u="sng"/>
              <a:t>shuffle</a:t>
            </a:r>
            <a:r>
              <a:t>”)</a:t>
            </a:r>
          </a:p>
          <a:p>
            <a:pPr lvl="1" marL="828842" indent="-320842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Each worker finishes aggregating for all its assigned groups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3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69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74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7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3" name="Parallel Group By Aggregat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Parallel Group By Aggregate</a:t>
              </a:r>
            </a:p>
          </p:txBody>
        </p:sp>
      </p:grpSp>
      <p:grpSp>
        <p:nvGrpSpPr>
          <p:cNvPr id="383" name="Group"/>
          <p:cNvGrpSpPr/>
          <p:nvPr/>
        </p:nvGrpSpPr>
        <p:grpSpPr>
          <a:xfrm>
            <a:off x="357985" y="2092637"/>
            <a:ext cx="1145382" cy="4579113"/>
            <a:chOff x="0" y="0"/>
            <a:chExt cx="1145381" cy="4579111"/>
          </a:xfrm>
        </p:grpSpPr>
        <p:sp>
          <p:nvSpPr>
            <p:cNvPr id="375" name="Worker 1"/>
            <p:cNvSpPr/>
            <p:nvPr/>
          </p:nvSpPr>
          <p:spPr>
            <a:xfrm>
              <a:off x="0" y="633191"/>
              <a:ext cx="1145382" cy="110048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Worker 1</a:t>
              </a:r>
            </a:p>
          </p:txBody>
        </p:sp>
        <p:graphicFrame>
          <p:nvGraphicFramePr>
            <p:cNvPr id="376" name="Table 1"/>
            <p:cNvGraphicFramePr/>
            <p:nvPr/>
          </p:nvGraphicFramePr>
          <p:xfrm>
            <a:off x="272653" y="1026891"/>
            <a:ext cx="612776" cy="635001"/>
          </p:xfrm>
          <a:graphic xmlns:a="http://schemas.openxmlformats.org/drawingml/2006/main">
            <a:graphicData uri="http://schemas.openxmlformats.org/drawingml/2006/table">
              <a:tbl>
                <a:tblPr firstCol="1" firstRow="1" lastCol="0" lastRow="0" bandCol="0" bandRow="1" rtl="0">
                  <a:tableStyleId>{4C3C2611-4C71-4FC5-86AE-919BDF0F9419}</a:tableStyleId>
                </a:tblPr>
                <a:tblGrid>
                  <a:gridCol w="150018"/>
                  <a:gridCol w="150018"/>
                  <a:gridCol w="150018"/>
                  <a:gridCol w="150018"/>
                </a:tblGrid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</a:tbl>
            </a:graphicData>
          </a:graphic>
        </p:graphicFrame>
        <p:sp>
          <p:nvSpPr>
            <p:cNvPr id="377" name="Worker 2"/>
            <p:cNvSpPr/>
            <p:nvPr/>
          </p:nvSpPr>
          <p:spPr>
            <a:xfrm>
              <a:off x="0" y="2005426"/>
              <a:ext cx="1145382" cy="110048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Worker 2</a:t>
              </a:r>
            </a:p>
          </p:txBody>
        </p:sp>
        <p:graphicFrame>
          <p:nvGraphicFramePr>
            <p:cNvPr id="378" name="Table 1-1"/>
            <p:cNvGraphicFramePr/>
            <p:nvPr/>
          </p:nvGraphicFramePr>
          <p:xfrm>
            <a:off x="272653" y="2399126"/>
            <a:ext cx="612776" cy="635001"/>
          </p:xfrm>
          <a:graphic xmlns:a="http://schemas.openxmlformats.org/drawingml/2006/main">
            <a:graphicData uri="http://schemas.openxmlformats.org/drawingml/2006/table">
              <a:tbl>
                <a:tblPr firstCol="1" firstRow="1" lastCol="0" lastRow="0" bandCol="0" bandRow="1" rtl="0">
                  <a:tableStyleId>{4C3C2611-4C71-4FC5-86AE-919BDF0F9419}</a:tableStyleId>
                </a:tblPr>
                <a:tblGrid>
                  <a:gridCol w="150018"/>
                  <a:gridCol w="150018"/>
                  <a:gridCol w="150018"/>
                  <a:gridCol w="150018"/>
                </a:tblGrid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</a:tbl>
            </a:graphicData>
          </a:graphic>
        </p:graphicFrame>
        <p:sp>
          <p:nvSpPr>
            <p:cNvPr id="379" name="Worker n"/>
            <p:cNvSpPr/>
            <p:nvPr/>
          </p:nvSpPr>
          <p:spPr>
            <a:xfrm>
              <a:off x="0" y="3478626"/>
              <a:ext cx="1145382" cy="110048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Worker n</a:t>
              </a:r>
            </a:p>
          </p:txBody>
        </p:sp>
        <p:graphicFrame>
          <p:nvGraphicFramePr>
            <p:cNvPr id="380" name="Table 1-2"/>
            <p:cNvGraphicFramePr/>
            <p:nvPr/>
          </p:nvGraphicFramePr>
          <p:xfrm>
            <a:off x="272653" y="3872326"/>
            <a:ext cx="612776" cy="635001"/>
          </p:xfrm>
          <a:graphic xmlns:a="http://schemas.openxmlformats.org/drawingml/2006/main">
            <a:graphicData uri="http://schemas.openxmlformats.org/drawingml/2006/table">
              <a:tbl>
                <a:tblPr firstCol="1" firstRow="1" lastCol="0" lastRow="0" bandCol="0" bandRow="1" rtl="0">
                  <a:tableStyleId>{4C3C2611-4C71-4FC5-86AE-919BDF0F9419}</a:tableStyleId>
                </a:tblPr>
                <a:tblGrid>
                  <a:gridCol w="150018"/>
                  <a:gridCol w="150018"/>
                  <a:gridCol w="150018"/>
                  <a:gridCol w="150018"/>
                </a:tblGrid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</a:tbl>
            </a:graphicData>
          </a:graphic>
        </p:graphicFrame>
        <p:sp>
          <p:nvSpPr>
            <p:cNvPr id="381" name="…"/>
            <p:cNvSpPr txBox="1"/>
            <p:nvPr/>
          </p:nvSpPr>
          <p:spPr>
            <a:xfrm>
              <a:off x="436681" y="3024299"/>
              <a:ext cx="272019" cy="358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solidFill>
                    <a:srgbClr val="404040"/>
                  </a:solidFill>
                </a:defRPr>
              </a:lvl1pPr>
            </a:lstStyle>
            <a:p>
              <a:pPr/>
              <a:r>
                <a:t>…</a:t>
              </a:r>
            </a:p>
          </p:txBody>
        </p:sp>
        <p:sp>
          <p:nvSpPr>
            <p:cNvPr id="382" name="Manager"/>
            <p:cNvSpPr/>
            <p:nvPr/>
          </p:nvSpPr>
          <p:spPr>
            <a:xfrm>
              <a:off x="57298" y="0"/>
              <a:ext cx="1030785" cy="444520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Manager</a:t>
              </a:r>
            </a:p>
          </p:txBody>
        </p:sp>
      </p:grpSp>
      <p:grpSp>
        <p:nvGrpSpPr>
          <p:cNvPr id="392" name="Group"/>
          <p:cNvGrpSpPr/>
          <p:nvPr/>
        </p:nvGrpSpPr>
        <p:grpSpPr>
          <a:xfrm>
            <a:off x="2404306" y="2118037"/>
            <a:ext cx="1145382" cy="4579430"/>
            <a:chOff x="0" y="0"/>
            <a:chExt cx="1145381" cy="4579429"/>
          </a:xfrm>
        </p:grpSpPr>
        <p:sp>
          <p:nvSpPr>
            <p:cNvPr id="384" name="Worker 1"/>
            <p:cNvSpPr/>
            <p:nvPr/>
          </p:nvSpPr>
          <p:spPr>
            <a:xfrm>
              <a:off x="0" y="633509"/>
              <a:ext cx="1145382" cy="110048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Worker 1</a:t>
              </a:r>
            </a:p>
          </p:txBody>
        </p:sp>
        <p:graphicFrame>
          <p:nvGraphicFramePr>
            <p:cNvPr id="385" name="Table 1-3"/>
            <p:cNvGraphicFramePr/>
            <p:nvPr/>
          </p:nvGraphicFramePr>
          <p:xfrm>
            <a:off x="272653" y="1027209"/>
            <a:ext cx="612776" cy="635001"/>
          </p:xfrm>
          <a:graphic xmlns:a="http://schemas.openxmlformats.org/drawingml/2006/main">
            <a:graphicData uri="http://schemas.openxmlformats.org/drawingml/2006/table">
              <a:tbl>
                <a:tblPr firstCol="1" firstRow="1" lastCol="0" lastRow="0" bandCol="0" bandRow="1" rtl="0">
                  <a:tableStyleId>{EEE7283C-3CF3-47DC-8721-378D4A62B228}</a:tableStyleId>
                </a:tblPr>
                <a:tblGrid>
                  <a:gridCol w="150018"/>
                  <a:gridCol w="150018"/>
                </a:tblGrid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</a:tbl>
            </a:graphicData>
          </a:graphic>
        </p:graphicFrame>
        <p:sp>
          <p:nvSpPr>
            <p:cNvPr id="386" name="Worker 2"/>
            <p:cNvSpPr/>
            <p:nvPr/>
          </p:nvSpPr>
          <p:spPr>
            <a:xfrm>
              <a:off x="0" y="2005744"/>
              <a:ext cx="1145382" cy="110048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Worker 2</a:t>
              </a:r>
            </a:p>
          </p:txBody>
        </p:sp>
        <p:graphicFrame>
          <p:nvGraphicFramePr>
            <p:cNvPr id="387" name="Table 1-1-1"/>
            <p:cNvGraphicFramePr/>
            <p:nvPr/>
          </p:nvGraphicFramePr>
          <p:xfrm>
            <a:off x="272653" y="2399444"/>
            <a:ext cx="612776" cy="635001"/>
          </p:xfrm>
          <a:graphic xmlns:a="http://schemas.openxmlformats.org/drawingml/2006/main">
            <a:graphicData uri="http://schemas.openxmlformats.org/drawingml/2006/table">
              <a:tbl>
                <a:tblPr firstCol="1" firstRow="1" lastCol="0" lastRow="0" bandCol="0" bandRow="1" rtl="0">
                  <a:tableStyleId>{EEE7283C-3CF3-47DC-8721-378D4A62B228}</a:tableStyleId>
                </a:tblPr>
                <a:tblGrid>
                  <a:gridCol w="150018"/>
                  <a:gridCol w="150018"/>
                </a:tblGrid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</a:tbl>
            </a:graphicData>
          </a:graphic>
        </p:graphicFrame>
        <p:sp>
          <p:nvSpPr>
            <p:cNvPr id="388" name="Worker n"/>
            <p:cNvSpPr/>
            <p:nvPr/>
          </p:nvSpPr>
          <p:spPr>
            <a:xfrm>
              <a:off x="0" y="3478944"/>
              <a:ext cx="1145382" cy="110048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Worker n</a:t>
              </a:r>
            </a:p>
          </p:txBody>
        </p:sp>
        <p:graphicFrame>
          <p:nvGraphicFramePr>
            <p:cNvPr id="389" name="Table 1-2-1"/>
            <p:cNvGraphicFramePr/>
            <p:nvPr/>
          </p:nvGraphicFramePr>
          <p:xfrm>
            <a:off x="272653" y="3872644"/>
            <a:ext cx="612776" cy="635001"/>
          </p:xfrm>
          <a:graphic xmlns:a="http://schemas.openxmlformats.org/drawingml/2006/main">
            <a:graphicData uri="http://schemas.openxmlformats.org/drawingml/2006/table">
              <a:tbl>
                <a:tblPr firstCol="1" firstRow="1" lastCol="0" lastRow="0" bandCol="0" bandRow="1" rtl="0">
                  <a:tableStyleId>{EEE7283C-3CF3-47DC-8721-378D4A62B228}</a:tableStyleId>
                </a:tblPr>
                <a:tblGrid>
                  <a:gridCol w="150018"/>
                  <a:gridCol w="150018"/>
                </a:tblGrid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</a:tbl>
            </a:graphicData>
          </a:graphic>
        </p:graphicFrame>
        <p:sp>
          <p:nvSpPr>
            <p:cNvPr id="390" name="…"/>
            <p:cNvSpPr txBox="1"/>
            <p:nvPr/>
          </p:nvSpPr>
          <p:spPr>
            <a:xfrm>
              <a:off x="436681" y="3024616"/>
              <a:ext cx="272019" cy="358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solidFill>
                    <a:srgbClr val="404040"/>
                  </a:solidFill>
                </a:defRPr>
              </a:lvl1pPr>
            </a:lstStyle>
            <a:p>
              <a:pPr/>
              <a:r>
                <a:t>…</a:t>
              </a:r>
            </a:p>
          </p:txBody>
        </p:sp>
        <p:sp>
          <p:nvSpPr>
            <p:cNvPr id="391" name="Manager"/>
            <p:cNvSpPr/>
            <p:nvPr/>
          </p:nvSpPr>
          <p:spPr>
            <a:xfrm>
              <a:off x="62408" y="0"/>
              <a:ext cx="1020565" cy="444520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Manager</a:t>
              </a:r>
            </a:p>
          </p:txBody>
        </p:sp>
      </p:grpSp>
      <p:sp>
        <p:nvSpPr>
          <p:cNvPr id="393" name="Original…"/>
          <p:cNvSpPr txBox="1"/>
          <p:nvPr/>
        </p:nvSpPr>
        <p:spPr>
          <a:xfrm>
            <a:off x="349211" y="1296853"/>
            <a:ext cx="1162930" cy="667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Original </a:t>
            </a:r>
          </a:p>
          <a:p>
            <a:pPr algn="ctr"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Partitions</a:t>
            </a:r>
          </a:p>
        </p:txBody>
      </p:sp>
      <p:grpSp>
        <p:nvGrpSpPr>
          <p:cNvPr id="401" name="Group"/>
          <p:cNvGrpSpPr/>
          <p:nvPr/>
        </p:nvGrpSpPr>
        <p:grpSpPr>
          <a:xfrm>
            <a:off x="4330619" y="3153630"/>
            <a:ext cx="1573865" cy="4356212"/>
            <a:chOff x="574140" y="0"/>
            <a:chExt cx="1573863" cy="4356210"/>
          </a:xfrm>
        </p:grpSpPr>
        <p:sp>
          <p:nvSpPr>
            <p:cNvPr id="394" name="Re-partitioning"/>
            <p:cNvSpPr/>
            <p:nvPr/>
          </p:nvSpPr>
          <p:spPr>
            <a:xfrm>
              <a:off x="878004" y="308621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Re-partitioning</a:t>
              </a:r>
            </a:p>
          </p:txBody>
        </p:sp>
        <p:sp>
          <p:nvSpPr>
            <p:cNvPr id="447" name="Connection Line"/>
            <p:cNvSpPr/>
            <p:nvPr/>
          </p:nvSpPr>
          <p:spPr>
            <a:xfrm>
              <a:off x="585240" y="167160"/>
              <a:ext cx="572828" cy="1284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15" h="21600" fill="norm" stroke="1" extrusionOk="0">
                  <a:moveTo>
                    <a:pt x="1938" y="0"/>
                  </a:moveTo>
                  <a:cubicBezTo>
                    <a:pt x="21600" y="7843"/>
                    <a:pt x="20954" y="15043"/>
                    <a:pt x="0" y="21600"/>
                  </a:cubicBezTo>
                </a:path>
              </a:pathLst>
            </a:custGeom>
            <a:noFill/>
            <a:ln w="25400" cap="flat">
              <a:solidFill>
                <a:schemeClr val="accent1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/>
            <a:lstStyle/>
            <a:p>
              <a:pPr/>
            </a:p>
          </p:txBody>
        </p:sp>
        <p:sp>
          <p:nvSpPr>
            <p:cNvPr id="448" name="Connection Line"/>
            <p:cNvSpPr/>
            <p:nvPr/>
          </p:nvSpPr>
          <p:spPr>
            <a:xfrm>
              <a:off x="598539" y="167160"/>
              <a:ext cx="566645" cy="2786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10" h="21600" fill="norm" stroke="1" extrusionOk="0">
                  <a:moveTo>
                    <a:pt x="1578" y="0"/>
                  </a:moveTo>
                  <a:cubicBezTo>
                    <a:pt x="21600" y="7310"/>
                    <a:pt x="21074" y="14510"/>
                    <a:pt x="0" y="21600"/>
                  </a:cubicBezTo>
                </a:path>
              </a:pathLst>
            </a:custGeom>
            <a:noFill/>
            <a:ln w="25400" cap="flat">
              <a:solidFill>
                <a:schemeClr val="accent1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/>
            <a:lstStyle/>
            <a:p>
              <a:pPr/>
            </a:p>
          </p:txBody>
        </p:sp>
        <p:sp>
          <p:nvSpPr>
            <p:cNvPr id="449" name="Connection Line"/>
            <p:cNvSpPr/>
            <p:nvPr/>
          </p:nvSpPr>
          <p:spPr>
            <a:xfrm>
              <a:off x="644807" y="1487960"/>
              <a:ext cx="528198" cy="1469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4" h="21600" fill="norm" stroke="1" extrusionOk="0">
                  <a:moveTo>
                    <a:pt x="1014" y="0"/>
                  </a:moveTo>
                  <a:cubicBezTo>
                    <a:pt x="21600" y="3965"/>
                    <a:pt x="21262" y="11165"/>
                    <a:pt x="0" y="21600"/>
                  </a:cubicBezTo>
                </a:path>
              </a:pathLst>
            </a:custGeom>
            <a:noFill/>
            <a:ln w="25400" cap="flat">
              <a:solidFill>
                <a:schemeClr val="accent1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/>
            <a:lstStyle/>
            <a:p>
              <a:pPr/>
            </a:p>
          </p:txBody>
        </p:sp>
        <p:sp>
          <p:nvSpPr>
            <p:cNvPr id="450" name="Connection Line"/>
            <p:cNvSpPr/>
            <p:nvPr/>
          </p:nvSpPr>
          <p:spPr>
            <a:xfrm>
              <a:off x="619906" y="198883"/>
              <a:ext cx="308766" cy="1289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40" h="21600" fill="norm" stroke="1" extrusionOk="0">
                  <a:moveTo>
                    <a:pt x="3047" y="21600"/>
                  </a:moveTo>
                  <a:cubicBezTo>
                    <a:pt x="21600" y="17063"/>
                    <a:pt x="20584" y="9863"/>
                    <a:pt x="0" y="0"/>
                  </a:cubicBezTo>
                </a:path>
              </a:pathLst>
            </a:custGeom>
            <a:noFill/>
            <a:ln w="25400" cap="flat">
              <a:solidFill>
                <a:schemeClr val="accent1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/>
            <a:lstStyle/>
            <a:p>
              <a:pPr/>
            </a:p>
          </p:txBody>
        </p:sp>
        <p:sp>
          <p:nvSpPr>
            <p:cNvPr id="451" name="Connection Line"/>
            <p:cNvSpPr/>
            <p:nvPr/>
          </p:nvSpPr>
          <p:spPr>
            <a:xfrm>
              <a:off x="591481" y="0"/>
              <a:ext cx="851036" cy="3029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258" y="21600"/>
                  </a:moveTo>
                  <a:cubicBezTo>
                    <a:pt x="21600" y="15129"/>
                    <a:pt x="21514" y="7929"/>
                    <a:pt x="0" y="0"/>
                  </a:cubicBezTo>
                </a:path>
              </a:pathLst>
            </a:custGeom>
            <a:noFill/>
            <a:ln w="25400" cap="flat">
              <a:solidFill>
                <a:schemeClr val="accent1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/>
            <a:lstStyle/>
            <a:p>
              <a:pPr/>
            </a:p>
          </p:txBody>
        </p:sp>
        <p:sp>
          <p:nvSpPr>
            <p:cNvPr id="452" name="Connection Line"/>
            <p:cNvSpPr/>
            <p:nvPr/>
          </p:nvSpPr>
          <p:spPr>
            <a:xfrm>
              <a:off x="574140" y="1546640"/>
              <a:ext cx="284161" cy="1301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9" h="21600" fill="norm" stroke="1" extrusionOk="0">
                  <a:moveTo>
                    <a:pt x="0" y="21600"/>
                  </a:moveTo>
                  <a:cubicBezTo>
                    <a:pt x="21092" y="17462"/>
                    <a:pt x="21600" y="10262"/>
                    <a:pt x="1525" y="0"/>
                  </a:cubicBezTo>
                </a:path>
              </a:pathLst>
            </a:custGeom>
            <a:noFill/>
            <a:ln w="25400" cap="flat">
              <a:solidFill>
                <a:schemeClr val="accent1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/>
            <a:lstStyle/>
            <a:p>
              <a:pPr/>
            </a:p>
          </p:txBody>
        </p:sp>
      </p:grpSp>
      <p:sp>
        <p:nvSpPr>
          <p:cNvPr id="402" name="Partial…"/>
          <p:cNvSpPr txBox="1"/>
          <p:nvPr/>
        </p:nvSpPr>
        <p:spPr>
          <a:xfrm>
            <a:off x="2529664" y="1322253"/>
            <a:ext cx="894667" cy="667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Partial </a:t>
            </a:r>
          </a:p>
          <a:p>
            <a:pPr algn="ctr"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Aggs</a:t>
            </a:r>
          </a:p>
        </p:txBody>
      </p:sp>
      <p:grpSp>
        <p:nvGrpSpPr>
          <p:cNvPr id="407" name="Group"/>
          <p:cNvGrpSpPr/>
          <p:nvPr/>
        </p:nvGrpSpPr>
        <p:grpSpPr>
          <a:xfrm>
            <a:off x="3460376" y="2271231"/>
            <a:ext cx="1818543" cy="4914690"/>
            <a:chOff x="0" y="0"/>
            <a:chExt cx="1818541" cy="4914689"/>
          </a:xfrm>
        </p:grpSpPr>
        <p:sp>
          <p:nvSpPr>
            <p:cNvPr id="403" name="G1"/>
            <p:cNvSpPr/>
            <p:nvPr/>
          </p:nvSpPr>
          <p:spPr>
            <a:xfrm>
              <a:off x="548541" y="84941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G</a:t>
              </a:r>
              <a:r>
                <a:rPr baseline="-5999"/>
                <a:t>1</a:t>
              </a:r>
            </a:p>
          </p:txBody>
        </p:sp>
        <p:sp>
          <p:nvSpPr>
            <p:cNvPr id="404" name="G2"/>
            <p:cNvSpPr/>
            <p:nvPr/>
          </p:nvSpPr>
          <p:spPr>
            <a:xfrm>
              <a:off x="548541" y="224705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G</a:t>
              </a:r>
              <a:r>
                <a:rPr baseline="-5999"/>
                <a:t>2</a:t>
              </a:r>
            </a:p>
          </p:txBody>
        </p:sp>
        <p:sp>
          <p:nvSpPr>
            <p:cNvPr id="405" name="Gn"/>
            <p:cNvSpPr/>
            <p:nvPr/>
          </p:nvSpPr>
          <p:spPr>
            <a:xfrm>
              <a:off x="548541" y="364468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G</a:t>
              </a:r>
              <a:r>
                <a:rPr baseline="-5999"/>
                <a:t>n</a:t>
              </a:r>
            </a:p>
          </p:txBody>
        </p:sp>
        <p:sp>
          <p:nvSpPr>
            <p:cNvPr id="453" name="Connection Line"/>
            <p:cNvSpPr/>
            <p:nvPr/>
          </p:nvSpPr>
          <p:spPr>
            <a:xfrm>
              <a:off x="0" y="0"/>
              <a:ext cx="557361" cy="8493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3933" y="5322"/>
                    <a:pt x="21133" y="12522"/>
                    <a:pt x="21600" y="21600"/>
                  </a:cubicBezTo>
                </a:path>
              </a:pathLst>
            </a:custGeom>
            <a:noFill/>
            <a:ln w="25400" cap="flat">
              <a:solidFill>
                <a:srgbClr val="535353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/>
            <a:lstStyle/>
            <a:p>
              <a:pPr/>
            </a:p>
          </p:txBody>
        </p:sp>
      </p:grpSp>
      <p:sp>
        <p:nvSpPr>
          <p:cNvPr id="408" name="Assign…"/>
          <p:cNvSpPr txBox="1"/>
          <p:nvPr/>
        </p:nvSpPr>
        <p:spPr>
          <a:xfrm>
            <a:off x="3725257" y="1687650"/>
            <a:ext cx="1614871" cy="959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Assign </a:t>
            </a:r>
          </a:p>
          <a:p>
            <a:pPr algn="ctr"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GroupingList </a:t>
            </a:r>
          </a:p>
          <a:p>
            <a:pPr algn="ctr">
              <a:defRPr b="1"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Hash splits</a:t>
            </a:r>
          </a:p>
        </p:txBody>
      </p:sp>
      <p:grpSp>
        <p:nvGrpSpPr>
          <p:cNvPr id="417" name="Group"/>
          <p:cNvGrpSpPr/>
          <p:nvPr/>
        </p:nvGrpSpPr>
        <p:grpSpPr>
          <a:xfrm>
            <a:off x="5579306" y="2117878"/>
            <a:ext cx="1145382" cy="4579430"/>
            <a:chOff x="0" y="0"/>
            <a:chExt cx="1145381" cy="4579429"/>
          </a:xfrm>
        </p:grpSpPr>
        <p:sp>
          <p:nvSpPr>
            <p:cNvPr id="409" name="Worker 1"/>
            <p:cNvSpPr/>
            <p:nvPr/>
          </p:nvSpPr>
          <p:spPr>
            <a:xfrm>
              <a:off x="0" y="633509"/>
              <a:ext cx="1145382" cy="110048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Worker 1</a:t>
              </a:r>
            </a:p>
          </p:txBody>
        </p:sp>
        <p:graphicFrame>
          <p:nvGraphicFramePr>
            <p:cNvPr id="410" name="Table 1-3-1"/>
            <p:cNvGraphicFramePr/>
            <p:nvPr/>
          </p:nvGraphicFramePr>
          <p:xfrm>
            <a:off x="272653" y="1027209"/>
            <a:ext cx="612776" cy="635001"/>
          </p:xfrm>
          <a:graphic xmlns:a="http://schemas.openxmlformats.org/drawingml/2006/main">
            <a:graphicData uri="http://schemas.openxmlformats.org/drawingml/2006/table">
              <a:tbl>
                <a:tblPr firstCol="1" firstRow="1" lastCol="0" lastRow="0" bandCol="0" bandRow="1" rtl="0">
                  <a:tableStyleId>{C7B018BB-80A7-4F77-B60F-C8B233D01FF8}</a:tableStyleId>
                </a:tblPr>
                <a:tblGrid>
                  <a:gridCol w="150018"/>
                  <a:gridCol w="150018"/>
                </a:tblGrid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</a:tbl>
            </a:graphicData>
          </a:graphic>
        </p:graphicFrame>
        <p:sp>
          <p:nvSpPr>
            <p:cNvPr id="411" name="Worker 2"/>
            <p:cNvSpPr/>
            <p:nvPr/>
          </p:nvSpPr>
          <p:spPr>
            <a:xfrm>
              <a:off x="0" y="2005744"/>
              <a:ext cx="1145382" cy="110048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Worker 2</a:t>
              </a:r>
            </a:p>
          </p:txBody>
        </p:sp>
        <p:graphicFrame>
          <p:nvGraphicFramePr>
            <p:cNvPr id="412" name="Table 1-1-1-1"/>
            <p:cNvGraphicFramePr/>
            <p:nvPr/>
          </p:nvGraphicFramePr>
          <p:xfrm>
            <a:off x="272653" y="2399444"/>
            <a:ext cx="612776" cy="635001"/>
          </p:xfrm>
          <a:graphic xmlns:a="http://schemas.openxmlformats.org/drawingml/2006/main">
            <a:graphicData uri="http://schemas.openxmlformats.org/drawingml/2006/table">
              <a:tbl>
                <a:tblPr firstCol="1" firstRow="1" lastCol="0" lastRow="0" bandCol="0" bandRow="1" rtl="0">
                  <a:tableStyleId>{C7B018BB-80A7-4F77-B60F-C8B233D01FF8}</a:tableStyleId>
                </a:tblPr>
                <a:tblGrid>
                  <a:gridCol w="150018"/>
                  <a:gridCol w="150018"/>
                </a:tblGrid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</a:tbl>
            </a:graphicData>
          </a:graphic>
        </p:graphicFrame>
        <p:sp>
          <p:nvSpPr>
            <p:cNvPr id="413" name="Worker n"/>
            <p:cNvSpPr/>
            <p:nvPr/>
          </p:nvSpPr>
          <p:spPr>
            <a:xfrm>
              <a:off x="0" y="3478944"/>
              <a:ext cx="1145382" cy="110048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Worker n</a:t>
              </a:r>
            </a:p>
          </p:txBody>
        </p:sp>
        <p:graphicFrame>
          <p:nvGraphicFramePr>
            <p:cNvPr id="414" name="Table 1-2-1-1"/>
            <p:cNvGraphicFramePr/>
            <p:nvPr/>
          </p:nvGraphicFramePr>
          <p:xfrm>
            <a:off x="272653" y="3872644"/>
            <a:ext cx="612776" cy="635001"/>
          </p:xfrm>
          <a:graphic xmlns:a="http://schemas.openxmlformats.org/drawingml/2006/main">
            <a:graphicData uri="http://schemas.openxmlformats.org/drawingml/2006/table">
              <a:tbl>
                <a:tblPr firstCol="1" firstRow="1" lastCol="0" lastRow="0" bandCol="0" bandRow="1" rtl="0">
                  <a:tableStyleId>{C7B018BB-80A7-4F77-B60F-C8B233D01FF8}</a:tableStyleId>
                </a:tblPr>
                <a:tblGrid>
                  <a:gridCol w="150018"/>
                  <a:gridCol w="150018"/>
                </a:tblGrid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2766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</a:tbl>
            </a:graphicData>
          </a:graphic>
        </p:graphicFrame>
        <p:sp>
          <p:nvSpPr>
            <p:cNvPr id="415" name="…"/>
            <p:cNvSpPr txBox="1"/>
            <p:nvPr/>
          </p:nvSpPr>
          <p:spPr>
            <a:xfrm>
              <a:off x="436681" y="3024616"/>
              <a:ext cx="272019" cy="358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solidFill>
                    <a:srgbClr val="404040"/>
                  </a:solidFill>
                </a:defRPr>
              </a:lvl1pPr>
            </a:lstStyle>
            <a:p>
              <a:pPr/>
              <a:r>
                <a:t>…</a:t>
              </a:r>
            </a:p>
          </p:txBody>
        </p:sp>
        <p:sp>
          <p:nvSpPr>
            <p:cNvPr id="416" name="Manager"/>
            <p:cNvSpPr/>
            <p:nvPr/>
          </p:nvSpPr>
          <p:spPr>
            <a:xfrm>
              <a:off x="52015" y="0"/>
              <a:ext cx="1041351" cy="444520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Manager</a:t>
              </a:r>
            </a:p>
          </p:txBody>
        </p:sp>
      </p:grpSp>
      <p:sp>
        <p:nvSpPr>
          <p:cNvPr id="418" name="Re-partitioned…"/>
          <p:cNvSpPr txBox="1"/>
          <p:nvPr/>
        </p:nvSpPr>
        <p:spPr>
          <a:xfrm>
            <a:off x="5302208" y="1322253"/>
            <a:ext cx="1699579" cy="667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Re-partitioned</a:t>
            </a:r>
          </a:p>
          <a:p>
            <a:pPr algn="ctr"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Partial Aggs</a:t>
            </a:r>
          </a:p>
        </p:txBody>
      </p:sp>
      <p:grpSp>
        <p:nvGrpSpPr>
          <p:cNvPr id="423" name="Group"/>
          <p:cNvGrpSpPr/>
          <p:nvPr/>
        </p:nvGrpSpPr>
        <p:grpSpPr>
          <a:xfrm>
            <a:off x="1823207" y="2224203"/>
            <a:ext cx="1391921" cy="4392181"/>
            <a:chOff x="311273" y="0"/>
            <a:chExt cx="1391920" cy="4392179"/>
          </a:xfrm>
        </p:grpSpPr>
        <p:sp>
          <p:nvSpPr>
            <p:cNvPr id="419" name="Local…"/>
            <p:cNvSpPr/>
            <p:nvPr/>
          </p:nvSpPr>
          <p:spPr>
            <a:xfrm>
              <a:off x="433194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Local</a:t>
              </a:r>
            </a:p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GrpBY</a:t>
              </a:r>
            </a:p>
          </p:txBody>
        </p:sp>
        <p:sp>
          <p:nvSpPr>
            <p:cNvPr id="420" name="Double Arrow"/>
            <p:cNvSpPr/>
            <p:nvPr/>
          </p:nvSpPr>
          <p:spPr>
            <a:xfrm rot="16200000">
              <a:off x="112228" y="1103859"/>
              <a:ext cx="641932" cy="243841"/>
            </a:xfrm>
            <a:prstGeom prst="leftRightArrow">
              <a:avLst>
                <a:gd name="adj1" fmla="val 21425"/>
                <a:gd name="adj2" fmla="val 89577"/>
              </a:avLst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sp>
          <p:nvSpPr>
            <p:cNvPr id="421" name="Double Arrow"/>
            <p:cNvSpPr/>
            <p:nvPr/>
          </p:nvSpPr>
          <p:spPr>
            <a:xfrm rot="16200000">
              <a:off x="112228" y="2476094"/>
              <a:ext cx="641932" cy="243841"/>
            </a:xfrm>
            <a:prstGeom prst="leftRightArrow">
              <a:avLst>
                <a:gd name="adj1" fmla="val 21425"/>
                <a:gd name="adj2" fmla="val 89577"/>
              </a:avLst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sp>
          <p:nvSpPr>
            <p:cNvPr id="422" name="Double Arrow"/>
            <p:cNvSpPr/>
            <p:nvPr/>
          </p:nvSpPr>
          <p:spPr>
            <a:xfrm rot="16200000">
              <a:off x="112228" y="3949294"/>
              <a:ext cx="641932" cy="243841"/>
            </a:xfrm>
            <a:prstGeom prst="leftRightArrow">
              <a:avLst>
                <a:gd name="adj1" fmla="val 21425"/>
                <a:gd name="adj2" fmla="val 89577"/>
              </a:avLst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428" name="Group"/>
          <p:cNvGrpSpPr/>
          <p:nvPr/>
        </p:nvGrpSpPr>
        <p:grpSpPr>
          <a:xfrm>
            <a:off x="6761808" y="1945401"/>
            <a:ext cx="861801" cy="4671581"/>
            <a:chOff x="-39935" y="-114299"/>
            <a:chExt cx="861799" cy="4671579"/>
          </a:xfrm>
        </p:grpSpPr>
        <p:sp>
          <p:nvSpPr>
            <p:cNvPr id="424" name="Local…"/>
            <p:cNvSpPr txBox="1"/>
            <p:nvPr/>
          </p:nvSpPr>
          <p:spPr>
            <a:xfrm>
              <a:off x="-39936" y="-114300"/>
              <a:ext cx="861800" cy="9594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Local</a:t>
              </a:r>
            </a:p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GrpBY</a:t>
              </a:r>
            </a:p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Again</a:t>
              </a:r>
            </a:p>
          </p:txBody>
        </p:sp>
        <p:sp>
          <p:nvSpPr>
            <p:cNvPr id="425" name="Double Arrow"/>
            <p:cNvSpPr/>
            <p:nvPr/>
          </p:nvSpPr>
          <p:spPr>
            <a:xfrm rot="16200000">
              <a:off x="69998" y="1268959"/>
              <a:ext cx="641932" cy="243841"/>
            </a:xfrm>
            <a:prstGeom prst="leftRightArrow">
              <a:avLst>
                <a:gd name="adj1" fmla="val 21425"/>
                <a:gd name="adj2" fmla="val 89577"/>
              </a:avLst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sp>
          <p:nvSpPr>
            <p:cNvPr id="426" name="Double Arrow"/>
            <p:cNvSpPr/>
            <p:nvPr/>
          </p:nvSpPr>
          <p:spPr>
            <a:xfrm rot="16200000">
              <a:off x="69998" y="2641194"/>
              <a:ext cx="641932" cy="243841"/>
            </a:xfrm>
            <a:prstGeom prst="leftRightArrow">
              <a:avLst>
                <a:gd name="adj1" fmla="val 21425"/>
                <a:gd name="adj2" fmla="val 89577"/>
              </a:avLst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sp>
          <p:nvSpPr>
            <p:cNvPr id="427" name="Double Arrow"/>
            <p:cNvSpPr/>
            <p:nvPr/>
          </p:nvSpPr>
          <p:spPr>
            <a:xfrm rot="16200000">
              <a:off x="69998" y="4114394"/>
              <a:ext cx="641932" cy="243841"/>
            </a:xfrm>
            <a:prstGeom prst="leftRightArrow">
              <a:avLst>
                <a:gd name="adj1" fmla="val 21425"/>
                <a:gd name="adj2" fmla="val 89577"/>
              </a:avLst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437" name="Group"/>
          <p:cNvGrpSpPr/>
          <p:nvPr/>
        </p:nvGrpSpPr>
        <p:grpSpPr>
          <a:xfrm>
            <a:off x="7649406" y="2118037"/>
            <a:ext cx="1145382" cy="4609245"/>
            <a:chOff x="0" y="0"/>
            <a:chExt cx="1145381" cy="4609244"/>
          </a:xfrm>
        </p:grpSpPr>
        <p:sp>
          <p:nvSpPr>
            <p:cNvPr id="429" name="Worker 1"/>
            <p:cNvSpPr/>
            <p:nvPr/>
          </p:nvSpPr>
          <p:spPr>
            <a:xfrm>
              <a:off x="0" y="633509"/>
              <a:ext cx="1145382" cy="110048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Worker 1</a:t>
              </a:r>
            </a:p>
          </p:txBody>
        </p:sp>
        <p:graphicFrame>
          <p:nvGraphicFramePr>
            <p:cNvPr id="430" name="Table 1-3-1-1"/>
            <p:cNvGraphicFramePr/>
            <p:nvPr/>
          </p:nvGraphicFramePr>
          <p:xfrm>
            <a:off x="272653" y="1128809"/>
            <a:ext cx="612776" cy="635001"/>
          </p:xfrm>
          <a:graphic xmlns:a="http://schemas.openxmlformats.org/drawingml/2006/main">
            <a:graphicData uri="http://schemas.openxmlformats.org/drawingml/2006/table">
              <a:tbl>
                <a:tblPr firstCol="1" firstRow="1" lastCol="0" lastRow="0" bandCol="0" bandRow="1" rtl="0">
                  <a:tableStyleId>{33BA23B1-9221-436E-865A-0063620EA4FD}</a:tableStyleId>
                </a:tblPr>
                <a:tblGrid>
                  <a:gridCol w="150018"/>
                  <a:gridCol w="150018"/>
                </a:tblGrid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</a:tbl>
            </a:graphicData>
          </a:graphic>
        </p:graphicFrame>
        <p:sp>
          <p:nvSpPr>
            <p:cNvPr id="431" name="Worker 2"/>
            <p:cNvSpPr/>
            <p:nvPr/>
          </p:nvSpPr>
          <p:spPr>
            <a:xfrm>
              <a:off x="0" y="2005744"/>
              <a:ext cx="1145382" cy="110048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Worker 2</a:t>
              </a:r>
            </a:p>
          </p:txBody>
        </p:sp>
        <p:graphicFrame>
          <p:nvGraphicFramePr>
            <p:cNvPr id="432" name="Table 1-1-1-1-1"/>
            <p:cNvGraphicFramePr/>
            <p:nvPr/>
          </p:nvGraphicFramePr>
          <p:xfrm>
            <a:off x="272653" y="2501044"/>
            <a:ext cx="612776" cy="635001"/>
          </p:xfrm>
          <a:graphic xmlns:a="http://schemas.openxmlformats.org/drawingml/2006/main">
            <a:graphicData uri="http://schemas.openxmlformats.org/drawingml/2006/table">
              <a:tbl>
                <a:tblPr firstCol="1" firstRow="1" lastCol="0" lastRow="0" bandCol="0" bandRow="1" rtl="0">
                  <a:tableStyleId>{33BA23B1-9221-436E-865A-0063620EA4FD}</a:tableStyleId>
                </a:tblPr>
                <a:tblGrid>
                  <a:gridCol w="150018"/>
                  <a:gridCol w="150018"/>
                </a:tblGrid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</a:tbl>
            </a:graphicData>
          </a:graphic>
        </p:graphicFrame>
        <p:sp>
          <p:nvSpPr>
            <p:cNvPr id="433" name="Worker n"/>
            <p:cNvSpPr/>
            <p:nvPr/>
          </p:nvSpPr>
          <p:spPr>
            <a:xfrm>
              <a:off x="0" y="3478944"/>
              <a:ext cx="1145382" cy="110048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Worker n</a:t>
              </a:r>
            </a:p>
          </p:txBody>
        </p:sp>
        <p:graphicFrame>
          <p:nvGraphicFramePr>
            <p:cNvPr id="434" name="Table 1-2-1-1-1"/>
            <p:cNvGraphicFramePr/>
            <p:nvPr/>
          </p:nvGraphicFramePr>
          <p:xfrm>
            <a:off x="272653" y="3974244"/>
            <a:ext cx="612776" cy="635001"/>
          </p:xfrm>
          <a:graphic xmlns:a="http://schemas.openxmlformats.org/drawingml/2006/main">
            <a:graphicData uri="http://schemas.openxmlformats.org/drawingml/2006/table">
              <a:tbl>
                <a:tblPr firstCol="1" firstRow="1" lastCol="0" lastRow="0" bandCol="0" bandRow="1" rtl="0">
                  <a:tableStyleId>{33BA23B1-9221-436E-865A-0063620EA4FD}</a:tableStyleId>
                </a:tblPr>
                <a:tblGrid>
                  <a:gridCol w="150018"/>
                  <a:gridCol w="150018"/>
                </a:tblGrid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  <a:tr h="127000"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  <a:tc>
                    <a:txBody>
                      <a:bodyPr/>
                      <a:lstStyle/>
                      <a:p>
                        <a:pPr>
                          <a:defRPr sz="100"/>
                        </a:pPr>
                      </a:p>
                    </a:txBody>
                    <a:tcPr marL="0" marR="0" marT="0" marB="0" anchor="t" anchorCtr="0" horzOverflow="overflow"/>
                  </a:tc>
                </a:tr>
              </a:tbl>
            </a:graphicData>
          </a:graphic>
        </p:graphicFrame>
        <p:sp>
          <p:nvSpPr>
            <p:cNvPr id="435" name="…"/>
            <p:cNvSpPr txBox="1"/>
            <p:nvPr/>
          </p:nvSpPr>
          <p:spPr>
            <a:xfrm>
              <a:off x="436681" y="3024616"/>
              <a:ext cx="272019" cy="358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solidFill>
                    <a:srgbClr val="404040"/>
                  </a:solidFill>
                </a:defRPr>
              </a:lvl1pPr>
            </a:lstStyle>
            <a:p>
              <a:pPr/>
              <a:r>
                <a:t>…</a:t>
              </a:r>
            </a:p>
          </p:txBody>
        </p:sp>
        <p:sp>
          <p:nvSpPr>
            <p:cNvPr id="436" name="Manager"/>
            <p:cNvSpPr/>
            <p:nvPr/>
          </p:nvSpPr>
          <p:spPr>
            <a:xfrm>
              <a:off x="48096" y="0"/>
              <a:ext cx="1049189" cy="444520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Manager</a:t>
              </a:r>
            </a:p>
          </p:txBody>
        </p:sp>
      </p:grpSp>
      <p:sp>
        <p:nvSpPr>
          <p:cNvPr id="438" name="Final…"/>
          <p:cNvSpPr txBox="1"/>
          <p:nvPr/>
        </p:nvSpPr>
        <p:spPr>
          <a:xfrm>
            <a:off x="7880556" y="1296853"/>
            <a:ext cx="683083" cy="667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Final</a:t>
            </a:r>
          </a:p>
          <a:p>
            <a:pPr algn="ctr"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Aggs</a:t>
            </a:r>
          </a:p>
        </p:txBody>
      </p:sp>
      <p:grpSp>
        <p:nvGrpSpPr>
          <p:cNvPr id="442" name="Group"/>
          <p:cNvGrpSpPr/>
          <p:nvPr/>
        </p:nvGrpSpPr>
        <p:grpSpPr>
          <a:xfrm>
            <a:off x="8542817" y="3196850"/>
            <a:ext cx="1270001" cy="4077971"/>
            <a:chOff x="197942" y="0"/>
            <a:chExt cx="1270000" cy="4077969"/>
          </a:xfrm>
        </p:grpSpPr>
        <p:sp>
          <p:nvSpPr>
            <p:cNvPr id="439" name="G1"/>
            <p:cNvSpPr/>
            <p:nvPr/>
          </p:nvSpPr>
          <p:spPr>
            <a:xfrm>
              <a:off x="197942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G</a:t>
              </a:r>
              <a:r>
                <a:rPr baseline="-5999"/>
                <a:t>1</a:t>
              </a:r>
            </a:p>
          </p:txBody>
        </p:sp>
        <p:sp>
          <p:nvSpPr>
            <p:cNvPr id="440" name="G2"/>
            <p:cNvSpPr/>
            <p:nvPr/>
          </p:nvSpPr>
          <p:spPr>
            <a:xfrm>
              <a:off x="197942" y="134683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G</a:t>
              </a:r>
              <a:r>
                <a:rPr baseline="-5999"/>
                <a:t>2</a:t>
              </a:r>
            </a:p>
          </p:txBody>
        </p:sp>
        <p:sp>
          <p:nvSpPr>
            <p:cNvPr id="441" name="Gn"/>
            <p:cNvSpPr/>
            <p:nvPr/>
          </p:nvSpPr>
          <p:spPr>
            <a:xfrm>
              <a:off x="197942" y="280796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G</a:t>
              </a:r>
              <a:r>
                <a:rPr baseline="-5999"/>
                <a:t>n</a:t>
              </a:r>
            </a:p>
          </p:txBody>
        </p:sp>
      </p:grpSp>
      <p:grpSp>
        <p:nvGrpSpPr>
          <p:cNvPr id="446" name="Group"/>
          <p:cNvGrpSpPr/>
          <p:nvPr/>
        </p:nvGrpSpPr>
        <p:grpSpPr>
          <a:xfrm>
            <a:off x="6472717" y="3196850"/>
            <a:ext cx="1270001" cy="4077971"/>
            <a:chOff x="197942" y="0"/>
            <a:chExt cx="1270000" cy="4077969"/>
          </a:xfrm>
        </p:grpSpPr>
        <p:sp>
          <p:nvSpPr>
            <p:cNvPr id="443" name="G1"/>
            <p:cNvSpPr/>
            <p:nvPr/>
          </p:nvSpPr>
          <p:spPr>
            <a:xfrm>
              <a:off x="197942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G</a:t>
              </a:r>
              <a:r>
                <a:rPr baseline="-5999"/>
                <a:t>1</a:t>
              </a:r>
            </a:p>
          </p:txBody>
        </p:sp>
        <p:sp>
          <p:nvSpPr>
            <p:cNvPr id="444" name="G2"/>
            <p:cNvSpPr/>
            <p:nvPr/>
          </p:nvSpPr>
          <p:spPr>
            <a:xfrm>
              <a:off x="197942" y="134683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G</a:t>
              </a:r>
              <a:r>
                <a:rPr baseline="-5999"/>
                <a:t>2</a:t>
              </a:r>
            </a:p>
          </p:txBody>
        </p:sp>
        <p:sp>
          <p:nvSpPr>
            <p:cNvPr id="445" name="Gn"/>
            <p:cNvSpPr/>
            <p:nvPr/>
          </p:nvSpPr>
          <p:spPr>
            <a:xfrm>
              <a:off x="197942" y="280796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sz="2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G</a:t>
              </a:r>
              <a:r>
                <a:rPr baseline="-5999"/>
                <a:t>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after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46" grpId="9"/>
      <p:bldP build="whole" bldLvl="1" animBg="1" rev="0" advAuto="0" spid="438" grpId="11"/>
      <p:bldP build="whole" bldLvl="1" animBg="1" rev="0" advAuto="0" spid="392" grpId="3"/>
      <p:bldP build="whole" bldLvl="1" animBg="1" rev="0" advAuto="0" spid="423" grpId="1"/>
      <p:bldP build="whole" bldLvl="1" animBg="1" rev="0" advAuto="0" spid="417" grpId="8"/>
      <p:bldP build="whole" bldLvl="1" animBg="1" rev="0" advAuto="0" spid="428" grpId="10"/>
      <p:bldP build="whole" bldLvl="1" animBg="1" rev="0" advAuto="0" spid="437" grpId="12"/>
      <p:bldP build="whole" bldLvl="1" animBg="1" rev="0" advAuto="0" spid="408" grpId="4"/>
      <p:bldP build="whole" bldLvl="1" animBg="1" rev="0" advAuto="0" spid="402" grpId="2"/>
      <p:bldP build="whole" bldLvl="1" animBg="1" rev="0" advAuto="0" spid="442" grpId="13"/>
      <p:bldP build="whole" bldLvl="1" animBg="1" rev="0" advAuto="0" spid="418" grpId="7"/>
      <p:bldP build="whole" bldLvl="1" animBg="1" rev="0" advAuto="0" spid="407" grpId="5"/>
      <p:bldP build="whole" bldLvl="1" animBg="1" rev="0" advAuto="0" spid="401" grpId="6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58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5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7" name="Parallel Projec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Parallel Project</a:t>
              </a:r>
            </a:p>
          </p:txBody>
        </p:sp>
      </p:grpSp>
      <p:sp>
        <p:nvSpPr>
          <p:cNvPr id="459" name="Title 1"/>
          <p:cNvSpPr txBox="1"/>
          <p:nvPr/>
        </p:nvSpPr>
        <p:spPr>
          <a:xfrm>
            <a:off x="152400" y="1615370"/>
            <a:ext cx="8839200" cy="39459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Non-deduplicating Project: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Trivial; pipelined with Scans/Select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Deduplicating Project:</a:t>
            </a:r>
          </a:p>
          <a:p>
            <a:pPr lvl="1" marL="802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Each worker deduplicates its partition on ProjectionList</a:t>
            </a:r>
          </a:p>
          <a:p>
            <a:pPr lvl="1" marL="802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estimated output size is small (catalog?), workers communicate their results to Manager to finish dedup.</a:t>
            </a:r>
          </a:p>
          <a:p>
            <a:pPr lvl="1" marL="802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estimated output size is too large for Manager’s disk, similar algorithm as Parallel Aggregate with Group By, except, there is no AggFunc computation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59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64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6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3" name="Parallel Nested Loops Joi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Parallel Nested Loops Join</a:t>
              </a:r>
            </a:p>
          </p:txBody>
        </p:sp>
      </p:grpSp>
      <p:sp>
        <p:nvSpPr>
          <p:cNvPr id="465" name="Title 1"/>
          <p:cNvSpPr txBox="1"/>
          <p:nvPr/>
        </p:nvSpPr>
        <p:spPr>
          <a:xfrm>
            <a:off x="301426" y="1637179"/>
            <a:ext cx="8693548" cy="3583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Given two tables A and B and JoinAttribute for equi-join</a:t>
            </a:r>
          </a:p>
          <a:p>
            <a:pPr lvl="1" marL="828842" indent="-320842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Manager assigns range/hash splits on JoinAttribute to workers</a:t>
            </a:r>
          </a:p>
          <a:p>
            <a:pPr lvl="1" marL="828842" indent="-320842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Repartitioning of A and B separately using same splits on JoinAttribute (unless pre-partitioned on it!)</a:t>
            </a:r>
          </a:p>
          <a:p>
            <a:pPr lvl="1" marL="828842" indent="-320842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Worker i applies BNLJ locally on its partitions Ai and Bi</a:t>
            </a:r>
          </a:p>
          <a:p>
            <a:pPr lvl="1" marL="828842" indent="-320842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Overall join output is just collection of all n worker outputs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join is not equi-join, there might be a lot of communication between workers; worst-case: all-to-all for cross-product!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65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70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6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9" name="Parallel “Split” and “Merge” for Joi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Parallel “Split” and “Merge” for Joins</a:t>
              </a:r>
            </a:p>
          </p:txBody>
        </p:sp>
      </p:grpSp>
      <p:sp>
        <p:nvSpPr>
          <p:cNvPr id="471" name="Title 1"/>
          <p:cNvSpPr txBox="1"/>
          <p:nvPr/>
        </p:nvSpPr>
        <p:spPr>
          <a:xfrm>
            <a:off x="225648" y="1640770"/>
            <a:ext cx="8692704" cy="3094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Repartitioning quite common for parallel (equi-)joins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Functionality abstracted as two new physical operators: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Split:</a:t>
            </a:r>
            <a:r>
              <a:t> each worker sends a subset of its partition to another worker based on Manager’s command (hash/range)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Merge:</a:t>
            </a:r>
            <a:r>
              <a:t> each worker unions subsets sent to it by others and constructs its assigned (re)partitioned subset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Useful for parallel BNLJ, Sort-Merge Join, and Hash Join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71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76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7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5" name="Parallel Sort-Merge and Hash Joi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Parallel Sort-Merge and Hash Join</a:t>
              </a:r>
            </a:p>
          </p:txBody>
        </p:sp>
      </p:grpSp>
      <p:pic>
        <p:nvPicPr>
          <p:cNvPr id="47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37242" y="1371626"/>
            <a:ext cx="7269516" cy="3391572"/>
          </a:xfrm>
          <a:prstGeom prst="rect">
            <a:avLst/>
          </a:prstGeom>
          <a:ln w="12700">
            <a:miter lim="400000"/>
          </a:ln>
        </p:spPr>
      </p:pic>
      <p:sp>
        <p:nvSpPr>
          <p:cNvPr id="478" name="For SMJ, split is on ranges of (ordinal) JoinAttribute; for HJ, split is on hash function over JoinAttribute…"/>
          <p:cNvSpPr txBox="1"/>
          <p:nvPr/>
        </p:nvSpPr>
        <p:spPr>
          <a:xfrm>
            <a:off x="152866" y="4915624"/>
            <a:ext cx="8914468" cy="1264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For SMJ, split is on ranges of (ordinal) JoinAttribute; for HJ, split is on hash function over JoinAttribute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Worker i does local join of Ai and Bi using SMJ or HJ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83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8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2" name="Improved Parallel Hash Joi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Improved Parallel Hash Join</a:t>
              </a:r>
            </a:p>
          </p:txBody>
        </p:sp>
      </p:grpSp>
      <p:sp>
        <p:nvSpPr>
          <p:cNvPr id="484" name="Title 1"/>
          <p:cNvSpPr txBox="1"/>
          <p:nvPr/>
        </p:nvSpPr>
        <p:spPr>
          <a:xfrm>
            <a:off x="226094" y="1539966"/>
            <a:ext cx="8691812" cy="4543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2-phase parallel HJ to improve performance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Idea:</a:t>
            </a:r>
            <a:r>
              <a:t> Previous version hash partitions JoinAttribute to n (same as # workers); instead, decouple the two and do a 2-stage process: partition phase and join phase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Partition Phase</a:t>
            </a:r>
            <a:r>
              <a:t>: Say |A| &lt; |B|; divide A and B into k (can be &gt; n) partitions using h1() s.t. each F x |Ai| &lt; Cluster RAM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Join Phase</a:t>
            </a:r>
            <a:r>
              <a:t>: Repartition an Ai into n partitions using h2(); build hash table on new Aij at worker j as tuples arrive; repartition Bi using h2(); local HJ of Aij and Bij on worker j in parallel for j = 1 to n; repeat all these steps for each i = 1 to k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Uses all n workers for join of each subset pair</a:t>
            </a:r>
          </a:p>
        </p:txBody>
      </p:sp>
      <p:pic>
        <p:nvPicPr>
          <p:cNvPr id="48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30950" y="5718322"/>
            <a:ext cx="1309772" cy="3457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85" grpId="2"/>
      <p:bldP build="p" bldLvl="5" animBg="1" rev="0" advAuto="0" spid="484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90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8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9" name="Parallel Query Optimiza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Parallel Query Optimization</a:t>
              </a:r>
            </a:p>
          </p:txBody>
        </p:sp>
      </p:grpSp>
      <p:sp>
        <p:nvSpPr>
          <p:cNvPr id="491" name="Title 1"/>
          <p:cNvSpPr txBox="1"/>
          <p:nvPr/>
        </p:nvSpPr>
        <p:spPr>
          <a:xfrm>
            <a:off x="218355" y="1637179"/>
            <a:ext cx="8707290" cy="3583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Far more complex than single-node QO!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I/O cost, CPU cost, and </a:t>
            </a:r>
            <a:r>
              <a:rPr u="sng"/>
              <a:t>communication cost</a:t>
            </a:r>
            <a:r>
              <a:t> for each phy. op.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Space of PQPs explodes: each node can have its own different local sub-plan (e.g., filescan vs. indexed)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Pipeline parallelism and partitioned parallelism can be interleaved in complex ways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Join order enumeration affected: bushy trees can become better!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… (we will skip more details)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96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9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5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497" name="Title 1"/>
          <p:cNvSpPr txBox="1"/>
          <p:nvPr/>
        </p:nvSpPr>
        <p:spPr>
          <a:xfrm>
            <a:off x="381000" y="1722120"/>
            <a:ext cx="8179594" cy="4907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445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Parallel RDBMSs</a:t>
            </a:r>
          </a:p>
          <a:p>
            <a:pPr marL="4445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Cloud-Native RDBMSs</a:t>
            </a:r>
          </a:p>
          <a:p>
            <a:pPr marL="4445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Beyond RDBMSs: A Brief History</a:t>
            </a:r>
            <a:endParaRPr sz="4200"/>
          </a:p>
          <a:p>
            <a:pPr marL="4445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“Big Data” Systems aka Dataflow Systems</a:t>
            </a:r>
          </a:p>
        </p:txBody>
      </p:sp>
      <p:sp>
        <p:nvSpPr>
          <p:cNvPr id="498" name="Rectangle 7"/>
          <p:cNvSpPr/>
          <p:nvPr/>
        </p:nvSpPr>
        <p:spPr>
          <a:xfrm>
            <a:off x="787400" y="2226071"/>
            <a:ext cx="3742879" cy="53357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98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03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0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2" name="Cloud Comput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Cloud Computing</a:t>
              </a:r>
            </a:p>
          </p:txBody>
        </p:sp>
      </p:grpSp>
      <p:sp>
        <p:nvSpPr>
          <p:cNvPr id="504" name="Title 1"/>
          <p:cNvSpPr txBox="1"/>
          <p:nvPr/>
        </p:nvSpPr>
        <p:spPr>
          <a:xfrm>
            <a:off x="233486" y="1570326"/>
            <a:ext cx="8677028" cy="3920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ts val="1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Compute, storage, memory, networking are virtualized and exist on remote servers; rented by application users</a:t>
            </a:r>
          </a:p>
          <a:p>
            <a:pPr lvl="1" marL="800100" indent="-342900">
              <a:lnSpc>
                <a:spcPct val="110000"/>
              </a:lnSpc>
              <a:spcBef>
                <a:spcPts val="1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Manageability</a:t>
            </a:r>
            <a:r>
              <a:t>: Managing hardware is not user's problem!</a:t>
            </a:r>
          </a:p>
          <a:p>
            <a:pPr lvl="1" marL="800100" indent="-342900">
              <a:lnSpc>
                <a:spcPct val="110000"/>
              </a:lnSpc>
              <a:spcBef>
                <a:spcPts val="1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Pay-as-you-go</a:t>
            </a:r>
            <a:r>
              <a:t>: Fine-grained pricing economics based on actual usage (granularity: seconds to years!)</a:t>
            </a:r>
          </a:p>
          <a:p>
            <a:pPr lvl="1" marL="800100" indent="-342900">
              <a:lnSpc>
                <a:spcPct val="110000"/>
              </a:lnSpc>
              <a:spcBef>
                <a:spcPts val="1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Elasticity</a:t>
            </a:r>
            <a:r>
              <a:t>: Can dynamically add or reduce capacity based on actual workload’s demand</a:t>
            </a:r>
          </a:p>
          <a:p>
            <a:pPr marL="342900" indent="-342900">
              <a:lnSpc>
                <a:spcPct val="110000"/>
              </a:lnSpc>
              <a:spcBef>
                <a:spcPts val="1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Infrastructure-as-a-Service (IaaS); Platform-as-a-Service (PaaS); Software-as-a-Service (SaaS)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5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5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5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504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6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5781" t="6977" r="5781" b="0"/>
          <a:stretch>
            <a:fillRect/>
          </a:stretch>
        </p:blipFill>
        <p:spPr>
          <a:xfrm>
            <a:off x="1027310" y="1215032"/>
            <a:ext cx="7089422" cy="4605754"/>
          </a:xfrm>
          <a:prstGeom prst="rect">
            <a:avLst/>
          </a:prstGeom>
          <a:ln w="12700">
            <a:miter lim="400000"/>
          </a:ln>
        </p:spPr>
      </p:pic>
      <p:sp>
        <p:nvSpPr>
          <p:cNvPr id="507" name="Slide Number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10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0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9" name="Cloud Comput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Cloud Computing</a:t>
              </a:r>
            </a:p>
          </p:txBody>
        </p:sp>
      </p:grpSp>
      <p:sp>
        <p:nvSpPr>
          <p:cNvPr id="511" name="Title 1"/>
          <p:cNvSpPr txBox="1"/>
          <p:nvPr/>
        </p:nvSpPr>
        <p:spPr>
          <a:xfrm>
            <a:off x="943719" y="5895672"/>
            <a:ext cx="7561362" cy="74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>
              <a:defRPr i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How to redesign a parallel RDBMS to best exploit the cloud’s capabilities?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11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16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1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5" name="Revisiting Parallelism in the Cloud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Revisiting Parallelism in the Cloud</a:t>
              </a:r>
            </a:p>
          </p:txBody>
        </p:sp>
      </p:grpSp>
      <p:sp>
        <p:nvSpPr>
          <p:cNvPr id="517" name="Title 1"/>
          <p:cNvSpPr txBox="1"/>
          <p:nvPr/>
        </p:nvSpPr>
        <p:spPr>
          <a:xfrm>
            <a:off x="640804" y="4896758"/>
            <a:ext cx="2025403" cy="74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Shared-Disk Parallelism</a:t>
            </a:r>
          </a:p>
        </p:txBody>
      </p:sp>
      <p:sp>
        <p:nvSpPr>
          <p:cNvPr id="518" name="Title 1"/>
          <p:cNvSpPr txBox="1"/>
          <p:nvPr/>
        </p:nvSpPr>
        <p:spPr>
          <a:xfrm>
            <a:off x="6049689" y="4913300"/>
            <a:ext cx="2472532" cy="74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Shared-Nothing Parallelism</a:t>
            </a:r>
          </a:p>
        </p:txBody>
      </p:sp>
      <p:grpSp>
        <p:nvGrpSpPr>
          <p:cNvPr id="538" name="Group"/>
          <p:cNvGrpSpPr/>
          <p:nvPr/>
        </p:nvGrpSpPr>
        <p:grpSpPr>
          <a:xfrm>
            <a:off x="590475" y="1546050"/>
            <a:ext cx="2126060" cy="3182980"/>
            <a:chOff x="0" y="0"/>
            <a:chExt cx="2126059" cy="3182978"/>
          </a:xfrm>
        </p:grpSpPr>
        <p:pic>
          <p:nvPicPr>
            <p:cNvPr id="519" name="Picture 92" descr="Picture 92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6424" y="2581081"/>
              <a:ext cx="591069" cy="6018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20" name="Interconnect"/>
            <p:cNvSpPr/>
            <p:nvPr/>
          </p:nvSpPr>
          <p:spPr>
            <a:xfrm>
              <a:off x="63028" y="1708168"/>
              <a:ext cx="2000003" cy="419299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>
                  <a:solidFill>
                    <a:srgbClr val="404040"/>
                  </a:solidFill>
                </a:defRPr>
              </a:lvl1pPr>
            </a:lstStyle>
            <a:p>
              <a:pPr/>
              <a:r>
                <a:t>Interconnect</a:t>
              </a:r>
            </a:p>
          </p:txBody>
        </p:sp>
        <p:sp>
          <p:nvSpPr>
            <p:cNvPr id="521" name="Line"/>
            <p:cNvSpPr/>
            <p:nvPr/>
          </p:nvSpPr>
          <p:spPr>
            <a:xfrm flipV="1">
              <a:off x="301897" y="2129278"/>
              <a:ext cx="1" cy="4446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522" name="Picture 92" descr="Picture 92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1530424" y="2581081"/>
              <a:ext cx="591069" cy="6018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23" name="Line"/>
            <p:cNvSpPr/>
            <p:nvPr/>
          </p:nvSpPr>
          <p:spPr>
            <a:xfrm flipV="1">
              <a:off x="1825897" y="2129278"/>
              <a:ext cx="1" cy="444700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524" name="Picture 92" descr="Picture 92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767556" y="2581081"/>
              <a:ext cx="591068" cy="6018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25" name="Line"/>
            <p:cNvSpPr/>
            <p:nvPr/>
          </p:nvSpPr>
          <p:spPr>
            <a:xfrm flipV="1">
              <a:off x="1063029" y="2129278"/>
              <a:ext cx="1" cy="444700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526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662960"/>
              <a:ext cx="602060" cy="6020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27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761131" y="662960"/>
              <a:ext cx="602061" cy="6020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28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524000" y="662960"/>
              <a:ext cx="602060" cy="6020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29" name="Line"/>
            <p:cNvSpPr/>
            <p:nvPr/>
          </p:nvSpPr>
          <p:spPr>
            <a:xfrm flipV="1">
              <a:off x="301029" y="225093"/>
              <a:ext cx="1" cy="444700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30" name="Line"/>
            <p:cNvSpPr/>
            <p:nvPr/>
          </p:nvSpPr>
          <p:spPr>
            <a:xfrm flipV="1">
              <a:off x="1825897" y="225093"/>
              <a:ext cx="1" cy="444700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31" name="Line"/>
            <p:cNvSpPr/>
            <p:nvPr/>
          </p:nvSpPr>
          <p:spPr>
            <a:xfrm flipV="1">
              <a:off x="1063029" y="225093"/>
              <a:ext cx="1" cy="444700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32" name="Line"/>
            <p:cNvSpPr/>
            <p:nvPr/>
          </p:nvSpPr>
          <p:spPr>
            <a:xfrm flipV="1">
              <a:off x="301029" y="1258417"/>
              <a:ext cx="1" cy="444700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33" name="Line"/>
            <p:cNvSpPr/>
            <p:nvPr/>
          </p:nvSpPr>
          <p:spPr>
            <a:xfrm flipV="1">
              <a:off x="1825897" y="1258417"/>
              <a:ext cx="1" cy="444700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34" name="Line"/>
            <p:cNvSpPr/>
            <p:nvPr/>
          </p:nvSpPr>
          <p:spPr>
            <a:xfrm flipV="1">
              <a:off x="1063029" y="1258417"/>
              <a:ext cx="1" cy="444700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535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30072" r="0" b="30072"/>
            <a:stretch>
              <a:fillRect/>
            </a:stretch>
          </p:blipFill>
          <p:spPr>
            <a:xfrm>
              <a:off x="5556" y="0"/>
              <a:ext cx="590948" cy="2355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36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30072" r="0" b="30072"/>
            <a:stretch>
              <a:fillRect/>
            </a:stretch>
          </p:blipFill>
          <p:spPr>
            <a:xfrm>
              <a:off x="766688" y="0"/>
              <a:ext cx="590948" cy="2355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37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30072" r="0" b="30072"/>
            <a:stretch>
              <a:fillRect/>
            </a:stretch>
          </p:blipFill>
          <p:spPr>
            <a:xfrm>
              <a:off x="1529556" y="0"/>
              <a:ext cx="590948" cy="2355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58" name="Group"/>
          <p:cNvGrpSpPr/>
          <p:nvPr/>
        </p:nvGrpSpPr>
        <p:grpSpPr>
          <a:xfrm>
            <a:off x="6222925" y="1638976"/>
            <a:ext cx="2126060" cy="3106595"/>
            <a:chOff x="0" y="0"/>
            <a:chExt cx="2126059" cy="3106594"/>
          </a:xfrm>
        </p:grpSpPr>
        <p:pic>
          <p:nvPicPr>
            <p:cNvPr id="539" name="Picture 92" descr="Picture 92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5556" y="2504697"/>
              <a:ext cx="591068" cy="6018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40" name="Interconnect"/>
            <p:cNvSpPr/>
            <p:nvPr/>
          </p:nvSpPr>
          <p:spPr>
            <a:xfrm>
              <a:off x="63028" y="0"/>
              <a:ext cx="2000003" cy="419299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>
                  <a:solidFill>
                    <a:srgbClr val="404040"/>
                  </a:solidFill>
                </a:defRPr>
              </a:lvl1pPr>
            </a:lstStyle>
            <a:p>
              <a:pPr/>
              <a:r>
                <a:t>Interconnect</a:t>
              </a:r>
            </a:p>
          </p:txBody>
        </p:sp>
        <p:sp>
          <p:nvSpPr>
            <p:cNvPr id="541" name="Line"/>
            <p:cNvSpPr/>
            <p:nvPr/>
          </p:nvSpPr>
          <p:spPr>
            <a:xfrm flipV="1">
              <a:off x="301029" y="427950"/>
              <a:ext cx="1" cy="444700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542" name="Picture 92" descr="Picture 92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1529556" y="2504697"/>
              <a:ext cx="591068" cy="6018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43" name="Line"/>
            <p:cNvSpPr/>
            <p:nvPr/>
          </p:nvSpPr>
          <p:spPr>
            <a:xfrm flipV="1">
              <a:off x="1825029" y="427951"/>
              <a:ext cx="1" cy="4446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544" name="Picture 92" descr="Picture 92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766688" y="2504697"/>
              <a:ext cx="591068" cy="6018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45" name="Line"/>
            <p:cNvSpPr/>
            <p:nvPr/>
          </p:nvSpPr>
          <p:spPr>
            <a:xfrm flipV="1">
              <a:off x="1062161" y="427951"/>
              <a:ext cx="1" cy="4446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546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818325"/>
              <a:ext cx="602060" cy="6020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47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761131" y="818325"/>
              <a:ext cx="602061" cy="6020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48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524000" y="818325"/>
              <a:ext cx="602060" cy="6020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49" name="Line"/>
            <p:cNvSpPr/>
            <p:nvPr/>
          </p:nvSpPr>
          <p:spPr>
            <a:xfrm flipV="1">
              <a:off x="301029" y="2056972"/>
              <a:ext cx="1" cy="4446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50" name="Line"/>
            <p:cNvSpPr/>
            <p:nvPr/>
          </p:nvSpPr>
          <p:spPr>
            <a:xfrm flipV="1">
              <a:off x="1825897" y="2056972"/>
              <a:ext cx="1" cy="4446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51" name="Line"/>
            <p:cNvSpPr/>
            <p:nvPr/>
          </p:nvSpPr>
          <p:spPr>
            <a:xfrm flipV="1">
              <a:off x="1063029" y="2056972"/>
              <a:ext cx="1" cy="4446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52" name="Line"/>
            <p:cNvSpPr/>
            <p:nvPr/>
          </p:nvSpPr>
          <p:spPr>
            <a:xfrm flipV="1">
              <a:off x="301029" y="1413782"/>
              <a:ext cx="1" cy="4446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53" name="Line"/>
            <p:cNvSpPr/>
            <p:nvPr/>
          </p:nvSpPr>
          <p:spPr>
            <a:xfrm flipV="1">
              <a:off x="1825897" y="1413782"/>
              <a:ext cx="1" cy="4446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54" name="Line"/>
            <p:cNvSpPr/>
            <p:nvPr/>
          </p:nvSpPr>
          <p:spPr>
            <a:xfrm flipV="1">
              <a:off x="1063029" y="1413782"/>
              <a:ext cx="1" cy="4446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555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30072" r="0" b="30072"/>
            <a:stretch>
              <a:fillRect/>
            </a:stretch>
          </p:blipFill>
          <p:spPr>
            <a:xfrm>
              <a:off x="5556" y="1831878"/>
              <a:ext cx="590948" cy="2355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56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30072" r="0" b="30072"/>
            <a:stretch>
              <a:fillRect/>
            </a:stretch>
          </p:blipFill>
          <p:spPr>
            <a:xfrm>
              <a:off x="766688" y="1831878"/>
              <a:ext cx="590948" cy="2355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57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30072" r="0" b="30072"/>
            <a:stretch>
              <a:fillRect/>
            </a:stretch>
          </p:blipFill>
          <p:spPr>
            <a:xfrm>
              <a:off x="1529556" y="1831878"/>
              <a:ext cx="590948" cy="2355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59" name="Rectangle"/>
          <p:cNvSpPr/>
          <p:nvPr/>
        </p:nvSpPr>
        <p:spPr>
          <a:xfrm>
            <a:off x="553963" y="3154524"/>
            <a:ext cx="2199085" cy="614362"/>
          </a:xfrm>
          <a:prstGeom prst="rect">
            <a:avLst/>
          </a:prstGeom>
          <a:ln w="50800">
            <a:solidFill>
              <a:srgbClr val="FF2600"/>
            </a:solidFill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560" name="Rectangle"/>
          <p:cNvSpPr/>
          <p:nvPr/>
        </p:nvSpPr>
        <p:spPr>
          <a:xfrm>
            <a:off x="6139135" y="2378110"/>
            <a:ext cx="769641" cy="2454274"/>
          </a:xfrm>
          <a:prstGeom prst="rect">
            <a:avLst/>
          </a:prstGeom>
          <a:ln w="50800">
            <a:solidFill>
              <a:srgbClr val="FF2600"/>
            </a:solidFill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561" name="Title 1"/>
          <p:cNvSpPr txBox="1"/>
          <p:nvPr/>
        </p:nvSpPr>
        <p:spPr>
          <a:xfrm>
            <a:off x="2881436" y="2113207"/>
            <a:ext cx="2356049" cy="1403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22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Networks have become much faster: 100GbE to even TbE!</a:t>
            </a:r>
          </a:p>
        </p:txBody>
      </p:sp>
      <p:sp>
        <p:nvSpPr>
          <p:cNvPr id="562" name="Title 1"/>
          <p:cNvSpPr txBox="1"/>
          <p:nvPr/>
        </p:nvSpPr>
        <p:spPr>
          <a:xfrm>
            <a:off x="3421285" y="4150490"/>
            <a:ext cx="2603600" cy="1072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22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Such bundling could under-utilize some resources</a:t>
            </a:r>
          </a:p>
        </p:txBody>
      </p:sp>
      <p:sp>
        <p:nvSpPr>
          <p:cNvPr id="563" name="Title 1"/>
          <p:cNvSpPr txBox="1"/>
          <p:nvPr/>
        </p:nvSpPr>
        <p:spPr>
          <a:xfrm>
            <a:off x="689719" y="5792694"/>
            <a:ext cx="7764562" cy="74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>
              <a:defRPr i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How to exploit cloud’s virtualization of compute, memory, and storage resources to improve speed and utilization?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62" grpId="4"/>
      <p:bldP build="whole" bldLvl="1" animBg="1" rev="0" advAuto="0" spid="560" grpId="3"/>
      <p:bldP build="whole" bldLvl="1" animBg="1" rev="0" advAuto="0" spid="561" grpId="1"/>
      <p:bldP build="whole" bldLvl="1" animBg="1" rev="0" advAuto="0" spid="559" grpId="2"/>
      <p:bldP build="whole" bldLvl="1" animBg="1" rev="0" advAuto="0" spid="563" grpId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6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6" name="Revisiting Parallelism in the Cloud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Revisiting Parallelism in the Cloud</a:t>
              </a:r>
            </a:p>
          </p:txBody>
        </p:sp>
      </p:grpSp>
      <p:pic>
        <p:nvPicPr>
          <p:cNvPr id="568" name="Picture 92" descr="Picture 9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34958" y="5509808"/>
            <a:ext cx="591069" cy="601898"/>
          </a:xfrm>
          <a:prstGeom prst="rect">
            <a:avLst/>
          </a:prstGeom>
          <a:ln w="12700">
            <a:miter lim="400000"/>
          </a:ln>
        </p:spPr>
      </p:pic>
      <p:sp>
        <p:nvSpPr>
          <p:cNvPr id="569" name="Interconnect"/>
          <p:cNvSpPr/>
          <p:nvPr/>
        </p:nvSpPr>
        <p:spPr>
          <a:xfrm>
            <a:off x="2691562" y="4636895"/>
            <a:ext cx="2000003" cy="419299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solidFill>
                  <a:srgbClr val="404040"/>
                </a:solidFill>
              </a:defRPr>
            </a:lvl1pPr>
          </a:lstStyle>
          <a:p>
            <a:pPr/>
            <a:r>
              <a:t>Interconnect</a:t>
            </a:r>
          </a:p>
        </p:txBody>
      </p:sp>
      <p:sp>
        <p:nvSpPr>
          <p:cNvPr id="570" name="Line"/>
          <p:cNvSpPr/>
          <p:nvPr/>
        </p:nvSpPr>
        <p:spPr>
          <a:xfrm flipV="1">
            <a:off x="2930431" y="5058005"/>
            <a:ext cx="1" cy="444699"/>
          </a:xfrm>
          <a:prstGeom prst="line">
            <a:avLst/>
          </a:prstGeom>
          <a:ln w="25400">
            <a:solidFill>
              <a:schemeClr val="accent1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pic>
        <p:nvPicPr>
          <p:cNvPr id="571" name="Picture 92" descr="Picture 9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58958" y="5509808"/>
            <a:ext cx="591069" cy="601898"/>
          </a:xfrm>
          <a:prstGeom prst="rect">
            <a:avLst/>
          </a:prstGeom>
          <a:ln w="12700">
            <a:miter lim="400000"/>
          </a:ln>
        </p:spPr>
      </p:pic>
      <p:sp>
        <p:nvSpPr>
          <p:cNvPr id="572" name="Line"/>
          <p:cNvSpPr/>
          <p:nvPr/>
        </p:nvSpPr>
        <p:spPr>
          <a:xfrm flipV="1">
            <a:off x="4454431" y="5058005"/>
            <a:ext cx="1" cy="444700"/>
          </a:xfrm>
          <a:prstGeom prst="line">
            <a:avLst/>
          </a:prstGeom>
          <a:ln w="25400">
            <a:solidFill>
              <a:schemeClr val="accent1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pic>
        <p:nvPicPr>
          <p:cNvPr id="573" name="Picture 92" descr="Picture 9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5748" y="3607535"/>
            <a:ext cx="591069" cy="601898"/>
          </a:xfrm>
          <a:prstGeom prst="rect">
            <a:avLst/>
          </a:prstGeom>
          <a:ln w="12700">
            <a:miter lim="400000"/>
          </a:ln>
        </p:spPr>
      </p:pic>
      <p:sp>
        <p:nvSpPr>
          <p:cNvPr id="574" name="Line"/>
          <p:cNvSpPr/>
          <p:nvPr/>
        </p:nvSpPr>
        <p:spPr>
          <a:xfrm flipV="1">
            <a:off x="3341222" y="4174166"/>
            <a:ext cx="1" cy="444699"/>
          </a:xfrm>
          <a:prstGeom prst="line">
            <a:avLst/>
          </a:prstGeom>
          <a:ln w="25400">
            <a:solidFill>
              <a:schemeClr val="accent1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pic>
        <p:nvPicPr>
          <p:cNvPr id="57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92954" y="4823587"/>
            <a:ext cx="602060" cy="602061"/>
          </a:xfrm>
          <a:prstGeom prst="rect">
            <a:avLst/>
          </a:prstGeom>
          <a:ln w="12700">
            <a:miter lim="400000"/>
          </a:ln>
        </p:spPr>
      </p:pic>
      <p:pic>
        <p:nvPicPr>
          <p:cNvPr id="57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13266" y="4248164"/>
            <a:ext cx="602060" cy="602060"/>
          </a:xfrm>
          <a:prstGeom prst="rect">
            <a:avLst/>
          </a:prstGeom>
          <a:ln w="12700">
            <a:miter lim="400000"/>
          </a:ln>
        </p:spPr>
      </p:pic>
      <p:sp>
        <p:nvSpPr>
          <p:cNvPr id="577" name="Line"/>
          <p:cNvSpPr/>
          <p:nvPr/>
        </p:nvSpPr>
        <p:spPr>
          <a:xfrm flipV="1">
            <a:off x="3988054" y="4169820"/>
            <a:ext cx="1" cy="444699"/>
          </a:xfrm>
          <a:prstGeom prst="line">
            <a:avLst/>
          </a:prstGeom>
          <a:ln w="25400">
            <a:solidFill>
              <a:schemeClr val="accent1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578" name="Line"/>
          <p:cNvSpPr/>
          <p:nvPr/>
        </p:nvSpPr>
        <p:spPr>
          <a:xfrm>
            <a:off x="2279304" y="5058203"/>
            <a:ext cx="409581" cy="1"/>
          </a:xfrm>
          <a:prstGeom prst="line">
            <a:avLst/>
          </a:prstGeom>
          <a:ln w="25400">
            <a:solidFill>
              <a:schemeClr val="accent1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579" name="Line"/>
          <p:cNvSpPr/>
          <p:nvPr/>
        </p:nvSpPr>
        <p:spPr>
          <a:xfrm flipV="1">
            <a:off x="4635754" y="4169820"/>
            <a:ext cx="1" cy="444699"/>
          </a:xfrm>
          <a:prstGeom prst="line">
            <a:avLst/>
          </a:prstGeom>
          <a:ln w="25400">
            <a:solidFill>
              <a:schemeClr val="accent1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580" name="Line"/>
          <p:cNvSpPr/>
          <p:nvPr/>
        </p:nvSpPr>
        <p:spPr>
          <a:xfrm>
            <a:off x="4705004" y="5039820"/>
            <a:ext cx="409581" cy="1"/>
          </a:xfrm>
          <a:prstGeom prst="line">
            <a:avLst/>
          </a:prstGeom>
          <a:ln w="25400">
            <a:solidFill>
              <a:schemeClr val="accent1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pic>
        <p:nvPicPr>
          <p:cNvPr id="581" name="Image" descr="Image"/>
          <p:cNvPicPr>
            <a:picLocks noChangeAspect="1"/>
          </p:cNvPicPr>
          <p:nvPr/>
        </p:nvPicPr>
        <p:blipFill>
          <a:blip r:embed="rId4">
            <a:extLst/>
          </a:blip>
          <a:srcRect l="0" t="30072" r="0" b="30072"/>
          <a:stretch>
            <a:fillRect/>
          </a:stretch>
        </p:blipFill>
        <p:spPr>
          <a:xfrm>
            <a:off x="3692580" y="3944726"/>
            <a:ext cx="590949" cy="235527"/>
          </a:xfrm>
          <a:prstGeom prst="rect">
            <a:avLst/>
          </a:prstGeom>
          <a:ln w="12700">
            <a:miter lim="400000"/>
          </a:ln>
        </p:spPr>
      </p:pic>
      <p:pic>
        <p:nvPicPr>
          <p:cNvPr id="582" name="Image" descr="Image"/>
          <p:cNvPicPr>
            <a:picLocks noChangeAspect="1"/>
          </p:cNvPicPr>
          <p:nvPr/>
        </p:nvPicPr>
        <p:blipFill>
          <a:blip r:embed="rId4">
            <a:extLst/>
          </a:blip>
          <a:srcRect l="0" t="30072" r="0" b="30072"/>
          <a:stretch>
            <a:fillRect/>
          </a:stretch>
        </p:blipFill>
        <p:spPr>
          <a:xfrm>
            <a:off x="4339412" y="3944726"/>
            <a:ext cx="590949" cy="235527"/>
          </a:xfrm>
          <a:prstGeom prst="rect">
            <a:avLst/>
          </a:prstGeom>
          <a:ln w="12700">
            <a:miter lim="400000"/>
          </a:ln>
        </p:spPr>
      </p:pic>
      <p:pic>
        <p:nvPicPr>
          <p:cNvPr id="583" name="Image" descr="Image"/>
          <p:cNvPicPr>
            <a:picLocks noChangeAspect="1"/>
          </p:cNvPicPr>
          <p:nvPr/>
        </p:nvPicPr>
        <p:blipFill>
          <a:blip r:embed="rId4">
            <a:extLst/>
          </a:blip>
          <a:srcRect l="0" t="30072" r="0" b="30072"/>
          <a:stretch>
            <a:fillRect/>
          </a:stretch>
        </p:blipFill>
        <p:spPr>
          <a:xfrm>
            <a:off x="1711926" y="4940529"/>
            <a:ext cx="590948" cy="235528"/>
          </a:xfrm>
          <a:prstGeom prst="rect">
            <a:avLst/>
          </a:prstGeom>
          <a:ln w="12700">
            <a:miter lim="400000"/>
          </a:ln>
        </p:spPr>
      </p:pic>
      <p:sp>
        <p:nvSpPr>
          <p:cNvPr id="584" name="Line"/>
          <p:cNvSpPr/>
          <p:nvPr/>
        </p:nvSpPr>
        <p:spPr>
          <a:xfrm>
            <a:off x="2279304" y="4650794"/>
            <a:ext cx="409581" cy="1"/>
          </a:xfrm>
          <a:prstGeom prst="line">
            <a:avLst/>
          </a:prstGeom>
          <a:ln w="25400">
            <a:solidFill>
              <a:schemeClr val="accent1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pic>
        <p:nvPicPr>
          <p:cNvPr id="58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90050" y="5494426"/>
            <a:ext cx="602060" cy="602061"/>
          </a:xfrm>
          <a:prstGeom prst="rect">
            <a:avLst/>
          </a:prstGeom>
          <a:ln w="12700">
            <a:miter lim="400000"/>
          </a:ln>
        </p:spPr>
      </p:pic>
      <p:sp>
        <p:nvSpPr>
          <p:cNvPr id="586" name="Line"/>
          <p:cNvSpPr/>
          <p:nvPr/>
        </p:nvSpPr>
        <p:spPr>
          <a:xfrm>
            <a:off x="3565307" y="5058005"/>
            <a:ext cx="1" cy="444699"/>
          </a:xfrm>
          <a:prstGeom prst="line">
            <a:avLst/>
          </a:prstGeom>
          <a:ln w="25400">
            <a:solidFill>
              <a:schemeClr val="accent1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pic>
        <p:nvPicPr>
          <p:cNvPr id="58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92954" y="4210064"/>
            <a:ext cx="602060" cy="602060"/>
          </a:xfrm>
          <a:prstGeom prst="rect">
            <a:avLst/>
          </a:prstGeom>
          <a:ln w="12700">
            <a:miter lim="400000"/>
          </a:ln>
        </p:spPr>
      </p:pic>
      <p:sp>
        <p:nvSpPr>
          <p:cNvPr id="588" name="Line"/>
          <p:cNvSpPr/>
          <p:nvPr/>
        </p:nvSpPr>
        <p:spPr>
          <a:xfrm>
            <a:off x="4705004" y="4639420"/>
            <a:ext cx="409581" cy="1"/>
          </a:xfrm>
          <a:prstGeom prst="line">
            <a:avLst/>
          </a:prstGeom>
          <a:ln w="25400">
            <a:solidFill>
              <a:schemeClr val="accent1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589" name="Line"/>
          <p:cNvSpPr/>
          <p:nvPr/>
        </p:nvSpPr>
        <p:spPr>
          <a:xfrm flipV="1">
            <a:off x="2745723" y="4171598"/>
            <a:ext cx="1" cy="444699"/>
          </a:xfrm>
          <a:prstGeom prst="line">
            <a:avLst/>
          </a:prstGeom>
          <a:ln w="25400">
            <a:solidFill>
              <a:schemeClr val="accent1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pic>
        <p:nvPicPr>
          <p:cNvPr id="590" name="Image" descr="Image"/>
          <p:cNvPicPr>
            <a:picLocks noChangeAspect="1"/>
          </p:cNvPicPr>
          <p:nvPr/>
        </p:nvPicPr>
        <p:blipFill>
          <a:blip r:embed="rId4">
            <a:extLst/>
          </a:blip>
          <a:srcRect l="0" t="30072" r="0" b="30072"/>
          <a:stretch>
            <a:fillRect/>
          </a:stretch>
        </p:blipFill>
        <p:spPr>
          <a:xfrm>
            <a:off x="2361350" y="3946505"/>
            <a:ext cx="590948" cy="235527"/>
          </a:xfrm>
          <a:prstGeom prst="rect">
            <a:avLst/>
          </a:prstGeom>
          <a:ln w="12700">
            <a:miter lim="400000"/>
          </a:ln>
        </p:spPr>
      </p:pic>
      <p:sp>
        <p:nvSpPr>
          <p:cNvPr id="591" name="Title 1"/>
          <p:cNvSpPr txBox="1"/>
          <p:nvPr/>
        </p:nvSpPr>
        <p:spPr>
          <a:xfrm>
            <a:off x="527775" y="1540648"/>
            <a:ext cx="8088450" cy="1264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1000"/>
              </a:spcBef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The promise of full serverless / resource disaggregation:</a:t>
            </a:r>
          </a:p>
          <a:p>
            <a:pPr algn="ctr">
              <a:lnSpc>
                <a:spcPct val="110000"/>
              </a:lnSpc>
              <a:spcBef>
                <a:spcPts val="1000"/>
              </a:spcBef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(compute, memory, storage) are network-attached and can be elastically added/removed</a:t>
            </a:r>
          </a:p>
        </p:txBody>
      </p:sp>
      <p:sp>
        <p:nvSpPr>
          <p:cNvPr id="592" name="Rectangle"/>
          <p:cNvSpPr/>
          <p:nvPr/>
        </p:nvSpPr>
        <p:spPr>
          <a:xfrm>
            <a:off x="1662093" y="3438142"/>
            <a:ext cx="1989462" cy="1458030"/>
          </a:xfrm>
          <a:prstGeom prst="rect">
            <a:avLst/>
          </a:prstGeom>
          <a:ln w="50800">
            <a:solidFill>
              <a:srgbClr val="FF2600"/>
            </a:solidFill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593" name="Rectangle"/>
          <p:cNvSpPr/>
          <p:nvPr/>
        </p:nvSpPr>
        <p:spPr>
          <a:xfrm>
            <a:off x="3665556" y="3764084"/>
            <a:ext cx="1291506" cy="919173"/>
          </a:xfrm>
          <a:prstGeom prst="rect">
            <a:avLst/>
          </a:prstGeom>
          <a:ln w="50800">
            <a:solidFill>
              <a:srgbClr val="FF2600"/>
            </a:solidFill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594" name="Rectangle"/>
          <p:cNvSpPr/>
          <p:nvPr/>
        </p:nvSpPr>
        <p:spPr>
          <a:xfrm>
            <a:off x="5007861" y="4148890"/>
            <a:ext cx="772246" cy="1395309"/>
          </a:xfrm>
          <a:prstGeom prst="rect">
            <a:avLst/>
          </a:prstGeom>
          <a:ln w="50800">
            <a:solidFill>
              <a:srgbClr val="FF2600"/>
            </a:solidFill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595" name="Title 1"/>
          <p:cNvSpPr txBox="1"/>
          <p:nvPr/>
        </p:nvSpPr>
        <p:spPr>
          <a:xfrm>
            <a:off x="3925689" y="2950152"/>
            <a:ext cx="3168204" cy="74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22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Get more memory for some phy. ops.</a:t>
            </a:r>
          </a:p>
        </p:txBody>
      </p:sp>
      <p:sp>
        <p:nvSpPr>
          <p:cNvPr id="596" name="Title 1"/>
          <p:cNvSpPr txBox="1"/>
          <p:nvPr/>
        </p:nvSpPr>
        <p:spPr>
          <a:xfrm>
            <a:off x="5864194" y="4144994"/>
            <a:ext cx="2221707" cy="140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22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Get more CPUs to better parallelize aggregates</a:t>
            </a:r>
          </a:p>
        </p:txBody>
      </p:sp>
      <p:sp>
        <p:nvSpPr>
          <p:cNvPr id="597" name="Title 1"/>
          <p:cNvSpPr txBox="1"/>
          <p:nvPr/>
        </p:nvSpPr>
        <p:spPr>
          <a:xfrm>
            <a:off x="689719" y="6217428"/>
            <a:ext cx="7764562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i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How to fulfill the promise with minimal added latency?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92" grpId="1"/>
      <p:bldP build="whole" bldLvl="1" animBg="1" rev="0" advAuto="0" spid="594" grpId="4"/>
      <p:bldP build="whole" bldLvl="1" animBg="1" rev="0" advAuto="0" spid="597" grpId="6"/>
      <p:bldP build="whole" bldLvl="1" animBg="1" rev="0" advAuto="0" spid="593" grpId="2"/>
      <p:bldP build="whole" bldLvl="1" animBg="1" rev="0" advAuto="0" spid="596" grpId="5"/>
      <p:bldP build="whole" bldLvl="1" animBg="1" rev="0" advAuto="0" spid="595" grpId="3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Slide Number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602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0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1" name="Cloud-Native Parallel RDBMS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Cloud-Native Parallel RDBMSs</a:t>
              </a:r>
            </a:p>
          </p:txBody>
        </p:sp>
      </p:grpSp>
      <p:sp>
        <p:nvSpPr>
          <p:cNvPr id="603" name="Title 1"/>
          <p:cNvSpPr txBox="1"/>
          <p:nvPr/>
        </p:nvSpPr>
        <p:spPr>
          <a:xfrm>
            <a:off x="330200" y="1462970"/>
            <a:ext cx="8662442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Many cloud vendors, traditional RDBMS companies, startups</a:t>
            </a:r>
          </a:p>
        </p:txBody>
      </p:sp>
      <p:sp>
        <p:nvSpPr>
          <p:cNvPr id="604" name="Title 1"/>
          <p:cNvSpPr txBox="1"/>
          <p:nvPr/>
        </p:nvSpPr>
        <p:spPr>
          <a:xfrm>
            <a:off x="330200" y="4354844"/>
            <a:ext cx="8662442" cy="2115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Not just running a regular parallel RDBMS on IaaS!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Higher levels (data model, SQL, parser, etc.) preserved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Need to revisit, redesign, and reimplement all internals: storage subsystem, memory management, query processing and optimization, transaction management, and more</a:t>
            </a:r>
          </a:p>
        </p:txBody>
      </p:sp>
      <p:grpSp>
        <p:nvGrpSpPr>
          <p:cNvPr id="611" name="Group"/>
          <p:cNvGrpSpPr/>
          <p:nvPr/>
        </p:nvGrpSpPr>
        <p:grpSpPr>
          <a:xfrm>
            <a:off x="1412578" y="1956752"/>
            <a:ext cx="6497686" cy="2127374"/>
            <a:chOff x="0" y="0"/>
            <a:chExt cx="6497684" cy="2127372"/>
          </a:xfrm>
        </p:grpSpPr>
        <p:pic>
          <p:nvPicPr>
            <p:cNvPr id="605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14551" r="0" b="14551"/>
            <a:stretch>
              <a:fillRect/>
            </a:stretch>
          </p:blipFill>
          <p:spPr>
            <a:xfrm>
              <a:off x="2174283" y="149423"/>
              <a:ext cx="1921274" cy="6810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6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149423"/>
              <a:ext cx="1393234" cy="6810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7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7675" t="19814" r="7675" b="16304"/>
            <a:stretch>
              <a:fillRect/>
            </a:stretch>
          </p:blipFill>
          <p:spPr>
            <a:xfrm>
              <a:off x="4876605" y="0"/>
              <a:ext cx="1296468" cy="9799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8" name="Image" descr="Image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38604" t="0" r="17723" b="0"/>
            <a:stretch>
              <a:fillRect/>
            </a:stretch>
          </p:blipFill>
          <p:spPr>
            <a:xfrm>
              <a:off x="2331307" y="1147454"/>
              <a:ext cx="1267924" cy="9798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9" name="Image" descr="Image"/>
            <p:cNvPicPr>
              <a:picLocks noChangeAspect="1"/>
            </p:cNvPicPr>
            <p:nvPr/>
          </p:nvPicPr>
          <p:blipFill>
            <a:blip r:embed="rId6">
              <a:extLst/>
            </a:blip>
            <a:srcRect l="0" t="20796" r="0" b="20796"/>
            <a:stretch>
              <a:fillRect/>
            </a:stretch>
          </p:blipFill>
          <p:spPr>
            <a:xfrm>
              <a:off x="4239819" y="1328090"/>
              <a:ext cx="2257866" cy="60620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10" name="Image" descr="Image"/>
            <p:cNvPicPr>
              <a:picLocks noChangeAspect="1"/>
            </p:cNvPicPr>
            <p:nvPr/>
          </p:nvPicPr>
          <p:blipFill>
            <a:blip r:embed="rId7">
              <a:extLst/>
            </a:blip>
            <a:srcRect l="20719" t="0" r="20719" b="0"/>
            <a:stretch>
              <a:fillRect/>
            </a:stretch>
          </p:blipFill>
          <p:spPr>
            <a:xfrm>
              <a:off x="122735" y="1147454"/>
              <a:ext cx="1147699" cy="9799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604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Slide Number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616" name="Rectangle 6"/>
          <p:cNvGrpSpPr/>
          <p:nvPr/>
        </p:nvGrpSpPr>
        <p:grpSpPr>
          <a:xfrm>
            <a:off x="0" y="0"/>
            <a:ext cx="3662214" cy="1219200"/>
            <a:chOff x="0" y="0"/>
            <a:chExt cx="3662213" cy="1219200"/>
          </a:xfrm>
        </p:grpSpPr>
        <p:sp>
          <p:nvSpPr>
            <p:cNvPr id="614" name="Rectangle"/>
            <p:cNvSpPr/>
            <p:nvPr/>
          </p:nvSpPr>
          <p:spPr>
            <a:xfrm>
              <a:off x="0" y="0"/>
              <a:ext cx="3662214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5" name="Key Example:"/>
            <p:cNvSpPr txBox="1"/>
            <p:nvPr/>
          </p:nvSpPr>
          <p:spPr>
            <a:xfrm>
              <a:off x="0" y="286439"/>
              <a:ext cx="3662214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Key Example:</a:t>
              </a:r>
            </a:p>
          </p:txBody>
        </p:sp>
      </p:grpSp>
      <p:pic>
        <p:nvPicPr>
          <p:cNvPr id="617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13213" t="0" r="13213" b="0"/>
          <a:stretch>
            <a:fillRect/>
          </a:stretch>
        </p:blipFill>
        <p:spPr>
          <a:xfrm>
            <a:off x="179189" y="1453852"/>
            <a:ext cx="6160058" cy="4732784"/>
          </a:xfrm>
          <a:prstGeom prst="rect">
            <a:avLst/>
          </a:prstGeom>
          <a:ln w="12700">
            <a:miter lim="400000"/>
          </a:ln>
        </p:spPr>
      </p:pic>
      <p:pic>
        <p:nvPicPr>
          <p:cNvPr id="618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0" t="20796" r="0" b="20796"/>
          <a:stretch>
            <a:fillRect/>
          </a:stretch>
        </p:blipFill>
        <p:spPr>
          <a:xfrm>
            <a:off x="3976489" y="182760"/>
            <a:ext cx="3463881" cy="930003"/>
          </a:xfrm>
          <a:prstGeom prst="rect">
            <a:avLst/>
          </a:prstGeom>
          <a:ln w="12700">
            <a:miter lim="400000"/>
          </a:ln>
        </p:spPr>
      </p:pic>
      <p:sp>
        <p:nvSpPr>
          <p:cNvPr id="619" name="https://docs.snowflake.net/manuals/user-guide/intro-key-concepts.html#snowflake-architecture"/>
          <p:cNvSpPr txBox="1"/>
          <p:nvPr/>
        </p:nvSpPr>
        <p:spPr>
          <a:xfrm>
            <a:off x="809049" y="6527800"/>
            <a:ext cx="7525902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lnSpc>
                <a:spcPts val="3000"/>
              </a:lnSpc>
              <a:defRPr sz="1400">
                <a:solidFill>
                  <a:schemeClr val="accent1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4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4" invalidUrl="" action="" tgtFrame="" tooltip="" history="1" highlightClick="0" endSnd="0"/>
              </a:rPr>
              <a:t>https://docs.snowflake.net/manuals/user-guide/intro-key-concepts.html#snowflake-architecture</a:t>
            </a:r>
          </a:p>
        </p:txBody>
      </p:sp>
      <p:sp>
        <p:nvSpPr>
          <p:cNvPr id="620" name="Title 1"/>
          <p:cNvSpPr txBox="1"/>
          <p:nvPr/>
        </p:nvSpPr>
        <p:spPr>
          <a:xfrm>
            <a:off x="6192639" y="3028491"/>
            <a:ext cx="2848968" cy="1403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Each virtual warehouse is an independent MPP compute cluster</a:t>
            </a:r>
          </a:p>
        </p:txBody>
      </p:sp>
      <p:sp>
        <p:nvSpPr>
          <p:cNvPr id="621" name="Title 1"/>
          <p:cNvSpPr txBox="1"/>
          <p:nvPr/>
        </p:nvSpPr>
        <p:spPr>
          <a:xfrm>
            <a:off x="6192639" y="4922069"/>
            <a:ext cx="2848968" cy="74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Compressed</a:t>
            </a:r>
          </a:p>
          <a:p>
            <a:pPr algn="ctr"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columnar format</a:t>
            </a:r>
          </a:p>
        </p:txBody>
      </p:sp>
      <p:sp>
        <p:nvSpPr>
          <p:cNvPr id="622" name="Title 1"/>
          <p:cNvSpPr txBox="1"/>
          <p:nvPr/>
        </p:nvSpPr>
        <p:spPr>
          <a:xfrm>
            <a:off x="6283672" y="1795312"/>
            <a:ext cx="2666902" cy="74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Shared-disk style</a:t>
            </a:r>
          </a:p>
          <a:p>
            <a:pPr algn="ctr"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+ elastic compute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627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2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6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628" name="Title 1"/>
          <p:cNvSpPr txBox="1"/>
          <p:nvPr/>
        </p:nvSpPr>
        <p:spPr>
          <a:xfrm>
            <a:off x="381000" y="1722120"/>
            <a:ext cx="8158213" cy="4907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445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Parallel RDBMSs </a:t>
            </a:r>
          </a:p>
          <a:p>
            <a:pPr marL="4445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Cloud-Native RDBMSs</a:t>
            </a:r>
          </a:p>
          <a:p>
            <a:pPr marL="4445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Beyond RDBMSs: A Brief History</a:t>
            </a:r>
            <a:endParaRPr sz="4200"/>
          </a:p>
          <a:p>
            <a:pPr marL="4445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“Big Data” Systems aka Dataflow Systems</a:t>
            </a:r>
          </a:p>
        </p:txBody>
      </p:sp>
      <p:sp>
        <p:nvSpPr>
          <p:cNvPr id="629" name="Rectangle 7"/>
          <p:cNvSpPr/>
          <p:nvPr/>
        </p:nvSpPr>
        <p:spPr>
          <a:xfrm>
            <a:off x="787400" y="2797571"/>
            <a:ext cx="5193606" cy="53357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29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634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3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3" name="Beyond RDBMSs: A Brief History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Beyond RDBMSs: A Brief History</a:t>
              </a:r>
            </a:p>
          </p:txBody>
        </p:sp>
      </p:grpSp>
      <p:sp>
        <p:nvSpPr>
          <p:cNvPr id="635" name="Title 1"/>
          <p:cNvSpPr txBox="1"/>
          <p:nvPr/>
        </p:nvSpPr>
        <p:spPr>
          <a:xfrm>
            <a:off x="152400" y="1270724"/>
            <a:ext cx="8839200" cy="43111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Relational model and RDBMSs are </a:t>
            </a:r>
            <a:r>
              <a:rPr b="1"/>
              <a:t>too restrictive</a:t>
            </a:r>
            <a:r>
              <a:t>:</a:t>
            </a:r>
          </a:p>
          <a:p>
            <a:pPr lvl="1">
              <a:lnSpc>
                <a:spcPts val="42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1. “Flat” tables with few data/attribute types</a:t>
            </a:r>
          </a:p>
          <a:p>
            <a:pPr>
              <a:lnSpc>
                <a:spcPts val="42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</a:p>
          <a:p>
            <a:pPr lvl="1">
              <a:lnSpc>
                <a:spcPts val="42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2. Restricted language interface (SQL)</a:t>
            </a:r>
          </a:p>
          <a:p>
            <a:pPr>
              <a:lnSpc>
                <a:spcPts val="42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lvl="1">
              <a:lnSpc>
                <a:spcPts val="42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3. Need to know schema first</a:t>
            </a:r>
          </a:p>
          <a:p>
            <a:pPr>
              <a:lnSpc>
                <a:spcPts val="42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lvl="1">
              <a:lnSpc>
                <a:spcPts val="42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4. Optimized for static dataset</a:t>
            </a:r>
          </a:p>
        </p:txBody>
      </p:sp>
      <p:sp>
        <p:nvSpPr>
          <p:cNvPr id="636" name="Title 1"/>
          <p:cNvSpPr txBox="1"/>
          <p:nvPr/>
        </p:nvSpPr>
        <p:spPr>
          <a:xfrm>
            <a:off x="328563" y="6057900"/>
            <a:ext cx="8486875" cy="577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4200"/>
              </a:lnSpc>
              <a:defRPr b="1" sz="2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</a:t>
            </a:r>
            <a:r>
              <a:rPr b="0"/>
              <a:t>: Take DSC 104; CSE 132B; CSE 135 on these DB capabilities</a:t>
            </a:r>
          </a:p>
        </p:txBody>
      </p:sp>
      <p:sp>
        <p:nvSpPr>
          <p:cNvPr id="637" name="Title 1"/>
          <p:cNvSpPr txBox="1"/>
          <p:nvPr/>
        </p:nvSpPr>
        <p:spPr>
          <a:xfrm>
            <a:off x="965200" y="2312124"/>
            <a:ext cx="8156227" cy="577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4200"/>
              </a:lnSpc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Object-Relational DBMSs</a:t>
            </a:r>
            <a:r>
              <a:t>: UDT, UDFs, text, multimedia, etc.</a:t>
            </a:r>
          </a:p>
        </p:txBody>
      </p:sp>
      <p:sp>
        <p:nvSpPr>
          <p:cNvPr id="638" name="Title 1"/>
          <p:cNvSpPr txBox="1"/>
          <p:nvPr/>
        </p:nvSpPr>
        <p:spPr>
          <a:xfrm>
            <a:off x="965200" y="3391624"/>
            <a:ext cx="8156227" cy="5773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4200"/>
              </a:lnSpc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PL/SQL</a:t>
            </a:r>
            <a:r>
              <a:t>; recursive SQL; embedded SQL; QBE; visual interfaces</a:t>
            </a:r>
          </a:p>
        </p:txBody>
      </p:sp>
      <p:sp>
        <p:nvSpPr>
          <p:cNvPr id="639" name="Title 1"/>
          <p:cNvSpPr txBox="1"/>
          <p:nvPr/>
        </p:nvSpPr>
        <p:spPr>
          <a:xfrm>
            <a:off x="328562" y="6051550"/>
            <a:ext cx="8486876" cy="577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4200"/>
              </a:lnSpc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But the DB community has addressed these issues already!</a:t>
            </a:r>
          </a:p>
        </p:txBody>
      </p:sp>
      <p:sp>
        <p:nvSpPr>
          <p:cNvPr id="640" name="Title 1"/>
          <p:cNvSpPr txBox="1"/>
          <p:nvPr/>
        </p:nvSpPr>
        <p:spPr>
          <a:xfrm>
            <a:off x="965200" y="4438650"/>
            <a:ext cx="8156227" cy="577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4200"/>
              </a:lnSpc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“Schema-later” </a:t>
            </a:r>
            <a:r>
              <a:rPr b="1"/>
              <a:t>semi-structured</a:t>
            </a:r>
            <a:r>
              <a:t>: XML+XQuery; JSON; YAML</a:t>
            </a:r>
          </a:p>
        </p:txBody>
      </p:sp>
      <p:sp>
        <p:nvSpPr>
          <p:cNvPr id="641" name="Title 1"/>
          <p:cNvSpPr txBox="1"/>
          <p:nvPr/>
        </p:nvSpPr>
        <p:spPr>
          <a:xfrm>
            <a:off x="965200" y="5485675"/>
            <a:ext cx="7816416" cy="5773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42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Stream</a:t>
            </a:r>
            <a:r>
              <a:t> data model; “standing” queries; time windows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exit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635" grpId="1"/>
      <p:bldP build="whole" bldLvl="1" animBg="1" rev="0" advAuto="0" spid="641" grpId="6"/>
      <p:bldP build="whole" bldLvl="1" animBg="1" rev="0" advAuto="0" spid="637" grpId="3"/>
      <p:bldP build="whole" bldLvl="1" animBg="1" rev="0" advAuto="0" spid="639" grpId="2"/>
      <p:bldP build="whole" bldLvl="1" animBg="1" rev="0" advAuto="0" spid="638" grpId="4"/>
      <p:bldP build="whole" bldLvl="1" animBg="1" rev="0" advAuto="0" spid="640" grpId="5"/>
      <p:bldP build="whole" bldLvl="1" animBg="1" rev="0" advAuto="0" spid="636" grpId="8"/>
      <p:bldP build="whole" bldLvl="1" animBg="1" rev="0" advAuto="0" spid="639" grpId="7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Title 1"/>
          <p:cNvSpPr txBox="1"/>
          <p:nvPr/>
        </p:nvSpPr>
        <p:spPr>
          <a:xfrm>
            <a:off x="685800" y="1600200"/>
            <a:ext cx="8077200" cy="312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lnSpc>
                <a:spcPct val="130000"/>
              </a:lnSpc>
              <a:defRPr i="1" sz="35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So, why did people still need to look beyond RDBMSs?</a:t>
            </a:r>
          </a:p>
        </p:txBody>
      </p:sp>
      <p:sp>
        <p:nvSpPr>
          <p:cNvPr id="644" name="Slide Number Placeholder 2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649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4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8" name="Beyond RDBMSs: A Brief History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Beyond RDBMSs: A Brief History</a:t>
              </a:r>
            </a:p>
          </p:txBody>
        </p:sp>
      </p:grpSp>
      <p:sp>
        <p:nvSpPr>
          <p:cNvPr id="650" name="Title 1"/>
          <p:cNvSpPr txBox="1"/>
          <p:nvPr/>
        </p:nvSpPr>
        <p:spPr>
          <a:xfrm>
            <a:off x="152400" y="2704655"/>
            <a:ext cx="8643938" cy="3674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4 new concerns of Web giants vs RDBMSs built for enterprises:</a:t>
            </a:r>
          </a:p>
          <a:p>
            <a:pPr lvl="1" marL="800100" indent="-3429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Developability:</a:t>
            </a:r>
            <a:r>
              <a:t> Custom data models and computations hard to program on SQL/RDBMSs; need for simpler APIs</a:t>
            </a:r>
            <a:endParaRPr b="1"/>
          </a:p>
          <a:p>
            <a:pPr lvl="1" marL="800100" indent="-3429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Fault Tolerance:</a:t>
            </a:r>
            <a:r>
              <a:t> Need to scale to 1000s of machines; need for graceful handling of worker failure</a:t>
            </a:r>
            <a:endParaRPr b="1"/>
          </a:p>
          <a:p>
            <a:pPr lvl="1" marL="800100" indent="-3429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Elasticity:</a:t>
            </a:r>
            <a:r>
              <a:t> Need to be able to easily upsize or downsize cluster size based on workload</a:t>
            </a:r>
            <a:endParaRPr b="1"/>
          </a:p>
          <a:p>
            <a:pPr lvl="1" marL="800100" indent="-3429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Cost:</a:t>
            </a:r>
            <a:r>
              <a:rPr b="0"/>
              <a:t> Commercial RDBMSs licenses too costly; hired own software engineers to build custom new systems</a:t>
            </a:r>
          </a:p>
        </p:txBody>
      </p:sp>
      <p:pic>
        <p:nvPicPr>
          <p:cNvPr id="651" name="Picture 10" descr="Picture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72225" y="2032881"/>
            <a:ext cx="1302593" cy="433765"/>
          </a:xfrm>
          <a:prstGeom prst="rect">
            <a:avLst/>
          </a:prstGeom>
          <a:ln w="12700">
            <a:miter lim="400000"/>
          </a:ln>
        </p:spPr>
      </p:pic>
      <p:pic>
        <p:nvPicPr>
          <p:cNvPr id="652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9745" t="16683" r="11087" b="16683"/>
          <a:stretch>
            <a:fillRect/>
          </a:stretch>
        </p:blipFill>
        <p:spPr>
          <a:xfrm>
            <a:off x="4637583" y="2096381"/>
            <a:ext cx="1406791" cy="433841"/>
          </a:xfrm>
          <a:prstGeom prst="rect">
            <a:avLst/>
          </a:prstGeom>
          <a:ln w="12700">
            <a:miter lim="400000"/>
          </a:ln>
        </p:spPr>
      </p:pic>
      <p:sp>
        <p:nvSpPr>
          <p:cNvPr id="653" name="Title 1"/>
          <p:cNvSpPr txBox="1"/>
          <p:nvPr/>
        </p:nvSpPr>
        <p:spPr>
          <a:xfrm>
            <a:off x="152400" y="1483992"/>
            <a:ext cx="8839200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DB folks got blindsided by the rise of Web/Internet giants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650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Title 1"/>
          <p:cNvSpPr txBox="1"/>
          <p:nvPr/>
        </p:nvSpPr>
        <p:spPr>
          <a:xfrm>
            <a:off x="426194" y="1727200"/>
            <a:ext cx="8571012" cy="312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>
              <a:lnSpc>
                <a:spcPct val="120000"/>
              </a:lnSpc>
              <a:defRPr sz="35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new breed of parallel data systems called </a:t>
            </a:r>
            <a:r>
              <a:rPr b="1"/>
              <a:t>Dataflow Systems</a:t>
            </a:r>
            <a:r>
              <a:t> jolted the DB folks from being smug and complacent!</a:t>
            </a:r>
          </a:p>
        </p:txBody>
      </p:sp>
      <p:sp>
        <p:nvSpPr>
          <p:cNvPr id="656" name="Slide Number Placeholder 2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661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5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0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662" name="Title 1"/>
          <p:cNvSpPr txBox="1"/>
          <p:nvPr/>
        </p:nvSpPr>
        <p:spPr>
          <a:xfrm>
            <a:off x="381000" y="1722120"/>
            <a:ext cx="7620000" cy="4907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445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Parallel RDBMSs</a:t>
            </a:r>
          </a:p>
          <a:p>
            <a:pPr marL="4445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Cloud-Native RDBMSs</a:t>
            </a:r>
          </a:p>
          <a:p>
            <a:pPr marL="4445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Beyond RDBMSs: A Brief History</a:t>
            </a:r>
            <a:endParaRPr sz="4200"/>
          </a:p>
          <a:p>
            <a:pPr marL="4445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“Big Data” Systems aka Dataflow Systems</a:t>
            </a:r>
          </a:p>
          <a:p>
            <a:pPr lvl="1" marL="9017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MapReduce/Hadoop</a:t>
            </a:r>
            <a:endParaRPr sz="4200"/>
          </a:p>
          <a:p>
            <a:pPr lvl="1" marL="9017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Spark</a:t>
            </a:r>
          </a:p>
        </p:txBody>
      </p:sp>
      <p:sp>
        <p:nvSpPr>
          <p:cNvPr id="663" name="Rectangle 7"/>
          <p:cNvSpPr/>
          <p:nvPr/>
        </p:nvSpPr>
        <p:spPr>
          <a:xfrm>
            <a:off x="787598" y="3348335"/>
            <a:ext cx="6585993" cy="516206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63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668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6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7" name="“Big Data”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“Big Data”</a:t>
              </a:r>
            </a:p>
          </p:txBody>
        </p:sp>
      </p:grpSp>
      <p:sp>
        <p:nvSpPr>
          <p:cNvPr id="669" name="Title 1"/>
          <p:cNvSpPr txBox="1"/>
          <p:nvPr/>
        </p:nvSpPr>
        <p:spPr>
          <a:xfrm>
            <a:off x="306337" y="1638300"/>
            <a:ext cx="8607525" cy="38083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Marketing term; think “Big” as in “Big Oil” or “Big Government”, not “big building” or “big car”</a:t>
            </a:r>
          </a:p>
          <a:p>
            <a:pPr marL="342900" indent="-3429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Wikipedia says: “Data that is so large and complex that existing toolkits [read RDBMSs!] are not adequate [hah!]”</a:t>
            </a:r>
          </a:p>
          <a:p>
            <a:pPr marL="342900" indent="-3429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Typical characterization by 3 Vs:</a:t>
            </a:r>
          </a:p>
          <a:p>
            <a:pPr marL="342900" indent="-3429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Volume</a:t>
            </a:r>
            <a:r>
              <a:rPr b="0"/>
              <a:t>:</a:t>
            </a:r>
            <a:r>
              <a:rPr b="0"/>
              <a:t> larger-than-RAM; &gt;= TBs, even Exabytes!</a:t>
            </a:r>
          </a:p>
          <a:p>
            <a:pPr marL="342900" indent="-3429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Variety</a:t>
            </a:r>
            <a:r>
              <a:rPr b="0"/>
              <a:t>: </a:t>
            </a:r>
            <a:r>
              <a:rPr b="0"/>
              <a:t>relations, webpages, docs, tweets, multimedia, etc.</a:t>
            </a:r>
          </a:p>
          <a:p>
            <a:pPr marL="342900" indent="-3429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Velocity</a:t>
            </a:r>
            <a:r>
              <a:rPr b="0"/>
              <a:t>:</a:t>
            </a:r>
            <a:r>
              <a:rPr b="0"/>
              <a:t> high generation rate, e.g., sensors, surveillance, etc.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6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6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6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669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3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7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2" name="Why “Big Data” now? 1. Applica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Why “Big Data” now? 1. Applications</a:t>
              </a:r>
            </a:p>
          </p:txBody>
        </p:sp>
      </p:grpSp>
      <p:sp>
        <p:nvSpPr>
          <p:cNvPr id="674" name="Title 1"/>
          <p:cNvSpPr txBox="1"/>
          <p:nvPr/>
        </p:nvSpPr>
        <p:spPr>
          <a:xfrm>
            <a:off x="368994" y="1602819"/>
            <a:ext cx="8406012" cy="46039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New “data-driven mentality” in almost all applications:</a:t>
            </a:r>
          </a:p>
          <a:p>
            <a:pPr marL="342900" indent="-3429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Web</a:t>
            </a:r>
            <a:r>
              <a:rPr b="0"/>
              <a:t>: search, e-commerce, e-mails, social media</a:t>
            </a:r>
          </a:p>
          <a:p>
            <a:pPr marL="342900" indent="-3429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Science</a:t>
            </a:r>
            <a:r>
              <a:rPr b="0"/>
              <a:t>: satellite imagery, CERN’s LHC, document corpora</a:t>
            </a:r>
          </a:p>
          <a:p>
            <a:pPr marL="342900" indent="-3429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Medicine</a:t>
            </a:r>
            <a:r>
              <a:rPr b="0"/>
              <a:t>: pharmacogenomics, precision medicine</a:t>
            </a:r>
          </a:p>
          <a:p>
            <a:pPr marL="342900" indent="-3429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Logistics</a:t>
            </a:r>
            <a:r>
              <a:rPr b="0"/>
              <a:t>: sensors, GPS, “Internet of Things”</a:t>
            </a:r>
          </a:p>
          <a:p>
            <a:pPr marL="342900" indent="-3429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Finance</a:t>
            </a:r>
            <a:r>
              <a:rPr b="0"/>
              <a:t>: high-throughput trading, monitoring</a:t>
            </a:r>
          </a:p>
          <a:p>
            <a:pPr marL="342900" indent="-3429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Humanities</a:t>
            </a:r>
            <a:r>
              <a:rPr b="0"/>
              <a:t>: digitized books/literature, social media</a:t>
            </a:r>
          </a:p>
          <a:p>
            <a:pPr marL="342900" indent="-3429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Governance</a:t>
            </a:r>
            <a:r>
              <a:rPr b="0"/>
              <a:t>: e-voting, targeted campaigns, NSA </a:t>
            </a:r>
            <a:r>
              <a:rPr b="0">
                <a:latin typeface="Wingdings"/>
                <a:ea typeface="Wingdings"/>
                <a:cs typeface="Wingdings"/>
                <a:sym typeface="Wingdings"/>
              </a:rPr>
              <a:t>☺</a:t>
            </a:r>
            <a:endParaRPr b="0">
              <a:latin typeface="Wingdings"/>
              <a:ea typeface="Wingdings"/>
              <a:cs typeface="Wingdings"/>
              <a:sym typeface="Wingdings"/>
            </a:endParaRPr>
          </a:p>
          <a:p>
            <a:pPr marL="342900" indent="-34290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>
                <a:latin typeface="Wingdings"/>
                <a:ea typeface="Wingdings"/>
                <a:cs typeface="Wingdings"/>
                <a:sym typeface="Wingdings"/>
              </a:rPr>
              <a:t>…</a:t>
            </a:r>
          </a:p>
        </p:txBody>
      </p:sp>
      <p:sp>
        <p:nvSpPr>
          <p:cNvPr id="675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9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7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8" name="Why “Big Data” now? 2. Storag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Why “Big Data” now? 2. Storage</a:t>
              </a:r>
            </a:p>
          </p:txBody>
        </p:sp>
      </p:grpSp>
      <p:sp>
        <p:nvSpPr>
          <p:cNvPr id="680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68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749525"/>
            <a:ext cx="9144000" cy="45527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686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8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5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687" name="Title 1"/>
          <p:cNvSpPr txBox="1"/>
          <p:nvPr/>
        </p:nvSpPr>
        <p:spPr>
          <a:xfrm>
            <a:off x="381000" y="1722120"/>
            <a:ext cx="7620000" cy="4907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445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Parallel RDBMSs</a:t>
            </a:r>
          </a:p>
          <a:p>
            <a:pPr marL="4445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Cloud-Native RDBMSs</a:t>
            </a:r>
          </a:p>
          <a:p>
            <a:pPr marL="4445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Beyond RDBMSs: A Brief History</a:t>
            </a:r>
            <a:endParaRPr sz="4200"/>
          </a:p>
          <a:p>
            <a:pPr marL="4445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“Big Data” Systems aka Dataflow Systems</a:t>
            </a:r>
          </a:p>
          <a:p>
            <a:pPr lvl="1" marL="9017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MapReduce/Hadoop</a:t>
            </a:r>
            <a:endParaRPr sz="4200"/>
          </a:p>
          <a:p>
            <a:pPr lvl="1" marL="9017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Spark</a:t>
            </a:r>
          </a:p>
        </p:txBody>
      </p:sp>
      <p:sp>
        <p:nvSpPr>
          <p:cNvPr id="688" name="Rectangle 7"/>
          <p:cNvSpPr/>
          <p:nvPr/>
        </p:nvSpPr>
        <p:spPr>
          <a:xfrm>
            <a:off x="1244798" y="3917657"/>
            <a:ext cx="3313089" cy="516206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88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693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9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2" name="What is MapReduce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What is MapReduce?</a:t>
              </a:r>
            </a:p>
          </p:txBody>
        </p:sp>
      </p:grpSp>
      <p:sp>
        <p:nvSpPr>
          <p:cNvPr id="694" name="Title 1"/>
          <p:cNvSpPr txBox="1"/>
          <p:nvPr/>
        </p:nvSpPr>
        <p:spPr>
          <a:xfrm>
            <a:off x="234156" y="1607384"/>
            <a:ext cx="8675688" cy="42670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programming model for parallel programs on </a:t>
            </a:r>
            <a:r>
              <a:rPr b="1"/>
              <a:t>sharded data</a:t>
            </a:r>
            <a:r>
              <a:t> + </a:t>
            </a:r>
            <a:r>
              <a:rPr b="1"/>
              <a:t>distributed system</a:t>
            </a:r>
            <a:r>
              <a:t> architecture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Map</a:t>
            </a:r>
            <a:r>
              <a:rPr b="0"/>
              <a:t> and </a:t>
            </a:r>
            <a:r>
              <a:t>Reduce</a:t>
            </a:r>
            <a:r>
              <a:rPr b="0"/>
              <a:t> are terms from functional PL; software/data/ML </a:t>
            </a:r>
            <a:r>
              <a:rPr b="0"/>
              <a:t>engineer implements logic of Map, Reduce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System handles data distribution, parallelization, fault tolerance, etc. under the hood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Created by Google to solve “simple” data workload</a:t>
            </a:r>
            <a:r>
              <a:rPr b="0"/>
              <a:t>: index, store, and search the Web!</a:t>
            </a:r>
            <a:endParaRPr b="0"/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Google’s engineers started with MySQL! Abandoned it due to reasons listed earlier (developability, fault tolerance, elasticity, etc.)</a:t>
            </a:r>
          </a:p>
        </p:txBody>
      </p:sp>
      <p:sp>
        <p:nvSpPr>
          <p:cNvPr id="695" name="https://static.googleusercontent.com/media/research.google.com/en//archive/mapreduce-osdi04.pdf"/>
          <p:cNvSpPr txBox="1"/>
          <p:nvPr/>
        </p:nvSpPr>
        <p:spPr>
          <a:xfrm>
            <a:off x="606159" y="6445300"/>
            <a:ext cx="7931682" cy="288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https://static.googleusercontent.com/media/research.google.com/en//archive/mapreduce-osdi04.pdf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6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6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6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6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694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700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9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9" name="What is MapReduce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What is MapReduce?</a:t>
              </a:r>
            </a:p>
          </p:txBody>
        </p:sp>
      </p:grpSp>
      <p:sp>
        <p:nvSpPr>
          <p:cNvPr id="701" name="Title 1"/>
          <p:cNvSpPr txBox="1"/>
          <p:nvPr/>
        </p:nvSpPr>
        <p:spPr>
          <a:xfrm>
            <a:off x="152400" y="1447800"/>
            <a:ext cx="8839200" cy="1238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Standard example</a:t>
            </a:r>
            <a:r>
              <a:rPr b="0"/>
              <a:t>: count word occurrences in a doc corpus</a:t>
            </a:r>
          </a:p>
          <a:p>
            <a:pPr marL="342900" indent="-3429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Input</a:t>
            </a:r>
            <a:r>
              <a:rPr b="0"/>
              <a:t>: A set of text documents (say, webpages)</a:t>
            </a:r>
          </a:p>
          <a:p>
            <a:pPr marL="342900" indent="-3429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Output</a:t>
            </a:r>
            <a:r>
              <a:rPr b="0"/>
              <a:t>: A dictionary of unique words and their counts</a:t>
            </a:r>
          </a:p>
        </p:txBody>
      </p:sp>
      <p:sp>
        <p:nvSpPr>
          <p:cNvPr id="702" name="Title 1"/>
          <p:cNvSpPr txBox="1"/>
          <p:nvPr/>
        </p:nvSpPr>
        <p:spPr>
          <a:xfrm>
            <a:off x="304800" y="2946400"/>
            <a:ext cx="8382000" cy="516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36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Hmmm, sounds suspiciously familiar! :)</a:t>
            </a:r>
          </a:p>
        </p:txBody>
      </p:sp>
      <p:sp>
        <p:nvSpPr>
          <p:cNvPr id="703" name="Title 1"/>
          <p:cNvSpPr txBox="1"/>
          <p:nvPr/>
        </p:nvSpPr>
        <p:spPr>
          <a:xfrm>
            <a:off x="838200" y="2870200"/>
            <a:ext cx="7620000" cy="1430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600"/>
              </a:lnSpc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function</a:t>
            </a:r>
            <a:r>
              <a:rPr b="0"/>
              <a:t> </a:t>
            </a:r>
            <a:r>
              <a:rPr b="0" u="sng"/>
              <a:t>map</a:t>
            </a:r>
            <a:r>
              <a:rPr b="0"/>
              <a:t> (String docname, String doctext) :</a:t>
            </a:r>
          </a:p>
          <a:p>
            <a:pPr>
              <a:lnSpc>
                <a:spcPts val="36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1"/>
              <a:t>for each</a:t>
            </a:r>
            <a:r>
              <a:t> word w </a:t>
            </a:r>
            <a:r>
              <a:rPr b="1"/>
              <a:t>in</a:t>
            </a:r>
            <a:r>
              <a:t> doctext :</a:t>
            </a:r>
          </a:p>
          <a:p>
            <a:pPr>
              <a:lnSpc>
                <a:spcPts val="36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	</a:t>
            </a:r>
            <a:r>
              <a:rPr u="sng"/>
              <a:t>emit</a:t>
            </a:r>
            <a:r>
              <a:t> (w, 1)</a:t>
            </a:r>
          </a:p>
        </p:txBody>
      </p:sp>
      <p:sp>
        <p:nvSpPr>
          <p:cNvPr id="704" name="Title 1"/>
          <p:cNvSpPr txBox="1"/>
          <p:nvPr/>
        </p:nvSpPr>
        <p:spPr>
          <a:xfrm>
            <a:off x="838200" y="4241800"/>
            <a:ext cx="7467600" cy="23452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600"/>
              </a:lnSpc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function</a:t>
            </a:r>
            <a:r>
              <a:rPr b="0"/>
              <a:t> </a:t>
            </a:r>
            <a:r>
              <a:rPr b="0" u="sng"/>
              <a:t>reduce</a:t>
            </a:r>
            <a:r>
              <a:rPr b="0"/>
              <a:t> (String word, Iterator partialCounts) :</a:t>
            </a:r>
          </a:p>
          <a:p>
            <a:pPr>
              <a:lnSpc>
                <a:spcPts val="36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sum = 0</a:t>
            </a:r>
          </a:p>
          <a:p>
            <a:pPr>
              <a:lnSpc>
                <a:spcPts val="36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1"/>
              <a:t>for each</a:t>
            </a:r>
            <a:r>
              <a:t> pc </a:t>
            </a:r>
            <a:r>
              <a:rPr b="1"/>
              <a:t>in</a:t>
            </a:r>
            <a:r>
              <a:t> partialCounts :</a:t>
            </a:r>
          </a:p>
          <a:p>
            <a:pPr>
              <a:lnSpc>
                <a:spcPts val="36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	sum += pc</a:t>
            </a:r>
          </a:p>
          <a:p>
            <a:pPr>
              <a:lnSpc>
                <a:spcPts val="36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u="sng"/>
              <a:t>emit</a:t>
            </a:r>
            <a:r>
              <a:t> (word, sum)</a:t>
            </a:r>
          </a:p>
        </p:txBody>
      </p:sp>
      <p:sp>
        <p:nvSpPr>
          <p:cNvPr id="705" name="Title 1"/>
          <p:cNvSpPr txBox="1"/>
          <p:nvPr/>
        </p:nvSpPr>
        <p:spPr>
          <a:xfrm>
            <a:off x="5195046" y="3807011"/>
            <a:ext cx="3581401" cy="5164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3600"/>
              </a:lnSpc>
              <a:defRPr i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Part of MapReduce API</a:t>
            </a:r>
          </a:p>
        </p:txBody>
      </p:sp>
      <p:sp>
        <p:nvSpPr>
          <p:cNvPr id="706" name="Straight Arrow Connector 3"/>
          <p:cNvSpPr/>
          <p:nvPr/>
        </p:nvSpPr>
        <p:spPr>
          <a:xfrm flipH="1" flipV="1">
            <a:off x="2730499" y="3327399"/>
            <a:ext cx="2604249" cy="784413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707" name="Straight Arrow Connector 14"/>
          <p:cNvSpPr/>
          <p:nvPr/>
        </p:nvSpPr>
        <p:spPr>
          <a:xfrm flipH="1">
            <a:off x="3263900" y="4111811"/>
            <a:ext cx="2070849" cy="1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708" name="Straight Arrow Connector 16"/>
          <p:cNvSpPr/>
          <p:nvPr/>
        </p:nvSpPr>
        <p:spPr>
          <a:xfrm flipH="1">
            <a:off x="2349499" y="4111812"/>
            <a:ext cx="2985249" cy="2187388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709" name="Straight Arrow Connector 18"/>
          <p:cNvSpPr/>
          <p:nvPr/>
        </p:nvSpPr>
        <p:spPr>
          <a:xfrm flipH="1">
            <a:off x="3111502" y="4111811"/>
            <a:ext cx="2223245" cy="457201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xit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03" grpId="4"/>
      <p:bldP build="whole" bldLvl="1" animBg="1" rev="0" advAuto="0" spid="707" grpId="5"/>
      <p:bldP build="whole" bldLvl="1" animBg="1" rev="0" advAuto="0" spid="704" grpId="8"/>
      <p:bldP build="whole" bldLvl="1" animBg="1" rev="0" advAuto="0" spid="709" grpId="9"/>
      <p:bldP build="whole" bldLvl="1" animBg="1" rev="0" advAuto="0" spid="706" grpId="6"/>
      <p:bldP build="whole" bldLvl="1" animBg="1" rev="0" advAuto="0" spid="708" grpId="10"/>
      <p:bldP build="whole" bldLvl="1" animBg="1" rev="0" advAuto="0" spid="702" grpId="2"/>
      <p:bldP build="whole" bldLvl="1" animBg="1" rev="0" advAuto="0" spid="702" grpId="3"/>
      <p:bldP build="whole" bldLvl="1" animBg="1" rev="0" advAuto="0" spid="705" grpId="7"/>
      <p:bldP build="whole" bldLvl="1" animBg="1" rev="0" advAuto="0" spid="701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714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1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3" name="How MapReduce Work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How MapReduce Works</a:t>
              </a:r>
            </a:p>
          </p:txBody>
        </p:sp>
      </p:grpSp>
      <p:sp>
        <p:nvSpPr>
          <p:cNvPr id="715" name="Title 1"/>
          <p:cNvSpPr txBox="1"/>
          <p:nvPr/>
        </p:nvSpPr>
        <p:spPr>
          <a:xfrm>
            <a:off x="304799" y="1428204"/>
            <a:ext cx="8686801" cy="511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3600"/>
              </a:lnSpc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Parallel flow of control and data during MapReduce execution:</a:t>
            </a:r>
          </a:p>
        </p:txBody>
      </p:sp>
      <p:pic>
        <p:nvPicPr>
          <p:cNvPr id="716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rcRect l="0" t="10055" r="0" b="8101"/>
          <a:stretch>
            <a:fillRect/>
          </a:stretch>
        </p:blipFill>
        <p:spPr>
          <a:xfrm>
            <a:off x="24442" y="2006600"/>
            <a:ext cx="9144001" cy="3474721"/>
          </a:xfrm>
          <a:prstGeom prst="rect">
            <a:avLst/>
          </a:prstGeom>
          <a:ln w="12700">
            <a:miter lim="400000"/>
          </a:ln>
        </p:spPr>
      </p:pic>
      <p:sp>
        <p:nvSpPr>
          <p:cNvPr id="717" name="Title 1"/>
          <p:cNvSpPr txBox="1"/>
          <p:nvPr/>
        </p:nvSpPr>
        <p:spPr>
          <a:xfrm>
            <a:off x="361115" y="5651500"/>
            <a:ext cx="8421770" cy="1035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600"/>
              </a:spcBef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Under the hood, each </a:t>
            </a:r>
            <a:r>
              <a:rPr b="1"/>
              <a:t>Mapper</a:t>
            </a:r>
            <a:r>
              <a:t> and </a:t>
            </a:r>
            <a:r>
              <a:rPr b="1"/>
              <a:t>Reducer</a:t>
            </a:r>
            <a:r>
              <a:t> is a separate process; Reducers face barrier synchronization (BSP)</a:t>
            </a:r>
          </a:p>
          <a:p>
            <a:pPr algn="ctr">
              <a:spcBef>
                <a:spcPts val="600"/>
              </a:spcBef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Fault tolerance achieved using </a:t>
            </a:r>
            <a:r>
              <a:rPr b="1"/>
              <a:t>data</a:t>
            </a:r>
            <a:r>
              <a:t> </a:t>
            </a:r>
            <a:r>
              <a:rPr b="1"/>
              <a:t>replication</a:t>
            </a:r>
          </a:p>
        </p:txBody>
      </p:sp>
      <p:sp>
        <p:nvSpPr>
          <p:cNvPr id="718" name="Flowchart: Process 16"/>
          <p:cNvSpPr/>
          <p:nvPr/>
        </p:nvSpPr>
        <p:spPr>
          <a:xfrm>
            <a:off x="3733800" y="2875279"/>
            <a:ext cx="914400" cy="256032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19" name="Flowchart: Process 17"/>
          <p:cNvSpPr/>
          <p:nvPr/>
        </p:nvSpPr>
        <p:spPr>
          <a:xfrm>
            <a:off x="6476998" y="2667000"/>
            <a:ext cx="1005840" cy="27432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Class="entr" nodeType="with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7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15" grpId="1"/>
      <p:bldP build="whole" bldLvl="1" animBg="1" rev="0" advAuto="0" spid="719" grpId="4"/>
      <p:bldP build="whole" bldLvl="1" animBg="1" rev="0" advAuto="0" spid="718" grpId="3"/>
      <p:bldP build="whole" bldLvl="1" animBg="1" rev="0" advAuto="0" spid="716" grpId="2"/>
      <p:bldP build="p" bldLvl="1" animBg="1" rev="0" advAuto="0" spid="717" grpId="5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724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2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3" name="Benefits and Catch of MapReduc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Benefits and Catch of MapReduce</a:t>
              </a:r>
            </a:p>
          </p:txBody>
        </p:sp>
      </p:grpSp>
      <p:sp>
        <p:nvSpPr>
          <p:cNvPr id="725" name="Title 1"/>
          <p:cNvSpPr txBox="1"/>
          <p:nvPr/>
        </p:nvSpPr>
        <p:spPr>
          <a:xfrm>
            <a:off x="304939" y="1590766"/>
            <a:ext cx="8534122" cy="4676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Goal:</a:t>
            </a:r>
            <a:r>
              <a:t> High-level </a:t>
            </a:r>
            <a:r>
              <a:rPr i="1"/>
              <a:t>functional</a:t>
            </a:r>
            <a:r>
              <a:t> ops to simplify data-intensive programs</a:t>
            </a:r>
          </a:p>
          <a:p>
            <a:pPr marL="342900" indent="-342900">
              <a:lnSpc>
                <a:spcPct val="120000"/>
              </a:lnSpc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b="1"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Key Benefits: </a:t>
            </a:r>
          </a:p>
          <a:p>
            <a:pPr lvl="1" marL="800100" indent="-342900">
              <a:lnSpc>
                <a:spcPct val="120000"/>
              </a:lnSpc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Map() and Reduce() are highly general; any data types/structures; great for ETL, text/multimedia</a:t>
            </a:r>
          </a:p>
          <a:p>
            <a:pPr lvl="1" marL="800100" indent="-342900">
              <a:lnSpc>
                <a:spcPct val="120000"/>
              </a:lnSpc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Native scalability, large cluster parallelism</a:t>
            </a:r>
          </a:p>
          <a:p>
            <a:pPr lvl="1" marL="800100" indent="-342900">
              <a:lnSpc>
                <a:spcPct val="120000"/>
              </a:lnSpc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System handles fault tolerance automatically</a:t>
            </a:r>
          </a:p>
          <a:p>
            <a:pPr lvl="1" marL="800100" indent="-342900">
              <a:lnSpc>
                <a:spcPct val="120000"/>
              </a:lnSpc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Decent FOSS stacks (Hadoop and later, Spark)</a:t>
            </a:r>
          </a:p>
          <a:p>
            <a:pPr marL="342900" indent="-342900">
              <a:lnSpc>
                <a:spcPct val="120000"/>
              </a:lnSpc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Catch:</a:t>
            </a:r>
            <a:r>
              <a:t> Users must learn “art” of casting program as MapReduce</a:t>
            </a:r>
          </a:p>
          <a:p>
            <a:pPr lvl="1" marL="800100" indent="-342900">
              <a:lnSpc>
                <a:spcPct val="120000"/>
              </a:lnSpc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Map operates record-wise; Reduce aggregates globally</a:t>
            </a:r>
          </a:p>
          <a:p>
            <a:pPr lvl="1" marL="800100" indent="-342900">
              <a:lnSpc>
                <a:spcPct val="120000"/>
              </a:lnSpc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But MR libraries now available in many PLs: C/C++, Java, Python, R, Scala, etc.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7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725" grpId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730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2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9" name="Abstract Semantics of MapReduc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Abstract Semantics of MapReduce</a:t>
              </a:r>
            </a:p>
          </p:txBody>
        </p:sp>
      </p:grpSp>
      <p:sp>
        <p:nvSpPr>
          <p:cNvPr id="731" name="Title 1"/>
          <p:cNvSpPr txBox="1"/>
          <p:nvPr/>
        </p:nvSpPr>
        <p:spPr>
          <a:xfrm>
            <a:off x="222051" y="1511300"/>
            <a:ext cx="8699898" cy="4814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b="1"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Map(): </a:t>
            </a:r>
            <a:r>
              <a:rPr b="0"/>
              <a:t>Process one “record” at a time </a:t>
            </a:r>
            <a:r>
              <a:rPr b="0" i="1"/>
              <a:t>independently</a:t>
            </a:r>
          </a:p>
          <a:p>
            <a:pPr lvl="1" marL="800100" indent="-342900">
              <a:lnSpc>
                <a:spcPct val="110000"/>
              </a:lnSpc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record can physically </a:t>
            </a:r>
            <a:r>
              <a:rPr i="1"/>
              <a:t>batch</a:t>
            </a:r>
            <a:r>
              <a:t> multiple data examples/tuples</a:t>
            </a:r>
          </a:p>
          <a:p>
            <a:pPr lvl="1" marL="800100" indent="-342900">
              <a:lnSpc>
                <a:spcPct val="110000"/>
              </a:lnSpc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b="1"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Dependencies across Mappers </a:t>
            </a:r>
            <a:r>
              <a:rPr b="0" i="1"/>
              <a:t>not</a:t>
            </a:r>
            <a:r>
              <a:rPr b="0"/>
              <a:t> allowed</a:t>
            </a:r>
            <a:endParaRPr b="0"/>
          </a:p>
          <a:p>
            <a:pPr lvl="1" marL="800100" indent="-342900">
              <a:lnSpc>
                <a:spcPct val="110000"/>
              </a:lnSpc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b="1"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 i="1"/>
              <a:t>Emit</a:t>
            </a:r>
            <a:r>
              <a:rPr b="0"/>
              <a:t> 1 or more key-value pairs as output(s)</a:t>
            </a:r>
            <a:endParaRPr b="0"/>
          </a:p>
          <a:p>
            <a:pPr lvl="1" marL="800100" indent="-342900">
              <a:lnSpc>
                <a:spcPct val="110000"/>
              </a:lnSpc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b="1"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Data types of input vs. output can be different</a:t>
            </a:r>
          </a:p>
          <a:p>
            <a:pPr marL="342900" indent="-342900">
              <a:lnSpc>
                <a:spcPct val="110000"/>
              </a:lnSpc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b="1"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Reduce():</a:t>
            </a:r>
            <a:r>
              <a:rPr b="0"/>
              <a:t> Gather all Map outputs across workers sharing same key into an Iterator (list)</a:t>
            </a:r>
            <a:endParaRPr b="0"/>
          </a:p>
          <a:p>
            <a:pPr lvl="1" marL="800100" indent="-342900">
              <a:lnSpc>
                <a:spcPct val="110000"/>
              </a:lnSpc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b="1"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Apply </a:t>
            </a:r>
            <a:r>
              <a:rPr b="0" i="1"/>
              <a:t>aggregation</a:t>
            </a:r>
            <a:r>
              <a:rPr b="0"/>
              <a:t> function on Iterator to get final output(s)</a:t>
            </a:r>
            <a:endParaRPr b="0"/>
          </a:p>
          <a:p>
            <a:pPr marL="342900" indent="-342900">
              <a:lnSpc>
                <a:spcPct val="110000"/>
              </a:lnSpc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b="1"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Input Split: </a:t>
            </a:r>
            <a:endParaRPr b="0"/>
          </a:p>
          <a:p>
            <a:pPr lvl="1" marL="800100" indent="-342900">
              <a:lnSpc>
                <a:spcPct val="110000"/>
              </a:lnSpc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b="1"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Physical-level shard to batch many records to one file “block” (HDFS default: 128MB?)</a:t>
            </a:r>
            <a:endParaRPr b="0"/>
          </a:p>
          <a:p>
            <a:pPr lvl="1" marL="800100" indent="-342900">
              <a:lnSpc>
                <a:spcPct val="110000"/>
              </a:lnSpc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b="1"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User/application can create </a:t>
            </a:r>
            <a:r>
              <a:rPr b="0" i="1"/>
              <a:t>custom</a:t>
            </a:r>
            <a:r>
              <a:rPr b="0"/>
              <a:t> Input Splits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7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731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736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3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5" name="Emulate MapReduce in SQL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Emulate MapReduce in SQL?</a:t>
              </a:r>
            </a:p>
          </p:txBody>
        </p:sp>
      </p:grpSp>
      <p:sp>
        <p:nvSpPr>
          <p:cNvPr id="737" name="Title 1"/>
          <p:cNvSpPr txBox="1"/>
          <p:nvPr/>
        </p:nvSpPr>
        <p:spPr>
          <a:xfrm>
            <a:off x="152400" y="1600200"/>
            <a:ext cx="8839200" cy="2606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30000"/>
              </a:lnSpc>
              <a:spcBef>
                <a:spcPts val="400"/>
              </a:spcBef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How would you do the word counting in RDBMS / in SQL?</a:t>
            </a:r>
          </a:p>
          <a:p>
            <a:pPr marL="342900" indent="-3429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 u="sng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First step:</a:t>
            </a:r>
            <a:r>
              <a:rPr u="none"/>
              <a:t> </a:t>
            </a:r>
            <a:r>
              <a:rPr b="1" u="none"/>
              <a:t>Transform</a:t>
            </a:r>
            <a:r>
              <a:rPr u="none"/>
              <a:t> text docs into relations and load:</a:t>
            </a:r>
          </a:p>
          <a:p>
            <a:pPr>
              <a:lnSpc>
                <a:spcPct val="110000"/>
              </a:lnSpc>
              <a:spcBef>
                <a:spcPts val="400"/>
              </a:spcBef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Part of the </a:t>
            </a:r>
            <a:r>
              <a:t>ETL stage</a:t>
            </a:r>
          </a:p>
          <a:p>
            <a:pPr lvl="1">
              <a:lnSpc>
                <a:spcPct val="110000"/>
              </a:lnSpc>
              <a:spcBef>
                <a:spcPts val="400"/>
              </a:spcBef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0"/>
              <a:t>Suppose we pre-divide each doc into words</a:t>
            </a:r>
            <a:r>
              <a:rPr b="0"/>
              <a:t> w/</a:t>
            </a:r>
            <a:r>
              <a:rPr b="0"/>
              <a:t> schema: </a:t>
            </a:r>
            <a:endParaRPr b="0"/>
          </a:p>
          <a:p>
            <a:pPr lvl="2">
              <a:lnSpc>
                <a:spcPct val="130000"/>
              </a:lnSpc>
              <a:spcBef>
                <a:spcPts val="400"/>
              </a:spcBef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DocWords</a:t>
            </a:r>
            <a:r>
              <a:rPr b="0"/>
              <a:t> (DocName, Word)</a:t>
            </a:r>
          </a:p>
          <a:p>
            <a:pPr marL="342900" indent="-3429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 u="sng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Second step:</a:t>
            </a:r>
            <a:r>
              <a:rPr u="none"/>
              <a:t> a single, simple SQL query!</a:t>
            </a:r>
          </a:p>
        </p:txBody>
      </p:sp>
      <p:sp>
        <p:nvSpPr>
          <p:cNvPr id="738" name="Title 1"/>
          <p:cNvSpPr txBox="1"/>
          <p:nvPr/>
        </p:nvSpPr>
        <p:spPr>
          <a:xfrm>
            <a:off x="1054100" y="4279900"/>
            <a:ext cx="4953000" cy="18880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6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SELECT	Word, COUNT (*)</a:t>
            </a:r>
          </a:p>
          <a:p>
            <a:pPr>
              <a:lnSpc>
                <a:spcPts val="36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FROM		DocWords</a:t>
            </a:r>
          </a:p>
          <a:p>
            <a:pPr>
              <a:lnSpc>
                <a:spcPts val="36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GROUP BY	Word</a:t>
            </a:r>
          </a:p>
          <a:p>
            <a:pPr>
              <a:lnSpc>
                <a:spcPts val="36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[ORDER BY	Word]</a:t>
            </a:r>
          </a:p>
        </p:txBody>
      </p:sp>
      <p:sp>
        <p:nvSpPr>
          <p:cNvPr id="739" name="Title 1"/>
          <p:cNvSpPr txBox="1"/>
          <p:nvPr/>
        </p:nvSpPr>
        <p:spPr>
          <a:xfrm>
            <a:off x="4406900" y="5092700"/>
            <a:ext cx="4495800" cy="7748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100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Parallelism, scaling, etc. done </a:t>
            </a:r>
          </a:p>
          <a:p>
            <a:pPr algn="ctr">
              <a:lnSpc>
                <a:spcPct val="1100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by RDBMS under the hood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7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7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7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737" grpId="1"/>
      <p:bldP build="whole" bldLvl="1" animBg="1" rev="0" advAuto="0" spid="739" grpId="3"/>
      <p:bldP build="whole" bldLvl="1" animBg="1" rev="0" advAuto="0" spid="738" grpId="2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744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4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3" name="More MR Examples: Select Opera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More MR Examples: Select Operation</a:t>
              </a:r>
            </a:p>
          </p:txBody>
        </p:sp>
      </p:grpSp>
      <p:sp>
        <p:nvSpPr>
          <p:cNvPr id="745" name="Title 1"/>
          <p:cNvSpPr txBox="1"/>
          <p:nvPr/>
        </p:nvSpPr>
        <p:spPr>
          <a:xfrm>
            <a:off x="283840" y="1574800"/>
            <a:ext cx="8576321" cy="3478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899" indent="-342899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Input Split</a:t>
            </a:r>
            <a:r>
              <a:t>: </a:t>
            </a:r>
          </a:p>
          <a:p>
            <a:pPr lvl="1" marL="8001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Shard table tuple-wise</a:t>
            </a:r>
          </a:p>
          <a:p>
            <a:pPr marL="342899" indent="-342899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Map():</a:t>
            </a:r>
            <a:r>
              <a:t> </a:t>
            </a:r>
          </a:p>
          <a:p>
            <a:pPr lvl="1" marL="8001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On tuple, apply selection condition; if satisfies, emit KV pair with dummy key, entire tuple as value</a:t>
            </a:r>
          </a:p>
          <a:p>
            <a:pPr marL="342899" indent="-342899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Reduce():</a:t>
            </a:r>
            <a:r>
              <a:t> </a:t>
            </a:r>
          </a:p>
          <a:p>
            <a:pPr lvl="1" marL="8001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Not needed! No cross-shard aggregation here</a:t>
            </a:r>
          </a:p>
          <a:p>
            <a:pPr marL="342899" indent="-342899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These kinds of MR jobs are called “</a:t>
            </a:r>
            <a:r>
              <a:rPr b="1"/>
              <a:t>Map-only</a:t>
            </a:r>
            <a:r>
              <a:t>” jobs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750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4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9" name="More MR Examples: Simple Agg.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More MR Examples: Simple Agg.</a:t>
              </a:r>
            </a:p>
          </p:txBody>
        </p:sp>
      </p:grpSp>
      <p:sp>
        <p:nvSpPr>
          <p:cNvPr id="751" name="Title 1"/>
          <p:cNvSpPr txBox="1"/>
          <p:nvPr/>
        </p:nvSpPr>
        <p:spPr>
          <a:xfrm>
            <a:off x="283840" y="1612900"/>
            <a:ext cx="8576321" cy="38725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Suppose it is </a:t>
            </a:r>
            <a:r>
              <a:rPr i="1"/>
              <a:t>algebraic</a:t>
            </a:r>
            <a:r>
              <a:t> aggregate (SUM, AVG, MAX, etc.)</a:t>
            </a:r>
          </a:p>
          <a:p>
            <a:pPr marL="3429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Input Split</a:t>
            </a:r>
            <a:r>
              <a:t>: </a:t>
            </a:r>
          </a:p>
          <a:p>
            <a:pPr lvl="1" marL="8001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Shard table tuple-wise</a:t>
            </a:r>
          </a:p>
          <a:p>
            <a:pPr marL="3429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Map():</a:t>
            </a:r>
            <a:r>
              <a:t> </a:t>
            </a:r>
          </a:p>
          <a:p>
            <a:pPr lvl="1" marL="8001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On agg. attribute, compute incr. stats; emit pair with single global dummy key and incr. stats as value</a:t>
            </a:r>
          </a:p>
          <a:p>
            <a:pPr marL="3429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Reduce():</a:t>
            </a:r>
            <a:r>
              <a:t> </a:t>
            </a:r>
          </a:p>
          <a:p>
            <a:pPr lvl="1" marL="8001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Since only one global dummy key, Iterator has </a:t>
            </a:r>
            <a:r>
              <a:rPr i="1"/>
              <a:t>all</a:t>
            </a:r>
            <a:r>
              <a:t> suff. stats to unify into global agg.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756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5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5" name="More MR Examples: GROUP BY Agg."/>
            <p:cNvSpPr txBox="1"/>
            <p:nvPr/>
          </p:nvSpPr>
          <p:spPr>
            <a:xfrm>
              <a:off x="0" y="298724"/>
              <a:ext cx="9144000" cy="6217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More MR Examples: GROUP BY Agg.</a:t>
              </a:r>
            </a:p>
          </p:txBody>
        </p:sp>
      </p:grpSp>
      <p:sp>
        <p:nvSpPr>
          <p:cNvPr id="757" name="Title 1"/>
          <p:cNvSpPr txBox="1"/>
          <p:nvPr/>
        </p:nvSpPr>
        <p:spPr>
          <a:xfrm>
            <a:off x="307503" y="1652843"/>
            <a:ext cx="8528994" cy="4317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Assume it is </a:t>
            </a:r>
            <a:r>
              <a:rPr i="1"/>
              <a:t>algebraic</a:t>
            </a:r>
            <a:r>
              <a:t> aggregate (SUM, AVG, MAX, etc.)</a:t>
            </a:r>
          </a:p>
          <a:p>
            <a:pPr marL="3429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Input Split</a:t>
            </a:r>
            <a:r>
              <a:t>: </a:t>
            </a:r>
          </a:p>
          <a:p>
            <a:pPr lvl="1" marL="8001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Shard table tuple-wise</a:t>
            </a:r>
          </a:p>
          <a:p>
            <a:pPr marL="3429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Map():</a:t>
            </a:r>
            <a:r>
              <a:t> </a:t>
            </a:r>
          </a:p>
          <a:p>
            <a:pPr lvl="1" marL="8001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On agg. attribute, compute incr. stats; emit pair with </a:t>
            </a:r>
            <a:r>
              <a:rPr i="1"/>
              <a:t>grouping attribute as key</a:t>
            </a:r>
            <a:r>
              <a:t> and stats as value</a:t>
            </a:r>
          </a:p>
          <a:p>
            <a:pPr marL="3429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Reduce():</a:t>
            </a:r>
            <a:r>
              <a:t> </a:t>
            </a:r>
          </a:p>
          <a:p>
            <a:pPr lvl="1" marL="8001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Iterator has all suff. stats </a:t>
            </a:r>
            <a:r>
              <a:rPr i="1"/>
              <a:t>for a single group</a:t>
            </a:r>
            <a:r>
              <a:t>; unify those to get result for that group</a:t>
            </a:r>
          </a:p>
          <a:p>
            <a:pPr lvl="1" marL="8001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Different reducers will output different groups’ results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762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6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1" name="More MR Examples: Matrix Norm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More MR Examples: Matrix Norm</a:t>
              </a:r>
            </a:p>
          </p:txBody>
        </p:sp>
      </p:grpSp>
      <p:sp>
        <p:nvSpPr>
          <p:cNvPr id="763" name="Title 1"/>
          <p:cNvSpPr txBox="1"/>
          <p:nvPr/>
        </p:nvSpPr>
        <p:spPr>
          <a:xfrm>
            <a:off x="299690" y="1663700"/>
            <a:ext cx="8691910" cy="4317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Assume it is </a:t>
            </a:r>
            <a:r>
              <a:rPr i="1"/>
              <a:t>algebraic</a:t>
            </a:r>
            <a:r>
              <a:t> aggregate (L</a:t>
            </a:r>
            <a:r>
              <a:rPr baseline="-5999"/>
              <a:t>p,q</a:t>
            </a:r>
            <a:r>
              <a:t> norm)</a:t>
            </a:r>
          </a:p>
          <a:p>
            <a:pPr marL="3429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Very similar to simple SQL aggregates</a:t>
            </a:r>
          </a:p>
          <a:p>
            <a:pPr marL="3429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Input Split</a:t>
            </a:r>
            <a:r>
              <a:t>: </a:t>
            </a:r>
          </a:p>
          <a:p>
            <a:pPr lvl="1" marL="8001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Shard table tuple-wise</a:t>
            </a:r>
          </a:p>
          <a:p>
            <a:pPr marL="3429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Map():</a:t>
            </a:r>
            <a:r>
              <a:t> </a:t>
            </a:r>
          </a:p>
          <a:p>
            <a:pPr lvl="1" marL="8001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On agg. attribute, compute incr. stats; emit pair with single global dummy key and stats as value</a:t>
            </a:r>
          </a:p>
          <a:p>
            <a:pPr marL="3429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Reduce():</a:t>
            </a:r>
            <a:r>
              <a:t> </a:t>
            </a:r>
          </a:p>
          <a:p>
            <a:pPr lvl="1" marL="8001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Since only one global dummy key, Iterator has </a:t>
            </a:r>
            <a:r>
              <a:rPr i="1"/>
              <a:t>all</a:t>
            </a:r>
            <a:r>
              <a:t> suff. stats to unify into global agg.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768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6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7" name="What is Hadoop then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What is Hadoop then?</a:t>
              </a:r>
            </a:p>
          </p:txBody>
        </p:sp>
      </p:grpSp>
      <p:pic>
        <p:nvPicPr>
          <p:cNvPr id="769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rcRect l="40530" t="0" r="0" b="0"/>
          <a:stretch>
            <a:fillRect/>
          </a:stretch>
        </p:blipFill>
        <p:spPr>
          <a:xfrm>
            <a:off x="7218680" y="1"/>
            <a:ext cx="1933489" cy="1828801"/>
          </a:xfrm>
          <a:prstGeom prst="rect">
            <a:avLst/>
          </a:prstGeom>
          <a:ln w="12700">
            <a:miter lim="400000"/>
          </a:ln>
        </p:spPr>
      </p:pic>
      <p:sp>
        <p:nvSpPr>
          <p:cNvPr id="770" name="Title 1"/>
          <p:cNvSpPr txBox="1"/>
          <p:nvPr/>
        </p:nvSpPr>
        <p:spPr>
          <a:xfrm>
            <a:off x="241923" y="1854873"/>
            <a:ext cx="8660153" cy="339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FOSS </a:t>
            </a:r>
            <a:r>
              <a:rPr u="sng"/>
              <a:t>system implementation</a:t>
            </a:r>
            <a:r>
              <a:t> with MapReduce as prog. model and HDFS as filesystem</a:t>
            </a:r>
          </a:p>
          <a:p>
            <a: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MR user API; input splits, data distribution, shuffling, fault tolerances handled by Hadoop under the hood</a:t>
            </a:r>
          </a:p>
          <a:p>
            <a: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Exploded in popularity in 2010s: 100s of papers, 10s of products</a:t>
            </a:r>
          </a:p>
          <a:p>
            <a: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“revolution” in scalable+parallel data processing that took the DB world by surprise</a:t>
            </a:r>
          </a:p>
          <a:p>
            <a: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But nowadays Hadoop largely supplanted by Spark</a:t>
            </a:r>
          </a:p>
        </p:txBody>
      </p:sp>
      <p:sp>
        <p:nvSpPr>
          <p:cNvPr id="771" name="Title 1"/>
          <p:cNvSpPr txBox="1"/>
          <p:nvPr/>
        </p:nvSpPr>
        <p:spPr>
          <a:xfrm>
            <a:off x="381000" y="5494970"/>
            <a:ext cx="8382000" cy="5164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600"/>
              </a:lnSpc>
              <a:defRPr sz="2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NB:</a:t>
            </a:r>
            <a:r>
              <a:t> Do not confuse MR for Hadoop or vice versa!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71" grpId="2"/>
      <p:bldP build="p" bldLvl="5" animBg="1" rev="0" advAuto="0" spid="770" grpId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776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7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5" name="A Spectacular “War of the Worlds”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A Spectacular “War of the Worlds”</a:t>
              </a:r>
            </a:p>
          </p:txBody>
        </p:sp>
      </p:grpSp>
      <p:pic>
        <p:nvPicPr>
          <p:cNvPr id="77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10039" r="0" b="35995"/>
          <a:stretch>
            <a:fillRect/>
          </a:stretch>
        </p:blipFill>
        <p:spPr>
          <a:xfrm>
            <a:off x="1" y="1568569"/>
            <a:ext cx="9144001" cy="2307977"/>
          </a:xfrm>
          <a:prstGeom prst="rect">
            <a:avLst/>
          </a:prstGeom>
          <a:ln w="12700">
            <a:miter lim="400000"/>
          </a:ln>
        </p:spPr>
      </p:pic>
      <p:pic>
        <p:nvPicPr>
          <p:cNvPr id="778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rcRect l="1405" t="35676" r="41503" b="35695"/>
          <a:stretch>
            <a:fillRect/>
          </a:stretch>
        </p:blipFill>
        <p:spPr>
          <a:xfrm>
            <a:off x="-1" y="4114798"/>
            <a:ext cx="9144001" cy="2144890"/>
          </a:xfrm>
          <a:prstGeom prst="rect">
            <a:avLst/>
          </a:prstGeom>
          <a:ln w="12700">
            <a:miter lim="400000"/>
          </a:ln>
        </p:spPr>
      </p:pic>
      <p:sp>
        <p:nvSpPr>
          <p:cNvPr id="779" name="Flowchart: Process 9"/>
          <p:cNvSpPr/>
          <p:nvPr/>
        </p:nvSpPr>
        <p:spPr>
          <a:xfrm>
            <a:off x="228599" y="4191000"/>
            <a:ext cx="4169666" cy="36576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80" name="Title 1"/>
          <p:cNvSpPr txBox="1"/>
          <p:nvPr/>
        </p:nvSpPr>
        <p:spPr>
          <a:xfrm>
            <a:off x="6172200" y="3733800"/>
            <a:ext cx="2705100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i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No declarativity!</a:t>
            </a:r>
          </a:p>
        </p:txBody>
      </p:sp>
      <p:sp>
        <p:nvSpPr>
          <p:cNvPr id="781" name="Flowchart: Process 11"/>
          <p:cNvSpPr/>
          <p:nvPr/>
        </p:nvSpPr>
        <p:spPr>
          <a:xfrm>
            <a:off x="3657600" y="4587240"/>
            <a:ext cx="2514600" cy="36576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82" name="Title 1"/>
          <p:cNvSpPr txBox="1"/>
          <p:nvPr/>
        </p:nvSpPr>
        <p:spPr>
          <a:xfrm>
            <a:off x="6172200" y="4419600"/>
            <a:ext cx="2705100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i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Filescan-based!</a:t>
            </a:r>
          </a:p>
        </p:txBody>
      </p:sp>
      <p:sp>
        <p:nvSpPr>
          <p:cNvPr id="783" name="Flowchart: Process 14"/>
          <p:cNvSpPr/>
          <p:nvPr/>
        </p:nvSpPr>
        <p:spPr>
          <a:xfrm>
            <a:off x="228600" y="5029200"/>
            <a:ext cx="1371600" cy="36576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84" name="Title 1"/>
          <p:cNvSpPr txBox="1"/>
          <p:nvPr/>
        </p:nvSpPr>
        <p:spPr>
          <a:xfrm>
            <a:off x="6154056" y="5187241"/>
            <a:ext cx="2705101" cy="74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i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DeWitt’s work on parallel DBMSs!</a:t>
            </a:r>
          </a:p>
        </p:txBody>
      </p:sp>
      <p:sp>
        <p:nvSpPr>
          <p:cNvPr id="785" name="Flowchart: Process 17"/>
          <p:cNvSpPr/>
          <p:nvPr/>
        </p:nvSpPr>
        <p:spPr>
          <a:xfrm>
            <a:off x="228600" y="5486400"/>
            <a:ext cx="2667000" cy="74676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86" name="Title 1"/>
          <p:cNvSpPr txBox="1"/>
          <p:nvPr/>
        </p:nvSpPr>
        <p:spPr>
          <a:xfrm>
            <a:off x="2895600" y="6172200"/>
            <a:ext cx="3886200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i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Cheap rip-off of RDBMSs!</a:t>
            </a:r>
          </a:p>
        </p:txBody>
      </p:sp>
      <p:pic>
        <p:nvPicPr>
          <p:cNvPr id="787" name="Picture 1" descr="Picture 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459812" y="1568569"/>
            <a:ext cx="1181576" cy="1416758"/>
          </a:xfrm>
          <a:prstGeom prst="rect">
            <a:avLst/>
          </a:prstGeom>
          <a:ln w="12700">
            <a:miter lim="400000"/>
          </a:ln>
        </p:spPr>
      </p:pic>
      <p:pic>
        <p:nvPicPr>
          <p:cNvPr id="788" name="Picture 2" descr="Picture 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949243" y="1568569"/>
            <a:ext cx="1416758" cy="14167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78" grpId="4"/>
      <p:bldP build="whole" bldLvl="1" animBg="1" rev="0" advAuto="0" spid="783" grpId="9"/>
      <p:bldP build="whole" bldLvl="1" animBg="1" rev="0" advAuto="0" spid="780" grpId="6"/>
      <p:bldP build="whole" bldLvl="1" animBg="1" rev="0" advAuto="0" spid="779" grpId="5"/>
      <p:bldP build="whole" bldLvl="1" animBg="1" rev="0" advAuto="0" spid="784" grpId="10"/>
      <p:bldP build="whole" bldLvl="1" animBg="1" rev="0" advAuto="0" spid="788" grpId="2"/>
      <p:bldP build="whole" bldLvl="1" animBg="1" rev="0" advAuto="0" spid="786" grpId="12"/>
      <p:bldP build="whole" bldLvl="1" animBg="1" rev="0" advAuto="0" spid="781" grpId="7"/>
      <p:bldP build="whole" bldLvl="1" animBg="1" rev="0" advAuto="0" spid="782" grpId="8"/>
      <p:bldP build="whole" bldLvl="1" animBg="1" rev="0" advAuto="0" spid="787" grpId="3"/>
      <p:bldP build="whole" bldLvl="1" animBg="1" rev="0" advAuto="0" spid="785" grpId="11"/>
      <p:bldP build="whole" bldLvl="1" animBg="1" rev="0" advAuto="0" spid="777" grpId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793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9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2" name="“Young Turks” vs. “Old Guard”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“Young Turks” vs. “Old Guard”?</a:t>
              </a:r>
            </a:p>
          </p:txBody>
        </p:sp>
      </p:grpSp>
      <p:pic>
        <p:nvPicPr>
          <p:cNvPr id="794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rcRect l="1405" t="35676" r="41503" b="35695"/>
          <a:stretch>
            <a:fillRect/>
          </a:stretch>
        </p:blipFill>
        <p:spPr>
          <a:xfrm>
            <a:off x="-3630" y="2122310"/>
            <a:ext cx="9144001" cy="2144890"/>
          </a:xfrm>
          <a:prstGeom prst="rect">
            <a:avLst/>
          </a:prstGeom>
          <a:ln w="12700">
            <a:miter lim="400000"/>
          </a:ln>
        </p:spPr>
      </p:pic>
      <p:sp>
        <p:nvSpPr>
          <p:cNvPr id="795" name="Title 1"/>
          <p:cNvSpPr txBox="1"/>
          <p:nvPr/>
        </p:nvSpPr>
        <p:spPr>
          <a:xfrm>
            <a:off x="0" y="1512710"/>
            <a:ext cx="9140371" cy="5164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3600"/>
              </a:lnSpc>
              <a:defRPr i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Swift and scathing rebuttal from MapReduce/Hadoop world!</a:t>
            </a:r>
          </a:p>
        </p:txBody>
      </p:sp>
      <p:sp>
        <p:nvSpPr>
          <p:cNvPr id="796" name="Title 1"/>
          <p:cNvSpPr txBox="1"/>
          <p:nvPr/>
        </p:nvSpPr>
        <p:spPr>
          <a:xfrm>
            <a:off x="279855" y="4417786"/>
            <a:ext cx="8584291" cy="1976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DBMSs too high-level/hard to use for low-level </a:t>
            </a:r>
            <a:r>
              <a:rPr u="sng"/>
              <a:t>text ETL</a:t>
            </a:r>
            <a:r>
              <a:t> </a:t>
            </a:r>
          </a:p>
          <a:p>
            <a:pPr>
              <a:lnSpc>
                <a:spcPct val="120000"/>
              </a:lnSpc>
              <a:spcBef>
                <a:spcPts val="1000"/>
              </a:spcBef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Meant for “offline” fault-tolerant workloads on cheap nodes</a:t>
            </a:r>
          </a:p>
          <a:p>
            <a:pPr>
              <a:lnSpc>
                <a:spcPct val="120000"/>
              </a:lnSpc>
              <a:spcBef>
                <a:spcPts val="1000"/>
              </a:spcBef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Google awarded a patent for MapReduce (ahem)!</a:t>
            </a:r>
          </a:p>
          <a:p>
            <a:pPr>
              <a:lnSpc>
                <a:spcPct val="120000"/>
              </a:lnSpc>
              <a:spcBef>
                <a:spcPts val="1000"/>
              </a:spcBef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MapReduce/Hadoop not meant to be an RDBMS replacement</a:t>
            </a:r>
          </a:p>
        </p:txBody>
      </p:sp>
      <p:sp>
        <p:nvSpPr>
          <p:cNvPr id="797" name="Flowchart: Process 22"/>
          <p:cNvSpPr/>
          <p:nvPr/>
        </p:nvSpPr>
        <p:spPr>
          <a:xfrm>
            <a:off x="228599" y="2209800"/>
            <a:ext cx="4169666" cy="36576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98" name="Flowchart: Process 23"/>
          <p:cNvSpPr/>
          <p:nvPr/>
        </p:nvSpPr>
        <p:spPr>
          <a:xfrm>
            <a:off x="3657600" y="2606039"/>
            <a:ext cx="2514600" cy="36576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99" name="Flowchart: Process 24"/>
          <p:cNvSpPr/>
          <p:nvPr/>
        </p:nvSpPr>
        <p:spPr>
          <a:xfrm>
            <a:off x="228600" y="3017520"/>
            <a:ext cx="1371600" cy="36576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00" name="Flowchart: Process 25"/>
          <p:cNvSpPr/>
          <p:nvPr/>
        </p:nvSpPr>
        <p:spPr>
          <a:xfrm>
            <a:off x="228600" y="3469077"/>
            <a:ext cx="2667000" cy="74676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79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Class="entr" nodeType="with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99" grpId="6"/>
      <p:bldP build="p" bldLvl="5" animBg="1" rev="0" advAuto="0" spid="796" grpId="4"/>
      <p:bldP build="whole" bldLvl="1" animBg="1" rev="0" advAuto="0" spid="795" grpId="1"/>
      <p:bldP build="whole" bldLvl="1" animBg="1" rev="0" advAuto="0" spid="797" grpId="3"/>
      <p:bldP build="whole" bldLvl="1" animBg="1" rev="0" advAuto="0" spid="794" grpId="2"/>
      <p:bldP build="whole" bldLvl="1" animBg="1" rev="0" advAuto="0" spid="798" grpId="5"/>
      <p:bldP build="whole" bldLvl="1" animBg="1" rev="0" advAuto="0" spid="800" grpId="7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805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0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4" name="Enter Hybrid Systems!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Enter Hybrid Systems!</a:t>
              </a:r>
            </a:p>
          </p:txBody>
        </p:sp>
      </p:grpSp>
      <p:sp>
        <p:nvSpPr>
          <p:cNvPr id="806" name="Title 1"/>
          <p:cNvSpPr txBox="1"/>
          <p:nvPr/>
        </p:nvSpPr>
        <p:spPr>
          <a:xfrm>
            <a:off x="152400" y="1447800"/>
            <a:ext cx="8839200" cy="86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Clever DB researches</a:t>
            </a:r>
            <a:r>
              <a:rPr b="0"/>
              <a:t>: </a:t>
            </a:r>
            <a:r>
              <a:rPr b="0" i="1"/>
              <a:t>“Let’s get the best of both worlds!”</a:t>
            </a:r>
          </a:p>
          <a:p>
            <a:pPr marL="342900" indent="-342900"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Numerous projects on hybrid systems in industry/academia:</a:t>
            </a:r>
          </a:p>
        </p:txBody>
      </p:sp>
      <p:sp>
        <p:nvSpPr>
          <p:cNvPr id="807" name="Title 1"/>
          <p:cNvSpPr txBox="1"/>
          <p:nvPr/>
        </p:nvSpPr>
        <p:spPr>
          <a:xfrm>
            <a:off x="566687" y="2637545"/>
            <a:ext cx="8163026" cy="74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i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Programming model-level</a:t>
            </a:r>
            <a:r>
              <a:rPr b="0"/>
              <a:t>: Bring declarativity from RDBMS world to MapReduce/Hadoop world</a:t>
            </a:r>
          </a:p>
        </p:txBody>
      </p:sp>
      <p:sp>
        <p:nvSpPr>
          <p:cNvPr id="808" name="Title 1"/>
          <p:cNvSpPr txBox="1"/>
          <p:nvPr/>
        </p:nvSpPr>
        <p:spPr>
          <a:xfrm>
            <a:off x="635000" y="4941723"/>
            <a:ext cx="8229600" cy="516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600"/>
              </a:lnSpc>
              <a:defRPr b="1" i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Systems-level</a:t>
            </a:r>
            <a:r>
              <a:rPr b="0"/>
              <a:t>: Intermix system implementation ideas</a:t>
            </a:r>
          </a:p>
        </p:txBody>
      </p:sp>
      <p:pic>
        <p:nvPicPr>
          <p:cNvPr id="809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8200" y="3537732"/>
            <a:ext cx="1313250" cy="1313251"/>
          </a:xfrm>
          <a:prstGeom prst="rect">
            <a:avLst/>
          </a:prstGeom>
          <a:ln w="12700">
            <a:miter lim="400000"/>
          </a:ln>
        </p:spPr>
      </p:pic>
      <p:pic>
        <p:nvPicPr>
          <p:cNvPr id="810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01159" y="3581400"/>
            <a:ext cx="861442" cy="1295400"/>
          </a:xfrm>
          <a:prstGeom prst="rect">
            <a:avLst/>
          </a:prstGeom>
          <a:ln w="12700">
            <a:miter lim="400000"/>
          </a:ln>
        </p:spPr>
      </p:pic>
      <p:sp>
        <p:nvSpPr>
          <p:cNvPr id="811" name="Title 1"/>
          <p:cNvSpPr txBox="1"/>
          <p:nvPr/>
        </p:nvSpPr>
        <p:spPr>
          <a:xfrm>
            <a:off x="2133600" y="3713643"/>
            <a:ext cx="2133600" cy="74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SQL dialect </a:t>
            </a:r>
          </a:p>
          <a:p>
            <a:pPr algn="ctr">
              <a:defRPr i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over Hadoop</a:t>
            </a:r>
          </a:p>
        </p:txBody>
      </p:sp>
      <p:sp>
        <p:nvSpPr>
          <p:cNvPr id="812" name="Title 1"/>
          <p:cNvSpPr txBox="1"/>
          <p:nvPr/>
        </p:nvSpPr>
        <p:spPr>
          <a:xfrm>
            <a:off x="5384800" y="3679461"/>
            <a:ext cx="3429000" cy="74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Dataflow language </a:t>
            </a:r>
          </a:p>
          <a:p>
            <a:pPr algn="ctr">
              <a:defRPr i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over Hadoop</a:t>
            </a:r>
          </a:p>
        </p:txBody>
      </p:sp>
      <p:sp>
        <p:nvSpPr>
          <p:cNvPr id="813" name="Title 1"/>
          <p:cNvSpPr txBox="1"/>
          <p:nvPr/>
        </p:nvSpPr>
        <p:spPr>
          <a:xfrm>
            <a:off x="1498600" y="5599672"/>
            <a:ext cx="2133600" cy="74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i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HadoopDB from Yale U.</a:t>
            </a:r>
          </a:p>
        </p:txBody>
      </p:sp>
      <p:sp>
        <p:nvSpPr>
          <p:cNvPr id="814" name="Title 1"/>
          <p:cNvSpPr txBox="1"/>
          <p:nvPr/>
        </p:nvSpPr>
        <p:spPr>
          <a:xfrm>
            <a:off x="3937000" y="5599672"/>
            <a:ext cx="2133600" cy="74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Microsoft</a:t>
            </a:r>
          </a:p>
          <a:p>
            <a:pPr algn="ctr">
              <a:defRPr i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Polybase</a:t>
            </a:r>
          </a:p>
        </p:txBody>
      </p:sp>
      <p:pic>
        <p:nvPicPr>
          <p:cNvPr id="815" name="Picture 14" descr="Picture 1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51136" y="5485505"/>
            <a:ext cx="1004128" cy="10041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08" grpId="2"/>
      <p:bldP build="whole" bldLvl="1" animBg="1" rev="0" advAuto="0" spid="813" grpId="7"/>
      <p:bldP build="whole" bldLvl="1" animBg="1" rev="0" advAuto="0" spid="814" grpId="8"/>
      <p:bldP build="whole" bldLvl="1" animBg="1" rev="0" advAuto="0" spid="809" grpId="3"/>
      <p:bldP build="whole" bldLvl="1" animBg="1" rev="0" advAuto="0" spid="812" grpId="6"/>
      <p:bldP build="whole" bldLvl="1" animBg="1" rev="0" advAuto="0" spid="815" grpId="9"/>
      <p:bldP build="whole" bldLvl="1" animBg="1" rev="0" advAuto="0" spid="807" grpId="1"/>
      <p:bldP build="whole" bldLvl="1" animBg="1" rev="0" advAuto="0" spid="811" grpId="4"/>
      <p:bldP build="whole" bldLvl="1" animBg="1" rev="0" advAuto="0" spid="810" grpId="5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820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1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9" name="Parallel Data System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Parallel Data Systems</a:t>
              </a:r>
            </a:p>
          </p:txBody>
        </p:sp>
      </p:grpSp>
      <p:sp>
        <p:nvSpPr>
          <p:cNvPr id="821" name="Title 1"/>
          <p:cNvSpPr txBox="1"/>
          <p:nvPr/>
        </p:nvSpPr>
        <p:spPr>
          <a:xfrm>
            <a:off x="381000" y="1722120"/>
            <a:ext cx="7620000" cy="4907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Parallel RDBMSs</a:t>
            </a:r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Cloud-Native RDBMSs</a:t>
            </a:r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Beyond RDBMSs: A Brief History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“Big Data” Systems aka Dataflow Systems</a:t>
            </a:r>
          </a:p>
          <a:p>
            <a:pPr lvl="1" marL="12001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MapReduce/Hadoop</a:t>
            </a:r>
            <a:endParaRPr sz="4200"/>
          </a:p>
          <a:p>
            <a:pPr lvl="1" marL="12001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Spark</a:t>
            </a:r>
          </a:p>
        </p:txBody>
      </p:sp>
      <p:sp>
        <p:nvSpPr>
          <p:cNvPr id="822" name="Rectangle 7"/>
          <p:cNvSpPr/>
          <p:nvPr/>
        </p:nvSpPr>
        <p:spPr>
          <a:xfrm>
            <a:off x="1549598" y="4451057"/>
            <a:ext cx="1102220" cy="516206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22" grpId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827" name="Rectangle 6"/>
          <p:cNvGrpSpPr/>
          <p:nvPr/>
        </p:nvGrpSpPr>
        <p:grpSpPr>
          <a:xfrm>
            <a:off x="0" y="0"/>
            <a:ext cx="6019800" cy="1219200"/>
            <a:chOff x="0" y="0"/>
            <a:chExt cx="6019800" cy="1219200"/>
          </a:xfrm>
        </p:grpSpPr>
        <p:sp>
          <p:nvSpPr>
            <p:cNvPr id="825" name="Rectangle"/>
            <p:cNvSpPr/>
            <p:nvPr/>
          </p:nvSpPr>
          <p:spPr>
            <a:xfrm>
              <a:off x="0" y="0"/>
              <a:ext cx="60198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6" name="Apache Spark"/>
            <p:cNvSpPr txBox="1"/>
            <p:nvPr/>
          </p:nvSpPr>
          <p:spPr>
            <a:xfrm>
              <a:off x="0" y="286439"/>
              <a:ext cx="60198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Apache Spark</a:t>
              </a:r>
            </a:p>
          </p:txBody>
        </p:sp>
      </p:grpSp>
      <p:sp>
        <p:nvSpPr>
          <p:cNvPr id="828" name="Title 1"/>
          <p:cNvSpPr txBox="1"/>
          <p:nvPr/>
        </p:nvSpPr>
        <p:spPr>
          <a:xfrm>
            <a:off x="263177" y="1932870"/>
            <a:ext cx="8617646" cy="3528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Dataflow programming</a:t>
            </a:r>
            <a:r>
              <a:t> model (subsumes most of RA; MR)</a:t>
            </a:r>
          </a:p>
          <a:p>
            <a:pPr lvl="1" marL="8001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Inspired by Python Pandas style of chaining functions</a:t>
            </a:r>
          </a:p>
          <a:p>
            <a:pPr lvl="1" marL="8001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Unified storage of relations, text, etc.; custom programs</a:t>
            </a:r>
            <a:endParaRPr b="0"/>
          </a:p>
          <a:p>
            <a:pPr lvl="1" marL="8001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System impl. (re)designed from scratch</a:t>
            </a:r>
          </a:p>
          <a:p>
            <a:pPr marL="3429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Tons of sponsors, gazillion bucks, unbelievable hype!</a:t>
            </a:r>
          </a:p>
          <a:p>
            <a:pPr marL="3429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Key idea vs. Hadoop</a:t>
            </a:r>
            <a:r>
              <a:rPr b="0"/>
              <a:t>: exploit distributed memory to cache data</a:t>
            </a:r>
          </a:p>
          <a:p>
            <a:pPr marL="3429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Key novelty vs. Hadoop</a:t>
            </a:r>
            <a:r>
              <a:rPr b="0"/>
              <a:t>: lineage-based fault tolerance</a:t>
            </a:r>
          </a:p>
          <a:p>
            <a:pPr marL="3429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Open-sourced to Apache; commercialized as Databricks</a:t>
            </a:r>
          </a:p>
        </p:txBody>
      </p:sp>
      <p:grpSp>
        <p:nvGrpSpPr>
          <p:cNvPr id="831" name="Picture 1"/>
          <p:cNvGrpSpPr/>
          <p:nvPr/>
        </p:nvGrpSpPr>
        <p:grpSpPr>
          <a:xfrm>
            <a:off x="6216651" y="0"/>
            <a:ext cx="2927351" cy="1524000"/>
            <a:chOff x="0" y="0"/>
            <a:chExt cx="2927350" cy="1524000"/>
          </a:xfrm>
        </p:grpSpPr>
        <p:sp>
          <p:nvSpPr>
            <p:cNvPr id="829" name="Rectangle"/>
            <p:cNvSpPr/>
            <p:nvPr/>
          </p:nvSpPr>
          <p:spPr>
            <a:xfrm>
              <a:off x="0" y="0"/>
              <a:ext cx="2927350" cy="152400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830" name="image18.png" descr="image18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927350" cy="1524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8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8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828" grpId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836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3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5" name="Distributed Architecture of Spark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Distributed Architecture of Spark</a:t>
              </a:r>
            </a:p>
          </p:txBody>
        </p:sp>
      </p:grpSp>
      <p:sp>
        <p:nvSpPr>
          <p:cNvPr id="837" name="Rectangle 7"/>
          <p:cNvSpPr txBox="1"/>
          <p:nvPr/>
        </p:nvSpPr>
        <p:spPr>
          <a:xfrm>
            <a:off x="284211" y="6532319"/>
            <a:ext cx="8575577" cy="31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10000"/>
              </a:lnSpc>
              <a:defRPr sz="1600">
                <a:solidFill>
                  <a:schemeClr val="accent1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2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https://spark.apache.org/docs/latest/cluster-overview.html</a:t>
            </a:r>
          </a:p>
        </p:txBody>
      </p:sp>
      <p:pic>
        <p:nvPicPr>
          <p:cNvPr id="83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5800" y="1968500"/>
            <a:ext cx="7569200" cy="3632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843" name="Rectangle 8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4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2" name="Spark’s Dataflow Programming Mode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Spark’s Dataflow Programming Model</a:t>
              </a:r>
            </a:p>
          </p:txBody>
        </p:sp>
      </p:grpSp>
      <p:sp>
        <p:nvSpPr>
          <p:cNvPr id="844" name="Rectangle 7"/>
          <p:cNvSpPr txBox="1"/>
          <p:nvPr/>
        </p:nvSpPr>
        <p:spPr>
          <a:xfrm>
            <a:off x="284211" y="6432600"/>
            <a:ext cx="8575577" cy="288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10000"/>
              </a:lnSpc>
              <a:defRPr sz="1400">
                <a:solidFill>
                  <a:schemeClr val="accent1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2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Resilient Distributed Datasets: A Fault-tolerant Abstraction for In-memory Cluster Computing. In NSDI 2012</a:t>
            </a:r>
          </a:p>
        </p:txBody>
      </p:sp>
      <p:pic>
        <p:nvPicPr>
          <p:cNvPr id="84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184750"/>
            <a:ext cx="9144000" cy="4033543"/>
          </a:xfrm>
          <a:prstGeom prst="rect">
            <a:avLst/>
          </a:prstGeom>
          <a:ln w="12700">
            <a:miter lim="400000"/>
          </a:ln>
        </p:spPr>
      </p:pic>
      <p:sp>
        <p:nvSpPr>
          <p:cNvPr id="846" name="Rectangle 14"/>
          <p:cNvSpPr txBox="1"/>
          <p:nvPr/>
        </p:nvSpPr>
        <p:spPr>
          <a:xfrm>
            <a:off x="159827" y="1416356"/>
            <a:ext cx="8824346" cy="746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10000"/>
              </a:lnSpc>
              <a:spcBef>
                <a:spcPts val="400"/>
              </a:spcBef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Transformations</a:t>
            </a:r>
            <a:r>
              <a:t> are relational ops, MR, etc. as functions</a:t>
            </a:r>
          </a:p>
          <a:p>
            <a:pPr algn="ctr">
              <a:lnSpc>
                <a:spcPct val="110000"/>
              </a:lnSpc>
              <a:spcBef>
                <a:spcPts val="400"/>
              </a:spcBef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Actions</a:t>
            </a:r>
            <a:r>
              <a:t> are what force computation; aka </a:t>
            </a:r>
            <a:r>
              <a:rPr b="1" i="1"/>
              <a:t>lazy evaluation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851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4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0" name="Word Count Example in Spark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Word Count Example in Spark</a:t>
              </a:r>
            </a:p>
          </p:txBody>
        </p:sp>
      </p:grpSp>
      <p:sp>
        <p:nvSpPr>
          <p:cNvPr id="852" name="Rectangle 14"/>
          <p:cNvSpPr txBox="1"/>
          <p:nvPr/>
        </p:nvSpPr>
        <p:spPr>
          <a:xfrm>
            <a:off x="261154" y="1353100"/>
            <a:ext cx="8621692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30000"/>
              </a:lnSpc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Spark RDD API available in Python, Scala, Java, and R</a:t>
            </a:r>
          </a:p>
        </p:txBody>
      </p:sp>
      <p:sp>
        <p:nvSpPr>
          <p:cNvPr id="853" name="Rectangle 14"/>
          <p:cNvSpPr txBox="1"/>
          <p:nvPr/>
        </p:nvSpPr>
        <p:spPr>
          <a:xfrm>
            <a:off x="653167" y="5662843"/>
            <a:ext cx="7837666" cy="724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20000"/>
              </a:lnSpc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Spark DataFrame API of SparkSQL offers an SQL interface</a:t>
            </a:r>
          </a:p>
          <a:p>
            <a:pPr algn="ctr">
              <a:lnSpc>
                <a:spcPct val="120000"/>
              </a:lnSpc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Can also interleave SQL with DF-style function chaining!</a:t>
            </a:r>
          </a:p>
        </p:txBody>
      </p:sp>
      <p:pic>
        <p:nvPicPr>
          <p:cNvPr id="854" name="Screen Shot 2017-06-09 at 12.28.53 PM.png" descr="Screen Shot 2017-06-09 at 12.28.53 PM.png"/>
          <p:cNvPicPr>
            <a:picLocks noChangeAspect="1"/>
          </p:cNvPicPr>
          <p:nvPr/>
        </p:nvPicPr>
        <p:blipFill>
          <a:blip r:embed="rId2">
            <a:extLst/>
          </a:blip>
          <a:srcRect l="5854" t="42792" r="56719" b="45149"/>
          <a:stretch>
            <a:fillRect/>
          </a:stretch>
        </p:blipFill>
        <p:spPr>
          <a:xfrm>
            <a:off x="1810940" y="1747931"/>
            <a:ext cx="5522026" cy="1111936"/>
          </a:xfrm>
          <a:prstGeom prst="rect">
            <a:avLst/>
          </a:prstGeom>
          <a:ln w="12700">
            <a:miter lim="400000"/>
          </a:ln>
        </p:spPr>
      </p:pic>
      <p:pic>
        <p:nvPicPr>
          <p:cNvPr id="855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1620" t="10629" r="48474" b="10629"/>
          <a:stretch>
            <a:fillRect/>
          </a:stretch>
        </p:blipFill>
        <p:spPr>
          <a:xfrm>
            <a:off x="1882973" y="2952888"/>
            <a:ext cx="5378132" cy="1194166"/>
          </a:xfrm>
          <a:prstGeom prst="rect">
            <a:avLst/>
          </a:prstGeom>
          <a:ln w="12700">
            <a:miter lim="400000"/>
          </a:ln>
        </p:spPr>
      </p:pic>
      <p:pic>
        <p:nvPicPr>
          <p:cNvPr id="856" name="Image" descr="Image"/>
          <p:cNvPicPr>
            <a:picLocks noChangeAspect="1"/>
          </p:cNvPicPr>
          <p:nvPr/>
        </p:nvPicPr>
        <p:blipFill>
          <a:blip r:embed="rId4">
            <a:extLst/>
          </a:blip>
          <a:srcRect l="2106" t="9062" r="44427" b="15919"/>
          <a:stretch>
            <a:fillRect/>
          </a:stretch>
        </p:blipFill>
        <p:spPr>
          <a:xfrm>
            <a:off x="1752203" y="4247309"/>
            <a:ext cx="5639567" cy="1354282"/>
          </a:xfrm>
          <a:prstGeom prst="rect">
            <a:avLst/>
          </a:prstGeom>
          <a:ln w="12700">
            <a:miter lim="400000"/>
          </a:ln>
        </p:spPr>
      </p:pic>
      <p:sp>
        <p:nvSpPr>
          <p:cNvPr id="857" name="Title 1"/>
          <p:cNvSpPr txBox="1"/>
          <p:nvPr/>
        </p:nvSpPr>
        <p:spPr>
          <a:xfrm>
            <a:off x="255041" y="6486427"/>
            <a:ext cx="8633919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lnSpc>
                <a:spcPct val="110000"/>
              </a:lnSpc>
              <a:defRPr sz="20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Ad:</a:t>
            </a:r>
            <a:r>
              <a:t> Take Yoav’s CSE 255 to learn more Spark programming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53" grpId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860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11283" t="11568" r="35857" b="19107"/>
          <a:stretch>
            <a:fillRect/>
          </a:stretch>
        </p:blipFill>
        <p:spPr>
          <a:xfrm>
            <a:off x="0" y="990600"/>
            <a:ext cx="9144000" cy="5608321"/>
          </a:xfrm>
          <a:prstGeom prst="rect">
            <a:avLst/>
          </a:prstGeom>
          <a:ln w="12700">
            <a:miter lim="400000"/>
          </a:ln>
        </p:spPr>
      </p:pic>
      <p:sp>
        <p:nvSpPr>
          <p:cNvPr id="861" name="Rectangle 7"/>
          <p:cNvSpPr txBox="1"/>
          <p:nvPr/>
        </p:nvSpPr>
        <p:spPr>
          <a:xfrm>
            <a:off x="304800" y="6361953"/>
            <a:ext cx="8621691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Berkeley Data Analytics Stack (BDAS)</a:t>
            </a:r>
          </a:p>
        </p:txBody>
      </p:sp>
      <p:grpSp>
        <p:nvGrpSpPr>
          <p:cNvPr id="864" name="Rectangle 8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6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3" name="Spark-based Ecosystem of Tool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Spark-based Ecosystem of Tools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869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6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8" name="Spark DF API and SparkSQ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Spark DF API and SparkSQL</a:t>
              </a:r>
            </a:p>
          </p:txBody>
        </p:sp>
      </p:grpSp>
      <p:pic>
        <p:nvPicPr>
          <p:cNvPr id="870" name="Picture 9" descr="Picture 9"/>
          <p:cNvPicPr>
            <a:picLocks noChangeAspect="1"/>
          </p:cNvPicPr>
          <p:nvPr/>
        </p:nvPicPr>
        <p:blipFill>
          <a:blip r:embed="rId2">
            <a:extLst/>
          </a:blip>
          <a:srcRect l="9847" t="5085" r="9847" b="14715"/>
          <a:stretch>
            <a:fillRect/>
          </a:stretch>
        </p:blipFill>
        <p:spPr>
          <a:xfrm>
            <a:off x="1728589" y="2942079"/>
            <a:ext cx="5686943" cy="3480761"/>
          </a:xfrm>
          <a:prstGeom prst="rect">
            <a:avLst/>
          </a:prstGeom>
          <a:ln w="12700">
            <a:miter lim="400000"/>
          </a:ln>
        </p:spPr>
      </p:pic>
      <p:sp>
        <p:nvSpPr>
          <p:cNvPr id="871" name="Title 1"/>
          <p:cNvSpPr txBox="1"/>
          <p:nvPr/>
        </p:nvSpPr>
        <p:spPr>
          <a:xfrm>
            <a:off x="152400" y="1359828"/>
            <a:ext cx="8839200" cy="15234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Databricks now recommends SparkSQL/DataFrame API; avoid RDD API unless really needed!</a:t>
            </a:r>
          </a:p>
          <a:p>
            <a:pPr marL="3429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Key Reason:</a:t>
            </a:r>
            <a:r>
              <a:t> Automatic </a:t>
            </a:r>
            <a:r>
              <a:rPr u="sng"/>
              <a:t>query optimization</a:t>
            </a:r>
            <a:r>
              <a:t> becomes more feasible</a:t>
            </a:r>
          </a:p>
          <a:p>
            <a:pPr lvl="1" marL="8001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AKA (painfully) re-learn 40 years of database systems research! :)</a:t>
            </a:r>
          </a:p>
        </p:txBody>
      </p:sp>
      <p:sp>
        <p:nvSpPr>
          <p:cNvPr id="872" name="Rectangle 7"/>
          <p:cNvSpPr txBox="1"/>
          <p:nvPr/>
        </p:nvSpPr>
        <p:spPr>
          <a:xfrm>
            <a:off x="284211" y="6481519"/>
            <a:ext cx="8575577" cy="31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10000"/>
              </a:lnSpc>
              <a:defRPr sz="1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Spark SQL: Relational Data Processing in Spark</a:t>
            </a:r>
            <a:r>
              <a:t>. In SIGMOD 2015.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877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7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6" name="Query Optimization in Spark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Query Optimization in Spark</a:t>
              </a:r>
            </a:p>
          </p:txBody>
        </p:sp>
      </p:grpSp>
      <p:sp>
        <p:nvSpPr>
          <p:cNvPr id="878" name="Title 1"/>
          <p:cNvSpPr txBox="1"/>
          <p:nvPr/>
        </p:nvSpPr>
        <p:spPr>
          <a:xfrm>
            <a:off x="255041" y="1573286"/>
            <a:ext cx="8633919" cy="4079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899" indent="-342899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Common automatic query optimizations (from RDBMS world) are now performed in Spark’s Catalyst optimizer:</a:t>
            </a:r>
          </a:p>
          <a:p>
            <a:pPr marL="342899" indent="-342899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Projection pushdown:</a:t>
            </a:r>
            <a:r>
              <a:t> </a:t>
            </a:r>
          </a:p>
          <a:p>
            <a:pPr lvl="1" marL="800100" indent="-3429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Drop unneeded columns early on</a:t>
            </a:r>
          </a:p>
          <a:p>
            <a:pPr marL="342899" indent="-342899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Selection pushdown: </a:t>
            </a:r>
          </a:p>
          <a:p>
            <a:pPr lvl="1" marL="800100" indent="-3429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Apply predicates close to base tables</a:t>
            </a:r>
          </a:p>
          <a:p>
            <a:pPr marL="342899" indent="-342899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Join order optimization:</a:t>
            </a:r>
          </a:p>
          <a:p>
            <a:pPr lvl="1" marL="800100" indent="-3429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Not all joins are equally costly</a:t>
            </a:r>
          </a:p>
          <a:p>
            <a:pPr marL="342899" indent="-342899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Fusing of aggregates</a:t>
            </a:r>
          </a:p>
          <a:p>
            <a:pPr marL="342899" indent="-342899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…</a:t>
            </a:r>
          </a:p>
        </p:txBody>
      </p:sp>
      <p:sp>
        <p:nvSpPr>
          <p:cNvPr id="879" name="Rectangle 7"/>
          <p:cNvSpPr txBox="1"/>
          <p:nvPr/>
        </p:nvSpPr>
        <p:spPr>
          <a:xfrm>
            <a:off x="284211" y="6481519"/>
            <a:ext cx="8575577" cy="31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10000"/>
              </a:lnSpc>
              <a:defRPr sz="1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Spark SQL: Relational Data Processing in Spark</a:t>
            </a:r>
            <a:r>
              <a:t>. In SIGMOD 2015.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88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9855" y="1424175"/>
            <a:ext cx="7684290" cy="4330920"/>
          </a:xfrm>
          <a:prstGeom prst="rect">
            <a:avLst/>
          </a:prstGeom>
          <a:ln w="12700">
            <a:miter lim="400000"/>
          </a:ln>
        </p:spPr>
      </p:pic>
      <p:sp>
        <p:nvSpPr>
          <p:cNvPr id="883" name="Rectangle 8"/>
          <p:cNvSpPr txBox="1"/>
          <p:nvPr/>
        </p:nvSpPr>
        <p:spPr>
          <a:xfrm>
            <a:off x="211123" y="5886559"/>
            <a:ext cx="8721754" cy="387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30000"/>
              </a:lnSpc>
              <a:defRPr sz="21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Databricks is building yet another parallel RDBMS! :)</a:t>
            </a:r>
          </a:p>
        </p:txBody>
      </p:sp>
      <p:grpSp>
        <p:nvGrpSpPr>
          <p:cNvPr id="886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8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5" name="Query Optimization in Spark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Query Optimization in Spark</a:t>
              </a:r>
            </a:p>
          </p:txBody>
        </p:sp>
      </p:grpSp>
      <p:sp>
        <p:nvSpPr>
          <p:cNvPr id="887" name="Rectangle 7"/>
          <p:cNvSpPr txBox="1"/>
          <p:nvPr/>
        </p:nvSpPr>
        <p:spPr>
          <a:xfrm>
            <a:off x="284211" y="6455092"/>
            <a:ext cx="8575577" cy="3133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10000"/>
              </a:lnSpc>
              <a:defRPr sz="1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Spark SQL: Relational Data Processing in Spark</a:t>
            </a:r>
            <a:r>
              <a:t>. In SIGMOD 2015.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83" grpId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890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52924"/>
            <a:ext cx="9144000" cy="622808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93" name="Rectangle 10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9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2" name="Reinventing the Wheel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Reinventing the Wheel?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898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9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7" name="New Paradigm of Data “Lakehouse”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New Paradigm of Data “Lakehouse”</a:t>
              </a:r>
            </a:p>
          </p:txBody>
        </p:sp>
      </p:grpSp>
      <p:sp>
        <p:nvSpPr>
          <p:cNvPr id="899" name="Data “Lake”: Loose coupling of data file format and data/query processing stack (vs. RDBMS’s tight coupling); many frontends"/>
          <p:cNvSpPr txBox="1"/>
          <p:nvPr/>
        </p:nvSpPr>
        <p:spPr>
          <a:xfrm>
            <a:off x="201290" y="1431421"/>
            <a:ext cx="8741420" cy="806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 “Lake”:</a:t>
            </a:r>
            <a:r>
              <a:rPr b="0"/>
              <a:t> </a:t>
            </a:r>
            <a:r>
              <a:rPr b="0" i="1"/>
              <a:t>Loose coupling</a:t>
            </a:r>
            <a:r>
              <a:rPr b="0"/>
              <a:t> of data file format and data/query processing stack (vs. RDBMS’s tight coupling); many frontends</a:t>
            </a:r>
          </a:p>
        </p:txBody>
      </p:sp>
      <p:sp>
        <p:nvSpPr>
          <p:cNvPr id="900" name="If interested, check out this vision paper on the future of data lakes and data lakehouses:…"/>
          <p:cNvSpPr txBox="1"/>
          <p:nvPr/>
        </p:nvSpPr>
        <p:spPr>
          <a:xfrm>
            <a:off x="1035813" y="6260462"/>
            <a:ext cx="7072373" cy="53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lnSpc>
                <a:spcPct val="120000"/>
              </a:lnSpc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interested, check out this vision paper on the future of data lakes and data lakehouses:</a:t>
            </a:r>
          </a:p>
          <a:p>
            <a:pPr algn="ctr">
              <a:lnSpc>
                <a:spcPct val="120000"/>
              </a:lnSpc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chemeClr val="accent1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http://cidrdb.org/cidr2021/papers/cidr2021_paper17.pdf</a:t>
            </a:r>
            <a:r>
              <a:t> </a:t>
            </a:r>
          </a:p>
        </p:txBody>
      </p:sp>
      <p:pic>
        <p:nvPicPr>
          <p:cNvPr id="901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0" t="0" r="0" b="9380"/>
          <a:stretch>
            <a:fillRect/>
          </a:stretch>
        </p:blipFill>
        <p:spPr>
          <a:xfrm>
            <a:off x="330001" y="2586373"/>
            <a:ext cx="8483940" cy="33682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906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0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5" name="… which too is a form of DBMS! :)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… which too is a form of DBMS! :)</a:t>
              </a:r>
            </a:p>
          </p:txBody>
        </p:sp>
      </p:grpSp>
      <p:pic>
        <p:nvPicPr>
          <p:cNvPr id="90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0529" y="1590563"/>
            <a:ext cx="6542942" cy="4630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0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94269" y="1378363"/>
            <a:ext cx="4755462" cy="5359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08" grpId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913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1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2" name="References and More Materia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References and More Material</a:t>
              </a:r>
            </a:p>
          </p:txBody>
        </p:sp>
      </p:grpSp>
      <p:sp>
        <p:nvSpPr>
          <p:cNvPr id="914" name="Title 1"/>
          <p:cNvSpPr txBox="1"/>
          <p:nvPr/>
        </p:nvSpPr>
        <p:spPr>
          <a:xfrm>
            <a:off x="152400" y="1587426"/>
            <a:ext cx="8839200" cy="4728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3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b="1"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MapReduce/Hadoop:</a:t>
            </a:r>
          </a:p>
          <a:p>
            <a:pPr lvl="1" marL="800100" indent="-342900">
              <a:lnSpc>
                <a:spcPct val="13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MapReduce: Simplified Data Processing on Large Clusters. Jeffrey Dean and Sanjay Ghemawat. In </a:t>
            </a:r>
            <a:r>
              <a:rPr u="sng"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OSDI 2004</a:t>
            </a:r>
            <a:r>
              <a:t>.</a:t>
            </a:r>
          </a:p>
          <a:p>
            <a:pPr lvl="1" marL="800100" indent="-342900">
              <a:lnSpc>
                <a:spcPct val="13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More Examples: </a:t>
            </a:r>
            <a:r>
              <a:rPr u="sng"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http://bit.ly/2rkSRj8</a:t>
            </a:r>
          </a:p>
          <a:p>
            <a:pPr lvl="1" marL="800100" indent="-342900">
              <a:lnSpc>
                <a:spcPct val="13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Online Tutorial: </a:t>
            </a:r>
            <a:r>
              <a:rPr u="sng">
                <a:uFill>
                  <a:solidFill>
                    <a:srgbClr val="0000FF"/>
                  </a:solidFill>
                </a:uFill>
                <a:hlinkClick r:id="rId4" invalidUrl="" action="" tgtFrame="" tooltip="" history="1" highlightClick="0" endSnd="0"/>
              </a:rPr>
              <a:t>http://bit.ly/2rS2B5j</a:t>
            </a:r>
          </a:p>
          <a:p>
            <a:pPr>
              <a:lnSpc>
                <a:spcPct val="130000"/>
              </a:lnSpc>
              <a:spcBef>
                <a:spcPts val="200"/>
              </a:spcBef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342900" indent="-342900">
              <a:lnSpc>
                <a:spcPct val="13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b="1"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Spark:</a:t>
            </a:r>
          </a:p>
          <a:p>
            <a:pPr lvl="1" marL="800100" indent="-342900">
              <a:lnSpc>
                <a:spcPct val="13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Resilient Distributed Datasets: A Fault-tolerant Abstraction for In-memory Cluster Computing. Matei Zaharia and others. In </a:t>
            </a:r>
            <a:r>
              <a:rPr u="sng">
                <a:uFill>
                  <a:solidFill>
                    <a:srgbClr val="0000FF"/>
                  </a:solidFill>
                </a:uFill>
                <a:hlinkClick r:id="rId5" invalidUrl="" action="" tgtFrame="" tooltip="" history="1" highlightClick="0" endSnd="0"/>
              </a:rPr>
              <a:t>NSDI 2012</a:t>
            </a:r>
            <a:r>
              <a:t>.</a:t>
            </a:r>
          </a:p>
          <a:p>
            <a:pPr lvl="1" marL="800100" indent="-342900">
              <a:lnSpc>
                <a:spcPct val="13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More Examples: </a:t>
            </a:r>
            <a:r>
              <a:rPr u="sng">
                <a:uFill>
                  <a:solidFill>
                    <a:srgbClr val="0000FF"/>
                  </a:solidFill>
                </a:uFill>
                <a:hlinkClick r:id="rId6" invalidUrl="" action="" tgtFrame="" tooltip="" history="1" highlightClick="0" endSnd="0"/>
              </a:rPr>
              <a:t>http://bit.ly/2rhkhEp</a:t>
            </a:r>
            <a:r>
              <a:t>, </a:t>
            </a:r>
            <a:r>
              <a:rPr u="sng">
                <a:uFill>
                  <a:solidFill>
                    <a:srgbClr val="0000FF"/>
                  </a:solidFill>
                </a:uFill>
                <a:hlinkClick r:id="rId7" invalidUrl="" action="" tgtFrame="" tooltip="" history="1" highlightClick="0" endSnd="0"/>
              </a:rPr>
              <a:t>http://bit.ly/2rkT8Tc</a:t>
            </a:r>
          </a:p>
          <a:p>
            <a:pPr lvl="1" marL="800100" indent="-342900">
              <a:lnSpc>
                <a:spcPct val="13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Online Guide: </a:t>
            </a:r>
            <a:r>
              <a:rPr u="sng">
                <a:uFill>
                  <a:solidFill>
                    <a:srgbClr val="0000FF"/>
                  </a:solidFill>
                </a:uFill>
                <a:hlinkClick r:id="rId8" invalidUrl="" action="" tgtFrame="" tooltip="" history="1" highlightClick="0" endSnd="0"/>
              </a:rPr>
              <a:t>https://spark.apache.org/docs/2.1.0/sql-programming-guide.html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919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1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8" name="Parallel Data System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Parallel Data Systems</a:t>
              </a:r>
            </a:p>
          </p:txBody>
        </p:sp>
      </p:grpSp>
      <p:sp>
        <p:nvSpPr>
          <p:cNvPr id="920" name="Title 1"/>
          <p:cNvSpPr txBox="1"/>
          <p:nvPr/>
        </p:nvSpPr>
        <p:spPr>
          <a:xfrm>
            <a:off x="381000" y="1722120"/>
            <a:ext cx="7620000" cy="4907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445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Parallel RDBMSs</a:t>
            </a:r>
          </a:p>
          <a:p>
            <a:pPr marL="4445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Cloud-Native RDBMSs</a:t>
            </a:r>
          </a:p>
          <a:p>
            <a:pPr marL="4445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Beyond RDBMSs: A Brief History</a:t>
            </a:r>
            <a:endParaRPr sz="4200"/>
          </a:p>
          <a:p>
            <a:pPr marL="4445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“Big Data” Systems aka Dataflow Systems</a:t>
            </a:r>
          </a:p>
          <a:p>
            <a:pPr lvl="1" marL="9017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MapReduce/Hadoop</a:t>
            </a:r>
            <a:endParaRPr sz="4200"/>
          </a:p>
          <a:p>
            <a:pPr lvl="1" marL="901700" indent="-4445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Spark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