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D2DF"/>
          </a:solidFill>
        </a:fill>
      </a:tcStyle>
    </a:wholeTbl>
    <a:band2H>
      <a:tcTxStyle b="def" i="def"/>
      <a:tcStyle>
        <a:tcBdr/>
        <a:fill>
          <a:solidFill>
            <a:srgbClr val="EC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4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9" name="Shape 1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/>
          <p:nvPr>
            <p:ph type="title"/>
          </p:nvPr>
        </p:nvSpPr>
        <p:spPr>
          <a:xfrm>
            <a:off x="685799" y="2130425"/>
            <a:ext cx="7772401" cy="1470025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Title Text</a:t>
            </a:r>
          </a:p>
        </p:txBody>
      </p:sp>
      <p:sp>
        <p:nvSpPr>
          <p:cNvPr id="111" name="Body Level One…"/>
          <p:cNvSpPr txBox="1"/>
          <p:nvPr>
            <p:ph type="body" sz="quarter" idx="1"/>
          </p:nvPr>
        </p:nvSpPr>
        <p:spPr>
          <a:xfrm>
            <a:off x="1371599" y="3886200"/>
            <a:ext cx="6400801" cy="175260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 sz="3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/>
          <p:nvPr>
            <p:ph type="sldNum" sz="quarter" idx="2"/>
          </p:nvPr>
        </p:nvSpPr>
        <p:spPr>
          <a:xfrm>
            <a:off x="8436138" y="6416992"/>
            <a:ext cx="250662" cy="243841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8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38.png"/><Relationship Id="rId13" Type="http://schemas.openxmlformats.org/officeDocument/2006/relationships/image" Target="../media/image39.png"/><Relationship Id="rId14" Type="http://schemas.openxmlformats.org/officeDocument/2006/relationships/image" Target="../media/image40.png"/><Relationship Id="rId15" Type="http://schemas.openxmlformats.org/officeDocument/2006/relationships/image" Target="../media/image41.png"/><Relationship Id="rId16" Type="http://schemas.openxmlformats.org/officeDocument/2006/relationships/image" Target="../media/image42.png"/><Relationship Id="rId17" Type="http://schemas.openxmlformats.org/officeDocument/2006/relationships/image" Target="../media/image43.png"/><Relationship Id="rId18" Type="http://schemas.openxmlformats.org/officeDocument/2006/relationships/image" Target="../media/image44.png"/><Relationship Id="rId19" Type="http://schemas.openxmlformats.org/officeDocument/2006/relationships/image" Target="../media/image45.png"/><Relationship Id="rId20" Type="http://schemas.openxmlformats.org/officeDocument/2006/relationships/image" Target="../media/image46.png"/><Relationship Id="rId21" Type="http://schemas.openxmlformats.org/officeDocument/2006/relationships/image" Target="../media/image47.png"/><Relationship Id="rId22" Type="http://schemas.openxmlformats.org/officeDocument/2006/relationships/image" Target="../media/image48.png"/><Relationship Id="rId23" Type="http://schemas.openxmlformats.org/officeDocument/2006/relationships/image" Target="../media/image49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Relationship Id="rId4" Type="http://schemas.openxmlformats.org/officeDocument/2006/relationships/image" Target="../media/image58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Relationship Id="rId4" Type="http://schemas.openxmlformats.org/officeDocument/2006/relationships/image" Target="../media/image58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Relationship Id="rId4" Type="http://schemas.openxmlformats.org/officeDocument/2006/relationships/image" Target="../media/image58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3.png"/><Relationship Id="rId4" Type="http://schemas.openxmlformats.org/officeDocument/2006/relationships/image" Target="../media/image5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opic 5: Query Optimization…"/>
          <p:cNvSpPr txBox="1"/>
          <p:nvPr>
            <p:ph type="body" sz="half" idx="1"/>
          </p:nvPr>
        </p:nvSpPr>
        <p:spPr>
          <a:xfrm>
            <a:off x="584398" y="4191000"/>
            <a:ext cx="8473977" cy="1752601"/>
          </a:xfrm>
          <a:prstGeom prst="rect">
            <a:avLst/>
          </a:prstGeom>
        </p:spPr>
        <p:txBody>
          <a:bodyPr/>
          <a:lstStyle/>
          <a:p>
            <a: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Topic 5: Query Optimization</a:t>
            </a:r>
          </a:p>
          <a:p>
            <a:pPr algn="l"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l">
              <a:spcBef>
                <a:spcPts val="600"/>
              </a:spcBef>
              <a:defRPr sz="26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Chapters 12.4-12.6 and 15.2-15.3 of Cow Book</a:t>
            </a:r>
          </a:p>
        </p:txBody>
      </p:sp>
      <p:sp>
        <p:nvSpPr>
          <p:cNvPr id="122" name="Arun Kumar"/>
          <p:cNvSpPr txBox="1"/>
          <p:nvPr/>
        </p:nvSpPr>
        <p:spPr>
          <a:xfrm>
            <a:off x="584398" y="3314700"/>
            <a:ext cx="784860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8509399" y="6416992"/>
            <a:ext cx="177402" cy="2438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4" name="CSE 132C Database System Implementation"/>
          <p:cNvSpPr txBox="1"/>
          <p:nvPr>
            <p:ph type="title"/>
          </p:nvPr>
        </p:nvSpPr>
        <p:spPr>
          <a:xfrm>
            <a:off x="584398" y="1156891"/>
            <a:ext cx="8077201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 132C</a:t>
            </a:r>
            <a:br/>
            <a:r>
              <a:t>Database System Implementation</a:t>
            </a:r>
          </a:p>
        </p:txBody>
      </p:sp>
      <p:pic>
        <p:nvPicPr>
          <p:cNvPr id="12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ACKs: Jignesh Patel"/>
          <p:cNvSpPr txBox="1"/>
          <p:nvPr/>
        </p:nvSpPr>
        <p:spPr>
          <a:xfrm>
            <a:off x="584398" y="6206004"/>
            <a:ext cx="7848601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Slide ACKs: Jignesh Patel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" name="Freeform 1052"/>
          <p:cNvSpPr/>
          <p:nvPr/>
        </p:nvSpPr>
        <p:spPr>
          <a:xfrm>
            <a:off x="139815" y="2054645"/>
            <a:ext cx="2429981" cy="221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75" h="20677" fill="norm" stroke="1" extrusionOk="0">
                <a:moveTo>
                  <a:pt x="13014" y="739"/>
                </a:moveTo>
                <a:cubicBezTo>
                  <a:pt x="12752" y="739"/>
                  <a:pt x="12490" y="739"/>
                  <a:pt x="13643" y="739"/>
                </a:cubicBezTo>
                <a:cubicBezTo>
                  <a:pt x="14797" y="739"/>
                  <a:pt x="21088" y="-923"/>
                  <a:pt x="19935" y="739"/>
                </a:cubicBezTo>
                <a:cubicBezTo>
                  <a:pt x="18781" y="2400"/>
                  <a:pt x="9973" y="8097"/>
                  <a:pt x="6723" y="10708"/>
                </a:cubicBezTo>
                <a:cubicBezTo>
                  <a:pt x="3472" y="13319"/>
                  <a:pt x="1375" y="14743"/>
                  <a:pt x="432" y="16404"/>
                </a:cubicBezTo>
                <a:cubicBezTo>
                  <a:pt x="-512" y="18066"/>
                  <a:pt x="274" y="19372"/>
                  <a:pt x="1061" y="20677"/>
                </a:cubicBezTo>
              </a:path>
            </a:pathLst>
          </a:custGeom>
          <a:ln w="25400">
            <a:solidFill>
              <a:srgbClr val="000000"/>
            </a:solidFill>
            <a:tailEnd type="stealth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0" name="Freeform 1053"/>
          <p:cNvSpPr/>
          <p:nvPr/>
        </p:nvSpPr>
        <p:spPr>
          <a:xfrm>
            <a:off x="1712913" y="1599516"/>
            <a:ext cx="7160336" cy="27438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06" fill="norm" stroke="1" extrusionOk="0">
                <a:moveTo>
                  <a:pt x="21112" y="21506"/>
                </a:moveTo>
                <a:cubicBezTo>
                  <a:pt x="21189" y="21220"/>
                  <a:pt x="21600" y="21369"/>
                  <a:pt x="21561" y="19814"/>
                </a:cubicBezTo>
                <a:cubicBezTo>
                  <a:pt x="21523" y="18259"/>
                  <a:pt x="21344" y="14289"/>
                  <a:pt x="20890" y="12174"/>
                </a:cubicBezTo>
                <a:cubicBezTo>
                  <a:pt x="20435" y="10059"/>
                  <a:pt x="20039" y="8765"/>
                  <a:pt x="18840" y="7135"/>
                </a:cubicBezTo>
                <a:cubicBezTo>
                  <a:pt x="17642" y="5505"/>
                  <a:pt x="15979" y="3577"/>
                  <a:pt x="13688" y="2394"/>
                </a:cubicBezTo>
                <a:cubicBezTo>
                  <a:pt x="11397" y="1212"/>
                  <a:pt x="7385" y="-94"/>
                  <a:pt x="5104" y="6"/>
                </a:cubicBezTo>
                <a:cubicBezTo>
                  <a:pt x="2823" y="105"/>
                  <a:pt x="1411" y="1548"/>
                  <a:pt x="0" y="2992"/>
                </a:cubicBezTo>
              </a:path>
            </a:pathLst>
          </a:custGeom>
          <a:ln w="25400">
            <a:solidFill>
              <a:srgbClr val="000000"/>
            </a:solidFill>
            <a:tailEnd type="stealth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1" name="Text Box 1054"/>
          <p:cNvSpPr txBox="1"/>
          <p:nvPr/>
        </p:nvSpPr>
        <p:spPr>
          <a:xfrm>
            <a:off x="2060334" y="2403185"/>
            <a:ext cx="795820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20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</a:t>
            </a:r>
          </a:p>
        </p:txBody>
      </p:sp>
      <p:sp>
        <p:nvSpPr>
          <p:cNvPr id="132" name="Text Box 1055"/>
          <p:cNvSpPr txBox="1"/>
          <p:nvPr/>
        </p:nvSpPr>
        <p:spPr>
          <a:xfrm>
            <a:off x="3419258" y="1611022"/>
            <a:ext cx="1586345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20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Result</a:t>
            </a:r>
          </a:p>
        </p:txBody>
      </p:sp>
      <p:sp>
        <p:nvSpPr>
          <p:cNvPr id="133" name="Oval 1057"/>
          <p:cNvSpPr/>
          <p:nvPr/>
        </p:nvSpPr>
        <p:spPr>
          <a:xfrm>
            <a:off x="190500" y="2819400"/>
            <a:ext cx="8610600" cy="3429000"/>
          </a:xfrm>
          <a:prstGeom prst="ellipse">
            <a:avLst/>
          </a:prstGeom>
          <a:solidFill>
            <a:srgbClr val="E0E9D1"/>
          </a:solidFill>
          <a:ln w="12700">
            <a:solidFill>
              <a:srgbClr val="0000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34" name="Text Box 1058"/>
          <p:cNvSpPr txBox="1"/>
          <p:nvPr/>
        </p:nvSpPr>
        <p:spPr>
          <a:xfrm>
            <a:off x="2871311" y="2941459"/>
            <a:ext cx="3153729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defRPr sz="3200">
                <a:solidFill>
                  <a:srgbClr val="0033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Database Server</a:t>
            </a:r>
          </a:p>
        </p:txBody>
      </p:sp>
      <p:sp>
        <p:nvSpPr>
          <p:cNvPr id="135" name="Rectangle 1071"/>
          <p:cNvSpPr/>
          <p:nvPr/>
        </p:nvSpPr>
        <p:spPr>
          <a:xfrm>
            <a:off x="1103312" y="4013200"/>
            <a:ext cx="1066801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6" name="Rectangle 1072"/>
          <p:cNvSpPr/>
          <p:nvPr/>
        </p:nvSpPr>
        <p:spPr>
          <a:xfrm>
            <a:off x="3008313" y="4013200"/>
            <a:ext cx="1143001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41" name="Group 1073"/>
          <p:cNvGrpSpPr/>
          <p:nvPr/>
        </p:nvGrpSpPr>
        <p:grpSpPr>
          <a:xfrm>
            <a:off x="371234" y="4381500"/>
            <a:ext cx="795820" cy="843253"/>
            <a:chOff x="0" y="0"/>
            <a:chExt cx="795818" cy="843252"/>
          </a:xfrm>
        </p:grpSpPr>
        <p:grpSp>
          <p:nvGrpSpPr>
            <p:cNvPr id="139" name="Rectangle 1074"/>
            <p:cNvGrpSpPr/>
            <p:nvPr/>
          </p:nvGrpSpPr>
          <p:grpSpPr>
            <a:xfrm>
              <a:off x="88341" y="0"/>
              <a:ext cx="582623" cy="533400"/>
              <a:chOff x="0" y="0"/>
              <a:chExt cx="582622" cy="533400"/>
            </a:xfrm>
          </p:grpSpPr>
          <p:sp>
            <p:nvSpPr>
              <p:cNvPr id="137" name="Square"/>
              <p:cNvSpPr/>
              <p:nvPr/>
            </p:nvSpPr>
            <p:spPr>
              <a:xfrm>
                <a:off x="24611" y="0"/>
                <a:ext cx="533400" cy="533400"/>
              </a:xfrm>
              <a:prstGeom prst="rect">
                <a:avLst/>
              </a:prstGeom>
              <a:solidFill>
                <a:srgbClr val="CCFFFF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38" name="Select R.text from…"/>
              <p:cNvSpPr txBox="1"/>
              <p:nvPr/>
            </p:nvSpPr>
            <p:spPr>
              <a:xfrm>
                <a:off x="-1" y="18403"/>
                <a:ext cx="582624" cy="49659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Select R.text from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Report R, Weather W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where W.image.rain()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W.city = R.city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W.date = R.date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and 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R.text.</a:t>
                </a:r>
              </a:p>
              <a:p>
                <a:pPr algn="ctr">
                  <a:defRPr sz="3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matches(“insurance claims”)</a:t>
                </a:r>
              </a:p>
            </p:txBody>
          </p:sp>
        </p:grpSp>
        <p:sp>
          <p:nvSpPr>
            <p:cNvPr id="140" name="Text Box 1075"/>
            <p:cNvSpPr txBox="1"/>
            <p:nvPr/>
          </p:nvSpPr>
          <p:spPr>
            <a:xfrm>
              <a:off x="-1" y="468022"/>
              <a:ext cx="795820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Query</a:t>
              </a:r>
            </a:p>
          </p:txBody>
        </p:sp>
      </p:grpSp>
      <p:sp>
        <p:nvSpPr>
          <p:cNvPr id="142" name="Line 1076"/>
          <p:cNvSpPr/>
          <p:nvPr/>
        </p:nvSpPr>
        <p:spPr>
          <a:xfrm flipV="1">
            <a:off x="254000" y="4267200"/>
            <a:ext cx="838201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Rectangle 1077"/>
          <p:cNvSpPr/>
          <p:nvPr/>
        </p:nvSpPr>
        <p:spPr>
          <a:xfrm>
            <a:off x="4978400" y="4013200"/>
            <a:ext cx="1295400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" name="Rectangle 1078"/>
          <p:cNvSpPr/>
          <p:nvPr/>
        </p:nvSpPr>
        <p:spPr>
          <a:xfrm>
            <a:off x="7112000" y="4013200"/>
            <a:ext cx="1295400" cy="609600"/>
          </a:xfrm>
          <a:prstGeom prst="rect">
            <a:avLst/>
          </a:prstGeom>
          <a:solidFill>
            <a:srgbClr val="FFFF99"/>
          </a:solidFill>
          <a:ln w="254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000">
                <a:solidFill>
                  <a:srgbClr val="0339BD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5" name="Line 1090"/>
          <p:cNvSpPr/>
          <p:nvPr/>
        </p:nvSpPr>
        <p:spPr>
          <a:xfrm flipV="1">
            <a:off x="6273799" y="43243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6" name="Line 1109"/>
          <p:cNvSpPr/>
          <p:nvPr/>
        </p:nvSpPr>
        <p:spPr>
          <a:xfrm flipV="1">
            <a:off x="8407400" y="4324350"/>
            <a:ext cx="381001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7" name="Line 1110"/>
          <p:cNvSpPr/>
          <p:nvPr/>
        </p:nvSpPr>
        <p:spPr>
          <a:xfrm flipV="1">
            <a:off x="2158999" y="43243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8" name="Line 1111"/>
          <p:cNvSpPr/>
          <p:nvPr/>
        </p:nvSpPr>
        <p:spPr>
          <a:xfrm flipV="1">
            <a:off x="4140199" y="4324350"/>
            <a:ext cx="838202" cy="1589"/>
          </a:xfrm>
          <a:prstGeom prst="line">
            <a:avLst/>
          </a:prstGeom>
          <a:ln w="25400">
            <a:solidFill>
              <a:srgbClr val="00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49" name="Freeform 1115"/>
          <p:cNvSpPr/>
          <p:nvPr/>
        </p:nvSpPr>
        <p:spPr>
          <a:xfrm>
            <a:off x="5410200" y="3471202"/>
            <a:ext cx="2367089" cy="5673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0105" fill="norm" stroke="1" extrusionOk="0">
                <a:moveTo>
                  <a:pt x="21370" y="20105"/>
                </a:moveTo>
                <a:cubicBezTo>
                  <a:pt x="21485" y="13580"/>
                  <a:pt x="21600" y="7055"/>
                  <a:pt x="18613" y="3905"/>
                </a:cubicBezTo>
                <a:cubicBezTo>
                  <a:pt x="15626" y="755"/>
                  <a:pt x="6549" y="-1495"/>
                  <a:pt x="3447" y="1205"/>
                </a:cubicBezTo>
                <a:cubicBezTo>
                  <a:pt x="345" y="3905"/>
                  <a:pt x="172" y="12005"/>
                  <a:pt x="0" y="20105"/>
                </a:cubicBezTo>
              </a:path>
            </a:pathLst>
          </a:custGeom>
          <a:ln w="22225" cap="rnd">
            <a:solidFill>
              <a:srgbClr val="000000"/>
            </a:solidFill>
            <a:prstDash val="sysDot"/>
            <a:tailEnd type="stealth"/>
          </a:ln>
        </p:spPr>
        <p:txBody>
          <a:bodyPr lIns="45719" rIns="45719" anchor="ctr"/>
          <a:lstStyle/>
          <a:p>
            <a:pPr/>
          </a:p>
        </p:txBody>
      </p:sp>
      <p:grpSp>
        <p:nvGrpSpPr>
          <p:cNvPr id="164" name="Group 1120"/>
          <p:cNvGrpSpPr/>
          <p:nvPr/>
        </p:nvGrpSpPr>
        <p:grpSpPr>
          <a:xfrm>
            <a:off x="1100138" y="4014785"/>
            <a:ext cx="2658644" cy="1854490"/>
            <a:chOff x="0" y="0"/>
            <a:chExt cx="2658643" cy="1854488"/>
          </a:xfrm>
        </p:grpSpPr>
        <p:grpSp>
          <p:nvGrpSpPr>
            <p:cNvPr id="159" name="Group 1079"/>
            <p:cNvGrpSpPr/>
            <p:nvPr/>
          </p:nvGrpSpPr>
          <p:grpSpPr>
            <a:xfrm>
              <a:off x="612774" y="417512"/>
              <a:ext cx="1371600" cy="762000"/>
              <a:chOff x="0" y="0"/>
              <a:chExt cx="1371598" cy="761999"/>
            </a:xfrm>
          </p:grpSpPr>
          <p:sp>
            <p:nvSpPr>
              <p:cNvPr id="150" name="Oval 1080"/>
              <p:cNvSpPr/>
              <p:nvPr/>
            </p:nvSpPr>
            <p:spPr>
              <a:xfrm>
                <a:off x="685799" y="0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1" name="Oval 1081"/>
              <p:cNvSpPr/>
              <p:nvPr/>
            </p:nvSpPr>
            <p:spPr>
              <a:xfrm>
                <a:off x="990599" y="3047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2" name="Oval 1082"/>
              <p:cNvSpPr/>
              <p:nvPr/>
            </p:nvSpPr>
            <p:spPr>
              <a:xfrm>
                <a:off x="380999" y="3047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3" name="Oval 1083"/>
              <p:cNvSpPr/>
              <p:nvPr/>
            </p:nvSpPr>
            <p:spPr>
              <a:xfrm>
                <a:off x="609599" y="6095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4" name="Oval 1084"/>
              <p:cNvSpPr/>
              <p:nvPr/>
            </p:nvSpPr>
            <p:spPr>
              <a:xfrm>
                <a:off x="0" y="609599"/>
                <a:ext cx="381001" cy="152401"/>
              </a:xfrm>
              <a:prstGeom prst="ellipse">
                <a:avLst/>
              </a:prstGeom>
              <a:solidFill>
                <a:srgbClr val="FF00FF"/>
              </a:solidFill>
              <a:ln w="254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/>
              </a:p>
            </p:txBody>
          </p:sp>
          <p:sp>
            <p:nvSpPr>
              <p:cNvPr id="155" name="Line 1085"/>
              <p:cNvSpPr/>
              <p:nvPr/>
            </p:nvSpPr>
            <p:spPr>
              <a:xfrm flipV="1">
                <a:off x="152399" y="457200"/>
                <a:ext cx="3048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6" name="Line 1086"/>
              <p:cNvSpPr/>
              <p:nvPr/>
            </p:nvSpPr>
            <p:spPr>
              <a:xfrm flipH="1" flipV="1">
                <a:off x="609600" y="457200"/>
                <a:ext cx="1524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7" name="Line 1087"/>
              <p:cNvSpPr/>
              <p:nvPr/>
            </p:nvSpPr>
            <p:spPr>
              <a:xfrm flipH="1" flipV="1">
                <a:off x="914399" y="152400"/>
                <a:ext cx="2286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58" name="Line 1088"/>
              <p:cNvSpPr/>
              <p:nvPr/>
            </p:nvSpPr>
            <p:spPr>
              <a:xfrm flipV="1">
                <a:off x="609599" y="152400"/>
                <a:ext cx="228600" cy="1524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</p:grpSp>
        <p:sp>
          <p:nvSpPr>
            <p:cNvPr id="160" name="Text Box 1089"/>
            <p:cNvSpPr txBox="1"/>
            <p:nvPr/>
          </p:nvSpPr>
          <p:spPr>
            <a:xfrm>
              <a:off x="408402" y="1187158"/>
              <a:ext cx="2250243" cy="667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Syntax Tree and</a:t>
              </a:r>
            </a:p>
            <a:p>
              <a:pPr algn="ctr">
                <a:defRPr sz="2000">
                  <a:solidFill>
                    <a:srgbClr val="0033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Logical Query Plan</a:t>
              </a:r>
            </a:p>
          </p:txBody>
        </p:sp>
        <p:grpSp>
          <p:nvGrpSpPr>
            <p:cNvPr id="163" name="Rectangle 1116"/>
            <p:cNvGrpSpPr/>
            <p:nvPr/>
          </p:nvGrpSpPr>
          <p:grpSpPr>
            <a:xfrm>
              <a:off x="0" y="0"/>
              <a:ext cx="1066800" cy="609600"/>
              <a:chOff x="0" y="0"/>
              <a:chExt cx="1066799" cy="609599"/>
            </a:xfrm>
          </p:grpSpPr>
          <p:sp>
            <p:nvSpPr>
              <p:cNvPr id="161" name="Rectangle"/>
              <p:cNvSpPr/>
              <p:nvPr/>
            </p:nvSpPr>
            <p:spPr>
              <a:xfrm>
                <a:off x="-1" y="-1"/>
                <a:ext cx="1066801" cy="609601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62" name="Parser"/>
              <p:cNvSpPr txBox="1"/>
              <p:nvPr/>
            </p:nvSpPr>
            <p:spPr>
              <a:xfrm>
                <a:off x="107274" y="117184"/>
                <a:ext cx="852251" cy="375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Parser</a:t>
                </a:r>
              </a:p>
            </p:txBody>
          </p:sp>
        </p:grpSp>
      </p:grpSp>
      <p:grpSp>
        <p:nvGrpSpPr>
          <p:cNvPr id="180" name="Group 1121"/>
          <p:cNvGrpSpPr/>
          <p:nvPr/>
        </p:nvGrpSpPr>
        <p:grpSpPr>
          <a:xfrm>
            <a:off x="2981218" y="4014785"/>
            <a:ext cx="2173385" cy="1854490"/>
            <a:chOff x="0" y="0"/>
            <a:chExt cx="2173383" cy="1854488"/>
          </a:xfrm>
        </p:grpSpPr>
        <p:grpSp>
          <p:nvGrpSpPr>
            <p:cNvPr id="176" name="Group 1059"/>
            <p:cNvGrpSpPr/>
            <p:nvPr/>
          </p:nvGrpSpPr>
          <p:grpSpPr>
            <a:xfrm>
              <a:off x="708129" y="417512"/>
              <a:ext cx="1465255" cy="1436977"/>
              <a:chOff x="0" y="0"/>
              <a:chExt cx="1465254" cy="1436976"/>
            </a:xfrm>
          </p:grpSpPr>
          <p:grpSp>
            <p:nvGrpSpPr>
              <p:cNvPr id="174" name="Group 1060"/>
              <p:cNvGrpSpPr/>
              <p:nvPr/>
            </p:nvGrpSpPr>
            <p:grpSpPr>
              <a:xfrm>
                <a:off x="-1" y="-1"/>
                <a:ext cx="1371601" cy="762001"/>
                <a:chOff x="0" y="0"/>
                <a:chExt cx="1371599" cy="761999"/>
              </a:xfrm>
            </p:grpSpPr>
            <p:sp>
              <p:nvSpPr>
                <p:cNvPr id="165" name="Oval 1061"/>
                <p:cNvSpPr/>
                <p:nvPr/>
              </p:nvSpPr>
              <p:spPr>
                <a:xfrm>
                  <a:off x="685799" y="0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6" name="Oval 1062"/>
                <p:cNvSpPr/>
                <p:nvPr/>
              </p:nvSpPr>
              <p:spPr>
                <a:xfrm>
                  <a:off x="990599" y="3047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7" name="Oval 1063"/>
                <p:cNvSpPr/>
                <p:nvPr/>
              </p:nvSpPr>
              <p:spPr>
                <a:xfrm>
                  <a:off x="380999" y="3047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8" name="Oval 1064"/>
                <p:cNvSpPr/>
                <p:nvPr/>
              </p:nvSpPr>
              <p:spPr>
                <a:xfrm>
                  <a:off x="609599" y="6095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9" name="Oval 1065"/>
                <p:cNvSpPr/>
                <p:nvPr/>
              </p:nvSpPr>
              <p:spPr>
                <a:xfrm>
                  <a:off x="0" y="609599"/>
                  <a:ext cx="381001" cy="152401"/>
                </a:xfrm>
                <a:prstGeom prst="ellipse">
                  <a:avLst/>
                </a:prstGeom>
                <a:solidFill>
                  <a:srgbClr val="FF9900"/>
                </a:solidFill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0" name="Line 1066"/>
                <p:cNvSpPr/>
                <p:nvPr/>
              </p:nvSpPr>
              <p:spPr>
                <a:xfrm flipV="1">
                  <a:off x="152399" y="457200"/>
                  <a:ext cx="3048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1" name="Line 1067"/>
                <p:cNvSpPr/>
                <p:nvPr/>
              </p:nvSpPr>
              <p:spPr>
                <a:xfrm flipH="1" flipV="1">
                  <a:off x="609600" y="457200"/>
                  <a:ext cx="1524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2" name="Line 1068"/>
                <p:cNvSpPr/>
                <p:nvPr/>
              </p:nvSpPr>
              <p:spPr>
                <a:xfrm flipH="1" flipV="1">
                  <a:off x="914400" y="152400"/>
                  <a:ext cx="2286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73" name="Line 1069"/>
                <p:cNvSpPr/>
                <p:nvPr/>
              </p:nvSpPr>
              <p:spPr>
                <a:xfrm flipV="1">
                  <a:off x="609599" y="152400"/>
                  <a:ext cx="228600" cy="1524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/>
                </a:p>
              </p:txBody>
            </p:sp>
          </p:grpSp>
          <p:sp>
            <p:nvSpPr>
              <p:cNvPr id="175" name="Text Box 1070"/>
              <p:cNvSpPr txBox="1"/>
              <p:nvPr/>
            </p:nvSpPr>
            <p:spPr>
              <a:xfrm>
                <a:off x="90493" y="769646"/>
                <a:ext cx="1374762" cy="6673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Physical </a:t>
                </a:r>
              </a:p>
              <a:p>
                <a: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 Plan</a:t>
                </a:r>
              </a:p>
            </p:txBody>
          </p:sp>
        </p:grpSp>
        <p:grpSp>
          <p:nvGrpSpPr>
            <p:cNvPr id="179" name="Rectangle 1117"/>
            <p:cNvGrpSpPr/>
            <p:nvPr/>
          </p:nvGrpSpPr>
          <p:grpSpPr>
            <a:xfrm>
              <a:off x="0" y="0"/>
              <a:ext cx="1190834" cy="609600"/>
              <a:chOff x="0" y="0"/>
              <a:chExt cx="1190833" cy="609599"/>
            </a:xfrm>
          </p:grpSpPr>
          <p:sp>
            <p:nvSpPr>
              <p:cNvPr id="177" name="Rectangle"/>
              <p:cNvSpPr/>
              <p:nvPr/>
            </p:nvSpPr>
            <p:spPr>
              <a:xfrm>
                <a:off x="23917" y="0"/>
                <a:ext cx="1143000" cy="609600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178" name="Optimizer"/>
              <p:cNvSpPr txBox="1"/>
              <p:nvPr/>
            </p:nvSpPr>
            <p:spPr>
              <a:xfrm>
                <a:off x="0" y="117184"/>
                <a:ext cx="1190834" cy="3752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Optimizer</a:t>
                </a:r>
              </a:p>
            </p:txBody>
          </p:sp>
        </p:grpSp>
      </p:grpSp>
      <p:grpSp>
        <p:nvGrpSpPr>
          <p:cNvPr id="202" name="Group 1122"/>
          <p:cNvGrpSpPr/>
          <p:nvPr/>
        </p:nvGrpSpPr>
        <p:grpSpPr>
          <a:xfrm>
            <a:off x="4975225" y="3985922"/>
            <a:ext cx="2160599" cy="2099256"/>
            <a:chOff x="0" y="0"/>
            <a:chExt cx="2160598" cy="2099254"/>
          </a:xfrm>
        </p:grpSpPr>
        <p:grpSp>
          <p:nvGrpSpPr>
            <p:cNvPr id="198" name="Group 1091"/>
            <p:cNvGrpSpPr/>
            <p:nvPr/>
          </p:nvGrpSpPr>
          <p:grpSpPr>
            <a:xfrm>
              <a:off x="312737" y="601530"/>
              <a:ext cx="1847862" cy="1497725"/>
              <a:chOff x="0" y="0"/>
              <a:chExt cx="1847861" cy="1497724"/>
            </a:xfrm>
          </p:grpSpPr>
          <p:sp>
            <p:nvSpPr>
              <p:cNvPr id="181" name="Text Box 1092"/>
              <p:cNvSpPr txBox="1"/>
              <p:nvPr/>
            </p:nvSpPr>
            <p:spPr>
              <a:xfrm>
                <a:off x="161932" y="1122493"/>
                <a:ext cx="1247761" cy="3752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>
                <a:lvl1pPr algn="ctr"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Segments</a:t>
                </a:r>
              </a:p>
            </p:txBody>
          </p:sp>
          <p:grpSp>
            <p:nvGrpSpPr>
              <p:cNvPr id="197" name="Group 1093"/>
              <p:cNvGrpSpPr/>
              <p:nvPr/>
            </p:nvGrpSpPr>
            <p:grpSpPr>
              <a:xfrm>
                <a:off x="-1" y="0"/>
                <a:ext cx="1847863" cy="1198985"/>
                <a:chOff x="0" y="0"/>
                <a:chExt cx="1847861" cy="1198984"/>
              </a:xfrm>
            </p:grpSpPr>
            <p:grpSp>
              <p:nvGrpSpPr>
                <p:cNvPr id="189" name="Group 1094"/>
                <p:cNvGrpSpPr/>
                <p:nvPr/>
              </p:nvGrpSpPr>
              <p:grpSpPr>
                <a:xfrm>
                  <a:off x="0" y="489373"/>
                  <a:ext cx="1225551" cy="709612"/>
                  <a:chOff x="0" y="0"/>
                  <a:chExt cx="1225550" cy="709611"/>
                </a:xfrm>
              </p:grpSpPr>
              <p:sp>
                <p:nvSpPr>
                  <p:cNvPr id="182" name="Oval 1095"/>
                  <p:cNvSpPr/>
                  <p:nvPr/>
                </p:nvSpPr>
                <p:spPr>
                  <a:xfrm>
                    <a:off x="534987" y="15239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3" name="Oval 1096"/>
                  <p:cNvSpPr/>
                  <p:nvPr/>
                </p:nvSpPr>
                <p:spPr>
                  <a:xfrm>
                    <a:off x="763587" y="457198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4" name="Oval 1097"/>
                  <p:cNvSpPr/>
                  <p:nvPr/>
                </p:nvSpPr>
                <p:spPr>
                  <a:xfrm>
                    <a:off x="153987" y="457198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5" name="Line 1098"/>
                  <p:cNvSpPr/>
                  <p:nvPr/>
                </p:nvSpPr>
                <p:spPr>
                  <a:xfrm flipV="1">
                    <a:off x="306387" y="304799"/>
                    <a:ext cx="3048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6" name="Line 1099"/>
                  <p:cNvSpPr/>
                  <p:nvPr/>
                </p:nvSpPr>
                <p:spPr>
                  <a:xfrm flipH="1" flipV="1">
                    <a:off x="763587" y="304799"/>
                    <a:ext cx="1524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7" name="Line 1100"/>
                  <p:cNvSpPr/>
                  <p:nvPr/>
                </p:nvSpPr>
                <p:spPr>
                  <a:xfrm flipV="1">
                    <a:off x="763587" y="-1"/>
                    <a:ext cx="228601" cy="152401"/>
                  </a:xfrm>
                  <a:prstGeom prst="line">
                    <a:avLst/>
                  </a:pr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88" name="Freeform 1101"/>
                  <p:cNvSpPr/>
                  <p:nvPr/>
                </p:nvSpPr>
                <p:spPr>
                  <a:xfrm>
                    <a:off x="0" y="66674"/>
                    <a:ext cx="1225551" cy="6429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9" h="21547" fill="norm" stroke="1" extrusionOk="0">
                        <a:moveTo>
                          <a:pt x="1447" y="21547"/>
                        </a:moveTo>
                        <a:cubicBezTo>
                          <a:pt x="1002" y="20270"/>
                          <a:pt x="445" y="19259"/>
                          <a:pt x="0" y="17982"/>
                        </a:cubicBezTo>
                        <a:cubicBezTo>
                          <a:pt x="55" y="15322"/>
                          <a:pt x="-84" y="12609"/>
                          <a:pt x="194" y="10002"/>
                        </a:cubicBezTo>
                        <a:cubicBezTo>
                          <a:pt x="278" y="9364"/>
                          <a:pt x="751" y="9151"/>
                          <a:pt x="1029" y="8779"/>
                        </a:cubicBezTo>
                        <a:cubicBezTo>
                          <a:pt x="1419" y="8247"/>
                          <a:pt x="2421" y="7023"/>
                          <a:pt x="2922" y="6384"/>
                        </a:cubicBezTo>
                        <a:cubicBezTo>
                          <a:pt x="3340" y="5852"/>
                          <a:pt x="3924" y="6065"/>
                          <a:pt x="4370" y="5586"/>
                        </a:cubicBezTo>
                        <a:cubicBezTo>
                          <a:pt x="4815" y="5108"/>
                          <a:pt x="5177" y="4416"/>
                          <a:pt x="5622" y="3990"/>
                        </a:cubicBezTo>
                        <a:cubicBezTo>
                          <a:pt x="6569" y="3086"/>
                          <a:pt x="7571" y="2075"/>
                          <a:pt x="8545" y="1224"/>
                        </a:cubicBezTo>
                        <a:cubicBezTo>
                          <a:pt x="8935" y="905"/>
                          <a:pt x="9380" y="692"/>
                          <a:pt x="9797" y="426"/>
                        </a:cubicBezTo>
                        <a:cubicBezTo>
                          <a:pt x="10020" y="266"/>
                          <a:pt x="10438" y="0"/>
                          <a:pt x="10438" y="0"/>
                        </a:cubicBezTo>
                        <a:cubicBezTo>
                          <a:pt x="16060" y="639"/>
                          <a:pt x="12637" y="-53"/>
                          <a:pt x="15448" y="1596"/>
                        </a:cubicBezTo>
                        <a:cubicBezTo>
                          <a:pt x="16172" y="3618"/>
                          <a:pt x="17090" y="7236"/>
                          <a:pt x="18371" y="7980"/>
                        </a:cubicBezTo>
                        <a:cubicBezTo>
                          <a:pt x="19317" y="9204"/>
                          <a:pt x="20681" y="11332"/>
                          <a:pt x="21071" y="13567"/>
                        </a:cubicBezTo>
                        <a:cubicBezTo>
                          <a:pt x="21210" y="14365"/>
                          <a:pt x="21488" y="15961"/>
                          <a:pt x="21488" y="15961"/>
                        </a:cubicBezTo>
                        <a:cubicBezTo>
                          <a:pt x="21432" y="17184"/>
                          <a:pt x="21516" y="18461"/>
                          <a:pt x="21293" y="19579"/>
                        </a:cubicBezTo>
                        <a:cubicBezTo>
                          <a:pt x="21210" y="19951"/>
                          <a:pt x="20876" y="19845"/>
                          <a:pt x="20653" y="19951"/>
                        </a:cubicBezTo>
                        <a:cubicBezTo>
                          <a:pt x="20041" y="20217"/>
                          <a:pt x="19401" y="20483"/>
                          <a:pt x="18788" y="20749"/>
                        </a:cubicBezTo>
                        <a:cubicBezTo>
                          <a:pt x="18426" y="20909"/>
                          <a:pt x="17730" y="21175"/>
                          <a:pt x="17730" y="21175"/>
                        </a:cubicBezTo>
                        <a:cubicBezTo>
                          <a:pt x="3395" y="20696"/>
                          <a:pt x="8768" y="19525"/>
                          <a:pt x="1447" y="21547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</p:grpSp>
            <p:grpSp>
              <p:nvGrpSpPr>
                <p:cNvPr id="196" name="Group 1102"/>
                <p:cNvGrpSpPr/>
                <p:nvPr/>
              </p:nvGrpSpPr>
              <p:grpSpPr>
                <a:xfrm>
                  <a:off x="757237" y="0"/>
                  <a:ext cx="1090625" cy="553795"/>
                  <a:chOff x="0" y="0"/>
                  <a:chExt cx="1090623" cy="553794"/>
                </a:xfrm>
              </p:grpSpPr>
              <p:sp>
                <p:nvSpPr>
                  <p:cNvPr id="190" name="Oval 1103"/>
                  <p:cNvSpPr/>
                  <p:nvPr/>
                </p:nvSpPr>
                <p:spPr>
                  <a:xfrm>
                    <a:off x="355600" y="274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1" name="Oval 1104"/>
                  <p:cNvSpPr/>
                  <p:nvPr/>
                </p:nvSpPr>
                <p:spPr>
                  <a:xfrm>
                    <a:off x="660400" y="3322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2" name="Oval 1105"/>
                  <p:cNvSpPr/>
                  <p:nvPr/>
                </p:nvSpPr>
                <p:spPr>
                  <a:xfrm>
                    <a:off x="50800" y="332209"/>
                    <a:ext cx="381001" cy="152401"/>
                  </a:xfrm>
                  <a:prstGeom prst="ellipse">
                    <a:avLst/>
                  </a:prstGeom>
                  <a:solidFill>
                    <a:srgbClr val="CC99FF"/>
                  </a:solidFill>
                  <a:ln w="254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3" name="Line 1106"/>
                  <p:cNvSpPr/>
                  <p:nvPr/>
                </p:nvSpPr>
                <p:spPr>
                  <a:xfrm flipH="1" flipV="1">
                    <a:off x="584200" y="179810"/>
                    <a:ext cx="2286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4" name="Line 1107"/>
                  <p:cNvSpPr/>
                  <p:nvPr/>
                </p:nvSpPr>
                <p:spPr>
                  <a:xfrm flipV="1">
                    <a:off x="279400" y="179810"/>
                    <a:ext cx="228601" cy="152400"/>
                  </a:xfrm>
                  <a:prstGeom prst="line">
                    <a:avLst/>
                  </a:prstGeom>
                  <a:noFill/>
                  <a:ln w="25400" cap="flat">
                    <a:solidFill>
                      <a:srgbClr val="000000"/>
                    </a:solidFill>
                    <a:prstDash val="solid"/>
                    <a:round/>
                    <a:tailEnd type="triangle" w="med" len="med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/>
                  </a:p>
                </p:txBody>
              </p:sp>
              <p:sp>
                <p:nvSpPr>
                  <p:cNvPr id="195" name="Freeform 1108"/>
                  <p:cNvSpPr/>
                  <p:nvPr/>
                </p:nvSpPr>
                <p:spPr>
                  <a:xfrm>
                    <a:off x="0" y="0"/>
                    <a:ext cx="1090624" cy="55379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2" h="20588" fill="norm" stroke="1" extrusionOk="0">
                        <a:moveTo>
                          <a:pt x="21253" y="19820"/>
                        </a:moveTo>
                        <a:cubicBezTo>
                          <a:pt x="14342" y="21026"/>
                          <a:pt x="11537" y="20509"/>
                          <a:pt x="2371" y="20279"/>
                        </a:cubicBezTo>
                        <a:cubicBezTo>
                          <a:pt x="1793" y="20049"/>
                          <a:pt x="1070" y="20279"/>
                          <a:pt x="636" y="19417"/>
                        </a:cubicBezTo>
                        <a:cubicBezTo>
                          <a:pt x="231" y="18613"/>
                          <a:pt x="116" y="15683"/>
                          <a:pt x="0" y="14649"/>
                        </a:cubicBezTo>
                        <a:cubicBezTo>
                          <a:pt x="58" y="12639"/>
                          <a:pt x="29" y="10628"/>
                          <a:pt x="202" y="8617"/>
                        </a:cubicBezTo>
                        <a:cubicBezTo>
                          <a:pt x="289" y="7641"/>
                          <a:pt x="1214" y="6435"/>
                          <a:pt x="1504" y="6032"/>
                        </a:cubicBezTo>
                        <a:cubicBezTo>
                          <a:pt x="3701" y="2930"/>
                          <a:pt x="6304" y="1379"/>
                          <a:pt x="8877" y="0"/>
                        </a:cubicBezTo>
                        <a:cubicBezTo>
                          <a:pt x="13908" y="288"/>
                          <a:pt x="15296" y="-574"/>
                          <a:pt x="18853" y="1322"/>
                        </a:cubicBezTo>
                        <a:cubicBezTo>
                          <a:pt x="19692" y="2413"/>
                          <a:pt x="19923" y="3390"/>
                          <a:pt x="20386" y="5171"/>
                        </a:cubicBezTo>
                        <a:cubicBezTo>
                          <a:pt x="20964" y="10054"/>
                          <a:pt x="21600" y="14764"/>
                          <a:pt x="21253" y="19820"/>
                        </a:cubicBezTo>
                        <a:close/>
                      </a:path>
                    </a:pathLst>
                  </a:custGeom>
                  <a:noFill/>
                  <a:ln w="1270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/>
                  </a:p>
                </p:txBody>
              </p:sp>
            </p:grpSp>
          </p:grpSp>
        </p:grpSp>
        <p:grpSp>
          <p:nvGrpSpPr>
            <p:cNvPr id="201" name="Rectangle 1118"/>
            <p:cNvGrpSpPr/>
            <p:nvPr/>
          </p:nvGrpSpPr>
          <p:grpSpPr>
            <a:xfrm>
              <a:off x="0" y="-1"/>
              <a:ext cx="1295400" cy="667332"/>
              <a:chOff x="0" y="0"/>
              <a:chExt cx="1295400" cy="667330"/>
            </a:xfrm>
          </p:grpSpPr>
          <p:sp>
            <p:nvSpPr>
              <p:cNvPr id="199" name="Rectangle"/>
              <p:cNvSpPr/>
              <p:nvPr/>
            </p:nvSpPr>
            <p:spPr>
              <a:xfrm>
                <a:off x="0" y="28865"/>
                <a:ext cx="1295400" cy="609600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00" name="Query  Scheduler"/>
              <p:cNvSpPr txBox="1"/>
              <p:nvPr/>
            </p:nvSpPr>
            <p:spPr>
              <a:xfrm>
                <a:off x="23757" y="-1"/>
                <a:ext cx="1247886" cy="667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 </a:t>
                </a:r>
                <a:br/>
                <a:r>
                  <a:t>Scheduler</a:t>
                </a:r>
              </a:p>
            </p:txBody>
          </p:sp>
        </p:grpSp>
      </p:grpSp>
      <p:grpSp>
        <p:nvGrpSpPr>
          <p:cNvPr id="211" name="Group 1123"/>
          <p:cNvGrpSpPr/>
          <p:nvPr/>
        </p:nvGrpSpPr>
        <p:grpSpPr>
          <a:xfrm>
            <a:off x="7108824" y="3985922"/>
            <a:ext cx="2076258" cy="1551765"/>
            <a:chOff x="0" y="0"/>
            <a:chExt cx="2076256" cy="1551763"/>
          </a:xfrm>
        </p:grpSpPr>
        <p:grpSp>
          <p:nvGrpSpPr>
            <p:cNvPr id="207" name="Group 1112"/>
            <p:cNvGrpSpPr/>
            <p:nvPr/>
          </p:nvGrpSpPr>
          <p:grpSpPr>
            <a:xfrm>
              <a:off x="1209868" y="396518"/>
              <a:ext cx="866389" cy="1155246"/>
              <a:chOff x="0" y="0"/>
              <a:chExt cx="866388" cy="1155245"/>
            </a:xfrm>
          </p:grpSpPr>
          <p:grpSp>
            <p:nvGrpSpPr>
              <p:cNvPr id="205" name="Rectangle 1113"/>
              <p:cNvGrpSpPr/>
              <p:nvPr/>
            </p:nvGrpSpPr>
            <p:grpSpPr>
              <a:xfrm>
                <a:off x="139417" y="-1"/>
                <a:ext cx="549454" cy="648995"/>
                <a:chOff x="0" y="0"/>
                <a:chExt cx="549452" cy="648993"/>
              </a:xfrm>
            </p:grpSpPr>
            <p:sp>
              <p:nvSpPr>
                <p:cNvPr id="203" name="Square"/>
                <p:cNvSpPr/>
                <p:nvPr/>
              </p:nvSpPr>
              <p:spPr>
                <a:xfrm>
                  <a:off x="8026" y="57796"/>
                  <a:ext cx="533401" cy="533401"/>
                </a:xfrm>
                <a:prstGeom prst="rect">
                  <a:avLst/>
                </a:prstGeom>
                <a:solidFill>
                  <a:srgbClr val="CCFFFF"/>
                </a:solidFill>
                <a:ln w="254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204" name="|…|……|………..|………..|…"/>
                <p:cNvSpPr txBox="1"/>
                <p:nvPr/>
              </p:nvSpPr>
              <p:spPr>
                <a:xfrm>
                  <a:off x="0" y="-1"/>
                  <a:ext cx="549453" cy="64899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ctr">
                  <a:spAutoFit/>
                </a:bodyPr>
                <a:lstStyle/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  <a:p>
                  <a:pPr algn="ctr">
                    <a:defRPr sz="300">
                      <a:solidFill>
                        <a:srgbClr val="0339BD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|…|……|………..|………..|</a:t>
                  </a:r>
                </a:p>
              </p:txBody>
            </p:sp>
          </p:grpSp>
          <p:sp>
            <p:nvSpPr>
              <p:cNvPr id="206" name="Text Box 1114"/>
              <p:cNvSpPr txBox="1"/>
              <p:nvPr/>
            </p:nvSpPr>
            <p:spPr>
              <a:xfrm>
                <a:off x="-1" y="544673"/>
                <a:ext cx="866390" cy="6105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lnSpc>
                    <a:spcPct val="80000"/>
                  </a:lnSpc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Query</a:t>
                </a:r>
              </a:p>
              <a:p>
                <a:pPr algn="ctr">
                  <a:lnSpc>
                    <a:spcPct val="80000"/>
                  </a:lnSpc>
                  <a:defRPr sz="2000">
                    <a:solidFill>
                      <a:srgbClr val="00330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Result</a:t>
                </a:r>
              </a:p>
            </p:txBody>
          </p:sp>
        </p:grpSp>
        <p:grpSp>
          <p:nvGrpSpPr>
            <p:cNvPr id="210" name="Rectangle 1119"/>
            <p:cNvGrpSpPr/>
            <p:nvPr/>
          </p:nvGrpSpPr>
          <p:grpSpPr>
            <a:xfrm>
              <a:off x="0" y="-1"/>
              <a:ext cx="1295400" cy="667332"/>
              <a:chOff x="0" y="0"/>
              <a:chExt cx="1295400" cy="667330"/>
            </a:xfrm>
          </p:grpSpPr>
          <p:sp>
            <p:nvSpPr>
              <p:cNvPr id="208" name="Rectangle"/>
              <p:cNvSpPr/>
              <p:nvPr/>
            </p:nvSpPr>
            <p:spPr>
              <a:xfrm>
                <a:off x="0" y="28865"/>
                <a:ext cx="1295400" cy="609601"/>
              </a:xfrm>
              <a:prstGeom prst="rect">
                <a:avLst/>
              </a:prstGeom>
              <a:solidFill>
                <a:srgbClr val="FFFF99"/>
              </a:solidFill>
              <a:ln w="254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  <p:sp>
            <p:nvSpPr>
              <p:cNvPr id="209" name="Execute…"/>
              <p:cNvSpPr txBox="1"/>
              <p:nvPr/>
            </p:nvSpPr>
            <p:spPr>
              <a:xfrm>
                <a:off x="30951" y="-1"/>
                <a:ext cx="1233498" cy="66733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ctr">
                <a:spAutoFit/>
              </a:bodyPr>
              <a:lstStyle/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Execute</a:t>
                </a:r>
              </a:p>
              <a:p>
                <a:pPr algn="ctr">
                  <a:defRPr sz="2000">
                    <a:solidFill>
                      <a:srgbClr val="0339BD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Operators</a:t>
                </a:r>
              </a:p>
            </p:txBody>
          </p:sp>
        </p:grpSp>
      </p:grpSp>
      <p:grpSp>
        <p:nvGrpSpPr>
          <p:cNvPr id="214" name="Rectangle 104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212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3" name="Lifecycle of a Query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Lifecycle of a Query</a:t>
              </a:r>
            </a:p>
          </p:txBody>
        </p:sp>
      </p:grpSp>
      <p:pic>
        <p:nvPicPr>
          <p:cNvPr id="21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339850"/>
            <a:ext cx="1712914" cy="1250950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Rectangle 7"/>
          <p:cNvSpPr/>
          <p:nvPr/>
        </p:nvSpPr>
        <p:spPr>
          <a:xfrm>
            <a:off x="1385094" y="3733800"/>
            <a:ext cx="4056856" cy="2163762"/>
          </a:xfrm>
          <a:prstGeom prst="rect">
            <a:avLst/>
          </a:prstGeom>
          <a:ln w="5715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1" name="Rectangle 6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219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20" name="Recall the Netflix Schema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Recall the Netflix Schema</a:t>
              </a:r>
            </a:p>
          </p:txBody>
        </p:sp>
      </p:grpSp>
      <p:graphicFrame>
        <p:nvGraphicFramePr>
          <p:cNvPr id="222" name="Table 7"/>
          <p:cNvGraphicFramePr/>
          <p:nvPr/>
        </p:nvGraphicFramePr>
        <p:xfrm>
          <a:off x="609600" y="1701800"/>
          <a:ext cx="7239000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746729"/>
                <a:gridCol w="1184680"/>
                <a:gridCol w="1828845"/>
                <a:gridCol w="1259546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3.5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08/27/15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…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223" name="Table 13"/>
          <p:cNvGraphicFramePr/>
          <p:nvPr/>
        </p:nvGraphicFramePr>
        <p:xfrm>
          <a:off x="609600" y="3302000"/>
          <a:ext cx="6248401" cy="1219200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47800"/>
                <a:gridCol w="1645063"/>
                <a:gridCol w="1109787"/>
                <a:gridCol w="2045750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6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79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Alice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01/10/13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CDCCE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80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Bob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41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05/10/13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FDEE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4" name="Table 14"/>
          <p:cNvGraphicFramePr/>
          <p:nvPr/>
        </p:nvGraphicFramePr>
        <p:xfrm>
          <a:off x="630554" y="4927600"/>
          <a:ext cx="7734618" cy="111252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435418"/>
                <a:gridCol w="1896428"/>
                <a:gridCol w="1447800"/>
                <a:gridCol w="2954972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Inception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2010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Christopher Nolan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D7D2D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16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Avatar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2009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400">
                          <a:latin typeface="Arial"/>
                          <a:ea typeface="Arial"/>
                          <a:cs typeface="Arial"/>
                          <a:sym typeface="Arial"/>
                        </a:rPr>
                        <a:t>Jim Cameron</a:t>
                      </a:r>
                    </a:p>
                  </a:txBody>
                  <a:tcPr marL="45720" marR="45720" marT="45720" marB="45720" anchor="t" anchorCtr="0" horzOverflow="overflow">
                    <a:solidFill>
                      <a:srgbClr val="ECEAF0"/>
                    </a:solidFill>
                  </a:tcPr>
                </a:tc>
              </a:tr>
            </a:tbl>
          </a:graphicData>
        </a:graphic>
      </p:graphicFrame>
      <p:sp>
        <p:nvSpPr>
          <p:cNvPr id="225" name="Title 1"/>
          <p:cNvSpPr txBox="1"/>
          <p:nvPr/>
        </p:nvSpPr>
        <p:spPr>
          <a:xfrm>
            <a:off x="533400" y="11684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226" name="Title 1"/>
          <p:cNvSpPr txBox="1"/>
          <p:nvPr/>
        </p:nvSpPr>
        <p:spPr>
          <a:xfrm>
            <a:off x="6858000" y="32258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4200"/>
              </a:lnSpc>
              <a:defRPr b="1" sz="2800">
                <a:solidFill>
                  <a:srgbClr val="E46C0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227" name="Title 1"/>
          <p:cNvSpPr txBox="1"/>
          <p:nvPr/>
        </p:nvSpPr>
        <p:spPr>
          <a:xfrm>
            <a:off x="6172200" y="4394200"/>
            <a:ext cx="2286000" cy="593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4200"/>
              </a:lnSpc>
              <a:defRPr b="1" sz="28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2" name="Rectangle 6"/>
          <p:cNvGrpSpPr/>
          <p:nvPr/>
        </p:nvGrpSpPr>
        <p:grpSpPr>
          <a:xfrm>
            <a:off x="0" y="0"/>
            <a:ext cx="9144000" cy="1005839"/>
            <a:chOff x="0" y="0"/>
            <a:chExt cx="9144000" cy="1005838"/>
          </a:xfrm>
        </p:grpSpPr>
        <p:sp>
          <p:nvSpPr>
            <p:cNvPr id="230" name="Rectangle"/>
            <p:cNvSpPr/>
            <p:nvPr/>
          </p:nvSpPr>
          <p:spPr>
            <a:xfrm>
              <a:off x="0" y="0"/>
              <a:ext cx="9144000" cy="1005839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31" name="Example SQL Query"/>
            <p:cNvSpPr txBox="1"/>
            <p:nvPr/>
          </p:nvSpPr>
          <p:spPr>
            <a:xfrm>
              <a:off x="0" y="179759"/>
              <a:ext cx="9144000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SQL Query</a:t>
              </a:r>
            </a:p>
          </p:txBody>
        </p:sp>
      </p:grpSp>
      <p:graphicFrame>
        <p:nvGraphicFramePr>
          <p:cNvPr id="233" name="Table 7"/>
          <p:cNvGraphicFramePr/>
          <p:nvPr/>
        </p:nvGraphicFramePr>
        <p:xfrm>
          <a:off x="762000" y="1524000"/>
          <a:ext cx="73914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746729"/>
                <a:gridCol w="1184680"/>
                <a:gridCol w="1828845"/>
                <a:gridCol w="1259546"/>
                <a:gridCol w="137160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RateDate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4" name="Table 13"/>
          <p:cNvGraphicFramePr/>
          <p:nvPr/>
        </p:nvGraphicFramePr>
        <p:xfrm>
          <a:off x="762000" y="1981200"/>
          <a:ext cx="6324601" cy="4064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24000"/>
                <a:gridCol w="1606581"/>
                <a:gridCol w="1123321"/>
                <a:gridCol w="2070699"/>
              </a:tblGrid>
              <a:tr h="406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JoinDate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5" name="Table 14"/>
          <p:cNvGraphicFramePr/>
          <p:nvPr/>
        </p:nvGraphicFramePr>
        <p:xfrm>
          <a:off x="762000" y="2438400"/>
          <a:ext cx="7391400" cy="37084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524000"/>
                <a:gridCol w="1955531"/>
                <a:gridCol w="1546459"/>
                <a:gridCol w="2365410"/>
              </a:tblGrid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236" name="Title 1"/>
          <p:cNvSpPr txBox="1"/>
          <p:nvPr/>
        </p:nvSpPr>
        <p:spPr>
          <a:xfrm>
            <a:off x="762000" y="3048000"/>
            <a:ext cx="8001000" cy="2842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	</a:t>
            </a:r>
            <a:r>
              <a:rPr>
                <a:solidFill>
                  <a:srgbClr val="0070C0"/>
                </a:solidFill>
              </a:rPr>
              <a:t>M.Year, COUNT(*) AS NumBest</a:t>
            </a:r>
            <a:endParaRPr>
              <a:solidFill>
                <a:srgbClr val="0070C0"/>
              </a:solidFill>
            </a:endParaRPr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		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	</a:t>
            </a:r>
            <a:r>
              <a:rPr>
                <a:solidFill>
                  <a:srgbClr val="77933C"/>
                </a:solidFill>
              </a:rPr>
              <a:t>R.MID = M.MID</a:t>
            </a:r>
            <a:endParaRPr sz="4400"/>
          </a:p>
          <a:p>
            <a:pPr>
              <a:lnSpc>
                <a:spcPts val="3600"/>
              </a:lnSpc>
              <a:defRPr b="1" sz="2600">
                <a:solidFill>
                  <a:srgbClr val="77933C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		AND R.Stars = 5</a:t>
            </a:r>
            <a:endParaRPr sz="4400"/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</a:t>
            </a:r>
            <a:r>
              <a:rPr>
                <a:solidFill>
                  <a:srgbClr val="77933C"/>
                </a:solidFill>
              </a:rPr>
              <a:t>	</a:t>
            </a:r>
            <a:r>
              <a:rPr>
                <a:solidFill>
                  <a:srgbClr val="7030A0"/>
                </a:solidFill>
              </a:rPr>
              <a:t>M.Year</a:t>
            </a:r>
            <a:endParaRPr>
              <a:solidFill>
                <a:srgbClr val="7030A0"/>
              </a:solidFill>
            </a:endParaRPr>
          </a:p>
          <a:p>
            <a:pPr>
              <a:lnSpc>
                <a:spcPts val="36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ORDER BY</a:t>
            </a:r>
            <a:r>
              <a:rPr>
                <a:solidFill>
                  <a:srgbClr val="77933C"/>
                </a:solidFill>
              </a:rPr>
              <a:t>	</a:t>
            </a:r>
            <a:r>
              <a:rPr>
                <a:solidFill>
                  <a:srgbClr val="0070C0"/>
                </a:solidFill>
              </a:rPr>
              <a:t>NumBest DESC</a:t>
            </a:r>
          </a:p>
        </p:txBody>
      </p:sp>
      <p:sp>
        <p:nvSpPr>
          <p:cNvPr id="237" name="TextBox 1"/>
          <p:cNvSpPr txBox="1"/>
          <p:nvPr/>
        </p:nvSpPr>
        <p:spPr>
          <a:xfrm>
            <a:off x="381000" y="6096000"/>
            <a:ext cx="795140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Suppose, we also have a B+Tree Index on Ratings (Stars)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itle 1"/>
          <p:cNvSpPr txBox="1"/>
          <p:nvPr>
            <p:ph type="title"/>
          </p:nvPr>
        </p:nvSpPr>
        <p:spPr>
          <a:xfrm>
            <a:off x="4255651" y="-1"/>
            <a:ext cx="4888349" cy="1005839"/>
          </a:xfrm>
          <a:prstGeom prst="rect">
            <a:avLst/>
          </a:prstGeom>
          <a:solidFill>
            <a:srgbClr val="404040"/>
          </a:solidFill>
        </p:spPr>
        <p:txBody>
          <a:bodyPr/>
          <a:lstStyle/>
          <a:p>
            <a:pPr>
              <a:defRPr sz="39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Logical</a:t>
            </a:r>
            <a:r>
              <a:rPr u="none"/>
              <a:t> Query Plan </a:t>
            </a:r>
          </a:p>
        </p:txBody>
      </p:sp>
      <p:sp>
        <p:nvSpPr>
          <p:cNvPr id="240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3" name="Group 46"/>
          <p:cNvGrpSpPr/>
          <p:nvPr/>
        </p:nvGrpSpPr>
        <p:grpSpPr>
          <a:xfrm>
            <a:off x="152399" y="224135"/>
            <a:ext cx="5791201" cy="6167262"/>
            <a:chOff x="0" y="0"/>
            <a:chExt cx="5791200" cy="6167261"/>
          </a:xfrm>
        </p:grpSpPr>
        <p:grpSp>
          <p:nvGrpSpPr>
            <p:cNvPr id="253" name="Group 41"/>
            <p:cNvGrpSpPr/>
            <p:nvPr/>
          </p:nvGrpSpPr>
          <p:grpSpPr>
            <a:xfrm>
              <a:off x="0" y="4419600"/>
              <a:ext cx="5791200" cy="1747662"/>
              <a:chOff x="0" y="0"/>
              <a:chExt cx="5791200" cy="1747661"/>
            </a:xfrm>
          </p:grpSpPr>
          <p:grpSp>
            <p:nvGrpSpPr>
              <p:cNvPr id="246" name="Group 39"/>
              <p:cNvGrpSpPr/>
              <p:nvPr/>
            </p:nvGrpSpPr>
            <p:grpSpPr>
              <a:xfrm>
                <a:off x="0" y="0"/>
                <a:ext cx="2362200" cy="1747662"/>
                <a:chOff x="0" y="0"/>
                <a:chExt cx="2362200" cy="1747661"/>
              </a:xfrm>
            </p:grpSpPr>
            <p:grpSp>
              <p:nvGrpSpPr>
                <p:cNvPr id="243" name="Oval 6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241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42" name="SELECT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SELECT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R.stars = 5</a:t>
                    </a:r>
                  </a:p>
                </p:txBody>
              </p:sp>
            </p:grpSp>
            <p:sp>
              <p:nvSpPr>
                <p:cNvPr id="244" name="TextBox 12"/>
                <p:cNvSpPr txBox="1"/>
                <p:nvPr/>
              </p:nvSpPr>
              <p:spPr>
                <a:xfrm>
                  <a:off x="425842" y="1371600"/>
                  <a:ext cx="1510518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 Table</a:t>
                  </a:r>
                </a:p>
              </p:txBody>
            </p:sp>
            <p:sp>
              <p:nvSpPr>
                <p:cNvPr id="245" name="Up Arrow 11"/>
                <p:cNvSpPr/>
                <p:nvPr/>
              </p:nvSpPr>
              <p:spPr>
                <a:xfrm>
                  <a:off x="1066800" y="1024128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</p:grpSp>
          <p:grpSp>
            <p:nvGrpSpPr>
              <p:cNvPr id="252" name="Group 40"/>
              <p:cNvGrpSpPr/>
              <p:nvPr/>
            </p:nvGrpSpPr>
            <p:grpSpPr>
              <a:xfrm>
                <a:off x="3429000" y="0"/>
                <a:ext cx="2362200" cy="1747662"/>
                <a:chOff x="0" y="0"/>
                <a:chExt cx="2362200" cy="1747661"/>
              </a:xfrm>
            </p:grpSpPr>
            <p:grpSp>
              <p:nvGrpSpPr>
                <p:cNvPr id="249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247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48" name="SELECT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SELECT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No predicate</a:t>
                    </a:r>
                  </a:p>
                </p:txBody>
              </p:sp>
            </p:grpSp>
            <p:sp>
              <p:nvSpPr>
                <p:cNvPr id="250" name="TextBox 25"/>
                <p:cNvSpPr txBox="1"/>
                <p:nvPr/>
              </p:nvSpPr>
              <p:spPr>
                <a:xfrm>
                  <a:off x="451349" y="1371600"/>
                  <a:ext cx="1459506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251" name="Up Arrow 24"/>
                <p:cNvSpPr/>
                <p:nvPr/>
              </p:nvSpPr>
              <p:spPr>
                <a:xfrm>
                  <a:off x="1066800" y="1024128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</p:grpSp>
        </p:grpSp>
        <p:grpSp>
          <p:nvGrpSpPr>
            <p:cNvPr id="261" name="Group 43"/>
            <p:cNvGrpSpPr/>
            <p:nvPr/>
          </p:nvGrpSpPr>
          <p:grpSpPr>
            <a:xfrm>
              <a:off x="1566476" y="3124199"/>
              <a:ext cx="2795408" cy="1496754"/>
              <a:chOff x="0" y="0"/>
              <a:chExt cx="2795406" cy="1496752"/>
            </a:xfrm>
          </p:grpSpPr>
          <p:grpSp>
            <p:nvGrpSpPr>
              <p:cNvPr id="256" name="Oval 14"/>
              <p:cNvGrpSpPr/>
              <p:nvPr/>
            </p:nvGrpSpPr>
            <p:grpSpPr>
              <a:xfrm>
                <a:off x="109923" y="278204"/>
                <a:ext cx="2552701" cy="997805"/>
                <a:chOff x="0" y="0"/>
                <a:chExt cx="2552700" cy="997804"/>
              </a:xfrm>
            </p:grpSpPr>
            <p:sp>
              <p:nvSpPr>
                <p:cNvPr id="254" name="Oval"/>
                <p:cNvSpPr/>
                <p:nvPr/>
              </p:nvSpPr>
              <p:spPr>
                <a:xfrm>
                  <a:off x="0" y="-1"/>
                  <a:ext cx="2552700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5" name="JOIN…"/>
                <p:cNvSpPr txBox="1"/>
                <p:nvPr/>
              </p:nvSpPr>
              <p:spPr>
                <a:xfrm>
                  <a:off x="373833" y="235940"/>
                  <a:ext cx="1805034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JOIN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R.MID = M.MID </a:t>
                  </a:r>
                </a:p>
              </p:txBody>
            </p:sp>
          </p:grpSp>
          <p:grpSp>
            <p:nvGrpSpPr>
              <p:cNvPr id="259" name="Group 30"/>
              <p:cNvGrpSpPr/>
              <p:nvPr/>
            </p:nvGrpSpPr>
            <p:grpSpPr>
              <a:xfrm>
                <a:off x="-1" y="979489"/>
                <a:ext cx="2795408" cy="517264"/>
                <a:chOff x="0" y="0"/>
                <a:chExt cx="2795406" cy="517262"/>
              </a:xfrm>
            </p:grpSpPr>
            <p:sp>
              <p:nvSpPr>
                <p:cNvPr id="257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  <p:sp>
              <p:nvSpPr>
                <p:cNvPr id="258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</a:p>
              </p:txBody>
            </p:sp>
          </p:grpSp>
          <p:sp>
            <p:nvSpPr>
              <p:cNvPr id="260" name="Up Arrow 27"/>
              <p:cNvSpPr/>
              <p:nvPr/>
            </p:nvSpPr>
            <p:spPr>
              <a:xfrm>
                <a:off x="1214823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266" name="Group 44"/>
            <p:cNvGrpSpPr/>
            <p:nvPr/>
          </p:nvGrpSpPr>
          <p:grpSpPr>
            <a:xfrm>
              <a:off x="838200" y="1828800"/>
              <a:ext cx="4191000" cy="1257301"/>
              <a:chOff x="0" y="0"/>
              <a:chExt cx="4191000" cy="1257300"/>
            </a:xfrm>
          </p:grpSpPr>
          <p:grpSp>
            <p:nvGrpSpPr>
              <p:cNvPr id="264" name="Oval 15"/>
              <p:cNvGrpSpPr/>
              <p:nvPr/>
            </p:nvGrpSpPr>
            <p:grpSpPr>
              <a:xfrm>
                <a:off x="0" y="259496"/>
                <a:ext cx="4191000" cy="997805"/>
                <a:chOff x="0" y="0"/>
                <a:chExt cx="4191000" cy="997804"/>
              </a:xfrm>
            </p:grpSpPr>
            <p:sp>
              <p:nvSpPr>
                <p:cNvPr id="262" name="Oval"/>
                <p:cNvSpPr/>
                <p:nvPr/>
              </p:nvSpPr>
              <p:spPr>
                <a:xfrm>
                  <a:off x="0" y="-1"/>
                  <a:ext cx="4191000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63" name="GROUP BY AGGREGATE…"/>
                <p:cNvSpPr txBox="1"/>
                <p:nvPr/>
              </p:nvSpPr>
              <p:spPr>
                <a:xfrm>
                  <a:off x="613757" y="235940"/>
                  <a:ext cx="296348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GROUP BY AGGREGATE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M.Year, COUNT(*)</a:t>
                  </a:r>
                </a:p>
              </p:txBody>
            </p:sp>
          </p:grpSp>
          <p:sp>
            <p:nvSpPr>
              <p:cNvPr id="265" name="Up Arrow 31"/>
              <p:cNvSpPr/>
              <p:nvPr/>
            </p:nvSpPr>
            <p:spPr>
              <a:xfrm>
                <a:off x="19431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</p:grpSp>
        <p:grpSp>
          <p:nvGrpSpPr>
            <p:cNvPr id="271" name="Group 45"/>
            <p:cNvGrpSpPr/>
            <p:nvPr/>
          </p:nvGrpSpPr>
          <p:grpSpPr>
            <a:xfrm>
              <a:off x="1714500" y="496433"/>
              <a:ext cx="2362200" cy="1302606"/>
              <a:chOff x="0" y="0"/>
              <a:chExt cx="2362200" cy="1302603"/>
            </a:xfrm>
          </p:grpSpPr>
          <p:grpSp>
            <p:nvGrpSpPr>
              <p:cNvPr id="269" name="Oval 36"/>
              <p:cNvGrpSpPr/>
              <p:nvPr/>
            </p:nvGrpSpPr>
            <p:grpSpPr>
              <a:xfrm>
                <a:off x="0" y="304799"/>
                <a:ext cx="2362200" cy="997806"/>
                <a:chOff x="0" y="0"/>
                <a:chExt cx="2362200" cy="997804"/>
              </a:xfrm>
            </p:grpSpPr>
            <p:sp>
              <p:nvSpPr>
                <p:cNvPr id="267" name="Oval"/>
                <p:cNvSpPr/>
                <p:nvPr/>
              </p:nvSpPr>
              <p:spPr>
                <a:xfrm>
                  <a:off x="0" y="-1"/>
                  <a:ext cx="23622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8" name="SORT…"/>
                <p:cNvSpPr txBox="1"/>
                <p:nvPr/>
              </p:nvSpPr>
              <p:spPr>
                <a:xfrm>
                  <a:off x="345935" y="235940"/>
                  <a:ext cx="1670330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On NumBest</a:t>
                  </a:r>
                </a:p>
              </p:txBody>
            </p:sp>
          </p:grpSp>
          <p:sp>
            <p:nvSpPr>
              <p:cNvPr id="270" name="Up Arrow 37"/>
              <p:cNvSpPr/>
              <p:nvPr/>
            </p:nvSpPr>
            <p:spPr>
              <a:xfrm>
                <a:off x="1066800" y="0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</a:p>
            </p:txBody>
          </p:sp>
        </p:grpSp>
        <p:sp>
          <p:nvSpPr>
            <p:cNvPr id="272" name="TextBox 38"/>
            <p:cNvSpPr txBox="1"/>
            <p:nvPr/>
          </p:nvSpPr>
          <p:spPr>
            <a:xfrm>
              <a:off x="22039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274" name="TextBox 2"/>
          <p:cNvSpPr txBox="1"/>
          <p:nvPr/>
        </p:nvSpPr>
        <p:spPr>
          <a:xfrm>
            <a:off x="5638800" y="1752600"/>
            <a:ext cx="2895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Called “</a:t>
            </a:r>
            <a:r>
              <a:rPr b="1"/>
              <a:t>Logical</a:t>
            </a:r>
            <a:r>
              <a:t>”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Operators</a:t>
            </a:r>
          </a:p>
        </p:txBody>
      </p:sp>
      <p:sp>
        <p:nvSpPr>
          <p:cNvPr id="275" name="TextBox 42"/>
          <p:cNvSpPr txBox="1"/>
          <p:nvPr/>
        </p:nvSpPr>
        <p:spPr>
          <a:xfrm>
            <a:off x="5638800" y="2819400"/>
            <a:ext cx="28956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extended RA</a:t>
            </a:r>
          </a:p>
        </p:txBody>
      </p:sp>
      <p:sp>
        <p:nvSpPr>
          <p:cNvPr id="276" name="TextBox 47"/>
          <p:cNvSpPr txBox="1"/>
          <p:nvPr/>
        </p:nvSpPr>
        <p:spPr>
          <a:xfrm>
            <a:off x="5943600" y="3505200"/>
            <a:ext cx="2895600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one has alternate “physical”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implementations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11" name="Group 46"/>
          <p:cNvGrpSpPr/>
          <p:nvPr/>
        </p:nvGrpSpPr>
        <p:grpSpPr>
          <a:xfrm>
            <a:off x="152399" y="224134"/>
            <a:ext cx="5791201" cy="6183396"/>
            <a:chOff x="0" y="0"/>
            <a:chExt cx="5791200" cy="6183394"/>
          </a:xfrm>
        </p:grpSpPr>
        <p:grpSp>
          <p:nvGrpSpPr>
            <p:cNvPr id="291" name="Group 41"/>
            <p:cNvGrpSpPr/>
            <p:nvPr/>
          </p:nvGrpSpPr>
          <p:grpSpPr>
            <a:xfrm>
              <a:off x="0" y="4419599"/>
              <a:ext cx="5791200" cy="1763796"/>
              <a:chOff x="0" y="0"/>
              <a:chExt cx="5791200" cy="1763794"/>
            </a:xfrm>
          </p:grpSpPr>
          <p:grpSp>
            <p:nvGrpSpPr>
              <p:cNvPr id="284" name="Group 39"/>
              <p:cNvGrpSpPr/>
              <p:nvPr/>
            </p:nvGrpSpPr>
            <p:grpSpPr>
              <a:xfrm>
                <a:off x="0" y="-1"/>
                <a:ext cx="3009900" cy="1763796"/>
                <a:chOff x="0" y="0"/>
                <a:chExt cx="3009900" cy="1763794"/>
              </a:xfrm>
            </p:grpSpPr>
            <p:grpSp>
              <p:nvGrpSpPr>
                <p:cNvPr id="281" name="Oval 6"/>
                <p:cNvGrpSpPr/>
                <p:nvPr/>
              </p:nvGrpSpPr>
              <p:grpSpPr>
                <a:xfrm>
                  <a:off x="0" y="0"/>
                  <a:ext cx="3009900" cy="997805"/>
                  <a:chOff x="0" y="0"/>
                  <a:chExt cx="3009900" cy="997804"/>
                </a:xfrm>
              </p:grpSpPr>
              <p:sp>
                <p:nvSpPr>
                  <p:cNvPr id="279" name="Oval"/>
                  <p:cNvSpPr/>
                  <p:nvPr/>
                </p:nvSpPr>
                <p:spPr>
                  <a:xfrm>
                    <a:off x="0" y="-1"/>
                    <a:ext cx="30099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80" name="Indexed Access…"/>
                  <p:cNvSpPr txBox="1"/>
                  <p:nvPr/>
                </p:nvSpPr>
                <p:spPr>
                  <a:xfrm>
                    <a:off x="440789" y="235940"/>
                    <a:ext cx="2128322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Indexed Access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Use Index on Stars</a:t>
                    </a:r>
                  </a:p>
                </p:txBody>
              </p:sp>
            </p:grpSp>
            <p:sp>
              <p:nvSpPr>
                <p:cNvPr id="282" name="TextBox 12"/>
                <p:cNvSpPr txBox="1"/>
                <p:nvPr/>
              </p:nvSpPr>
              <p:spPr>
                <a:xfrm>
                  <a:off x="425841" y="1387733"/>
                  <a:ext cx="1510518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 Table</a:t>
                  </a:r>
                </a:p>
              </p:txBody>
            </p:sp>
            <p:sp>
              <p:nvSpPr>
                <p:cNvPr id="283" name="Up Arrow 11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90" name="Group 40"/>
              <p:cNvGrpSpPr/>
              <p:nvPr/>
            </p:nvGrpSpPr>
            <p:grpSpPr>
              <a:xfrm>
                <a:off x="3429000" y="-1"/>
                <a:ext cx="2362200" cy="1763796"/>
                <a:chOff x="0" y="0"/>
                <a:chExt cx="2362200" cy="1763794"/>
              </a:xfrm>
            </p:grpSpPr>
            <p:grpSp>
              <p:nvGrpSpPr>
                <p:cNvPr id="287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285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86" name="File Scan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heapfile</a:t>
                    </a:r>
                  </a:p>
                </p:txBody>
              </p:sp>
            </p:grpSp>
            <p:sp>
              <p:nvSpPr>
                <p:cNvPr id="288" name="TextBox 25"/>
                <p:cNvSpPr txBox="1"/>
                <p:nvPr/>
              </p:nvSpPr>
              <p:spPr>
                <a:xfrm>
                  <a:off x="451347" y="1387733"/>
                  <a:ext cx="1459507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289" name="Up Arrow 24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299" name="Group 43"/>
            <p:cNvGrpSpPr/>
            <p:nvPr/>
          </p:nvGrpSpPr>
          <p:grpSpPr>
            <a:xfrm>
              <a:off x="1566475" y="3124199"/>
              <a:ext cx="2795409" cy="1496754"/>
              <a:chOff x="0" y="0"/>
              <a:chExt cx="2795407" cy="1496752"/>
            </a:xfrm>
          </p:grpSpPr>
          <p:grpSp>
            <p:nvGrpSpPr>
              <p:cNvPr id="294" name="Oval 14"/>
              <p:cNvGrpSpPr/>
              <p:nvPr/>
            </p:nvGrpSpPr>
            <p:grpSpPr>
              <a:xfrm>
                <a:off x="0" y="278204"/>
                <a:ext cx="2700725" cy="997805"/>
                <a:chOff x="0" y="0"/>
                <a:chExt cx="2700724" cy="997804"/>
              </a:xfrm>
            </p:grpSpPr>
            <p:sp>
              <p:nvSpPr>
                <p:cNvPr id="292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293" name="Index-Nested Loop Join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Index-Nested Loop Join</a:t>
                  </a:r>
                </a:p>
              </p:txBody>
            </p:sp>
          </p:grpSp>
          <p:grpSp>
            <p:nvGrpSpPr>
              <p:cNvPr id="297" name="Group 30"/>
              <p:cNvGrpSpPr/>
              <p:nvPr/>
            </p:nvGrpSpPr>
            <p:grpSpPr>
              <a:xfrm>
                <a:off x="0" y="979489"/>
                <a:ext cx="2795408" cy="517264"/>
                <a:chOff x="0" y="0"/>
                <a:chExt cx="2795406" cy="517262"/>
              </a:xfrm>
            </p:grpSpPr>
            <p:sp>
              <p:nvSpPr>
                <p:cNvPr id="295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96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298" name="Up Arrow 27"/>
              <p:cNvSpPr/>
              <p:nvPr/>
            </p:nvSpPr>
            <p:spPr>
              <a:xfrm>
                <a:off x="1214824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04" name="Group 44"/>
            <p:cNvGrpSpPr/>
            <p:nvPr/>
          </p:nvGrpSpPr>
          <p:grpSpPr>
            <a:xfrm>
              <a:off x="1566475" y="1828800"/>
              <a:ext cx="2700726" cy="1257301"/>
              <a:chOff x="0" y="0"/>
              <a:chExt cx="2700724" cy="1257300"/>
            </a:xfrm>
          </p:grpSpPr>
          <p:grpSp>
            <p:nvGrpSpPr>
              <p:cNvPr id="302" name="Oval 15"/>
              <p:cNvGrpSpPr/>
              <p:nvPr/>
            </p:nvGrpSpPr>
            <p:grpSpPr>
              <a:xfrm>
                <a:off x="-1" y="259496"/>
                <a:ext cx="2700726" cy="997805"/>
                <a:chOff x="0" y="0"/>
                <a:chExt cx="2700724" cy="997804"/>
              </a:xfrm>
            </p:grpSpPr>
            <p:sp>
              <p:nvSpPr>
                <p:cNvPr id="300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01" name="Sort-based Aggregate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Sort-based Aggregate</a:t>
                  </a:r>
                </a:p>
              </p:txBody>
            </p:sp>
          </p:grpSp>
          <p:sp>
            <p:nvSpPr>
              <p:cNvPr id="303" name="Up Arrow 31"/>
              <p:cNvSpPr/>
              <p:nvPr/>
            </p:nvSpPr>
            <p:spPr>
              <a:xfrm>
                <a:off x="1214824" y="-1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09" name="Group 45"/>
            <p:cNvGrpSpPr/>
            <p:nvPr/>
          </p:nvGrpSpPr>
          <p:grpSpPr>
            <a:xfrm>
              <a:off x="1066800" y="496434"/>
              <a:ext cx="3657600" cy="1336833"/>
              <a:chOff x="0" y="0"/>
              <a:chExt cx="3657600" cy="1336831"/>
            </a:xfrm>
          </p:grpSpPr>
          <p:grpSp>
            <p:nvGrpSpPr>
              <p:cNvPr id="307" name="Oval 36"/>
              <p:cNvGrpSpPr/>
              <p:nvPr/>
            </p:nvGrpSpPr>
            <p:grpSpPr>
              <a:xfrm>
                <a:off x="0" y="339027"/>
                <a:ext cx="3657600" cy="997805"/>
                <a:chOff x="0" y="0"/>
                <a:chExt cx="3657600" cy="997804"/>
              </a:xfrm>
            </p:grpSpPr>
            <p:sp>
              <p:nvSpPr>
                <p:cNvPr id="305" name="Oval"/>
                <p:cNvSpPr/>
                <p:nvPr/>
              </p:nvSpPr>
              <p:spPr>
                <a:xfrm>
                  <a:off x="0" y="-1"/>
                  <a:ext cx="36576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6" name="External Merge-Sort…"/>
                <p:cNvSpPr txBox="1"/>
                <p:nvPr/>
              </p:nvSpPr>
              <p:spPr>
                <a:xfrm>
                  <a:off x="535642" y="235940"/>
                  <a:ext cx="258631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External Merge-Sort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In-mem quicksort; B=50</a:t>
                  </a:r>
                </a:p>
              </p:txBody>
            </p:sp>
          </p:grpSp>
          <p:sp>
            <p:nvSpPr>
              <p:cNvPr id="308" name="Up Arrow 37"/>
              <p:cNvSpPr/>
              <p:nvPr/>
            </p:nvSpPr>
            <p:spPr>
              <a:xfrm>
                <a:off x="17145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10" name="TextBox 38"/>
            <p:cNvSpPr txBox="1"/>
            <p:nvPr/>
          </p:nvSpPr>
          <p:spPr>
            <a:xfrm>
              <a:off x="22039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312" name="Title 1"/>
          <p:cNvSpPr txBox="1"/>
          <p:nvPr/>
        </p:nvSpPr>
        <p:spPr>
          <a:xfrm>
            <a:off x="4255651" y="0"/>
            <a:ext cx="4888349" cy="1005839"/>
          </a:xfrm>
          <a:prstGeom prst="rect">
            <a:avLst/>
          </a:prstGeom>
          <a:solidFill>
            <a:srgbClr val="40404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defRPr sz="39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</a:t>
            </a:r>
            <a:r>
              <a:rPr u="none"/>
              <a:t> Query Plan </a:t>
            </a:r>
          </a:p>
        </p:txBody>
      </p:sp>
      <p:sp>
        <p:nvSpPr>
          <p:cNvPr id="313" name="TextBox 33"/>
          <p:cNvSpPr txBox="1"/>
          <p:nvPr/>
        </p:nvSpPr>
        <p:spPr>
          <a:xfrm>
            <a:off x="5638800" y="1676400"/>
            <a:ext cx="2895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Called “</a:t>
            </a:r>
            <a:r>
              <a:rPr b="1"/>
              <a:t>Physical</a:t>
            </a:r>
            <a:r>
              <a:t>”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Operators</a:t>
            </a:r>
          </a:p>
        </p:txBody>
      </p:sp>
      <p:sp>
        <p:nvSpPr>
          <p:cNvPr id="314" name="TextBox 35"/>
          <p:cNvSpPr txBox="1"/>
          <p:nvPr/>
        </p:nvSpPr>
        <p:spPr>
          <a:xfrm>
            <a:off x="5664679" y="2667000"/>
            <a:ext cx="2895601" cy="1859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Specifies exact algorithm/code to run for each logical operator, with all parameters (if any)</a:t>
            </a:r>
          </a:p>
        </p:txBody>
      </p:sp>
      <p:sp>
        <p:nvSpPr>
          <p:cNvPr id="315" name="TextBox 34"/>
          <p:cNvSpPr txBox="1"/>
          <p:nvPr/>
        </p:nvSpPr>
        <p:spPr>
          <a:xfrm>
            <a:off x="6172200" y="4807803"/>
            <a:ext cx="28956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Aka “</a:t>
            </a:r>
            <a:r>
              <a:rPr b="1"/>
              <a:t>Query</a:t>
            </a:r>
            <a:endParaRPr b="1"/>
          </a:p>
          <a:p>
            <a:pPr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Evaluation Plan</a:t>
            </a:r>
            <a:r>
              <a:rPr b="0"/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lide Number Placeholder 5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50" name="Group 46"/>
          <p:cNvGrpSpPr/>
          <p:nvPr/>
        </p:nvGrpSpPr>
        <p:grpSpPr>
          <a:xfrm>
            <a:off x="76199" y="224134"/>
            <a:ext cx="5867401" cy="6183396"/>
            <a:chOff x="0" y="0"/>
            <a:chExt cx="5867400" cy="6183394"/>
          </a:xfrm>
        </p:grpSpPr>
        <p:grpSp>
          <p:nvGrpSpPr>
            <p:cNvPr id="330" name="Group 41"/>
            <p:cNvGrpSpPr/>
            <p:nvPr/>
          </p:nvGrpSpPr>
          <p:grpSpPr>
            <a:xfrm>
              <a:off x="0" y="4419599"/>
              <a:ext cx="5867400" cy="1763796"/>
              <a:chOff x="0" y="0"/>
              <a:chExt cx="5867400" cy="1763794"/>
            </a:xfrm>
          </p:grpSpPr>
          <p:grpSp>
            <p:nvGrpSpPr>
              <p:cNvPr id="323" name="Group 39"/>
              <p:cNvGrpSpPr/>
              <p:nvPr/>
            </p:nvGrpSpPr>
            <p:grpSpPr>
              <a:xfrm>
                <a:off x="0" y="-1"/>
                <a:ext cx="3429000" cy="1763796"/>
                <a:chOff x="0" y="0"/>
                <a:chExt cx="3429000" cy="1763794"/>
              </a:xfrm>
            </p:grpSpPr>
            <p:grpSp>
              <p:nvGrpSpPr>
                <p:cNvPr id="320" name="Oval 6"/>
                <p:cNvGrpSpPr/>
                <p:nvPr/>
              </p:nvGrpSpPr>
              <p:grpSpPr>
                <a:xfrm>
                  <a:off x="0" y="0"/>
                  <a:ext cx="3429000" cy="997805"/>
                  <a:chOff x="0" y="0"/>
                  <a:chExt cx="3429000" cy="997804"/>
                </a:xfrm>
              </p:grpSpPr>
              <p:sp>
                <p:nvSpPr>
                  <p:cNvPr id="318" name="Oval"/>
                  <p:cNvSpPr/>
                  <p:nvPr/>
                </p:nvSpPr>
                <p:spPr>
                  <a:xfrm>
                    <a:off x="0" y="-1"/>
                    <a:ext cx="34290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319" name="File Scan…"/>
                  <p:cNvSpPr txBox="1"/>
                  <p:nvPr/>
                </p:nvSpPr>
                <p:spPr>
                  <a:xfrm>
                    <a:off x="502164" y="235940"/>
                    <a:ext cx="2424672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Index leaf pages</a:t>
                    </a:r>
                  </a:p>
                </p:txBody>
              </p:sp>
            </p:grpSp>
            <p:sp>
              <p:nvSpPr>
                <p:cNvPr id="321" name="TextBox 12"/>
                <p:cNvSpPr txBox="1"/>
                <p:nvPr/>
              </p:nvSpPr>
              <p:spPr>
                <a:xfrm>
                  <a:off x="527547" y="1387733"/>
                  <a:ext cx="1459507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322" name="Up Arrow 11"/>
                <p:cNvSpPr/>
                <p:nvPr/>
              </p:nvSpPr>
              <p:spPr>
                <a:xfrm>
                  <a:off x="11430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29" name="Group 40"/>
              <p:cNvGrpSpPr/>
              <p:nvPr/>
            </p:nvGrpSpPr>
            <p:grpSpPr>
              <a:xfrm>
                <a:off x="3505200" y="-1"/>
                <a:ext cx="2362200" cy="1763796"/>
                <a:chOff x="0" y="0"/>
                <a:chExt cx="2362200" cy="1763794"/>
              </a:xfrm>
            </p:grpSpPr>
            <p:grpSp>
              <p:nvGrpSpPr>
                <p:cNvPr id="326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324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325" name="File Scan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heapfile</a:t>
                    </a:r>
                  </a:p>
                </p:txBody>
              </p:sp>
            </p:grpSp>
            <p:sp>
              <p:nvSpPr>
                <p:cNvPr id="327" name="TextBox 25"/>
                <p:cNvSpPr txBox="1"/>
                <p:nvPr/>
              </p:nvSpPr>
              <p:spPr>
                <a:xfrm>
                  <a:off x="455533" y="1387733"/>
                  <a:ext cx="1451135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RatingsTable</a:t>
                  </a:r>
                </a:p>
              </p:txBody>
            </p:sp>
            <p:sp>
              <p:nvSpPr>
                <p:cNvPr id="328" name="Up Arrow 24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338" name="Group 43"/>
            <p:cNvGrpSpPr/>
            <p:nvPr/>
          </p:nvGrpSpPr>
          <p:grpSpPr>
            <a:xfrm>
              <a:off x="1642675" y="3124199"/>
              <a:ext cx="2795409" cy="1496754"/>
              <a:chOff x="0" y="0"/>
              <a:chExt cx="2795407" cy="1496752"/>
            </a:xfrm>
          </p:grpSpPr>
          <p:grpSp>
            <p:nvGrpSpPr>
              <p:cNvPr id="333" name="Oval 14"/>
              <p:cNvGrpSpPr/>
              <p:nvPr/>
            </p:nvGrpSpPr>
            <p:grpSpPr>
              <a:xfrm>
                <a:off x="0" y="278204"/>
                <a:ext cx="2700725" cy="997805"/>
                <a:chOff x="0" y="0"/>
                <a:chExt cx="2700724" cy="997804"/>
              </a:xfrm>
            </p:grpSpPr>
            <p:sp>
              <p:nvSpPr>
                <p:cNvPr id="331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32" name="Hash Join"/>
                <p:cNvSpPr txBox="1"/>
                <p:nvPr/>
              </p:nvSpPr>
              <p:spPr>
                <a:xfrm>
                  <a:off x="395511" y="369290"/>
                  <a:ext cx="1909702" cy="2592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Hash Join</a:t>
                  </a:r>
                </a:p>
              </p:txBody>
            </p:sp>
          </p:grpSp>
          <p:grpSp>
            <p:nvGrpSpPr>
              <p:cNvPr id="336" name="Group 30"/>
              <p:cNvGrpSpPr/>
              <p:nvPr/>
            </p:nvGrpSpPr>
            <p:grpSpPr>
              <a:xfrm>
                <a:off x="0" y="979489"/>
                <a:ext cx="2795408" cy="517264"/>
                <a:chOff x="0" y="0"/>
                <a:chExt cx="2795406" cy="517262"/>
              </a:xfrm>
            </p:grpSpPr>
            <p:sp>
              <p:nvSpPr>
                <p:cNvPr id="334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337" name="Up Arrow 27"/>
              <p:cNvSpPr/>
              <p:nvPr/>
            </p:nvSpPr>
            <p:spPr>
              <a:xfrm>
                <a:off x="1214824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3" name="Group 44"/>
            <p:cNvGrpSpPr/>
            <p:nvPr/>
          </p:nvGrpSpPr>
          <p:grpSpPr>
            <a:xfrm>
              <a:off x="1642675" y="1828800"/>
              <a:ext cx="2700725" cy="1257301"/>
              <a:chOff x="0" y="0"/>
              <a:chExt cx="2700724" cy="1257300"/>
            </a:xfrm>
          </p:grpSpPr>
          <p:grpSp>
            <p:nvGrpSpPr>
              <p:cNvPr id="341" name="Oval 15"/>
              <p:cNvGrpSpPr/>
              <p:nvPr/>
            </p:nvGrpSpPr>
            <p:grpSpPr>
              <a:xfrm>
                <a:off x="-1" y="259496"/>
                <a:ext cx="2700726" cy="997805"/>
                <a:chOff x="0" y="0"/>
                <a:chExt cx="2700724" cy="997804"/>
              </a:xfrm>
            </p:grpSpPr>
            <p:sp>
              <p:nvSpPr>
                <p:cNvPr id="339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40" name="Hash-based Aggregate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Hash-based Aggregate</a:t>
                  </a:r>
                </a:p>
              </p:txBody>
            </p:sp>
          </p:grpSp>
          <p:sp>
            <p:nvSpPr>
              <p:cNvPr id="342" name="Up Arrow 31"/>
              <p:cNvSpPr/>
              <p:nvPr/>
            </p:nvSpPr>
            <p:spPr>
              <a:xfrm>
                <a:off x="1214824" y="-1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8" name="Group 45"/>
            <p:cNvGrpSpPr/>
            <p:nvPr/>
          </p:nvGrpSpPr>
          <p:grpSpPr>
            <a:xfrm>
              <a:off x="1143000" y="496434"/>
              <a:ext cx="3657600" cy="1336833"/>
              <a:chOff x="0" y="0"/>
              <a:chExt cx="3657600" cy="1336831"/>
            </a:xfrm>
          </p:grpSpPr>
          <p:grpSp>
            <p:nvGrpSpPr>
              <p:cNvPr id="346" name="Oval 36"/>
              <p:cNvGrpSpPr/>
              <p:nvPr/>
            </p:nvGrpSpPr>
            <p:grpSpPr>
              <a:xfrm>
                <a:off x="0" y="339027"/>
                <a:ext cx="3657600" cy="997805"/>
                <a:chOff x="0" y="0"/>
                <a:chExt cx="3657600" cy="997804"/>
              </a:xfrm>
            </p:grpSpPr>
            <p:sp>
              <p:nvSpPr>
                <p:cNvPr id="344" name="Oval"/>
                <p:cNvSpPr/>
                <p:nvPr/>
              </p:nvSpPr>
              <p:spPr>
                <a:xfrm>
                  <a:off x="0" y="-1"/>
                  <a:ext cx="36576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5" name="External Merge-Sort…"/>
                <p:cNvSpPr txBox="1"/>
                <p:nvPr/>
              </p:nvSpPr>
              <p:spPr>
                <a:xfrm>
                  <a:off x="535642" y="235940"/>
                  <a:ext cx="258631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External Merge-Sort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In-mem quicksort; B=50</a:t>
                  </a:r>
                </a:p>
              </p:txBody>
            </p:sp>
          </p:grpSp>
          <p:sp>
            <p:nvSpPr>
              <p:cNvPr id="347" name="Up Arrow 37"/>
              <p:cNvSpPr/>
              <p:nvPr/>
            </p:nvSpPr>
            <p:spPr>
              <a:xfrm>
                <a:off x="17145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49" name="TextBox 38"/>
            <p:cNvSpPr txBox="1"/>
            <p:nvPr/>
          </p:nvSpPr>
          <p:spPr>
            <a:xfrm>
              <a:off x="22801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351" name="Title 1"/>
          <p:cNvSpPr txBox="1"/>
          <p:nvPr/>
        </p:nvSpPr>
        <p:spPr>
          <a:xfrm>
            <a:off x="4255651" y="0"/>
            <a:ext cx="4888349" cy="1005839"/>
          </a:xfrm>
          <a:prstGeom prst="rect">
            <a:avLst/>
          </a:prstGeom>
          <a:solidFill>
            <a:srgbClr val="40404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 algn="ctr">
              <a:defRPr sz="39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</a:t>
            </a:r>
            <a:r>
              <a:rPr u="none"/>
              <a:t> Query Plan </a:t>
            </a:r>
          </a:p>
        </p:txBody>
      </p:sp>
      <p:sp>
        <p:nvSpPr>
          <p:cNvPr id="352" name="TextBox 33"/>
          <p:cNvSpPr txBox="1"/>
          <p:nvPr/>
        </p:nvSpPr>
        <p:spPr>
          <a:xfrm>
            <a:off x="5334000" y="1981200"/>
            <a:ext cx="35052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This is also a correct PQP for the given LQP!</a:t>
            </a:r>
          </a:p>
        </p:txBody>
      </p:sp>
      <p:sp>
        <p:nvSpPr>
          <p:cNvPr id="353" name="TextBox 42"/>
          <p:cNvSpPr txBox="1"/>
          <p:nvPr/>
        </p:nvSpPr>
        <p:spPr>
          <a:xfrm>
            <a:off x="5334000" y="3043534"/>
            <a:ext cx="3505200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Which PQP is faster?</a:t>
            </a:r>
          </a:p>
        </p:txBody>
      </p:sp>
      <p:sp>
        <p:nvSpPr>
          <p:cNvPr id="354" name="TextBox 47"/>
          <p:cNvSpPr txBox="1"/>
          <p:nvPr/>
        </p:nvSpPr>
        <p:spPr>
          <a:xfrm>
            <a:off x="5334000" y="3657600"/>
            <a:ext cx="38100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This is a key job of the RDBMS Query Optimizer!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3" grpId="1"/>
      <p:bldP build="whole" bldLvl="1" animBg="1" rev="0" advAuto="0" spid="354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itle 1"/>
          <p:cNvSpPr txBox="1"/>
          <p:nvPr/>
        </p:nvSpPr>
        <p:spPr>
          <a:xfrm>
            <a:off x="685800" y="1689100"/>
            <a:ext cx="8077200" cy="312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lnSpc>
                <a:spcPct val="150000"/>
              </a:lnSpc>
              <a:defRPr sz="35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So, what is query optimization and how does it work?</a:t>
            </a:r>
          </a:p>
        </p:txBody>
      </p:sp>
      <p:sp>
        <p:nvSpPr>
          <p:cNvPr id="357" name="Slide Number Placeholder 2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lide Number Placeholder 4"/>
          <p:cNvSpPr txBox="1"/>
          <p:nvPr>
            <p:ph type="sldNum" sz="quarter" idx="4294967295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62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1" name="Meet 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Meet Query Optimization</a:t>
              </a:r>
            </a:p>
          </p:txBody>
        </p:sp>
      </p:grpSp>
      <p:sp>
        <p:nvSpPr>
          <p:cNvPr id="363" name="TextBox 8"/>
          <p:cNvSpPr txBox="1"/>
          <p:nvPr/>
        </p:nvSpPr>
        <p:spPr>
          <a:xfrm>
            <a:off x="2584845" y="1752600"/>
            <a:ext cx="6264733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given LQP could have several possible 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PQPs with very different runtime performance</a:t>
            </a:r>
          </a:p>
        </p:txBody>
      </p:sp>
      <p:sp>
        <p:nvSpPr>
          <p:cNvPr id="364" name="TextBox 9"/>
          <p:cNvSpPr txBox="1"/>
          <p:nvPr/>
        </p:nvSpPr>
        <p:spPr>
          <a:xfrm>
            <a:off x="228600" y="1937266"/>
            <a:ext cx="171356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Basic Idea:</a:t>
            </a:r>
          </a:p>
        </p:txBody>
      </p:sp>
      <p:sp>
        <p:nvSpPr>
          <p:cNvPr id="365" name="TextBox 10"/>
          <p:cNvSpPr txBox="1"/>
          <p:nvPr/>
        </p:nvSpPr>
        <p:spPr>
          <a:xfrm>
            <a:off x="2514600" y="2819400"/>
            <a:ext cx="628199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 the optimal (fastest) PQP for a given LQP</a:t>
            </a:r>
          </a:p>
        </p:txBody>
      </p:sp>
      <p:sp>
        <p:nvSpPr>
          <p:cNvPr id="366" name="TextBox 11"/>
          <p:cNvSpPr txBox="1"/>
          <p:nvPr/>
        </p:nvSpPr>
        <p:spPr>
          <a:xfrm>
            <a:off x="228600" y="2819400"/>
            <a:ext cx="186537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Goal (Ideal):</a:t>
            </a:r>
          </a:p>
        </p:txBody>
      </p:sp>
      <p:sp>
        <p:nvSpPr>
          <p:cNvPr id="367" name="TextBox 13"/>
          <p:cNvSpPr txBox="1"/>
          <p:nvPr/>
        </p:nvSpPr>
        <p:spPr>
          <a:xfrm>
            <a:off x="228600" y="3683000"/>
            <a:ext cx="242452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Goal (Realistic):</a:t>
            </a:r>
          </a:p>
        </p:txBody>
      </p:sp>
      <p:sp>
        <p:nvSpPr>
          <p:cNvPr id="368" name="TextBox 14"/>
          <p:cNvSpPr txBox="1"/>
          <p:nvPr/>
        </p:nvSpPr>
        <p:spPr>
          <a:xfrm>
            <a:off x="2788045" y="3683000"/>
            <a:ext cx="559262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Fine, just avoid the “clearly awful” PQPs!</a:t>
            </a:r>
          </a:p>
        </p:txBody>
      </p:sp>
      <p:pic>
        <p:nvPicPr>
          <p:cNvPr id="36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rcRect l="18206" t="10542" r="15841" b="7013"/>
          <a:stretch>
            <a:fillRect/>
          </a:stretch>
        </p:blipFill>
        <p:spPr>
          <a:xfrm>
            <a:off x="1059623" y="4587240"/>
            <a:ext cx="1608923" cy="15083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0" name="Picture 16" descr="Picture 16"/>
          <p:cNvPicPr>
            <a:picLocks noChangeAspect="1"/>
          </p:cNvPicPr>
          <p:nvPr/>
        </p:nvPicPr>
        <p:blipFill>
          <a:blip r:embed="rId3">
            <a:extLst/>
          </a:blip>
          <a:srcRect l="0" t="0" r="0" b="4546"/>
          <a:stretch>
            <a:fillRect/>
          </a:stretch>
        </p:blipFill>
        <p:spPr>
          <a:xfrm>
            <a:off x="2971800" y="3530600"/>
            <a:ext cx="5029200" cy="3200400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TextBox 17"/>
          <p:cNvSpPr txBox="1"/>
          <p:nvPr/>
        </p:nvSpPr>
        <p:spPr>
          <a:xfrm>
            <a:off x="3476004" y="4537223"/>
            <a:ext cx="4915605" cy="1859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just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Query optimization is a metaphor </a:t>
            </a:r>
          </a:p>
          <a:p>
            <a:pPr algn="just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life itself! It is often hard to even</a:t>
            </a:r>
          </a:p>
          <a:p>
            <a:pPr algn="just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know what an optimal plan would </a:t>
            </a:r>
          </a:p>
          <a:p>
            <a:pPr algn="just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be, but it is feasible to avoid many </a:t>
            </a:r>
          </a:p>
          <a:p>
            <a:pPr algn="just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obviously bad plans!</a:t>
            </a:r>
          </a:p>
        </p:txBody>
      </p:sp>
      <p:sp>
        <p:nvSpPr>
          <p:cNvPr id="372" name="TextBox 17"/>
          <p:cNvSpPr txBox="1"/>
          <p:nvPr/>
        </p:nvSpPr>
        <p:spPr>
          <a:xfrm>
            <a:off x="863091" y="6073923"/>
            <a:ext cx="20019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just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Jeff Naughton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6" grpId="3"/>
      <p:bldP build="whole" bldLvl="1" animBg="1" rev="0" advAuto="0" spid="371" grpId="7"/>
      <p:bldP build="whole" bldLvl="1" animBg="1" rev="0" advAuto="0" spid="365" grpId="4"/>
      <p:bldP build="whole" bldLvl="1" animBg="1" rev="0" advAuto="0" spid="364" grpId="1"/>
      <p:bldP build="whole" bldLvl="1" animBg="1" rev="0" advAuto="0" spid="372" grpId="9"/>
      <p:bldP build="whole" bldLvl="1" animBg="1" rev="0" advAuto="0" spid="369" grpId="8"/>
      <p:bldP build="whole" bldLvl="1" animBg="1" rev="0" advAuto="0" spid="368" grpId="11"/>
      <p:bldP build="whole" bldLvl="1" animBg="1" rev="0" advAuto="0" spid="367" grpId="10"/>
      <p:bldP build="whole" bldLvl="1" animBg="1" rev="0" advAuto="0" spid="370" grpId="5"/>
      <p:bldP build="whole" bldLvl="1" animBg="1" rev="0" advAuto="0" spid="370" grpId="6"/>
      <p:bldP build="whole" bldLvl="1" animBg="1" rev="0" advAuto="0" spid="36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7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7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76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378" name="Rectangle 7"/>
          <p:cNvSpPr/>
          <p:nvPr/>
        </p:nvSpPr>
        <p:spPr>
          <a:xfrm>
            <a:off x="990600" y="1689100"/>
            <a:ext cx="4800600" cy="54344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9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38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38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3" name="Overview of Query Optimizer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Query Optimizer</a:t>
              </a:r>
            </a:p>
          </p:txBody>
        </p:sp>
      </p:grpSp>
      <p:sp>
        <p:nvSpPr>
          <p:cNvPr id="385" name="TextBox 8"/>
          <p:cNvSpPr txBox="1"/>
          <p:nvPr/>
        </p:nvSpPr>
        <p:spPr>
          <a:xfrm>
            <a:off x="3246033" y="1447800"/>
            <a:ext cx="161742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SQL Query</a:t>
            </a:r>
          </a:p>
        </p:txBody>
      </p:sp>
      <p:sp>
        <p:nvSpPr>
          <p:cNvPr id="386" name="TextBox 12"/>
          <p:cNvSpPr txBox="1"/>
          <p:nvPr/>
        </p:nvSpPr>
        <p:spPr>
          <a:xfrm>
            <a:off x="869656" y="3043534"/>
            <a:ext cx="2679463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Logical Query Plan</a:t>
            </a:r>
          </a:p>
        </p:txBody>
      </p:sp>
      <p:sp>
        <p:nvSpPr>
          <p:cNvPr id="387" name="TextBox 15"/>
          <p:cNvSpPr txBox="1"/>
          <p:nvPr/>
        </p:nvSpPr>
        <p:spPr>
          <a:xfrm>
            <a:off x="852138" y="5334000"/>
            <a:ext cx="2933215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(Optimized)</a:t>
            </a:r>
          </a:p>
        </p:txBody>
      </p:sp>
      <p:grpSp>
        <p:nvGrpSpPr>
          <p:cNvPr id="390" name="Rectangle 1"/>
          <p:cNvGrpSpPr/>
          <p:nvPr/>
        </p:nvGrpSpPr>
        <p:grpSpPr>
          <a:xfrm>
            <a:off x="3103968" y="2362200"/>
            <a:ext cx="1945466" cy="522846"/>
            <a:chOff x="0" y="0"/>
            <a:chExt cx="1945464" cy="522845"/>
          </a:xfrm>
        </p:grpSpPr>
        <p:sp>
          <p:nvSpPr>
            <p:cNvPr id="388" name="Rectangle"/>
            <p:cNvSpPr/>
            <p:nvPr/>
          </p:nvSpPr>
          <p:spPr>
            <a:xfrm>
              <a:off x="0" y="0"/>
              <a:ext cx="1945465" cy="522846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89" name="Parser"/>
            <p:cNvSpPr txBox="1"/>
            <p:nvPr/>
          </p:nvSpPr>
          <p:spPr>
            <a:xfrm>
              <a:off x="0" y="42888"/>
              <a:ext cx="1945465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Parser</a:t>
              </a:r>
            </a:p>
          </p:txBody>
        </p:sp>
      </p:grpSp>
      <p:grpSp>
        <p:nvGrpSpPr>
          <p:cNvPr id="393" name="Rounded Rectangle 18"/>
          <p:cNvGrpSpPr/>
          <p:nvPr/>
        </p:nvGrpSpPr>
        <p:grpSpPr>
          <a:xfrm>
            <a:off x="1752600" y="3795223"/>
            <a:ext cx="2366617" cy="792669"/>
            <a:chOff x="0" y="0"/>
            <a:chExt cx="2366616" cy="792668"/>
          </a:xfrm>
        </p:grpSpPr>
        <p:sp>
          <p:nvSpPr>
            <p:cNvPr id="391" name="Rounded Rectangle"/>
            <p:cNvSpPr/>
            <p:nvPr/>
          </p:nvSpPr>
          <p:spPr>
            <a:xfrm>
              <a:off x="0" y="15891"/>
              <a:ext cx="2366617" cy="76088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" name="Plan Enumerator"/>
            <p:cNvSpPr txBox="1"/>
            <p:nvPr/>
          </p:nvSpPr>
          <p:spPr>
            <a:xfrm>
              <a:off x="37142" y="0"/>
              <a:ext cx="2292333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Plan Enumerator</a:t>
              </a:r>
            </a:p>
          </p:txBody>
        </p:sp>
      </p:grpSp>
      <p:grpSp>
        <p:nvGrpSpPr>
          <p:cNvPr id="396" name="Rounded Rectangle 19"/>
          <p:cNvGrpSpPr/>
          <p:nvPr/>
        </p:nvGrpSpPr>
        <p:grpSpPr>
          <a:xfrm>
            <a:off x="4246967" y="3795222"/>
            <a:ext cx="2153834" cy="792669"/>
            <a:chOff x="0" y="0"/>
            <a:chExt cx="2153833" cy="792668"/>
          </a:xfrm>
        </p:grpSpPr>
        <p:sp>
          <p:nvSpPr>
            <p:cNvPr id="394" name="Rounded Rectangle"/>
            <p:cNvSpPr/>
            <p:nvPr/>
          </p:nvSpPr>
          <p:spPr>
            <a:xfrm>
              <a:off x="0" y="15891"/>
              <a:ext cx="2153834" cy="76088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" name="Plan Cost…"/>
            <p:cNvSpPr txBox="1"/>
            <p:nvPr/>
          </p:nvSpPr>
          <p:spPr>
            <a:xfrm>
              <a:off x="37142" y="0"/>
              <a:ext cx="2079549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Plan Cost</a:t>
              </a:r>
            </a:p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Estimator</a:t>
              </a:r>
            </a:p>
          </p:txBody>
        </p:sp>
      </p:grpSp>
      <p:sp>
        <p:nvSpPr>
          <p:cNvPr id="397" name="Rectangle 2"/>
          <p:cNvSpPr/>
          <p:nvPr/>
        </p:nvSpPr>
        <p:spPr>
          <a:xfrm>
            <a:off x="1676400" y="3650901"/>
            <a:ext cx="4800600" cy="1530698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8" name="TextBox 20"/>
          <p:cNvSpPr txBox="1"/>
          <p:nvPr/>
        </p:nvSpPr>
        <p:spPr>
          <a:xfrm>
            <a:off x="3276600" y="4643735"/>
            <a:ext cx="150982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Optimizer</a:t>
            </a:r>
          </a:p>
        </p:txBody>
      </p:sp>
      <p:sp>
        <p:nvSpPr>
          <p:cNvPr id="407" name="Straight Arrow Connector 7"/>
          <p:cNvSpPr/>
          <p:nvPr/>
        </p:nvSpPr>
        <p:spPr>
          <a:xfrm>
            <a:off x="4059757" y="1884868"/>
            <a:ext cx="10511" cy="45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57150">
            <a:solidFill>
              <a:schemeClr val="accent1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08" name="Straight Arrow Connector 21"/>
          <p:cNvSpPr/>
          <p:nvPr/>
        </p:nvSpPr>
        <p:spPr>
          <a:xfrm>
            <a:off x="4076700" y="2903934"/>
            <a:ext cx="1" cy="727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1"/>
            </a:solidFill>
            <a:tailEnd type="triangle"/>
          </a:ln>
        </p:spPr>
        <p:txBody>
          <a:bodyPr/>
          <a:lstStyle/>
          <a:p>
            <a:pPr/>
          </a:p>
        </p:txBody>
      </p:sp>
      <p:cxnSp>
        <p:nvCxnSpPr>
          <p:cNvPr id="401" name="Straight Arrow Connector 24"/>
          <p:cNvCxnSpPr>
            <a:stCxn id="397" idx="0"/>
            <a:endCxn id="402" idx="0"/>
          </p:cNvCxnSpPr>
          <p:nvPr/>
        </p:nvCxnSpPr>
        <p:spPr>
          <a:xfrm>
            <a:off x="4076700" y="4416250"/>
            <a:ext cx="7461" cy="205068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</p:cxnSp>
      <p:sp>
        <p:nvSpPr>
          <p:cNvPr id="402" name="TextBox 27"/>
          <p:cNvSpPr txBox="1"/>
          <p:nvPr/>
        </p:nvSpPr>
        <p:spPr>
          <a:xfrm>
            <a:off x="2498788" y="6248400"/>
            <a:ext cx="317074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 Scheduler/Executor</a:t>
            </a:r>
          </a:p>
        </p:txBody>
      </p:sp>
      <p:grpSp>
        <p:nvGrpSpPr>
          <p:cNvPr id="405" name="Rectangle 35"/>
          <p:cNvGrpSpPr/>
          <p:nvPr/>
        </p:nvGrpSpPr>
        <p:grpSpPr>
          <a:xfrm>
            <a:off x="7391399" y="4154827"/>
            <a:ext cx="1564467" cy="522847"/>
            <a:chOff x="0" y="0"/>
            <a:chExt cx="1564465" cy="522845"/>
          </a:xfrm>
        </p:grpSpPr>
        <p:sp>
          <p:nvSpPr>
            <p:cNvPr id="403" name="Rectangle"/>
            <p:cNvSpPr/>
            <p:nvPr/>
          </p:nvSpPr>
          <p:spPr>
            <a:xfrm>
              <a:off x="-1" y="0"/>
              <a:ext cx="1564467" cy="522846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04" name="Catalog"/>
            <p:cNvSpPr txBox="1"/>
            <p:nvPr/>
          </p:nvSpPr>
          <p:spPr>
            <a:xfrm>
              <a:off x="-1" y="42888"/>
              <a:ext cx="1564467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Catalog</a:t>
              </a:r>
            </a:p>
          </p:txBody>
        </p:sp>
      </p:grpSp>
      <p:sp>
        <p:nvSpPr>
          <p:cNvPr id="409" name="Straight Arrow Connector 36"/>
          <p:cNvSpPr/>
          <p:nvPr/>
        </p:nvSpPr>
        <p:spPr>
          <a:xfrm>
            <a:off x="6496050" y="4416250"/>
            <a:ext cx="8763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1"/>
            </a:solidFill>
            <a:headEnd type="triangle"/>
            <a:tailEnd type="triangle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5" grpId="1"/>
      <p:bldP build="whole" bldLvl="1" animBg="1" rev="0" advAuto="0" spid="386" grpId="5"/>
      <p:bldP build="whole" bldLvl="1" animBg="1" rev="0" advAuto="0" spid="398" grpId="9"/>
      <p:bldP build="whole" bldLvl="1" animBg="1" rev="0" advAuto="0" spid="408" grpId="4"/>
      <p:bldP build="whole" bldLvl="1" animBg="1" rev="0" advAuto="0" spid="405" grpId="10"/>
      <p:bldP build="whole" bldLvl="1" animBg="1" rev="0" advAuto="0" spid="407" grpId="2"/>
      <p:bldP build="whole" bldLvl="1" animBg="1" rev="0" advAuto="0" spid="387" grpId="13"/>
      <p:bldP build="whole" bldLvl="1" animBg="1" rev="0" advAuto="0" spid="409" grpId="11"/>
      <p:bldP build="whole" bldLvl="1" animBg="1" rev="0" advAuto="0" spid="396" grpId="7"/>
      <p:bldP build="whole" bldLvl="1" animBg="1" rev="0" advAuto="0" spid="397" grpId="6"/>
      <p:bldP build="whole" bldLvl="1" animBg="1" rev="0" advAuto="0" spid="390" grpId="3"/>
      <p:bldP build="whole" bldLvl="1" animBg="1" rev="0" advAuto="0" spid="401" grpId="12"/>
      <p:bldP build="whole" bldLvl="1" animBg="1" rev="0" advAuto="0" spid="393" grpId="8"/>
      <p:bldP build="whole" bldLvl="1" animBg="1" rev="0" advAuto="0" spid="402" grpId="1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2" name="System Catalo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System Catalog</a:t>
              </a:r>
            </a:p>
          </p:txBody>
        </p:sp>
      </p:grpSp>
      <p:sp>
        <p:nvSpPr>
          <p:cNvPr id="414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5" name="Title 1"/>
          <p:cNvSpPr txBox="1"/>
          <p:nvPr/>
        </p:nvSpPr>
        <p:spPr>
          <a:xfrm>
            <a:off x="304800" y="1485900"/>
            <a:ext cx="8839200" cy="4849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Set of pre-defined relations for metadata about DB (schema)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Relation</a:t>
            </a:r>
            <a:r>
              <a:t>: 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Relation name, File name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File structure (heap file vs. clustered B+ tree, etc.)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Attribute names and types; Integrity constraints; Indexes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Index</a:t>
            </a:r>
            <a:r>
              <a:t>: 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Index name, Structure (B+ tree vs. hash, etc.); Index key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View</a:t>
            </a:r>
            <a:r>
              <a:t>: 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View name, and View definition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" name="Rectangle 3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1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18" name="Statistics in the System Catalo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Statistics in the System Catalog</a:t>
              </a:r>
            </a:p>
          </p:txBody>
        </p:sp>
      </p:grpSp>
      <p:sp>
        <p:nvSpPr>
          <p:cNvPr id="420" name="Slide Number Placeholder 8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21" name="Title 1"/>
          <p:cNvSpPr txBox="1"/>
          <p:nvPr/>
        </p:nvSpPr>
        <p:spPr>
          <a:xfrm>
            <a:off x="304800" y="1460500"/>
            <a:ext cx="8839200" cy="4962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RDBMS periodically collects stats about DB (instance)</a:t>
            </a:r>
            <a:endParaRPr sz="4400"/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Table R</a:t>
            </a:r>
            <a:r>
              <a:t>:</a:t>
            </a:r>
            <a:endParaRPr sz="4400"/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Cardinality, i.e., number of tuples, </a:t>
            </a:r>
            <a:r>
              <a:rPr b="1"/>
              <a:t>NTuples (R)</a:t>
            </a:r>
            <a:endParaRPr sz="4400"/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Size, i.e., number of pages, </a:t>
            </a:r>
            <a:r>
              <a:rPr b="1"/>
              <a:t>NPages (R)</a:t>
            </a:r>
            <a:r>
              <a:t>, or just </a:t>
            </a:r>
            <a:r>
              <a:rPr b="1"/>
              <a:t>N</a:t>
            </a:r>
            <a:r>
              <a:rPr b="1" baseline="-25000"/>
              <a:t>R</a:t>
            </a:r>
            <a:endParaRPr sz="4400"/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</a:t>
            </a:r>
            <a:r>
              <a:rPr b="1"/>
              <a:t>Index X</a:t>
            </a:r>
            <a:r>
              <a:t>:</a:t>
            </a:r>
            <a:endParaRPr sz="4400"/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Cardinality, i.e., number of distinct keys </a:t>
            </a:r>
            <a:r>
              <a:rPr b="1"/>
              <a:t>IKeys (X)</a:t>
            </a:r>
            <a:endParaRPr sz="4400"/>
          </a:p>
          <a:p>
            <a:pPr lvl="1"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Size, i.e., number of pages </a:t>
            </a:r>
            <a:r>
              <a:rPr b="1"/>
              <a:t>IPages (X)</a:t>
            </a:r>
            <a:r>
              <a:t> (for a B+ tree, 	</a:t>
            </a:r>
          </a:p>
          <a:p>
            <a:pPr lvl="2"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is the number of leaf pages only)</a:t>
            </a:r>
            <a:endParaRPr sz="4400"/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Height (for tree indexes) </a:t>
            </a:r>
            <a:r>
              <a:rPr b="1"/>
              <a:t>IHeight (X)</a:t>
            </a:r>
            <a:endParaRPr sz="4400"/>
          </a:p>
          <a:p>
            <a:pPr>
              <a:lnSpc>
                <a:spcPct val="14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Min and max keys in index </a:t>
            </a:r>
            <a:r>
              <a:rPr b="1"/>
              <a:t>ILow (X)</a:t>
            </a:r>
            <a:r>
              <a:t>, </a:t>
            </a:r>
            <a:r>
              <a:rPr b="1"/>
              <a:t>IHigh (X)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2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2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25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427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  <p:sp>
        <p:nvSpPr>
          <p:cNvPr id="428" name="Rectangle 7"/>
          <p:cNvSpPr/>
          <p:nvPr/>
        </p:nvSpPr>
        <p:spPr>
          <a:xfrm>
            <a:off x="1066800" y="2268220"/>
            <a:ext cx="4373811" cy="1048167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lide Number Placeholder 5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63" name="Group 46"/>
          <p:cNvGrpSpPr/>
          <p:nvPr/>
        </p:nvGrpSpPr>
        <p:grpSpPr>
          <a:xfrm>
            <a:off x="76199" y="224134"/>
            <a:ext cx="5867401" cy="6183396"/>
            <a:chOff x="0" y="0"/>
            <a:chExt cx="5867400" cy="6183394"/>
          </a:xfrm>
        </p:grpSpPr>
        <p:grpSp>
          <p:nvGrpSpPr>
            <p:cNvPr id="443" name="Group 41"/>
            <p:cNvGrpSpPr/>
            <p:nvPr/>
          </p:nvGrpSpPr>
          <p:grpSpPr>
            <a:xfrm>
              <a:off x="0" y="4419599"/>
              <a:ext cx="5867400" cy="1763796"/>
              <a:chOff x="0" y="0"/>
              <a:chExt cx="5867400" cy="1763794"/>
            </a:xfrm>
          </p:grpSpPr>
          <p:grpSp>
            <p:nvGrpSpPr>
              <p:cNvPr id="436" name="Group 39"/>
              <p:cNvGrpSpPr/>
              <p:nvPr/>
            </p:nvGrpSpPr>
            <p:grpSpPr>
              <a:xfrm>
                <a:off x="0" y="-1"/>
                <a:ext cx="3429000" cy="1763796"/>
                <a:chOff x="0" y="0"/>
                <a:chExt cx="3429000" cy="1763794"/>
              </a:xfrm>
            </p:grpSpPr>
            <p:grpSp>
              <p:nvGrpSpPr>
                <p:cNvPr id="433" name="Oval 6"/>
                <p:cNvGrpSpPr/>
                <p:nvPr/>
              </p:nvGrpSpPr>
              <p:grpSpPr>
                <a:xfrm>
                  <a:off x="0" y="0"/>
                  <a:ext cx="3429000" cy="997805"/>
                  <a:chOff x="0" y="0"/>
                  <a:chExt cx="3429000" cy="997804"/>
                </a:xfrm>
              </p:grpSpPr>
              <p:sp>
                <p:nvSpPr>
                  <p:cNvPr id="431" name="Oval"/>
                  <p:cNvSpPr/>
                  <p:nvPr/>
                </p:nvSpPr>
                <p:spPr>
                  <a:xfrm>
                    <a:off x="0" y="-1"/>
                    <a:ext cx="34290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32" name="File Scan…"/>
                  <p:cNvSpPr txBox="1"/>
                  <p:nvPr/>
                </p:nvSpPr>
                <p:spPr>
                  <a:xfrm>
                    <a:off x="502164" y="235940"/>
                    <a:ext cx="2424672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Index leaf pages</a:t>
                    </a:r>
                  </a:p>
                </p:txBody>
              </p:sp>
            </p:grpSp>
            <p:sp>
              <p:nvSpPr>
                <p:cNvPr id="434" name="TextBox 12"/>
                <p:cNvSpPr txBox="1"/>
                <p:nvPr/>
              </p:nvSpPr>
              <p:spPr>
                <a:xfrm>
                  <a:off x="527547" y="1387733"/>
                  <a:ext cx="1459507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435" name="Up Arrow 11"/>
                <p:cNvSpPr/>
                <p:nvPr/>
              </p:nvSpPr>
              <p:spPr>
                <a:xfrm>
                  <a:off x="11430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442" name="Group 40"/>
              <p:cNvGrpSpPr/>
              <p:nvPr/>
            </p:nvGrpSpPr>
            <p:grpSpPr>
              <a:xfrm>
                <a:off x="3505200" y="-1"/>
                <a:ext cx="2362200" cy="1763796"/>
                <a:chOff x="0" y="0"/>
                <a:chExt cx="2362200" cy="1763794"/>
              </a:xfrm>
            </p:grpSpPr>
            <p:grpSp>
              <p:nvGrpSpPr>
                <p:cNvPr id="439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437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38" name="File Scan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heapfile</a:t>
                    </a:r>
                  </a:p>
                </p:txBody>
              </p:sp>
            </p:grpSp>
            <p:sp>
              <p:nvSpPr>
                <p:cNvPr id="440" name="TextBox 25"/>
                <p:cNvSpPr txBox="1"/>
                <p:nvPr/>
              </p:nvSpPr>
              <p:spPr>
                <a:xfrm>
                  <a:off x="455533" y="1387733"/>
                  <a:ext cx="1451135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RatingsTable</a:t>
                  </a:r>
                </a:p>
              </p:txBody>
            </p:sp>
            <p:sp>
              <p:nvSpPr>
                <p:cNvPr id="441" name="Up Arrow 24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451" name="Group 43"/>
            <p:cNvGrpSpPr/>
            <p:nvPr/>
          </p:nvGrpSpPr>
          <p:grpSpPr>
            <a:xfrm>
              <a:off x="1642675" y="3124199"/>
              <a:ext cx="2795409" cy="1496754"/>
              <a:chOff x="0" y="0"/>
              <a:chExt cx="2795407" cy="1496752"/>
            </a:xfrm>
          </p:grpSpPr>
          <p:grpSp>
            <p:nvGrpSpPr>
              <p:cNvPr id="446" name="Oval 14"/>
              <p:cNvGrpSpPr/>
              <p:nvPr/>
            </p:nvGrpSpPr>
            <p:grpSpPr>
              <a:xfrm>
                <a:off x="0" y="278204"/>
                <a:ext cx="2700725" cy="997805"/>
                <a:chOff x="0" y="0"/>
                <a:chExt cx="2700724" cy="997804"/>
              </a:xfrm>
            </p:grpSpPr>
            <p:sp>
              <p:nvSpPr>
                <p:cNvPr id="444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5" name="Hash Join"/>
                <p:cNvSpPr txBox="1"/>
                <p:nvPr/>
              </p:nvSpPr>
              <p:spPr>
                <a:xfrm>
                  <a:off x="395511" y="369290"/>
                  <a:ext cx="1909702" cy="2592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Hash Join</a:t>
                  </a:r>
                </a:p>
              </p:txBody>
            </p:sp>
          </p:grpSp>
          <p:grpSp>
            <p:nvGrpSpPr>
              <p:cNvPr id="449" name="Group 30"/>
              <p:cNvGrpSpPr/>
              <p:nvPr/>
            </p:nvGrpSpPr>
            <p:grpSpPr>
              <a:xfrm>
                <a:off x="0" y="979489"/>
                <a:ext cx="2795408" cy="517264"/>
                <a:chOff x="0" y="0"/>
                <a:chExt cx="2795406" cy="517262"/>
              </a:xfrm>
            </p:grpSpPr>
            <p:sp>
              <p:nvSpPr>
                <p:cNvPr id="447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48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450" name="Up Arrow 27"/>
              <p:cNvSpPr/>
              <p:nvPr/>
            </p:nvSpPr>
            <p:spPr>
              <a:xfrm>
                <a:off x="1214824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456" name="Group 44"/>
            <p:cNvGrpSpPr/>
            <p:nvPr/>
          </p:nvGrpSpPr>
          <p:grpSpPr>
            <a:xfrm>
              <a:off x="1642675" y="1828800"/>
              <a:ext cx="2700725" cy="1257301"/>
              <a:chOff x="0" y="0"/>
              <a:chExt cx="2700724" cy="1257300"/>
            </a:xfrm>
          </p:grpSpPr>
          <p:grpSp>
            <p:nvGrpSpPr>
              <p:cNvPr id="454" name="Oval 15"/>
              <p:cNvGrpSpPr/>
              <p:nvPr/>
            </p:nvGrpSpPr>
            <p:grpSpPr>
              <a:xfrm>
                <a:off x="-1" y="259496"/>
                <a:ext cx="2700726" cy="997805"/>
                <a:chOff x="0" y="0"/>
                <a:chExt cx="2700724" cy="997804"/>
              </a:xfrm>
            </p:grpSpPr>
            <p:sp>
              <p:nvSpPr>
                <p:cNvPr id="452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53" name="Hash-based Aggregate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Hash-based Aggregate</a:t>
                  </a:r>
                </a:p>
              </p:txBody>
            </p:sp>
          </p:grpSp>
          <p:sp>
            <p:nvSpPr>
              <p:cNvPr id="455" name="Up Arrow 31"/>
              <p:cNvSpPr/>
              <p:nvPr/>
            </p:nvSpPr>
            <p:spPr>
              <a:xfrm>
                <a:off x="1214824" y="-1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461" name="Group 45"/>
            <p:cNvGrpSpPr/>
            <p:nvPr/>
          </p:nvGrpSpPr>
          <p:grpSpPr>
            <a:xfrm>
              <a:off x="1143000" y="496434"/>
              <a:ext cx="3657600" cy="1336833"/>
              <a:chOff x="0" y="0"/>
              <a:chExt cx="3657600" cy="1336831"/>
            </a:xfrm>
          </p:grpSpPr>
          <p:grpSp>
            <p:nvGrpSpPr>
              <p:cNvPr id="459" name="Oval 36"/>
              <p:cNvGrpSpPr/>
              <p:nvPr/>
            </p:nvGrpSpPr>
            <p:grpSpPr>
              <a:xfrm>
                <a:off x="0" y="339027"/>
                <a:ext cx="3657600" cy="997805"/>
                <a:chOff x="0" y="0"/>
                <a:chExt cx="3657600" cy="997804"/>
              </a:xfrm>
            </p:grpSpPr>
            <p:sp>
              <p:nvSpPr>
                <p:cNvPr id="457" name="Oval"/>
                <p:cNvSpPr/>
                <p:nvPr/>
              </p:nvSpPr>
              <p:spPr>
                <a:xfrm>
                  <a:off x="0" y="-1"/>
                  <a:ext cx="36576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58" name="External Merge-Sort…"/>
                <p:cNvSpPr txBox="1"/>
                <p:nvPr/>
              </p:nvSpPr>
              <p:spPr>
                <a:xfrm>
                  <a:off x="535642" y="235940"/>
                  <a:ext cx="258631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External Merge-Sort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In-mem quicksort; B=50</a:t>
                  </a:r>
                </a:p>
              </p:txBody>
            </p:sp>
          </p:grpSp>
          <p:sp>
            <p:nvSpPr>
              <p:cNvPr id="460" name="Up Arrow 37"/>
              <p:cNvSpPr/>
              <p:nvPr/>
            </p:nvSpPr>
            <p:spPr>
              <a:xfrm>
                <a:off x="17145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62" name="TextBox 38"/>
            <p:cNvSpPr txBox="1"/>
            <p:nvPr/>
          </p:nvSpPr>
          <p:spPr>
            <a:xfrm>
              <a:off x="22801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464" name="Title 1"/>
          <p:cNvSpPr txBox="1"/>
          <p:nvPr/>
        </p:nvSpPr>
        <p:spPr>
          <a:xfrm>
            <a:off x="4003285" y="0"/>
            <a:ext cx="5140715" cy="1005839"/>
          </a:xfrm>
          <a:prstGeom prst="rect">
            <a:avLst/>
          </a:prstGeom>
          <a:solidFill>
            <a:srgbClr val="40404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Concept: Pipelining</a:t>
            </a:r>
          </a:p>
        </p:txBody>
      </p:sp>
      <p:sp>
        <p:nvSpPr>
          <p:cNvPr id="465" name="TextBox 33"/>
          <p:cNvSpPr txBox="1"/>
          <p:nvPr/>
        </p:nvSpPr>
        <p:spPr>
          <a:xfrm>
            <a:off x="5486400" y="1752600"/>
            <a:ext cx="3505200" cy="1859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Does the hash-based aggregate have to wait till the entire output of the “upstream” hash join is available?</a:t>
            </a:r>
          </a:p>
        </p:txBody>
      </p:sp>
      <p:sp>
        <p:nvSpPr>
          <p:cNvPr id="469" name="Straight Arrow Connector 34"/>
          <p:cNvSpPr/>
          <p:nvPr/>
        </p:nvSpPr>
        <p:spPr>
          <a:xfrm>
            <a:off x="4365919" y="2715867"/>
            <a:ext cx="1070922" cy="264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rgbClr val="FF0000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467" name="Straight Arrow Connector 35"/>
          <p:cNvSpPr/>
          <p:nvPr/>
        </p:nvSpPr>
        <p:spPr>
          <a:xfrm flipH="1">
            <a:off x="4255651" y="2731679"/>
            <a:ext cx="1188513" cy="1188512"/>
          </a:xfrm>
          <a:prstGeom prst="line">
            <a:avLst/>
          </a:prstGeom>
          <a:ln w="5715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68" name="TextBox 48"/>
          <p:cNvSpPr txBox="1"/>
          <p:nvPr/>
        </p:nvSpPr>
        <p:spPr>
          <a:xfrm>
            <a:off x="5943600" y="4080807"/>
            <a:ext cx="3200400" cy="1859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No! We can </a:t>
            </a:r>
          </a:p>
          <a:p>
            <a:pP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</a:t>
            </a:r>
            <a:r>
              <a:rPr b="1"/>
              <a:t>pipeline</a:t>
            </a:r>
            <a:r>
              <a:t>” the output</a:t>
            </a:r>
          </a:p>
          <a:p>
            <a:pP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 the join – pass on </a:t>
            </a:r>
          </a:p>
          <a:p>
            <a:pPr>
              <a:defRPr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join output tuple as soon as it is obtained!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7" grpId="3"/>
      <p:bldP build="whole" bldLvl="1" animBg="1" rev="0" advAuto="0" spid="468" grpId="4"/>
      <p:bldP build="whole" bldLvl="1" animBg="1" rev="0" advAuto="0" spid="469" grpId="2"/>
      <p:bldP build="whole" bldLvl="1" animBg="1" rev="0" advAuto="0" spid="46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7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7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73" name="Concept: Pipeli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Concept: Pipelining</a:t>
              </a:r>
            </a:p>
          </p:txBody>
        </p:sp>
      </p:grpSp>
      <p:sp>
        <p:nvSpPr>
          <p:cNvPr id="475" name="TextBox 8"/>
          <p:cNvSpPr txBox="1"/>
          <p:nvPr/>
        </p:nvSpPr>
        <p:spPr>
          <a:xfrm>
            <a:off x="2371047" y="1447800"/>
            <a:ext cx="6439904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 not force “downstream” physical operators 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wait till the entire output is available</a:t>
            </a:r>
          </a:p>
        </p:txBody>
      </p:sp>
      <p:sp>
        <p:nvSpPr>
          <p:cNvPr id="476" name="TextBox 9"/>
          <p:cNvSpPr txBox="1"/>
          <p:nvPr/>
        </p:nvSpPr>
        <p:spPr>
          <a:xfrm>
            <a:off x="304799" y="1632466"/>
            <a:ext cx="171356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Basic Idea:</a:t>
            </a:r>
          </a:p>
        </p:txBody>
      </p:sp>
      <p:pic>
        <p:nvPicPr>
          <p:cNvPr id="47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0701" y="3246042"/>
            <a:ext cx="5141212" cy="3418906"/>
          </a:xfrm>
          <a:prstGeom prst="rect">
            <a:avLst/>
          </a:prstGeom>
          <a:ln w="12700">
            <a:miter lim="400000"/>
          </a:ln>
        </p:spPr>
      </p:pic>
      <p:sp>
        <p:nvSpPr>
          <p:cNvPr id="478" name="TextBox 15"/>
          <p:cNvSpPr txBox="1"/>
          <p:nvPr/>
        </p:nvSpPr>
        <p:spPr>
          <a:xfrm>
            <a:off x="2282147" y="2308821"/>
            <a:ext cx="5525504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Display output to the user incrementally</a:t>
            </a:r>
          </a:p>
          <a:p>
            <a:pPr>
              <a:defRPr sz="24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CPU Parallelism</a:t>
            </a:r>
            <a:r>
              <a:rPr u="none"/>
              <a:t> in multi-core systems!</a:t>
            </a:r>
          </a:p>
        </p:txBody>
      </p:sp>
      <p:sp>
        <p:nvSpPr>
          <p:cNvPr id="479" name="TextBox 18"/>
          <p:cNvSpPr txBox="1"/>
          <p:nvPr/>
        </p:nvSpPr>
        <p:spPr>
          <a:xfrm>
            <a:off x="523676" y="2493487"/>
            <a:ext cx="140817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Benefits:</a:t>
            </a:r>
          </a:p>
        </p:txBody>
      </p:sp>
      <p:sp>
        <p:nvSpPr>
          <p:cNvPr id="480" name="Straight Arrow Connector 19"/>
          <p:cNvSpPr/>
          <p:nvPr/>
        </p:nvSpPr>
        <p:spPr>
          <a:xfrm>
            <a:off x="1200251" y="4817456"/>
            <a:ext cx="3018219" cy="969496"/>
          </a:xfrm>
          <a:prstGeom prst="line">
            <a:avLst/>
          </a:prstGeom>
          <a:ln w="5715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1" name="TextBox 20"/>
          <p:cNvSpPr txBox="1"/>
          <p:nvPr/>
        </p:nvSpPr>
        <p:spPr>
          <a:xfrm>
            <a:off x="238407" y="4431014"/>
            <a:ext cx="100767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Tuples</a:t>
            </a:r>
          </a:p>
        </p:txBody>
      </p:sp>
      <p:sp>
        <p:nvSpPr>
          <p:cNvPr id="482" name="Straight Arrow Connector 21"/>
          <p:cNvSpPr/>
          <p:nvPr/>
        </p:nvSpPr>
        <p:spPr>
          <a:xfrm flipH="1">
            <a:off x="6220107" y="3826856"/>
            <a:ext cx="1060471" cy="611833"/>
          </a:xfrm>
          <a:prstGeom prst="line">
            <a:avLst/>
          </a:prstGeom>
          <a:ln w="5715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3" name="TextBox 22"/>
          <p:cNvSpPr txBox="1"/>
          <p:nvPr/>
        </p:nvSpPr>
        <p:spPr>
          <a:xfrm>
            <a:off x="7280578" y="3421263"/>
            <a:ext cx="137468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File Scan</a:t>
            </a:r>
          </a:p>
        </p:txBody>
      </p:sp>
      <p:sp>
        <p:nvSpPr>
          <p:cNvPr id="484" name="TextBox 23"/>
          <p:cNvSpPr txBox="1"/>
          <p:nvPr/>
        </p:nvSpPr>
        <p:spPr>
          <a:xfrm>
            <a:off x="7280578" y="4183263"/>
            <a:ext cx="145951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 Join</a:t>
            </a:r>
          </a:p>
        </p:txBody>
      </p:sp>
      <p:sp>
        <p:nvSpPr>
          <p:cNvPr id="485" name="Straight Arrow Connector 24"/>
          <p:cNvSpPr/>
          <p:nvPr/>
        </p:nvSpPr>
        <p:spPr>
          <a:xfrm flipH="1">
            <a:off x="5915307" y="4414096"/>
            <a:ext cx="1365271" cy="253193"/>
          </a:xfrm>
          <a:prstGeom prst="line">
            <a:avLst/>
          </a:prstGeom>
          <a:ln w="5715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6" name="TextBox 27"/>
          <p:cNvSpPr txBox="1"/>
          <p:nvPr/>
        </p:nvSpPr>
        <p:spPr>
          <a:xfrm>
            <a:off x="7280578" y="4969856"/>
            <a:ext cx="1832333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Hash-based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Aggregate</a:t>
            </a:r>
          </a:p>
        </p:txBody>
      </p:sp>
      <p:sp>
        <p:nvSpPr>
          <p:cNvPr id="487" name="Straight Arrow Connector 28"/>
          <p:cNvSpPr/>
          <p:nvPr/>
        </p:nvSpPr>
        <p:spPr>
          <a:xfrm flipH="1" flipV="1">
            <a:off x="5499713" y="4936295"/>
            <a:ext cx="1780865" cy="264395"/>
          </a:xfrm>
          <a:prstGeom prst="line">
            <a:avLst/>
          </a:prstGeom>
          <a:ln w="5715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83" grpId="9"/>
      <p:bldP build="whole" bldLvl="1" animBg="1" rev="0" advAuto="0" spid="475" grpId="2"/>
      <p:bldP build="whole" bldLvl="1" animBg="1" rev="0" advAuto="0" spid="480" grpId="6"/>
      <p:bldP build="whole" bldLvl="1" animBg="1" rev="0" advAuto="0" spid="485" grpId="11"/>
      <p:bldP build="whole" bldLvl="1" animBg="1" rev="0" advAuto="0" spid="478" grpId="4"/>
      <p:bldP build="whole" bldLvl="1" animBg="1" rev="0" advAuto="0" spid="487" grpId="12"/>
      <p:bldP build="whole" bldLvl="1" animBg="1" rev="0" advAuto="0" spid="486" grpId="13"/>
      <p:bldP build="whole" bldLvl="1" animBg="1" rev="0" advAuto="0" spid="481" grpId="7"/>
      <p:bldP build="whole" bldLvl="1" animBg="1" rev="0" advAuto="0" spid="477" grpId="5"/>
      <p:bldP build="whole" bldLvl="1" animBg="1" rev="0" advAuto="0" spid="484" grpId="10"/>
      <p:bldP build="whole" bldLvl="1" animBg="1" rev="0" advAuto="0" spid="476" grpId="1"/>
      <p:bldP build="whole" bldLvl="1" animBg="1" rev="0" advAuto="0" spid="479" grpId="3"/>
      <p:bldP build="whole" bldLvl="1" animBg="1" rev="0" advAuto="0" spid="482" grpId="8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492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49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91" name="Concept: Pipeli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Concept: Pipelining</a:t>
              </a:r>
            </a:p>
          </p:txBody>
        </p:sp>
      </p:grpSp>
      <p:sp>
        <p:nvSpPr>
          <p:cNvPr id="493" name="Title 1"/>
          <p:cNvSpPr txBox="1"/>
          <p:nvPr/>
        </p:nvSpPr>
        <p:spPr>
          <a:xfrm>
            <a:off x="304800" y="1676400"/>
            <a:ext cx="8839200" cy="1649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Crucial for PQPs with workflow of many phy. ops.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Common feature of almost all RDBMSs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Works for many operators: SCAN, HASH JOIN, etc.</a:t>
            </a:r>
          </a:p>
        </p:txBody>
      </p:sp>
      <p:sp>
        <p:nvSpPr>
          <p:cNvPr id="494" name="TextBox 17"/>
          <p:cNvSpPr txBox="1"/>
          <p:nvPr/>
        </p:nvSpPr>
        <p:spPr>
          <a:xfrm>
            <a:off x="922239" y="3581400"/>
            <a:ext cx="724268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Are all physical operators amenable to pipelining?</a:t>
            </a:r>
          </a:p>
        </p:txBody>
      </p:sp>
      <p:sp>
        <p:nvSpPr>
          <p:cNvPr id="495" name="TextBox 25"/>
          <p:cNvSpPr txBox="1"/>
          <p:nvPr/>
        </p:nvSpPr>
        <p:spPr>
          <a:xfrm>
            <a:off x="152400" y="4198203"/>
            <a:ext cx="88392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No! Some may “stall” the pipeline: “</a:t>
            </a:r>
            <a:r>
              <a:rPr b="1"/>
              <a:t>Blocking Op</a:t>
            </a:r>
            <a:r>
              <a:t>”</a:t>
            </a:r>
          </a:p>
        </p:txBody>
      </p:sp>
      <p:sp>
        <p:nvSpPr>
          <p:cNvPr id="496" name="TextBox 39"/>
          <p:cNvSpPr txBox="1"/>
          <p:nvPr/>
        </p:nvSpPr>
        <p:spPr>
          <a:xfrm>
            <a:off x="152400" y="5685135"/>
            <a:ext cx="88392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Usually, any phy. op. involving </a:t>
            </a:r>
            <a:r>
              <a:rPr u="sng"/>
              <a:t>sorting</a:t>
            </a:r>
            <a:r>
              <a:t> is blocking!</a:t>
            </a:r>
          </a:p>
        </p:txBody>
      </p:sp>
      <p:sp>
        <p:nvSpPr>
          <p:cNvPr id="497" name="TextBox 40"/>
          <p:cNvSpPr txBox="1"/>
          <p:nvPr/>
        </p:nvSpPr>
        <p:spPr>
          <a:xfrm>
            <a:off x="152400" y="4815006"/>
            <a:ext cx="883920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blocking op. requires its output to be </a:t>
            </a:r>
            <a:r>
              <a:rPr b="1"/>
              <a:t>Materialized</a:t>
            </a:r>
            <a:r>
              <a:t> </a:t>
            </a:r>
          </a:p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 a temporary table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94" grpId="1"/>
      <p:bldP build="whole" bldLvl="1" animBg="1" rev="0" advAuto="0" spid="495" grpId="2"/>
      <p:bldP build="whole" bldLvl="1" animBg="1" rev="0" advAuto="0" spid="497" grpId="3"/>
      <p:bldP build="whole" bldLvl="1" animBg="1" rev="0" advAuto="0" spid="496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lide Number Placeholder 5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32" name="Group 46"/>
          <p:cNvGrpSpPr/>
          <p:nvPr/>
        </p:nvGrpSpPr>
        <p:grpSpPr>
          <a:xfrm>
            <a:off x="76199" y="224134"/>
            <a:ext cx="5867401" cy="6183396"/>
            <a:chOff x="0" y="0"/>
            <a:chExt cx="5867400" cy="6183394"/>
          </a:xfrm>
        </p:grpSpPr>
        <p:grpSp>
          <p:nvGrpSpPr>
            <p:cNvPr id="512" name="Group 41"/>
            <p:cNvGrpSpPr/>
            <p:nvPr/>
          </p:nvGrpSpPr>
          <p:grpSpPr>
            <a:xfrm>
              <a:off x="0" y="4419599"/>
              <a:ext cx="5867400" cy="1763796"/>
              <a:chOff x="0" y="0"/>
              <a:chExt cx="5867400" cy="1763794"/>
            </a:xfrm>
          </p:grpSpPr>
          <p:grpSp>
            <p:nvGrpSpPr>
              <p:cNvPr id="505" name="Group 39"/>
              <p:cNvGrpSpPr/>
              <p:nvPr/>
            </p:nvGrpSpPr>
            <p:grpSpPr>
              <a:xfrm>
                <a:off x="0" y="-1"/>
                <a:ext cx="2667000" cy="1763796"/>
                <a:chOff x="0" y="0"/>
                <a:chExt cx="2667000" cy="1763794"/>
              </a:xfrm>
            </p:grpSpPr>
            <p:grpSp>
              <p:nvGrpSpPr>
                <p:cNvPr id="502" name="Oval 6"/>
                <p:cNvGrpSpPr/>
                <p:nvPr/>
              </p:nvGrpSpPr>
              <p:grpSpPr>
                <a:xfrm>
                  <a:off x="0" y="0"/>
                  <a:ext cx="2667000" cy="997805"/>
                  <a:chOff x="0" y="0"/>
                  <a:chExt cx="2667000" cy="997804"/>
                </a:xfrm>
              </p:grpSpPr>
              <p:sp>
                <p:nvSpPr>
                  <p:cNvPr id="500" name="Oval"/>
                  <p:cNvSpPr/>
                  <p:nvPr/>
                </p:nvSpPr>
                <p:spPr>
                  <a:xfrm>
                    <a:off x="0" y="-1"/>
                    <a:ext cx="26670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1" name="File Scan…"/>
                  <p:cNvSpPr txBox="1"/>
                  <p:nvPr/>
                </p:nvSpPr>
                <p:spPr>
                  <a:xfrm>
                    <a:off x="390572" y="235940"/>
                    <a:ext cx="1885856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heapfile</a:t>
                    </a:r>
                  </a:p>
                </p:txBody>
              </p:sp>
            </p:grpSp>
            <p:sp>
              <p:nvSpPr>
                <p:cNvPr id="503" name="TextBox 12"/>
                <p:cNvSpPr txBox="1"/>
                <p:nvPr/>
              </p:nvSpPr>
              <p:spPr>
                <a:xfrm>
                  <a:off x="527547" y="1387733"/>
                  <a:ext cx="1459507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Movies Table</a:t>
                  </a:r>
                </a:p>
              </p:txBody>
            </p:sp>
            <p:sp>
              <p:nvSpPr>
                <p:cNvPr id="504" name="Up Arrow 11"/>
                <p:cNvSpPr/>
                <p:nvPr/>
              </p:nvSpPr>
              <p:spPr>
                <a:xfrm>
                  <a:off x="11430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511" name="Group 40"/>
              <p:cNvGrpSpPr/>
              <p:nvPr/>
            </p:nvGrpSpPr>
            <p:grpSpPr>
              <a:xfrm>
                <a:off x="3505200" y="-1"/>
                <a:ext cx="2362200" cy="1763796"/>
                <a:chOff x="0" y="0"/>
                <a:chExt cx="2362200" cy="1763794"/>
              </a:xfrm>
            </p:grpSpPr>
            <p:grpSp>
              <p:nvGrpSpPr>
                <p:cNvPr id="508" name="Oval 22"/>
                <p:cNvGrpSpPr/>
                <p:nvPr/>
              </p:nvGrpSpPr>
              <p:grpSpPr>
                <a:xfrm>
                  <a:off x="0" y="0"/>
                  <a:ext cx="2362200" cy="997805"/>
                  <a:chOff x="0" y="0"/>
                  <a:chExt cx="2362200" cy="997804"/>
                </a:xfrm>
              </p:grpSpPr>
              <p:sp>
                <p:nvSpPr>
                  <p:cNvPr id="506" name="Oval"/>
                  <p:cNvSpPr/>
                  <p:nvPr/>
                </p:nvSpPr>
                <p:spPr>
                  <a:xfrm>
                    <a:off x="0" y="-1"/>
                    <a:ext cx="2362200" cy="997806"/>
                  </a:xfrm>
                  <a:prstGeom prst="ellipse">
                    <a:avLst/>
                  </a:prstGeom>
                  <a:solidFill>
                    <a:schemeClr val="accent6"/>
                  </a:solidFill>
                  <a:ln w="38100" cap="flat">
                    <a:solidFill>
                      <a:srgbClr val="FFFFFF"/>
                    </a:solidFill>
                    <a:prstDash val="solid"/>
                    <a:round/>
                  </a:ln>
                  <a:effectLst>
                    <a:outerShdw sx="100000" sy="100000" kx="0" ky="0" algn="b" rotWithShape="0" blurRad="38100" dist="20000" dir="5400000">
                      <a:srgbClr val="000000">
                        <a:alpha val="38000"/>
                      </a:srgbClr>
                    </a:outerShdw>
                  </a:effectLst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7" name="File Scan…"/>
                  <p:cNvSpPr txBox="1"/>
                  <p:nvPr/>
                </p:nvSpPr>
                <p:spPr>
                  <a:xfrm>
                    <a:off x="345935" y="235940"/>
                    <a:ext cx="1670330" cy="525923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0" tIns="0" rIns="0" bIns="0" numCol="1" anchor="ctr">
                    <a:spAutoFit/>
                  </a:bodyPr>
                  <a:lstStyle/>
                  <a:p>
                    <a:pPr algn="ctr">
                      <a:defRPr b="1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File Scan</a:t>
                    </a:r>
                  </a:p>
                  <a:p>
                    <a:pPr algn="ctr"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t>Read heapfile</a:t>
                    </a:r>
                  </a:p>
                </p:txBody>
              </p:sp>
            </p:grpSp>
            <p:sp>
              <p:nvSpPr>
                <p:cNvPr id="509" name="TextBox 25"/>
                <p:cNvSpPr txBox="1"/>
                <p:nvPr/>
              </p:nvSpPr>
              <p:spPr>
                <a:xfrm>
                  <a:off x="455533" y="1387733"/>
                  <a:ext cx="1451135" cy="376062"/>
                </a:xfrm>
                <a:prstGeom prst="rect">
                  <a:avLst/>
                </a:pr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RatingsTable</a:t>
                  </a:r>
                </a:p>
              </p:txBody>
            </p:sp>
            <p:sp>
              <p:nvSpPr>
                <p:cNvPr id="510" name="Up Arrow 24"/>
                <p:cNvSpPr/>
                <p:nvPr/>
              </p:nvSpPr>
              <p:spPr>
                <a:xfrm>
                  <a:off x="1066800" y="1024127"/>
                  <a:ext cx="228600" cy="3474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105"/>
                      </a:moveTo>
                      <a:lnTo>
                        <a:pt x="10800" y="0"/>
                      </a:lnTo>
                      <a:lnTo>
                        <a:pt x="21600" y="7105"/>
                      </a:lnTo>
                      <a:lnTo>
                        <a:pt x="16200" y="7105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710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520" name="Group 43"/>
            <p:cNvGrpSpPr/>
            <p:nvPr/>
          </p:nvGrpSpPr>
          <p:grpSpPr>
            <a:xfrm>
              <a:off x="1642675" y="3124199"/>
              <a:ext cx="2795409" cy="1496754"/>
              <a:chOff x="0" y="0"/>
              <a:chExt cx="2795407" cy="1496752"/>
            </a:xfrm>
          </p:grpSpPr>
          <p:grpSp>
            <p:nvGrpSpPr>
              <p:cNvPr id="515" name="Oval 14"/>
              <p:cNvGrpSpPr/>
              <p:nvPr/>
            </p:nvGrpSpPr>
            <p:grpSpPr>
              <a:xfrm>
                <a:off x="0" y="278204"/>
                <a:ext cx="2700725" cy="997805"/>
                <a:chOff x="0" y="0"/>
                <a:chExt cx="2700724" cy="997804"/>
              </a:xfrm>
            </p:grpSpPr>
            <p:sp>
              <p:nvSpPr>
                <p:cNvPr id="513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009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514" name="Sort-Merge Join"/>
                <p:cNvSpPr txBox="1"/>
                <p:nvPr/>
              </p:nvSpPr>
              <p:spPr>
                <a:xfrm>
                  <a:off x="395511" y="369290"/>
                  <a:ext cx="1909702" cy="2592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Sort-Merge Join</a:t>
                  </a:r>
                </a:p>
              </p:txBody>
            </p:sp>
          </p:grpSp>
          <p:grpSp>
            <p:nvGrpSpPr>
              <p:cNvPr id="518" name="Group 30"/>
              <p:cNvGrpSpPr/>
              <p:nvPr/>
            </p:nvGrpSpPr>
            <p:grpSpPr>
              <a:xfrm>
                <a:off x="0" y="979489"/>
                <a:ext cx="2795408" cy="517264"/>
                <a:chOff x="0" y="0"/>
                <a:chExt cx="2795406" cy="517262"/>
              </a:xfrm>
            </p:grpSpPr>
            <p:sp>
              <p:nvSpPr>
                <p:cNvPr id="516" name="Up Arrow 28"/>
                <p:cNvSpPr/>
                <p:nvPr/>
              </p:nvSpPr>
              <p:spPr>
                <a:xfrm rot="18900000">
                  <a:off x="2422475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517" name="Up Arrow 29"/>
                <p:cNvSpPr/>
                <p:nvPr/>
              </p:nvSpPr>
              <p:spPr>
                <a:xfrm rot="2700000">
                  <a:off x="144331" y="7171"/>
                  <a:ext cx="228601" cy="502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909"/>
                      </a:moveTo>
                      <a:lnTo>
                        <a:pt x="10800" y="0"/>
                      </a:lnTo>
                      <a:lnTo>
                        <a:pt x="21600" y="4909"/>
                      </a:lnTo>
                      <a:lnTo>
                        <a:pt x="16200" y="4909"/>
                      </a:lnTo>
                      <a:lnTo>
                        <a:pt x="16200" y="21600"/>
                      </a:lnTo>
                      <a:lnTo>
                        <a:pt x="5400" y="21600"/>
                      </a:lnTo>
                      <a:lnTo>
                        <a:pt x="5400" y="490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>
                  <a:solidFill>
                    <a:schemeClr val="accent1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519" name="Up Arrow 27"/>
              <p:cNvSpPr/>
              <p:nvPr/>
            </p:nvSpPr>
            <p:spPr>
              <a:xfrm>
                <a:off x="1214824" y="0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525" name="Group 44"/>
            <p:cNvGrpSpPr/>
            <p:nvPr/>
          </p:nvGrpSpPr>
          <p:grpSpPr>
            <a:xfrm>
              <a:off x="1642675" y="1828800"/>
              <a:ext cx="2700725" cy="1257301"/>
              <a:chOff x="0" y="0"/>
              <a:chExt cx="2700724" cy="1257300"/>
            </a:xfrm>
          </p:grpSpPr>
          <p:grpSp>
            <p:nvGrpSpPr>
              <p:cNvPr id="523" name="Oval 15"/>
              <p:cNvGrpSpPr/>
              <p:nvPr/>
            </p:nvGrpSpPr>
            <p:grpSpPr>
              <a:xfrm>
                <a:off x="-1" y="259496"/>
                <a:ext cx="2700726" cy="997805"/>
                <a:chOff x="0" y="0"/>
                <a:chExt cx="2700724" cy="997804"/>
              </a:xfrm>
            </p:grpSpPr>
            <p:sp>
              <p:nvSpPr>
                <p:cNvPr id="521" name="Oval"/>
                <p:cNvSpPr/>
                <p:nvPr/>
              </p:nvSpPr>
              <p:spPr>
                <a:xfrm>
                  <a:off x="-1" y="-1"/>
                  <a:ext cx="2700726" cy="997806"/>
                </a:xfrm>
                <a:prstGeom prst="ellipse">
                  <a:avLst/>
                </a:prstGeom>
                <a:solidFill>
                  <a:srgbClr val="008000"/>
                </a:solidFill>
                <a:ln w="38100" cap="flat">
                  <a:solidFill>
                    <a:srgbClr val="FFFFFF"/>
                  </a:solidFill>
                  <a:prstDash val="solid"/>
                  <a:round/>
                </a:ln>
                <a:effectLst>
                  <a:outerShdw sx="100000" sy="100000" kx="0" ky="0" algn="b" rotWithShape="0" blurRad="38100" dist="20000" dir="540000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522" name="Hash-based Aggregate"/>
                <p:cNvSpPr txBox="1"/>
                <p:nvPr/>
              </p:nvSpPr>
              <p:spPr>
                <a:xfrm>
                  <a:off x="395511" y="235940"/>
                  <a:ext cx="1909702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Hash-based Aggregate</a:t>
                  </a:r>
                </a:p>
              </p:txBody>
            </p:sp>
          </p:grpSp>
          <p:sp>
            <p:nvSpPr>
              <p:cNvPr id="524" name="Up Arrow 31"/>
              <p:cNvSpPr/>
              <p:nvPr/>
            </p:nvSpPr>
            <p:spPr>
              <a:xfrm>
                <a:off x="1214824" y="-1"/>
                <a:ext cx="228601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530" name="Group 45"/>
            <p:cNvGrpSpPr/>
            <p:nvPr/>
          </p:nvGrpSpPr>
          <p:grpSpPr>
            <a:xfrm>
              <a:off x="1143000" y="496434"/>
              <a:ext cx="3657600" cy="1336833"/>
              <a:chOff x="0" y="0"/>
              <a:chExt cx="3657600" cy="1336831"/>
            </a:xfrm>
          </p:grpSpPr>
          <p:grpSp>
            <p:nvGrpSpPr>
              <p:cNvPr id="528" name="Oval 36"/>
              <p:cNvGrpSpPr/>
              <p:nvPr/>
            </p:nvGrpSpPr>
            <p:grpSpPr>
              <a:xfrm>
                <a:off x="0" y="339027"/>
                <a:ext cx="3657600" cy="997805"/>
                <a:chOff x="0" y="0"/>
                <a:chExt cx="3657600" cy="997804"/>
              </a:xfrm>
            </p:grpSpPr>
            <p:sp>
              <p:nvSpPr>
                <p:cNvPr id="526" name="Oval"/>
                <p:cNvSpPr/>
                <p:nvPr/>
              </p:nvSpPr>
              <p:spPr>
                <a:xfrm>
                  <a:off x="0" y="-1"/>
                  <a:ext cx="3657600" cy="997806"/>
                </a:xfrm>
                <a:prstGeom prst="ellipse">
                  <a:avLst/>
                </a:prstGeom>
                <a:solidFill>
                  <a:schemeClr val="accent5"/>
                </a:solidFill>
                <a:ln w="25400" cap="flat">
                  <a:solidFill>
                    <a:srgbClr val="377E9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527" name="External Merge-Sort…"/>
                <p:cNvSpPr txBox="1"/>
                <p:nvPr/>
              </p:nvSpPr>
              <p:spPr>
                <a:xfrm>
                  <a:off x="535642" y="235940"/>
                  <a:ext cx="2586316" cy="5259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/>
                <a:p>
                  <a:pPr algn="ctr">
                    <a:defRPr b="1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External Merge-Sort</a:t>
                  </a:r>
                </a:p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In-mem quicksort; B=50</a:t>
                  </a:r>
                </a:p>
              </p:txBody>
            </p:sp>
          </p:grpSp>
          <p:sp>
            <p:nvSpPr>
              <p:cNvPr id="529" name="Up Arrow 37"/>
              <p:cNvSpPr/>
              <p:nvPr/>
            </p:nvSpPr>
            <p:spPr>
              <a:xfrm>
                <a:off x="1714500" y="-1"/>
                <a:ext cx="228600" cy="347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105"/>
                    </a:moveTo>
                    <a:lnTo>
                      <a:pt x="10800" y="0"/>
                    </a:lnTo>
                    <a:lnTo>
                      <a:pt x="21600" y="7105"/>
                    </a:lnTo>
                    <a:lnTo>
                      <a:pt x="16200" y="7105"/>
                    </a:lnTo>
                    <a:lnTo>
                      <a:pt x="16200" y="21600"/>
                    </a:lnTo>
                    <a:lnTo>
                      <a:pt x="5400" y="21600"/>
                    </a:lnTo>
                    <a:lnTo>
                      <a:pt x="5400" y="7105"/>
                    </a:ln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chemeClr val="accent1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531" name="TextBox 38"/>
            <p:cNvSpPr txBox="1"/>
            <p:nvPr/>
          </p:nvSpPr>
          <p:spPr>
            <a:xfrm>
              <a:off x="2280110" y="0"/>
              <a:ext cx="1383381" cy="3760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Result Table</a:t>
              </a:r>
            </a:p>
          </p:txBody>
        </p:sp>
      </p:grpSp>
      <p:sp>
        <p:nvSpPr>
          <p:cNvPr id="533" name="Title 1"/>
          <p:cNvSpPr txBox="1"/>
          <p:nvPr/>
        </p:nvSpPr>
        <p:spPr>
          <a:xfrm>
            <a:off x="4514284" y="0"/>
            <a:ext cx="4629717" cy="1005839"/>
          </a:xfrm>
          <a:prstGeom prst="rect">
            <a:avLst/>
          </a:prstGeom>
          <a:solidFill>
            <a:srgbClr val="40404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sz="4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Blocking Op</a:t>
            </a:r>
          </a:p>
        </p:txBody>
      </p:sp>
      <p:sp>
        <p:nvSpPr>
          <p:cNvPr id="534" name="TextBox 33"/>
          <p:cNvSpPr txBox="1"/>
          <p:nvPr/>
        </p:nvSpPr>
        <p:spPr>
          <a:xfrm>
            <a:off x="5486400" y="1524000"/>
            <a:ext cx="3505200" cy="2560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This phy. op. is blocking because we need to sort Movies and sort Ratings (materialize the output) before we can start any aggregate computations!</a:t>
            </a:r>
          </a:p>
        </p:txBody>
      </p:sp>
      <p:sp>
        <p:nvSpPr>
          <p:cNvPr id="535" name="Straight Arrow Connector 35"/>
          <p:cNvSpPr/>
          <p:nvPr/>
        </p:nvSpPr>
        <p:spPr>
          <a:xfrm flipH="1">
            <a:off x="4255651" y="3121361"/>
            <a:ext cx="1230749" cy="764840"/>
          </a:xfrm>
          <a:prstGeom prst="line">
            <a:avLst/>
          </a:prstGeom>
          <a:ln w="5715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35" grpId="2"/>
      <p:bldP build="whole" bldLvl="1" animBg="1" rev="0" advAuto="0" spid="53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4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3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39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541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  <p:sp>
        <p:nvSpPr>
          <p:cNvPr id="542" name="Rectangle 7"/>
          <p:cNvSpPr/>
          <p:nvPr/>
        </p:nvSpPr>
        <p:spPr>
          <a:xfrm>
            <a:off x="1219200" y="3343304"/>
            <a:ext cx="4720432" cy="530197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4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4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4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46" name="Mechanism: Iterator Interfac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Mechanism: Iterator Interface</a:t>
              </a:r>
            </a:p>
          </p:txBody>
        </p:sp>
      </p:grpSp>
      <p:sp>
        <p:nvSpPr>
          <p:cNvPr id="548" name="Title 1"/>
          <p:cNvSpPr txBox="1"/>
          <p:nvPr/>
        </p:nvSpPr>
        <p:spPr>
          <a:xfrm>
            <a:off x="228600" y="1600200"/>
            <a:ext cx="8839200" cy="43165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Software API to process PQP; makes pipelining easy to impl.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Enables us to abstract away individual phy. op. impl. details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Three main functions in usage interface of each phy. op.:</a:t>
            </a:r>
            <a:endParaRPr sz="4400"/>
          </a:p>
          <a:p>
            <a:pPr>
              <a:lnSpc>
                <a:spcPts val="4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Open()</a:t>
            </a:r>
            <a:r>
              <a:rPr b="0"/>
              <a:t>:	Initialize the phy. op. “state”, get arguments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	Allocate input and output buffers </a:t>
            </a:r>
            <a:endParaRPr sz="4400"/>
          </a:p>
          <a:p>
            <a:pPr>
              <a:lnSpc>
                <a:spcPts val="4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>
                <a:solidFill>
                  <a:srgbClr val="FF0000"/>
                </a:solidFill>
              </a:rPr>
              <a:t>GetNext()</a:t>
            </a:r>
            <a:r>
              <a:rPr b="0">
                <a:solidFill>
                  <a:srgbClr val="FF0000"/>
                </a:solidFill>
              </a:rPr>
              <a:t>:</a:t>
            </a:r>
            <a:r>
              <a:rPr b="0"/>
              <a:t>	Ask the phy. op. impl. to “deliver” next</a:t>
            </a:r>
            <a:endParaRPr b="0"/>
          </a:p>
          <a:p>
            <a:pPr lvl="6">
              <a:lnSpc>
                <a:spcPts val="4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output tuple; pass it on; if blocking, wait</a:t>
            </a:r>
            <a:endParaRPr sz="4400"/>
          </a:p>
          <a:p>
            <a:pPr>
              <a:lnSpc>
                <a:spcPts val="4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Close()</a:t>
            </a:r>
            <a:r>
              <a:rPr b="0"/>
              <a:t>:	Clear phy. op. state, free up space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5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48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5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5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52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554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  <p:sp>
        <p:nvSpPr>
          <p:cNvPr id="555" name="Rectangle 7"/>
          <p:cNvSpPr/>
          <p:nvPr/>
        </p:nvSpPr>
        <p:spPr>
          <a:xfrm>
            <a:off x="1054100" y="3919220"/>
            <a:ext cx="4895950" cy="513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5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6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5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59" name="Overview of Query Optimizer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Query Optimizer</a:t>
              </a:r>
            </a:p>
          </p:txBody>
        </p:sp>
      </p:grpSp>
      <p:sp>
        <p:nvSpPr>
          <p:cNvPr id="561" name="TextBox 8"/>
          <p:cNvSpPr txBox="1"/>
          <p:nvPr/>
        </p:nvSpPr>
        <p:spPr>
          <a:xfrm>
            <a:off x="3220633" y="1447800"/>
            <a:ext cx="161742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SQL Query</a:t>
            </a:r>
          </a:p>
        </p:txBody>
      </p:sp>
      <p:sp>
        <p:nvSpPr>
          <p:cNvPr id="562" name="TextBox 12"/>
          <p:cNvSpPr txBox="1"/>
          <p:nvPr/>
        </p:nvSpPr>
        <p:spPr>
          <a:xfrm>
            <a:off x="869656" y="3043534"/>
            <a:ext cx="2679463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Logical Query Plan</a:t>
            </a:r>
          </a:p>
        </p:txBody>
      </p:sp>
      <p:sp>
        <p:nvSpPr>
          <p:cNvPr id="563" name="TextBox 15"/>
          <p:cNvSpPr txBox="1"/>
          <p:nvPr/>
        </p:nvSpPr>
        <p:spPr>
          <a:xfrm>
            <a:off x="852138" y="5334000"/>
            <a:ext cx="2933215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(Optimized)</a:t>
            </a:r>
          </a:p>
        </p:txBody>
      </p:sp>
      <p:grpSp>
        <p:nvGrpSpPr>
          <p:cNvPr id="566" name="Rectangle 1"/>
          <p:cNvGrpSpPr/>
          <p:nvPr/>
        </p:nvGrpSpPr>
        <p:grpSpPr>
          <a:xfrm>
            <a:off x="3103968" y="2362200"/>
            <a:ext cx="1945466" cy="522846"/>
            <a:chOff x="0" y="0"/>
            <a:chExt cx="1945464" cy="522845"/>
          </a:xfrm>
        </p:grpSpPr>
        <p:sp>
          <p:nvSpPr>
            <p:cNvPr id="564" name="Rectangle"/>
            <p:cNvSpPr/>
            <p:nvPr/>
          </p:nvSpPr>
          <p:spPr>
            <a:xfrm>
              <a:off x="0" y="0"/>
              <a:ext cx="1945465" cy="522846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5" name="Parser"/>
            <p:cNvSpPr txBox="1"/>
            <p:nvPr/>
          </p:nvSpPr>
          <p:spPr>
            <a:xfrm>
              <a:off x="0" y="42888"/>
              <a:ext cx="1945465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Parser</a:t>
              </a:r>
            </a:p>
          </p:txBody>
        </p:sp>
      </p:grpSp>
      <p:grpSp>
        <p:nvGrpSpPr>
          <p:cNvPr id="569" name="Rounded Rectangle 18"/>
          <p:cNvGrpSpPr/>
          <p:nvPr/>
        </p:nvGrpSpPr>
        <p:grpSpPr>
          <a:xfrm>
            <a:off x="1752600" y="3795223"/>
            <a:ext cx="2366617" cy="792669"/>
            <a:chOff x="0" y="0"/>
            <a:chExt cx="2366616" cy="792668"/>
          </a:xfrm>
        </p:grpSpPr>
        <p:sp>
          <p:nvSpPr>
            <p:cNvPr id="567" name="Rounded Rectangle"/>
            <p:cNvSpPr/>
            <p:nvPr/>
          </p:nvSpPr>
          <p:spPr>
            <a:xfrm>
              <a:off x="0" y="15891"/>
              <a:ext cx="2366617" cy="76088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68" name="Plan Enumerator"/>
            <p:cNvSpPr txBox="1"/>
            <p:nvPr/>
          </p:nvSpPr>
          <p:spPr>
            <a:xfrm>
              <a:off x="37142" y="0"/>
              <a:ext cx="2292333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Plan Enumerator</a:t>
              </a:r>
            </a:p>
          </p:txBody>
        </p:sp>
      </p:grpSp>
      <p:grpSp>
        <p:nvGrpSpPr>
          <p:cNvPr id="572" name="Rounded Rectangle 19"/>
          <p:cNvGrpSpPr/>
          <p:nvPr/>
        </p:nvGrpSpPr>
        <p:grpSpPr>
          <a:xfrm>
            <a:off x="4246967" y="3795222"/>
            <a:ext cx="2153834" cy="792669"/>
            <a:chOff x="0" y="0"/>
            <a:chExt cx="2153833" cy="792668"/>
          </a:xfrm>
        </p:grpSpPr>
        <p:sp>
          <p:nvSpPr>
            <p:cNvPr id="570" name="Rounded Rectangle"/>
            <p:cNvSpPr/>
            <p:nvPr/>
          </p:nvSpPr>
          <p:spPr>
            <a:xfrm>
              <a:off x="0" y="15891"/>
              <a:ext cx="2153834" cy="76088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71" name="Plan Cost…"/>
            <p:cNvSpPr txBox="1"/>
            <p:nvPr/>
          </p:nvSpPr>
          <p:spPr>
            <a:xfrm>
              <a:off x="37142" y="0"/>
              <a:ext cx="2079549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Plan Cost</a:t>
              </a:r>
            </a:p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Estimator</a:t>
              </a:r>
            </a:p>
          </p:txBody>
        </p:sp>
      </p:grpSp>
      <p:sp>
        <p:nvSpPr>
          <p:cNvPr id="573" name="Rectangle 2"/>
          <p:cNvSpPr/>
          <p:nvPr/>
        </p:nvSpPr>
        <p:spPr>
          <a:xfrm>
            <a:off x="1676400" y="3650901"/>
            <a:ext cx="4800600" cy="1530698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574" name="TextBox 20"/>
          <p:cNvSpPr txBox="1"/>
          <p:nvPr/>
        </p:nvSpPr>
        <p:spPr>
          <a:xfrm>
            <a:off x="3276600" y="4643735"/>
            <a:ext cx="150982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Optimizer</a:t>
            </a:r>
          </a:p>
        </p:txBody>
      </p:sp>
      <p:sp>
        <p:nvSpPr>
          <p:cNvPr id="584" name="Straight Arrow Connector 7"/>
          <p:cNvSpPr/>
          <p:nvPr/>
        </p:nvSpPr>
        <p:spPr>
          <a:xfrm>
            <a:off x="4040155" y="1884868"/>
            <a:ext cx="22672" cy="45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57150">
            <a:solidFill>
              <a:schemeClr val="accent1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85" name="Straight Arrow Connector 21"/>
          <p:cNvSpPr/>
          <p:nvPr/>
        </p:nvSpPr>
        <p:spPr>
          <a:xfrm>
            <a:off x="4076700" y="2903934"/>
            <a:ext cx="1" cy="727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1"/>
            </a:solidFill>
            <a:tailEnd type="triangle"/>
          </a:ln>
        </p:spPr>
        <p:txBody>
          <a:bodyPr/>
          <a:lstStyle/>
          <a:p>
            <a:pPr/>
          </a:p>
        </p:txBody>
      </p:sp>
      <p:cxnSp>
        <p:nvCxnSpPr>
          <p:cNvPr id="577" name="Straight Arrow Connector 24"/>
          <p:cNvCxnSpPr>
            <a:stCxn id="573" idx="0"/>
            <a:endCxn id="578" idx="0"/>
          </p:cNvCxnSpPr>
          <p:nvPr/>
        </p:nvCxnSpPr>
        <p:spPr>
          <a:xfrm flipH="1">
            <a:off x="4020660" y="4416250"/>
            <a:ext cx="56040" cy="205068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</p:cxnSp>
      <p:sp>
        <p:nvSpPr>
          <p:cNvPr id="578" name="TextBox 27"/>
          <p:cNvSpPr txBox="1"/>
          <p:nvPr/>
        </p:nvSpPr>
        <p:spPr>
          <a:xfrm>
            <a:off x="2435288" y="6248400"/>
            <a:ext cx="317074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 Scheduler/Executor</a:t>
            </a:r>
          </a:p>
        </p:txBody>
      </p:sp>
      <p:grpSp>
        <p:nvGrpSpPr>
          <p:cNvPr id="581" name="Rectangle 35"/>
          <p:cNvGrpSpPr/>
          <p:nvPr/>
        </p:nvGrpSpPr>
        <p:grpSpPr>
          <a:xfrm>
            <a:off x="7391399" y="4154827"/>
            <a:ext cx="1564467" cy="522847"/>
            <a:chOff x="0" y="0"/>
            <a:chExt cx="1564465" cy="522845"/>
          </a:xfrm>
        </p:grpSpPr>
        <p:sp>
          <p:nvSpPr>
            <p:cNvPr id="579" name="Rectangle"/>
            <p:cNvSpPr/>
            <p:nvPr/>
          </p:nvSpPr>
          <p:spPr>
            <a:xfrm>
              <a:off x="-1" y="0"/>
              <a:ext cx="1564467" cy="522846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580" name="Catalog"/>
            <p:cNvSpPr txBox="1"/>
            <p:nvPr/>
          </p:nvSpPr>
          <p:spPr>
            <a:xfrm>
              <a:off x="-1" y="42888"/>
              <a:ext cx="1564467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Catalog</a:t>
              </a:r>
            </a:p>
          </p:txBody>
        </p:sp>
      </p:grpSp>
      <p:sp>
        <p:nvSpPr>
          <p:cNvPr id="586" name="Straight Arrow Connector 36"/>
          <p:cNvSpPr/>
          <p:nvPr/>
        </p:nvSpPr>
        <p:spPr>
          <a:xfrm>
            <a:off x="6496050" y="4416250"/>
            <a:ext cx="8763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1"/>
            </a:solidFill>
            <a:headEnd type="triangle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583" name="Rectangle 17"/>
          <p:cNvSpPr/>
          <p:nvPr/>
        </p:nvSpPr>
        <p:spPr>
          <a:xfrm>
            <a:off x="1699567" y="3724303"/>
            <a:ext cx="2478495" cy="97368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9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90" name="Enumerating Alternative PQ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Enumerating Alternative PQPs</a:t>
              </a:r>
            </a:p>
          </p:txBody>
        </p:sp>
      </p:grpSp>
      <p:sp>
        <p:nvSpPr>
          <p:cNvPr id="592" name="Title 1"/>
          <p:cNvSpPr txBox="1"/>
          <p:nvPr/>
        </p:nvSpPr>
        <p:spPr>
          <a:xfrm>
            <a:off x="152400" y="1524000"/>
            <a:ext cx="8839200" cy="4849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Plan Enumerator explores various PQPs for a given LQP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Challenge</a:t>
            </a:r>
            <a:r>
              <a:rPr b="0"/>
              <a:t>: Space of plans is huge! How to make it feasible?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RDBMS Plan Enumerator has </a:t>
            </a:r>
            <a:r>
              <a:rPr b="1"/>
              <a:t>Rules</a:t>
            </a:r>
            <a:r>
              <a:t> to help determine what plans to enumerate, and also consults </a:t>
            </a:r>
            <a:r>
              <a:rPr b="1"/>
              <a:t>Cost models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Two main sources of Rules for enumerating plans: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Logical: Algebraic Rewrites</a:t>
            </a:r>
            <a:r>
              <a:t>: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Use relational algebra </a:t>
            </a:r>
            <a:r>
              <a:rPr u="sng"/>
              <a:t>equivalence</a:t>
            </a:r>
            <a:r>
              <a:t> to rewrite LQP itself!</a:t>
            </a:r>
          </a:p>
          <a:p>
            <a:pPr>
              <a:lnSpc>
                <a:spcPts val="42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r>
              <a:rPr b="0"/>
              <a:t>: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Use different phy. op. impl. for a given log. op. in LQP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5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9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59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59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596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598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  <p:sp>
        <p:nvSpPr>
          <p:cNvPr id="599" name="Rectangle 7"/>
          <p:cNvSpPr/>
          <p:nvPr/>
        </p:nvSpPr>
        <p:spPr>
          <a:xfrm>
            <a:off x="1219200" y="4452620"/>
            <a:ext cx="4368850" cy="513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9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0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0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3" name="Algebraic Rewrite Rul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Algebraic Rewrite Rules</a:t>
              </a:r>
            </a:p>
          </p:txBody>
        </p:sp>
      </p:grpSp>
      <p:sp>
        <p:nvSpPr>
          <p:cNvPr id="605" name="Title 1"/>
          <p:cNvSpPr txBox="1"/>
          <p:nvPr/>
        </p:nvSpPr>
        <p:spPr>
          <a:xfrm>
            <a:off x="152400" y="1524000"/>
            <a:ext cx="8839200" cy="4903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Rewrite a given RA query in to another that is </a:t>
            </a:r>
            <a:r>
              <a:rPr u="sng"/>
              <a:t>equivalent</a:t>
            </a:r>
            <a:r>
              <a:t> (a logical property) but might be </a:t>
            </a:r>
            <a:r>
              <a:rPr u="sng"/>
              <a:t>faster</a:t>
            </a:r>
            <a:r>
              <a:t> (a physical property)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 operators have some formal properties we can exploit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 will cover only a few rewrite rules: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Single-operator</a:t>
            </a:r>
            <a:r>
              <a:t> Rewrites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</a:t>
            </a:r>
            <a:r>
              <a:rPr b="1"/>
              <a:t>Unary</a:t>
            </a:r>
            <a:r>
              <a:t> operators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</a:t>
            </a:r>
            <a:r>
              <a:rPr b="1"/>
              <a:t>Binary</a:t>
            </a:r>
            <a:r>
              <a:t> operators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Cross-operator</a:t>
            </a:r>
            <a:r>
              <a:t> Rewrites</a:t>
            </a:r>
            <a:endParaRPr sz="4400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6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0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1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0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09" name="Unary Operator Rewrit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Unary Operator Rewrites</a:t>
              </a:r>
            </a:p>
          </p:txBody>
        </p:sp>
      </p:grpSp>
      <p:sp>
        <p:nvSpPr>
          <p:cNvPr id="611" name="TextBox 7"/>
          <p:cNvSpPr txBox="1"/>
          <p:nvPr/>
        </p:nvSpPr>
        <p:spPr>
          <a:xfrm>
            <a:off x="1219200" y="6045200"/>
            <a:ext cx="632460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Why are cascading rewrites beneficial?</a:t>
            </a:r>
          </a:p>
        </p:txBody>
      </p:sp>
      <p:pic>
        <p:nvPicPr>
          <p:cNvPr id="6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43150" y="2768600"/>
            <a:ext cx="4652852" cy="419973"/>
          </a:xfrm>
          <a:prstGeom prst="rect">
            <a:avLst/>
          </a:prstGeom>
          <a:ln w="12700">
            <a:miter lim="400000"/>
          </a:ln>
        </p:spPr>
      </p:pic>
      <p:sp>
        <p:nvSpPr>
          <p:cNvPr id="613" name="Title 1"/>
          <p:cNvSpPr txBox="1"/>
          <p:nvPr/>
        </p:nvSpPr>
        <p:spPr>
          <a:xfrm>
            <a:off x="152400" y="1524000"/>
            <a:ext cx="4146898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unary operators in RA: </a:t>
            </a:r>
          </a:p>
        </p:txBody>
      </p:sp>
      <p:sp>
        <p:nvSpPr>
          <p:cNvPr id="614" name="Title 1"/>
          <p:cNvSpPr txBox="1"/>
          <p:nvPr/>
        </p:nvSpPr>
        <p:spPr>
          <a:xfrm>
            <a:off x="152400" y="2117284"/>
            <a:ext cx="2765525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Commutativity of </a:t>
            </a:r>
          </a:p>
        </p:txBody>
      </p:sp>
      <p:sp>
        <p:nvSpPr>
          <p:cNvPr id="615" name="Title 1"/>
          <p:cNvSpPr txBox="1"/>
          <p:nvPr/>
        </p:nvSpPr>
        <p:spPr>
          <a:xfrm>
            <a:off x="152400" y="3251924"/>
            <a:ext cx="2765525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Cascading of </a:t>
            </a:r>
          </a:p>
        </p:txBody>
      </p:sp>
      <p:sp>
        <p:nvSpPr>
          <p:cNvPr id="616" name="Title 1"/>
          <p:cNvSpPr txBox="1"/>
          <p:nvPr/>
        </p:nvSpPr>
        <p:spPr>
          <a:xfrm>
            <a:off x="152400" y="4585860"/>
            <a:ext cx="2765525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Cascading of </a:t>
            </a:r>
          </a:p>
        </p:txBody>
      </p:sp>
      <p:pic>
        <p:nvPicPr>
          <p:cNvPr id="61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56100" y="180267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46400" y="239322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1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38400" y="3534998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87900" y="180267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38400" y="4864536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2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6136" y="3930431"/>
            <a:ext cx="7426880" cy="419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01530" y="5269701"/>
            <a:ext cx="6140940" cy="410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24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527550" y="4759991"/>
            <a:ext cx="3824158" cy="3360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Class="entr" nodeType="with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6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Class="entr" nodeType="with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15" grpId="7"/>
      <p:bldP build="whole" bldLvl="1" animBg="1" rev="0" advAuto="0" spid="611" grpId="14"/>
      <p:bldP build="whole" bldLvl="1" animBg="1" rev="0" advAuto="0" spid="612" grpId="6"/>
      <p:bldP build="whole" bldLvl="1" animBg="1" rev="0" advAuto="0" spid="617" grpId="2"/>
      <p:bldP build="whole" bldLvl="1" animBg="1" rev="0" advAuto="0" spid="622" grpId="9"/>
      <p:bldP build="p" bldLvl="5" animBg="1" rev="0" advAuto="0" spid="616" grpId="10"/>
      <p:bldP build="whole" bldLvl="1" animBg="1" rev="0" advAuto="0" spid="620" grpId="3"/>
      <p:bldP build="p" bldLvl="5" animBg="1" rev="0" advAuto="0" spid="613" grpId="1"/>
      <p:bldP build="whole" bldLvl="1" animBg="1" rev="0" advAuto="0" spid="621" grpId="11"/>
      <p:bldP build="whole" bldLvl="1" animBg="1" rev="0" advAuto="0" spid="623" grpId="13"/>
      <p:bldP build="whole" bldLvl="1" animBg="1" rev="0" advAuto="0" spid="624" grpId="12"/>
      <p:bldP build="p" bldLvl="5" animBg="1" rev="0" advAuto="0" spid="614" grpId="4"/>
      <p:bldP build="whole" bldLvl="1" animBg="1" rev="0" advAuto="0" spid="619" grpId="8"/>
      <p:bldP build="whole" bldLvl="1" animBg="1" rev="0" advAuto="0" spid="618" grpId="5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2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2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28" name="Binary Operator Rewrit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Binary Operator Rewrites</a:t>
              </a:r>
            </a:p>
          </p:txBody>
        </p:sp>
      </p:grpSp>
      <p:sp>
        <p:nvSpPr>
          <p:cNvPr id="630" name="TextBox 7"/>
          <p:cNvSpPr txBox="1"/>
          <p:nvPr/>
        </p:nvSpPr>
        <p:spPr>
          <a:xfrm>
            <a:off x="533871" y="4013200"/>
            <a:ext cx="8076258" cy="1138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20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Why are these properties beneficial?</a:t>
            </a:r>
          </a:p>
          <a:p>
            <a:pPr algn="ctr">
              <a:lnSpc>
                <a:spcPct val="2000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What other binary operators in RA satisfy these?</a:t>
            </a:r>
          </a:p>
        </p:txBody>
      </p:sp>
      <p:sp>
        <p:nvSpPr>
          <p:cNvPr id="631" name="Title 1"/>
          <p:cNvSpPr txBox="1"/>
          <p:nvPr/>
        </p:nvSpPr>
        <p:spPr>
          <a:xfrm>
            <a:off x="241300" y="1524000"/>
            <a:ext cx="4219724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Key binary operator in RA: </a:t>
            </a:r>
          </a:p>
        </p:txBody>
      </p:sp>
      <p:sp>
        <p:nvSpPr>
          <p:cNvPr id="632" name="Title 1"/>
          <p:cNvSpPr txBox="1"/>
          <p:nvPr/>
        </p:nvSpPr>
        <p:spPr>
          <a:xfrm>
            <a:off x="241300" y="2820124"/>
            <a:ext cx="2765525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Associativity of</a:t>
            </a:r>
          </a:p>
        </p:txBody>
      </p:sp>
      <p:sp>
        <p:nvSpPr>
          <p:cNvPr id="633" name="Title 1"/>
          <p:cNvSpPr txBox="1"/>
          <p:nvPr/>
        </p:nvSpPr>
        <p:spPr>
          <a:xfrm>
            <a:off x="241300" y="2117284"/>
            <a:ext cx="2765525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Commutativity of </a:t>
            </a:r>
          </a:p>
        </p:txBody>
      </p:sp>
      <p:pic>
        <p:nvPicPr>
          <p:cNvPr id="6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10649" y="2319760"/>
            <a:ext cx="2745102" cy="307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63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25300" y="1739900"/>
            <a:ext cx="368301" cy="254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1650" y="2370560"/>
            <a:ext cx="368300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87650" y="3060700"/>
            <a:ext cx="368300" cy="254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09816" y="3000912"/>
            <a:ext cx="4873968" cy="398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6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Class="entr" nodeType="with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6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Class="entr" nodeType="with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631" grpId="1"/>
      <p:bldP build="whole" bldLvl="1" animBg="1" rev="0" advAuto="0" spid="635" grpId="2"/>
      <p:bldP build="whole" bldLvl="1" animBg="1" rev="0" advAuto="0" spid="636" grpId="4"/>
      <p:bldP build="whole" bldLvl="1" animBg="1" rev="0" advAuto="0" spid="637" grpId="7"/>
      <p:bldP build="p" bldLvl="5" animBg="1" rev="0" advAuto="0" spid="633" grpId="3"/>
      <p:bldP build="p" bldLvl="5" animBg="1" rev="0" advAuto="0" spid="632" grpId="6"/>
      <p:bldP build="whole" bldLvl="1" animBg="1" rev="0" advAuto="0" spid="638" grpId="8"/>
      <p:bldP build="p" bldLvl="1" animBg="1" rev="0" advAuto="0" spid="630" grpId="9"/>
      <p:bldP build="whole" bldLvl="1" animBg="1" rev="0" advAuto="0" spid="634" grpId="5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4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42" name="Cross-Operator Rewrit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Cross-Operator Rewrites</a:t>
              </a:r>
            </a:p>
          </p:txBody>
        </p:sp>
      </p:grpSp>
      <p:sp>
        <p:nvSpPr>
          <p:cNvPr id="644" name="Title 1"/>
          <p:cNvSpPr txBox="1"/>
          <p:nvPr/>
        </p:nvSpPr>
        <p:spPr>
          <a:xfrm>
            <a:off x="203200" y="1355284"/>
            <a:ext cx="357004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Commuting      and </a:t>
            </a:r>
          </a:p>
        </p:txBody>
      </p:sp>
      <p:pic>
        <p:nvPicPr>
          <p:cNvPr id="6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86000" y="162487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4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89300" y="162487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4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4200" y="1571998"/>
            <a:ext cx="984790" cy="3089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4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94879" y="1959821"/>
            <a:ext cx="4554242" cy="403292"/>
          </a:xfrm>
          <a:prstGeom prst="rect">
            <a:avLst/>
          </a:prstGeom>
          <a:ln w="12700">
            <a:miter lim="400000"/>
          </a:ln>
        </p:spPr>
      </p:pic>
      <p:sp>
        <p:nvSpPr>
          <p:cNvPr id="649" name="Title 1"/>
          <p:cNvSpPr txBox="1"/>
          <p:nvPr/>
        </p:nvSpPr>
        <p:spPr>
          <a:xfrm>
            <a:off x="203200" y="2380557"/>
            <a:ext cx="357004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Combining      and </a:t>
            </a:r>
          </a:p>
        </p:txBody>
      </p:sp>
      <p:pic>
        <p:nvPicPr>
          <p:cNvPr id="6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71700" y="265357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51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81350" y="2621825"/>
            <a:ext cx="241300" cy="241301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Title 1"/>
          <p:cNvSpPr txBox="1"/>
          <p:nvPr/>
        </p:nvSpPr>
        <p:spPr>
          <a:xfrm>
            <a:off x="203200" y="3394702"/>
            <a:ext cx="357004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“Pushing the select”</a:t>
            </a:r>
          </a:p>
        </p:txBody>
      </p:sp>
      <p:sp>
        <p:nvSpPr>
          <p:cNvPr id="653" name="Title 1"/>
          <p:cNvSpPr txBox="1"/>
          <p:nvPr/>
        </p:nvSpPr>
        <p:spPr>
          <a:xfrm>
            <a:off x="203200" y="4920557"/>
            <a:ext cx="4283175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Commuting      with     and </a:t>
            </a:r>
          </a:p>
        </p:txBody>
      </p:sp>
      <p:pic>
        <p:nvPicPr>
          <p:cNvPr id="654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308850" y="3680950"/>
            <a:ext cx="1226160" cy="308955"/>
          </a:xfrm>
          <a:prstGeom prst="rect">
            <a:avLst/>
          </a:prstGeom>
          <a:ln w="12700">
            <a:miter lim="400000"/>
          </a:ln>
        </p:spPr>
      </p:pic>
      <p:pic>
        <p:nvPicPr>
          <p:cNvPr id="655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295650" y="5154783"/>
            <a:ext cx="241300" cy="241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5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6000" y="5173833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57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292600" y="5148433"/>
            <a:ext cx="368300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58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847398" y="3028160"/>
            <a:ext cx="3449204" cy="4032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59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199685" y="4003569"/>
            <a:ext cx="4744630" cy="416553"/>
          </a:xfrm>
          <a:prstGeom prst="rect">
            <a:avLst/>
          </a:prstGeom>
          <a:ln w="12700">
            <a:miter lim="400000"/>
          </a:ln>
        </p:spPr>
      </p:pic>
      <p:pic>
        <p:nvPicPr>
          <p:cNvPr id="660" name="Image" descr="Image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196644" y="4513439"/>
            <a:ext cx="4750712" cy="428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661" name="Image" descr="Image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405816" y="5586520"/>
            <a:ext cx="5976768" cy="385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662" name="Image" descr="Image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787468" y="6135549"/>
            <a:ext cx="7213464" cy="416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63" name="Image" descr="Image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7923265" y="5699661"/>
            <a:ext cx="984790" cy="3089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click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63" grpId="20"/>
      <p:bldP build="whole" bldLvl="1" animBg="1" rev="0" advAuto="0" spid="649" grpId="6"/>
      <p:bldP build="whole" bldLvl="1" animBg="1" rev="0" advAuto="0" spid="655" grpId="16"/>
      <p:bldP build="whole" bldLvl="1" animBg="1" rev="0" advAuto="0" spid="652" grpId="10"/>
      <p:bldP build="whole" bldLvl="1" animBg="1" rev="0" advAuto="0" spid="650" grpId="7"/>
      <p:bldP build="whole" bldLvl="1" animBg="1" rev="0" advAuto="0" spid="651" grpId="8"/>
      <p:bldP build="whole" bldLvl="1" animBg="1" rev="0" advAuto="0" spid="659" grpId="11"/>
      <p:bldP build="whole" bldLvl="1" animBg="1" rev="0" advAuto="0" spid="645" grpId="2"/>
      <p:bldP build="whole" bldLvl="1" animBg="1" rev="0" advAuto="0" spid="661" grpId="18"/>
      <p:bldP build="whole" bldLvl="1" animBg="1" rev="0" advAuto="0" spid="654" grpId="12"/>
      <p:bldP build="whole" bldLvl="1" animBg="1" rev="0" advAuto="0" spid="647" grpId="5"/>
      <p:bldP build="whole" bldLvl="1" animBg="1" rev="0" advAuto="0" spid="658" grpId="9"/>
      <p:bldP build="whole" bldLvl="1" animBg="1" rev="0" advAuto="0" spid="646" grpId="3"/>
      <p:bldP build="whole" bldLvl="1" animBg="1" rev="0" advAuto="0" spid="648" grpId="4"/>
      <p:bldP build="whole" bldLvl="1" animBg="1" rev="0" advAuto="0" spid="653" grpId="14"/>
      <p:bldP build="whole" bldLvl="1" animBg="1" rev="0" advAuto="0" spid="662" grpId="19"/>
      <p:bldP build="whole" bldLvl="1" animBg="1" rev="0" advAuto="0" spid="660" grpId="13"/>
      <p:bldP build="whole" bldLvl="1" animBg="1" rev="0" advAuto="0" spid="644" grpId="1"/>
      <p:bldP build="whole" bldLvl="1" animBg="1" rev="0" advAuto="0" spid="656" grpId="15"/>
      <p:bldP build="whole" bldLvl="1" animBg="1" rev="0" advAuto="0" spid="657" grpId="17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6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6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67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pic>
        <p:nvPicPr>
          <p:cNvPr id="6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73091" y="2048368"/>
            <a:ext cx="1162789" cy="292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67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22054" y="6180306"/>
            <a:ext cx="3566430" cy="32422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38300" y="2261870"/>
            <a:ext cx="4606239" cy="446155"/>
          </a:xfrm>
          <a:prstGeom prst="rect">
            <a:avLst/>
          </a:prstGeom>
          <a:ln w="12700">
            <a:miter lim="400000"/>
          </a:ln>
        </p:spPr>
      </p:pic>
      <p:sp>
        <p:nvSpPr>
          <p:cNvPr id="672" name="Title 1"/>
          <p:cNvSpPr txBox="1"/>
          <p:nvPr/>
        </p:nvSpPr>
        <p:spPr>
          <a:xfrm>
            <a:off x="203200" y="1355284"/>
            <a:ext cx="4494213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Which of the following hold?</a:t>
            </a:r>
          </a:p>
        </p:txBody>
      </p:sp>
      <p:pic>
        <p:nvPicPr>
          <p:cNvPr id="673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7000" y="3355049"/>
            <a:ext cx="8915400" cy="466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674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46100" y="4448085"/>
            <a:ext cx="8051800" cy="520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5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5450" y="5502388"/>
            <a:ext cx="8293100" cy="520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76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991350" y="2967323"/>
            <a:ext cx="1625056" cy="2692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8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7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80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682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  <p:sp>
        <p:nvSpPr>
          <p:cNvPr id="683" name="Rectangle 7"/>
          <p:cNvSpPr/>
          <p:nvPr/>
        </p:nvSpPr>
        <p:spPr>
          <a:xfrm>
            <a:off x="1231900" y="4998720"/>
            <a:ext cx="5383114" cy="513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83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68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68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687" name="Choosing Phy. Op. Impl.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Choosing Phy. Op. Impl.</a:t>
              </a:r>
            </a:p>
          </p:txBody>
        </p:sp>
      </p:grpSp>
      <p:grpSp>
        <p:nvGrpSpPr>
          <p:cNvPr id="691" name="Rectangle 1"/>
          <p:cNvGrpSpPr/>
          <p:nvPr/>
        </p:nvGrpSpPr>
        <p:grpSpPr>
          <a:xfrm>
            <a:off x="2819400" y="4876799"/>
            <a:ext cx="2990819" cy="630944"/>
            <a:chOff x="0" y="0"/>
            <a:chExt cx="2990818" cy="630942"/>
          </a:xfrm>
        </p:grpSpPr>
        <p:sp>
          <p:nvSpPr>
            <p:cNvPr id="689" name="Rectangle"/>
            <p:cNvSpPr/>
            <p:nvPr/>
          </p:nvSpPr>
          <p:spPr>
            <a:xfrm>
              <a:off x="0" y="-1"/>
              <a:ext cx="2990819" cy="630944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690" name="Text"/>
            <p:cNvSpPr txBox="1"/>
            <p:nvPr/>
          </p:nvSpPr>
          <p:spPr>
            <a:xfrm>
              <a:off x="0" y="-1"/>
              <a:ext cx="2990819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sp>
        <p:nvSpPr>
          <p:cNvPr id="692" name="Rectangle 7"/>
          <p:cNvSpPr txBox="1"/>
          <p:nvPr/>
        </p:nvSpPr>
        <p:spPr>
          <a:xfrm>
            <a:off x="1371600" y="5802174"/>
            <a:ext cx="1341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 options</a:t>
            </a:r>
          </a:p>
        </p:txBody>
      </p:sp>
      <p:sp>
        <p:nvSpPr>
          <p:cNvPr id="693" name="Rectangle 8"/>
          <p:cNvSpPr txBox="1"/>
          <p:nvPr/>
        </p:nvSpPr>
        <p:spPr>
          <a:xfrm>
            <a:off x="3124200" y="5769857"/>
            <a:ext cx="1341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 options</a:t>
            </a:r>
          </a:p>
        </p:txBody>
      </p:sp>
      <p:sp>
        <p:nvSpPr>
          <p:cNvPr id="694" name="Rectangle 9"/>
          <p:cNvSpPr txBox="1"/>
          <p:nvPr/>
        </p:nvSpPr>
        <p:spPr>
          <a:xfrm>
            <a:off x="5105400" y="5769857"/>
            <a:ext cx="1341200" cy="582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 options</a:t>
            </a:r>
          </a:p>
        </p:txBody>
      </p:sp>
      <p:sp>
        <p:nvSpPr>
          <p:cNvPr id="695" name="Rectangle 10"/>
          <p:cNvSpPr txBox="1"/>
          <p:nvPr/>
        </p:nvSpPr>
        <p:spPr>
          <a:xfrm>
            <a:off x="6769172" y="5714848"/>
            <a:ext cx="1671302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</a:t>
            </a:r>
            <a:r>
              <a:rPr b="1"/>
              <a:t>36</a:t>
            </a:r>
            <a:r>
              <a:t> PQPs!</a:t>
            </a:r>
          </a:p>
        </p:txBody>
      </p:sp>
      <p:sp>
        <p:nvSpPr>
          <p:cNvPr id="696" name="Straight Arrow Connector 3"/>
          <p:cNvSpPr/>
          <p:nvPr/>
        </p:nvSpPr>
        <p:spPr>
          <a:xfrm flipV="1">
            <a:off x="3841703" y="5507742"/>
            <a:ext cx="273097" cy="414213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697" name="Straight Arrow Connector 12"/>
          <p:cNvSpPr/>
          <p:nvPr/>
        </p:nvSpPr>
        <p:spPr>
          <a:xfrm flipH="1" flipV="1">
            <a:off x="5105399" y="5334000"/>
            <a:ext cx="152401" cy="587955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698" name="Straight Arrow Connector 14"/>
          <p:cNvSpPr/>
          <p:nvPr/>
        </p:nvSpPr>
        <p:spPr>
          <a:xfrm flipV="1">
            <a:off x="1774710" y="5410200"/>
            <a:ext cx="1349491" cy="548641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699" name="Rectangle 17"/>
          <p:cNvSpPr txBox="1"/>
          <p:nvPr/>
        </p:nvSpPr>
        <p:spPr>
          <a:xfrm>
            <a:off x="6292178" y="4574470"/>
            <a:ext cx="2625290" cy="933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With algebraic </a:t>
            </a:r>
          </a:p>
          <a:p>
            <a:pPr>
              <a:lnSpc>
                <a:spcPts val="3400"/>
              </a:lnSpc>
              <a:defRPr i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rewrites?!</a:t>
            </a:r>
          </a:p>
        </p:txBody>
      </p:sp>
      <p:sp>
        <p:nvSpPr>
          <p:cNvPr id="700" name="Title 1"/>
          <p:cNvSpPr txBox="1"/>
          <p:nvPr/>
        </p:nvSpPr>
        <p:spPr>
          <a:xfrm>
            <a:off x="152400" y="1524000"/>
            <a:ext cx="8839200" cy="1116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Given a (rewritten) LQP, pick phy. op. impl. for each log. op.</a:t>
            </a:r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Recall various RA op. impl. with their I/O (and CPU costs)</a:t>
            </a:r>
          </a:p>
        </p:txBody>
      </p:sp>
      <p:sp>
        <p:nvSpPr>
          <p:cNvPr id="701" name="TextBox 7"/>
          <p:cNvSpPr txBox="1"/>
          <p:nvPr/>
        </p:nvSpPr>
        <p:spPr>
          <a:xfrm>
            <a:off x="2045171" y="2907122"/>
            <a:ext cx="6872858" cy="2022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5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 scan vs Indexed (B+ Tree vs Hash)</a:t>
            </a:r>
          </a:p>
          <a:p>
            <a:pPr>
              <a:lnSpc>
                <a:spcPct val="15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Hashing-based vs Sorting-based vs Indexed</a:t>
            </a:r>
          </a:p>
          <a:p>
            <a:pPr>
              <a:lnSpc>
                <a:spcPct val="15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BNLJ vs INLJ vs SMJ vs HJ</a:t>
            </a:r>
          </a:p>
          <a:p>
            <a:pPr>
              <a:lnSpc>
                <a:spcPct val="15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etc.</a:t>
            </a:r>
          </a:p>
        </p:txBody>
      </p:sp>
      <p:pic>
        <p:nvPicPr>
          <p:cNvPr id="70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04950" y="3034575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0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04950" y="3571376"/>
            <a:ext cx="254000" cy="20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04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04950" y="4108176"/>
            <a:ext cx="254000" cy="175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7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7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94" grpId="10"/>
      <p:bldP build="p" bldLvl="5" animBg="1" rev="0" advAuto="0" spid="700" grpId="1"/>
      <p:bldP build="whole" bldLvl="1" animBg="1" rev="0" advAuto="0" spid="696" grpId="7"/>
      <p:bldP build="whole" bldLvl="1" animBg="1" rev="0" advAuto="0" spid="698" grpId="11"/>
      <p:bldP build="whole" bldLvl="1" animBg="1" rev="0" advAuto="0" spid="697" grpId="9"/>
      <p:bldP build="whole" bldLvl="1" animBg="1" rev="0" advAuto="0" spid="695" grpId="13"/>
      <p:bldP build="whole" bldLvl="1" animBg="1" rev="0" advAuto="0" spid="692" grpId="12"/>
      <p:bldP build="p" bldLvl="1" animBg="1" rev="0" advAuto="0" spid="701" grpId="3"/>
      <p:bldP build="whole" bldLvl="1" animBg="1" rev="0" advAuto="0" spid="691" grpId="6"/>
      <p:bldP build="whole" bldLvl="1" animBg="1" rev="0" advAuto="0" spid="703" grpId="4"/>
      <p:bldP build="whole" bldLvl="1" animBg="1" rev="0" advAuto="0" spid="704" grpId="5"/>
      <p:bldP build="whole" bldLvl="1" animBg="1" rev="0" advAuto="0" spid="693" grpId="8"/>
      <p:bldP build="whole" bldLvl="1" animBg="1" rev="0" advAuto="0" spid="699" grpId="14"/>
      <p:bldP build="whole" bldLvl="1" animBg="1" rev="0" advAuto="0" spid="702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0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0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08" name="Phy. Op. Impl.: Other Factor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Phy. Op. Impl.: Other Factors</a:t>
              </a:r>
            </a:p>
          </p:txBody>
        </p:sp>
      </p:grpSp>
      <p:sp>
        <p:nvSpPr>
          <p:cNvPr id="710" name="Title 1"/>
          <p:cNvSpPr txBox="1"/>
          <p:nvPr/>
        </p:nvSpPr>
        <p:spPr>
          <a:xfrm>
            <a:off x="152400" y="1524000"/>
            <a:ext cx="8839200" cy="3783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Are the indexes clustered or unclustered?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Are there multiple matching indexes? Use multiple?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Are index-only access paths possible for some ops?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Are there “interesting orderings” among the inputs?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Would sorted outputs benefit downstream ops?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Estimation of </a:t>
            </a:r>
            <a:r>
              <a:rPr u="sng"/>
              <a:t>cardinality</a:t>
            </a:r>
            <a:r>
              <a:t> of intermediate results!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 best to reorder multi-table joins?</a:t>
            </a:r>
          </a:p>
        </p:txBody>
      </p:sp>
      <p:sp>
        <p:nvSpPr>
          <p:cNvPr id="711" name="Rectangle 13"/>
          <p:cNvSpPr txBox="1"/>
          <p:nvPr/>
        </p:nvSpPr>
        <p:spPr>
          <a:xfrm>
            <a:off x="6356056" y="5436432"/>
            <a:ext cx="2560996" cy="933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Still a hard, open </a:t>
            </a:r>
          </a:p>
          <a:p>
            <a:pPr>
              <a:lnSpc>
                <a:spcPts val="34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research problem!</a:t>
            </a:r>
          </a:p>
        </p:txBody>
      </p:sp>
      <p:sp>
        <p:nvSpPr>
          <p:cNvPr id="712" name="Rectangle 15"/>
          <p:cNvSpPr txBox="1"/>
          <p:nvPr/>
        </p:nvSpPr>
        <p:spPr>
          <a:xfrm>
            <a:off x="990600" y="5682834"/>
            <a:ext cx="5219958" cy="501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i="1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optimizers are complex beasts!</a:t>
            </a:r>
          </a:p>
        </p:txBody>
      </p:sp>
      <p:sp>
        <p:nvSpPr>
          <p:cNvPr id="713" name="Rectangle 18"/>
          <p:cNvSpPr/>
          <p:nvPr/>
        </p:nvSpPr>
        <p:spPr>
          <a:xfrm>
            <a:off x="2184400" y="4875708"/>
            <a:ext cx="3475435" cy="46337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710" grpId="1"/>
      <p:bldP build="whole" bldLvl="1" animBg="1" rev="0" advAuto="0" spid="712" grpId="2"/>
      <p:bldP build="whole" bldLvl="1" animBg="1" rev="0" advAuto="0" spid="713" grpId="4"/>
      <p:bldP build="whole" bldLvl="1" animBg="1" rev="0" advAuto="0" spid="711" grpId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718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71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717" name="Phy. Op. Impl.: Join Ordering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Phy. Op. Impl.: Join Orderings</a:t>
              </a:r>
            </a:p>
          </p:txBody>
        </p:sp>
      </p:grpSp>
      <p:sp>
        <p:nvSpPr>
          <p:cNvPr id="719" name="Title 1"/>
          <p:cNvSpPr txBox="1"/>
          <p:nvPr/>
        </p:nvSpPr>
        <p:spPr>
          <a:xfrm>
            <a:off x="152400" y="1104900"/>
            <a:ext cx="8839200" cy="582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Since joins are associative, exponential number of orderings!</a:t>
            </a:r>
          </a:p>
        </p:txBody>
      </p:sp>
      <p:grpSp>
        <p:nvGrpSpPr>
          <p:cNvPr id="722" name="Rectangle 7"/>
          <p:cNvGrpSpPr/>
          <p:nvPr/>
        </p:nvGrpSpPr>
        <p:grpSpPr>
          <a:xfrm>
            <a:off x="3227209" y="1549399"/>
            <a:ext cx="2689582" cy="630944"/>
            <a:chOff x="0" y="0"/>
            <a:chExt cx="2689581" cy="630942"/>
          </a:xfrm>
        </p:grpSpPr>
        <p:sp>
          <p:nvSpPr>
            <p:cNvPr id="720" name="Rectangle"/>
            <p:cNvSpPr/>
            <p:nvPr/>
          </p:nvSpPr>
          <p:spPr>
            <a:xfrm>
              <a:off x="0" y="-1"/>
              <a:ext cx="2689582" cy="630944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21" name="Text"/>
            <p:cNvSpPr txBox="1"/>
            <p:nvPr/>
          </p:nvSpPr>
          <p:spPr>
            <a:xfrm>
              <a:off x="0" y="-1"/>
              <a:ext cx="2689582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grpSp>
        <p:nvGrpSpPr>
          <p:cNvPr id="750" name="Group 5"/>
          <p:cNvGrpSpPr/>
          <p:nvPr/>
        </p:nvGrpSpPr>
        <p:grpSpPr>
          <a:xfrm>
            <a:off x="533399" y="1996219"/>
            <a:ext cx="2364542" cy="2263945"/>
            <a:chOff x="0" y="0"/>
            <a:chExt cx="2364540" cy="2263944"/>
          </a:xfrm>
        </p:grpSpPr>
        <p:grpSp>
          <p:nvGrpSpPr>
            <p:cNvPr id="725" name="Rectangle 8"/>
            <p:cNvGrpSpPr/>
            <p:nvPr/>
          </p:nvGrpSpPr>
          <p:grpSpPr>
            <a:xfrm>
              <a:off x="333297" y="980717"/>
              <a:ext cx="582212" cy="630943"/>
              <a:chOff x="0" y="0"/>
              <a:chExt cx="582211" cy="630942"/>
            </a:xfrm>
          </p:grpSpPr>
          <p:sp>
            <p:nvSpPr>
              <p:cNvPr id="723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3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24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28" name="Rectangle 9"/>
            <p:cNvGrpSpPr/>
            <p:nvPr/>
          </p:nvGrpSpPr>
          <p:grpSpPr>
            <a:xfrm>
              <a:off x="904797" y="499883"/>
              <a:ext cx="582212" cy="630943"/>
              <a:chOff x="0" y="0"/>
              <a:chExt cx="582211" cy="630942"/>
            </a:xfrm>
          </p:grpSpPr>
          <p:sp>
            <p:nvSpPr>
              <p:cNvPr id="726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4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27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31" name="Rectangle 10"/>
            <p:cNvGrpSpPr/>
            <p:nvPr/>
          </p:nvGrpSpPr>
          <p:grpSpPr>
            <a:xfrm>
              <a:off x="1512026" y="-1"/>
              <a:ext cx="582212" cy="630943"/>
              <a:chOff x="0" y="0"/>
              <a:chExt cx="582211" cy="630942"/>
            </a:xfrm>
          </p:grpSpPr>
          <p:sp>
            <p:nvSpPr>
              <p:cNvPr id="729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5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30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34" name="Rectangle 11"/>
            <p:cNvGrpSpPr/>
            <p:nvPr/>
          </p:nvGrpSpPr>
          <p:grpSpPr>
            <a:xfrm>
              <a:off x="-1" y="1633002"/>
              <a:ext cx="523799" cy="630943"/>
              <a:chOff x="0" y="0"/>
              <a:chExt cx="523798" cy="630942"/>
            </a:xfrm>
          </p:grpSpPr>
          <p:sp>
            <p:nvSpPr>
              <p:cNvPr id="732" name="Rectangle"/>
              <p:cNvSpPr/>
              <p:nvPr/>
            </p:nvSpPr>
            <p:spPr>
              <a:xfrm>
                <a:off x="-1" y="-1"/>
                <a:ext cx="523800" cy="630944"/>
              </a:xfrm>
              <a:prstGeom prst="rect">
                <a:avLst/>
              </a:prstGeom>
              <a:blipFill rotWithShape="1">
                <a:blip r:embed="rId6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33" name="Text"/>
              <p:cNvSpPr txBox="1"/>
              <p:nvPr/>
            </p:nvSpPr>
            <p:spPr>
              <a:xfrm>
                <a:off x="-1" y="-1"/>
                <a:ext cx="523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37" name="Rectangle 12"/>
            <p:cNvGrpSpPr/>
            <p:nvPr/>
          </p:nvGrpSpPr>
          <p:grpSpPr>
            <a:xfrm>
              <a:off x="790497" y="1588026"/>
              <a:ext cx="481799" cy="630943"/>
              <a:chOff x="0" y="0"/>
              <a:chExt cx="481798" cy="630942"/>
            </a:xfrm>
          </p:grpSpPr>
          <p:sp>
            <p:nvSpPr>
              <p:cNvPr id="735" name="Rectangle"/>
              <p:cNvSpPr/>
              <p:nvPr/>
            </p:nvSpPr>
            <p:spPr>
              <a:xfrm>
                <a:off x="-1" y="-1"/>
                <a:ext cx="481800" cy="630944"/>
              </a:xfrm>
              <a:prstGeom prst="rect">
                <a:avLst/>
              </a:prstGeom>
              <a:blipFill rotWithShape="1">
                <a:blip r:embed="rId7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36" name="Text"/>
              <p:cNvSpPr txBox="1"/>
              <p:nvPr/>
            </p:nvSpPr>
            <p:spPr>
              <a:xfrm>
                <a:off x="-1" y="-1"/>
                <a:ext cx="481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40" name="Rectangle 14"/>
            <p:cNvGrpSpPr/>
            <p:nvPr/>
          </p:nvGrpSpPr>
          <p:grpSpPr>
            <a:xfrm>
              <a:off x="1285797" y="1130826"/>
              <a:ext cx="523799" cy="630943"/>
              <a:chOff x="0" y="0"/>
              <a:chExt cx="523798" cy="630942"/>
            </a:xfrm>
          </p:grpSpPr>
          <p:sp>
            <p:nvSpPr>
              <p:cNvPr id="738" name="Rectangle"/>
              <p:cNvSpPr/>
              <p:nvPr/>
            </p:nvSpPr>
            <p:spPr>
              <a:xfrm>
                <a:off x="-1" y="-1"/>
                <a:ext cx="523800" cy="630944"/>
              </a:xfrm>
              <a:prstGeom prst="rect">
                <a:avLst/>
              </a:prstGeom>
              <a:blipFill rotWithShape="1">
                <a:blip r:embed="rId8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39" name="Text"/>
              <p:cNvSpPr txBox="1"/>
              <p:nvPr/>
            </p:nvSpPr>
            <p:spPr>
              <a:xfrm>
                <a:off x="-1" y="-1"/>
                <a:ext cx="523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43" name="Rectangle 17"/>
            <p:cNvGrpSpPr/>
            <p:nvPr/>
          </p:nvGrpSpPr>
          <p:grpSpPr>
            <a:xfrm>
              <a:off x="1819198" y="673625"/>
              <a:ext cx="545343" cy="630943"/>
              <a:chOff x="0" y="0"/>
              <a:chExt cx="545342" cy="630942"/>
            </a:xfrm>
          </p:grpSpPr>
          <p:sp>
            <p:nvSpPr>
              <p:cNvPr id="741" name="Rectangle"/>
              <p:cNvSpPr/>
              <p:nvPr/>
            </p:nvSpPr>
            <p:spPr>
              <a:xfrm>
                <a:off x="-1" y="-1"/>
                <a:ext cx="545344" cy="630944"/>
              </a:xfrm>
              <a:prstGeom prst="rect">
                <a:avLst/>
              </a:prstGeom>
              <a:blipFill rotWithShape="1">
                <a:blip r:embed="rId9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42" name="Text"/>
              <p:cNvSpPr txBox="1"/>
              <p:nvPr/>
            </p:nvSpPr>
            <p:spPr>
              <a:xfrm>
                <a:off x="-1" y="-1"/>
                <a:ext cx="545344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sp>
          <p:nvSpPr>
            <p:cNvPr id="744" name="Straight Arrow Connector 2"/>
            <p:cNvSpPr/>
            <p:nvPr/>
          </p:nvSpPr>
          <p:spPr>
            <a:xfrm flipV="1">
              <a:off x="261898" y="1466492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5" name="Straight Arrow Connector 18"/>
            <p:cNvSpPr/>
            <p:nvPr/>
          </p:nvSpPr>
          <p:spPr>
            <a:xfrm flipV="1">
              <a:off x="784558" y="940851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6" name="Straight Arrow Connector 19"/>
            <p:cNvSpPr/>
            <p:nvPr/>
          </p:nvSpPr>
          <p:spPr>
            <a:xfrm flipV="1">
              <a:off x="1356058" y="459491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7" name="Straight Arrow Connector 20"/>
            <p:cNvSpPr/>
            <p:nvPr/>
          </p:nvSpPr>
          <p:spPr>
            <a:xfrm flipH="1" flipV="1">
              <a:off x="760267" y="1466492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8" name="Straight Arrow Connector 21"/>
            <p:cNvSpPr/>
            <p:nvPr/>
          </p:nvSpPr>
          <p:spPr>
            <a:xfrm flipH="1" flipV="1">
              <a:off x="1311924" y="978951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49" name="Straight Arrow Connector 22"/>
            <p:cNvSpPr/>
            <p:nvPr/>
          </p:nvSpPr>
          <p:spPr>
            <a:xfrm flipH="1" flipV="1">
              <a:off x="1923896" y="470951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778" name="Group 54"/>
          <p:cNvGrpSpPr/>
          <p:nvPr/>
        </p:nvGrpSpPr>
        <p:grpSpPr>
          <a:xfrm>
            <a:off x="3483431" y="1992451"/>
            <a:ext cx="2276399" cy="2362201"/>
            <a:chOff x="0" y="0"/>
            <a:chExt cx="2276397" cy="2362200"/>
          </a:xfrm>
        </p:grpSpPr>
        <p:grpSp>
          <p:nvGrpSpPr>
            <p:cNvPr id="753" name="Rectangle 23"/>
            <p:cNvGrpSpPr/>
            <p:nvPr/>
          </p:nvGrpSpPr>
          <p:grpSpPr>
            <a:xfrm>
              <a:off x="1344527" y="1066799"/>
              <a:ext cx="582212" cy="630944"/>
              <a:chOff x="0" y="0"/>
              <a:chExt cx="582211" cy="630942"/>
            </a:xfrm>
          </p:grpSpPr>
          <p:sp>
            <p:nvSpPr>
              <p:cNvPr id="751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10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52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56" name="Rectangle 24"/>
            <p:cNvGrpSpPr/>
            <p:nvPr/>
          </p:nvGrpSpPr>
          <p:grpSpPr>
            <a:xfrm>
              <a:off x="907170" y="533399"/>
              <a:ext cx="582212" cy="630944"/>
              <a:chOff x="0" y="0"/>
              <a:chExt cx="582211" cy="630942"/>
            </a:xfrm>
          </p:grpSpPr>
          <p:sp>
            <p:nvSpPr>
              <p:cNvPr id="754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11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55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59" name="Rectangle 25"/>
            <p:cNvGrpSpPr/>
            <p:nvPr/>
          </p:nvGrpSpPr>
          <p:grpSpPr>
            <a:xfrm>
              <a:off x="459209" y="-1"/>
              <a:ext cx="582213" cy="630943"/>
              <a:chOff x="0" y="0"/>
              <a:chExt cx="582211" cy="630942"/>
            </a:xfrm>
          </p:grpSpPr>
          <p:sp>
            <p:nvSpPr>
              <p:cNvPr id="757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12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58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62" name="Rectangle 26"/>
            <p:cNvGrpSpPr/>
            <p:nvPr/>
          </p:nvGrpSpPr>
          <p:grpSpPr>
            <a:xfrm>
              <a:off x="0" y="588257"/>
              <a:ext cx="523799" cy="630943"/>
              <a:chOff x="0" y="0"/>
              <a:chExt cx="523798" cy="630942"/>
            </a:xfrm>
          </p:grpSpPr>
          <p:sp>
            <p:nvSpPr>
              <p:cNvPr id="760" name="Rectangle"/>
              <p:cNvSpPr/>
              <p:nvPr/>
            </p:nvSpPr>
            <p:spPr>
              <a:xfrm>
                <a:off x="-1" y="-1"/>
                <a:ext cx="523800" cy="630944"/>
              </a:xfrm>
              <a:prstGeom prst="rect">
                <a:avLst/>
              </a:prstGeom>
              <a:blipFill rotWithShape="1">
                <a:blip r:embed="rId13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61" name="Text"/>
              <p:cNvSpPr txBox="1"/>
              <p:nvPr/>
            </p:nvSpPr>
            <p:spPr>
              <a:xfrm>
                <a:off x="-1" y="-1"/>
                <a:ext cx="523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65" name="Rectangle 27"/>
            <p:cNvGrpSpPr/>
            <p:nvPr/>
          </p:nvGrpSpPr>
          <p:grpSpPr>
            <a:xfrm>
              <a:off x="499199" y="1121657"/>
              <a:ext cx="481799" cy="630943"/>
              <a:chOff x="0" y="0"/>
              <a:chExt cx="481798" cy="630942"/>
            </a:xfrm>
          </p:grpSpPr>
          <p:sp>
            <p:nvSpPr>
              <p:cNvPr id="763" name="Rectangle"/>
              <p:cNvSpPr/>
              <p:nvPr/>
            </p:nvSpPr>
            <p:spPr>
              <a:xfrm>
                <a:off x="-1" y="-1"/>
                <a:ext cx="481800" cy="630944"/>
              </a:xfrm>
              <a:prstGeom prst="rect">
                <a:avLst/>
              </a:prstGeom>
              <a:blipFill rotWithShape="1">
                <a:blip r:embed="rId14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64" name="Text"/>
              <p:cNvSpPr txBox="1"/>
              <p:nvPr/>
            </p:nvSpPr>
            <p:spPr>
              <a:xfrm>
                <a:off x="-1" y="-1"/>
                <a:ext cx="481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68" name="Rectangle 28"/>
            <p:cNvGrpSpPr/>
            <p:nvPr/>
          </p:nvGrpSpPr>
          <p:grpSpPr>
            <a:xfrm>
              <a:off x="980998" y="1731258"/>
              <a:ext cx="523799" cy="630943"/>
              <a:chOff x="0" y="0"/>
              <a:chExt cx="523798" cy="630942"/>
            </a:xfrm>
          </p:grpSpPr>
          <p:sp>
            <p:nvSpPr>
              <p:cNvPr id="766" name="Rectangle"/>
              <p:cNvSpPr/>
              <p:nvPr/>
            </p:nvSpPr>
            <p:spPr>
              <a:xfrm>
                <a:off x="-1" y="-1"/>
                <a:ext cx="523800" cy="630944"/>
              </a:xfrm>
              <a:prstGeom prst="rect">
                <a:avLst/>
              </a:prstGeom>
              <a:blipFill rotWithShape="1">
                <a:blip r:embed="rId15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67" name="Text"/>
              <p:cNvSpPr txBox="1"/>
              <p:nvPr/>
            </p:nvSpPr>
            <p:spPr>
              <a:xfrm>
                <a:off x="-1" y="-1"/>
                <a:ext cx="523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71" name="Rectangle 29"/>
            <p:cNvGrpSpPr/>
            <p:nvPr/>
          </p:nvGrpSpPr>
          <p:grpSpPr>
            <a:xfrm>
              <a:off x="1731055" y="1731258"/>
              <a:ext cx="545343" cy="630943"/>
              <a:chOff x="0" y="0"/>
              <a:chExt cx="545342" cy="630942"/>
            </a:xfrm>
          </p:grpSpPr>
          <p:sp>
            <p:nvSpPr>
              <p:cNvPr id="769" name="Rectangle"/>
              <p:cNvSpPr/>
              <p:nvPr/>
            </p:nvSpPr>
            <p:spPr>
              <a:xfrm>
                <a:off x="-1" y="-1"/>
                <a:ext cx="545344" cy="630944"/>
              </a:xfrm>
              <a:prstGeom prst="rect">
                <a:avLst/>
              </a:prstGeom>
              <a:blipFill rotWithShape="1">
                <a:blip r:embed="rId16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70" name="Text"/>
              <p:cNvSpPr txBox="1"/>
              <p:nvPr/>
            </p:nvSpPr>
            <p:spPr>
              <a:xfrm>
                <a:off x="-1" y="-1"/>
                <a:ext cx="545344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sp>
          <p:nvSpPr>
            <p:cNvPr id="772" name="Straight Arrow Connector 30"/>
            <p:cNvSpPr/>
            <p:nvPr/>
          </p:nvSpPr>
          <p:spPr>
            <a:xfrm flipV="1">
              <a:off x="1259144" y="1552574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3" name="Straight Arrow Connector 31"/>
            <p:cNvSpPr/>
            <p:nvPr/>
          </p:nvSpPr>
          <p:spPr>
            <a:xfrm flipV="1">
              <a:off x="786931" y="974367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4" name="Straight Arrow Connector 32"/>
            <p:cNvSpPr/>
            <p:nvPr/>
          </p:nvSpPr>
          <p:spPr>
            <a:xfrm flipV="1">
              <a:off x="303243" y="459491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5" name="Straight Arrow Connector 33"/>
            <p:cNvSpPr/>
            <p:nvPr/>
          </p:nvSpPr>
          <p:spPr>
            <a:xfrm flipH="1" flipV="1">
              <a:off x="1771496" y="1552574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6" name="Straight Arrow Connector 34"/>
            <p:cNvSpPr/>
            <p:nvPr/>
          </p:nvSpPr>
          <p:spPr>
            <a:xfrm flipH="1" flipV="1">
              <a:off x="1314296" y="1012467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777" name="Straight Arrow Connector 35"/>
            <p:cNvSpPr/>
            <p:nvPr/>
          </p:nvSpPr>
          <p:spPr>
            <a:xfrm flipH="1" flipV="1">
              <a:off x="871080" y="470951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806" name="Group 55"/>
          <p:cNvGrpSpPr/>
          <p:nvPr/>
        </p:nvGrpSpPr>
        <p:grpSpPr>
          <a:xfrm>
            <a:off x="6455435" y="1992451"/>
            <a:ext cx="2352599" cy="1839472"/>
            <a:chOff x="0" y="0"/>
            <a:chExt cx="2352597" cy="1839471"/>
          </a:xfrm>
        </p:grpSpPr>
        <p:grpSp>
          <p:nvGrpSpPr>
            <p:cNvPr id="781" name="Rectangle 36"/>
            <p:cNvGrpSpPr/>
            <p:nvPr/>
          </p:nvGrpSpPr>
          <p:grpSpPr>
            <a:xfrm>
              <a:off x="1420727" y="544070"/>
              <a:ext cx="582212" cy="630944"/>
              <a:chOff x="0" y="0"/>
              <a:chExt cx="582211" cy="630942"/>
            </a:xfrm>
          </p:grpSpPr>
          <p:sp>
            <p:nvSpPr>
              <p:cNvPr id="779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17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80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84" name="Rectangle 37"/>
            <p:cNvGrpSpPr/>
            <p:nvPr/>
          </p:nvGrpSpPr>
          <p:grpSpPr>
            <a:xfrm>
              <a:off x="339237" y="544070"/>
              <a:ext cx="582212" cy="630944"/>
              <a:chOff x="0" y="0"/>
              <a:chExt cx="582211" cy="630942"/>
            </a:xfrm>
          </p:grpSpPr>
          <p:sp>
            <p:nvSpPr>
              <p:cNvPr id="782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18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83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87" name="Rectangle 38"/>
            <p:cNvGrpSpPr/>
            <p:nvPr/>
          </p:nvGrpSpPr>
          <p:grpSpPr>
            <a:xfrm>
              <a:off x="904798" y="0"/>
              <a:ext cx="582212" cy="630943"/>
              <a:chOff x="0" y="0"/>
              <a:chExt cx="582211" cy="630942"/>
            </a:xfrm>
          </p:grpSpPr>
          <p:sp>
            <p:nvSpPr>
              <p:cNvPr id="785" name="Rectangle"/>
              <p:cNvSpPr/>
              <p:nvPr/>
            </p:nvSpPr>
            <p:spPr>
              <a:xfrm>
                <a:off x="-1" y="-1"/>
                <a:ext cx="582213" cy="630944"/>
              </a:xfrm>
              <a:prstGeom prst="rect">
                <a:avLst/>
              </a:prstGeom>
              <a:blipFill rotWithShape="1">
                <a:blip r:embed="rId19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86" name="Text"/>
              <p:cNvSpPr txBox="1"/>
              <p:nvPr/>
            </p:nvSpPr>
            <p:spPr>
              <a:xfrm>
                <a:off x="-1" y="-1"/>
                <a:ext cx="582213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90" name="Rectangle 39"/>
            <p:cNvGrpSpPr/>
            <p:nvPr/>
          </p:nvGrpSpPr>
          <p:grpSpPr>
            <a:xfrm>
              <a:off x="0" y="1208529"/>
              <a:ext cx="523799" cy="630943"/>
              <a:chOff x="0" y="0"/>
              <a:chExt cx="523798" cy="630942"/>
            </a:xfrm>
          </p:grpSpPr>
          <p:sp>
            <p:nvSpPr>
              <p:cNvPr id="788" name="Rectangle"/>
              <p:cNvSpPr/>
              <p:nvPr/>
            </p:nvSpPr>
            <p:spPr>
              <a:xfrm>
                <a:off x="-1" y="-1"/>
                <a:ext cx="523800" cy="630944"/>
              </a:xfrm>
              <a:prstGeom prst="rect">
                <a:avLst/>
              </a:prstGeom>
              <a:blipFill rotWithShape="1">
                <a:blip r:embed="rId20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89" name="Text"/>
              <p:cNvSpPr txBox="1"/>
              <p:nvPr/>
            </p:nvSpPr>
            <p:spPr>
              <a:xfrm>
                <a:off x="-1" y="-1"/>
                <a:ext cx="523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93" name="Rectangle 40"/>
            <p:cNvGrpSpPr/>
            <p:nvPr/>
          </p:nvGrpSpPr>
          <p:grpSpPr>
            <a:xfrm>
              <a:off x="676198" y="1208529"/>
              <a:ext cx="481799" cy="630943"/>
              <a:chOff x="0" y="0"/>
              <a:chExt cx="481798" cy="630942"/>
            </a:xfrm>
          </p:grpSpPr>
          <p:sp>
            <p:nvSpPr>
              <p:cNvPr id="791" name="Rectangle"/>
              <p:cNvSpPr/>
              <p:nvPr/>
            </p:nvSpPr>
            <p:spPr>
              <a:xfrm>
                <a:off x="-1" y="-1"/>
                <a:ext cx="481800" cy="630944"/>
              </a:xfrm>
              <a:prstGeom prst="rect">
                <a:avLst/>
              </a:prstGeom>
              <a:blipFill rotWithShape="1">
                <a:blip r:embed="rId21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92" name="Text"/>
              <p:cNvSpPr txBox="1"/>
              <p:nvPr/>
            </p:nvSpPr>
            <p:spPr>
              <a:xfrm>
                <a:off x="-1" y="-1"/>
                <a:ext cx="481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96" name="Rectangle 41"/>
            <p:cNvGrpSpPr/>
            <p:nvPr/>
          </p:nvGrpSpPr>
          <p:grpSpPr>
            <a:xfrm>
              <a:off x="1057198" y="1208529"/>
              <a:ext cx="523799" cy="630943"/>
              <a:chOff x="0" y="0"/>
              <a:chExt cx="523798" cy="630942"/>
            </a:xfrm>
          </p:grpSpPr>
          <p:sp>
            <p:nvSpPr>
              <p:cNvPr id="794" name="Rectangle"/>
              <p:cNvSpPr/>
              <p:nvPr/>
            </p:nvSpPr>
            <p:spPr>
              <a:xfrm>
                <a:off x="-1" y="-1"/>
                <a:ext cx="523800" cy="630944"/>
              </a:xfrm>
              <a:prstGeom prst="rect">
                <a:avLst/>
              </a:prstGeom>
              <a:blipFill rotWithShape="1">
                <a:blip r:embed="rId22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95" name="Text"/>
              <p:cNvSpPr txBox="1"/>
              <p:nvPr/>
            </p:nvSpPr>
            <p:spPr>
              <a:xfrm>
                <a:off x="-1" y="-1"/>
                <a:ext cx="523800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grpSp>
          <p:nvGrpSpPr>
            <p:cNvPr id="799" name="Rectangle 42"/>
            <p:cNvGrpSpPr/>
            <p:nvPr/>
          </p:nvGrpSpPr>
          <p:grpSpPr>
            <a:xfrm>
              <a:off x="1807255" y="1208529"/>
              <a:ext cx="545343" cy="630943"/>
              <a:chOff x="0" y="0"/>
              <a:chExt cx="545342" cy="630942"/>
            </a:xfrm>
          </p:grpSpPr>
          <p:sp>
            <p:nvSpPr>
              <p:cNvPr id="797" name="Rectangle"/>
              <p:cNvSpPr/>
              <p:nvPr/>
            </p:nvSpPr>
            <p:spPr>
              <a:xfrm>
                <a:off x="-1" y="-1"/>
                <a:ext cx="545344" cy="630944"/>
              </a:xfrm>
              <a:prstGeom prst="rect">
                <a:avLst/>
              </a:prstGeom>
              <a:blipFill rotWithShape="1">
                <a:blip r:embed="rId23"/>
                <a:srcRect l="0" t="0" r="0" b="0"/>
                <a:stretch>
                  <a:fillRect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798" name="Text"/>
              <p:cNvSpPr txBox="1"/>
              <p:nvPr/>
            </p:nvSpPr>
            <p:spPr>
              <a:xfrm>
                <a:off x="-1" y="-1"/>
                <a:ext cx="545344" cy="3581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/>
                <a:r>
                  <a:t> </a:t>
                </a:r>
              </a:p>
            </p:txBody>
          </p:sp>
        </p:grpSp>
        <p:sp>
          <p:nvSpPr>
            <p:cNvPr id="800" name="Straight Arrow Connector 43"/>
            <p:cNvSpPr/>
            <p:nvPr/>
          </p:nvSpPr>
          <p:spPr>
            <a:xfrm flipV="1">
              <a:off x="1335344" y="1029846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1" name="Straight Arrow Connector 44"/>
            <p:cNvSpPr/>
            <p:nvPr/>
          </p:nvSpPr>
          <p:spPr>
            <a:xfrm flipV="1">
              <a:off x="261899" y="1015737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2" name="Straight Arrow Connector 45"/>
            <p:cNvSpPr/>
            <p:nvPr/>
          </p:nvSpPr>
          <p:spPr>
            <a:xfrm flipV="1">
              <a:off x="777914" y="459492"/>
              <a:ext cx="261900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3" name="Straight Arrow Connector 46"/>
            <p:cNvSpPr/>
            <p:nvPr/>
          </p:nvSpPr>
          <p:spPr>
            <a:xfrm flipH="1" flipV="1">
              <a:off x="1847696" y="1029846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4" name="Straight Arrow Connector 47"/>
            <p:cNvSpPr/>
            <p:nvPr/>
          </p:nvSpPr>
          <p:spPr>
            <a:xfrm flipH="1" flipV="1">
              <a:off x="746363" y="1023139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05" name="Straight Arrow Connector 48"/>
            <p:cNvSpPr/>
            <p:nvPr/>
          </p:nvSpPr>
          <p:spPr>
            <a:xfrm flipH="1" flipV="1">
              <a:off x="1345751" y="470952"/>
              <a:ext cx="200103" cy="290335"/>
            </a:xfrm>
            <a:prstGeom prst="line">
              <a:avLst/>
            </a:prstGeom>
            <a:noFill/>
            <a:ln w="28575" cap="flat">
              <a:solidFill>
                <a:srgbClr val="40404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807" name="Rectangle 49"/>
          <p:cNvSpPr txBox="1"/>
          <p:nvPr/>
        </p:nvSpPr>
        <p:spPr>
          <a:xfrm>
            <a:off x="685800" y="4080430"/>
            <a:ext cx="2102753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Left Deep</a:t>
            </a:r>
            <a:r>
              <a:rPr b="0"/>
              <a:t> tree</a:t>
            </a:r>
          </a:p>
        </p:txBody>
      </p:sp>
      <p:sp>
        <p:nvSpPr>
          <p:cNvPr id="808" name="Rectangle 51"/>
          <p:cNvSpPr txBox="1"/>
          <p:nvPr/>
        </p:nvSpPr>
        <p:spPr>
          <a:xfrm>
            <a:off x="3200400" y="4080430"/>
            <a:ext cx="2322722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Right Deep</a:t>
            </a:r>
            <a:r>
              <a:rPr b="0"/>
              <a:t> tree</a:t>
            </a:r>
          </a:p>
        </p:txBody>
      </p:sp>
      <p:sp>
        <p:nvSpPr>
          <p:cNvPr id="809" name="Rectangle 52"/>
          <p:cNvSpPr txBox="1"/>
          <p:nvPr/>
        </p:nvSpPr>
        <p:spPr>
          <a:xfrm>
            <a:off x="6561641" y="3618051"/>
            <a:ext cx="1950354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“Bushy”</a:t>
            </a:r>
            <a:r>
              <a:rPr b="0"/>
              <a:t> tree</a:t>
            </a:r>
          </a:p>
        </p:txBody>
      </p:sp>
      <p:sp>
        <p:nvSpPr>
          <p:cNvPr id="810" name="Title 1"/>
          <p:cNvSpPr txBox="1"/>
          <p:nvPr/>
        </p:nvSpPr>
        <p:spPr>
          <a:xfrm>
            <a:off x="152400" y="4673600"/>
            <a:ext cx="8839200" cy="1711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Almost all RDBMSs consider only left and right deep join trees</a:t>
            </a:r>
          </a:p>
          <a:p>
            <a:pPr lvl="2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Enables easy pipelining! Why?</a:t>
            </a:r>
          </a:p>
          <a:p>
            <a:pPr marL="342900" indent="-34290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“Interesting orderings” idea from System R optimizer paper</a:t>
            </a:r>
          </a:p>
          <a:p>
            <a:pPr marL="342900" indent="-342900">
              <a:lnSpc>
                <a:spcPct val="1200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Dynamic program to combine enumeration and costing</a:t>
            </a:r>
          </a:p>
        </p:txBody>
      </p:sp>
      <p:sp>
        <p:nvSpPr>
          <p:cNvPr id="811" name="“Access Path Selection in a Relational Database Management System” SIGMOD’79"/>
          <p:cNvSpPr txBox="1"/>
          <p:nvPr/>
        </p:nvSpPr>
        <p:spPr>
          <a:xfrm>
            <a:off x="147507" y="6456589"/>
            <a:ext cx="842850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/>
            <a:r>
              <a:t>“Access Path Selection in a Relational Database Management System” SIGMOD’79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Class="entr" nodeType="with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Class="entr" nodeType="with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06" grpId="6"/>
      <p:bldP build="whole" bldLvl="1" animBg="1" rev="0" advAuto="0" spid="807" grpId="3"/>
      <p:bldP build="whole" bldLvl="1" animBg="1" rev="0" advAuto="0" spid="811" grpId="9"/>
      <p:bldP build="whole" bldLvl="1" animBg="1" rev="0" advAuto="0" spid="809" grpId="7"/>
      <p:bldP build="whole" bldLvl="1" animBg="1" rev="0" advAuto="0" spid="778" grpId="4"/>
      <p:bldP build="whole" bldLvl="1" animBg="1" rev="0" advAuto="0" spid="808" grpId="5"/>
      <p:bldP build="whole" bldLvl="1" animBg="1" rev="0" advAuto="0" spid="750" grpId="2"/>
      <p:bldP build="p" bldLvl="1" animBg="1" rev="0" advAuto="0" spid="810" grpId="8"/>
      <p:bldP build="whole" bldLvl="1" animBg="1" rev="0" advAuto="0" spid="72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1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1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15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817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  <p:sp>
        <p:nvSpPr>
          <p:cNvPr id="818" name="Rectangle 7"/>
          <p:cNvSpPr/>
          <p:nvPr/>
        </p:nvSpPr>
        <p:spPr>
          <a:xfrm>
            <a:off x="1054100" y="5532120"/>
            <a:ext cx="2389188" cy="513081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18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2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2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22" name="Overview of Query Optimizer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Overview of Query Optimizer</a:t>
              </a:r>
            </a:p>
          </p:txBody>
        </p:sp>
      </p:grpSp>
      <p:sp>
        <p:nvSpPr>
          <p:cNvPr id="824" name="TextBox 8"/>
          <p:cNvSpPr txBox="1"/>
          <p:nvPr/>
        </p:nvSpPr>
        <p:spPr>
          <a:xfrm>
            <a:off x="3220633" y="1447800"/>
            <a:ext cx="161742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SQL Query</a:t>
            </a:r>
          </a:p>
        </p:txBody>
      </p:sp>
      <p:sp>
        <p:nvSpPr>
          <p:cNvPr id="825" name="TextBox 12"/>
          <p:cNvSpPr txBox="1"/>
          <p:nvPr/>
        </p:nvSpPr>
        <p:spPr>
          <a:xfrm>
            <a:off x="869656" y="3043534"/>
            <a:ext cx="2679463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Logical Query Plan</a:t>
            </a:r>
          </a:p>
        </p:txBody>
      </p:sp>
      <p:sp>
        <p:nvSpPr>
          <p:cNvPr id="826" name="TextBox 15"/>
          <p:cNvSpPr txBox="1"/>
          <p:nvPr/>
        </p:nvSpPr>
        <p:spPr>
          <a:xfrm>
            <a:off x="852138" y="5334000"/>
            <a:ext cx="2933215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(Optimized)</a:t>
            </a:r>
          </a:p>
        </p:txBody>
      </p:sp>
      <p:grpSp>
        <p:nvGrpSpPr>
          <p:cNvPr id="829" name="Rectangle 1"/>
          <p:cNvGrpSpPr/>
          <p:nvPr/>
        </p:nvGrpSpPr>
        <p:grpSpPr>
          <a:xfrm>
            <a:off x="3103968" y="2362200"/>
            <a:ext cx="1945466" cy="522846"/>
            <a:chOff x="0" y="0"/>
            <a:chExt cx="1945464" cy="522845"/>
          </a:xfrm>
        </p:grpSpPr>
        <p:sp>
          <p:nvSpPr>
            <p:cNvPr id="827" name="Rectangle"/>
            <p:cNvSpPr/>
            <p:nvPr/>
          </p:nvSpPr>
          <p:spPr>
            <a:xfrm>
              <a:off x="0" y="0"/>
              <a:ext cx="1945465" cy="522846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28" name="Parser"/>
            <p:cNvSpPr txBox="1"/>
            <p:nvPr/>
          </p:nvSpPr>
          <p:spPr>
            <a:xfrm>
              <a:off x="0" y="42888"/>
              <a:ext cx="1945465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Parser</a:t>
              </a:r>
            </a:p>
          </p:txBody>
        </p:sp>
      </p:grpSp>
      <p:grpSp>
        <p:nvGrpSpPr>
          <p:cNvPr id="832" name="Rounded Rectangle 18"/>
          <p:cNvGrpSpPr/>
          <p:nvPr/>
        </p:nvGrpSpPr>
        <p:grpSpPr>
          <a:xfrm>
            <a:off x="1752600" y="3795223"/>
            <a:ext cx="2366617" cy="792669"/>
            <a:chOff x="0" y="0"/>
            <a:chExt cx="2366616" cy="792668"/>
          </a:xfrm>
        </p:grpSpPr>
        <p:sp>
          <p:nvSpPr>
            <p:cNvPr id="830" name="Rounded Rectangle"/>
            <p:cNvSpPr/>
            <p:nvPr/>
          </p:nvSpPr>
          <p:spPr>
            <a:xfrm>
              <a:off x="0" y="15891"/>
              <a:ext cx="2366617" cy="76088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1" name="Plan Enumerator"/>
            <p:cNvSpPr txBox="1"/>
            <p:nvPr/>
          </p:nvSpPr>
          <p:spPr>
            <a:xfrm>
              <a:off x="37142" y="0"/>
              <a:ext cx="2292333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Plan Enumerator</a:t>
              </a:r>
            </a:p>
          </p:txBody>
        </p:sp>
      </p:grpSp>
      <p:grpSp>
        <p:nvGrpSpPr>
          <p:cNvPr id="835" name="Rounded Rectangle 19"/>
          <p:cNvGrpSpPr/>
          <p:nvPr/>
        </p:nvGrpSpPr>
        <p:grpSpPr>
          <a:xfrm>
            <a:off x="4246967" y="3795222"/>
            <a:ext cx="2153834" cy="792669"/>
            <a:chOff x="0" y="0"/>
            <a:chExt cx="2153833" cy="792668"/>
          </a:xfrm>
        </p:grpSpPr>
        <p:sp>
          <p:nvSpPr>
            <p:cNvPr id="833" name="Rounded Rectangle"/>
            <p:cNvSpPr/>
            <p:nvPr/>
          </p:nvSpPr>
          <p:spPr>
            <a:xfrm>
              <a:off x="0" y="15891"/>
              <a:ext cx="2153834" cy="76088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34" name="Plan Cost…"/>
            <p:cNvSpPr txBox="1"/>
            <p:nvPr/>
          </p:nvSpPr>
          <p:spPr>
            <a:xfrm>
              <a:off x="37142" y="0"/>
              <a:ext cx="2079549" cy="792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Plan Cost</a:t>
              </a:r>
            </a:p>
            <a:p>
              <a:pPr algn="ctr">
                <a:defRPr b="1"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Estimator</a:t>
              </a:r>
            </a:p>
          </p:txBody>
        </p:sp>
      </p:grpSp>
      <p:sp>
        <p:nvSpPr>
          <p:cNvPr id="836" name="Rectangle 2"/>
          <p:cNvSpPr/>
          <p:nvPr/>
        </p:nvSpPr>
        <p:spPr>
          <a:xfrm>
            <a:off x="1676400" y="3650901"/>
            <a:ext cx="4800600" cy="1530698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37" name="TextBox 20"/>
          <p:cNvSpPr txBox="1"/>
          <p:nvPr/>
        </p:nvSpPr>
        <p:spPr>
          <a:xfrm>
            <a:off x="3276600" y="4643735"/>
            <a:ext cx="150982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Optimizer</a:t>
            </a:r>
          </a:p>
        </p:txBody>
      </p:sp>
      <p:sp>
        <p:nvSpPr>
          <p:cNvPr id="847" name="Straight Arrow Connector 7"/>
          <p:cNvSpPr/>
          <p:nvPr/>
        </p:nvSpPr>
        <p:spPr>
          <a:xfrm>
            <a:off x="4040155" y="1884868"/>
            <a:ext cx="22672" cy="458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57150">
            <a:solidFill>
              <a:schemeClr val="accent1"/>
            </a:solidFill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848" name="Straight Arrow Connector 21"/>
          <p:cNvSpPr/>
          <p:nvPr/>
        </p:nvSpPr>
        <p:spPr>
          <a:xfrm>
            <a:off x="4076700" y="2903934"/>
            <a:ext cx="1" cy="727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1"/>
            </a:solidFill>
            <a:tailEnd type="triangle"/>
          </a:ln>
        </p:spPr>
        <p:txBody>
          <a:bodyPr/>
          <a:lstStyle/>
          <a:p>
            <a:pPr/>
          </a:p>
        </p:txBody>
      </p:sp>
      <p:cxnSp>
        <p:nvCxnSpPr>
          <p:cNvPr id="840" name="Straight Arrow Connector 24"/>
          <p:cNvCxnSpPr>
            <a:stCxn id="836" idx="0"/>
            <a:endCxn id="841" idx="0"/>
          </p:cNvCxnSpPr>
          <p:nvPr/>
        </p:nvCxnSpPr>
        <p:spPr>
          <a:xfrm flipH="1">
            <a:off x="4020660" y="4416250"/>
            <a:ext cx="56040" cy="2050685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</p:cxnSp>
      <p:sp>
        <p:nvSpPr>
          <p:cNvPr id="841" name="TextBox 27"/>
          <p:cNvSpPr txBox="1"/>
          <p:nvPr/>
        </p:nvSpPr>
        <p:spPr>
          <a:xfrm>
            <a:off x="2435288" y="6248400"/>
            <a:ext cx="3170745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 Scheduler/Executor</a:t>
            </a:r>
          </a:p>
        </p:txBody>
      </p:sp>
      <p:grpSp>
        <p:nvGrpSpPr>
          <p:cNvPr id="844" name="Rectangle 35"/>
          <p:cNvGrpSpPr/>
          <p:nvPr/>
        </p:nvGrpSpPr>
        <p:grpSpPr>
          <a:xfrm>
            <a:off x="7391399" y="4154827"/>
            <a:ext cx="1564467" cy="522847"/>
            <a:chOff x="0" y="0"/>
            <a:chExt cx="1564465" cy="522845"/>
          </a:xfrm>
        </p:grpSpPr>
        <p:sp>
          <p:nvSpPr>
            <p:cNvPr id="842" name="Rectangle"/>
            <p:cNvSpPr/>
            <p:nvPr/>
          </p:nvSpPr>
          <p:spPr>
            <a:xfrm>
              <a:off x="-1" y="0"/>
              <a:ext cx="1564467" cy="522846"/>
            </a:xfrm>
            <a:prstGeom prst="rect">
              <a:avLst/>
            </a:prstGeom>
            <a:noFill/>
            <a:ln w="381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843" name="Catalog"/>
            <p:cNvSpPr txBox="1"/>
            <p:nvPr/>
          </p:nvSpPr>
          <p:spPr>
            <a:xfrm>
              <a:off x="-1" y="42888"/>
              <a:ext cx="1564467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b="1" sz="24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Catalog</a:t>
              </a:r>
            </a:p>
          </p:txBody>
        </p:sp>
      </p:grpSp>
      <p:sp>
        <p:nvSpPr>
          <p:cNvPr id="849" name="Straight Arrow Connector 36"/>
          <p:cNvSpPr/>
          <p:nvPr/>
        </p:nvSpPr>
        <p:spPr>
          <a:xfrm>
            <a:off x="6496050" y="4416250"/>
            <a:ext cx="876300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7150">
            <a:solidFill>
              <a:schemeClr val="accent1"/>
            </a:solidFill>
            <a:headEnd type="triangle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846" name="Rectangle 17"/>
          <p:cNvSpPr/>
          <p:nvPr/>
        </p:nvSpPr>
        <p:spPr>
          <a:xfrm>
            <a:off x="4159625" y="3706323"/>
            <a:ext cx="2328518" cy="970469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46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5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5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3" name="Costing PQ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Costing PQPs</a:t>
              </a:r>
            </a:p>
          </p:txBody>
        </p:sp>
      </p:grpSp>
      <p:sp>
        <p:nvSpPr>
          <p:cNvPr id="855" name="Title 1"/>
          <p:cNvSpPr txBox="1"/>
          <p:nvPr/>
        </p:nvSpPr>
        <p:spPr>
          <a:xfrm>
            <a:off x="152400" y="1485900"/>
            <a:ext cx="8839200" cy="4849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For each PQP considered by the Plan Enumerator, the Plan Cost Estimator computes “</a:t>
            </a:r>
            <a:r>
              <a:rPr b="1"/>
              <a:t>Cost</a:t>
            </a:r>
            <a:r>
              <a:t>” of the PQP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Weighted sum of I/O cost and CPU cost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(Distributed RDBMSs also include Network cost)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Challenge</a:t>
            </a:r>
            <a:r>
              <a:rPr b="0"/>
              <a:t>: Given a PQP, compute overall cost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Issues to consider</a:t>
            </a:r>
            <a:r>
              <a:rPr b="0"/>
              <a:t>: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Pipelining vs. blocking ops; cannot simply add costs!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Cardinality estimation</a:t>
            </a:r>
            <a:r>
              <a:t> for intermediate tables!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 i="1"/>
              <a:t>Q:</a:t>
            </a:r>
            <a:r>
              <a:rPr i="1"/>
              <a:t> </a:t>
            </a:r>
            <a:r>
              <a:rPr i="1"/>
              <a:t>What statistics does the catalog have to help?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55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60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58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59" name="Costing PQP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Costing PQPs</a:t>
              </a:r>
            </a:p>
          </p:txBody>
        </p:sp>
      </p:grpSp>
      <p:sp>
        <p:nvSpPr>
          <p:cNvPr id="861" name="Title 1"/>
          <p:cNvSpPr txBox="1"/>
          <p:nvPr/>
        </p:nvSpPr>
        <p:spPr>
          <a:xfrm>
            <a:off x="152400" y="1549400"/>
            <a:ext cx="8839200" cy="1497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6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Most RDBMSs use various heuristics to make costing tractable; so, it is approximate!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Example:</a:t>
            </a:r>
            <a:r>
              <a:rPr b="0"/>
              <a:t> Complex predicates</a:t>
            </a:r>
          </a:p>
        </p:txBody>
      </p:sp>
      <p:grpSp>
        <p:nvGrpSpPr>
          <p:cNvPr id="864" name="Rectangle 5"/>
          <p:cNvGrpSpPr/>
          <p:nvPr/>
        </p:nvGrpSpPr>
        <p:grpSpPr>
          <a:xfrm>
            <a:off x="1219200" y="3280657"/>
            <a:ext cx="2060564" cy="630943"/>
            <a:chOff x="0" y="0"/>
            <a:chExt cx="2060563" cy="630942"/>
          </a:xfrm>
        </p:grpSpPr>
        <p:sp>
          <p:nvSpPr>
            <p:cNvPr id="862" name="Rectangle"/>
            <p:cNvSpPr/>
            <p:nvPr/>
          </p:nvSpPr>
          <p:spPr>
            <a:xfrm>
              <a:off x="0" y="-1"/>
              <a:ext cx="2060564" cy="630944"/>
            </a:xfrm>
            <a:prstGeom prst="rect">
              <a:avLst/>
            </a:prstGeom>
            <a:blipFill rotWithShape="1">
              <a:blip r:embed="rId2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63" name="Text"/>
            <p:cNvSpPr txBox="1"/>
            <p:nvPr/>
          </p:nvSpPr>
          <p:spPr>
            <a:xfrm>
              <a:off x="0" y="-1"/>
              <a:ext cx="2060564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grpSp>
        <p:nvGrpSpPr>
          <p:cNvPr id="867" name="Rectangle 7"/>
          <p:cNvGrpSpPr/>
          <p:nvPr/>
        </p:nvGrpSpPr>
        <p:grpSpPr>
          <a:xfrm>
            <a:off x="4023972" y="3115304"/>
            <a:ext cx="4434228" cy="1024896"/>
            <a:chOff x="0" y="0"/>
            <a:chExt cx="4434227" cy="1024895"/>
          </a:xfrm>
        </p:grpSpPr>
        <p:sp>
          <p:nvSpPr>
            <p:cNvPr id="865" name="Rectangle"/>
            <p:cNvSpPr/>
            <p:nvPr/>
          </p:nvSpPr>
          <p:spPr>
            <a:xfrm>
              <a:off x="-1" y="0"/>
              <a:ext cx="4434229" cy="1024895"/>
            </a:xfrm>
            <a:prstGeom prst="rect">
              <a:avLst/>
            </a:prstGeom>
            <a:blipFill rotWithShape="1">
              <a:blip r:embed="rId3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66" name="Text"/>
            <p:cNvSpPr txBox="1"/>
            <p:nvPr/>
          </p:nvSpPr>
          <p:spPr>
            <a:xfrm>
              <a:off x="-1" y="0"/>
              <a:ext cx="4434229" cy="35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grpSp>
        <p:nvGrpSpPr>
          <p:cNvPr id="870" name="Rectangle 11"/>
          <p:cNvGrpSpPr/>
          <p:nvPr/>
        </p:nvGrpSpPr>
        <p:grpSpPr>
          <a:xfrm>
            <a:off x="946601" y="4147046"/>
            <a:ext cx="5225600" cy="576056"/>
            <a:chOff x="0" y="0"/>
            <a:chExt cx="5225598" cy="576055"/>
          </a:xfrm>
        </p:grpSpPr>
        <p:sp>
          <p:nvSpPr>
            <p:cNvPr id="868" name="Rectangle"/>
            <p:cNvSpPr/>
            <p:nvPr/>
          </p:nvSpPr>
          <p:spPr>
            <a:xfrm>
              <a:off x="-1" y="-1"/>
              <a:ext cx="5225600" cy="576057"/>
            </a:xfrm>
            <a:prstGeom prst="rect">
              <a:avLst/>
            </a:prstGeom>
            <a:blipFill rotWithShape="1">
              <a:blip r:embed="rId4"/>
              <a:srcRect l="0" t="0" r="0" b="0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869" name="Text"/>
            <p:cNvSpPr txBox="1"/>
            <p:nvPr/>
          </p:nvSpPr>
          <p:spPr>
            <a:xfrm>
              <a:off x="-1" y="-1"/>
              <a:ext cx="5225600" cy="3581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/>
              <a:r>
                <a:t> </a:t>
              </a:r>
            </a:p>
          </p:txBody>
        </p:sp>
      </p:grpSp>
      <p:sp>
        <p:nvSpPr>
          <p:cNvPr id="871" name="Rectangle 12"/>
          <p:cNvSpPr txBox="1"/>
          <p:nvPr/>
        </p:nvSpPr>
        <p:spPr>
          <a:xfrm>
            <a:off x="6318100" y="4343400"/>
            <a:ext cx="2341027" cy="46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 enough info!</a:t>
            </a:r>
          </a:p>
        </p:txBody>
      </p:sp>
      <p:sp>
        <p:nvSpPr>
          <p:cNvPr id="872" name="Rectangle 14"/>
          <p:cNvSpPr txBox="1"/>
          <p:nvPr/>
        </p:nvSpPr>
        <p:spPr>
          <a:xfrm>
            <a:off x="914399" y="4870034"/>
            <a:ext cx="7252207" cy="501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But, most RDBMSs use the </a:t>
            </a:r>
            <a:r>
              <a:rPr b="1"/>
              <a:t>independence</a:t>
            </a:r>
            <a:r>
              <a:t> heuristic!</a:t>
            </a:r>
          </a:p>
        </p:txBody>
      </p:sp>
      <p:sp>
        <p:nvSpPr>
          <p:cNvPr id="873" name="Rectangle 15"/>
          <p:cNvSpPr txBox="1"/>
          <p:nvPr/>
        </p:nvSpPr>
        <p:spPr>
          <a:xfrm>
            <a:off x="1107022" y="5440650"/>
            <a:ext cx="6821498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Selectivity of conjunction = Product of selectivities</a:t>
            </a:r>
          </a:p>
        </p:txBody>
      </p:sp>
      <p:sp>
        <p:nvSpPr>
          <p:cNvPr id="874" name="Rectangle 17"/>
          <p:cNvSpPr txBox="1"/>
          <p:nvPr/>
        </p:nvSpPr>
        <p:spPr>
          <a:xfrm>
            <a:off x="1828800" y="5969000"/>
            <a:ext cx="5058182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Thus, ≈ 0.05 * 0.1 = 0.005, i.e., 0.5%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4" grpId="8"/>
      <p:bldP build="whole" bldLvl="1" animBg="1" rev="0" advAuto="0" spid="864" grpId="2"/>
      <p:bldP build="whole" bldLvl="1" animBg="1" rev="0" advAuto="0" spid="872" grpId="6"/>
      <p:bldP build="p" bldLvl="5" animBg="1" rev="0" advAuto="0" spid="861" grpId="1"/>
      <p:bldP build="whole" bldLvl="1" animBg="1" rev="0" advAuto="0" spid="867" grpId="3"/>
      <p:bldP build="whole" bldLvl="1" animBg="1" rev="0" advAuto="0" spid="870" grpId="4"/>
      <p:bldP build="whole" bldLvl="1" animBg="1" rev="0" advAuto="0" spid="871" grpId="5"/>
      <p:bldP build="whole" bldLvl="1" animBg="1" rev="0" advAuto="0" spid="873" grpId="7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7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7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78" name="Query Optimization: Summar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Optimization: Summary</a:t>
              </a:r>
            </a:p>
          </p:txBody>
        </p:sp>
      </p:grpSp>
      <p:sp>
        <p:nvSpPr>
          <p:cNvPr id="880" name="Title 1"/>
          <p:cNvSpPr txBox="1"/>
          <p:nvPr/>
        </p:nvSpPr>
        <p:spPr>
          <a:xfrm>
            <a:off x="152400" y="1612900"/>
            <a:ext cx="8839200" cy="4849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Plan Enumerator and Cost Estimator work in lock step: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Rules</a:t>
            </a:r>
            <a:r>
              <a:t> determine what PQPs are enumerated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Logical: Algebraic rewrites of LQP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	Physical: Op. Impl. and ordering alternatives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  <a:r>
              <a:rPr b="1"/>
              <a:t>Cost models</a:t>
            </a:r>
            <a:r>
              <a:t> and </a:t>
            </a:r>
            <a:r>
              <a:rPr b="1"/>
              <a:t>heuristics</a:t>
            </a:r>
            <a:r>
              <a:t> help cost the PQPs	</a:t>
            </a:r>
            <a:endParaRPr sz="4400"/>
          </a:p>
          <a:p>
            <a:pPr marL="342900" indent="-342900">
              <a:lnSpc>
                <a:spcPts val="4200"/>
              </a:lnSpc>
              <a:buClr>
                <a:srgbClr val="92D050"/>
              </a:buClr>
              <a:buSzPct val="100000"/>
              <a:buChar char="❖"/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Still an active research area!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Parametric Q.O., Multi-objective Q.O., </a:t>
            </a:r>
          </a:p>
          <a:p>
            <a:pPr lvl="2"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Multi-objective parametric Q.O., Multiple Q.O.,</a:t>
            </a:r>
            <a:endParaRPr sz="4400"/>
          </a:p>
          <a:p>
            <a:pPr>
              <a:lnSpc>
                <a:spcPts val="42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Online/Adaptive  Q.O., Dynamic re-optimization,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880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8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8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84" name="Query Optimiza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Query Optimization</a:t>
              </a:r>
            </a:p>
          </p:txBody>
        </p:sp>
      </p:grpSp>
      <p:sp>
        <p:nvSpPr>
          <p:cNvPr id="886" name="Title 1"/>
          <p:cNvSpPr txBox="1"/>
          <p:nvPr/>
        </p:nvSpPr>
        <p:spPr>
          <a:xfrm>
            <a:off x="381000" y="1722120"/>
            <a:ext cx="7620000" cy="490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Overview of Query Optimizer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Physical Query Plan (PQP)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Concept: Pipelining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Mechanism: Iterator Interface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Enumerating Alternative PQPs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Logical: Algebraic Rewrites</a:t>
            </a:r>
            <a:endParaRPr sz="4200"/>
          </a:p>
          <a:p>
            <a:pPr>
              <a:lnSpc>
                <a:spcPct val="140000"/>
              </a:lnSpc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Physical: Choosing Phy. Op. Impl.</a:t>
            </a:r>
            <a:endParaRPr sz="4200"/>
          </a:p>
          <a:p>
            <a:pPr marL="742950" indent="-742950">
              <a:lnSpc>
                <a:spcPct val="140000"/>
              </a:lnSpc>
              <a:buClr>
                <a:srgbClr val="92D050"/>
              </a:buClr>
              <a:buSzPct val="100000"/>
              <a:buChar char="❖"/>
              <a:defRPr sz="27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Costing PQPs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891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88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890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892" name="Title 1"/>
          <p:cNvSpPr txBox="1"/>
          <p:nvPr/>
        </p:nvSpPr>
        <p:spPr>
          <a:xfrm>
            <a:off x="204881" y="2840260"/>
            <a:ext cx="8734238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COUNT(DISTINCT Date)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Ratings</a:t>
            </a:r>
          </a:p>
        </p:txBody>
      </p:sp>
      <p:sp>
        <p:nvSpPr>
          <p:cNvPr id="893" name="Rectangle 14"/>
          <p:cNvSpPr txBox="1"/>
          <p:nvPr/>
        </p:nvSpPr>
        <p:spPr>
          <a:xfrm>
            <a:off x="905713" y="2255827"/>
            <a:ext cx="7332574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 size 8KB; Buffer memory 8GB; 8B for each field</a:t>
            </a:r>
          </a:p>
        </p:txBody>
      </p:sp>
      <p:sp>
        <p:nvSpPr>
          <p:cNvPr id="894" name="Rectangle 14"/>
          <p:cNvSpPr txBox="1"/>
          <p:nvPr/>
        </p:nvSpPr>
        <p:spPr>
          <a:xfrm>
            <a:off x="524267" y="3330708"/>
            <a:ext cx="8095467" cy="501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Propose an efficient physical plan and compute its I/O cost.</a:t>
            </a:r>
          </a:p>
        </p:txBody>
      </p:sp>
      <p:sp>
        <p:nvSpPr>
          <p:cNvPr id="895" name="Ratings"/>
          <p:cNvSpPr txBox="1"/>
          <p:nvPr/>
        </p:nvSpPr>
        <p:spPr>
          <a:xfrm>
            <a:off x="1149554" y="6293482"/>
            <a:ext cx="1611066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896" name="Hash-based…"/>
          <p:cNvSpPr txBox="1"/>
          <p:nvPr/>
        </p:nvSpPr>
        <p:spPr>
          <a:xfrm>
            <a:off x="-50075" y="5003786"/>
            <a:ext cx="3756324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Hash-based </a:t>
            </a:r>
          </a:p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 on Date</a:t>
            </a:r>
          </a:p>
        </p:txBody>
      </p:sp>
      <p:sp>
        <p:nvSpPr>
          <p:cNvPr id="897" name="COUNT Aggregate"/>
          <p:cNvSpPr txBox="1"/>
          <p:nvPr/>
        </p:nvSpPr>
        <p:spPr>
          <a:xfrm>
            <a:off x="76925" y="4071004"/>
            <a:ext cx="3756324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COUNT Aggregate</a:t>
            </a:r>
          </a:p>
        </p:txBody>
      </p:sp>
      <p:sp>
        <p:nvSpPr>
          <p:cNvPr id="898" name="Line"/>
          <p:cNvSpPr/>
          <p:nvPr/>
        </p:nvSpPr>
        <p:spPr>
          <a:xfrm flipV="1">
            <a:off x="1955086" y="5749408"/>
            <a:ext cx="1" cy="51474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99" name="Line"/>
          <p:cNvSpPr/>
          <p:nvPr/>
        </p:nvSpPr>
        <p:spPr>
          <a:xfrm flipV="1">
            <a:off x="1955086" y="4532674"/>
            <a:ext cx="1" cy="51474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00" name="# buffer frames = 1m"/>
          <p:cNvSpPr txBox="1"/>
          <p:nvPr/>
        </p:nvSpPr>
        <p:spPr>
          <a:xfrm>
            <a:off x="5372825" y="3918604"/>
            <a:ext cx="3471119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# buffer frames = 1m</a:t>
            </a:r>
          </a:p>
        </p:txBody>
      </p:sp>
      <p:sp>
        <p:nvSpPr>
          <p:cNvPr id="901" name="Read NR = 20m"/>
          <p:cNvSpPr txBox="1"/>
          <p:nvPr/>
        </p:nvSpPr>
        <p:spPr>
          <a:xfrm>
            <a:off x="2820125" y="6285093"/>
            <a:ext cx="244042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 N</a:t>
            </a:r>
            <a:r>
              <a:rPr baseline="-5999"/>
              <a:t>R</a:t>
            </a:r>
            <a:r>
              <a:t> = 20m</a:t>
            </a:r>
          </a:p>
        </p:txBody>
      </p:sp>
      <p:sp>
        <p:nvSpPr>
          <p:cNvPr id="902" name="Write T to disk"/>
          <p:cNvSpPr txBox="1"/>
          <p:nvPr/>
        </p:nvSpPr>
        <p:spPr>
          <a:xfrm>
            <a:off x="2858225" y="5303105"/>
            <a:ext cx="236422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Write T to disk</a:t>
            </a:r>
          </a:p>
        </p:txBody>
      </p:sp>
      <p:sp>
        <p:nvSpPr>
          <p:cNvPr id="903" name="Cannot fit hash table on T entirely; partition it"/>
          <p:cNvSpPr txBox="1"/>
          <p:nvPr/>
        </p:nvSpPr>
        <p:spPr>
          <a:xfrm>
            <a:off x="5258525" y="5355401"/>
            <a:ext cx="3471119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Cannot fit hash table on T entirely; partition it</a:t>
            </a:r>
          </a:p>
        </p:txBody>
      </p:sp>
      <p:sp>
        <p:nvSpPr>
          <p:cNvPr id="904" name="Pipeline COUNT with…"/>
          <p:cNvSpPr txBox="1"/>
          <p:nvPr/>
        </p:nvSpPr>
        <p:spPr>
          <a:xfrm>
            <a:off x="5258525" y="4452607"/>
            <a:ext cx="3471119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Pipeline COUNT with </a:t>
            </a:r>
          </a:p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deduplication phase</a:t>
            </a:r>
          </a:p>
        </p:txBody>
      </p:sp>
      <p:sp>
        <p:nvSpPr>
          <p:cNvPr id="905" name="Read…"/>
          <p:cNvSpPr txBox="1"/>
          <p:nvPr/>
        </p:nvSpPr>
        <p:spPr>
          <a:xfrm>
            <a:off x="3063161" y="4382923"/>
            <a:ext cx="1954350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</a:t>
            </a:r>
          </a:p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5999"/>
              <a:t>T</a:t>
            </a:r>
            <a:r>
              <a:t> = 4m</a:t>
            </a:r>
          </a:p>
        </p:txBody>
      </p:sp>
      <p:sp>
        <p:nvSpPr>
          <p:cNvPr id="906" name="Total I/O = 28m pages"/>
          <p:cNvSpPr txBox="1"/>
          <p:nvPr/>
        </p:nvSpPr>
        <p:spPr>
          <a:xfrm>
            <a:off x="5258525" y="6294978"/>
            <a:ext cx="347111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I/O = </a:t>
            </a:r>
            <a:r>
              <a:rPr b="1"/>
              <a:t>28m pages</a:t>
            </a:r>
          </a:p>
        </p:txBody>
      </p:sp>
      <p:sp>
        <p:nvSpPr>
          <p:cNvPr id="907" name="NT = 4m"/>
          <p:cNvSpPr txBox="1"/>
          <p:nvPr/>
        </p:nvSpPr>
        <p:spPr>
          <a:xfrm>
            <a:off x="2858225" y="5739035"/>
            <a:ext cx="236422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</a:t>
            </a:r>
            <a:r>
              <a:rPr baseline="-5999"/>
              <a:t>T</a:t>
            </a:r>
            <a:r>
              <a:t> = 4m</a:t>
            </a:r>
          </a:p>
        </p:txBody>
      </p:sp>
      <p:graphicFrame>
        <p:nvGraphicFramePr>
          <p:cNvPr id="908" name="Table 7"/>
          <p:cNvGraphicFramePr/>
          <p:nvPr/>
        </p:nvGraphicFramePr>
        <p:xfrm>
          <a:off x="461922" y="1638777"/>
          <a:ext cx="6556912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665088"/>
                <a:gridCol w="1249564"/>
                <a:gridCol w="1299989"/>
                <a:gridCol w="1115179"/>
                <a:gridCol w="1214389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909" name="Rectangle 14"/>
          <p:cNvSpPr txBox="1"/>
          <p:nvPr/>
        </p:nvSpPr>
        <p:spPr>
          <a:xfrm>
            <a:off x="7050712" y="1639064"/>
            <a:ext cx="16122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20m pages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9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Class="entr" nodeType="with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06" grpId="13"/>
      <p:bldP build="whole" bldLvl="1" animBg="1" rev="0" advAuto="0" spid="899" grpId="2"/>
      <p:bldP build="whole" bldLvl="1" animBg="1" rev="0" advAuto="0" spid="900" grpId="8"/>
      <p:bldP build="whole" bldLvl="1" animBg="1" rev="0" advAuto="0" spid="895" grpId="5"/>
      <p:bldP build="p" bldLvl="1" animBg="1" rev="0" advAuto="0" spid="902" grpId="10"/>
      <p:bldP build="whole" bldLvl="1" animBg="1" rev="0" advAuto="0" spid="901" grpId="6"/>
      <p:bldP build="whole" bldLvl="1" animBg="1" rev="0" advAuto="0" spid="903" grpId="9"/>
      <p:bldP build="whole" bldLvl="1" animBg="1" rev="0" advAuto="0" spid="904" grpId="11"/>
      <p:bldP build="p" bldLvl="1" animBg="1" rev="0" advAuto="0" spid="907" grpId="7"/>
      <p:bldP build="whole" bldLvl="1" animBg="1" rev="0" advAuto="0" spid="897" grpId="1"/>
      <p:bldP build="whole" bldLvl="1" animBg="1" rev="0" advAuto="0" spid="896" grpId="3"/>
      <p:bldP build="whole" bldLvl="1" animBg="1" rev="0" advAuto="0" spid="905" grpId="12"/>
      <p:bldP build="whole" bldLvl="1" animBg="1" rev="0" advAuto="0" spid="898" grpId="4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1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1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13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915" name="Rectangle 14"/>
          <p:cNvSpPr txBox="1"/>
          <p:nvPr/>
        </p:nvSpPr>
        <p:spPr>
          <a:xfrm>
            <a:off x="905713" y="2255827"/>
            <a:ext cx="7332574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 size 8KB; Buffer memory 8GB; 8B for each field</a:t>
            </a:r>
          </a:p>
        </p:txBody>
      </p:sp>
      <p:sp>
        <p:nvSpPr>
          <p:cNvPr id="916" name="Rectangle 14"/>
          <p:cNvSpPr txBox="1"/>
          <p:nvPr/>
        </p:nvSpPr>
        <p:spPr>
          <a:xfrm>
            <a:off x="524267" y="3330708"/>
            <a:ext cx="8095467" cy="933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 are given a clustered AltRID B+ tree index on Date. 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Propose an efficient physical plan and compute its I/O cost.</a:t>
            </a:r>
          </a:p>
        </p:txBody>
      </p:sp>
      <p:sp>
        <p:nvSpPr>
          <p:cNvPr id="917" name="Rectangle 14"/>
          <p:cNvSpPr txBox="1"/>
          <p:nvPr/>
        </p:nvSpPr>
        <p:spPr>
          <a:xfrm>
            <a:off x="7050712" y="1639064"/>
            <a:ext cx="16122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20m pages</a:t>
            </a:r>
          </a:p>
        </p:txBody>
      </p:sp>
      <p:sp>
        <p:nvSpPr>
          <p:cNvPr id="918" name="Index on Date"/>
          <p:cNvSpPr txBox="1"/>
          <p:nvPr/>
        </p:nvSpPr>
        <p:spPr>
          <a:xfrm>
            <a:off x="820991" y="6337388"/>
            <a:ext cx="2268192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Index on Date</a:t>
            </a:r>
          </a:p>
        </p:txBody>
      </p:sp>
      <p:sp>
        <p:nvSpPr>
          <p:cNvPr id="919" name="Sort-based…"/>
          <p:cNvSpPr txBox="1"/>
          <p:nvPr/>
        </p:nvSpPr>
        <p:spPr>
          <a:xfrm>
            <a:off x="-50075" y="5192490"/>
            <a:ext cx="3756324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Sort-based</a:t>
            </a:r>
          </a:p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 on Date</a:t>
            </a:r>
          </a:p>
        </p:txBody>
      </p:sp>
      <p:sp>
        <p:nvSpPr>
          <p:cNvPr id="920" name="COUNT Aggregate"/>
          <p:cNvSpPr txBox="1"/>
          <p:nvPr/>
        </p:nvSpPr>
        <p:spPr>
          <a:xfrm>
            <a:off x="76925" y="4370898"/>
            <a:ext cx="3756324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COUNT Aggregate</a:t>
            </a:r>
          </a:p>
        </p:txBody>
      </p:sp>
      <p:sp>
        <p:nvSpPr>
          <p:cNvPr id="921" name="Line"/>
          <p:cNvSpPr/>
          <p:nvPr/>
        </p:nvSpPr>
        <p:spPr>
          <a:xfrm flipV="1">
            <a:off x="1955086" y="5928684"/>
            <a:ext cx="1" cy="437070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22" name="Line"/>
          <p:cNvSpPr/>
          <p:nvPr/>
        </p:nvSpPr>
        <p:spPr>
          <a:xfrm flipV="1">
            <a:off x="1955086" y="4811990"/>
            <a:ext cx="1" cy="43706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23" name="(Assume RecordID is 8B too)"/>
          <p:cNvSpPr txBox="1"/>
          <p:nvPr/>
        </p:nvSpPr>
        <p:spPr>
          <a:xfrm>
            <a:off x="3861525" y="4269298"/>
            <a:ext cx="4597103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(Assume RecordID is 8B too)</a:t>
            </a:r>
          </a:p>
        </p:txBody>
      </p:sp>
      <p:sp>
        <p:nvSpPr>
          <p:cNvPr id="924" name="ProjectionList is prefix of IndexKey…"/>
          <p:cNvSpPr txBox="1"/>
          <p:nvPr/>
        </p:nvSpPr>
        <p:spPr>
          <a:xfrm>
            <a:off x="3471769" y="4838686"/>
            <a:ext cx="5376615" cy="1286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ProjectionList is prefix of IndexKey</a:t>
            </a:r>
          </a:p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GROUP BY; trivial pipelining</a:t>
            </a:r>
          </a:p>
          <a:p>
            <a: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Overall, just one scan of leaf level</a:t>
            </a:r>
          </a:p>
        </p:txBody>
      </p:sp>
      <p:sp>
        <p:nvSpPr>
          <p:cNvPr id="925" name="Leaf level size = 2 / 5 * NR = 8m pages"/>
          <p:cNvSpPr txBox="1"/>
          <p:nvPr/>
        </p:nvSpPr>
        <p:spPr>
          <a:xfrm>
            <a:off x="3223623" y="6212073"/>
            <a:ext cx="584750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Leaf level size = 2 / 5 * N</a:t>
            </a:r>
            <a:r>
              <a:rPr baseline="-5999"/>
              <a:t>R</a:t>
            </a:r>
            <a:r>
              <a:t> = </a:t>
            </a:r>
            <a:r>
              <a:rPr b="1"/>
              <a:t>8m pages</a:t>
            </a:r>
          </a:p>
        </p:txBody>
      </p:sp>
      <p:sp>
        <p:nvSpPr>
          <p:cNvPr id="926" name="Title 1"/>
          <p:cNvSpPr txBox="1"/>
          <p:nvPr/>
        </p:nvSpPr>
        <p:spPr>
          <a:xfrm>
            <a:off x="204881" y="2840260"/>
            <a:ext cx="8734238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COUNT(DISTINCT Date)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Ratings</a:t>
            </a:r>
          </a:p>
        </p:txBody>
      </p:sp>
      <p:graphicFrame>
        <p:nvGraphicFramePr>
          <p:cNvPr id="927" name="Table 7"/>
          <p:cNvGraphicFramePr/>
          <p:nvPr/>
        </p:nvGraphicFramePr>
        <p:xfrm>
          <a:off x="461922" y="1638777"/>
          <a:ext cx="6556912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665088"/>
                <a:gridCol w="1249564"/>
                <a:gridCol w="1299989"/>
                <a:gridCol w="1115179"/>
                <a:gridCol w="1214389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Class="entr" nodeType="with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19" grpId="2"/>
      <p:bldP build="whole" bldLvl="1" animBg="1" rev="0" advAuto="0" spid="922" grpId="5"/>
      <p:bldP build="whole" bldLvl="1" animBg="1" rev="0" advAuto="0" spid="925" grpId="7"/>
      <p:bldP build="whole" bldLvl="1" animBg="1" rev="0" advAuto="0" spid="921" grpId="3"/>
      <p:bldP build="whole" bldLvl="1" animBg="1" rev="0" advAuto="0" spid="918" grpId="4"/>
      <p:bldP build="whole" bldLvl="1" animBg="1" rev="0" advAuto="0" spid="920" grpId="1"/>
      <p:bldP build="p" bldLvl="1" animBg="1" rev="0" advAuto="0" spid="924" grpId="6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32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3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31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933" name="Title 1"/>
          <p:cNvSpPr txBox="1"/>
          <p:nvPr/>
        </p:nvSpPr>
        <p:spPr>
          <a:xfrm>
            <a:off x="578737" y="2950492"/>
            <a:ext cx="7986526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COUNT(DISTINCT UID)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Ratings</a:t>
            </a:r>
          </a:p>
        </p:txBody>
      </p:sp>
      <p:sp>
        <p:nvSpPr>
          <p:cNvPr id="934" name="Rectangle 14"/>
          <p:cNvSpPr txBox="1"/>
          <p:nvPr/>
        </p:nvSpPr>
        <p:spPr>
          <a:xfrm>
            <a:off x="905713" y="2255827"/>
            <a:ext cx="7332574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 size 8KB; Buffer memory 4GB; 8B for each field</a:t>
            </a:r>
          </a:p>
        </p:txBody>
      </p:sp>
      <p:sp>
        <p:nvSpPr>
          <p:cNvPr id="935" name="Rectangle 14"/>
          <p:cNvSpPr txBox="1"/>
          <p:nvPr/>
        </p:nvSpPr>
        <p:spPr>
          <a:xfrm>
            <a:off x="524267" y="3561010"/>
            <a:ext cx="8095467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Propose an efficient physical plan and compute its I/O cost.</a:t>
            </a:r>
          </a:p>
        </p:txBody>
      </p:sp>
      <p:sp>
        <p:nvSpPr>
          <p:cNvPr id="936" name="Rectangle 14"/>
          <p:cNvSpPr txBox="1"/>
          <p:nvPr/>
        </p:nvSpPr>
        <p:spPr>
          <a:xfrm>
            <a:off x="7050712" y="1639064"/>
            <a:ext cx="16122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10m pages</a:t>
            </a:r>
          </a:p>
        </p:txBody>
      </p:sp>
      <p:sp>
        <p:nvSpPr>
          <p:cNvPr id="937" name="Rectangle 14"/>
          <p:cNvSpPr txBox="1"/>
          <p:nvPr/>
        </p:nvSpPr>
        <p:spPr>
          <a:xfrm>
            <a:off x="953635" y="4098726"/>
            <a:ext cx="7236729" cy="2660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Query plan is a Project on UID, followed by counting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Size of intermediate file T = 2m pages, i.e., 16 GB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Size of hash table on T: F x 16 GB &gt; 4 GB RAM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But RAM is enough for regular hash-based Project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Pipeline counting on top of output of Project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 = 10m + 2 x 2m = </a:t>
            </a:r>
            <a:r>
              <a:rPr b="1"/>
              <a:t>14m pages</a:t>
            </a:r>
          </a:p>
        </p:txBody>
      </p:sp>
      <p:graphicFrame>
        <p:nvGraphicFramePr>
          <p:cNvPr id="938" name="Table 7"/>
          <p:cNvGraphicFramePr/>
          <p:nvPr/>
        </p:nvGraphicFramePr>
        <p:xfrm>
          <a:off x="461922" y="1638777"/>
          <a:ext cx="6556912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665088"/>
                <a:gridCol w="1249564"/>
                <a:gridCol w="1299989"/>
                <a:gridCol w="1115179"/>
                <a:gridCol w="1214389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9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937" grpId="3"/>
      <p:bldP build="whole" bldLvl="1" animBg="1" rev="0" advAuto="0" spid="933" grpId="1"/>
      <p:bldP build="whole" bldLvl="1" animBg="1" rev="0" advAuto="0" spid="935" grpId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43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41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42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graphicFrame>
        <p:nvGraphicFramePr>
          <p:cNvPr id="944" name="Table 14"/>
          <p:cNvGraphicFramePr/>
          <p:nvPr/>
        </p:nvGraphicFramePr>
        <p:xfrm>
          <a:off x="455572" y="2188417"/>
          <a:ext cx="6569612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351940"/>
                <a:gridCol w="1734751"/>
                <a:gridCol w="1371863"/>
                <a:gridCol w="2098355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45" name="Title 1"/>
          <p:cNvSpPr txBox="1"/>
          <p:nvPr/>
        </p:nvSpPr>
        <p:spPr>
          <a:xfrm>
            <a:off x="250453" y="3413893"/>
            <a:ext cx="8693895" cy="184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AVG(Stars)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  </a:t>
            </a:r>
            <a:r>
              <a:rPr>
                <a:solidFill>
                  <a:srgbClr val="77933C"/>
                </a:solidFill>
              </a:rPr>
              <a:t>R.MID = M.MID AND </a:t>
            </a:r>
            <a:endParaRPr>
              <a:solidFill>
                <a:srgbClr val="77933C"/>
              </a:solidFill>
            </a:endParaRPr>
          </a:p>
          <a:p>
            <a:pPr lvl="3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rgbClr val="77933C"/>
                </a:solidFill>
              </a:rPr>
              <a:t>M.Director = “Christopher Nolan” AND</a:t>
            </a:r>
            <a:endParaRPr>
              <a:solidFill>
                <a:srgbClr val="77933C"/>
              </a:solidFill>
            </a:endParaRPr>
          </a:p>
          <a:p>
            <a:pPr lvl="3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rgbClr val="77933C"/>
                </a:solidFill>
              </a:rPr>
              <a:t>R.UID = 1234;</a:t>
            </a:r>
          </a:p>
        </p:txBody>
      </p:sp>
      <p:sp>
        <p:nvSpPr>
          <p:cNvPr id="946" name="Rectangle 14"/>
          <p:cNvSpPr txBox="1"/>
          <p:nvPr/>
        </p:nvSpPr>
        <p:spPr>
          <a:xfrm>
            <a:off x="7050712" y="1639064"/>
            <a:ext cx="16122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10m pages</a:t>
            </a:r>
          </a:p>
        </p:txBody>
      </p:sp>
      <p:sp>
        <p:nvSpPr>
          <p:cNvPr id="947" name="Rectangle 14"/>
          <p:cNvSpPr txBox="1"/>
          <p:nvPr/>
        </p:nvSpPr>
        <p:spPr>
          <a:xfrm>
            <a:off x="7050712" y="2188704"/>
            <a:ext cx="1680231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100k pages</a:t>
            </a:r>
          </a:p>
        </p:txBody>
      </p:sp>
      <p:sp>
        <p:nvSpPr>
          <p:cNvPr id="948" name="Rectangle 14"/>
          <p:cNvSpPr txBox="1"/>
          <p:nvPr/>
        </p:nvSpPr>
        <p:spPr>
          <a:xfrm>
            <a:off x="2117174" y="2706308"/>
            <a:ext cx="4960551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 size 8KB; Buffer memory 4GB</a:t>
            </a:r>
          </a:p>
        </p:txBody>
      </p:sp>
      <p:sp>
        <p:nvSpPr>
          <p:cNvPr id="949" name="Rectangle 14"/>
          <p:cNvSpPr txBox="1"/>
          <p:nvPr/>
        </p:nvSpPr>
        <p:spPr>
          <a:xfrm>
            <a:off x="176753" y="5332727"/>
            <a:ext cx="8790494" cy="933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Propose an efficient physical plan that does not materialize any 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intermediate data (fully pipelined) and compute its I/O cost.</a:t>
            </a:r>
          </a:p>
        </p:txBody>
      </p:sp>
      <p:graphicFrame>
        <p:nvGraphicFramePr>
          <p:cNvPr id="950" name="Table 7"/>
          <p:cNvGraphicFramePr/>
          <p:nvPr/>
        </p:nvGraphicFramePr>
        <p:xfrm>
          <a:off x="461922" y="1638777"/>
          <a:ext cx="6556912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665088"/>
                <a:gridCol w="1249564"/>
                <a:gridCol w="1299989"/>
                <a:gridCol w="1115179"/>
                <a:gridCol w="1214389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45" grpId="1"/>
      <p:bldP build="whole" bldLvl="1" animBg="1" rev="0" advAuto="0" spid="949" grpId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5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54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956" name="Title 1"/>
          <p:cNvSpPr txBox="1"/>
          <p:nvPr/>
        </p:nvSpPr>
        <p:spPr>
          <a:xfrm>
            <a:off x="225053" y="1427758"/>
            <a:ext cx="8693895" cy="184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</a:t>
            </a:r>
            <a:r>
              <a:rPr>
                <a:solidFill>
                  <a:srgbClr val="0070C0"/>
                </a:solidFill>
              </a:rPr>
              <a:t>AVG(Stars) </a:t>
            </a:r>
            <a:r>
              <a:t>FROM </a:t>
            </a:r>
            <a:r>
              <a:rPr>
                <a:solidFill>
                  <a:srgbClr val="E46C0A"/>
                </a:solidFill>
              </a:rPr>
              <a:t>Ratings R, Movies M </a:t>
            </a:r>
            <a:endParaRPr sz="4400"/>
          </a:p>
          <a:p>
            <a:pPr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  </a:t>
            </a:r>
            <a:r>
              <a:rPr>
                <a:solidFill>
                  <a:srgbClr val="77933C"/>
                </a:solidFill>
              </a:rPr>
              <a:t>R.MID = M.MID AND </a:t>
            </a:r>
            <a:endParaRPr>
              <a:solidFill>
                <a:srgbClr val="77933C"/>
              </a:solidFill>
            </a:endParaRPr>
          </a:p>
          <a:p>
            <a:pPr lvl="3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rgbClr val="77933C"/>
                </a:solidFill>
              </a:rPr>
              <a:t>M.Director = “Christopher Nolan” AND</a:t>
            </a:r>
            <a:endParaRPr>
              <a:solidFill>
                <a:srgbClr val="77933C"/>
              </a:solidFill>
            </a:endParaRPr>
          </a:p>
          <a:p>
            <a:pPr lvl="3">
              <a:lnSpc>
                <a:spcPct val="120000"/>
              </a:lnSpc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rgbClr val="77933C"/>
                </a:solidFill>
              </a:rPr>
              <a:t>R.UID = 1234;</a:t>
            </a:r>
          </a:p>
        </p:txBody>
      </p:sp>
      <p:sp>
        <p:nvSpPr>
          <p:cNvPr id="957" name="Ratings"/>
          <p:cNvSpPr txBox="1"/>
          <p:nvPr/>
        </p:nvSpPr>
        <p:spPr>
          <a:xfrm>
            <a:off x="1554360" y="5918692"/>
            <a:ext cx="2268191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958" name="Movies"/>
          <p:cNvSpPr txBox="1"/>
          <p:nvPr/>
        </p:nvSpPr>
        <p:spPr>
          <a:xfrm>
            <a:off x="143008" y="5918692"/>
            <a:ext cx="1629187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pic>
        <p:nvPicPr>
          <p:cNvPr id="9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7435" y="4677165"/>
            <a:ext cx="349886" cy="241301"/>
          </a:xfrm>
          <a:prstGeom prst="rect">
            <a:avLst/>
          </a:prstGeom>
          <a:ln w="12700">
            <a:miter lim="400000"/>
          </a:ln>
        </p:spPr>
      </p:pic>
      <p:sp>
        <p:nvSpPr>
          <p:cNvPr id="960" name="Line"/>
          <p:cNvSpPr/>
          <p:nvPr/>
        </p:nvSpPr>
        <p:spPr>
          <a:xfrm flipV="1">
            <a:off x="1372491" y="4979270"/>
            <a:ext cx="487562" cy="22249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1" name="Line"/>
          <p:cNvSpPr/>
          <p:nvPr/>
        </p:nvSpPr>
        <p:spPr>
          <a:xfrm flipH="1" flipV="1">
            <a:off x="2292002" y="4969666"/>
            <a:ext cx="462399" cy="237115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2" name="Line"/>
          <p:cNvSpPr/>
          <p:nvPr/>
        </p:nvSpPr>
        <p:spPr>
          <a:xfrm flipV="1">
            <a:off x="2079256" y="4353235"/>
            <a:ext cx="1" cy="28042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3" name="Rectangle 14"/>
          <p:cNvSpPr txBox="1"/>
          <p:nvPr/>
        </p:nvSpPr>
        <p:spPr>
          <a:xfrm>
            <a:off x="183352" y="3480356"/>
            <a:ext cx="714039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LQP</a:t>
            </a:r>
          </a:p>
        </p:txBody>
      </p:sp>
      <p:sp>
        <p:nvSpPr>
          <p:cNvPr id="964" name="Line"/>
          <p:cNvSpPr/>
          <p:nvPr/>
        </p:nvSpPr>
        <p:spPr>
          <a:xfrm flipV="1">
            <a:off x="957601" y="5613892"/>
            <a:ext cx="1" cy="3175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96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70100" y="5291567"/>
            <a:ext cx="1236712" cy="174409"/>
          </a:xfrm>
          <a:prstGeom prst="rect">
            <a:avLst/>
          </a:prstGeom>
          <a:ln w="12700">
            <a:miter lim="400000"/>
          </a:ln>
        </p:spPr>
      </p:pic>
      <p:pic>
        <p:nvPicPr>
          <p:cNvPr id="96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9233" y="5281621"/>
            <a:ext cx="1536736" cy="194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7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93406" y="3959413"/>
            <a:ext cx="1872156" cy="317501"/>
          </a:xfrm>
          <a:prstGeom prst="rect">
            <a:avLst/>
          </a:prstGeom>
          <a:ln w="12700">
            <a:miter lim="400000"/>
          </a:ln>
        </p:spPr>
      </p:pic>
      <p:sp>
        <p:nvSpPr>
          <p:cNvPr id="968" name="Line"/>
          <p:cNvSpPr/>
          <p:nvPr/>
        </p:nvSpPr>
        <p:spPr>
          <a:xfrm flipV="1">
            <a:off x="2688455" y="5613892"/>
            <a:ext cx="1" cy="3175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9" name="Rectangle 14"/>
          <p:cNvSpPr txBox="1"/>
          <p:nvPr/>
        </p:nvSpPr>
        <p:spPr>
          <a:xfrm>
            <a:off x="8180898" y="3567973"/>
            <a:ext cx="747823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PQP</a:t>
            </a:r>
          </a:p>
        </p:txBody>
      </p:sp>
      <p:sp>
        <p:nvSpPr>
          <p:cNvPr id="970" name="Ratings"/>
          <p:cNvSpPr txBox="1"/>
          <p:nvPr/>
        </p:nvSpPr>
        <p:spPr>
          <a:xfrm>
            <a:off x="7469263" y="6118592"/>
            <a:ext cx="1608582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971" name="Movies"/>
          <p:cNvSpPr txBox="1"/>
          <p:nvPr/>
        </p:nvSpPr>
        <p:spPr>
          <a:xfrm>
            <a:off x="5265904" y="6118592"/>
            <a:ext cx="2268191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2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sp>
        <p:nvSpPr>
          <p:cNvPr id="972" name="Line"/>
          <p:cNvSpPr/>
          <p:nvPr/>
        </p:nvSpPr>
        <p:spPr>
          <a:xfrm flipV="1">
            <a:off x="6404540" y="4893570"/>
            <a:ext cx="487562" cy="22249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73" name="Line"/>
          <p:cNvSpPr/>
          <p:nvPr/>
        </p:nvSpPr>
        <p:spPr>
          <a:xfrm flipH="1" flipV="1">
            <a:off x="7324051" y="4883965"/>
            <a:ext cx="462399" cy="23711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74" name="Line"/>
          <p:cNvSpPr/>
          <p:nvPr/>
        </p:nvSpPr>
        <p:spPr>
          <a:xfrm flipV="1">
            <a:off x="7095756" y="4177488"/>
            <a:ext cx="1" cy="280426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75" name="Line"/>
          <p:cNvSpPr/>
          <p:nvPr/>
        </p:nvSpPr>
        <p:spPr>
          <a:xfrm flipV="1">
            <a:off x="6399999" y="5813792"/>
            <a:ext cx="1" cy="3175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76" name="Line"/>
          <p:cNvSpPr/>
          <p:nvPr/>
        </p:nvSpPr>
        <p:spPr>
          <a:xfrm flipV="1">
            <a:off x="8273553" y="5813792"/>
            <a:ext cx="1" cy="3175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77" name="Rectangle 14"/>
          <p:cNvSpPr txBox="1"/>
          <p:nvPr/>
        </p:nvSpPr>
        <p:spPr>
          <a:xfrm>
            <a:off x="6450730" y="3480356"/>
            <a:ext cx="1290053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Group by 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Easy case</a:t>
            </a:r>
          </a:p>
        </p:txBody>
      </p:sp>
      <p:sp>
        <p:nvSpPr>
          <p:cNvPr id="978" name="Rectangle 14"/>
          <p:cNvSpPr txBox="1"/>
          <p:nvPr/>
        </p:nvSpPr>
        <p:spPr>
          <a:xfrm>
            <a:off x="6514230" y="4474905"/>
            <a:ext cx="116305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 join</a:t>
            </a:r>
          </a:p>
        </p:txBody>
      </p:sp>
      <p:sp>
        <p:nvSpPr>
          <p:cNvPr id="979" name="Rectangle 14"/>
          <p:cNvSpPr txBox="1"/>
          <p:nvPr/>
        </p:nvSpPr>
        <p:spPr>
          <a:xfrm>
            <a:off x="5695132" y="5124496"/>
            <a:ext cx="1536735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Filescan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Director = …</a:t>
            </a:r>
          </a:p>
        </p:txBody>
      </p:sp>
      <p:sp>
        <p:nvSpPr>
          <p:cNvPr id="980" name="Rectangle 14"/>
          <p:cNvSpPr txBox="1"/>
          <p:nvPr/>
        </p:nvSpPr>
        <p:spPr>
          <a:xfrm>
            <a:off x="7575507" y="5124496"/>
            <a:ext cx="1396093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Filescan</a:t>
            </a:r>
          </a:p>
          <a:p>
            <a:pPr algn="ctr"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UID = 1234</a:t>
            </a:r>
          </a:p>
        </p:txBody>
      </p:sp>
      <p:sp>
        <p:nvSpPr>
          <p:cNvPr id="981" name="Rectangle 14"/>
          <p:cNvSpPr txBox="1"/>
          <p:nvPr/>
        </p:nvSpPr>
        <p:spPr>
          <a:xfrm>
            <a:off x="3650942" y="5146877"/>
            <a:ext cx="1868995" cy="1251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Fully pipelined;</a:t>
            </a:r>
          </a:p>
          <a:p>
            <a: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partitioning</a:t>
            </a:r>
          </a:p>
          <a:p>
            <a: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I/O cost = </a:t>
            </a:r>
          </a:p>
          <a:p>
            <a:pPr>
              <a:defRPr b="1"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10.1m pages</a:t>
            </a:r>
          </a:p>
        </p:txBody>
      </p:sp>
      <p:sp>
        <p:nvSpPr>
          <p:cNvPr id="982" name="Rectangle 14"/>
          <p:cNvSpPr txBox="1"/>
          <p:nvPr/>
        </p:nvSpPr>
        <p:spPr>
          <a:xfrm>
            <a:off x="3926005" y="4159782"/>
            <a:ext cx="2268191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Hash table size </a:t>
            </a:r>
          </a:p>
          <a:p>
            <a: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&lt; F * 100k * 8KB</a:t>
            </a:r>
          </a:p>
        </p:txBody>
      </p:sp>
      <p:sp>
        <p:nvSpPr>
          <p:cNvPr id="983" name="Rectangle 14"/>
          <p:cNvSpPr txBox="1"/>
          <p:nvPr/>
        </p:nvSpPr>
        <p:spPr>
          <a:xfrm>
            <a:off x="4225458" y="3568946"/>
            <a:ext cx="204287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Trivially pipelined</a:t>
            </a:r>
          </a:p>
        </p:txBody>
      </p:sp>
      <p:sp>
        <p:nvSpPr>
          <p:cNvPr id="984" name="Rectangle 14"/>
          <p:cNvSpPr txBox="1"/>
          <p:nvPr/>
        </p:nvSpPr>
        <p:spPr>
          <a:xfrm>
            <a:off x="4758858" y="2946133"/>
            <a:ext cx="2772381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 KB pages; 4 GB RAM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0" grpId="12"/>
      <p:bldP build="whole" bldLvl="1" animBg="1" rev="0" advAuto="0" spid="973" grpId="5"/>
      <p:bldP build="whole" bldLvl="1" animBg="1" rev="0" advAuto="0" spid="977" grpId="1"/>
      <p:bldP build="whole" bldLvl="1" animBg="1" rev="0" advAuto="0" spid="978" grpId="4"/>
      <p:bldP build="whole" bldLvl="1" animBg="1" rev="0" advAuto="0" spid="969" grpId="2"/>
      <p:bldP build="whole" bldLvl="1" animBg="1" rev="0" advAuto="0" spid="980" grpId="8"/>
      <p:bldP build="whole" bldLvl="1" animBg="1" rev="0" advAuto="0" spid="972" grpId="6"/>
      <p:bldP build="whole" bldLvl="1" animBg="1" rev="0" advAuto="0" spid="979" grpId="7"/>
      <p:bldP build="whole" bldLvl="1" animBg="1" rev="0" advAuto="0" spid="974" grpId="3"/>
      <p:bldP build="whole" bldLvl="1" animBg="1" rev="0" advAuto="0" spid="971" grpId="11"/>
      <p:bldP build="whole" bldLvl="1" animBg="1" rev="0" advAuto="0" spid="982" grpId="13"/>
      <p:bldP build="whole" bldLvl="1" animBg="1" rev="0" advAuto="0" spid="975" grpId="9"/>
      <p:bldP build="whole" bldLvl="1" animBg="1" rev="0" advAuto="0" spid="983" grpId="14"/>
      <p:bldP build="whole" bldLvl="1" animBg="1" rev="0" advAuto="0" spid="981" grpId="15"/>
      <p:bldP build="whole" bldLvl="1" animBg="1" rev="0" advAuto="0" spid="976" grpId="1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89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98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988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990" name="Rectangle 14"/>
          <p:cNvSpPr txBox="1"/>
          <p:nvPr/>
        </p:nvSpPr>
        <p:spPr>
          <a:xfrm>
            <a:off x="6745912" y="1537464"/>
            <a:ext cx="1358315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1b pages</a:t>
            </a:r>
          </a:p>
        </p:txBody>
      </p:sp>
      <p:sp>
        <p:nvSpPr>
          <p:cNvPr id="991" name="Rectangle 14"/>
          <p:cNvSpPr txBox="1"/>
          <p:nvPr/>
        </p:nvSpPr>
        <p:spPr>
          <a:xfrm>
            <a:off x="1897308" y="2480347"/>
            <a:ext cx="16122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10m pages</a:t>
            </a:r>
          </a:p>
        </p:txBody>
      </p:sp>
      <p:sp>
        <p:nvSpPr>
          <p:cNvPr id="992" name="Rectangle 14"/>
          <p:cNvSpPr txBox="1"/>
          <p:nvPr/>
        </p:nvSpPr>
        <p:spPr>
          <a:xfrm>
            <a:off x="1635246" y="2963702"/>
            <a:ext cx="5579726" cy="501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Page size 8KB; node has 256GB RAM</a:t>
            </a:r>
          </a:p>
        </p:txBody>
      </p:sp>
      <p:sp>
        <p:nvSpPr>
          <p:cNvPr id="993" name="Rectangle 14"/>
          <p:cNvSpPr txBox="1"/>
          <p:nvPr/>
        </p:nvSpPr>
        <p:spPr>
          <a:xfrm>
            <a:off x="176753" y="5552382"/>
            <a:ext cx="8790494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Propose an efficient physical plan that does not materialize any 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intermediate data (fully pipelined) and compute its I/O cost.</a:t>
            </a:r>
          </a:p>
        </p:txBody>
      </p:sp>
      <p:graphicFrame>
        <p:nvGraphicFramePr>
          <p:cNvPr id="994" name="Table 7"/>
          <p:cNvGraphicFramePr/>
          <p:nvPr/>
        </p:nvGraphicFramePr>
        <p:xfrm>
          <a:off x="1657873" y="1598751"/>
          <a:ext cx="6179245" cy="51326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457272"/>
                <a:gridCol w="988362"/>
                <a:gridCol w="928930"/>
                <a:gridCol w="884134"/>
                <a:gridCol w="818572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RatingID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Stars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5" name="Table 13"/>
          <p:cNvGraphicFramePr/>
          <p:nvPr/>
        </p:nvGraphicFramePr>
        <p:xfrm>
          <a:off x="1657873" y="2055951"/>
          <a:ext cx="4939259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635000"/>
                <a:gridCol w="939800"/>
                <a:gridCol w="685800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Age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96" name="Table 14"/>
          <p:cNvGraphicFramePr/>
          <p:nvPr/>
        </p:nvGraphicFramePr>
        <p:xfrm>
          <a:off x="5124973" y="2062301"/>
          <a:ext cx="5030937" cy="5147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673100"/>
                <a:gridCol w="939800"/>
                <a:gridCol w="749300"/>
                <a:gridCol w="1282700"/>
              </a:tblGrid>
              <a:tr h="48934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 u="sng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MID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Name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Year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24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Director</a:t>
                      </a:r>
                    </a:p>
                  </a:txBody>
                  <a:tcPr marL="45720" marR="45720" marT="45720" marB="45720" anchor="t" anchorCtr="0" horzOverflow="overflow">
                    <a:lnB w="38100">
                      <a:solidFill>
                        <a:srgbClr val="FFFFFF"/>
                      </a:solidFill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97" name="Rectangle 14"/>
          <p:cNvSpPr txBox="1"/>
          <p:nvPr/>
        </p:nvSpPr>
        <p:spPr>
          <a:xfrm>
            <a:off x="183626" y="1789251"/>
            <a:ext cx="1459370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b="1"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Example:</a:t>
            </a:r>
          </a:p>
        </p:txBody>
      </p:sp>
      <p:sp>
        <p:nvSpPr>
          <p:cNvPr id="998" name="Title 1"/>
          <p:cNvSpPr txBox="1"/>
          <p:nvPr/>
        </p:nvSpPr>
        <p:spPr>
          <a:xfrm>
            <a:off x="339353" y="3510558"/>
            <a:ext cx="8693895" cy="199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   </a:t>
            </a:r>
            <a:r>
              <a:rPr>
                <a:solidFill>
                  <a:srgbClr val="0070C0"/>
                </a:solidFill>
              </a:rPr>
              <a:t>M.Year, AVG(R.Stars) </a:t>
            </a:r>
            <a:endParaRPr>
              <a:solidFill>
                <a:srgbClr val="0070C0"/>
              </a:solidFill>
            </a:endParaRPr>
          </a:p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      </a:t>
            </a:r>
            <a:r>
              <a:rPr>
                <a:solidFill>
                  <a:srgbClr val="E46C0A"/>
                </a:solidFill>
              </a:rPr>
              <a:t>Ratings R, Movies M, Users U</a:t>
            </a:r>
            <a:endParaRPr sz="4400"/>
          </a:p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     </a:t>
            </a:r>
            <a:r>
              <a:rPr>
                <a:solidFill>
                  <a:srgbClr val="77933C"/>
                </a:solidFill>
              </a:rPr>
              <a:t>R.MID = M.MID AND R.UID = U.UID</a:t>
            </a:r>
            <a:endParaRPr>
              <a:solidFill>
                <a:srgbClr val="77933C"/>
              </a:solidFill>
            </a:endParaRPr>
          </a:p>
          <a:p>
            <a:pPr lvl="3"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rgbClr val="77933C"/>
                </a:solidFill>
              </a:rPr>
              <a:t>   AND U.Age &lt;= 30</a:t>
            </a:r>
            <a:endParaRPr>
              <a:solidFill>
                <a:srgbClr val="77933C"/>
              </a:solidFill>
            </a:endParaRPr>
          </a:p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</a:t>
            </a:r>
            <a:r>
              <a:t>  </a:t>
            </a:r>
            <a:r>
              <a:rPr>
                <a:solidFill>
                  <a:schemeClr val="accent4">
                    <a:satOff val="-1335"/>
                    <a:lumOff val="-10274"/>
                  </a:schemeClr>
                </a:solidFill>
              </a:rPr>
              <a:t>M.Year</a:t>
            </a:r>
          </a:p>
        </p:txBody>
      </p:sp>
      <p:sp>
        <p:nvSpPr>
          <p:cNvPr id="999" name="Rectangle 14"/>
          <p:cNvSpPr txBox="1"/>
          <p:nvPr/>
        </p:nvSpPr>
        <p:spPr>
          <a:xfrm>
            <a:off x="6107308" y="2480347"/>
            <a:ext cx="1680231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100k pages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93" grpId="2"/>
      <p:bldP build="whole" bldLvl="1" animBg="1" rev="0" advAuto="0" spid="99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04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02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03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1005" name="Title 1"/>
          <p:cNvSpPr txBox="1"/>
          <p:nvPr/>
        </p:nvSpPr>
        <p:spPr>
          <a:xfrm>
            <a:off x="225053" y="1427758"/>
            <a:ext cx="8693895" cy="1996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SELECT    </a:t>
            </a:r>
            <a:r>
              <a:rPr>
                <a:solidFill>
                  <a:srgbClr val="0070C0"/>
                </a:solidFill>
              </a:rPr>
              <a:t>M.Year, AVG(R.Stars) </a:t>
            </a:r>
            <a:endParaRPr>
              <a:solidFill>
                <a:srgbClr val="0070C0"/>
              </a:solidFill>
            </a:endParaRPr>
          </a:p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FROM      </a:t>
            </a:r>
            <a:r>
              <a:rPr>
                <a:solidFill>
                  <a:srgbClr val="E46C0A"/>
                </a:solidFill>
              </a:rPr>
              <a:t>Ratings R, Movies M, Users U</a:t>
            </a:r>
            <a:endParaRPr sz="4400"/>
          </a:p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WHERE     </a:t>
            </a:r>
            <a:r>
              <a:rPr>
                <a:solidFill>
                  <a:srgbClr val="77933C"/>
                </a:solidFill>
              </a:rPr>
              <a:t>R.MID = M.MID AND R.UID = U.UID</a:t>
            </a:r>
            <a:endParaRPr>
              <a:solidFill>
                <a:srgbClr val="77933C"/>
              </a:solidFill>
            </a:endParaRPr>
          </a:p>
          <a:p>
            <a:pPr lvl="3"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rPr>
                <a:solidFill>
                  <a:srgbClr val="77933C"/>
                </a:solidFill>
              </a:rPr>
              <a:t>   AND U.Age &lt;= 30</a:t>
            </a:r>
            <a:endParaRPr>
              <a:solidFill>
                <a:srgbClr val="77933C"/>
              </a:solidFill>
            </a:endParaRPr>
          </a:p>
          <a:p>
            <a:pPr>
              <a:defRPr b="1" sz="2600">
                <a:solidFill>
                  <a:srgbClr val="404040"/>
                </a:solidFill>
                <a:latin typeface="Courier New"/>
                <a:ea typeface="Courier New"/>
                <a:cs typeface="Courier New"/>
                <a:sym typeface="Courier New"/>
              </a:defRPr>
            </a:pPr>
            <a:r>
              <a:t>GROUP BY</a:t>
            </a:r>
            <a:r>
              <a:t>  </a:t>
            </a:r>
            <a:r>
              <a:rPr>
                <a:solidFill>
                  <a:schemeClr val="accent4">
                    <a:satOff val="-1335"/>
                    <a:lumOff val="-10274"/>
                  </a:schemeClr>
                </a:solidFill>
              </a:rPr>
              <a:t>M.Year</a:t>
            </a:r>
          </a:p>
        </p:txBody>
      </p:sp>
      <p:sp>
        <p:nvSpPr>
          <p:cNvPr id="1006" name="Users"/>
          <p:cNvSpPr txBox="1"/>
          <p:nvPr/>
        </p:nvSpPr>
        <p:spPr>
          <a:xfrm>
            <a:off x="1012204" y="63076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1007" name="Line"/>
          <p:cNvSpPr/>
          <p:nvPr/>
        </p:nvSpPr>
        <p:spPr>
          <a:xfrm flipV="1">
            <a:off x="4501653" y="5086873"/>
            <a:ext cx="1" cy="12192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08" name="Line"/>
          <p:cNvSpPr/>
          <p:nvPr/>
        </p:nvSpPr>
        <p:spPr>
          <a:xfrm flipV="1">
            <a:off x="2146299" y="5869005"/>
            <a:ext cx="1" cy="43706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09" name="Ratings"/>
          <p:cNvSpPr txBox="1"/>
          <p:nvPr/>
        </p:nvSpPr>
        <p:spPr>
          <a:xfrm>
            <a:off x="3367558" y="63076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1010" name="Movies"/>
          <p:cNvSpPr txBox="1"/>
          <p:nvPr/>
        </p:nvSpPr>
        <p:spPr>
          <a:xfrm>
            <a:off x="5317504" y="63076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pic>
        <p:nvPicPr>
          <p:cNvPr id="10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0650" y="5422900"/>
            <a:ext cx="1511300" cy="330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7503" y="4789738"/>
            <a:ext cx="368301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67450" y="4203700"/>
            <a:ext cx="368300" cy="254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4" name="Line"/>
          <p:cNvSpPr/>
          <p:nvPr/>
        </p:nvSpPr>
        <p:spPr>
          <a:xfrm flipV="1">
            <a:off x="6451599" y="4502673"/>
            <a:ext cx="1" cy="183623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15" name="Line"/>
          <p:cNvSpPr/>
          <p:nvPr/>
        </p:nvSpPr>
        <p:spPr>
          <a:xfrm flipV="1">
            <a:off x="2759903" y="4947619"/>
            <a:ext cx="1507793" cy="399944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16" name="Line"/>
          <p:cNvSpPr/>
          <p:nvPr/>
        </p:nvSpPr>
        <p:spPr>
          <a:xfrm flipV="1">
            <a:off x="4715703" y="4376119"/>
            <a:ext cx="1507793" cy="399944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101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914900" y="3321050"/>
            <a:ext cx="3073400" cy="3683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8" name="Line"/>
          <p:cNvSpPr/>
          <p:nvPr/>
        </p:nvSpPr>
        <p:spPr>
          <a:xfrm flipV="1">
            <a:off x="6451599" y="3721658"/>
            <a:ext cx="1" cy="43706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19" name="Rectangle 14"/>
          <p:cNvSpPr txBox="1"/>
          <p:nvPr/>
        </p:nvSpPr>
        <p:spPr>
          <a:xfrm>
            <a:off x="1935952" y="3470644"/>
            <a:ext cx="2679463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Logical Query Plan</a:t>
            </a:r>
          </a:p>
        </p:txBody>
      </p:sp>
      <p:sp>
        <p:nvSpPr>
          <p:cNvPr id="1020" name="Rectangle 14"/>
          <p:cNvSpPr txBox="1"/>
          <p:nvPr/>
        </p:nvSpPr>
        <p:spPr>
          <a:xfrm>
            <a:off x="297775" y="4073269"/>
            <a:ext cx="4068625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Should we rewrite the LQP? </a:t>
            </a:r>
          </a:p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How? Why?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09" grpId="7"/>
      <p:bldP build="whole" bldLvl="1" animBg="1" rev="0" advAuto="0" spid="1018" grpId="9"/>
      <p:bldP build="whole" bldLvl="1" animBg="1" rev="0" advAuto="0" spid="1014" grpId="12"/>
      <p:bldP build="whole" bldLvl="1" animBg="1" rev="0" advAuto="0" spid="1011" grpId="1"/>
      <p:bldP build="whole" bldLvl="1" animBg="1" rev="0" advAuto="0" spid="1012" grpId="4"/>
      <p:bldP build="whole" bldLvl="1" animBg="1" rev="0" advAuto="0" spid="1013" grpId="10"/>
      <p:bldP build="whole" bldLvl="1" animBg="1" rev="0" advAuto="0" spid="1020" grpId="14"/>
      <p:bldP build="whole" bldLvl="1" animBg="1" rev="0" advAuto="0" spid="1016" grpId="11"/>
      <p:bldP build="whole" bldLvl="1" animBg="1" rev="0" advAuto="0" spid="1010" grpId="13"/>
      <p:bldP build="whole" bldLvl="1" animBg="1" rev="0" advAuto="0" spid="1008" grpId="2"/>
      <p:bldP build="whole" bldLvl="1" animBg="1" rev="0" advAuto="0" spid="1015" grpId="5"/>
      <p:bldP build="whole" bldLvl="1" animBg="1" rev="0" advAuto="0" spid="1006" grpId="3"/>
      <p:bldP build="whole" bldLvl="1" animBg="1" rev="0" advAuto="0" spid="1017" grpId="8"/>
      <p:bldP build="whole" bldLvl="1" animBg="1" rev="0" advAuto="0" spid="1007" grpId="6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2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2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24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1026" name="Users"/>
          <p:cNvSpPr txBox="1"/>
          <p:nvPr/>
        </p:nvSpPr>
        <p:spPr>
          <a:xfrm>
            <a:off x="2302757" y="4339178"/>
            <a:ext cx="226819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1027" name="Line"/>
          <p:cNvSpPr/>
          <p:nvPr/>
        </p:nvSpPr>
        <p:spPr>
          <a:xfrm flipV="1">
            <a:off x="3436853" y="4061086"/>
            <a:ext cx="1" cy="3302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28" name="Ratings"/>
          <p:cNvSpPr txBox="1"/>
          <p:nvPr/>
        </p:nvSpPr>
        <p:spPr>
          <a:xfrm>
            <a:off x="5429425" y="43391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1029" name="Movies"/>
          <p:cNvSpPr txBox="1"/>
          <p:nvPr/>
        </p:nvSpPr>
        <p:spPr>
          <a:xfrm>
            <a:off x="948704" y="43391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pic>
        <p:nvPicPr>
          <p:cNvPr id="10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81202" y="3647813"/>
            <a:ext cx="1511301" cy="330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52703" y="3007248"/>
            <a:ext cx="368301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8650" y="2364809"/>
            <a:ext cx="368300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33" name="Line"/>
          <p:cNvSpPr/>
          <p:nvPr/>
        </p:nvSpPr>
        <p:spPr>
          <a:xfrm flipV="1">
            <a:off x="2082800" y="2601919"/>
            <a:ext cx="0" cy="1775335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34" name="Line"/>
          <p:cNvSpPr/>
          <p:nvPr/>
        </p:nvSpPr>
        <p:spPr>
          <a:xfrm flipH="1" flipV="1">
            <a:off x="3653906" y="3208435"/>
            <a:ext cx="2389322" cy="1179474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103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2000" y="1561018"/>
            <a:ext cx="3073400" cy="368301"/>
          </a:xfrm>
          <a:prstGeom prst="rect">
            <a:avLst/>
          </a:prstGeom>
          <a:ln w="12700">
            <a:miter lim="400000"/>
          </a:ln>
        </p:spPr>
      </p:pic>
      <p:sp>
        <p:nvSpPr>
          <p:cNvPr id="1036" name="Line"/>
          <p:cNvSpPr/>
          <p:nvPr/>
        </p:nvSpPr>
        <p:spPr>
          <a:xfrm flipV="1">
            <a:off x="2082800" y="1923526"/>
            <a:ext cx="0" cy="3683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37" name="Rectangle 14"/>
          <p:cNvSpPr txBox="1"/>
          <p:nvPr/>
        </p:nvSpPr>
        <p:spPr>
          <a:xfrm>
            <a:off x="4234652" y="1713073"/>
            <a:ext cx="3944651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LQP with right deep join tree</a:t>
            </a:r>
          </a:p>
        </p:txBody>
      </p:sp>
      <p:sp>
        <p:nvSpPr>
          <p:cNvPr id="1038" name="Line"/>
          <p:cNvSpPr/>
          <p:nvPr/>
        </p:nvSpPr>
        <p:spPr>
          <a:xfrm flipV="1">
            <a:off x="3436853" y="3299086"/>
            <a:ext cx="1" cy="3302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39" name="Line"/>
          <p:cNvSpPr/>
          <p:nvPr/>
        </p:nvSpPr>
        <p:spPr>
          <a:xfrm flipH="1" flipV="1">
            <a:off x="2298700" y="2573106"/>
            <a:ext cx="917065" cy="428822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40" name="Rectangle 14"/>
          <p:cNvSpPr txBox="1"/>
          <p:nvPr/>
        </p:nvSpPr>
        <p:spPr>
          <a:xfrm>
            <a:off x="4588591" y="2314808"/>
            <a:ext cx="3949860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physical op to use for </a:t>
            </a:r>
          </a:p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each logical op? Pipelined?</a:t>
            </a:r>
          </a:p>
        </p:txBody>
      </p:sp>
      <p:sp>
        <p:nvSpPr>
          <p:cNvPr id="1041" name="Rectangle 14"/>
          <p:cNvSpPr txBox="1"/>
          <p:nvPr/>
        </p:nvSpPr>
        <p:spPr>
          <a:xfrm>
            <a:off x="4729945" y="3235996"/>
            <a:ext cx="38821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Can hash tables fit in RAM?</a:t>
            </a:r>
          </a:p>
        </p:txBody>
      </p:sp>
      <p:sp>
        <p:nvSpPr>
          <p:cNvPr id="1042" name="Rectangle 14"/>
          <p:cNvSpPr txBox="1"/>
          <p:nvPr/>
        </p:nvSpPr>
        <p:spPr>
          <a:xfrm>
            <a:off x="5884363" y="4687346"/>
            <a:ext cx="13583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1b pages</a:t>
            </a:r>
          </a:p>
        </p:txBody>
      </p:sp>
      <p:sp>
        <p:nvSpPr>
          <p:cNvPr id="1043" name="Rectangle 14"/>
          <p:cNvSpPr txBox="1"/>
          <p:nvPr/>
        </p:nvSpPr>
        <p:spPr>
          <a:xfrm>
            <a:off x="6131219" y="5203825"/>
            <a:ext cx="2828094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size 8KB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256GB RAM</a:t>
            </a:r>
          </a:p>
        </p:txBody>
      </p:sp>
      <p:sp>
        <p:nvSpPr>
          <p:cNvPr id="1044" name="Rectangle 14"/>
          <p:cNvSpPr txBox="1"/>
          <p:nvPr/>
        </p:nvSpPr>
        <p:spPr>
          <a:xfrm>
            <a:off x="836285" y="4687346"/>
            <a:ext cx="1680230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100k pages</a:t>
            </a:r>
          </a:p>
        </p:txBody>
      </p:sp>
      <p:sp>
        <p:nvSpPr>
          <p:cNvPr id="1045" name="Rectangle 14"/>
          <p:cNvSpPr txBox="1"/>
          <p:nvPr/>
        </p:nvSpPr>
        <p:spPr>
          <a:xfrm>
            <a:off x="2988441" y="4687346"/>
            <a:ext cx="1612217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10m pages</a:t>
            </a:r>
          </a:p>
        </p:txBody>
      </p:sp>
      <p:sp>
        <p:nvSpPr>
          <p:cNvPr id="1046" name="Rectangle"/>
          <p:cNvSpPr/>
          <p:nvPr/>
        </p:nvSpPr>
        <p:spPr>
          <a:xfrm>
            <a:off x="2532460" y="2879986"/>
            <a:ext cx="1808786" cy="1916654"/>
          </a:xfrm>
          <a:prstGeom prst="rect">
            <a:avLst/>
          </a:prstGeom>
          <a:ln w="381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47" name="Rectangle"/>
          <p:cNvSpPr/>
          <p:nvPr/>
        </p:nvSpPr>
        <p:spPr>
          <a:xfrm>
            <a:off x="1395430" y="2169310"/>
            <a:ext cx="1307516" cy="2627330"/>
          </a:xfrm>
          <a:prstGeom prst="rect">
            <a:avLst/>
          </a:prstGeom>
          <a:ln w="381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48" name="Rectangle 14"/>
          <p:cNvSpPr txBox="1"/>
          <p:nvPr/>
        </p:nvSpPr>
        <p:spPr>
          <a:xfrm>
            <a:off x="3064641" y="5272521"/>
            <a:ext cx="2043967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&lt; F*10m*8KB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112 GB</a:t>
            </a:r>
          </a:p>
        </p:txBody>
      </p:sp>
      <p:sp>
        <p:nvSpPr>
          <p:cNvPr id="1049" name="Rectangle 14"/>
          <p:cNvSpPr txBox="1"/>
          <p:nvPr/>
        </p:nvSpPr>
        <p:spPr>
          <a:xfrm>
            <a:off x="536171" y="5272521"/>
            <a:ext cx="2111981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F*100k*8KB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1.12 GB</a:t>
            </a:r>
          </a:p>
        </p:txBody>
      </p:sp>
      <p:sp>
        <p:nvSpPr>
          <p:cNvPr id="1050" name="Rectangle 14"/>
          <p:cNvSpPr txBox="1"/>
          <p:nvPr/>
        </p:nvSpPr>
        <p:spPr>
          <a:xfrm>
            <a:off x="750113" y="6181023"/>
            <a:ext cx="7643774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Both hash tables fit in RAM together; fully pipelined join!</a:t>
            </a:r>
          </a:p>
        </p:txBody>
      </p:sp>
      <p:sp>
        <p:nvSpPr>
          <p:cNvPr id="1051" name="Rectangle"/>
          <p:cNvSpPr/>
          <p:nvPr/>
        </p:nvSpPr>
        <p:spPr>
          <a:xfrm>
            <a:off x="662319" y="1419486"/>
            <a:ext cx="3272762" cy="651365"/>
          </a:xfrm>
          <a:prstGeom prst="rect">
            <a:avLst/>
          </a:prstGeom>
          <a:ln w="381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52" name="Rectangle 14"/>
          <p:cNvSpPr txBox="1"/>
          <p:nvPr/>
        </p:nvSpPr>
        <p:spPr>
          <a:xfrm>
            <a:off x="4031445" y="1269583"/>
            <a:ext cx="366232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about this group by?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xit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52" grpId="14"/>
      <p:bldP build="whole" bldLvl="1" animBg="1" rev="0" advAuto="0" spid="1051" grpId="15"/>
      <p:bldP build="whole" bldLvl="1" animBg="1" rev="0" advAuto="0" spid="1044" grpId="3"/>
      <p:bldP build="whole" bldLvl="1" animBg="1" rev="0" advAuto="0" spid="1049" grpId="8"/>
      <p:bldP build="whole" bldLvl="1" animBg="1" rev="0" advAuto="0" spid="1041" grpId="2"/>
      <p:bldP build="whole" bldLvl="1" animBg="1" rev="0" advAuto="0" spid="1047" grpId="7"/>
      <p:bldP build="whole" bldLvl="1" animBg="1" rev="0" advAuto="0" spid="1048" grpId="11"/>
      <p:bldP build="whole" bldLvl="1" animBg="1" rev="0" advAuto="0" spid="1043" grpId="6"/>
      <p:bldP build="whole" bldLvl="1" animBg="1" rev="0" advAuto="0" spid="1046" grpId="9"/>
      <p:bldP build="whole" bldLvl="1" animBg="1" rev="0" advAuto="0" spid="1045" grpId="5"/>
      <p:bldP build="whole" bldLvl="1" animBg="1" rev="0" advAuto="0" spid="1042" grpId="4"/>
      <p:bldP build="whole" bldLvl="1" animBg="1" rev="0" advAuto="0" spid="1040" grpId="1"/>
      <p:bldP build="whole" bldLvl="1" animBg="1" rev="0" advAuto="0" spid="1047" grpId="10"/>
      <p:bldP build="whole" bldLvl="1" animBg="1" rev="0" advAuto="0" spid="1050" grpId="12"/>
      <p:bldP build="whole" bldLvl="1" animBg="1" rev="0" advAuto="0" spid="1046" grpId="13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5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5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56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1058" name="Users"/>
          <p:cNvSpPr txBox="1"/>
          <p:nvPr/>
        </p:nvSpPr>
        <p:spPr>
          <a:xfrm>
            <a:off x="2302757" y="4339178"/>
            <a:ext cx="226819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1059" name="Line"/>
          <p:cNvSpPr/>
          <p:nvPr/>
        </p:nvSpPr>
        <p:spPr>
          <a:xfrm flipV="1">
            <a:off x="3436853" y="4061086"/>
            <a:ext cx="1" cy="3302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60" name="Ratings"/>
          <p:cNvSpPr txBox="1"/>
          <p:nvPr/>
        </p:nvSpPr>
        <p:spPr>
          <a:xfrm>
            <a:off x="5429425" y="43391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1061" name="Movies"/>
          <p:cNvSpPr txBox="1"/>
          <p:nvPr/>
        </p:nvSpPr>
        <p:spPr>
          <a:xfrm>
            <a:off x="948704" y="43391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pic>
        <p:nvPicPr>
          <p:cNvPr id="106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81202" y="3647813"/>
            <a:ext cx="1511301" cy="330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52703" y="3007248"/>
            <a:ext cx="368301" cy="25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98650" y="2364809"/>
            <a:ext cx="368300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65" name="Line"/>
          <p:cNvSpPr/>
          <p:nvPr/>
        </p:nvSpPr>
        <p:spPr>
          <a:xfrm flipV="1">
            <a:off x="2082800" y="2601919"/>
            <a:ext cx="0" cy="1775335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66" name="Line"/>
          <p:cNvSpPr/>
          <p:nvPr/>
        </p:nvSpPr>
        <p:spPr>
          <a:xfrm flipH="1" flipV="1">
            <a:off x="3653906" y="3208435"/>
            <a:ext cx="2389322" cy="1179474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106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2000" y="1561018"/>
            <a:ext cx="3073400" cy="368301"/>
          </a:xfrm>
          <a:prstGeom prst="rect">
            <a:avLst/>
          </a:prstGeom>
          <a:ln w="12700">
            <a:miter lim="400000"/>
          </a:ln>
        </p:spPr>
      </p:pic>
      <p:sp>
        <p:nvSpPr>
          <p:cNvPr id="1068" name="Line"/>
          <p:cNvSpPr/>
          <p:nvPr/>
        </p:nvSpPr>
        <p:spPr>
          <a:xfrm flipV="1">
            <a:off x="2082800" y="1923526"/>
            <a:ext cx="0" cy="3683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69" name="Line"/>
          <p:cNvSpPr/>
          <p:nvPr/>
        </p:nvSpPr>
        <p:spPr>
          <a:xfrm flipV="1">
            <a:off x="3436853" y="3299086"/>
            <a:ext cx="1" cy="3302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70" name="Line"/>
          <p:cNvSpPr/>
          <p:nvPr/>
        </p:nvSpPr>
        <p:spPr>
          <a:xfrm flipH="1" flipV="1">
            <a:off x="2298700" y="2573106"/>
            <a:ext cx="917065" cy="428822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71" name="Rectangle 14"/>
          <p:cNvSpPr txBox="1"/>
          <p:nvPr/>
        </p:nvSpPr>
        <p:spPr>
          <a:xfrm>
            <a:off x="5884363" y="4687346"/>
            <a:ext cx="13583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1b pages</a:t>
            </a:r>
          </a:p>
        </p:txBody>
      </p:sp>
      <p:sp>
        <p:nvSpPr>
          <p:cNvPr id="1072" name="Rectangle 14"/>
          <p:cNvSpPr txBox="1"/>
          <p:nvPr/>
        </p:nvSpPr>
        <p:spPr>
          <a:xfrm>
            <a:off x="6131219" y="5203825"/>
            <a:ext cx="2828094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Page size 8KB</a:t>
            </a:r>
          </a:p>
          <a:p>
            <a:pPr algn="ctr"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256GB RAM</a:t>
            </a:r>
          </a:p>
        </p:txBody>
      </p:sp>
      <p:sp>
        <p:nvSpPr>
          <p:cNvPr id="1073" name="Rectangle 14"/>
          <p:cNvSpPr txBox="1"/>
          <p:nvPr/>
        </p:nvSpPr>
        <p:spPr>
          <a:xfrm>
            <a:off x="836285" y="4687346"/>
            <a:ext cx="1680230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100k pages</a:t>
            </a:r>
          </a:p>
        </p:txBody>
      </p:sp>
      <p:sp>
        <p:nvSpPr>
          <p:cNvPr id="1074" name="Rectangle 14"/>
          <p:cNvSpPr txBox="1"/>
          <p:nvPr/>
        </p:nvSpPr>
        <p:spPr>
          <a:xfrm>
            <a:off x="2988441" y="4687346"/>
            <a:ext cx="1612217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10m pages</a:t>
            </a:r>
          </a:p>
        </p:txBody>
      </p:sp>
      <p:sp>
        <p:nvSpPr>
          <p:cNvPr id="1075" name="Rectangle 14"/>
          <p:cNvSpPr txBox="1"/>
          <p:nvPr/>
        </p:nvSpPr>
        <p:spPr>
          <a:xfrm>
            <a:off x="3064641" y="5272521"/>
            <a:ext cx="2043967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&lt; F*10m*8KB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112 GB</a:t>
            </a:r>
          </a:p>
        </p:txBody>
      </p:sp>
      <p:sp>
        <p:nvSpPr>
          <p:cNvPr id="1076" name="Rectangle 14"/>
          <p:cNvSpPr txBox="1"/>
          <p:nvPr/>
        </p:nvSpPr>
        <p:spPr>
          <a:xfrm>
            <a:off x="536171" y="5272521"/>
            <a:ext cx="2111981" cy="93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F*100k*8KB</a:t>
            </a:r>
          </a:p>
          <a:p>
            <a: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1.12 GB</a:t>
            </a:r>
          </a:p>
        </p:txBody>
      </p:sp>
      <p:sp>
        <p:nvSpPr>
          <p:cNvPr id="1077" name="Rectangle"/>
          <p:cNvSpPr/>
          <p:nvPr/>
        </p:nvSpPr>
        <p:spPr>
          <a:xfrm>
            <a:off x="662319" y="1419486"/>
            <a:ext cx="3272762" cy="651365"/>
          </a:xfrm>
          <a:prstGeom prst="rect">
            <a:avLst/>
          </a:prstGeom>
          <a:ln w="38100">
            <a:solidFill>
              <a:srgbClr val="FF2600"/>
            </a:solidFill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078" name="Rectangle 14"/>
          <p:cNvSpPr txBox="1"/>
          <p:nvPr/>
        </p:nvSpPr>
        <p:spPr>
          <a:xfrm>
            <a:off x="4031445" y="1269583"/>
            <a:ext cx="366232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about this group by?</a:t>
            </a:r>
          </a:p>
        </p:txBody>
      </p:sp>
      <p:sp>
        <p:nvSpPr>
          <p:cNvPr id="1079" name="Rectangle 14"/>
          <p:cNvSpPr txBox="1"/>
          <p:nvPr/>
        </p:nvSpPr>
        <p:spPr>
          <a:xfrm>
            <a:off x="4260045" y="1753635"/>
            <a:ext cx="4254511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the incremental statistics </a:t>
            </a:r>
          </a:p>
          <a:p>
            <a: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 all groups fit in RAM?</a:t>
            </a:r>
          </a:p>
        </p:txBody>
      </p:sp>
      <p:sp>
        <p:nvSpPr>
          <p:cNvPr id="1080" name="Rectangle 14"/>
          <p:cNvSpPr txBox="1"/>
          <p:nvPr/>
        </p:nvSpPr>
        <p:spPr>
          <a:xfrm>
            <a:off x="4546175" y="2589753"/>
            <a:ext cx="4034692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How many groups are there?</a:t>
            </a:r>
          </a:p>
        </p:txBody>
      </p:sp>
      <p:sp>
        <p:nvSpPr>
          <p:cNvPr id="1081" name="Rectangle 14"/>
          <p:cNvSpPr txBox="1"/>
          <p:nvPr/>
        </p:nvSpPr>
        <p:spPr>
          <a:xfrm>
            <a:off x="5209771" y="3111018"/>
            <a:ext cx="3747155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not bother; definitely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smaller than Movies!</a:t>
            </a:r>
          </a:p>
        </p:txBody>
      </p:sp>
      <p:sp>
        <p:nvSpPr>
          <p:cNvPr id="1082" name="Rectangle 14"/>
          <p:cNvSpPr txBox="1"/>
          <p:nvPr/>
        </p:nvSpPr>
        <p:spPr>
          <a:xfrm>
            <a:off x="452903" y="6256878"/>
            <a:ext cx="823819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So, hash-based group by aggregate; partitioning not needed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79" grpId="1"/>
      <p:bldP build="whole" bldLvl="1" animBg="1" rev="0" advAuto="0" spid="1082" grpId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Slide Number Placeholder 4"/>
          <p:cNvSpPr txBox="1"/>
          <p:nvPr>
            <p:ph type="sldNum" sz="quarter" idx="4294967295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087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085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86" name="Review Question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Review Question</a:t>
              </a:r>
            </a:p>
          </p:txBody>
        </p:sp>
      </p:grpSp>
      <p:sp>
        <p:nvSpPr>
          <p:cNvPr id="1088" name="Users"/>
          <p:cNvSpPr txBox="1"/>
          <p:nvPr/>
        </p:nvSpPr>
        <p:spPr>
          <a:xfrm>
            <a:off x="2442457" y="5863178"/>
            <a:ext cx="226819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Users</a:t>
            </a:r>
          </a:p>
        </p:txBody>
      </p:sp>
      <p:sp>
        <p:nvSpPr>
          <p:cNvPr id="1089" name="Ratings"/>
          <p:cNvSpPr txBox="1"/>
          <p:nvPr/>
        </p:nvSpPr>
        <p:spPr>
          <a:xfrm>
            <a:off x="5569125" y="5863178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Ratings</a:t>
            </a:r>
          </a:p>
        </p:txBody>
      </p:sp>
      <p:sp>
        <p:nvSpPr>
          <p:cNvPr id="1090" name="Movies"/>
          <p:cNvSpPr txBox="1"/>
          <p:nvPr/>
        </p:nvSpPr>
        <p:spPr>
          <a:xfrm>
            <a:off x="579424" y="5863178"/>
            <a:ext cx="226819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Movies</a:t>
            </a:r>
          </a:p>
        </p:txBody>
      </p:sp>
      <p:pic>
        <p:nvPicPr>
          <p:cNvPr id="10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22502" y="4628216"/>
            <a:ext cx="1511301" cy="330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94003" y="3449881"/>
            <a:ext cx="3683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1093" name="Line"/>
          <p:cNvSpPr/>
          <p:nvPr/>
        </p:nvSpPr>
        <p:spPr>
          <a:xfrm flipV="1">
            <a:off x="1713519" y="3286248"/>
            <a:ext cx="1" cy="2210635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94" name="Line"/>
          <p:cNvSpPr/>
          <p:nvPr/>
        </p:nvSpPr>
        <p:spPr>
          <a:xfrm flipH="1" flipV="1">
            <a:off x="4264895" y="4069567"/>
            <a:ext cx="2362533" cy="1308140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pic>
        <p:nvPicPr>
          <p:cNvPr id="109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5147" y="1498967"/>
            <a:ext cx="3073401" cy="368301"/>
          </a:xfrm>
          <a:prstGeom prst="rect">
            <a:avLst/>
          </a:prstGeom>
          <a:ln w="12700">
            <a:miter lim="400000"/>
          </a:ln>
        </p:spPr>
      </p:pic>
      <p:sp>
        <p:nvSpPr>
          <p:cNvPr id="1096" name="Line"/>
          <p:cNvSpPr/>
          <p:nvPr/>
        </p:nvSpPr>
        <p:spPr>
          <a:xfrm flipV="1">
            <a:off x="1713519" y="2277583"/>
            <a:ext cx="1" cy="36830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97" name="Line"/>
          <p:cNvSpPr/>
          <p:nvPr/>
        </p:nvSpPr>
        <p:spPr>
          <a:xfrm flipV="1">
            <a:off x="3678152" y="4069567"/>
            <a:ext cx="1" cy="501473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98" name="Line"/>
          <p:cNvSpPr/>
          <p:nvPr/>
        </p:nvSpPr>
        <p:spPr>
          <a:xfrm flipH="1" flipV="1">
            <a:off x="2189621" y="3314038"/>
            <a:ext cx="1079487" cy="277041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99" name="Rectangle 14"/>
          <p:cNvSpPr txBox="1"/>
          <p:nvPr/>
        </p:nvSpPr>
        <p:spPr>
          <a:xfrm>
            <a:off x="6024063" y="6211346"/>
            <a:ext cx="1358316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1b pages</a:t>
            </a:r>
          </a:p>
        </p:txBody>
      </p:sp>
      <p:sp>
        <p:nvSpPr>
          <p:cNvPr id="1100" name="Rectangle 14"/>
          <p:cNvSpPr txBox="1"/>
          <p:nvPr/>
        </p:nvSpPr>
        <p:spPr>
          <a:xfrm>
            <a:off x="747385" y="6211346"/>
            <a:ext cx="1680230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100k pages</a:t>
            </a:r>
          </a:p>
        </p:txBody>
      </p:sp>
      <p:sp>
        <p:nvSpPr>
          <p:cNvPr id="1101" name="Rectangle 14"/>
          <p:cNvSpPr txBox="1"/>
          <p:nvPr/>
        </p:nvSpPr>
        <p:spPr>
          <a:xfrm>
            <a:off x="3128141" y="6211346"/>
            <a:ext cx="1612217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10m pages</a:t>
            </a:r>
          </a:p>
        </p:txBody>
      </p:sp>
      <p:sp>
        <p:nvSpPr>
          <p:cNvPr id="1102" name="Rectangle 14"/>
          <p:cNvSpPr txBox="1"/>
          <p:nvPr/>
        </p:nvSpPr>
        <p:spPr>
          <a:xfrm>
            <a:off x="3978449" y="1432382"/>
            <a:ext cx="1493154" cy="50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ts val="34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Final PQP</a:t>
            </a:r>
          </a:p>
        </p:txBody>
      </p:sp>
      <p:sp>
        <p:nvSpPr>
          <p:cNvPr id="1103" name="Filescan"/>
          <p:cNvSpPr txBox="1"/>
          <p:nvPr/>
        </p:nvSpPr>
        <p:spPr>
          <a:xfrm>
            <a:off x="5569125" y="5378887"/>
            <a:ext cx="22681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Filescan</a:t>
            </a:r>
          </a:p>
        </p:txBody>
      </p:sp>
      <p:sp>
        <p:nvSpPr>
          <p:cNvPr id="1104" name="Filescan; select Age &lt;= 30"/>
          <p:cNvSpPr txBox="1"/>
          <p:nvPr/>
        </p:nvSpPr>
        <p:spPr>
          <a:xfrm>
            <a:off x="2658357" y="4948254"/>
            <a:ext cx="2268191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Filescan; select Age &lt;= 30</a:t>
            </a:r>
          </a:p>
        </p:txBody>
      </p:sp>
      <p:sp>
        <p:nvSpPr>
          <p:cNvPr id="1105" name="Hash join"/>
          <p:cNvSpPr txBox="1"/>
          <p:nvPr/>
        </p:nvSpPr>
        <p:spPr>
          <a:xfrm>
            <a:off x="2544057" y="3653098"/>
            <a:ext cx="226819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 join</a:t>
            </a:r>
          </a:p>
        </p:txBody>
      </p:sp>
      <p:pic>
        <p:nvPicPr>
          <p:cNvPr id="110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29369" y="2665953"/>
            <a:ext cx="368301" cy="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07" name="Hash join"/>
          <p:cNvSpPr txBox="1"/>
          <p:nvPr/>
        </p:nvSpPr>
        <p:spPr>
          <a:xfrm>
            <a:off x="579424" y="2881870"/>
            <a:ext cx="226819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 join</a:t>
            </a:r>
          </a:p>
        </p:txBody>
      </p:sp>
      <p:sp>
        <p:nvSpPr>
          <p:cNvPr id="1108" name="Hash-based group by"/>
          <p:cNvSpPr txBox="1"/>
          <p:nvPr/>
        </p:nvSpPr>
        <p:spPr>
          <a:xfrm>
            <a:off x="283852" y="1827091"/>
            <a:ext cx="3278784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Hash-based group by</a:t>
            </a:r>
          </a:p>
        </p:txBody>
      </p:sp>
      <p:sp>
        <p:nvSpPr>
          <p:cNvPr id="1109" name="Rectangle 14"/>
          <p:cNvSpPr txBox="1"/>
          <p:nvPr/>
        </p:nvSpPr>
        <p:spPr>
          <a:xfrm>
            <a:off x="4684635" y="3007271"/>
            <a:ext cx="359386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2400">
                <a:solidFill>
                  <a:srgbClr val="FF26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is the total I/O cost?</a:t>
            </a:r>
          </a:p>
        </p:txBody>
      </p:sp>
      <p:sp>
        <p:nvSpPr>
          <p:cNvPr id="1110" name="Rectangle 14"/>
          <p:cNvSpPr txBox="1"/>
          <p:nvPr/>
        </p:nvSpPr>
        <p:spPr>
          <a:xfrm>
            <a:off x="3978449" y="2039815"/>
            <a:ext cx="4661556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Fully pipelined! </a:t>
            </a:r>
          </a:p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intermediate data materialized</a:t>
            </a:r>
          </a:p>
        </p:txBody>
      </p:sp>
      <p:sp>
        <p:nvSpPr>
          <p:cNvPr id="1111" name="Rectangle 14"/>
          <p:cNvSpPr txBox="1"/>
          <p:nvPr/>
        </p:nvSpPr>
        <p:spPr>
          <a:xfrm>
            <a:off x="5581825" y="4101769"/>
            <a:ext cx="333147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= </a:t>
            </a:r>
            <a:r>
              <a:rPr b="1"/>
              <a:t>1010.1 million pages</a:t>
            </a:r>
          </a:p>
        </p:txBody>
      </p:sp>
      <p:sp>
        <p:nvSpPr>
          <p:cNvPr id="1112" name="Rectangle 14"/>
          <p:cNvSpPr txBox="1"/>
          <p:nvPr/>
        </p:nvSpPr>
        <p:spPr>
          <a:xfrm>
            <a:off x="4922909" y="3534498"/>
            <a:ext cx="381472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Just 1 pass over each table</a:t>
            </a:r>
          </a:p>
        </p:txBody>
      </p:sp>
      <p:sp>
        <p:nvSpPr>
          <p:cNvPr id="1113" name="Filescan"/>
          <p:cNvSpPr txBox="1"/>
          <p:nvPr/>
        </p:nvSpPr>
        <p:spPr>
          <a:xfrm>
            <a:off x="579424" y="5471564"/>
            <a:ext cx="2268191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20000"/>
              </a:lnSpc>
              <a:defRPr sz="2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Filescan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after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ntr" nodeType="click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91" grpId="4"/>
      <p:bldP build="whole" bldLvl="1" animBg="1" rev="0" advAuto="0" spid="1106" grpId="12"/>
      <p:bldP build="whole" bldLvl="1" animBg="1" rev="0" advAuto="0" spid="1104" grpId="6"/>
      <p:bldP build="whole" bldLvl="1" animBg="1" rev="0" advAuto="0" spid="1094" grpId="5"/>
      <p:bldP build="whole" bldLvl="1" animBg="1" rev="0" advAuto="0" spid="1093" grpId="15"/>
      <p:bldP build="whole" bldLvl="1" animBg="1" rev="0" advAuto="0" spid="1108" grpId="20"/>
      <p:bldP build="whole" bldLvl="1" animBg="1" rev="0" advAuto="0" spid="1109" grpId="23"/>
      <p:bldP build="whole" bldLvl="1" animBg="1" rev="0" advAuto="0" spid="1103" grpId="7"/>
      <p:bldP build="whole" bldLvl="1" animBg="1" rev="0" advAuto="0" spid="1095" grpId="19"/>
      <p:bldP build="whole" bldLvl="1" animBg="1" rev="0" advAuto="0" spid="1096" grpId="21"/>
      <p:bldP build="whole" bldLvl="1" animBg="1" rev="0" advAuto="0" spid="1090" grpId="16"/>
      <p:bldP build="whole" bldLvl="1" animBg="1" rev="0" advAuto="0" spid="1089" grpId="9"/>
      <p:bldP build="whole" bldLvl="1" animBg="1" rev="0" advAuto="0" spid="1101" grpId="10"/>
      <p:bldP build="whole" bldLvl="1" animBg="1" rev="0" advAuto="0" spid="1113" grpId="17"/>
      <p:bldP build="whole" bldLvl="1" animBg="1" rev="0" advAuto="0" spid="1088" grpId="8"/>
      <p:bldP build="whole" bldLvl="1" animBg="1" rev="0" advAuto="0" spid="1097" grpId="3"/>
      <p:bldP build="whole" bldLvl="1" animBg="1" rev="0" advAuto="0" spid="1099" grpId="11"/>
      <p:bldP build="whole" bldLvl="1" animBg="1" rev="0" advAuto="0" spid="1100" grpId="18"/>
      <p:bldP build="whole" bldLvl="1" animBg="1" rev="0" advAuto="0" spid="1112" grpId="24"/>
      <p:bldP build="whole" bldLvl="1" animBg="1" rev="0" advAuto="0" spid="1092" grpId="1"/>
      <p:bldP build="whole" bldLvl="1" animBg="1" rev="0" advAuto="0" spid="1098" grpId="14"/>
      <p:bldP build="whole" bldLvl="1" animBg="1" rev="0" advAuto="0" spid="1105" grpId="2"/>
      <p:bldP build="whole" bldLvl="1" animBg="1" rev="0" advAuto="0" spid="1111" grpId="25"/>
      <p:bldP build="whole" bldLvl="1" animBg="1" rev="0" advAuto="0" spid="1110" grpId="22"/>
      <p:bldP build="whole" bldLvl="1" animBg="1" rev="0" advAuto="0" spid="1107" grpId="13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