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7D2DF"/>
          </a:solidFill>
        </a:fill>
      </a:tcStyle>
    </a:wholeTbl>
    <a:band2H>
      <a:tcTxStyle b="def" i="def"/>
      <a:tcStyle>
        <a:tcBdr/>
        <a:fill>
          <a:solidFill>
            <a:srgbClr val="EC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4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4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4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/>
          <p:nvPr>
            <p:ph type="title"/>
          </p:nvPr>
        </p:nvSpPr>
        <p:spPr>
          <a:xfrm>
            <a:off x="685799" y="2130425"/>
            <a:ext cx="7772401" cy="1470025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/>
            <a:r>
              <a:t>Title Text</a:t>
            </a:r>
          </a:p>
        </p:txBody>
      </p:sp>
      <p:sp>
        <p:nvSpPr>
          <p:cNvPr id="111" name="Body Level One…"/>
          <p:cNvSpPr txBox="1"/>
          <p:nvPr>
            <p:ph type="body" sz="quarter" idx="1"/>
          </p:nvPr>
        </p:nvSpPr>
        <p:spPr>
          <a:xfrm>
            <a:off x="1371599" y="3886200"/>
            <a:ext cx="6400801" cy="175260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xfrm>
            <a:off x="8436138" y="6416992"/>
            <a:ext cx="250662" cy="243841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opic 4: Query Processing; Operator Implementation…"/>
          <p:cNvSpPr txBox="1"/>
          <p:nvPr>
            <p:ph type="body" sz="half" idx="1"/>
          </p:nvPr>
        </p:nvSpPr>
        <p:spPr>
          <a:xfrm>
            <a:off x="584398" y="4191000"/>
            <a:ext cx="8473977" cy="1752601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600"/>
              </a:spcBef>
              <a:defRPr sz="26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Topic 4: Query Processing; Operator Implementation</a:t>
            </a:r>
          </a:p>
          <a:p>
            <a:pPr algn="l">
              <a:defRPr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>
              <a:spcBef>
                <a:spcPts val="600"/>
              </a:spcBef>
              <a:defRPr sz="26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Chapters 12.1-12.3 and 14 of Cow Book</a:t>
            </a:r>
          </a:p>
        </p:txBody>
      </p:sp>
      <p:sp>
        <p:nvSpPr>
          <p:cNvPr id="122" name="Arun Kumar"/>
          <p:cNvSpPr txBox="1"/>
          <p:nvPr/>
        </p:nvSpPr>
        <p:spPr>
          <a:xfrm>
            <a:off x="584398" y="3314700"/>
            <a:ext cx="784860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xfrm>
            <a:off x="8509399" y="6416992"/>
            <a:ext cx="177402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4" name="CSE 132C Database System Implementation"/>
          <p:cNvSpPr txBox="1"/>
          <p:nvPr>
            <p:ph type="title"/>
          </p:nvPr>
        </p:nvSpPr>
        <p:spPr>
          <a:xfrm>
            <a:off x="584398" y="1156891"/>
            <a:ext cx="8077201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 132C</a:t>
            </a:r>
            <a:br/>
            <a:r>
              <a:t>Database System Implementation</a:t>
            </a:r>
          </a:p>
        </p:txBody>
      </p:sp>
      <p:pic>
        <p:nvPicPr>
          <p:cNvPr id="12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lide ACKs: Jignesh Patel"/>
          <p:cNvSpPr txBox="1"/>
          <p:nvPr/>
        </p:nvSpPr>
        <p:spPr>
          <a:xfrm>
            <a:off x="584398" y="6206004"/>
            <a:ext cx="7848601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Slide ACKs: Jignesh Patel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 Placeholder 5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9" name="Freeform 1052"/>
          <p:cNvSpPr/>
          <p:nvPr/>
        </p:nvSpPr>
        <p:spPr>
          <a:xfrm>
            <a:off x="139815" y="2054645"/>
            <a:ext cx="2429981" cy="2214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75" h="20677" fill="norm" stroke="1" extrusionOk="0">
                <a:moveTo>
                  <a:pt x="13014" y="739"/>
                </a:moveTo>
                <a:cubicBezTo>
                  <a:pt x="12752" y="739"/>
                  <a:pt x="12490" y="739"/>
                  <a:pt x="13643" y="739"/>
                </a:cubicBezTo>
                <a:cubicBezTo>
                  <a:pt x="14797" y="739"/>
                  <a:pt x="21088" y="-923"/>
                  <a:pt x="19935" y="739"/>
                </a:cubicBezTo>
                <a:cubicBezTo>
                  <a:pt x="18781" y="2400"/>
                  <a:pt x="9973" y="8097"/>
                  <a:pt x="6723" y="10708"/>
                </a:cubicBezTo>
                <a:cubicBezTo>
                  <a:pt x="3472" y="13319"/>
                  <a:pt x="1375" y="14743"/>
                  <a:pt x="432" y="16404"/>
                </a:cubicBezTo>
                <a:cubicBezTo>
                  <a:pt x="-512" y="18066"/>
                  <a:pt x="274" y="19372"/>
                  <a:pt x="1061" y="20677"/>
                </a:cubicBezTo>
              </a:path>
            </a:pathLst>
          </a:custGeom>
          <a:ln w="25400">
            <a:solidFill>
              <a:srgbClr val="000000"/>
            </a:solidFill>
            <a:tailEnd type="stealth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30" name="Freeform 1053"/>
          <p:cNvSpPr/>
          <p:nvPr/>
        </p:nvSpPr>
        <p:spPr>
          <a:xfrm>
            <a:off x="1712913" y="1599516"/>
            <a:ext cx="7160336" cy="27438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06" fill="norm" stroke="1" extrusionOk="0">
                <a:moveTo>
                  <a:pt x="21112" y="21506"/>
                </a:moveTo>
                <a:cubicBezTo>
                  <a:pt x="21189" y="21220"/>
                  <a:pt x="21600" y="21369"/>
                  <a:pt x="21561" y="19814"/>
                </a:cubicBezTo>
                <a:cubicBezTo>
                  <a:pt x="21523" y="18259"/>
                  <a:pt x="21344" y="14289"/>
                  <a:pt x="20890" y="12174"/>
                </a:cubicBezTo>
                <a:cubicBezTo>
                  <a:pt x="20435" y="10059"/>
                  <a:pt x="20039" y="8765"/>
                  <a:pt x="18840" y="7135"/>
                </a:cubicBezTo>
                <a:cubicBezTo>
                  <a:pt x="17642" y="5505"/>
                  <a:pt x="15979" y="3577"/>
                  <a:pt x="13688" y="2394"/>
                </a:cubicBezTo>
                <a:cubicBezTo>
                  <a:pt x="11397" y="1212"/>
                  <a:pt x="7385" y="-94"/>
                  <a:pt x="5104" y="6"/>
                </a:cubicBezTo>
                <a:cubicBezTo>
                  <a:pt x="2823" y="105"/>
                  <a:pt x="1411" y="1548"/>
                  <a:pt x="0" y="2992"/>
                </a:cubicBezTo>
              </a:path>
            </a:pathLst>
          </a:custGeom>
          <a:ln w="25400">
            <a:solidFill>
              <a:srgbClr val="000000"/>
            </a:solidFill>
            <a:tailEnd type="stealth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31" name="Text Box 1054"/>
          <p:cNvSpPr txBox="1"/>
          <p:nvPr/>
        </p:nvSpPr>
        <p:spPr>
          <a:xfrm>
            <a:off x="2060334" y="2403185"/>
            <a:ext cx="795820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200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Query</a:t>
            </a:r>
          </a:p>
        </p:txBody>
      </p:sp>
      <p:sp>
        <p:nvSpPr>
          <p:cNvPr id="132" name="Text Box 1055"/>
          <p:cNvSpPr txBox="1"/>
          <p:nvPr/>
        </p:nvSpPr>
        <p:spPr>
          <a:xfrm>
            <a:off x="3419258" y="1611022"/>
            <a:ext cx="1586345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200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Query Result</a:t>
            </a:r>
          </a:p>
        </p:txBody>
      </p:sp>
      <p:sp>
        <p:nvSpPr>
          <p:cNvPr id="133" name="Oval 1057"/>
          <p:cNvSpPr/>
          <p:nvPr/>
        </p:nvSpPr>
        <p:spPr>
          <a:xfrm>
            <a:off x="190500" y="2819400"/>
            <a:ext cx="8610600" cy="3429000"/>
          </a:xfrm>
          <a:prstGeom prst="ellipse">
            <a:avLst/>
          </a:prstGeom>
          <a:solidFill>
            <a:srgbClr val="E0E9D1"/>
          </a:solidFill>
          <a:ln w="12700">
            <a:solidFill>
              <a:srgbClr val="0000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34" name="Text Box 1058"/>
          <p:cNvSpPr txBox="1"/>
          <p:nvPr/>
        </p:nvSpPr>
        <p:spPr>
          <a:xfrm>
            <a:off x="2871311" y="2941459"/>
            <a:ext cx="3153729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320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Database Server</a:t>
            </a:r>
          </a:p>
        </p:txBody>
      </p:sp>
      <p:sp>
        <p:nvSpPr>
          <p:cNvPr id="135" name="Rectangle 1071"/>
          <p:cNvSpPr/>
          <p:nvPr/>
        </p:nvSpPr>
        <p:spPr>
          <a:xfrm>
            <a:off x="1103312" y="4013200"/>
            <a:ext cx="1066801" cy="609600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0339BD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6" name="Rectangle 1072"/>
          <p:cNvSpPr/>
          <p:nvPr/>
        </p:nvSpPr>
        <p:spPr>
          <a:xfrm>
            <a:off x="3008313" y="4013200"/>
            <a:ext cx="1143001" cy="609600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0339BD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41" name="Group 1073"/>
          <p:cNvGrpSpPr/>
          <p:nvPr/>
        </p:nvGrpSpPr>
        <p:grpSpPr>
          <a:xfrm>
            <a:off x="371234" y="4381500"/>
            <a:ext cx="795820" cy="843253"/>
            <a:chOff x="0" y="0"/>
            <a:chExt cx="795818" cy="843252"/>
          </a:xfrm>
        </p:grpSpPr>
        <p:grpSp>
          <p:nvGrpSpPr>
            <p:cNvPr id="139" name="Rectangle 1074"/>
            <p:cNvGrpSpPr/>
            <p:nvPr/>
          </p:nvGrpSpPr>
          <p:grpSpPr>
            <a:xfrm>
              <a:off x="88341" y="0"/>
              <a:ext cx="582623" cy="533400"/>
              <a:chOff x="0" y="0"/>
              <a:chExt cx="582622" cy="533400"/>
            </a:xfrm>
          </p:grpSpPr>
          <p:sp>
            <p:nvSpPr>
              <p:cNvPr id="137" name="Square"/>
              <p:cNvSpPr/>
              <p:nvPr/>
            </p:nvSpPr>
            <p:spPr>
              <a:xfrm>
                <a:off x="24611" y="0"/>
                <a:ext cx="533400" cy="533400"/>
              </a:xfrm>
              <a:prstGeom prst="rect">
                <a:avLst/>
              </a:prstGeom>
              <a:solidFill>
                <a:srgbClr val="CCFFFF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138" name="Select R.text from…"/>
              <p:cNvSpPr txBox="1"/>
              <p:nvPr/>
            </p:nvSpPr>
            <p:spPr>
              <a:xfrm>
                <a:off x="-1" y="18403"/>
                <a:ext cx="582624" cy="4965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Select R.text from 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Report R, Weather W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where W.image.rain() 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and W.city = R.city 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and W.date = R.date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and 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R.text.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matches(“insurance claims”)</a:t>
                </a:r>
              </a:p>
            </p:txBody>
          </p:sp>
        </p:grpSp>
        <p:sp>
          <p:nvSpPr>
            <p:cNvPr id="140" name="Text Box 1075"/>
            <p:cNvSpPr txBox="1"/>
            <p:nvPr/>
          </p:nvSpPr>
          <p:spPr>
            <a:xfrm>
              <a:off x="-1" y="468022"/>
              <a:ext cx="795820" cy="3752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0033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Query</a:t>
              </a:r>
            </a:p>
          </p:txBody>
        </p:sp>
      </p:grpSp>
      <p:sp>
        <p:nvSpPr>
          <p:cNvPr id="142" name="Line 1076"/>
          <p:cNvSpPr/>
          <p:nvPr/>
        </p:nvSpPr>
        <p:spPr>
          <a:xfrm flipV="1">
            <a:off x="254000" y="4267200"/>
            <a:ext cx="838201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43" name="Rectangle 1077"/>
          <p:cNvSpPr/>
          <p:nvPr/>
        </p:nvSpPr>
        <p:spPr>
          <a:xfrm>
            <a:off x="4978400" y="4013200"/>
            <a:ext cx="1295400" cy="609600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0339BD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4" name="Rectangle 1078"/>
          <p:cNvSpPr/>
          <p:nvPr/>
        </p:nvSpPr>
        <p:spPr>
          <a:xfrm>
            <a:off x="7112000" y="4013200"/>
            <a:ext cx="1295400" cy="609600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0339BD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5" name="Line 1090"/>
          <p:cNvSpPr/>
          <p:nvPr/>
        </p:nvSpPr>
        <p:spPr>
          <a:xfrm flipV="1">
            <a:off x="6273799" y="4324350"/>
            <a:ext cx="838202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46" name="Line 1109"/>
          <p:cNvSpPr/>
          <p:nvPr/>
        </p:nvSpPr>
        <p:spPr>
          <a:xfrm flipV="1">
            <a:off x="8407400" y="4324350"/>
            <a:ext cx="381001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47" name="Line 1110"/>
          <p:cNvSpPr/>
          <p:nvPr/>
        </p:nvSpPr>
        <p:spPr>
          <a:xfrm flipV="1">
            <a:off x="2158999" y="4324350"/>
            <a:ext cx="838202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48" name="Line 1111"/>
          <p:cNvSpPr/>
          <p:nvPr/>
        </p:nvSpPr>
        <p:spPr>
          <a:xfrm flipV="1">
            <a:off x="4140199" y="4324350"/>
            <a:ext cx="838202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49" name="Freeform 1115"/>
          <p:cNvSpPr/>
          <p:nvPr/>
        </p:nvSpPr>
        <p:spPr>
          <a:xfrm>
            <a:off x="5410200" y="3471202"/>
            <a:ext cx="2367089" cy="5673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4" h="20105" fill="norm" stroke="1" extrusionOk="0">
                <a:moveTo>
                  <a:pt x="21370" y="20105"/>
                </a:moveTo>
                <a:cubicBezTo>
                  <a:pt x="21485" y="13580"/>
                  <a:pt x="21600" y="7055"/>
                  <a:pt x="18613" y="3905"/>
                </a:cubicBezTo>
                <a:cubicBezTo>
                  <a:pt x="15626" y="755"/>
                  <a:pt x="6549" y="-1495"/>
                  <a:pt x="3447" y="1205"/>
                </a:cubicBezTo>
                <a:cubicBezTo>
                  <a:pt x="345" y="3905"/>
                  <a:pt x="172" y="12005"/>
                  <a:pt x="0" y="20105"/>
                </a:cubicBezTo>
              </a:path>
            </a:pathLst>
          </a:custGeom>
          <a:ln w="22225" cap="rnd">
            <a:solidFill>
              <a:srgbClr val="000000"/>
            </a:solidFill>
            <a:prstDash val="sysDot"/>
            <a:tailEnd type="stealth"/>
          </a:ln>
        </p:spPr>
        <p:txBody>
          <a:bodyPr lIns="45719" rIns="45719" anchor="ctr"/>
          <a:lstStyle/>
          <a:p>
            <a:pPr/>
          </a:p>
        </p:txBody>
      </p:sp>
      <p:grpSp>
        <p:nvGrpSpPr>
          <p:cNvPr id="164" name="Group 1120"/>
          <p:cNvGrpSpPr/>
          <p:nvPr/>
        </p:nvGrpSpPr>
        <p:grpSpPr>
          <a:xfrm>
            <a:off x="1100138" y="4014785"/>
            <a:ext cx="2658644" cy="1854490"/>
            <a:chOff x="0" y="0"/>
            <a:chExt cx="2658643" cy="1854488"/>
          </a:xfrm>
        </p:grpSpPr>
        <p:grpSp>
          <p:nvGrpSpPr>
            <p:cNvPr id="159" name="Group 1079"/>
            <p:cNvGrpSpPr/>
            <p:nvPr/>
          </p:nvGrpSpPr>
          <p:grpSpPr>
            <a:xfrm>
              <a:off x="612774" y="417512"/>
              <a:ext cx="1371600" cy="762000"/>
              <a:chOff x="0" y="0"/>
              <a:chExt cx="1371598" cy="761999"/>
            </a:xfrm>
          </p:grpSpPr>
          <p:sp>
            <p:nvSpPr>
              <p:cNvPr id="150" name="Oval 1080"/>
              <p:cNvSpPr/>
              <p:nvPr/>
            </p:nvSpPr>
            <p:spPr>
              <a:xfrm>
                <a:off x="685799" y="0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51" name="Oval 1081"/>
              <p:cNvSpPr/>
              <p:nvPr/>
            </p:nvSpPr>
            <p:spPr>
              <a:xfrm>
                <a:off x="990599" y="304799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52" name="Oval 1082"/>
              <p:cNvSpPr/>
              <p:nvPr/>
            </p:nvSpPr>
            <p:spPr>
              <a:xfrm>
                <a:off x="380999" y="304799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53" name="Oval 1083"/>
              <p:cNvSpPr/>
              <p:nvPr/>
            </p:nvSpPr>
            <p:spPr>
              <a:xfrm>
                <a:off x="609599" y="609599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54" name="Oval 1084"/>
              <p:cNvSpPr/>
              <p:nvPr/>
            </p:nvSpPr>
            <p:spPr>
              <a:xfrm>
                <a:off x="0" y="609599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55" name="Line 1085"/>
              <p:cNvSpPr/>
              <p:nvPr/>
            </p:nvSpPr>
            <p:spPr>
              <a:xfrm flipV="1">
                <a:off x="152399" y="457200"/>
                <a:ext cx="304800" cy="1524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56" name="Line 1086"/>
              <p:cNvSpPr/>
              <p:nvPr/>
            </p:nvSpPr>
            <p:spPr>
              <a:xfrm flipH="1" flipV="1">
                <a:off x="609600" y="457200"/>
                <a:ext cx="152400" cy="1524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57" name="Line 1087"/>
              <p:cNvSpPr/>
              <p:nvPr/>
            </p:nvSpPr>
            <p:spPr>
              <a:xfrm flipH="1" flipV="1">
                <a:off x="914399" y="152400"/>
                <a:ext cx="228600" cy="1524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58" name="Line 1088"/>
              <p:cNvSpPr/>
              <p:nvPr/>
            </p:nvSpPr>
            <p:spPr>
              <a:xfrm flipV="1">
                <a:off x="609599" y="152400"/>
                <a:ext cx="228600" cy="1524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</p:grpSp>
        <p:sp>
          <p:nvSpPr>
            <p:cNvPr id="160" name="Text Box 1089"/>
            <p:cNvSpPr txBox="1"/>
            <p:nvPr/>
          </p:nvSpPr>
          <p:spPr>
            <a:xfrm>
              <a:off x="408402" y="1187158"/>
              <a:ext cx="2250243" cy="6673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0033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Syntax Tree and</a:t>
              </a:r>
            </a:p>
            <a:p>
              <a:pPr algn="ctr">
                <a:defRPr sz="2000">
                  <a:solidFill>
                    <a:srgbClr val="0033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Logical Query Plan</a:t>
              </a:r>
            </a:p>
          </p:txBody>
        </p:sp>
        <p:grpSp>
          <p:nvGrpSpPr>
            <p:cNvPr id="163" name="Rectangle 1116"/>
            <p:cNvGrpSpPr/>
            <p:nvPr/>
          </p:nvGrpSpPr>
          <p:grpSpPr>
            <a:xfrm>
              <a:off x="0" y="0"/>
              <a:ext cx="1066800" cy="609600"/>
              <a:chOff x="0" y="0"/>
              <a:chExt cx="1066799" cy="609599"/>
            </a:xfrm>
          </p:grpSpPr>
          <p:sp>
            <p:nvSpPr>
              <p:cNvPr id="161" name="Rectangle"/>
              <p:cNvSpPr/>
              <p:nvPr/>
            </p:nvSpPr>
            <p:spPr>
              <a:xfrm>
                <a:off x="-1" y="-1"/>
                <a:ext cx="1066801" cy="609601"/>
              </a:xfrm>
              <a:prstGeom prst="rect">
                <a:avLst/>
              </a:prstGeom>
              <a:solidFill>
                <a:srgbClr val="FFFF99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162" name="Parser"/>
              <p:cNvSpPr txBox="1"/>
              <p:nvPr/>
            </p:nvSpPr>
            <p:spPr>
              <a:xfrm>
                <a:off x="107274" y="117184"/>
                <a:ext cx="852251" cy="3752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Parser</a:t>
                </a:r>
              </a:p>
            </p:txBody>
          </p:sp>
        </p:grpSp>
      </p:grpSp>
      <p:grpSp>
        <p:nvGrpSpPr>
          <p:cNvPr id="180" name="Group 1121"/>
          <p:cNvGrpSpPr/>
          <p:nvPr/>
        </p:nvGrpSpPr>
        <p:grpSpPr>
          <a:xfrm>
            <a:off x="2981218" y="4014785"/>
            <a:ext cx="2173385" cy="1854490"/>
            <a:chOff x="0" y="0"/>
            <a:chExt cx="2173383" cy="1854488"/>
          </a:xfrm>
        </p:grpSpPr>
        <p:grpSp>
          <p:nvGrpSpPr>
            <p:cNvPr id="176" name="Group 1059"/>
            <p:cNvGrpSpPr/>
            <p:nvPr/>
          </p:nvGrpSpPr>
          <p:grpSpPr>
            <a:xfrm>
              <a:off x="708129" y="417512"/>
              <a:ext cx="1465255" cy="1436977"/>
              <a:chOff x="0" y="0"/>
              <a:chExt cx="1465254" cy="1436976"/>
            </a:xfrm>
          </p:grpSpPr>
          <p:grpSp>
            <p:nvGrpSpPr>
              <p:cNvPr id="174" name="Group 1060"/>
              <p:cNvGrpSpPr/>
              <p:nvPr/>
            </p:nvGrpSpPr>
            <p:grpSpPr>
              <a:xfrm>
                <a:off x="-1" y="-1"/>
                <a:ext cx="1371601" cy="762001"/>
                <a:chOff x="0" y="0"/>
                <a:chExt cx="1371599" cy="761999"/>
              </a:xfrm>
            </p:grpSpPr>
            <p:sp>
              <p:nvSpPr>
                <p:cNvPr id="165" name="Oval 1061"/>
                <p:cNvSpPr/>
                <p:nvPr/>
              </p:nvSpPr>
              <p:spPr>
                <a:xfrm>
                  <a:off x="685799" y="0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66" name="Oval 1062"/>
                <p:cNvSpPr/>
                <p:nvPr/>
              </p:nvSpPr>
              <p:spPr>
                <a:xfrm>
                  <a:off x="990599" y="304799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67" name="Oval 1063"/>
                <p:cNvSpPr/>
                <p:nvPr/>
              </p:nvSpPr>
              <p:spPr>
                <a:xfrm>
                  <a:off x="380999" y="304799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68" name="Oval 1064"/>
                <p:cNvSpPr/>
                <p:nvPr/>
              </p:nvSpPr>
              <p:spPr>
                <a:xfrm>
                  <a:off x="609599" y="609599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69" name="Oval 1065"/>
                <p:cNvSpPr/>
                <p:nvPr/>
              </p:nvSpPr>
              <p:spPr>
                <a:xfrm>
                  <a:off x="0" y="609599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70" name="Line 1066"/>
                <p:cNvSpPr/>
                <p:nvPr/>
              </p:nvSpPr>
              <p:spPr>
                <a:xfrm flipV="1">
                  <a:off x="152399" y="457200"/>
                  <a:ext cx="304800" cy="1524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71" name="Line 1067"/>
                <p:cNvSpPr/>
                <p:nvPr/>
              </p:nvSpPr>
              <p:spPr>
                <a:xfrm flipH="1" flipV="1">
                  <a:off x="609600" y="457200"/>
                  <a:ext cx="152400" cy="1524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72" name="Line 1068"/>
                <p:cNvSpPr/>
                <p:nvPr/>
              </p:nvSpPr>
              <p:spPr>
                <a:xfrm flipH="1" flipV="1">
                  <a:off x="914400" y="152400"/>
                  <a:ext cx="228600" cy="1524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73" name="Line 1069"/>
                <p:cNvSpPr/>
                <p:nvPr/>
              </p:nvSpPr>
              <p:spPr>
                <a:xfrm flipV="1">
                  <a:off x="609599" y="152400"/>
                  <a:ext cx="228600" cy="1524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</p:grpSp>
          <p:sp>
            <p:nvSpPr>
              <p:cNvPr id="175" name="Text Box 1070"/>
              <p:cNvSpPr txBox="1"/>
              <p:nvPr/>
            </p:nvSpPr>
            <p:spPr>
              <a:xfrm>
                <a:off x="90493" y="769646"/>
                <a:ext cx="1374762" cy="6673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Physical </a:t>
                </a:r>
              </a:p>
              <a:p>
                <a:pPr algn="ctr"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Query Plan</a:t>
                </a:r>
              </a:p>
            </p:txBody>
          </p:sp>
        </p:grpSp>
        <p:grpSp>
          <p:nvGrpSpPr>
            <p:cNvPr id="179" name="Rectangle 1117"/>
            <p:cNvGrpSpPr/>
            <p:nvPr/>
          </p:nvGrpSpPr>
          <p:grpSpPr>
            <a:xfrm>
              <a:off x="0" y="0"/>
              <a:ext cx="1190834" cy="609600"/>
              <a:chOff x="0" y="0"/>
              <a:chExt cx="1190833" cy="609599"/>
            </a:xfrm>
          </p:grpSpPr>
          <p:sp>
            <p:nvSpPr>
              <p:cNvPr id="177" name="Rectangle"/>
              <p:cNvSpPr/>
              <p:nvPr/>
            </p:nvSpPr>
            <p:spPr>
              <a:xfrm>
                <a:off x="23917" y="0"/>
                <a:ext cx="1143000" cy="609600"/>
              </a:xfrm>
              <a:prstGeom prst="rect">
                <a:avLst/>
              </a:prstGeom>
              <a:solidFill>
                <a:srgbClr val="FFFF99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178" name="Optimizer"/>
              <p:cNvSpPr txBox="1"/>
              <p:nvPr/>
            </p:nvSpPr>
            <p:spPr>
              <a:xfrm>
                <a:off x="0" y="117184"/>
                <a:ext cx="1190834" cy="3752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Optimizer</a:t>
                </a:r>
              </a:p>
            </p:txBody>
          </p:sp>
        </p:grpSp>
      </p:grpSp>
      <p:grpSp>
        <p:nvGrpSpPr>
          <p:cNvPr id="202" name="Group 1122"/>
          <p:cNvGrpSpPr/>
          <p:nvPr/>
        </p:nvGrpSpPr>
        <p:grpSpPr>
          <a:xfrm>
            <a:off x="4975225" y="3985922"/>
            <a:ext cx="2160599" cy="2099256"/>
            <a:chOff x="0" y="0"/>
            <a:chExt cx="2160598" cy="2099254"/>
          </a:xfrm>
        </p:grpSpPr>
        <p:grpSp>
          <p:nvGrpSpPr>
            <p:cNvPr id="198" name="Group 1091"/>
            <p:cNvGrpSpPr/>
            <p:nvPr/>
          </p:nvGrpSpPr>
          <p:grpSpPr>
            <a:xfrm>
              <a:off x="312737" y="601530"/>
              <a:ext cx="1847862" cy="1497725"/>
              <a:chOff x="0" y="0"/>
              <a:chExt cx="1847861" cy="1497724"/>
            </a:xfrm>
          </p:grpSpPr>
          <p:sp>
            <p:nvSpPr>
              <p:cNvPr id="181" name="Text Box 1092"/>
              <p:cNvSpPr txBox="1"/>
              <p:nvPr/>
            </p:nvSpPr>
            <p:spPr>
              <a:xfrm>
                <a:off x="161932" y="1122493"/>
                <a:ext cx="1247761" cy="3752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Segments</a:t>
                </a:r>
              </a:p>
            </p:txBody>
          </p:sp>
          <p:grpSp>
            <p:nvGrpSpPr>
              <p:cNvPr id="197" name="Group 1093"/>
              <p:cNvGrpSpPr/>
              <p:nvPr/>
            </p:nvGrpSpPr>
            <p:grpSpPr>
              <a:xfrm>
                <a:off x="-1" y="0"/>
                <a:ext cx="1847863" cy="1198985"/>
                <a:chOff x="0" y="0"/>
                <a:chExt cx="1847861" cy="1198984"/>
              </a:xfrm>
            </p:grpSpPr>
            <p:grpSp>
              <p:nvGrpSpPr>
                <p:cNvPr id="189" name="Group 1094"/>
                <p:cNvGrpSpPr/>
                <p:nvPr/>
              </p:nvGrpSpPr>
              <p:grpSpPr>
                <a:xfrm>
                  <a:off x="0" y="489373"/>
                  <a:ext cx="1225551" cy="709612"/>
                  <a:chOff x="0" y="0"/>
                  <a:chExt cx="1225550" cy="709611"/>
                </a:xfrm>
              </p:grpSpPr>
              <p:sp>
                <p:nvSpPr>
                  <p:cNvPr id="182" name="Oval 1095"/>
                  <p:cNvSpPr/>
                  <p:nvPr/>
                </p:nvSpPr>
                <p:spPr>
                  <a:xfrm>
                    <a:off x="534987" y="152399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83" name="Oval 1096"/>
                  <p:cNvSpPr/>
                  <p:nvPr/>
                </p:nvSpPr>
                <p:spPr>
                  <a:xfrm>
                    <a:off x="763587" y="457198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84" name="Oval 1097"/>
                  <p:cNvSpPr/>
                  <p:nvPr/>
                </p:nvSpPr>
                <p:spPr>
                  <a:xfrm>
                    <a:off x="153987" y="457198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85" name="Line 1098"/>
                  <p:cNvSpPr/>
                  <p:nvPr/>
                </p:nvSpPr>
                <p:spPr>
                  <a:xfrm flipV="1">
                    <a:off x="306387" y="304799"/>
                    <a:ext cx="304801" cy="152400"/>
                  </a:xfrm>
                  <a:prstGeom prst="line">
                    <a:avLst/>
                  </a:prstGeom>
                  <a:noFill/>
                  <a:ln w="254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86" name="Line 1099"/>
                  <p:cNvSpPr/>
                  <p:nvPr/>
                </p:nvSpPr>
                <p:spPr>
                  <a:xfrm flipH="1" flipV="1">
                    <a:off x="763587" y="304799"/>
                    <a:ext cx="152401" cy="152400"/>
                  </a:xfrm>
                  <a:prstGeom prst="line">
                    <a:avLst/>
                  </a:prstGeom>
                  <a:noFill/>
                  <a:ln w="254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87" name="Line 1100"/>
                  <p:cNvSpPr/>
                  <p:nvPr/>
                </p:nvSpPr>
                <p:spPr>
                  <a:xfrm flipV="1">
                    <a:off x="763587" y="-1"/>
                    <a:ext cx="228601" cy="15240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88" name="Freeform 1101"/>
                  <p:cNvSpPr/>
                  <p:nvPr/>
                </p:nvSpPr>
                <p:spPr>
                  <a:xfrm>
                    <a:off x="0" y="66674"/>
                    <a:ext cx="1225551" cy="64293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9" h="21547" fill="norm" stroke="1" extrusionOk="0">
                        <a:moveTo>
                          <a:pt x="1447" y="21547"/>
                        </a:moveTo>
                        <a:cubicBezTo>
                          <a:pt x="1002" y="20270"/>
                          <a:pt x="445" y="19259"/>
                          <a:pt x="0" y="17982"/>
                        </a:cubicBezTo>
                        <a:cubicBezTo>
                          <a:pt x="55" y="15322"/>
                          <a:pt x="-84" y="12609"/>
                          <a:pt x="194" y="10002"/>
                        </a:cubicBezTo>
                        <a:cubicBezTo>
                          <a:pt x="278" y="9364"/>
                          <a:pt x="751" y="9151"/>
                          <a:pt x="1029" y="8779"/>
                        </a:cubicBezTo>
                        <a:cubicBezTo>
                          <a:pt x="1419" y="8247"/>
                          <a:pt x="2421" y="7023"/>
                          <a:pt x="2922" y="6384"/>
                        </a:cubicBezTo>
                        <a:cubicBezTo>
                          <a:pt x="3340" y="5852"/>
                          <a:pt x="3924" y="6065"/>
                          <a:pt x="4370" y="5586"/>
                        </a:cubicBezTo>
                        <a:cubicBezTo>
                          <a:pt x="4815" y="5108"/>
                          <a:pt x="5177" y="4416"/>
                          <a:pt x="5622" y="3990"/>
                        </a:cubicBezTo>
                        <a:cubicBezTo>
                          <a:pt x="6569" y="3086"/>
                          <a:pt x="7571" y="2075"/>
                          <a:pt x="8545" y="1224"/>
                        </a:cubicBezTo>
                        <a:cubicBezTo>
                          <a:pt x="8935" y="905"/>
                          <a:pt x="9380" y="692"/>
                          <a:pt x="9797" y="426"/>
                        </a:cubicBezTo>
                        <a:cubicBezTo>
                          <a:pt x="10020" y="266"/>
                          <a:pt x="10438" y="0"/>
                          <a:pt x="10438" y="0"/>
                        </a:cubicBezTo>
                        <a:cubicBezTo>
                          <a:pt x="16060" y="639"/>
                          <a:pt x="12637" y="-53"/>
                          <a:pt x="15448" y="1596"/>
                        </a:cubicBezTo>
                        <a:cubicBezTo>
                          <a:pt x="16172" y="3618"/>
                          <a:pt x="17090" y="7236"/>
                          <a:pt x="18371" y="7980"/>
                        </a:cubicBezTo>
                        <a:cubicBezTo>
                          <a:pt x="19317" y="9204"/>
                          <a:pt x="20681" y="11332"/>
                          <a:pt x="21071" y="13567"/>
                        </a:cubicBezTo>
                        <a:cubicBezTo>
                          <a:pt x="21210" y="14365"/>
                          <a:pt x="21488" y="15961"/>
                          <a:pt x="21488" y="15961"/>
                        </a:cubicBezTo>
                        <a:cubicBezTo>
                          <a:pt x="21432" y="17184"/>
                          <a:pt x="21516" y="18461"/>
                          <a:pt x="21293" y="19579"/>
                        </a:cubicBezTo>
                        <a:cubicBezTo>
                          <a:pt x="21210" y="19951"/>
                          <a:pt x="20876" y="19845"/>
                          <a:pt x="20653" y="19951"/>
                        </a:cubicBezTo>
                        <a:cubicBezTo>
                          <a:pt x="20041" y="20217"/>
                          <a:pt x="19401" y="20483"/>
                          <a:pt x="18788" y="20749"/>
                        </a:cubicBezTo>
                        <a:cubicBezTo>
                          <a:pt x="18426" y="20909"/>
                          <a:pt x="17730" y="21175"/>
                          <a:pt x="17730" y="21175"/>
                        </a:cubicBezTo>
                        <a:cubicBezTo>
                          <a:pt x="3395" y="20696"/>
                          <a:pt x="8768" y="19525"/>
                          <a:pt x="1447" y="21547"/>
                        </a:cubicBezTo>
                        <a:close/>
                      </a:path>
                    </a:pathLst>
                  </a:custGeom>
                  <a:noFill/>
                  <a:ln w="127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</p:grpSp>
            <p:grpSp>
              <p:nvGrpSpPr>
                <p:cNvPr id="196" name="Group 1102"/>
                <p:cNvGrpSpPr/>
                <p:nvPr/>
              </p:nvGrpSpPr>
              <p:grpSpPr>
                <a:xfrm>
                  <a:off x="757237" y="0"/>
                  <a:ext cx="1090625" cy="553795"/>
                  <a:chOff x="0" y="0"/>
                  <a:chExt cx="1090623" cy="553794"/>
                </a:xfrm>
              </p:grpSpPr>
              <p:sp>
                <p:nvSpPr>
                  <p:cNvPr id="190" name="Oval 1103"/>
                  <p:cNvSpPr/>
                  <p:nvPr/>
                </p:nvSpPr>
                <p:spPr>
                  <a:xfrm>
                    <a:off x="355600" y="27409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91" name="Oval 1104"/>
                  <p:cNvSpPr/>
                  <p:nvPr/>
                </p:nvSpPr>
                <p:spPr>
                  <a:xfrm>
                    <a:off x="660400" y="332209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92" name="Oval 1105"/>
                  <p:cNvSpPr/>
                  <p:nvPr/>
                </p:nvSpPr>
                <p:spPr>
                  <a:xfrm>
                    <a:off x="50800" y="332209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93" name="Line 1106"/>
                  <p:cNvSpPr/>
                  <p:nvPr/>
                </p:nvSpPr>
                <p:spPr>
                  <a:xfrm flipH="1" flipV="1">
                    <a:off x="584200" y="179810"/>
                    <a:ext cx="228601" cy="152400"/>
                  </a:xfrm>
                  <a:prstGeom prst="line">
                    <a:avLst/>
                  </a:prstGeom>
                  <a:noFill/>
                  <a:ln w="254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94" name="Line 1107"/>
                  <p:cNvSpPr/>
                  <p:nvPr/>
                </p:nvSpPr>
                <p:spPr>
                  <a:xfrm flipV="1">
                    <a:off x="279400" y="179810"/>
                    <a:ext cx="228601" cy="152400"/>
                  </a:xfrm>
                  <a:prstGeom prst="line">
                    <a:avLst/>
                  </a:prstGeom>
                  <a:noFill/>
                  <a:ln w="254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95" name="Freeform 1108"/>
                  <p:cNvSpPr/>
                  <p:nvPr/>
                </p:nvSpPr>
                <p:spPr>
                  <a:xfrm>
                    <a:off x="0" y="0"/>
                    <a:ext cx="1090624" cy="55379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52" h="20588" fill="norm" stroke="1" extrusionOk="0">
                        <a:moveTo>
                          <a:pt x="21253" y="19820"/>
                        </a:moveTo>
                        <a:cubicBezTo>
                          <a:pt x="14342" y="21026"/>
                          <a:pt x="11537" y="20509"/>
                          <a:pt x="2371" y="20279"/>
                        </a:cubicBezTo>
                        <a:cubicBezTo>
                          <a:pt x="1793" y="20049"/>
                          <a:pt x="1070" y="20279"/>
                          <a:pt x="636" y="19417"/>
                        </a:cubicBezTo>
                        <a:cubicBezTo>
                          <a:pt x="231" y="18613"/>
                          <a:pt x="116" y="15683"/>
                          <a:pt x="0" y="14649"/>
                        </a:cubicBezTo>
                        <a:cubicBezTo>
                          <a:pt x="58" y="12639"/>
                          <a:pt x="29" y="10628"/>
                          <a:pt x="202" y="8617"/>
                        </a:cubicBezTo>
                        <a:cubicBezTo>
                          <a:pt x="289" y="7641"/>
                          <a:pt x="1214" y="6435"/>
                          <a:pt x="1504" y="6032"/>
                        </a:cubicBezTo>
                        <a:cubicBezTo>
                          <a:pt x="3701" y="2930"/>
                          <a:pt x="6304" y="1379"/>
                          <a:pt x="8877" y="0"/>
                        </a:cubicBezTo>
                        <a:cubicBezTo>
                          <a:pt x="13908" y="288"/>
                          <a:pt x="15296" y="-574"/>
                          <a:pt x="18853" y="1322"/>
                        </a:cubicBezTo>
                        <a:cubicBezTo>
                          <a:pt x="19692" y="2413"/>
                          <a:pt x="19923" y="3390"/>
                          <a:pt x="20386" y="5171"/>
                        </a:cubicBezTo>
                        <a:cubicBezTo>
                          <a:pt x="20964" y="10054"/>
                          <a:pt x="21600" y="14764"/>
                          <a:pt x="21253" y="19820"/>
                        </a:cubicBezTo>
                        <a:close/>
                      </a:path>
                    </a:pathLst>
                  </a:custGeom>
                  <a:noFill/>
                  <a:ln w="127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</p:grpSp>
          </p:grpSp>
        </p:grpSp>
        <p:grpSp>
          <p:nvGrpSpPr>
            <p:cNvPr id="201" name="Rectangle 1118"/>
            <p:cNvGrpSpPr/>
            <p:nvPr/>
          </p:nvGrpSpPr>
          <p:grpSpPr>
            <a:xfrm>
              <a:off x="0" y="-1"/>
              <a:ext cx="1295400" cy="667332"/>
              <a:chOff x="0" y="0"/>
              <a:chExt cx="1295400" cy="667330"/>
            </a:xfrm>
          </p:grpSpPr>
          <p:sp>
            <p:nvSpPr>
              <p:cNvPr id="199" name="Rectangle"/>
              <p:cNvSpPr/>
              <p:nvPr/>
            </p:nvSpPr>
            <p:spPr>
              <a:xfrm>
                <a:off x="0" y="28865"/>
                <a:ext cx="1295400" cy="609600"/>
              </a:xfrm>
              <a:prstGeom prst="rect">
                <a:avLst/>
              </a:prstGeom>
              <a:solidFill>
                <a:srgbClr val="FFFF99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00" name="Query  Scheduler"/>
              <p:cNvSpPr txBox="1"/>
              <p:nvPr/>
            </p:nvSpPr>
            <p:spPr>
              <a:xfrm>
                <a:off x="23757" y="-1"/>
                <a:ext cx="1247886" cy="6673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Query </a:t>
                </a:r>
                <a:br/>
                <a:r>
                  <a:t>Scheduler</a:t>
                </a:r>
              </a:p>
            </p:txBody>
          </p:sp>
        </p:grpSp>
      </p:grpSp>
      <p:grpSp>
        <p:nvGrpSpPr>
          <p:cNvPr id="211" name="Group 1123"/>
          <p:cNvGrpSpPr/>
          <p:nvPr/>
        </p:nvGrpSpPr>
        <p:grpSpPr>
          <a:xfrm>
            <a:off x="7108825" y="4014787"/>
            <a:ext cx="2913063" cy="2487614"/>
            <a:chOff x="0" y="28865"/>
            <a:chExt cx="2913062" cy="2487612"/>
          </a:xfrm>
        </p:grpSpPr>
        <p:grpSp>
          <p:nvGrpSpPr>
            <p:cNvPr id="207" name="Group 1112"/>
            <p:cNvGrpSpPr/>
            <p:nvPr/>
          </p:nvGrpSpPr>
          <p:grpSpPr>
            <a:xfrm>
              <a:off x="1357312" y="454315"/>
              <a:ext cx="1555751" cy="2062163"/>
              <a:chOff x="126298" y="57796"/>
              <a:chExt cx="1555749" cy="2062162"/>
            </a:xfrm>
          </p:grpSpPr>
          <p:grpSp>
            <p:nvGrpSpPr>
              <p:cNvPr id="205" name="Rectangle 1113"/>
              <p:cNvGrpSpPr/>
              <p:nvPr/>
            </p:nvGrpSpPr>
            <p:grpSpPr>
              <a:xfrm>
                <a:off x="126298" y="57796"/>
                <a:ext cx="1536701" cy="1536701"/>
                <a:chOff x="2733" y="57796"/>
                <a:chExt cx="1536700" cy="1536699"/>
              </a:xfrm>
            </p:grpSpPr>
            <p:sp>
              <p:nvSpPr>
                <p:cNvPr id="203" name="Square"/>
                <p:cNvSpPr/>
                <p:nvPr/>
              </p:nvSpPr>
              <p:spPr>
                <a:xfrm>
                  <a:off x="2733" y="57796"/>
                  <a:ext cx="533401" cy="533401"/>
                </a:xfrm>
                <a:prstGeom prst="rect">
                  <a:avLst/>
                </a:prstGeom>
                <a:solidFill>
                  <a:srgbClr val="CCFFFF"/>
                </a:solidFill>
                <a:ln w="254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</a:p>
              </p:txBody>
            </p:sp>
            <p:sp>
              <p:nvSpPr>
                <p:cNvPr id="204" name="|…|……|………..|………..|…"/>
                <p:cNvSpPr/>
                <p:nvPr/>
              </p:nvSpPr>
              <p:spPr>
                <a:xfrm>
                  <a:off x="269433" y="324496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ctr">
                  <a:spAutoFit/>
                </a:bodyPr>
                <a:lstStyle/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</p:txBody>
            </p:sp>
          </p:grpSp>
          <p:sp>
            <p:nvSpPr>
              <p:cNvPr id="206" name="Text Box 1114"/>
              <p:cNvSpPr/>
              <p:nvPr/>
            </p:nvSpPr>
            <p:spPr>
              <a:xfrm>
                <a:off x="412048" y="84995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lnSpc>
                    <a:spcPct val="80000"/>
                  </a:lnSpc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Query</a:t>
                </a:r>
              </a:p>
              <a:p>
                <a:pPr algn="ctr">
                  <a:lnSpc>
                    <a:spcPct val="80000"/>
                  </a:lnSpc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Result</a:t>
                </a:r>
              </a:p>
            </p:txBody>
          </p:sp>
        </p:grpSp>
        <p:grpSp>
          <p:nvGrpSpPr>
            <p:cNvPr id="210" name="Rectangle 1119"/>
            <p:cNvGrpSpPr/>
            <p:nvPr/>
          </p:nvGrpSpPr>
          <p:grpSpPr>
            <a:xfrm>
              <a:off x="0" y="28865"/>
              <a:ext cx="1917700" cy="1574801"/>
              <a:chOff x="0" y="28865"/>
              <a:chExt cx="1917700" cy="1574800"/>
            </a:xfrm>
          </p:grpSpPr>
          <p:sp>
            <p:nvSpPr>
              <p:cNvPr id="208" name="Rectangle"/>
              <p:cNvSpPr/>
              <p:nvPr/>
            </p:nvSpPr>
            <p:spPr>
              <a:xfrm>
                <a:off x="0" y="28865"/>
                <a:ext cx="1295400" cy="609601"/>
              </a:xfrm>
              <a:prstGeom prst="rect">
                <a:avLst/>
              </a:prstGeom>
              <a:solidFill>
                <a:srgbClr val="FFFF99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209" name="Execute…"/>
              <p:cNvSpPr/>
              <p:nvPr/>
            </p:nvSpPr>
            <p:spPr>
              <a:xfrm>
                <a:off x="647700" y="333665"/>
                <a:ext cx="1270000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Execute</a:t>
                </a:r>
              </a:p>
              <a:p>
                <a: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Operators</a:t>
                </a:r>
              </a:p>
            </p:txBody>
          </p:sp>
        </p:grpSp>
      </p:grpSp>
      <p:grpSp>
        <p:nvGrpSpPr>
          <p:cNvPr id="214" name="Rectangle 104"/>
          <p:cNvGrpSpPr/>
          <p:nvPr/>
        </p:nvGrpSpPr>
        <p:grpSpPr>
          <a:xfrm>
            <a:off x="0" y="0"/>
            <a:ext cx="9144000" cy="1005839"/>
            <a:chOff x="0" y="0"/>
            <a:chExt cx="9144000" cy="1005838"/>
          </a:xfrm>
        </p:grpSpPr>
        <p:sp>
          <p:nvSpPr>
            <p:cNvPr id="212" name="Rectangle"/>
            <p:cNvSpPr/>
            <p:nvPr/>
          </p:nvSpPr>
          <p:spPr>
            <a:xfrm>
              <a:off x="0" y="0"/>
              <a:ext cx="9144000" cy="1005839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3" name="Lifecycle of a Query"/>
            <p:cNvSpPr txBox="1"/>
            <p:nvPr/>
          </p:nvSpPr>
          <p:spPr>
            <a:xfrm>
              <a:off x="0" y="179759"/>
              <a:ext cx="9144000" cy="646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Lifecycle of a Query</a:t>
              </a:r>
            </a:p>
          </p:txBody>
        </p:sp>
      </p:grpSp>
      <p:pic>
        <p:nvPicPr>
          <p:cNvPr id="21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339850"/>
            <a:ext cx="1712914" cy="1250950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Rectangle 7"/>
          <p:cNvSpPr/>
          <p:nvPr/>
        </p:nvSpPr>
        <p:spPr>
          <a:xfrm>
            <a:off x="1385094" y="3733800"/>
            <a:ext cx="4056856" cy="2163762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2" grpId="3"/>
      <p:bldP build="whole" bldLvl="1" animBg="1" rev="0" advAuto="0" spid="216" grpId="6"/>
      <p:bldP build="whole" bldLvl="1" animBg="1" rev="0" advAuto="0" spid="180" grpId="2"/>
      <p:bldP build="whole" bldLvl="1" animBg="1" rev="0" advAuto="0" spid="164" grpId="1"/>
      <p:bldP build="whole" bldLvl="1" animBg="1" rev="0" advAuto="0" spid="149" grpId="5"/>
      <p:bldP build="whole" bldLvl="1" animBg="1" rev="0" advAuto="0" spid="211" grpId="4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1" name="Rectangle 6"/>
          <p:cNvGrpSpPr/>
          <p:nvPr/>
        </p:nvGrpSpPr>
        <p:grpSpPr>
          <a:xfrm>
            <a:off x="0" y="0"/>
            <a:ext cx="9144000" cy="1005839"/>
            <a:chOff x="0" y="0"/>
            <a:chExt cx="9144000" cy="1005838"/>
          </a:xfrm>
        </p:grpSpPr>
        <p:sp>
          <p:nvSpPr>
            <p:cNvPr id="219" name="Rectangle"/>
            <p:cNvSpPr/>
            <p:nvPr/>
          </p:nvSpPr>
          <p:spPr>
            <a:xfrm>
              <a:off x="0" y="0"/>
              <a:ext cx="9144000" cy="1005839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" name="Recall the Netflix Schema"/>
            <p:cNvSpPr txBox="1"/>
            <p:nvPr/>
          </p:nvSpPr>
          <p:spPr>
            <a:xfrm>
              <a:off x="0" y="179759"/>
              <a:ext cx="9144000" cy="646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Recall the Netflix Schema</a:t>
              </a:r>
            </a:p>
          </p:txBody>
        </p:sp>
      </p:grpSp>
      <p:graphicFrame>
        <p:nvGraphicFramePr>
          <p:cNvPr id="222" name="Table 7"/>
          <p:cNvGraphicFramePr/>
          <p:nvPr/>
        </p:nvGraphicFramePr>
        <p:xfrm>
          <a:off x="609600" y="1752600"/>
          <a:ext cx="7239000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746729"/>
                <a:gridCol w="1184680"/>
                <a:gridCol w="1828845"/>
                <a:gridCol w="1259546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223" name="Table 13"/>
          <p:cNvGraphicFramePr/>
          <p:nvPr/>
        </p:nvGraphicFramePr>
        <p:xfrm>
          <a:off x="609600" y="3352800"/>
          <a:ext cx="6248401" cy="1219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47800"/>
                <a:gridCol w="1645063"/>
                <a:gridCol w="1109787"/>
                <a:gridCol w="2045750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Alice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01/10/13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Bob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41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05/10/13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4" name="Table 14"/>
          <p:cNvGraphicFramePr/>
          <p:nvPr/>
        </p:nvGraphicFramePr>
        <p:xfrm>
          <a:off x="630554" y="4940300"/>
          <a:ext cx="7734618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1896428"/>
                <a:gridCol w="1447800"/>
                <a:gridCol w="295497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225" name="Title 1"/>
          <p:cNvSpPr txBox="1"/>
          <p:nvPr/>
        </p:nvSpPr>
        <p:spPr>
          <a:xfrm>
            <a:off x="533400" y="1219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226" name="Title 1"/>
          <p:cNvSpPr txBox="1"/>
          <p:nvPr/>
        </p:nvSpPr>
        <p:spPr>
          <a:xfrm>
            <a:off x="6858000" y="32766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rgbClr val="E46C0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Users</a:t>
            </a:r>
          </a:p>
        </p:txBody>
      </p:sp>
      <p:sp>
        <p:nvSpPr>
          <p:cNvPr id="227" name="Title 1"/>
          <p:cNvSpPr txBox="1"/>
          <p:nvPr/>
        </p:nvSpPr>
        <p:spPr>
          <a:xfrm>
            <a:off x="6172200" y="44069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32" name="Rectangle 6"/>
          <p:cNvGrpSpPr/>
          <p:nvPr/>
        </p:nvGrpSpPr>
        <p:grpSpPr>
          <a:xfrm>
            <a:off x="0" y="0"/>
            <a:ext cx="9144000" cy="1005839"/>
            <a:chOff x="0" y="0"/>
            <a:chExt cx="9144000" cy="1005838"/>
          </a:xfrm>
        </p:grpSpPr>
        <p:sp>
          <p:nvSpPr>
            <p:cNvPr id="230" name="Rectangle"/>
            <p:cNvSpPr/>
            <p:nvPr/>
          </p:nvSpPr>
          <p:spPr>
            <a:xfrm>
              <a:off x="0" y="0"/>
              <a:ext cx="9144000" cy="1005839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" name="Example SQL Query"/>
            <p:cNvSpPr txBox="1"/>
            <p:nvPr/>
          </p:nvSpPr>
          <p:spPr>
            <a:xfrm>
              <a:off x="0" y="179759"/>
              <a:ext cx="9144000" cy="646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 SQL Query</a:t>
              </a:r>
            </a:p>
          </p:txBody>
        </p:sp>
      </p:grpSp>
      <p:graphicFrame>
        <p:nvGraphicFramePr>
          <p:cNvPr id="233" name="Table 7"/>
          <p:cNvGraphicFramePr/>
          <p:nvPr/>
        </p:nvGraphicFramePr>
        <p:xfrm>
          <a:off x="762000" y="1524000"/>
          <a:ext cx="7391400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746729"/>
                <a:gridCol w="1184680"/>
                <a:gridCol w="1828845"/>
                <a:gridCol w="1259546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4" name="Table 13"/>
          <p:cNvGraphicFramePr/>
          <p:nvPr/>
        </p:nvGraphicFramePr>
        <p:xfrm>
          <a:off x="762000" y="1981200"/>
          <a:ext cx="6324601" cy="4064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524000"/>
                <a:gridCol w="1606581"/>
                <a:gridCol w="1123321"/>
                <a:gridCol w="2070699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5" name="Table 14"/>
          <p:cNvGraphicFramePr/>
          <p:nvPr/>
        </p:nvGraphicFramePr>
        <p:xfrm>
          <a:off x="762000" y="2438400"/>
          <a:ext cx="7391400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524000"/>
                <a:gridCol w="1955531"/>
                <a:gridCol w="1546459"/>
                <a:gridCol w="2365410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236" name="Title 1"/>
          <p:cNvSpPr txBox="1"/>
          <p:nvPr/>
        </p:nvSpPr>
        <p:spPr>
          <a:xfrm>
            <a:off x="762000" y="3048000"/>
            <a:ext cx="8001000" cy="2842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6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M.Year, COUNT(*) AS NumBest</a:t>
            </a:r>
            <a:endParaRPr>
              <a:solidFill>
                <a:srgbClr val="0070C0"/>
              </a:solidFill>
            </a:endParaRPr>
          </a:p>
          <a:p>
            <a:pPr>
              <a:lnSpc>
                <a:spcPts val="36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R, Movies M </a:t>
            </a:r>
            <a:endParaRPr sz="4400"/>
          </a:p>
          <a:p>
            <a:pPr>
              <a:lnSpc>
                <a:spcPts val="36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R.MID = M.MID</a:t>
            </a:r>
            <a:endParaRPr sz="4400"/>
          </a:p>
          <a:p>
            <a:pPr>
              <a:lnSpc>
                <a:spcPts val="3600"/>
              </a:lnSpc>
              <a:defRPr b="1" sz="2600">
                <a:solidFill>
                  <a:srgbClr val="77933C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		AND R.Stars = 5</a:t>
            </a:r>
            <a:endParaRPr sz="4400"/>
          </a:p>
          <a:p>
            <a:pPr>
              <a:lnSpc>
                <a:spcPts val="36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GROUP BY</a:t>
            </a:r>
            <a:r>
              <a:rPr>
                <a:solidFill>
                  <a:srgbClr val="77933C"/>
                </a:solidFill>
              </a:rPr>
              <a:t>	</a:t>
            </a:r>
            <a:r>
              <a:rPr>
                <a:solidFill>
                  <a:srgbClr val="7030A0"/>
                </a:solidFill>
              </a:rPr>
              <a:t>M.Year</a:t>
            </a:r>
            <a:endParaRPr>
              <a:solidFill>
                <a:srgbClr val="7030A0"/>
              </a:solidFill>
            </a:endParaRPr>
          </a:p>
          <a:p>
            <a:pPr>
              <a:lnSpc>
                <a:spcPts val="36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ORDER BY</a:t>
            </a:r>
            <a:r>
              <a:rPr>
                <a:solidFill>
                  <a:srgbClr val="77933C"/>
                </a:solidFill>
              </a:rPr>
              <a:t>	</a:t>
            </a:r>
            <a:r>
              <a:rPr>
                <a:solidFill>
                  <a:srgbClr val="0070C0"/>
                </a:solidFill>
              </a:rPr>
              <a:t>NumBest DESC</a:t>
            </a:r>
          </a:p>
        </p:txBody>
      </p:sp>
      <p:sp>
        <p:nvSpPr>
          <p:cNvPr id="237" name="TextBox 1"/>
          <p:cNvSpPr txBox="1"/>
          <p:nvPr/>
        </p:nvSpPr>
        <p:spPr>
          <a:xfrm>
            <a:off x="381000" y="6096000"/>
            <a:ext cx="795140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Suppose, we also have a B+Tree Index on Ratings (Stars)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itle 1"/>
          <p:cNvSpPr txBox="1"/>
          <p:nvPr>
            <p:ph type="title"/>
          </p:nvPr>
        </p:nvSpPr>
        <p:spPr>
          <a:xfrm>
            <a:off x="4255651" y="-1"/>
            <a:ext cx="4888349" cy="1005839"/>
          </a:xfrm>
          <a:prstGeom prst="rect">
            <a:avLst/>
          </a:prstGeom>
          <a:solidFill>
            <a:srgbClr val="404040"/>
          </a:solidFill>
        </p:spPr>
        <p:txBody>
          <a:bodyPr/>
          <a:lstStyle/>
          <a:p>
            <a:pPr>
              <a:defRPr sz="39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Logical</a:t>
            </a:r>
            <a:r>
              <a:rPr u="none"/>
              <a:t> Query Plan </a:t>
            </a:r>
          </a:p>
        </p:txBody>
      </p:sp>
      <p:sp>
        <p:nvSpPr>
          <p:cNvPr id="240" name="Slide Number Placeholder 5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3" name="Group 46"/>
          <p:cNvGrpSpPr/>
          <p:nvPr/>
        </p:nvGrpSpPr>
        <p:grpSpPr>
          <a:xfrm>
            <a:off x="152399" y="224135"/>
            <a:ext cx="5791201" cy="6167262"/>
            <a:chOff x="0" y="0"/>
            <a:chExt cx="5791200" cy="6167261"/>
          </a:xfrm>
        </p:grpSpPr>
        <p:grpSp>
          <p:nvGrpSpPr>
            <p:cNvPr id="253" name="Group 41"/>
            <p:cNvGrpSpPr/>
            <p:nvPr/>
          </p:nvGrpSpPr>
          <p:grpSpPr>
            <a:xfrm>
              <a:off x="0" y="4419600"/>
              <a:ext cx="5791200" cy="1747662"/>
              <a:chOff x="0" y="0"/>
              <a:chExt cx="5791200" cy="1747661"/>
            </a:xfrm>
          </p:grpSpPr>
          <p:grpSp>
            <p:nvGrpSpPr>
              <p:cNvPr id="246" name="Group 39"/>
              <p:cNvGrpSpPr/>
              <p:nvPr/>
            </p:nvGrpSpPr>
            <p:grpSpPr>
              <a:xfrm>
                <a:off x="0" y="0"/>
                <a:ext cx="2362200" cy="1747662"/>
                <a:chOff x="0" y="0"/>
                <a:chExt cx="2362200" cy="1747661"/>
              </a:xfrm>
            </p:grpSpPr>
            <p:grpSp>
              <p:nvGrpSpPr>
                <p:cNvPr id="243" name="Oval 6"/>
                <p:cNvGrpSpPr/>
                <p:nvPr/>
              </p:nvGrpSpPr>
              <p:grpSpPr>
                <a:xfrm>
                  <a:off x="0" y="0"/>
                  <a:ext cx="2362200" cy="997805"/>
                  <a:chOff x="0" y="0"/>
                  <a:chExt cx="2362200" cy="997804"/>
                </a:xfrm>
              </p:grpSpPr>
              <p:sp>
                <p:nvSpPr>
                  <p:cNvPr id="241" name="Oval"/>
                  <p:cNvSpPr/>
                  <p:nvPr/>
                </p:nvSpPr>
                <p:spPr>
                  <a:xfrm>
                    <a:off x="0" y="-1"/>
                    <a:ext cx="23622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42" name="SELECT…"/>
                  <p:cNvSpPr txBox="1"/>
                  <p:nvPr/>
                </p:nvSpPr>
                <p:spPr>
                  <a:xfrm>
                    <a:off x="345935" y="235940"/>
                    <a:ext cx="1670330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SELECT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R.stars = 5</a:t>
                    </a:r>
                  </a:p>
                </p:txBody>
              </p:sp>
            </p:grpSp>
            <p:sp>
              <p:nvSpPr>
                <p:cNvPr id="244" name="TextBox 12"/>
                <p:cNvSpPr txBox="1"/>
                <p:nvPr/>
              </p:nvSpPr>
              <p:spPr>
                <a:xfrm>
                  <a:off x="425842" y="1371600"/>
                  <a:ext cx="1510518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Ratings Table</a:t>
                  </a:r>
                </a:p>
              </p:txBody>
            </p:sp>
            <p:sp>
              <p:nvSpPr>
                <p:cNvPr id="245" name="Up Arrow 11"/>
                <p:cNvSpPr/>
                <p:nvPr/>
              </p:nvSpPr>
              <p:spPr>
                <a:xfrm>
                  <a:off x="1066800" y="1024128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</a:p>
              </p:txBody>
            </p:sp>
          </p:grpSp>
          <p:grpSp>
            <p:nvGrpSpPr>
              <p:cNvPr id="252" name="Group 40"/>
              <p:cNvGrpSpPr/>
              <p:nvPr/>
            </p:nvGrpSpPr>
            <p:grpSpPr>
              <a:xfrm>
                <a:off x="3429000" y="0"/>
                <a:ext cx="2362200" cy="1747662"/>
                <a:chOff x="0" y="0"/>
                <a:chExt cx="2362200" cy="1747661"/>
              </a:xfrm>
            </p:grpSpPr>
            <p:grpSp>
              <p:nvGrpSpPr>
                <p:cNvPr id="249" name="Oval 22"/>
                <p:cNvGrpSpPr/>
                <p:nvPr/>
              </p:nvGrpSpPr>
              <p:grpSpPr>
                <a:xfrm>
                  <a:off x="0" y="0"/>
                  <a:ext cx="2362200" cy="997805"/>
                  <a:chOff x="0" y="0"/>
                  <a:chExt cx="2362200" cy="997804"/>
                </a:xfrm>
              </p:grpSpPr>
              <p:sp>
                <p:nvSpPr>
                  <p:cNvPr id="247" name="Oval"/>
                  <p:cNvSpPr/>
                  <p:nvPr/>
                </p:nvSpPr>
                <p:spPr>
                  <a:xfrm>
                    <a:off x="0" y="-1"/>
                    <a:ext cx="23622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48" name="SELECT…"/>
                  <p:cNvSpPr txBox="1"/>
                  <p:nvPr/>
                </p:nvSpPr>
                <p:spPr>
                  <a:xfrm>
                    <a:off x="345935" y="235940"/>
                    <a:ext cx="1670330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SELECT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No predicate</a:t>
                    </a:r>
                  </a:p>
                </p:txBody>
              </p:sp>
            </p:grpSp>
            <p:sp>
              <p:nvSpPr>
                <p:cNvPr id="250" name="TextBox 25"/>
                <p:cNvSpPr txBox="1"/>
                <p:nvPr/>
              </p:nvSpPr>
              <p:spPr>
                <a:xfrm>
                  <a:off x="451349" y="1371600"/>
                  <a:ext cx="1459506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Movies Table</a:t>
                  </a:r>
                </a:p>
              </p:txBody>
            </p:sp>
            <p:sp>
              <p:nvSpPr>
                <p:cNvPr id="251" name="Up Arrow 24"/>
                <p:cNvSpPr/>
                <p:nvPr/>
              </p:nvSpPr>
              <p:spPr>
                <a:xfrm>
                  <a:off x="1066800" y="1024128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</a:p>
              </p:txBody>
            </p:sp>
          </p:grpSp>
        </p:grpSp>
        <p:grpSp>
          <p:nvGrpSpPr>
            <p:cNvPr id="261" name="Group 43"/>
            <p:cNvGrpSpPr/>
            <p:nvPr/>
          </p:nvGrpSpPr>
          <p:grpSpPr>
            <a:xfrm>
              <a:off x="1566476" y="3124199"/>
              <a:ext cx="2795408" cy="1496754"/>
              <a:chOff x="0" y="0"/>
              <a:chExt cx="2795406" cy="1496752"/>
            </a:xfrm>
          </p:grpSpPr>
          <p:grpSp>
            <p:nvGrpSpPr>
              <p:cNvPr id="256" name="Oval 14"/>
              <p:cNvGrpSpPr/>
              <p:nvPr/>
            </p:nvGrpSpPr>
            <p:grpSpPr>
              <a:xfrm>
                <a:off x="109923" y="278204"/>
                <a:ext cx="2552701" cy="997805"/>
                <a:chOff x="0" y="0"/>
                <a:chExt cx="2552700" cy="997804"/>
              </a:xfrm>
            </p:grpSpPr>
            <p:sp>
              <p:nvSpPr>
                <p:cNvPr id="254" name="Oval"/>
                <p:cNvSpPr/>
                <p:nvPr/>
              </p:nvSpPr>
              <p:spPr>
                <a:xfrm>
                  <a:off x="0" y="-1"/>
                  <a:ext cx="2552700" cy="997806"/>
                </a:xfrm>
                <a:prstGeom prst="ellipse">
                  <a:avLst/>
                </a:prstGeom>
                <a:solidFill>
                  <a:srgbClr val="00009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55" name="JOIN…"/>
                <p:cNvSpPr txBox="1"/>
                <p:nvPr/>
              </p:nvSpPr>
              <p:spPr>
                <a:xfrm>
                  <a:off x="373833" y="235940"/>
                  <a:ext cx="1805034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/>
                <a:p>
                  <a: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JOIN</a:t>
                  </a:r>
                </a:p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R.MID = M.MID </a:t>
                  </a:r>
                </a:p>
              </p:txBody>
            </p:sp>
          </p:grpSp>
          <p:grpSp>
            <p:nvGrpSpPr>
              <p:cNvPr id="259" name="Group 30"/>
              <p:cNvGrpSpPr/>
              <p:nvPr/>
            </p:nvGrpSpPr>
            <p:grpSpPr>
              <a:xfrm>
                <a:off x="-1" y="979489"/>
                <a:ext cx="2795408" cy="517264"/>
                <a:chOff x="0" y="0"/>
                <a:chExt cx="2795406" cy="517262"/>
              </a:xfrm>
            </p:grpSpPr>
            <p:sp>
              <p:nvSpPr>
                <p:cNvPr id="257" name="Up Arrow 28"/>
                <p:cNvSpPr/>
                <p:nvPr/>
              </p:nvSpPr>
              <p:spPr>
                <a:xfrm rot="18900000">
                  <a:off x="2422475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</a:p>
              </p:txBody>
            </p:sp>
            <p:sp>
              <p:nvSpPr>
                <p:cNvPr id="258" name="Up Arrow 29"/>
                <p:cNvSpPr/>
                <p:nvPr/>
              </p:nvSpPr>
              <p:spPr>
                <a:xfrm rot="2700000">
                  <a:off x="144331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</a:p>
              </p:txBody>
            </p:sp>
          </p:grpSp>
          <p:sp>
            <p:nvSpPr>
              <p:cNvPr id="260" name="Up Arrow 27"/>
              <p:cNvSpPr/>
              <p:nvPr/>
            </p:nvSpPr>
            <p:spPr>
              <a:xfrm>
                <a:off x="1214823" y="0"/>
                <a:ext cx="228601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266" name="Group 44"/>
            <p:cNvGrpSpPr/>
            <p:nvPr/>
          </p:nvGrpSpPr>
          <p:grpSpPr>
            <a:xfrm>
              <a:off x="838200" y="1828800"/>
              <a:ext cx="4191000" cy="1257301"/>
              <a:chOff x="0" y="0"/>
              <a:chExt cx="4191000" cy="1257300"/>
            </a:xfrm>
          </p:grpSpPr>
          <p:grpSp>
            <p:nvGrpSpPr>
              <p:cNvPr id="264" name="Oval 15"/>
              <p:cNvGrpSpPr/>
              <p:nvPr/>
            </p:nvGrpSpPr>
            <p:grpSpPr>
              <a:xfrm>
                <a:off x="0" y="259496"/>
                <a:ext cx="4191000" cy="997805"/>
                <a:chOff x="0" y="0"/>
                <a:chExt cx="4191000" cy="997804"/>
              </a:xfrm>
            </p:grpSpPr>
            <p:sp>
              <p:nvSpPr>
                <p:cNvPr id="262" name="Oval"/>
                <p:cNvSpPr/>
                <p:nvPr/>
              </p:nvSpPr>
              <p:spPr>
                <a:xfrm>
                  <a:off x="0" y="-1"/>
                  <a:ext cx="4191000" cy="997806"/>
                </a:xfrm>
                <a:prstGeom prst="ellipse">
                  <a:avLst/>
                </a:prstGeom>
                <a:solidFill>
                  <a:srgbClr val="00800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63" name="GROUP BY AGGREGATE…"/>
                <p:cNvSpPr txBox="1"/>
                <p:nvPr/>
              </p:nvSpPr>
              <p:spPr>
                <a:xfrm>
                  <a:off x="613757" y="235940"/>
                  <a:ext cx="2963486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/>
                <a:p>
                  <a: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GROUP BY AGGREGATE</a:t>
                  </a:r>
                </a:p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M.Year, COUNT(*)</a:t>
                  </a:r>
                </a:p>
              </p:txBody>
            </p:sp>
          </p:grpSp>
          <p:sp>
            <p:nvSpPr>
              <p:cNvPr id="265" name="Up Arrow 31"/>
              <p:cNvSpPr/>
              <p:nvPr/>
            </p:nvSpPr>
            <p:spPr>
              <a:xfrm>
                <a:off x="1943100" y="-1"/>
                <a:ext cx="228600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271" name="Group 45"/>
            <p:cNvGrpSpPr/>
            <p:nvPr/>
          </p:nvGrpSpPr>
          <p:grpSpPr>
            <a:xfrm>
              <a:off x="1714500" y="496433"/>
              <a:ext cx="2362200" cy="1302606"/>
              <a:chOff x="0" y="0"/>
              <a:chExt cx="2362200" cy="1302603"/>
            </a:xfrm>
          </p:grpSpPr>
          <p:grpSp>
            <p:nvGrpSpPr>
              <p:cNvPr id="269" name="Oval 36"/>
              <p:cNvGrpSpPr/>
              <p:nvPr/>
            </p:nvGrpSpPr>
            <p:grpSpPr>
              <a:xfrm>
                <a:off x="0" y="304799"/>
                <a:ext cx="2362200" cy="997806"/>
                <a:chOff x="0" y="0"/>
                <a:chExt cx="2362200" cy="997804"/>
              </a:xfrm>
            </p:grpSpPr>
            <p:sp>
              <p:nvSpPr>
                <p:cNvPr id="267" name="Oval"/>
                <p:cNvSpPr/>
                <p:nvPr/>
              </p:nvSpPr>
              <p:spPr>
                <a:xfrm>
                  <a:off x="0" y="-1"/>
                  <a:ext cx="2362200" cy="997806"/>
                </a:xfrm>
                <a:prstGeom prst="ellipse">
                  <a:avLst/>
                </a:prstGeom>
                <a:solidFill>
                  <a:schemeClr val="accent5"/>
                </a:solidFill>
                <a:ln w="25400" cap="flat">
                  <a:solidFill>
                    <a:srgbClr val="377E9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68" name="SORT…"/>
                <p:cNvSpPr txBox="1"/>
                <p:nvPr/>
              </p:nvSpPr>
              <p:spPr>
                <a:xfrm>
                  <a:off x="345935" y="235940"/>
                  <a:ext cx="1670330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/>
                <a:p>
                  <a: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SORT</a:t>
                  </a:r>
                </a:p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On NumBest</a:t>
                  </a:r>
                </a:p>
              </p:txBody>
            </p:sp>
          </p:grpSp>
          <p:sp>
            <p:nvSpPr>
              <p:cNvPr id="270" name="Up Arrow 37"/>
              <p:cNvSpPr/>
              <p:nvPr/>
            </p:nvSpPr>
            <p:spPr>
              <a:xfrm>
                <a:off x="1066800" y="0"/>
                <a:ext cx="228600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</p:grpSp>
        <p:sp>
          <p:nvSpPr>
            <p:cNvPr id="272" name="TextBox 38"/>
            <p:cNvSpPr txBox="1"/>
            <p:nvPr/>
          </p:nvSpPr>
          <p:spPr>
            <a:xfrm>
              <a:off x="2203910" y="0"/>
              <a:ext cx="1383381" cy="37606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Result Table</a:t>
              </a:r>
            </a:p>
          </p:txBody>
        </p:sp>
      </p:grpSp>
      <p:sp>
        <p:nvSpPr>
          <p:cNvPr id="274" name="TextBox 2"/>
          <p:cNvSpPr txBox="1"/>
          <p:nvPr/>
        </p:nvSpPr>
        <p:spPr>
          <a:xfrm>
            <a:off x="5638800" y="1752600"/>
            <a:ext cx="28956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Called “</a:t>
            </a:r>
            <a:r>
              <a:rPr b="1"/>
              <a:t>Logical</a:t>
            </a:r>
            <a:r>
              <a:t>”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Operators</a:t>
            </a:r>
          </a:p>
        </p:txBody>
      </p:sp>
      <p:sp>
        <p:nvSpPr>
          <p:cNvPr id="275" name="TextBox 42"/>
          <p:cNvSpPr txBox="1"/>
          <p:nvPr/>
        </p:nvSpPr>
        <p:spPr>
          <a:xfrm>
            <a:off x="5638800" y="2819400"/>
            <a:ext cx="28956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From extended RA</a:t>
            </a:r>
          </a:p>
        </p:txBody>
      </p:sp>
      <p:sp>
        <p:nvSpPr>
          <p:cNvPr id="276" name="TextBox 47"/>
          <p:cNvSpPr txBox="1"/>
          <p:nvPr/>
        </p:nvSpPr>
        <p:spPr>
          <a:xfrm>
            <a:off x="5943600" y="3505200"/>
            <a:ext cx="2895600" cy="1148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one has alternate “physical”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implementations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lide Number Placeholder 5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11" name="Group 46"/>
          <p:cNvGrpSpPr/>
          <p:nvPr/>
        </p:nvGrpSpPr>
        <p:grpSpPr>
          <a:xfrm>
            <a:off x="152399" y="224134"/>
            <a:ext cx="5791201" cy="6183396"/>
            <a:chOff x="0" y="0"/>
            <a:chExt cx="5791200" cy="6183394"/>
          </a:xfrm>
        </p:grpSpPr>
        <p:grpSp>
          <p:nvGrpSpPr>
            <p:cNvPr id="291" name="Group 41"/>
            <p:cNvGrpSpPr/>
            <p:nvPr/>
          </p:nvGrpSpPr>
          <p:grpSpPr>
            <a:xfrm>
              <a:off x="0" y="4419599"/>
              <a:ext cx="5791200" cy="1763796"/>
              <a:chOff x="0" y="0"/>
              <a:chExt cx="5791200" cy="1763794"/>
            </a:xfrm>
          </p:grpSpPr>
          <p:grpSp>
            <p:nvGrpSpPr>
              <p:cNvPr id="284" name="Group 39"/>
              <p:cNvGrpSpPr/>
              <p:nvPr/>
            </p:nvGrpSpPr>
            <p:grpSpPr>
              <a:xfrm>
                <a:off x="0" y="-1"/>
                <a:ext cx="3009900" cy="1763796"/>
                <a:chOff x="0" y="0"/>
                <a:chExt cx="3009900" cy="1763794"/>
              </a:xfrm>
            </p:grpSpPr>
            <p:grpSp>
              <p:nvGrpSpPr>
                <p:cNvPr id="281" name="Oval 6"/>
                <p:cNvGrpSpPr/>
                <p:nvPr/>
              </p:nvGrpSpPr>
              <p:grpSpPr>
                <a:xfrm>
                  <a:off x="0" y="0"/>
                  <a:ext cx="3009900" cy="997805"/>
                  <a:chOff x="0" y="0"/>
                  <a:chExt cx="3009900" cy="997804"/>
                </a:xfrm>
              </p:grpSpPr>
              <p:sp>
                <p:nvSpPr>
                  <p:cNvPr id="279" name="Oval"/>
                  <p:cNvSpPr/>
                  <p:nvPr/>
                </p:nvSpPr>
                <p:spPr>
                  <a:xfrm>
                    <a:off x="0" y="-1"/>
                    <a:ext cx="30099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80" name="Indexed Access…"/>
                  <p:cNvSpPr txBox="1"/>
                  <p:nvPr/>
                </p:nvSpPr>
                <p:spPr>
                  <a:xfrm>
                    <a:off x="440789" y="235940"/>
                    <a:ext cx="2128322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Indexed Access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Use Index on Stars</a:t>
                    </a:r>
                  </a:p>
                </p:txBody>
              </p:sp>
            </p:grpSp>
            <p:sp>
              <p:nvSpPr>
                <p:cNvPr id="282" name="TextBox 12"/>
                <p:cNvSpPr txBox="1"/>
                <p:nvPr/>
              </p:nvSpPr>
              <p:spPr>
                <a:xfrm>
                  <a:off x="425841" y="1387733"/>
                  <a:ext cx="1510518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Ratings Table</a:t>
                  </a:r>
                </a:p>
              </p:txBody>
            </p:sp>
            <p:sp>
              <p:nvSpPr>
                <p:cNvPr id="283" name="Up Arrow 11"/>
                <p:cNvSpPr/>
                <p:nvPr/>
              </p:nvSpPr>
              <p:spPr>
                <a:xfrm>
                  <a:off x="1066800" y="1024127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90" name="Group 40"/>
              <p:cNvGrpSpPr/>
              <p:nvPr/>
            </p:nvGrpSpPr>
            <p:grpSpPr>
              <a:xfrm>
                <a:off x="3429000" y="-1"/>
                <a:ext cx="2362200" cy="1763796"/>
                <a:chOff x="0" y="0"/>
                <a:chExt cx="2362200" cy="1763794"/>
              </a:xfrm>
            </p:grpSpPr>
            <p:grpSp>
              <p:nvGrpSpPr>
                <p:cNvPr id="287" name="Oval 22"/>
                <p:cNvGrpSpPr/>
                <p:nvPr/>
              </p:nvGrpSpPr>
              <p:grpSpPr>
                <a:xfrm>
                  <a:off x="0" y="0"/>
                  <a:ext cx="2362200" cy="997805"/>
                  <a:chOff x="0" y="0"/>
                  <a:chExt cx="2362200" cy="997804"/>
                </a:xfrm>
              </p:grpSpPr>
              <p:sp>
                <p:nvSpPr>
                  <p:cNvPr id="285" name="Oval"/>
                  <p:cNvSpPr/>
                  <p:nvPr/>
                </p:nvSpPr>
                <p:spPr>
                  <a:xfrm>
                    <a:off x="0" y="-1"/>
                    <a:ext cx="23622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86" name="File Scan…"/>
                  <p:cNvSpPr txBox="1"/>
                  <p:nvPr/>
                </p:nvSpPr>
                <p:spPr>
                  <a:xfrm>
                    <a:off x="345935" y="235940"/>
                    <a:ext cx="1670330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File Scan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Read heapfile</a:t>
                    </a:r>
                  </a:p>
                </p:txBody>
              </p:sp>
            </p:grpSp>
            <p:sp>
              <p:nvSpPr>
                <p:cNvPr id="288" name="TextBox 25"/>
                <p:cNvSpPr txBox="1"/>
                <p:nvPr/>
              </p:nvSpPr>
              <p:spPr>
                <a:xfrm>
                  <a:off x="451347" y="1387733"/>
                  <a:ext cx="1459507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Movies Table</a:t>
                  </a:r>
                </a:p>
              </p:txBody>
            </p:sp>
            <p:sp>
              <p:nvSpPr>
                <p:cNvPr id="289" name="Up Arrow 24"/>
                <p:cNvSpPr/>
                <p:nvPr/>
              </p:nvSpPr>
              <p:spPr>
                <a:xfrm>
                  <a:off x="1066800" y="1024127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grpSp>
          <p:nvGrpSpPr>
            <p:cNvPr id="299" name="Group 43"/>
            <p:cNvGrpSpPr/>
            <p:nvPr/>
          </p:nvGrpSpPr>
          <p:grpSpPr>
            <a:xfrm>
              <a:off x="1566475" y="3124199"/>
              <a:ext cx="2795409" cy="1496754"/>
              <a:chOff x="0" y="0"/>
              <a:chExt cx="2795407" cy="1496752"/>
            </a:xfrm>
          </p:grpSpPr>
          <p:grpSp>
            <p:nvGrpSpPr>
              <p:cNvPr id="294" name="Oval 14"/>
              <p:cNvGrpSpPr/>
              <p:nvPr/>
            </p:nvGrpSpPr>
            <p:grpSpPr>
              <a:xfrm>
                <a:off x="0" y="278204"/>
                <a:ext cx="2700725" cy="997805"/>
                <a:chOff x="0" y="0"/>
                <a:chExt cx="2700724" cy="997804"/>
              </a:xfrm>
            </p:grpSpPr>
            <p:sp>
              <p:nvSpPr>
                <p:cNvPr id="292" name="Oval"/>
                <p:cNvSpPr/>
                <p:nvPr/>
              </p:nvSpPr>
              <p:spPr>
                <a:xfrm>
                  <a:off x="-1" y="-1"/>
                  <a:ext cx="2700726" cy="997806"/>
                </a:xfrm>
                <a:prstGeom prst="ellipse">
                  <a:avLst/>
                </a:prstGeom>
                <a:solidFill>
                  <a:srgbClr val="00009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93" name="Index-Nested Loop Join"/>
                <p:cNvSpPr txBox="1"/>
                <p:nvPr/>
              </p:nvSpPr>
              <p:spPr>
                <a:xfrm>
                  <a:off x="395511" y="235940"/>
                  <a:ext cx="1909702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Index-Nested Loop Join</a:t>
                  </a:r>
                </a:p>
              </p:txBody>
            </p:sp>
          </p:grpSp>
          <p:grpSp>
            <p:nvGrpSpPr>
              <p:cNvPr id="297" name="Group 30"/>
              <p:cNvGrpSpPr/>
              <p:nvPr/>
            </p:nvGrpSpPr>
            <p:grpSpPr>
              <a:xfrm>
                <a:off x="0" y="979489"/>
                <a:ext cx="2795408" cy="517264"/>
                <a:chOff x="0" y="0"/>
                <a:chExt cx="2795406" cy="517262"/>
              </a:xfrm>
            </p:grpSpPr>
            <p:sp>
              <p:nvSpPr>
                <p:cNvPr id="295" name="Up Arrow 28"/>
                <p:cNvSpPr/>
                <p:nvPr/>
              </p:nvSpPr>
              <p:spPr>
                <a:xfrm rot="18900000">
                  <a:off x="2422475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96" name="Up Arrow 29"/>
                <p:cNvSpPr/>
                <p:nvPr/>
              </p:nvSpPr>
              <p:spPr>
                <a:xfrm rot="2700000">
                  <a:off x="144331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sp>
            <p:nvSpPr>
              <p:cNvPr id="298" name="Up Arrow 27"/>
              <p:cNvSpPr/>
              <p:nvPr/>
            </p:nvSpPr>
            <p:spPr>
              <a:xfrm>
                <a:off x="1214824" y="0"/>
                <a:ext cx="228601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04" name="Group 44"/>
            <p:cNvGrpSpPr/>
            <p:nvPr/>
          </p:nvGrpSpPr>
          <p:grpSpPr>
            <a:xfrm>
              <a:off x="1566475" y="1828800"/>
              <a:ext cx="2700726" cy="1257301"/>
              <a:chOff x="0" y="0"/>
              <a:chExt cx="2700724" cy="1257300"/>
            </a:xfrm>
          </p:grpSpPr>
          <p:grpSp>
            <p:nvGrpSpPr>
              <p:cNvPr id="302" name="Oval 15"/>
              <p:cNvGrpSpPr/>
              <p:nvPr/>
            </p:nvGrpSpPr>
            <p:grpSpPr>
              <a:xfrm>
                <a:off x="-1" y="259496"/>
                <a:ext cx="2700726" cy="997805"/>
                <a:chOff x="0" y="0"/>
                <a:chExt cx="2700724" cy="997804"/>
              </a:xfrm>
            </p:grpSpPr>
            <p:sp>
              <p:nvSpPr>
                <p:cNvPr id="300" name="Oval"/>
                <p:cNvSpPr/>
                <p:nvPr/>
              </p:nvSpPr>
              <p:spPr>
                <a:xfrm>
                  <a:off x="-1" y="-1"/>
                  <a:ext cx="2700726" cy="997806"/>
                </a:xfrm>
                <a:prstGeom prst="ellipse">
                  <a:avLst/>
                </a:prstGeom>
                <a:solidFill>
                  <a:srgbClr val="00800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01" name="Hash-based Aggregate"/>
                <p:cNvSpPr txBox="1"/>
                <p:nvPr/>
              </p:nvSpPr>
              <p:spPr>
                <a:xfrm>
                  <a:off x="395511" y="235940"/>
                  <a:ext cx="1909702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Hash-based Aggregate</a:t>
                  </a:r>
                </a:p>
              </p:txBody>
            </p:sp>
          </p:grpSp>
          <p:sp>
            <p:nvSpPr>
              <p:cNvPr id="303" name="Up Arrow 31"/>
              <p:cNvSpPr/>
              <p:nvPr/>
            </p:nvSpPr>
            <p:spPr>
              <a:xfrm>
                <a:off x="1214824" y="-1"/>
                <a:ext cx="228601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09" name="Group 45"/>
            <p:cNvGrpSpPr/>
            <p:nvPr/>
          </p:nvGrpSpPr>
          <p:grpSpPr>
            <a:xfrm>
              <a:off x="1066800" y="496434"/>
              <a:ext cx="3657600" cy="1336833"/>
              <a:chOff x="0" y="0"/>
              <a:chExt cx="3657600" cy="1336831"/>
            </a:xfrm>
          </p:grpSpPr>
          <p:grpSp>
            <p:nvGrpSpPr>
              <p:cNvPr id="307" name="Oval 36"/>
              <p:cNvGrpSpPr/>
              <p:nvPr/>
            </p:nvGrpSpPr>
            <p:grpSpPr>
              <a:xfrm>
                <a:off x="0" y="339027"/>
                <a:ext cx="3657600" cy="997805"/>
                <a:chOff x="0" y="0"/>
                <a:chExt cx="3657600" cy="997804"/>
              </a:xfrm>
            </p:grpSpPr>
            <p:sp>
              <p:nvSpPr>
                <p:cNvPr id="305" name="Oval"/>
                <p:cNvSpPr/>
                <p:nvPr/>
              </p:nvSpPr>
              <p:spPr>
                <a:xfrm>
                  <a:off x="0" y="-1"/>
                  <a:ext cx="3657600" cy="997806"/>
                </a:xfrm>
                <a:prstGeom prst="ellipse">
                  <a:avLst/>
                </a:prstGeom>
                <a:solidFill>
                  <a:schemeClr val="accent5"/>
                </a:solidFill>
                <a:ln w="25400" cap="flat">
                  <a:solidFill>
                    <a:srgbClr val="377E9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06" name="External Merge-Sort…"/>
                <p:cNvSpPr txBox="1"/>
                <p:nvPr/>
              </p:nvSpPr>
              <p:spPr>
                <a:xfrm>
                  <a:off x="535642" y="235940"/>
                  <a:ext cx="2586316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/>
                <a:p>
                  <a: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External Merge-Sort</a:t>
                  </a:r>
                </a:p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In-mem quicksort; B=50</a:t>
                  </a:r>
                </a:p>
              </p:txBody>
            </p:sp>
          </p:grpSp>
          <p:sp>
            <p:nvSpPr>
              <p:cNvPr id="308" name="Up Arrow 37"/>
              <p:cNvSpPr/>
              <p:nvPr/>
            </p:nvSpPr>
            <p:spPr>
              <a:xfrm>
                <a:off x="1714500" y="-1"/>
                <a:ext cx="228600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310" name="TextBox 38"/>
            <p:cNvSpPr txBox="1"/>
            <p:nvPr/>
          </p:nvSpPr>
          <p:spPr>
            <a:xfrm>
              <a:off x="2203910" y="0"/>
              <a:ext cx="1383381" cy="37606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Result Table</a:t>
              </a:r>
            </a:p>
          </p:txBody>
        </p:sp>
      </p:grpSp>
      <p:sp>
        <p:nvSpPr>
          <p:cNvPr id="312" name="Title 1"/>
          <p:cNvSpPr txBox="1"/>
          <p:nvPr/>
        </p:nvSpPr>
        <p:spPr>
          <a:xfrm>
            <a:off x="4255651" y="0"/>
            <a:ext cx="4888349" cy="1005839"/>
          </a:xfrm>
          <a:prstGeom prst="rect">
            <a:avLst/>
          </a:prstGeom>
          <a:solidFill>
            <a:srgbClr val="40404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algn="ctr">
              <a:defRPr sz="39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</a:t>
            </a:r>
            <a:r>
              <a:rPr u="none"/>
              <a:t> Query Plan </a:t>
            </a:r>
          </a:p>
        </p:txBody>
      </p:sp>
      <p:sp>
        <p:nvSpPr>
          <p:cNvPr id="313" name="TextBox 33"/>
          <p:cNvSpPr txBox="1"/>
          <p:nvPr/>
        </p:nvSpPr>
        <p:spPr>
          <a:xfrm>
            <a:off x="5638800" y="1676400"/>
            <a:ext cx="28956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Called “</a:t>
            </a:r>
            <a:r>
              <a:rPr b="1"/>
              <a:t>Physical</a:t>
            </a:r>
            <a:r>
              <a:t>”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Operators</a:t>
            </a:r>
          </a:p>
        </p:txBody>
      </p:sp>
      <p:sp>
        <p:nvSpPr>
          <p:cNvPr id="314" name="TextBox 35"/>
          <p:cNvSpPr txBox="1"/>
          <p:nvPr/>
        </p:nvSpPr>
        <p:spPr>
          <a:xfrm>
            <a:off x="5664679" y="2667000"/>
            <a:ext cx="2895601" cy="1859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Specifies exact algorithm/code to run for each logical operator, with all parameters (if any)</a:t>
            </a:r>
          </a:p>
        </p:txBody>
      </p:sp>
      <p:sp>
        <p:nvSpPr>
          <p:cNvPr id="315" name="TextBox 47"/>
          <p:cNvSpPr txBox="1"/>
          <p:nvPr/>
        </p:nvSpPr>
        <p:spPr>
          <a:xfrm>
            <a:off x="6070600" y="4891246"/>
            <a:ext cx="2895600" cy="1148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This is one of </a:t>
            </a:r>
            <a:r>
              <a:rPr i="1"/>
              <a:t>many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 plans possible for a query!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itle 1"/>
          <p:cNvSpPr txBox="1"/>
          <p:nvPr/>
        </p:nvSpPr>
        <p:spPr>
          <a:xfrm>
            <a:off x="425028" y="1316505"/>
            <a:ext cx="6271321" cy="1222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Logical = Tells you “what” is computed</a:t>
            </a:r>
          </a:p>
          <a:p>
            <a:pPr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 = Tells you “how” it is computed</a:t>
            </a:r>
          </a:p>
        </p:txBody>
      </p:sp>
      <p:sp>
        <p:nvSpPr>
          <p:cNvPr id="318" name="Slide Number Placeholder 2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21" name="Rectangle 6"/>
          <p:cNvGrpSpPr/>
          <p:nvPr/>
        </p:nvGrpSpPr>
        <p:grpSpPr>
          <a:xfrm>
            <a:off x="0" y="0"/>
            <a:ext cx="9144000" cy="1005839"/>
            <a:chOff x="0" y="0"/>
            <a:chExt cx="9144000" cy="1005838"/>
          </a:xfrm>
        </p:grpSpPr>
        <p:sp>
          <p:nvSpPr>
            <p:cNvPr id="319" name="Rectangle"/>
            <p:cNvSpPr/>
            <p:nvPr/>
          </p:nvSpPr>
          <p:spPr>
            <a:xfrm>
              <a:off x="0" y="0"/>
              <a:ext cx="9144000" cy="1005839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" name="Logical-Physical Separation in DBMSs"/>
            <p:cNvSpPr txBox="1"/>
            <p:nvPr/>
          </p:nvSpPr>
          <p:spPr>
            <a:xfrm>
              <a:off x="0" y="179759"/>
              <a:ext cx="9144000" cy="646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Logical-Physical Separation in DBMSs</a:t>
              </a:r>
            </a:p>
          </p:txBody>
        </p:sp>
      </p:grpSp>
      <p:sp>
        <p:nvSpPr>
          <p:cNvPr id="322" name="TextBox 1"/>
          <p:cNvSpPr txBox="1"/>
          <p:nvPr/>
        </p:nvSpPr>
        <p:spPr>
          <a:xfrm>
            <a:off x="232637" y="2711571"/>
            <a:ext cx="8678725" cy="1711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Declarative “querying” (logical-physical separation) is a </a:t>
            </a:r>
          </a:p>
          <a:p>
            <a:pPr algn="ctr">
              <a:lnSpc>
                <a:spcPct val="120000"/>
              </a:lnSpc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key system design principle from the RDBMS world:</a:t>
            </a:r>
          </a:p>
          <a:p>
            <a: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Declarativity often helps improve </a:t>
            </a:r>
            <a:r>
              <a:rPr i="1" u="sng"/>
              <a:t>user productivity</a:t>
            </a:r>
          </a:p>
          <a:p>
            <a: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Enables behind-the-scenes </a:t>
            </a:r>
            <a:r>
              <a:rPr i="1" u="sng"/>
              <a:t>performance optimizations</a:t>
            </a:r>
          </a:p>
        </p:txBody>
      </p:sp>
      <p:sp>
        <p:nvSpPr>
          <p:cNvPr id="323" name="TextBox 1"/>
          <p:cNvSpPr txBox="1"/>
          <p:nvPr/>
        </p:nvSpPr>
        <p:spPr>
          <a:xfrm>
            <a:off x="536495" y="4659111"/>
            <a:ext cx="8071010" cy="1711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People are still (re)discovering the importance of this key system design principle in diverse contexts…</a:t>
            </a:r>
          </a:p>
          <a:p>
            <a: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(MapReduce/Hadoop, networking, file system checkers, interactive data-vis, graph systems, large-scale ML, etc.)</a:t>
            </a:r>
          </a:p>
        </p:txBody>
      </p:sp>
      <p:sp>
        <p:nvSpPr>
          <p:cNvPr id="324" name="TextBox 1"/>
          <p:cNvSpPr txBox="1"/>
          <p:nvPr/>
        </p:nvSpPr>
        <p:spPr>
          <a:xfrm>
            <a:off x="5845095" y="1640170"/>
            <a:ext cx="3021718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Declarativity!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4" grpId="2"/>
      <p:bldP build="whole" bldLvl="1" animBg="1" rev="0" advAuto="0" spid="322" grpId="3"/>
      <p:bldP build="whole" bldLvl="1" animBg="1" rev="0" advAuto="0" spid="323" grpId="4"/>
      <p:bldP build="whole" bldLvl="1" animBg="1" rev="0" advAuto="0" spid="31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2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" name="Operator Implement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Operator Implementations</a:t>
              </a:r>
            </a:p>
          </p:txBody>
        </p:sp>
      </p:grpSp>
      <p:sp>
        <p:nvSpPr>
          <p:cNvPr id="329" name="Title 1"/>
          <p:cNvSpPr txBox="1"/>
          <p:nvPr/>
        </p:nvSpPr>
        <p:spPr>
          <a:xfrm>
            <a:off x="584596" y="1524000"/>
            <a:ext cx="7974808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Join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Operations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 By Aggregate</a:t>
            </a:r>
          </a:p>
        </p:txBody>
      </p:sp>
      <p:sp>
        <p:nvSpPr>
          <p:cNvPr id="330" name="Slide Number Placeholder 8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31" name="TextBox 7"/>
          <p:cNvSpPr txBox="1"/>
          <p:nvPr/>
        </p:nvSpPr>
        <p:spPr>
          <a:xfrm>
            <a:off x="4267200" y="2762070"/>
            <a:ext cx="4476750" cy="1293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</a:t>
            </a:r>
            <a:r>
              <a:rPr u="sng"/>
              <a:t>scalability</a:t>
            </a:r>
            <a:r>
              <a:t> to larger-than-memory (on-disk) datasets and </a:t>
            </a:r>
          </a:p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 </a:t>
            </a:r>
            <a:r>
              <a:rPr u="sng"/>
              <a:t>performance</a:t>
            </a:r>
            <a:r>
              <a:t> at scale!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3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itle 1"/>
          <p:cNvSpPr txBox="1"/>
          <p:nvPr/>
        </p:nvSpPr>
        <p:spPr>
          <a:xfrm>
            <a:off x="685800" y="1600200"/>
            <a:ext cx="8077200" cy="312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lnSpc>
                <a:spcPct val="150000"/>
              </a:lnSpc>
              <a:defRPr sz="3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But first, what metadata does the RDBMS have?</a:t>
            </a:r>
          </a:p>
        </p:txBody>
      </p:sp>
      <p:sp>
        <p:nvSpPr>
          <p:cNvPr id="334" name="Slide Number Placeholder 2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3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" name="System Catalo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System Catalog</a:t>
              </a:r>
            </a:p>
          </p:txBody>
        </p:sp>
      </p:grpSp>
      <p:sp>
        <p:nvSpPr>
          <p:cNvPr id="339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40" name="Title 1"/>
          <p:cNvSpPr txBox="1"/>
          <p:nvPr/>
        </p:nvSpPr>
        <p:spPr>
          <a:xfrm>
            <a:off x="228600" y="1524000"/>
            <a:ext cx="8839200" cy="4626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of pre-defined relations for metadata about DB (schema)</a:t>
            </a:r>
            <a:endParaRPr sz="4400"/>
          </a:p>
          <a:p>
            <a:pPr marL="342900" indent="-3429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</a:t>
            </a:r>
            <a:r>
              <a:rPr b="1"/>
              <a:t>Relation</a:t>
            </a:r>
            <a:r>
              <a:t>: </a:t>
            </a:r>
            <a:endParaRPr sz="4400"/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Relation name, File name</a:t>
            </a:r>
            <a:endParaRPr sz="4400"/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File structure (heap file vs. clustered B+ tree, etc.)</a:t>
            </a:r>
            <a:endParaRPr sz="4400"/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Attribute names and types; Integrity constraints; Indexes</a:t>
            </a:r>
            <a:endParaRPr sz="4400"/>
          </a:p>
          <a:p>
            <a:pPr marL="342900" indent="-3429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</a:t>
            </a:r>
            <a:r>
              <a:rPr b="1"/>
              <a:t>Index</a:t>
            </a:r>
            <a:r>
              <a:t>: </a:t>
            </a:r>
            <a:endParaRPr sz="4400"/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Index name, Structure (B+ tree vs. hash, etc.); IndexKey</a:t>
            </a:r>
          </a:p>
          <a:p>
            <a:pPr marL="342900" indent="-3429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</a:t>
            </a:r>
            <a:r>
              <a:rPr b="1"/>
              <a:t>View</a:t>
            </a:r>
            <a:r>
              <a:t>: </a:t>
            </a:r>
            <a:endParaRPr sz="4400"/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View name, and View definition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4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" name="Statistics in the System Catalo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Statistics in the System Catalog</a:t>
              </a:r>
            </a:p>
          </p:txBody>
        </p:sp>
      </p:grpSp>
      <p:sp>
        <p:nvSpPr>
          <p:cNvPr id="345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46" name="Title 1"/>
          <p:cNvSpPr txBox="1"/>
          <p:nvPr/>
        </p:nvSpPr>
        <p:spPr>
          <a:xfrm>
            <a:off x="165100" y="1333500"/>
            <a:ext cx="8839200" cy="5134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RDBMS periodically collects stats about DB (instance)</a:t>
            </a:r>
            <a:endParaRPr sz="4400"/>
          </a:p>
          <a:p>
            <a:pPr marL="342900" indent="-3429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</a:t>
            </a:r>
            <a:r>
              <a:rPr b="1"/>
              <a:t>Table R</a:t>
            </a:r>
            <a:r>
              <a:t>:</a:t>
            </a:r>
            <a:endParaRPr sz="4400"/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Cardinality, i.e., number of tuples, </a:t>
            </a:r>
            <a:r>
              <a:rPr b="1"/>
              <a:t>NTuples (R)</a:t>
            </a:r>
            <a:endParaRPr sz="4400"/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Size, i.e., number of pages, </a:t>
            </a:r>
            <a:r>
              <a:rPr b="1"/>
              <a:t>NPages (R)</a:t>
            </a:r>
            <a:r>
              <a:t>, or just </a:t>
            </a:r>
            <a:r>
              <a:rPr b="1"/>
              <a:t>N</a:t>
            </a:r>
            <a:r>
              <a:rPr b="1" baseline="-25000"/>
              <a:t>R </a:t>
            </a:r>
            <a:r>
              <a:t>or </a:t>
            </a:r>
            <a:r>
              <a:rPr b="1"/>
              <a:t>N</a:t>
            </a:r>
            <a:endParaRPr sz="4400"/>
          </a:p>
          <a:p>
            <a:pPr marL="342900" indent="-3429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</a:t>
            </a:r>
            <a:r>
              <a:rPr b="1"/>
              <a:t>Index X</a:t>
            </a:r>
            <a:r>
              <a:t>:</a:t>
            </a:r>
            <a:endParaRPr sz="4400"/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Cardinality, i.e., number of distinct keys </a:t>
            </a:r>
            <a:r>
              <a:rPr b="1"/>
              <a:t>IKeys (X)</a:t>
            </a:r>
            <a:endParaRPr sz="4400"/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Size, i.e., number of pages </a:t>
            </a:r>
            <a:r>
              <a:rPr b="1"/>
              <a:t>IPages (X)</a:t>
            </a:r>
            <a:r>
              <a:t> (for a B+ tree, 	this</a:t>
            </a:r>
          </a:p>
          <a:p>
            <a:pPr lvl="2"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is the number of leaf pages only)</a:t>
            </a:r>
            <a:endParaRPr sz="4400"/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Height (for tree indexes) </a:t>
            </a:r>
            <a:r>
              <a:rPr b="1"/>
              <a:t>IHeight (X)</a:t>
            </a:r>
            <a:endParaRPr sz="4400"/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Min and max keys in index </a:t>
            </a:r>
            <a:r>
              <a:rPr b="1"/>
              <a:t>ILow (X)</a:t>
            </a:r>
            <a:r>
              <a:t>, </a:t>
            </a:r>
            <a:r>
              <a:rPr b="1"/>
              <a:t>IHigh (X)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4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" name="Operator Implement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Operator Implementations</a:t>
              </a:r>
            </a:p>
          </p:txBody>
        </p:sp>
      </p:grpSp>
      <p:sp>
        <p:nvSpPr>
          <p:cNvPr id="351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52" name="TextBox 7"/>
          <p:cNvSpPr txBox="1"/>
          <p:nvPr/>
        </p:nvSpPr>
        <p:spPr>
          <a:xfrm>
            <a:off x="4267200" y="2762070"/>
            <a:ext cx="4476750" cy="1293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</a:t>
            </a:r>
            <a:r>
              <a:rPr u="sng"/>
              <a:t>scalability</a:t>
            </a:r>
            <a:r>
              <a:t> to larger-than-memory (on-disk) datasets and </a:t>
            </a:r>
          </a:p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 </a:t>
            </a:r>
            <a:r>
              <a:rPr u="sng"/>
              <a:t>performance</a:t>
            </a:r>
            <a:r>
              <a:t> at scale!</a:t>
            </a:r>
          </a:p>
        </p:txBody>
      </p:sp>
      <p:sp>
        <p:nvSpPr>
          <p:cNvPr id="353" name="Rectangle 2"/>
          <p:cNvSpPr/>
          <p:nvPr/>
        </p:nvSpPr>
        <p:spPr>
          <a:xfrm>
            <a:off x="482600" y="1485900"/>
            <a:ext cx="1554481" cy="64008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4" name="Title 1"/>
          <p:cNvSpPr txBox="1"/>
          <p:nvPr/>
        </p:nvSpPr>
        <p:spPr>
          <a:xfrm>
            <a:off x="584596" y="1524000"/>
            <a:ext cx="7974808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Join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Operations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 By Aggregate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5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" name="Selection: Access Path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Selection: Access Path</a:t>
              </a:r>
            </a:p>
          </p:txBody>
        </p:sp>
      </p:grpSp>
      <p:sp>
        <p:nvSpPr>
          <p:cNvPr id="359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60" name="Title 1"/>
          <p:cNvSpPr txBox="1"/>
          <p:nvPr/>
        </p:nvSpPr>
        <p:spPr>
          <a:xfrm>
            <a:off x="152400" y="2171700"/>
            <a:ext cx="8839200" cy="4402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Access path: </a:t>
            </a:r>
            <a:r>
              <a:rPr u="sng"/>
              <a:t>how exactly is a table read</a:t>
            </a:r>
            <a:r>
              <a:t> (“accessed”)</a:t>
            </a:r>
            <a:endParaRPr sz="4400"/>
          </a:p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Two common access paths:</a:t>
            </a:r>
            <a:endParaRPr sz="4400"/>
          </a:p>
          <a:p>
            <a:pPr lvl="1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File scan:</a:t>
            </a:r>
            <a:endParaRPr sz="4400"/>
          </a:p>
          <a:p>
            <a:pPr lvl="1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Read the heap/sorted file; apply SelectCondition</a:t>
            </a:r>
          </a:p>
          <a:p>
            <a:pPr lvl="1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I/O cost: O(N)</a:t>
            </a:r>
            <a:endParaRPr sz="4400"/>
          </a:p>
          <a:p>
            <a:pPr lvl="1">
              <a:lnSpc>
                <a:spcPts val="38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Indexed:</a:t>
            </a:r>
          </a:p>
          <a:p>
            <a:pPr lvl="1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 an index that </a:t>
            </a:r>
            <a:r>
              <a:rPr u="sng"/>
              <a:t>matches</a:t>
            </a:r>
            <a:r>
              <a:t> the SelectCondition</a:t>
            </a:r>
          </a:p>
          <a:p>
            <a:pPr lvl="1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I/O cost: Depends! For equality check, O(1) for hash index, and O(log(N)) for B+-tree index</a:t>
            </a:r>
          </a:p>
        </p:txBody>
      </p:sp>
      <p:pic>
        <p:nvPicPr>
          <p:cNvPr id="3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79078" y="1543050"/>
            <a:ext cx="3985844" cy="5120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6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" name="Indexed Access Path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Indexed Access Path</a:t>
              </a:r>
            </a:p>
          </p:txBody>
        </p:sp>
      </p:grpSp>
      <p:sp>
        <p:nvSpPr>
          <p:cNvPr id="366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67" name="Title 1"/>
          <p:cNvSpPr/>
          <p:nvPr/>
        </p:nvSpPr>
        <p:spPr>
          <a:xfrm>
            <a:off x="152400" y="2286000"/>
            <a:ext cx="8839200" cy="4495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graphicFrame>
        <p:nvGraphicFramePr>
          <p:cNvPr id="368" name="Table 6"/>
          <p:cNvGraphicFramePr/>
          <p:nvPr/>
        </p:nvGraphicFramePr>
        <p:xfrm>
          <a:off x="3810000" y="3657600"/>
          <a:ext cx="4948238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297305"/>
                <a:gridCol w="887730"/>
                <a:gridCol w="1354455"/>
                <a:gridCol w="690880"/>
                <a:gridCol w="717867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369" name="Rectangle 2"/>
          <p:cNvSpPr txBox="1"/>
          <p:nvPr/>
        </p:nvSpPr>
        <p:spPr>
          <a:xfrm>
            <a:off x="3441700" y="3609828"/>
            <a:ext cx="32425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pic>
        <p:nvPicPr>
          <p:cNvPr id="37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81620" y="1619250"/>
            <a:ext cx="3980760" cy="5114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7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" name="Selectivity of a Predicat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Selectivity of a Predicate</a:t>
              </a:r>
            </a:p>
          </p:txBody>
        </p:sp>
      </p:grpSp>
      <p:sp>
        <p:nvSpPr>
          <p:cNvPr id="375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76" name="Title 1"/>
          <p:cNvSpPr txBox="1"/>
          <p:nvPr/>
        </p:nvSpPr>
        <p:spPr>
          <a:xfrm>
            <a:off x="152400" y="2057400"/>
            <a:ext cx="8839200" cy="1070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Selectivity of SelectionCondition = percentage of number of tuples in R satisfying it (in practice, count pages, not tuples)</a:t>
            </a:r>
          </a:p>
        </p:txBody>
      </p:sp>
      <p:graphicFrame>
        <p:nvGraphicFramePr>
          <p:cNvPr id="377" name="Table 6"/>
          <p:cNvGraphicFramePr/>
          <p:nvPr/>
        </p:nvGraphicFramePr>
        <p:xfrm>
          <a:off x="3875881" y="3310904"/>
          <a:ext cx="4948238" cy="29667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297305"/>
                <a:gridCol w="887730"/>
                <a:gridCol w="1354455"/>
                <a:gridCol w="690880"/>
                <a:gridCol w="717867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402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293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66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378" name="Rectangle 2"/>
          <p:cNvSpPr txBox="1"/>
          <p:nvPr/>
        </p:nvSpPr>
        <p:spPr>
          <a:xfrm>
            <a:off x="3507581" y="3263133"/>
            <a:ext cx="3242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pic>
        <p:nvPicPr>
          <p:cNvPr id="37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3200" y="1479550"/>
            <a:ext cx="3657600" cy="469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3405" y="3475544"/>
            <a:ext cx="2144138" cy="4242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7279" y="4540151"/>
            <a:ext cx="2396390" cy="4242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93405" y="5592058"/>
            <a:ext cx="2144138" cy="424242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Title 1"/>
          <p:cNvSpPr txBox="1"/>
          <p:nvPr/>
        </p:nvSpPr>
        <p:spPr>
          <a:xfrm>
            <a:off x="236673" y="3899003"/>
            <a:ext cx="3657601" cy="502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Selectivity = 2/7 ~ 28%</a:t>
            </a:r>
          </a:p>
        </p:txBody>
      </p:sp>
      <p:sp>
        <p:nvSpPr>
          <p:cNvPr id="384" name="Title 1"/>
          <p:cNvSpPr txBox="1"/>
          <p:nvPr/>
        </p:nvSpPr>
        <p:spPr>
          <a:xfrm>
            <a:off x="236673" y="4965188"/>
            <a:ext cx="3657601" cy="502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Selectivity = 3/7 ~ 43%</a:t>
            </a:r>
          </a:p>
        </p:txBody>
      </p:sp>
      <p:sp>
        <p:nvSpPr>
          <p:cNvPr id="385" name="Title 1"/>
          <p:cNvSpPr txBox="1"/>
          <p:nvPr/>
        </p:nvSpPr>
        <p:spPr>
          <a:xfrm>
            <a:off x="236673" y="6016222"/>
            <a:ext cx="3657601" cy="502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Selectivity = 1/7 ~ 14%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8" grpId="1"/>
      <p:bldP build="whole" bldLvl="1" animBg="1" rev="0" advAuto="0" spid="380" grpId="3"/>
      <p:bldP build="whole" bldLvl="1" animBg="1" rev="0" advAuto="0" spid="384" grpId="6"/>
      <p:bldP build="whole" bldLvl="1" animBg="1" rev="0" advAuto="0" spid="382" grpId="7"/>
      <p:bldP build="whole" bldLvl="1" animBg="1" rev="0" advAuto="0" spid="381" grpId="5"/>
      <p:bldP build="whole" bldLvl="1" animBg="1" rev="0" advAuto="0" spid="383" grpId="4"/>
      <p:bldP build="whole" bldLvl="1" animBg="1" rev="0" advAuto="0" spid="377" grpId="2"/>
      <p:bldP build="whole" bldLvl="1" animBg="1" rev="0" advAuto="0" spid="385" grpId="8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8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" name="Selectivity and Matching Index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Selectivity and Matching Indexes</a:t>
              </a:r>
            </a:p>
          </p:txBody>
        </p:sp>
      </p:grpSp>
      <p:sp>
        <p:nvSpPr>
          <p:cNvPr id="390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91" name="Title 1"/>
          <p:cNvSpPr txBox="1"/>
          <p:nvPr/>
        </p:nvSpPr>
        <p:spPr>
          <a:xfrm>
            <a:off x="152400" y="1543050"/>
            <a:ext cx="8839200" cy="1070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 Index </a:t>
            </a:r>
            <a:r>
              <a:rPr u="sng"/>
              <a:t>matches</a:t>
            </a:r>
            <a:r>
              <a:t> a predicate if it brings I/O cost very close to (N * predicate’s selectivity); compare to file scan!</a:t>
            </a:r>
          </a:p>
        </p:txBody>
      </p:sp>
      <p:graphicFrame>
        <p:nvGraphicFramePr>
          <p:cNvPr id="392" name="Table 10"/>
          <p:cNvGraphicFramePr/>
          <p:nvPr/>
        </p:nvGraphicFramePr>
        <p:xfrm>
          <a:off x="4043362" y="2821125"/>
          <a:ext cx="4948238" cy="296672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297305"/>
                <a:gridCol w="887730"/>
                <a:gridCol w="1354455"/>
                <a:gridCol w="690880"/>
                <a:gridCol w="717867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402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293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1.0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66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393" name="Rectangle 11"/>
          <p:cNvSpPr txBox="1"/>
          <p:nvPr/>
        </p:nvSpPr>
        <p:spPr>
          <a:xfrm>
            <a:off x="3700462" y="2773353"/>
            <a:ext cx="324258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394" name="Rectangle 4"/>
          <p:cNvSpPr txBox="1"/>
          <p:nvPr/>
        </p:nvSpPr>
        <p:spPr>
          <a:xfrm>
            <a:off x="203200" y="4046886"/>
            <a:ext cx="3753099" cy="157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index on R(Stars)</a:t>
            </a:r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Cl. B+ tree on R(Stars)</a:t>
            </a:r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Uncl. B+ tree on R(Stars)?</a:t>
            </a:r>
          </a:p>
        </p:txBody>
      </p:sp>
      <p:sp>
        <p:nvSpPr>
          <p:cNvPr id="395" name="TextBox 14"/>
          <p:cNvSpPr txBox="1"/>
          <p:nvPr/>
        </p:nvSpPr>
        <p:spPr>
          <a:xfrm>
            <a:off x="4800600" y="5943600"/>
            <a:ext cx="3985405" cy="470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200"/>
              </a:lnSpc>
              <a:defRPr i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Assume only one tuple per page</a:t>
            </a:r>
          </a:p>
        </p:txBody>
      </p:sp>
      <p:pic>
        <p:nvPicPr>
          <p:cNvPr id="39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4307" y="2937331"/>
            <a:ext cx="2144139" cy="424242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Title 1"/>
          <p:cNvSpPr txBox="1"/>
          <p:nvPr/>
        </p:nvSpPr>
        <p:spPr>
          <a:xfrm>
            <a:off x="520699" y="3452878"/>
            <a:ext cx="2571355" cy="502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 x Selectivity = 2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6" grpId="2"/>
      <p:bldP build="p" bldLvl="5" animBg="1" rev="0" advAuto="0" spid="394" grpId="4"/>
      <p:bldP build="whole" bldLvl="1" animBg="1" rev="0" advAuto="0" spid="395" grpId="1"/>
      <p:bldP build="whole" bldLvl="1" animBg="1" rev="0" advAuto="0" spid="397" grpId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9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" name="Matching an Index: More Exampl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Matching an Index: More Examples</a:t>
              </a:r>
            </a:p>
          </p:txBody>
        </p:sp>
      </p:grpSp>
      <p:sp>
        <p:nvSpPr>
          <p:cNvPr id="402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403" name="Table 6"/>
          <p:cNvGraphicFramePr/>
          <p:nvPr/>
        </p:nvGraphicFramePr>
        <p:xfrm>
          <a:off x="2286000" y="1719706"/>
          <a:ext cx="4948238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297305"/>
                <a:gridCol w="887730"/>
                <a:gridCol w="1354455"/>
                <a:gridCol w="690880"/>
                <a:gridCol w="717867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404" name="Rectangle 2"/>
          <p:cNvSpPr txBox="1"/>
          <p:nvPr/>
        </p:nvSpPr>
        <p:spPr>
          <a:xfrm>
            <a:off x="1917700" y="1669737"/>
            <a:ext cx="324257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405" name="TextBox 10"/>
          <p:cNvSpPr txBox="1"/>
          <p:nvPr/>
        </p:nvSpPr>
        <p:spPr>
          <a:xfrm>
            <a:off x="6324600" y="4162961"/>
            <a:ext cx="2819400" cy="1293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B+ tree has a </a:t>
            </a:r>
          </a:p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nice “prefix-match”</a:t>
            </a:r>
          </a:p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property!</a:t>
            </a:r>
          </a:p>
        </p:txBody>
      </p:sp>
      <p:sp>
        <p:nvSpPr>
          <p:cNvPr id="406" name="Rectangle 4"/>
          <p:cNvSpPr txBox="1"/>
          <p:nvPr/>
        </p:nvSpPr>
        <p:spPr>
          <a:xfrm>
            <a:off x="508000" y="3119786"/>
            <a:ext cx="7794179" cy="3102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index on R(Stars) does not match! Why?</a:t>
            </a:r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Cl. B+ tree on R(Stars) still matches it! Why?</a:t>
            </a:r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Cl. B+ tree on R(Stars,RateDate)?</a:t>
            </a:r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Cl. B+ tree on R(Stars,RateDate,MID)?</a:t>
            </a:r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Cl. B+ tree on R(RateDate,Stars)?</a:t>
            </a:r>
          </a:p>
          <a:p>
            <a:pPr>
              <a:lnSpc>
                <a:spcPts val="4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Uncl. B+ tree on R(Stars)?</a:t>
            </a:r>
          </a:p>
        </p:txBody>
      </p:sp>
      <p:pic>
        <p:nvPicPr>
          <p:cNvPr id="40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98037" y="2495550"/>
            <a:ext cx="2547926" cy="5041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06" grpId="1"/>
      <p:bldP build="whole" bldLvl="1" animBg="1" rev="0" advAuto="0" spid="405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0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" name="Prefix Matching for CNF Predicat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Prefix Matching for CNF Predicates</a:t>
              </a:r>
            </a:p>
          </p:txBody>
        </p:sp>
      </p:grpSp>
      <p:sp>
        <p:nvSpPr>
          <p:cNvPr id="412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13" name="Title 1"/>
          <p:cNvSpPr txBox="1"/>
          <p:nvPr/>
        </p:nvSpPr>
        <p:spPr>
          <a:xfrm>
            <a:off x="152400" y="1447799"/>
            <a:ext cx="8839200" cy="2716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Express SelectionCondition in </a:t>
            </a:r>
            <a:r>
              <a:rPr u="sng"/>
              <a:t>Conjunctive Normal Form</a:t>
            </a:r>
            <a:r>
              <a:t> (CNF), i.e., Pred1 AND Pred2 AND … (each is a “conjunct”)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IndexKey k of B+ tree index, if any </a:t>
            </a:r>
            <a:r>
              <a:rPr u="sng"/>
              <a:t>prefix subset</a:t>
            </a:r>
            <a:r>
              <a:t> of k appears in any conjunct, it </a:t>
            </a:r>
            <a:r>
              <a:rPr u="sng"/>
              <a:t>matches</a:t>
            </a:r>
            <a:r>
              <a:t> the predicate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</a:t>
            </a:r>
          </a:p>
        </p:txBody>
      </p:sp>
      <p:sp>
        <p:nvSpPr>
          <p:cNvPr id="414" name="TextBox 12"/>
          <p:cNvSpPr txBox="1"/>
          <p:nvPr/>
        </p:nvSpPr>
        <p:spPr>
          <a:xfrm>
            <a:off x="965200" y="4561423"/>
            <a:ext cx="5562600" cy="2106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IndexKey (UID, Stars)? (Stars, UID)?</a:t>
            </a:r>
          </a:p>
          <a:p>
            <a: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IndexKey (UID, Stars, MID)?</a:t>
            </a:r>
          </a:p>
          <a:p>
            <a: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IndexKey (Stars, UID, MID)?</a:t>
            </a:r>
          </a:p>
          <a:p>
            <a: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IndexKey (MID, UID, Stars)?</a:t>
            </a:r>
          </a:p>
          <a:p>
            <a: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IndexKey UID? IndexKey Stars? </a:t>
            </a:r>
          </a:p>
        </p:txBody>
      </p:sp>
      <p:sp>
        <p:nvSpPr>
          <p:cNvPr id="415" name="TextBox 14"/>
          <p:cNvSpPr txBox="1"/>
          <p:nvPr/>
        </p:nvSpPr>
        <p:spPr>
          <a:xfrm>
            <a:off x="6223000" y="4497001"/>
            <a:ext cx="2819400" cy="887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Conjunct is a prefix of IndexKey</a:t>
            </a:r>
          </a:p>
        </p:txBody>
      </p:sp>
      <p:sp>
        <p:nvSpPr>
          <p:cNvPr id="416" name="TextBox 15"/>
          <p:cNvSpPr txBox="1"/>
          <p:nvPr/>
        </p:nvSpPr>
        <p:spPr>
          <a:xfrm>
            <a:off x="5563512" y="5369461"/>
            <a:ext cx="2819401" cy="1293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IndexKey is a subset of Conjunct:</a:t>
            </a:r>
          </a:p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“Primary Conjunct”</a:t>
            </a:r>
          </a:p>
        </p:txBody>
      </p:sp>
      <p:pic>
        <p:nvPicPr>
          <p:cNvPr id="41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00715" y="4004093"/>
            <a:ext cx="4419601" cy="469901"/>
          </a:xfrm>
          <a:prstGeom prst="rect">
            <a:avLst/>
          </a:prstGeom>
          <a:ln w="12700">
            <a:miter lim="400000"/>
          </a:ln>
        </p:spPr>
      </p:pic>
      <p:sp>
        <p:nvSpPr>
          <p:cNvPr id="418" name="Rectangle"/>
          <p:cNvSpPr/>
          <p:nvPr/>
        </p:nvSpPr>
        <p:spPr>
          <a:xfrm>
            <a:off x="939800" y="6246812"/>
            <a:ext cx="4552058" cy="431801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419" name="Rectangle"/>
          <p:cNvSpPr/>
          <p:nvPr/>
        </p:nvSpPr>
        <p:spPr>
          <a:xfrm>
            <a:off x="939800" y="4661377"/>
            <a:ext cx="5139631" cy="1181101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xit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4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9" grpId="5"/>
      <p:bldP build="whole" bldLvl="1" animBg="1" rev="0" advAuto="0" spid="419" grpId="6"/>
      <p:bldP build="whole" bldLvl="1" animBg="1" rev="0" advAuto="0" spid="418" grpId="7"/>
      <p:bldP build="whole" bldLvl="1" animBg="1" rev="0" advAuto="0" spid="415" grpId="4"/>
      <p:bldP build="p" bldLvl="5" animBg="1" rev="0" advAuto="0" spid="414" grpId="3"/>
      <p:bldP build="p" bldLvl="5" animBg="1" rev="0" advAuto="0" spid="413" grpId="1"/>
      <p:bldP build="whole" bldLvl="1" animBg="1" rev="0" advAuto="0" spid="416" grpId="8"/>
      <p:bldP build="whole" bldLvl="1" animBg="1" rev="0" advAuto="0" spid="417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2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" name="More Examples for Index Match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More Examples for Index Matching</a:t>
              </a:r>
            </a:p>
          </p:txBody>
        </p:sp>
      </p:grpSp>
      <p:sp>
        <p:nvSpPr>
          <p:cNvPr id="424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425" name="Table 6"/>
          <p:cNvGraphicFramePr/>
          <p:nvPr/>
        </p:nvGraphicFramePr>
        <p:xfrm>
          <a:off x="2301081" y="1770517"/>
          <a:ext cx="4948238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297305"/>
                <a:gridCol w="887730"/>
                <a:gridCol w="1354455"/>
                <a:gridCol w="690880"/>
                <a:gridCol w="717867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426" name="Rectangle 2"/>
          <p:cNvSpPr txBox="1"/>
          <p:nvPr/>
        </p:nvSpPr>
        <p:spPr>
          <a:xfrm>
            <a:off x="1894681" y="1722746"/>
            <a:ext cx="324258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427" name="TextBox 10"/>
          <p:cNvSpPr txBox="1"/>
          <p:nvPr/>
        </p:nvSpPr>
        <p:spPr>
          <a:xfrm>
            <a:off x="5686425" y="4167906"/>
            <a:ext cx="3098800" cy="1603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0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index does </a:t>
            </a:r>
            <a:r>
              <a:rPr b="1"/>
              <a:t>not</a:t>
            </a:r>
            <a:r>
              <a:t> have the “prefix-match” property of a B+ tree index!</a:t>
            </a:r>
          </a:p>
        </p:txBody>
      </p:sp>
      <p:sp>
        <p:nvSpPr>
          <p:cNvPr id="428" name="TextBox 11"/>
          <p:cNvSpPr txBox="1"/>
          <p:nvPr/>
        </p:nvSpPr>
        <p:spPr>
          <a:xfrm>
            <a:off x="5927725" y="5902049"/>
            <a:ext cx="28194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Primary conjuncts!</a:t>
            </a:r>
          </a:p>
        </p:txBody>
      </p:sp>
      <p:sp>
        <p:nvSpPr>
          <p:cNvPr id="429" name="TextBox 12"/>
          <p:cNvSpPr txBox="1"/>
          <p:nvPr/>
        </p:nvSpPr>
        <p:spPr>
          <a:xfrm>
            <a:off x="776867" y="3247707"/>
            <a:ext cx="5562601" cy="290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4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Cl. B+ tree index on R(UID,Stars,MID)?</a:t>
            </a:r>
          </a:p>
          <a:p>
            <a:pPr>
              <a:lnSpc>
                <a:spcPct val="14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Cl. B+ tree index on R(Stars,MID,UID)?</a:t>
            </a:r>
          </a:p>
          <a:p>
            <a:pPr>
              <a:lnSpc>
                <a:spcPct val="14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index on R(UID,Stars)?</a:t>
            </a:r>
          </a:p>
          <a:p>
            <a:pPr>
              <a:lnSpc>
                <a:spcPct val="14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index on R(UID,Stars,MID)?</a:t>
            </a:r>
          </a:p>
          <a:p>
            <a:pPr>
              <a:lnSpc>
                <a:spcPct val="14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index on R(Stars,MID,UID)?</a:t>
            </a:r>
          </a:p>
          <a:p>
            <a:pPr>
              <a:lnSpc>
                <a:spcPct val="14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index on R(UID)? On R(Stars)?</a:t>
            </a:r>
          </a:p>
        </p:txBody>
      </p:sp>
      <p:pic>
        <p:nvPicPr>
          <p:cNvPr id="43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62200" y="2395103"/>
            <a:ext cx="4419600" cy="469901"/>
          </a:xfrm>
          <a:prstGeom prst="rect">
            <a:avLst/>
          </a:prstGeom>
          <a:ln w="12700">
            <a:miter lim="400000"/>
          </a:ln>
        </p:spPr>
      </p:pic>
      <p:sp>
        <p:nvSpPr>
          <p:cNvPr id="431" name="Rectangle"/>
          <p:cNvSpPr/>
          <p:nvPr/>
        </p:nvSpPr>
        <p:spPr>
          <a:xfrm>
            <a:off x="784225" y="5726112"/>
            <a:ext cx="5088533" cy="431801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432" name="Rectangle"/>
          <p:cNvSpPr/>
          <p:nvPr/>
        </p:nvSpPr>
        <p:spPr>
          <a:xfrm>
            <a:off x="784225" y="4737577"/>
            <a:ext cx="4653658" cy="924422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xit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27" grpId="3"/>
      <p:bldP build="whole" bldLvl="1" animBg="1" rev="0" advAuto="0" spid="428" grpId="6"/>
      <p:bldP build="whole" bldLvl="1" animBg="1" rev="0" advAuto="0" spid="432" grpId="2"/>
      <p:bldP build="whole" bldLvl="1" animBg="1" rev="0" advAuto="0" spid="431" grpId="5"/>
      <p:bldP build="whole" bldLvl="1" animBg="1" rev="0" advAuto="0" spid="432" grpId="4"/>
      <p:bldP build="p" bldLvl="5" animBg="1" rev="0" advAuto="0" spid="42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3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" name="Matching an Index: Multiple Match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Matching an Index: Multiple Matches</a:t>
              </a:r>
            </a:p>
          </p:txBody>
        </p:sp>
      </p:grpSp>
      <p:sp>
        <p:nvSpPr>
          <p:cNvPr id="437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438" name="Table 6"/>
          <p:cNvGraphicFramePr/>
          <p:nvPr/>
        </p:nvGraphicFramePr>
        <p:xfrm>
          <a:off x="2286000" y="1624455"/>
          <a:ext cx="4948238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297305"/>
                <a:gridCol w="887730"/>
                <a:gridCol w="1354455"/>
                <a:gridCol w="690880"/>
                <a:gridCol w="717867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439" name="Rectangle 2"/>
          <p:cNvSpPr txBox="1"/>
          <p:nvPr/>
        </p:nvSpPr>
        <p:spPr>
          <a:xfrm>
            <a:off x="1866900" y="1576684"/>
            <a:ext cx="32425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440" name="Title 1"/>
          <p:cNvSpPr txBox="1"/>
          <p:nvPr/>
        </p:nvSpPr>
        <p:spPr>
          <a:xfrm>
            <a:off x="609600" y="2819400"/>
            <a:ext cx="8305800" cy="1116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Cl. B+ tree index on R(UID,Stars)?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if we also have an index (hash or tree) on MID?</a:t>
            </a:r>
          </a:p>
        </p:txBody>
      </p:sp>
      <p:sp>
        <p:nvSpPr>
          <p:cNvPr id="441" name="TextBox 12"/>
          <p:cNvSpPr txBox="1"/>
          <p:nvPr/>
        </p:nvSpPr>
        <p:spPr>
          <a:xfrm>
            <a:off x="277354" y="4038600"/>
            <a:ext cx="8589292" cy="887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Multiple indexes match </a:t>
            </a:r>
            <a:r>
              <a:rPr b="1"/>
              <a:t>non-identical</a:t>
            </a:r>
            <a:r>
              <a:t> portions of predicate</a:t>
            </a:r>
          </a:p>
          <a:p>
            <a:pPr algn="ctr"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We can use both indexes and </a:t>
            </a:r>
            <a:r>
              <a:rPr u="sng"/>
              <a:t>intersect the sets of RecordIDs</a:t>
            </a:r>
            <a:r>
              <a:t>!</a:t>
            </a:r>
          </a:p>
        </p:txBody>
      </p:sp>
      <p:sp>
        <p:nvSpPr>
          <p:cNvPr id="442" name="TextBox 13"/>
          <p:cNvSpPr txBox="1"/>
          <p:nvPr/>
        </p:nvSpPr>
        <p:spPr>
          <a:xfrm>
            <a:off x="586371" y="5259546"/>
            <a:ext cx="8347495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Sometimes, </a:t>
            </a:r>
            <a:r>
              <a:rPr u="sng"/>
              <a:t>unions of RecordID sets</a:t>
            </a:r>
            <a:r>
              <a:t> for disjunctions </a:t>
            </a:r>
          </a:p>
        </p:txBody>
      </p:sp>
      <p:pic>
        <p:nvPicPr>
          <p:cNvPr id="44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5550" y="2246451"/>
            <a:ext cx="6692900" cy="469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40" grpId="1"/>
      <p:bldP build="whole" bldLvl="1" animBg="1" rev="0" advAuto="0" spid="442" grpId="3"/>
      <p:bldP build="whole" bldLvl="1" animBg="1" rev="0" advAuto="0" spid="441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4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" name="Matching an Index: More Exampl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Matching an Index: More Examples</a:t>
              </a:r>
            </a:p>
          </p:txBody>
        </p:sp>
      </p:grpSp>
      <p:sp>
        <p:nvSpPr>
          <p:cNvPr id="448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49" name="Title 1"/>
          <p:cNvSpPr txBox="1"/>
          <p:nvPr/>
        </p:nvSpPr>
        <p:spPr>
          <a:xfrm>
            <a:off x="317500" y="1447800"/>
            <a:ext cx="8195618" cy="4849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hash index on &lt;a&gt; and hash index on &lt;b&gt;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Predicate: (a = 7 OR b &lt; 5)  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Which index matches?</a:t>
            </a:r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hash index on &lt;a&gt; and cl. B+ tree index on &lt;b&gt;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Predicate: (a = 7 AND b &lt; 5)  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Which index matches?</a:t>
            </a:r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hash index on &lt;a&gt; and cl. B+ tree index on &lt;b&gt;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Predicate: (a = 7 OR c &gt; 10) AND (b &lt; 5)  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Which index matches?</a:t>
            </a:r>
          </a:p>
        </p:txBody>
      </p:sp>
      <p:sp>
        <p:nvSpPr>
          <p:cNvPr id="450" name="TextBox 11"/>
          <p:cNvSpPr txBox="1"/>
          <p:nvPr/>
        </p:nvSpPr>
        <p:spPr>
          <a:xfrm>
            <a:off x="4445000" y="2616200"/>
            <a:ext cx="40386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Neither! Recall CNF!</a:t>
            </a:r>
          </a:p>
        </p:txBody>
      </p:sp>
      <p:sp>
        <p:nvSpPr>
          <p:cNvPr id="451" name="TextBox 13"/>
          <p:cNvSpPr txBox="1"/>
          <p:nvPr/>
        </p:nvSpPr>
        <p:spPr>
          <a:xfrm>
            <a:off x="4445000" y="4208998"/>
            <a:ext cx="4436368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Both! Can intersect RecordIDs!</a:t>
            </a:r>
          </a:p>
        </p:txBody>
      </p:sp>
      <p:sp>
        <p:nvSpPr>
          <p:cNvPr id="452" name="TextBox 14"/>
          <p:cNvSpPr txBox="1"/>
          <p:nvPr/>
        </p:nvSpPr>
        <p:spPr>
          <a:xfrm>
            <a:off x="4445000" y="5816600"/>
            <a:ext cx="28194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Only B+ tree on b </a:t>
            </a:r>
          </a:p>
        </p:txBody>
      </p:sp>
      <p:sp>
        <p:nvSpPr>
          <p:cNvPr id="453" name="Rectangle"/>
          <p:cNvSpPr/>
          <p:nvPr/>
        </p:nvSpPr>
        <p:spPr>
          <a:xfrm>
            <a:off x="3552825" y="2119312"/>
            <a:ext cx="582315" cy="431801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xit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4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4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4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51" grpId="5"/>
      <p:bldP build="p" bldLvl="5" animBg="1" rev="0" advAuto="0" spid="449" grpId="1"/>
      <p:bldP build="whole" bldLvl="1" animBg="1" rev="0" advAuto="0" spid="453" grpId="3"/>
      <p:bldP build="whole" bldLvl="1" animBg="1" rev="0" advAuto="0" spid="450" grpId="2"/>
      <p:bldP build="whole" bldLvl="1" animBg="1" rev="0" advAuto="0" spid="453" grpId="4"/>
      <p:bldP build="whole" bldLvl="1" animBg="1" rev="0" advAuto="0" spid="452" grpId="6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7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5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" name="Operator Implement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Operator Implementations</a:t>
              </a:r>
            </a:p>
          </p:txBody>
        </p:sp>
      </p:grpSp>
      <p:sp>
        <p:nvSpPr>
          <p:cNvPr id="458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59" name="TextBox 7"/>
          <p:cNvSpPr txBox="1"/>
          <p:nvPr/>
        </p:nvSpPr>
        <p:spPr>
          <a:xfrm>
            <a:off x="4267200" y="2762070"/>
            <a:ext cx="4476750" cy="1293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</a:t>
            </a:r>
            <a:r>
              <a:rPr u="sng"/>
              <a:t>scalability</a:t>
            </a:r>
            <a:r>
              <a:t> to larger-than-memory (on-disk) datasets and </a:t>
            </a:r>
          </a:p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 </a:t>
            </a:r>
            <a:r>
              <a:rPr u="sng"/>
              <a:t>performance</a:t>
            </a:r>
            <a:r>
              <a:t> at scale!</a:t>
            </a:r>
          </a:p>
        </p:txBody>
      </p:sp>
      <p:sp>
        <p:nvSpPr>
          <p:cNvPr id="460" name="Rectangle 2"/>
          <p:cNvSpPr/>
          <p:nvPr/>
        </p:nvSpPr>
        <p:spPr>
          <a:xfrm>
            <a:off x="469900" y="2192020"/>
            <a:ext cx="1752600" cy="64008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61" name="Title 1"/>
          <p:cNvSpPr txBox="1"/>
          <p:nvPr/>
        </p:nvSpPr>
        <p:spPr>
          <a:xfrm>
            <a:off x="584596" y="1524000"/>
            <a:ext cx="7974808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Join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Operations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 By Aggregate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0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5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6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" name="Proje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Project</a:t>
              </a:r>
            </a:p>
          </p:txBody>
        </p:sp>
      </p:grpSp>
      <p:sp>
        <p:nvSpPr>
          <p:cNvPr id="466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67" name="Title 1"/>
          <p:cNvSpPr txBox="1"/>
          <p:nvPr/>
        </p:nvSpPr>
        <p:spPr>
          <a:xfrm>
            <a:off x="203200" y="2209800"/>
            <a:ext cx="8839200" cy="295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 R.MID, R.Stars FROM Ratings R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Trivial to implement! Read R and </a:t>
            </a:r>
            <a:r>
              <a:rPr u="sng"/>
              <a:t>discard</a:t>
            </a:r>
            <a:r>
              <a:t> other attributes</a:t>
            </a:r>
            <a:endParaRPr sz="4400"/>
          </a:p>
          <a:p>
            <a:pPr>
              <a:lnSpc>
                <a:spcPts val="38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i="0" u="sng"/>
              <a:t>I/O cost:</a:t>
            </a:r>
            <a:r>
              <a:rPr i="0"/>
              <a:t> </a:t>
            </a:r>
            <a:r>
              <a:rPr i="0">
                <a:solidFill>
                  <a:srgbClr val="FF0000"/>
                </a:solidFill>
              </a:rPr>
              <a:t>N</a:t>
            </a:r>
            <a:r>
              <a:rPr baseline="-25000" i="0">
                <a:solidFill>
                  <a:srgbClr val="FF0000"/>
                </a:solidFill>
              </a:rPr>
              <a:t>R</a:t>
            </a:r>
            <a:r>
              <a:rPr i="0"/>
              <a:t>, i.e., Npages(R) (ignore output write cost)</a:t>
            </a:r>
            <a:endParaRPr sz="4400"/>
          </a:p>
          <a:p>
            <a:pPr>
              <a:lnSpc>
                <a:spcPts val="38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 DISTINCT R.MID, R.Stars FROM Ratings R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Relational Project!</a:t>
            </a:r>
          </a:p>
        </p:txBody>
      </p:sp>
      <p:graphicFrame>
        <p:nvGraphicFramePr>
          <p:cNvPr id="468" name="Table 6"/>
          <p:cNvGraphicFramePr/>
          <p:nvPr/>
        </p:nvGraphicFramePr>
        <p:xfrm>
          <a:off x="2482793" y="1538070"/>
          <a:ext cx="4948238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297305"/>
                <a:gridCol w="887730"/>
                <a:gridCol w="1354455"/>
                <a:gridCol w="690880"/>
                <a:gridCol w="717867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469" name="Rectangle 10"/>
          <p:cNvSpPr txBox="1"/>
          <p:nvPr/>
        </p:nvSpPr>
        <p:spPr>
          <a:xfrm>
            <a:off x="2025593" y="1490299"/>
            <a:ext cx="324257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470" name="TextBox 11"/>
          <p:cNvSpPr txBox="1"/>
          <p:nvPr/>
        </p:nvSpPr>
        <p:spPr>
          <a:xfrm>
            <a:off x="419100" y="5447343"/>
            <a:ext cx="8305800" cy="887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to </a:t>
            </a:r>
            <a:r>
              <a:rPr u="sng"/>
              <a:t>deduplicate</a:t>
            </a:r>
            <a:r>
              <a:t> tuples of (MID,Stars) after discarding other attributes; but these tuples might not fit in memory!</a:t>
            </a:r>
          </a:p>
        </p:txBody>
      </p:sp>
      <p:pic>
        <p:nvPicPr>
          <p:cNvPr id="4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0100" y="4733111"/>
            <a:ext cx="2743200" cy="482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67" grpId="1"/>
      <p:bldP build="whole" bldLvl="1" animBg="1" rev="0" advAuto="0" spid="471" grpId="2"/>
      <p:bldP build="whole" bldLvl="1" animBg="1" rev="0" advAuto="0" spid="470" grpId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7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" name="Project: 2 Alternative Algorith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Project: 2 Alternative Algorithms</a:t>
              </a:r>
            </a:p>
          </p:txBody>
        </p:sp>
      </p:grpSp>
      <p:sp>
        <p:nvSpPr>
          <p:cNvPr id="476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16200" y="1549400"/>
            <a:ext cx="3327400" cy="482600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Title 1"/>
          <p:cNvSpPr txBox="1"/>
          <p:nvPr/>
        </p:nvSpPr>
        <p:spPr>
          <a:xfrm>
            <a:off x="486246" y="2070824"/>
            <a:ext cx="8171508" cy="4402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u="sng"/>
              <a:t>Sorting-based</a:t>
            </a:r>
            <a:r>
              <a:t>:</a:t>
            </a:r>
          </a:p>
          <a:p>
            <a:pPr lvl="2" indent="457200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Idea</a:t>
            </a:r>
            <a:r>
              <a:t>: Sort R on ProjectionList (External Merge Sort!)</a:t>
            </a:r>
          </a:p>
          <a:p>
            <a:pPr lvl="2" indent="457200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1. In Sort Phase, discard all other attributes</a:t>
            </a:r>
          </a:p>
          <a:p>
            <a:pPr lvl="2" indent="457200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2. In Merge Phase, eliminate duplicates</a:t>
            </a:r>
          </a:p>
          <a:p>
            <a:pPr lvl="2" indent="457200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Let T be the temporary “table” after step 1</a:t>
            </a:r>
          </a:p>
          <a:p>
            <a:pPr lvl="2" indent="457200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I/O cost</a:t>
            </a:r>
            <a:r>
              <a:t>: </a:t>
            </a:r>
            <a:r>
              <a:rPr>
                <a:solidFill>
                  <a:srgbClr val="FF2600"/>
                </a:solidFill>
              </a:rPr>
              <a:t>N</a:t>
            </a:r>
            <a:r>
              <a:rPr baseline="-5999">
                <a:solidFill>
                  <a:srgbClr val="FF2600"/>
                </a:solidFill>
              </a:rPr>
              <a:t>R</a:t>
            </a:r>
            <a:r>
              <a:rPr>
                <a:solidFill>
                  <a:srgbClr val="FF2600"/>
                </a:solidFill>
              </a:rPr>
              <a:t> + N</a:t>
            </a:r>
            <a:r>
              <a:rPr baseline="-5999">
                <a:solidFill>
                  <a:srgbClr val="FF2600"/>
                </a:solidFill>
              </a:rPr>
              <a:t>T</a:t>
            </a:r>
            <a:r>
              <a:rPr>
                <a:solidFill>
                  <a:srgbClr val="FF2600"/>
                </a:solidFill>
              </a:rPr>
              <a:t> + EMSMerge(N</a:t>
            </a:r>
            <a:r>
              <a:rPr baseline="-5999">
                <a:solidFill>
                  <a:srgbClr val="FF2600"/>
                </a:solidFill>
              </a:rPr>
              <a:t>T</a:t>
            </a:r>
            <a:r>
              <a:rPr>
                <a:solidFill>
                  <a:srgbClr val="FF2600"/>
                </a:solidFill>
              </a:rPr>
              <a:t>)</a:t>
            </a:r>
          </a:p>
          <a:p>
            <a:pPr lvl="2" indent="457200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u="sng"/>
              <a:t>Hashing-based</a:t>
            </a:r>
            <a:r>
              <a:t>:</a:t>
            </a:r>
          </a:p>
          <a:p>
            <a:pPr lvl="2" indent="457200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Idea</a:t>
            </a:r>
            <a:r>
              <a:t>: Build a hash table on R(ProjectionList)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4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4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78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2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8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" name="Hashing-based Projec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Hashing-based Project</a:t>
              </a:r>
            </a:p>
          </p:txBody>
        </p:sp>
      </p:grpSp>
      <p:sp>
        <p:nvSpPr>
          <p:cNvPr id="483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84" name="Title 1"/>
          <p:cNvSpPr txBox="1"/>
          <p:nvPr/>
        </p:nvSpPr>
        <p:spPr>
          <a:xfrm>
            <a:off x="719236" y="2159000"/>
            <a:ext cx="7705528" cy="4402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 build a hash table on R(ProjectionList), read R and discard other attributes on the fly</a:t>
            </a:r>
            <a:endParaRPr sz="4400"/>
          </a:p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the hash table fits entirely in memory: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Done!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1"/>
              <a:t>I/O cost</a:t>
            </a:r>
            <a:r>
              <a:t>: </a:t>
            </a:r>
            <a:r>
              <a:rPr>
                <a:solidFill>
                  <a:srgbClr val="FF0000"/>
                </a:solidFill>
              </a:rPr>
              <a:t>N</a:t>
            </a:r>
            <a:r>
              <a:rPr baseline="-25000">
                <a:solidFill>
                  <a:srgbClr val="FF0000"/>
                </a:solidFill>
              </a:rPr>
              <a:t>R</a:t>
            </a:r>
            <a:endParaRPr sz="4400"/>
          </a:p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4400"/>
          </a:p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not, 2-phase algorithm: 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1"/>
              <a:t>Partition</a:t>
            </a:r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1"/>
              <a:t>Deduplication</a:t>
            </a:r>
          </a:p>
        </p:txBody>
      </p:sp>
      <p:pic>
        <p:nvPicPr>
          <p:cNvPr id="4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08300" y="1612900"/>
            <a:ext cx="3327400" cy="482600"/>
          </a:xfrm>
          <a:prstGeom prst="rect">
            <a:avLst/>
          </a:prstGeom>
          <a:ln w="12700">
            <a:miter lim="400000"/>
          </a:ln>
        </p:spPr>
      </p:pic>
      <p:sp>
        <p:nvSpPr>
          <p:cNvPr id="486" name="TextBox 120"/>
          <p:cNvSpPr txBox="1"/>
          <p:nvPr/>
        </p:nvSpPr>
        <p:spPr>
          <a:xfrm>
            <a:off x="5118100" y="4759861"/>
            <a:ext cx="3352800" cy="1293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 x P pages</a:t>
            </a:r>
          </a:p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(“</a:t>
            </a:r>
            <a:r>
              <a:rPr b="1"/>
              <a:t>Fudge factor</a:t>
            </a:r>
            <a:r>
              <a:t>” F ~ 1.4</a:t>
            </a:r>
          </a:p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overheads)</a:t>
            </a:r>
          </a:p>
        </p:txBody>
      </p:sp>
      <p:sp>
        <p:nvSpPr>
          <p:cNvPr id="487" name="Rectangle 2"/>
          <p:cNvSpPr/>
          <p:nvPr/>
        </p:nvSpPr>
        <p:spPr>
          <a:xfrm>
            <a:off x="1816100" y="3233420"/>
            <a:ext cx="1509663" cy="44450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88" name="TextBox 120"/>
          <p:cNvSpPr txBox="1"/>
          <p:nvPr/>
        </p:nvSpPr>
        <p:spPr>
          <a:xfrm>
            <a:off x="4343400" y="3916679"/>
            <a:ext cx="4609208" cy="887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What is the size of a hash table built on a P-page file?</a:t>
            </a:r>
          </a:p>
        </p:txBody>
      </p:sp>
      <p:sp>
        <p:nvSpPr>
          <p:cNvPr id="489" name="TextBox 120"/>
          <p:cNvSpPr txBox="1"/>
          <p:nvPr/>
        </p:nvSpPr>
        <p:spPr>
          <a:xfrm>
            <a:off x="1600200" y="4621238"/>
            <a:ext cx="3036938" cy="539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Needs B &gt;= F x N</a:t>
            </a:r>
            <a:r>
              <a:rPr baseline="-25000"/>
              <a:t>T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87" grpId="2"/>
      <p:bldP build="whole" bldLvl="1" animBg="1" rev="0" advAuto="0" spid="489" grpId="5"/>
      <p:bldP build="whole" bldLvl="1" animBg="1" rev="0" advAuto="0" spid="488" grpId="3"/>
      <p:bldP build="p" bldLvl="5" animBg="1" rev="0" advAuto="0" spid="484" grpId="1"/>
      <p:bldP build="whole" bldLvl="1" animBg="1" rev="0" advAuto="0" spid="486" grpId="4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3" name="Rectangle 3"/>
          <p:cNvGrpSpPr/>
          <p:nvPr/>
        </p:nvGrpSpPr>
        <p:grpSpPr>
          <a:xfrm>
            <a:off x="0" y="0"/>
            <a:ext cx="3276600" cy="1219200"/>
            <a:chOff x="0" y="0"/>
            <a:chExt cx="3276600" cy="1219200"/>
          </a:xfrm>
        </p:grpSpPr>
        <p:sp>
          <p:nvSpPr>
            <p:cNvPr id="491" name="Rectangle"/>
            <p:cNvSpPr/>
            <p:nvPr/>
          </p:nvSpPr>
          <p:spPr>
            <a:xfrm>
              <a:off x="0" y="0"/>
              <a:ext cx="32766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2" name="Hashing"/>
            <p:cNvSpPr txBox="1"/>
            <p:nvPr/>
          </p:nvSpPr>
          <p:spPr>
            <a:xfrm>
              <a:off x="0" y="286439"/>
              <a:ext cx="32766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Hashing</a:t>
              </a:r>
            </a:p>
          </p:txBody>
        </p:sp>
      </p:grpSp>
      <p:sp>
        <p:nvSpPr>
          <p:cNvPr id="494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95" name="Line 7"/>
          <p:cNvSpPr/>
          <p:nvPr/>
        </p:nvSpPr>
        <p:spPr>
          <a:xfrm>
            <a:off x="3517900" y="3505200"/>
            <a:ext cx="5080000" cy="0"/>
          </a:xfrm>
          <a:prstGeom prst="line">
            <a:avLst/>
          </a:prstGeom>
          <a:ln w="25400">
            <a:solidFill>
              <a:srgbClr val="1F497D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496" name="Rectangle 9"/>
          <p:cNvSpPr txBox="1"/>
          <p:nvPr/>
        </p:nvSpPr>
        <p:spPr>
          <a:xfrm>
            <a:off x="3398437" y="3505200"/>
            <a:ext cx="1155863" cy="614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Partitions</a:t>
            </a:r>
          </a:p>
          <a:p>
            <a:pPr algn="ctr"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of T</a:t>
            </a:r>
          </a:p>
        </p:txBody>
      </p:sp>
      <p:sp>
        <p:nvSpPr>
          <p:cNvPr id="497" name="Rectangle 10"/>
          <p:cNvSpPr txBox="1"/>
          <p:nvPr/>
        </p:nvSpPr>
        <p:spPr>
          <a:xfrm>
            <a:off x="5130328" y="5581650"/>
            <a:ext cx="1197919" cy="4894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 algn="ctr">
              <a:defRPr b="1" sz="1400">
                <a:latin typeface="Arial"/>
                <a:ea typeface="Arial"/>
                <a:cs typeface="Arial"/>
                <a:sym typeface="Arial"/>
              </a:defRPr>
            </a:pPr>
            <a:r>
              <a:t>Input buffer</a:t>
            </a:r>
          </a:p>
          <a:p>
            <a:pPr algn="ctr">
              <a:defRPr b="1" sz="1400">
                <a:latin typeface="Arial"/>
                <a:ea typeface="Arial"/>
                <a:cs typeface="Arial"/>
                <a:sym typeface="Arial"/>
              </a:defRPr>
            </a:pPr>
            <a:r>
              <a:t>for partition i</a:t>
            </a:r>
          </a:p>
        </p:txBody>
      </p:sp>
      <p:sp>
        <p:nvSpPr>
          <p:cNvPr id="498" name="Rectangle 11"/>
          <p:cNvSpPr txBox="1"/>
          <p:nvPr/>
        </p:nvSpPr>
        <p:spPr>
          <a:xfrm>
            <a:off x="5583982" y="3927475"/>
            <a:ext cx="1512988" cy="539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 algn="ctr">
              <a:defRPr b="1" sz="1600">
                <a:latin typeface="Arial"/>
                <a:ea typeface="Arial"/>
                <a:cs typeface="Arial"/>
                <a:sym typeface="Arial"/>
              </a:defRPr>
            </a:pPr>
            <a:r>
              <a:t>Hash table for </a:t>
            </a:r>
            <a:br/>
            <a:r>
              <a:t>partition i</a:t>
            </a:r>
          </a:p>
        </p:txBody>
      </p:sp>
      <p:sp>
        <p:nvSpPr>
          <p:cNvPr id="499" name="Freeform 12"/>
          <p:cNvSpPr/>
          <p:nvPr/>
        </p:nvSpPr>
        <p:spPr>
          <a:xfrm>
            <a:off x="5576887" y="5343525"/>
            <a:ext cx="228601" cy="246063"/>
          </a:xfrm>
          <a:prstGeom prst="rect">
            <a:avLst/>
          </a:prstGeom>
          <a:solidFill>
            <a:srgbClr val="C3D69B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0" name="Freeform 13"/>
          <p:cNvSpPr/>
          <p:nvPr/>
        </p:nvSpPr>
        <p:spPr>
          <a:xfrm>
            <a:off x="3749675" y="5429250"/>
            <a:ext cx="38101" cy="55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11109"/>
                </a:moveTo>
                <a:lnTo>
                  <a:pt x="10800" y="0"/>
                </a:lnTo>
                <a:lnTo>
                  <a:pt x="0" y="11109"/>
                </a:lnTo>
                <a:lnTo>
                  <a:pt x="10800" y="21600"/>
                </a:lnTo>
                <a:lnTo>
                  <a:pt x="21600" y="11109"/>
                </a:lnTo>
              </a:path>
            </a:pathLst>
          </a:custGeom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1" name="Freeform 14"/>
          <p:cNvSpPr/>
          <p:nvPr/>
        </p:nvSpPr>
        <p:spPr>
          <a:xfrm>
            <a:off x="3881437" y="5429250"/>
            <a:ext cx="38101" cy="55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11109"/>
                </a:moveTo>
                <a:lnTo>
                  <a:pt x="10800" y="0"/>
                </a:lnTo>
                <a:lnTo>
                  <a:pt x="0" y="11109"/>
                </a:lnTo>
                <a:lnTo>
                  <a:pt x="10800" y="21600"/>
                </a:lnTo>
                <a:lnTo>
                  <a:pt x="21600" y="11109"/>
                </a:lnTo>
              </a:path>
            </a:pathLst>
          </a:custGeom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2" name="Freeform 15"/>
          <p:cNvSpPr/>
          <p:nvPr/>
        </p:nvSpPr>
        <p:spPr>
          <a:xfrm>
            <a:off x="4024312" y="5429250"/>
            <a:ext cx="38101" cy="55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11109"/>
                </a:moveTo>
                <a:lnTo>
                  <a:pt x="10800" y="0"/>
                </a:lnTo>
                <a:lnTo>
                  <a:pt x="0" y="11109"/>
                </a:lnTo>
                <a:lnTo>
                  <a:pt x="10800" y="21600"/>
                </a:lnTo>
                <a:lnTo>
                  <a:pt x="21600" y="11109"/>
                </a:lnTo>
              </a:path>
            </a:pathLst>
          </a:custGeom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3" name="Freeform 16"/>
          <p:cNvSpPr/>
          <p:nvPr/>
        </p:nvSpPr>
        <p:spPr>
          <a:xfrm>
            <a:off x="3521075" y="4625975"/>
            <a:ext cx="228601" cy="246063"/>
          </a:xfrm>
          <a:prstGeom prst="rect">
            <a:avLst/>
          </a:prstGeom>
          <a:solidFill>
            <a:srgbClr val="C3D69B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4" name="Freeform 17"/>
          <p:cNvSpPr/>
          <p:nvPr/>
        </p:nvSpPr>
        <p:spPr>
          <a:xfrm>
            <a:off x="3787775" y="4625975"/>
            <a:ext cx="227013" cy="246063"/>
          </a:xfrm>
          <a:prstGeom prst="rect">
            <a:avLst/>
          </a:prstGeom>
          <a:solidFill>
            <a:srgbClr val="C3D69B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5" name="Freeform 18"/>
          <p:cNvSpPr/>
          <p:nvPr/>
        </p:nvSpPr>
        <p:spPr>
          <a:xfrm>
            <a:off x="3521075" y="4986337"/>
            <a:ext cx="228601" cy="244476"/>
          </a:xfrm>
          <a:prstGeom prst="rect">
            <a:avLst/>
          </a:prstGeom>
          <a:solidFill>
            <a:srgbClr val="C3D69B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6" name="Freeform 19"/>
          <p:cNvSpPr/>
          <p:nvPr/>
        </p:nvSpPr>
        <p:spPr>
          <a:xfrm>
            <a:off x="3797300" y="4986337"/>
            <a:ext cx="227013" cy="244476"/>
          </a:xfrm>
          <a:prstGeom prst="rect">
            <a:avLst/>
          </a:prstGeom>
          <a:solidFill>
            <a:srgbClr val="C3D69B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7" name="Freeform 22"/>
          <p:cNvSpPr/>
          <p:nvPr/>
        </p:nvSpPr>
        <p:spPr>
          <a:xfrm>
            <a:off x="5464175" y="4616450"/>
            <a:ext cx="227013" cy="246063"/>
          </a:xfrm>
          <a:prstGeom prst="rect">
            <a:avLst/>
          </a:prstGeom>
          <a:solidFill>
            <a:srgbClr val="C0FEF9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8" name="Freeform 23"/>
          <p:cNvSpPr/>
          <p:nvPr/>
        </p:nvSpPr>
        <p:spPr>
          <a:xfrm>
            <a:off x="5784850" y="4625975"/>
            <a:ext cx="228601" cy="246063"/>
          </a:xfrm>
          <a:prstGeom prst="rect">
            <a:avLst/>
          </a:prstGeom>
          <a:solidFill>
            <a:srgbClr val="C0FEF9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9" name="Freeform 24"/>
          <p:cNvSpPr/>
          <p:nvPr/>
        </p:nvSpPr>
        <p:spPr>
          <a:xfrm>
            <a:off x="6837363" y="4625975"/>
            <a:ext cx="227013" cy="246063"/>
          </a:xfrm>
          <a:prstGeom prst="rect">
            <a:avLst/>
          </a:prstGeom>
          <a:solidFill>
            <a:srgbClr val="C0FEF9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10" name="Freeform 25"/>
          <p:cNvSpPr/>
          <p:nvPr/>
        </p:nvSpPr>
        <p:spPr>
          <a:xfrm>
            <a:off x="6288087" y="4730750"/>
            <a:ext cx="38101" cy="55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11109"/>
                </a:moveTo>
                <a:lnTo>
                  <a:pt x="9900" y="0"/>
                </a:lnTo>
                <a:lnTo>
                  <a:pt x="0" y="11109"/>
                </a:lnTo>
                <a:lnTo>
                  <a:pt x="9900" y="21600"/>
                </a:lnTo>
                <a:lnTo>
                  <a:pt x="21600" y="11109"/>
                </a:lnTo>
              </a:path>
            </a:pathLst>
          </a:custGeom>
          <a:solidFill>
            <a:srgbClr val="C0FEF9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11" name="Freeform 26"/>
          <p:cNvSpPr/>
          <p:nvPr/>
        </p:nvSpPr>
        <p:spPr>
          <a:xfrm>
            <a:off x="6421437" y="4730750"/>
            <a:ext cx="36514" cy="55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11109"/>
                </a:moveTo>
                <a:lnTo>
                  <a:pt x="10330" y="0"/>
                </a:lnTo>
                <a:lnTo>
                  <a:pt x="0" y="11109"/>
                </a:lnTo>
                <a:lnTo>
                  <a:pt x="10330" y="21600"/>
                </a:lnTo>
                <a:lnTo>
                  <a:pt x="21600" y="11109"/>
                </a:lnTo>
              </a:path>
            </a:pathLst>
          </a:custGeom>
          <a:solidFill>
            <a:srgbClr val="C0FEF9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12" name="Freeform 27"/>
          <p:cNvSpPr/>
          <p:nvPr/>
        </p:nvSpPr>
        <p:spPr>
          <a:xfrm>
            <a:off x="6562725" y="4730750"/>
            <a:ext cx="38101" cy="55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11109"/>
                </a:moveTo>
                <a:lnTo>
                  <a:pt x="9900" y="0"/>
                </a:lnTo>
                <a:lnTo>
                  <a:pt x="0" y="11109"/>
                </a:lnTo>
                <a:lnTo>
                  <a:pt x="9900" y="21600"/>
                </a:lnTo>
                <a:lnTo>
                  <a:pt x="21600" y="11109"/>
                </a:lnTo>
              </a:path>
            </a:pathLst>
          </a:custGeom>
          <a:solidFill>
            <a:srgbClr val="C0FEF9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13" name="Freeform 28"/>
          <p:cNvSpPr/>
          <p:nvPr/>
        </p:nvSpPr>
        <p:spPr>
          <a:xfrm>
            <a:off x="5410200" y="4572000"/>
            <a:ext cx="1747838" cy="365126"/>
          </a:xfrm>
          <a:prstGeom prst="rect">
            <a:avLst/>
          </a:prstGeom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14" name="Freeform 29"/>
          <p:cNvSpPr/>
          <p:nvPr/>
        </p:nvSpPr>
        <p:spPr>
          <a:xfrm>
            <a:off x="6770688" y="5343525"/>
            <a:ext cx="228600" cy="246063"/>
          </a:xfrm>
          <a:prstGeom prst="rect">
            <a:avLst/>
          </a:prstGeom>
          <a:solidFill>
            <a:schemeClr val="accent1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15" name="Freeform 30"/>
          <p:cNvSpPr/>
          <p:nvPr/>
        </p:nvSpPr>
        <p:spPr>
          <a:xfrm>
            <a:off x="5122862" y="3886200"/>
            <a:ext cx="2420939" cy="2209801"/>
          </a:xfrm>
          <a:prstGeom prst="rect">
            <a:avLst/>
          </a:prstGeom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522" name="Group 31"/>
          <p:cNvGrpSpPr/>
          <p:nvPr/>
        </p:nvGrpSpPr>
        <p:grpSpPr>
          <a:xfrm>
            <a:off x="8088313" y="4476750"/>
            <a:ext cx="311150" cy="1366838"/>
            <a:chOff x="0" y="0"/>
            <a:chExt cx="311149" cy="1366837"/>
          </a:xfrm>
        </p:grpSpPr>
        <p:sp>
          <p:nvSpPr>
            <p:cNvPr id="516" name="Freeform 32"/>
            <p:cNvSpPr/>
            <p:nvPr/>
          </p:nvSpPr>
          <p:spPr>
            <a:xfrm>
              <a:off x="0" y="838200"/>
              <a:ext cx="3810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0800" y="0"/>
                  </a:ln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</a:path>
              </a:pathLst>
            </a:custGeom>
            <a:solidFill>
              <a:schemeClr val="accent1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" name="Freeform 33"/>
            <p:cNvSpPr/>
            <p:nvPr/>
          </p:nvSpPr>
          <p:spPr>
            <a:xfrm>
              <a:off x="131762" y="838200"/>
              <a:ext cx="38101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0800" y="0"/>
                  </a:ln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</a:path>
              </a:pathLst>
            </a:custGeom>
            <a:solidFill>
              <a:schemeClr val="accent1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" name="Freeform 34"/>
            <p:cNvSpPr/>
            <p:nvPr/>
          </p:nvSpPr>
          <p:spPr>
            <a:xfrm>
              <a:off x="274637" y="838200"/>
              <a:ext cx="36513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1270" y="0"/>
                  </a:lnTo>
                  <a:lnTo>
                    <a:pt x="0" y="10800"/>
                  </a:lnTo>
                  <a:lnTo>
                    <a:pt x="11270" y="21600"/>
                  </a:lnTo>
                  <a:lnTo>
                    <a:pt x="21600" y="10800"/>
                  </a:lnTo>
                </a:path>
              </a:pathLst>
            </a:custGeom>
            <a:solidFill>
              <a:schemeClr val="accent1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" name="Freeform 35"/>
            <p:cNvSpPr/>
            <p:nvPr/>
          </p:nvSpPr>
          <p:spPr>
            <a:xfrm>
              <a:off x="57149" y="0"/>
              <a:ext cx="227014" cy="244475"/>
            </a:xfrm>
            <a:prstGeom prst="rect">
              <a:avLst/>
            </a:prstGeom>
            <a:solidFill>
              <a:schemeClr val="accent1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" name="Freeform 36"/>
            <p:cNvSpPr/>
            <p:nvPr/>
          </p:nvSpPr>
          <p:spPr>
            <a:xfrm>
              <a:off x="57149" y="357187"/>
              <a:ext cx="227014" cy="246063"/>
            </a:xfrm>
            <a:prstGeom prst="rect">
              <a:avLst/>
            </a:prstGeom>
            <a:solidFill>
              <a:schemeClr val="accent1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" name="Freeform 37"/>
            <p:cNvSpPr/>
            <p:nvPr/>
          </p:nvSpPr>
          <p:spPr>
            <a:xfrm>
              <a:off x="57149" y="1122362"/>
              <a:ext cx="227014" cy="244476"/>
            </a:xfrm>
            <a:prstGeom prst="rect">
              <a:avLst/>
            </a:prstGeom>
            <a:solidFill>
              <a:schemeClr val="accent1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523" name="Rectangle 38"/>
          <p:cNvSpPr txBox="1"/>
          <p:nvPr/>
        </p:nvSpPr>
        <p:spPr>
          <a:xfrm>
            <a:off x="5440429" y="6086475"/>
            <a:ext cx="1702025" cy="348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 buffer pages</a:t>
            </a:r>
          </a:p>
        </p:txBody>
      </p:sp>
      <p:sp>
        <p:nvSpPr>
          <p:cNvPr id="524" name="Rectangle 39"/>
          <p:cNvSpPr txBox="1"/>
          <p:nvPr/>
        </p:nvSpPr>
        <p:spPr>
          <a:xfrm>
            <a:off x="3681412" y="6142037"/>
            <a:ext cx="584474" cy="3481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Disk</a:t>
            </a:r>
          </a:p>
        </p:txBody>
      </p:sp>
      <p:sp>
        <p:nvSpPr>
          <p:cNvPr id="525" name="Rectangle 40"/>
          <p:cNvSpPr txBox="1"/>
          <p:nvPr/>
        </p:nvSpPr>
        <p:spPr>
          <a:xfrm>
            <a:off x="6551613" y="5553075"/>
            <a:ext cx="733537" cy="4894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>
              <a:defRPr b="1" sz="1400">
                <a:latin typeface="Arial"/>
                <a:ea typeface="Arial"/>
                <a:cs typeface="Arial"/>
                <a:sym typeface="Arial"/>
              </a:defRPr>
            </a:pPr>
            <a:r>
              <a:t>Output </a:t>
            </a:r>
          </a:p>
          <a:p>
            <a:pPr>
              <a:defRPr b="1" sz="1400">
                <a:latin typeface="Arial"/>
                <a:ea typeface="Arial"/>
                <a:cs typeface="Arial"/>
                <a:sym typeface="Arial"/>
              </a:defRPr>
            </a:pPr>
            <a:r>
              <a:t> buffer</a:t>
            </a:r>
          </a:p>
        </p:txBody>
      </p:sp>
      <p:sp>
        <p:nvSpPr>
          <p:cNvPr id="526" name="Rectangle 41"/>
          <p:cNvSpPr txBox="1"/>
          <p:nvPr/>
        </p:nvSpPr>
        <p:spPr>
          <a:xfrm>
            <a:off x="7934325" y="6086475"/>
            <a:ext cx="584473" cy="348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Disk</a:t>
            </a:r>
          </a:p>
        </p:txBody>
      </p:sp>
      <p:sp>
        <p:nvSpPr>
          <p:cNvPr id="527" name="Rectangle 42"/>
          <p:cNvSpPr txBox="1"/>
          <p:nvPr/>
        </p:nvSpPr>
        <p:spPr>
          <a:xfrm>
            <a:off x="7883525" y="3657600"/>
            <a:ext cx="850578" cy="348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528" name="Rectangle 43"/>
          <p:cNvSpPr txBox="1"/>
          <p:nvPr/>
        </p:nvSpPr>
        <p:spPr>
          <a:xfrm>
            <a:off x="4534117" y="3986812"/>
            <a:ext cx="586979" cy="829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 algn="ctr">
              <a:defRPr b="1" sz="1600">
                <a:latin typeface="Arial"/>
                <a:ea typeface="Arial"/>
                <a:cs typeface="Arial"/>
                <a:sym typeface="Arial"/>
              </a:defRPr>
            </a:pPr>
            <a:r>
              <a:t>hash</a:t>
            </a:r>
          </a:p>
          <a:p>
            <a:pPr algn="ctr">
              <a:defRPr b="1" sz="1600">
                <a:latin typeface="Arial"/>
                <a:ea typeface="Arial"/>
                <a:cs typeface="Arial"/>
                <a:sym typeface="Arial"/>
              </a:defRPr>
            </a:pPr>
            <a:r>
              <a:t>func.</a:t>
            </a:r>
          </a:p>
          <a:p>
            <a:pPr algn="ctr">
              <a:defRPr b="1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h2</a:t>
            </a:r>
          </a:p>
        </p:txBody>
      </p:sp>
      <p:sp>
        <p:nvSpPr>
          <p:cNvPr id="529" name="Rectangle 46"/>
          <p:cNvSpPr txBox="1"/>
          <p:nvPr/>
        </p:nvSpPr>
        <p:spPr>
          <a:xfrm>
            <a:off x="5989513" y="5114357"/>
            <a:ext cx="338734" cy="310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>
              <a:defRPr b="1"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h2</a:t>
            </a:r>
          </a:p>
        </p:txBody>
      </p:sp>
      <p:grpSp>
        <p:nvGrpSpPr>
          <p:cNvPr id="534" name="Group 47"/>
          <p:cNvGrpSpPr/>
          <p:nvPr/>
        </p:nvGrpSpPr>
        <p:grpSpPr>
          <a:xfrm>
            <a:off x="3430587" y="4121150"/>
            <a:ext cx="1065213" cy="2020889"/>
            <a:chOff x="0" y="0"/>
            <a:chExt cx="1065211" cy="2020888"/>
          </a:xfrm>
        </p:grpSpPr>
        <p:sp>
          <p:nvSpPr>
            <p:cNvPr id="530" name="Oval 48"/>
            <p:cNvSpPr/>
            <p:nvPr/>
          </p:nvSpPr>
          <p:spPr>
            <a:xfrm>
              <a:off x="6349" y="0"/>
              <a:ext cx="1052514" cy="139701"/>
            </a:xfrm>
            <a:prstGeom prst="ellips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" name="Line 49"/>
            <p:cNvSpPr/>
            <p:nvPr/>
          </p:nvSpPr>
          <p:spPr>
            <a:xfrm flipH="1">
              <a:off x="-1" y="76200"/>
              <a:ext cx="2" cy="181610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32" name="Line 50"/>
            <p:cNvSpPr/>
            <p:nvPr/>
          </p:nvSpPr>
          <p:spPr>
            <a:xfrm flipH="1">
              <a:off x="1065211" y="76200"/>
              <a:ext cx="1" cy="181610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33" name="Arc 51"/>
            <p:cNvSpPr/>
            <p:nvPr/>
          </p:nvSpPr>
          <p:spPr>
            <a:xfrm>
              <a:off x="1563" y="1903413"/>
              <a:ext cx="1052537" cy="117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596" y="0"/>
                  </a:moveTo>
                  <a:cubicBezTo>
                    <a:pt x="21599" y="195"/>
                    <a:pt x="21600" y="390"/>
                    <a:pt x="21600" y="586"/>
                  </a:cubicBezTo>
                  <a:cubicBezTo>
                    <a:pt x="21600" y="12191"/>
                    <a:pt x="16765" y="21600"/>
                    <a:pt x="10800" y="21600"/>
                  </a:cubicBezTo>
                  <a:cubicBezTo>
                    <a:pt x="4835" y="21599"/>
                    <a:pt x="0" y="12191"/>
                    <a:pt x="0" y="585"/>
                  </a:cubicBezTo>
                </a:path>
              </a:pathLst>
            </a:custGeom>
            <a:noFill/>
            <a:ln w="12700" cap="rnd">
              <a:solidFill>
                <a:srgbClr val="1F497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539" name="Group 52"/>
          <p:cNvGrpSpPr/>
          <p:nvPr/>
        </p:nvGrpSpPr>
        <p:grpSpPr>
          <a:xfrm>
            <a:off x="7848599" y="4197349"/>
            <a:ext cx="838201" cy="1871665"/>
            <a:chOff x="0" y="0"/>
            <a:chExt cx="838199" cy="1871663"/>
          </a:xfrm>
        </p:grpSpPr>
        <p:sp>
          <p:nvSpPr>
            <p:cNvPr id="535" name="Oval 53"/>
            <p:cNvSpPr/>
            <p:nvPr/>
          </p:nvSpPr>
          <p:spPr>
            <a:xfrm>
              <a:off x="6350" y="-1"/>
              <a:ext cx="825500" cy="128589"/>
            </a:xfrm>
            <a:prstGeom prst="ellips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6" name="Line 54"/>
            <p:cNvSpPr/>
            <p:nvPr/>
          </p:nvSpPr>
          <p:spPr>
            <a:xfrm flipH="1">
              <a:off x="-1" y="69850"/>
              <a:ext cx="2" cy="1679575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37" name="Line 55"/>
            <p:cNvSpPr/>
            <p:nvPr/>
          </p:nvSpPr>
          <p:spPr>
            <a:xfrm flipH="1">
              <a:off x="838199" y="69850"/>
              <a:ext cx="1" cy="1679575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38" name="Arc 56"/>
            <p:cNvSpPr/>
            <p:nvPr/>
          </p:nvSpPr>
          <p:spPr>
            <a:xfrm>
              <a:off x="4762" y="1758950"/>
              <a:ext cx="825501" cy="112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589" y="298"/>
                  </a:moveTo>
                  <a:cubicBezTo>
                    <a:pt x="21596" y="604"/>
                    <a:pt x="21600" y="909"/>
                    <a:pt x="21600" y="1215"/>
                  </a:cubicBezTo>
                  <a:cubicBezTo>
                    <a:pt x="21600" y="12473"/>
                    <a:pt x="16765" y="21600"/>
                    <a:pt x="10800" y="21600"/>
                  </a:cubicBezTo>
                  <a:cubicBezTo>
                    <a:pt x="4835" y="21600"/>
                    <a:pt x="0" y="12473"/>
                    <a:pt x="0" y="1215"/>
                  </a:cubicBezTo>
                  <a:cubicBezTo>
                    <a:pt x="0" y="809"/>
                    <a:pt x="6" y="404"/>
                    <a:pt x="19" y="0"/>
                  </a:cubicBezTo>
                </a:path>
              </a:pathLst>
            </a:custGeom>
            <a:noFill/>
            <a:ln w="12700" cap="rnd">
              <a:solidFill>
                <a:srgbClr val="1F497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540" name="Line 57"/>
          <p:cNvSpPr/>
          <p:nvPr/>
        </p:nvSpPr>
        <p:spPr>
          <a:xfrm>
            <a:off x="4502150" y="4953000"/>
            <a:ext cx="901700" cy="0"/>
          </a:xfrm>
          <a:prstGeom prst="line">
            <a:avLst/>
          </a:prstGeom>
          <a:ln w="12700">
            <a:solidFill>
              <a:srgbClr val="1F497D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541" name="Line 58"/>
          <p:cNvSpPr/>
          <p:nvPr/>
        </p:nvSpPr>
        <p:spPr>
          <a:xfrm>
            <a:off x="4502150" y="5486400"/>
            <a:ext cx="1054100" cy="0"/>
          </a:xfrm>
          <a:prstGeom prst="line">
            <a:avLst/>
          </a:prstGeom>
          <a:ln w="12700">
            <a:solidFill>
              <a:srgbClr val="1F497D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542" name="Freeform 59"/>
          <p:cNvSpPr/>
          <p:nvPr/>
        </p:nvSpPr>
        <p:spPr>
          <a:xfrm>
            <a:off x="5715000" y="4953000"/>
            <a:ext cx="304801" cy="457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12975"/>
                </a:lnTo>
                <a:lnTo>
                  <a:pt x="21150" y="10875"/>
                </a:lnTo>
                <a:lnTo>
                  <a:pt x="0" y="8625"/>
                </a:lnTo>
                <a:lnTo>
                  <a:pt x="21600" y="0"/>
                </a:lnTo>
              </a:path>
            </a:pathLst>
          </a:custGeom>
          <a:ln w="12700" cap="rnd">
            <a:solidFill>
              <a:srgbClr val="1F497D"/>
            </a:solidFill>
            <a:tailEnd type="triangle"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43" name="Line 60"/>
          <p:cNvSpPr/>
          <p:nvPr/>
        </p:nvSpPr>
        <p:spPr>
          <a:xfrm>
            <a:off x="7016750" y="5486400"/>
            <a:ext cx="825500" cy="0"/>
          </a:xfrm>
          <a:prstGeom prst="line">
            <a:avLst/>
          </a:prstGeom>
          <a:ln w="12700">
            <a:solidFill>
              <a:srgbClr val="1F497D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grpSp>
        <p:nvGrpSpPr>
          <p:cNvPr id="597" name="Group 61"/>
          <p:cNvGrpSpPr/>
          <p:nvPr/>
        </p:nvGrpSpPr>
        <p:grpSpPr>
          <a:xfrm>
            <a:off x="3560762" y="0"/>
            <a:ext cx="6370639" cy="3875088"/>
            <a:chOff x="29437" y="0"/>
            <a:chExt cx="6370638" cy="3875087"/>
          </a:xfrm>
        </p:grpSpPr>
        <p:sp>
          <p:nvSpPr>
            <p:cNvPr id="544" name="Rectangle 62"/>
            <p:cNvSpPr/>
            <p:nvPr/>
          </p:nvSpPr>
          <p:spPr>
            <a:xfrm>
              <a:off x="1451837" y="258286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 buffer pages</a:t>
              </a:r>
            </a:p>
          </p:txBody>
        </p:sp>
        <p:sp>
          <p:nvSpPr>
            <p:cNvPr id="545" name="Rectangle 63"/>
            <p:cNvSpPr/>
            <p:nvPr/>
          </p:nvSpPr>
          <p:spPr>
            <a:xfrm>
              <a:off x="4314100" y="260508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Disk</a:t>
              </a:r>
            </a:p>
          </p:txBody>
        </p:sp>
        <p:sp>
          <p:nvSpPr>
            <p:cNvPr id="546" name="Rectangle 64"/>
            <p:cNvSpPr/>
            <p:nvPr/>
          </p:nvSpPr>
          <p:spPr>
            <a:xfrm>
              <a:off x="197712" y="260508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Disk</a:t>
              </a:r>
            </a:p>
          </p:txBody>
        </p:sp>
        <p:sp>
          <p:nvSpPr>
            <p:cNvPr id="547" name="Rectangle 65"/>
            <p:cNvSpPr/>
            <p:nvPr/>
          </p:nvSpPr>
          <p:spPr>
            <a:xfrm>
              <a:off x="514418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 algn="ctr">
                <a:defRPr b="1">
                  <a:latin typeface="Arial"/>
                  <a:ea typeface="Arial"/>
                  <a:cs typeface="Arial"/>
                  <a:sym typeface="Arial"/>
                </a:defRPr>
              </a:pPr>
              <a:r>
                <a:t>Original </a:t>
              </a:r>
            </a:p>
            <a:p>
              <a:pPr algn="ctr">
                <a:defRPr b="1">
                  <a:latin typeface="Arial"/>
                  <a:ea typeface="Arial"/>
                  <a:cs typeface="Arial"/>
                  <a:sym typeface="Arial"/>
                </a:defRPr>
              </a:pPr>
              <a:r>
                <a:t>R</a:t>
              </a:r>
            </a:p>
          </p:txBody>
        </p:sp>
        <p:sp>
          <p:nvSpPr>
            <p:cNvPr id="548" name="Rectangle 66"/>
            <p:cNvSpPr/>
            <p:nvPr/>
          </p:nvSpPr>
          <p:spPr>
            <a:xfrm>
              <a:off x="2736125" y="30480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1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OUTPUT</a:t>
              </a:r>
            </a:p>
          </p:txBody>
        </p:sp>
        <p:sp>
          <p:nvSpPr>
            <p:cNvPr id="549" name="Freeform 67"/>
            <p:cNvSpPr/>
            <p:nvPr/>
          </p:nvSpPr>
          <p:spPr>
            <a:xfrm>
              <a:off x="4523650" y="1884362"/>
              <a:ext cx="41276" cy="61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077"/>
                  </a:moveTo>
                  <a:lnTo>
                    <a:pt x="11631" y="0"/>
                  </a:lnTo>
                  <a:lnTo>
                    <a:pt x="0" y="11077"/>
                  </a:lnTo>
                  <a:lnTo>
                    <a:pt x="11631" y="21600"/>
                  </a:lnTo>
                  <a:lnTo>
                    <a:pt x="21600" y="1107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" name="Freeform 68"/>
            <p:cNvSpPr/>
            <p:nvPr/>
          </p:nvSpPr>
          <p:spPr>
            <a:xfrm>
              <a:off x="4679225" y="1884362"/>
              <a:ext cx="41276" cy="61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077"/>
                  </a:moveTo>
                  <a:lnTo>
                    <a:pt x="11631" y="0"/>
                  </a:lnTo>
                  <a:lnTo>
                    <a:pt x="0" y="11077"/>
                  </a:lnTo>
                  <a:lnTo>
                    <a:pt x="11631" y="21600"/>
                  </a:lnTo>
                  <a:lnTo>
                    <a:pt x="21600" y="1107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" name="Freeform 69"/>
            <p:cNvSpPr/>
            <p:nvPr/>
          </p:nvSpPr>
          <p:spPr>
            <a:xfrm>
              <a:off x="1018449" y="287337"/>
              <a:ext cx="2670176" cy="228758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" name="Freeform 70"/>
            <p:cNvSpPr/>
            <p:nvPr/>
          </p:nvSpPr>
          <p:spPr>
            <a:xfrm>
              <a:off x="1370874" y="1606550"/>
              <a:ext cx="333376" cy="268288"/>
            </a:xfrm>
            <a:prstGeom prst="rect">
              <a:avLst/>
            </a:prstGeom>
            <a:solidFill>
              <a:srgbClr val="F6BF6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556" name="Group 71"/>
            <p:cNvGrpSpPr/>
            <p:nvPr/>
          </p:nvGrpSpPr>
          <p:grpSpPr>
            <a:xfrm>
              <a:off x="3123475" y="1798637"/>
              <a:ext cx="333376" cy="88901"/>
              <a:chOff x="0" y="0"/>
              <a:chExt cx="333375" cy="88900"/>
            </a:xfrm>
          </p:grpSpPr>
          <p:sp>
            <p:nvSpPr>
              <p:cNvPr id="553" name="Freeform 72"/>
              <p:cNvSpPr/>
              <p:nvPr/>
            </p:nvSpPr>
            <p:spPr>
              <a:xfrm>
                <a:off x="0" y="0"/>
                <a:ext cx="41276" cy="61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523"/>
                    </a:moveTo>
                    <a:lnTo>
                      <a:pt x="10800" y="0"/>
                    </a:lnTo>
                    <a:lnTo>
                      <a:pt x="0" y="10523"/>
                    </a:lnTo>
                    <a:lnTo>
                      <a:pt x="10800" y="21600"/>
                    </a:lnTo>
                    <a:lnTo>
                      <a:pt x="21600" y="1052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554" name="Freeform 73"/>
              <p:cNvSpPr/>
              <p:nvPr/>
            </p:nvSpPr>
            <p:spPr>
              <a:xfrm>
                <a:off x="144462" y="0"/>
                <a:ext cx="41276" cy="61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523"/>
                    </a:moveTo>
                    <a:lnTo>
                      <a:pt x="10800" y="0"/>
                    </a:lnTo>
                    <a:lnTo>
                      <a:pt x="0" y="10523"/>
                    </a:lnTo>
                    <a:lnTo>
                      <a:pt x="10800" y="21600"/>
                    </a:lnTo>
                    <a:lnTo>
                      <a:pt x="21600" y="1052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555" name="Freeform 74"/>
              <p:cNvSpPr/>
              <p:nvPr/>
            </p:nvSpPr>
            <p:spPr>
              <a:xfrm>
                <a:off x="300037" y="0"/>
                <a:ext cx="33339" cy="889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414"/>
                    </a:moveTo>
                    <a:lnTo>
                      <a:pt x="11314" y="0"/>
                    </a:lnTo>
                    <a:lnTo>
                      <a:pt x="0" y="10414"/>
                    </a:lnTo>
                    <a:lnTo>
                      <a:pt x="11314" y="21600"/>
                    </a:lnTo>
                    <a:lnTo>
                      <a:pt x="21600" y="10414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557" name="Freeform 75"/>
            <p:cNvSpPr/>
            <p:nvPr/>
          </p:nvSpPr>
          <p:spPr>
            <a:xfrm>
              <a:off x="4131537" y="933450"/>
              <a:ext cx="249239" cy="268288"/>
            </a:xfrm>
            <a:prstGeom prst="rect">
              <a:avLst/>
            </a:prstGeom>
            <a:solidFill>
              <a:srgbClr val="C3D69B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" name="Freeform 76"/>
            <p:cNvSpPr/>
            <p:nvPr/>
          </p:nvSpPr>
          <p:spPr>
            <a:xfrm>
              <a:off x="4422050" y="933450"/>
              <a:ext cx="247651" cy="268288"/>
            </a:xfrm>
            <a:prstGeom prst="rect">
              <a:avLst/>
            </a:prstGeom>
            <a:solidFill>
              <a:srgbClr val="C3D69B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" name="Freeform 77"/>
            <p:cNvSpPr/>
            <p:nvPr/>
          </p:nvSpPr>
          <p:spPr>
            <a:xfrm>
              <a:off x="4131537" y="1400175"/>
              <a:ext cx="249239" cy="268288"/>
            </a:xfrm>
            <a:prstGeom prst="rect">
              <a:avLst/>
            </a:prstGeom>
            <a:solidFill>
              <a:srgbClr val="C3D69B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" name="Freeform 78"/>
            <p:cNvSpPr/>
            <p:nvPr/>
          </p:nvSpPr>
          <p:spPr>
            <a:xfrm>
              <a:off x="4431575" y="1400175"/>
              <a:ext cx="247651" cy="268288"/>
            </a:xfrm>
            <a:prstGeom prst="rect">
              <a:avLst/>
            </a:prstGeom>
            <a:solidFill>
              <a:srgbClr val="C3D69B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" name="Freeform 79"/>
            <p:cNvSpPr/>
            <p:nvPr/>
          </p:nvSpPr>
          <p:spPr>
            <a:xfrm>
              <a:off x="4380775" y="1884362"/>
              <a:ext cx="41276" cy="61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077"/>
                  </a:moveTo>
                  <a:lnTo>
                    <a:pt x="10800" y="0"/>
                  </a:lnTo>
                  <a:lnTo>
                    <a:pt x="0" y="11077"/>
                  </a:lnTo>
                  <a:lnTo>
                    <a:pt x="10800" y="21600"/>
                  </a:lnTo>
                  <a:lnTo>
                    <a:pt x="21600" y="1107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" name="Freeform 80"/>
            <p:cNvSpPr/>
            <p:nvPr/>
          </p:nvSpPr>
          <p:spPr>
            <a:xfrm>
              <a:off x="4731612" y="1400175"/>
              <a:ext cx="247651" cy="268288"/>
            </a:xfrm>
            <a:prstGeom prst="rect">
              <a:avLst/>
            </a:prstGeom>
            <a:solidFill>
              <a:srgbClr val="C3D69B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3" name="Rectangle 81"/>
            <p:cNvSpPr/>
            <p:nvPr/>
          </p:nvSpPr>
          <p:spPr>
            <a:xfrm>
              <a:off x="3107600" y="111760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1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564" name="Freeform 82"/>
            <p:cNvSpPr/>
            <p:nvPr/>
          </p:nvSpPr>
          <p:spPr>
            <a:xfrm>
              <a:off x="4131537" y="2235200"/>
              <a:ext cx="249239" cy="268288"/>
            </a:xfrm>
            <a:prstGeom prst="rect">
              <a:avLst/>
            </a:prstGeom>
            <a:solidFill>
              <a:srgbClr val="C3D69B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" name="Freeform 83"/>
            <p:cNvSpPr/>
            <p:nvPr/>
          </p:nvSpPr>
          <p:spPr>
            <a:xfrm>
              <a:off x="3075850" y="2192337"/>
              <a:ext cx="420688" cy="285751"/>
            </a:xfrm>
            <a:prstGeom prst="rect">
              <a:avLst/>
            </a:prstGeom>
            <a:solidFill>
              <a:srgbClr val="C3D69B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" name="Rectangle 84"/>
            <p:cNvSpPr/>
            <p:nvPr/>
          </p:nvSpPr>
          <p:spPr>
            <a:xfrm>
              <a:off x="1134337" y="118745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1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INPUT</a:t>
              </a:r>
            </a:p>
          </p:txBody>
        </p:sp>
        <p:sp>
          <p:nvSpPr>
            <p:cNvPr id="567" name="Rectangle 85"/>
            <p:cNvSpPr/>
            <p:nvPr/>
          </p:nvSpPr>
          <p:spPr>
            <a:xfrm>
              <a:off x="3107600" y="569912"/>
              <a:ext cx="1270001" cy="1270001"/>
            </a:xfrm>
            <a:prstGeom prst="lin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1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568" name="Rectangle 86"/>
            <p:cNvSpPr/>
            <p:nvPr/>
          </p:nvSpPr>
          <p:spPr>
            <a:xfrm>
              <a:off x="2123349" y="124301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 algn="ctr">
                <a:defRPr b="1" sz="1600">
                  <a:latin typeface="Arial"/>
                  <a:ea typeface="Arial"/>
                  <a:cs typeface="Arial"/>
                  <a:sym typeface="Arial"/>
                </a:defRPr>
              </a:pPr>
              <a:r>
                <a:t>hash</a:t>
              </a:r>
            </a:p>
            <a:p>
              <a:pPr algn="ctr">
                <a:defRPr b="1" sz="1600">
                  <a:latin typeface="Arial"/>
                  <a:ea typeface="Arial"/>
                  <a:cs typeface="Arial"/>
                  <a:sym typeface="Arial"/>
                </a:defRPr>
              </a:pPr>
              <a:r>
                <a:t>func.</a:t>
              </a:r>
            </a:p>
            <a:p>
              <a:pPr algn="ctr">
                <a:defRPr b="1" sz="2000" u="sng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h1</a:t>
              </a:r>
            </a:p>
          </p:txBody>
        </p:sp>
        <p:sp>
          <p:nvSpPr>
            <p:cNvPr id="569" name="Rectangle 87"/>
            <p:cNvSpPr/>
            <p:nvPr/>
          </p:nvSpPr>
          <p:spPr>
            <a:xfrm>
              <a:off x="3012350" y="190341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1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B-1</a:t>
              </a:r>
            </a:p>
          </p:txBody>
        </p:sp>
        <p:sp>
          <p:nvSpPr>
            <p:cNvPr id="570" name="Rectangle 88"/>
            <p:cNvSpPr/>
            <p:nvPr/>
          </p:nvSpPr>
          <p:spPr>
            <a:xfrm>
              <a:off x="4599850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 algn="ctr">
                <a:defRPr b="1">
                  <a:latin typeface="Arial"/>
                  <a:ea typeface="Arial"/>
                  <a:cs typeface="Arial"/>
                  <a:sym typeface="Arial"/>
                </a:defRPr>
              </a:pPr>
              <a:r>
                <a:t>Partitions</a:t>
              </a:r>
            </a:p>
            <a:p>
              <a:pPr algn="ctr">
                <a:defRPr b="1">
                  <a:latin typeface="Arial"/>
                  <a:ea typeface="Arial"/>
                  <a:cs typeface="Arial"/>
                  <a:sym typeface="Arial"/>
                </a:defRPr>
              </a:pPr>
              <a:r>
                <a:t>of T</a:t>
              </a:r>
            </a:p>
          </p:txBody>
        </p:sp>
        <p:sp>
          <p:nvSpPr>
            <p:cNvPr id="571" name="Rectangle 89"/>
            <p:cNvSpPr/>
            <p:nvPr/>
          </p:nvSpPr>
          <p:spPr>
            <a:xfrm>
              <a:off x="5130075" y="904875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572" name="Rectangle 90"/>
            <p:cNvSpPr/>
            <p:nvPr/>
          </p:nvSpPr>
          <p:spPr>
            <a:xfrm>
              <a:off x="5120550" y="132873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573" name="Rectangle 91"/>
            <p:cNvSpPr/>
            <p:nvPr/>
          </p:nvSpPr>
          <p:spPr>
            <a:xfrm>
              <a:off x="5088800" y="212090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B-1</a:t>
              </a:r>
            </a:p>
          </p:txBody>
        </p:sp>
        <p:grpSp>
          <p:nvGrpSpPr>
            <p:cNvPr id="578" name="Group 92"/>
            <p:cNvGrpSpPr/>
            <p:nvPr/>
          </p:nvGrpSpPr>
          <p:grpSpPr>
            <a:xfrm>
              <a:off x="29437" y="674687"/>
              <a:ext cx="912813" cy="1947864"/>
              <a:chOff x="0" y="0"/>
              <a:chExt cx="912812" cy="1947862"/>
            </a:xfrm>
          </p:grpSpPr>
          <p:sp>
            <p:nvSpPr>
              <p:cNvPr id="574" name="Oval 93"/>
              <p:cNvSpPr/>
              <p:nvPr/>
            </p:nvSpPr>
            <p:spPr>
              <a:xfrm>
                <a:off x="6349" y="0"/>
                <a:ext cx="900114" cy="134938"/>
              </a:xfrm>
              <a:prstGeom prst="ellips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575" name="Line 94"/>
              <p:cNvSpPr/>
              <p:nvPr/>
            </p:nvSpPr>
            <p:spPr>
              <a:xfrm flipH="1">
                <a:off x="-1" y="73025"/>
                <a:ext cx="2" cy="1747838"/>
              </a:xfrm>
              <a:prstGeom prst="lin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576" name="Line 95"/>
              <p:cNvSpPr/>
              <p:nvPr/>
            </p:nvSpPr>
            <p:spPr>
              <a:xfrm flipH="1">
                <a:off x="912812" y="73025"/>
                <a:ext cx="1" cy="1747838"/>
              </a:xfrm>
              <a:prstGeom prst="lin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577" name="Arc 96"/>
              <p:cNvSpPr/>
              <p:nvPr/>
            </p:nvSpPr>
            <p:spPr>
              <a:xfrm>
                <a:off x="3174" y="1830387"/>
                <a:ext cx="900114" cy="1174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589" y="284"/>
                    </a:moveTo>
                    <a:cubicBezTo>
                      <a:pt x="21597" y="576"/>
                      <a:pt x="21600" y="869"/>
                      <a:pt x="21600" y="1164"/>
                    </a:cubicBezTo>
                    <a:cubicBezTo>
                      <a:pt x="21600" y="12450"/>
                      <a:pt x="16765" y="21600"/>
                      <a:pt x="10800" y="21600"/>
                    </a:cubicBezTo>
                    <a:cubicBezTo>
                      <a:pt x="4835" y="21600"/>
                      <a:pt x="0" y="12450"/>
                      <a:pt x="0" y="1164"/>
                    </a:cubicBezTo>
                    <a:cubicBezTo>
                      <a:pt x="0" y="775"/>
                      <a:pt x="6" y="387"/>
                      <a:pt x="18" y="0"/>
                    </a:cubicBezTo>
                  </a:path>
                </a:pathLst>
              </a:custGeom>
              <a:noFill/>
              <a:ln w="12700" cap="rnd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579" name="Rectangle 97"/>
            <p:cNvSpPr/>
            <p:nvPr/>
          </p:nvSpPr>
          <p:spPr>
            <a:xfrm>
              <a:off x="338999" y="903287"/>
              <a:ext cx="292101" cy="292101"/>
            </a:xfrm>
            <a:prstGeom prst="rect">
              <a:avLst/>
            </a:prstGeom>
            <a:solidFill>
              <a:srgbClr val="F6BF69"/>
            </a:solidFill>
            <a:ln w="12700" cap="flat">
              <a:solidFill>
                <a:srgbClr val="1F497D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" name="Rectangle 98"/>
            <p:cNvSpPr/>
            <p:nvPr/>
          </p:nvSpPr>
          <p:spPr>
            <a:xfrm>
              <a:off x="338999" y="1360487"/>
              <a:ext cx="292101" cy="292101"/>
            </a:xfrm>
            <a:prstGeom prst="rect">
              <a:avLst/>
            </a:prstGeom>
            <a:solidFill>
              <a:srgbClr val="F6BF69"/>
            </a:solidFill>
            <a:ln w="12700" cap="flat">
              <a:solidFill>
                <a:srgbClr val="1F497D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" name="Rectangle 99"/>
            <p:cNvSpPr/>
            <p:nvPr/>
          </p:nvSpPr>
          <p:spPr>
            <a:xfrm>
              <a:off x="338999" y="2122487"/>
              <a:ext cx="292101" cy="292101"/>
            </a:xfrm>
            <a:prstGeom prst="rect">
              <a:avLst/>
            </a:prstGeom>
            <a:solidFill>
              <a:srgbClr val="F6BF69"/>
            </a:solidFill>
            <a:ln w="12700" cap="flat">
              <a:solidFill>
                <a:srgbClr val="1F497D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" name="Rectangle 100"/>
            <p:cNvSpPr/>
            <p:nvPr/>
          </p:nvSpPr>
          <p:spPr>
            <a:xfrm>
              <a:off x="158024" y="154781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3200">
                  <a:solidFill>
                    <a:srgbClr val="1F497D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. . .</a:t>
              </a:r>
            </a:p>
          </p:txBody>
        </p:sp>
        <p:grpSp>
          <p:nvGrpSpPr>
            <p:cNvPr id="587" name="Group 101"/>
            <p:cNvGrpSpPr/>
            <p:nvPr/>
          </p:nvGrpSpPr>
          <p:grpSpPr>
            <a:xfrm>
              <a:off x="4068037" y="674687"/>
              <a:ext cx="1065214" cy="1968501"/>
              <a:chOff x="0" y="0"/>
              <a:chExt cx="1065212" cy="1968499"/>
            </a:xfrm>
          </p:grpSpPr>
          <p:sp>
            <p:nvSpPr>
              <p:cNvPr id="583" name="Oval 102"/>
              <p:cNvSpPr/>
              <p:nvPr/>
            </p:nvSpPr>
            <p:spPr>
              <a:xfrm>
                <a:off x="6349" y="-1"/>
                <a:ext cx="1052514" cy="136528"/>
              </a:xfrm>
              <a:prstGeom prst="ellips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584" name="Line 103"/>
              <p:cNvSpPr/>
              <p:nvPr/>
            </p:nvSpPr>
            <p:spPr>
              <a:xfrm flipH="1">
                <a:off x="-1" y="74612"/>
                <a:ext cx="2" cy="1768476"/>
              </a:xfrm>
              <a:prstGeom prst="lin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585" name="Line 104"/>
              <p:cNvSpPr/>
              <p:nvPr/>
            </p:nvSpPr>
            <p:spPr>
              <a:xfrm flipH="1">
                <a:off x="1065212" y="74612"/>
                <a:ext cx="1" cy="1768476"/>
              </a:xfrm>
              <a:prstGeom prst="lin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586" name="Arc 105"/>
              <p:cNvSpPr/>
              <p:nvPr/>
            </p:nvSpPr>
            <p:spPr>
              <a:xfrm>
                <a:off x="3150" y="1854194"/>
                <a:ext cx="1052538" cy="114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596" y="0"/>
                    </a:moveTo>
                    <a:cubicBezTo>
                      <a:pt x="21598" y="201"/>
                      <a:pt x="21600" y="402"/>
                      <a:pt x="21600" y="604"/>
                    </a:cubicBezTo>
                    <a:cubicBezTo>
                      <a:pt x="21600" y="12199"/>
                      <a:pt x="16765" y="21600"/>
                      <a:pt x="10800" y="21600"/>
                    </a:cubicBezTo>
                    <a:cubicBezTo>
                      <a:pt x="4835" y="21599"/>
                      <a:pt x="0" y="12199"/>
                      <a:pt x="0" y="603"/>
                    </a:cubicBezTo>
                  </a:path>
                </a:pathLst>
              </a:custGeom>
              <a:noFill/>
              <a:ln w="12700" cap="rnd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588" name="Line 106"/>
            <p:cNvSpPr/>
            <p:nvPr/>
          </p:nvSpPr>
          <p:spPr>
            <a:xfrm>
              <a:off x="948599" y="1735137"/>
              <a:ext cx="368301" cy="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89" name="Line 107"/>
            <p:cNvSpPr/>
            <p:nvPr/>
          </p:nvSpPr>
          <p:spPr>
            <a:xfrm flipV="1">
              <a:off x="2548800" y="1119187"/>
              <a:ext cx="520701" cy="62230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90" name="Line 108"/>
            <p:cNvSpPr/>
            <p:nvPr/>
          </p:nvSpPr>
          <p:spPr>
            <a:xfrm flipV="1">
              <a:off x="2548800" y="1576387"/>
              <a:ext cx="520701" cy="16510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91" name="Line 109"/>
            <p:cNvSpPr/>
            <p:nvPr/>
          </p:nvSpPr>
          <p:spPr>
            <a:xfrm>
              <a:off x="2548799" y="1741487"/>
              <a:ext cx="520702" cy="59690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92" name="Line 110"/>
            <p:cNvSpPr/>
            <p:nvPr/>
          </p:nvSpPr>
          <p:spPr>
            <a:xfrm>
              <a:off x="3539400" y="1049337"/>
              <a:ext cx="596901" cy="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93" name="Line 111"/>
            <p:cNvSpPr/>
            <p:nvPr/>
          </p:nvSpPr>
          <p:spPr>
            <a:xfrm>
              <a:off x="3539400" y="1506537"/>
              <a:ext cx="596901" cy="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94" name="Line 112"/>
            <p:cNvSpPr/>
            <p:nvPr/>
          </p:nvSpPr>
          <p:spPr>
            <a:xfrm>
              <a:off x="3539400" y="2344737"/>
              <a:ext cx="596901" cy="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95" name="Freeform 113"/>
            <p:cNvSpPr/>
            <p:nvPr/>
          </p:nvSpPr>
          <p:spPr>
            <a:xfrm>
              <a:off x="3075850" y="1354137"/>
              <a:ext cx="420688" cy="285751"/>
            </a:xfrm>
            <a:prstGeom prst="rect">
              <a:avLst/>
            </a:prstGeom>
            <a:solidFill>
              <a:srgbClr val="C3D69B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" name="Freeform 114"/>
            <p:cNvSpPr/>
            <p:nvPr/>
          </p:nvSpPr>
          <p:spPr>
            <a:xfrm>
              <a:off x="3075850" y="820737"/>
              <a:ext cx="420688" cy="285751"/>
            </a:xfrm>
            <a:prstGeom prst="rect">
              <a:avLst/>
            </a:prstGeom>
            <a:solidFill>
              <a:srgbClr val="C3D69B"/>
            </a:solidFill>
            <a:ln w="12700" cap="rnd">
              <a:solidFill>
                <a:srgbClr val="1F497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598" name="Freeform 120"/>
          <p:cNvSpPr/>
          <p:nvPr/>
        </p:nvSpPr>
        <p:spPr>
          <a:xfrm>
            <a:off x="3533775" y="5638800"/>
            <a:ext cx="228601" cy="244476"/>
          </a:xfrm>
          <a:prstGeom prst="rect">
            <a:avLst/>
          </a:prstGeom>
          <a:solidFill>
            <a:srgbClr val="C3D69B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99" name="Freeform 121"/>
          <p:cNvSpPr/>
          <p:nvPr/>
        </p:nvSpPr>
        <p:spPr>
          <a:xfrm>
            <a:off x="3810000" y="5638800"/>
            <a:ext cx="227013" cy="244476"/>
          </a:xfrm>
          <a:prstGeom prst="rect">
            <a:avLst/>
          </a:prstGeom>
          <a:solidFill>
            <a:srgbClr val="C3D69B"/>
          </a:solidFill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00" name="TextBox 115"/>
          <p:cNvSpPr txBox="1"/>
          <p:nvPr/>
        </p:nvSpPr>
        <p:spPr>
          <a:xfrm>
            <a:off x="4572000" y="2971800"/>
            <a:ext cx="2986089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2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Partition phase</a:t>
            </a:r>
          </a:p>
        </p:txBody>
      </p:sp>
      <p:sp>
        <p:nvSpPr>
          <p:cNvPr id="601" name="TextBox 116"/>
          <p:cNvSpPr txBox="1"/>
          <p:nvPr/>
        </p:nvSpPr>
        <p:spPr>
          <a:xfrm>
            <a:off x="4443410" y="6383492"/>
            <a:ext cx="3788571" cy="481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2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Deduplication phase</a:t>
            </a:r>
          </a:p>
        </p:txBody>
      </p:sp>
      <p:sp>
        <p:nvSpPr>
          <p:cNvPr id="602" name="TextBox 119"/>
          <p:cNvSpPr txBox="1"/>
          <p:nvPr/>
        </p:nvSpPr>
        <p:spPr>
          <a:xfrm>
            <a:off x="0" y="1339850"/>
            <a:ext cx="3276600" cy="1351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Assuming uniformity, </a:t>
            </a:r>
          </a:p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size of a T partition </a:t>
            </a:r>
          </a:p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= N</a:t>
            </a:r>
            <a:r>
              <a:rPr baseline="-25000"/>
              <a:t>T </a:t>
            </a:r>
            <a:r>
              <a:t>/ (B-1)</a:t>
            </a:r>
          </a:p>
        </p:txBody>
      </p:sp>
      <p:sp>
        <p:nvSpPr>
          <p:cNvPr id="603" name="TextBox 120"/>
          <p:cNvSpPr txBox="1"/>
          <p:nvPr/>
        </p:nvSpPr>
        <p:spPr>
          <a:xfrm>
            <a:off x="0" y="2638961"/>
            <a:ext cx="3352800" cy="1351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Size of a hash table </a:t>
            </a:r>
          </a:p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 a partition</a:t>
            </a:r>
          </a:p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= F x N</a:t>
            </a:r>
            <a:r>
              <a:rPr baseline="-25000"/>
              <a:t>T</a:t>
            </a:r>
            <a:r>
              <a:t> / (B-1)</a:t>
            </a:r>
          </a:p>
        </p:txBody>
      </p:sp>
      <p:sp>
        <p:nvSpPr>
          <p:cNvPr id="604" name="TextBox 121"/>
          <p:cNvSpPr txBox="1"/>
          <p:nvPr/>
        </p:nvSpPr>
        <p:spPr>
          <a:xfrm>
            <a:off x="76200" y="5868730"/>
            <a:ext cx="3276600" cy="887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B is smaller, need to partition </a:t>
            </a:r>
            <a:r>
              <a:rPr u="sng"/>
              <a:t>recursively</a:t>
            </a:r>
            <a:r>
              <a:t>!</a:t>
            </a:r>
          </a:p>
        </p:txBody>
      </p:sp>
      <p:sp>
        <p:nvSpPr>
          <p:cNvPr id="605" name="Rectangle 2"/>
          <p:cNvSpPr txBox="1"/>
          <p:nvPr/>
        </p:nvSpPr>
        <p:spPr>
          <a:xfrm>
            <a:off x="102846" y="5257800"/>
            <a:ext cx="3141425" cy="600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8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u="none"/>
              <a:t>I/O cost</a:t>
            </a:r>
            <a:r>
              <a:rPr u="none"/>
              <a:t>: </a:t>
            </a:r>
            <a:r>
              <a:rPr u="none">
                <a:solidFill>
                  <a:srgbClr val="FF0000"/>
                </a:solidFill>
              </a:rPr>
              <a:t>N</a:t>
            </a:r>
            <a:r>
              <a:rPr baseline="-25000" u="none">
                <a:solidFill>
                  <a:srgbClr val="FF0000"/>
                </a:solidFill>
              </a:rPr>
              <a:t>R</a:t>
            </a:r>
            <a:r>
              <a:rPr u="none">
                <a:solidFill>
                  <a:srgbClr val="FF0000"/>
                </a:solidFill>
              </a:rPr>
              <a:t> + N</a:t>
            </a:r>
            <a:r>
              <a:rPr baseline="-25000" u="none">
                <a:solidFill>
                  <a:srgbClr val="FF0000"/>
                </a:solidFill>
              </a:rPr>
              <a:t>T</a:t>
            </a:r>
            <a:r>
              <a:rPr u="none">
                <a:solidFill>
                  <a:srgbClr val="FF0000"/>
                </a:solidFill>
              </a:rPr>
              <a:t> + N</a:t>
            </a:r>
            <a:r>
              <a:rPr baseline="-25000" u="none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606" name="TextBox 120"/>
          <p:cNvSpPr txBox="1"/>
          <p:nvPr/>
        </p:nvSpPr>
        <p:spPr>
          <a:xfrm>
            <a:off x="-38100" y="3907182"/>
            <a:ext cx="3352800" cy="887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Thus, we need:</a:t>
            </a:r>
          </a:p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(B-2) &gt;= F x N</a:t>
            </a:r>
            <a:r>
              <a:rPr baseline="-5999"/>
              <a:t>T</a:t>
            </a:r>
            <a:r>
              <a:t> / (B-1)</a:t>
            </a:r>
          </a:p>
        </p:txBody>
      </p:sp>
      <p:sp>
        <p:nvSpPr>
          <p:cNvPr id="607" name="TextBox 120"/>
          <p:cNvSpPr txBox="1"/>
          <p:nvPr/>
        </p:nvSpPr>
        <p:spPr>
          <a:xfrm>
            <a:off x="69501" y="4815382"/>
            <a:ext cx="1317974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Rough:</a:t>
            </a:r>
          </a:p>
        </p:txBody>
      </p:sp>
      <p:pic>
        <p:nvPicPr>
          <p:cNvPr id="60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7634" y="4907297"/>
            <a:ext cx="1867198" cy="3481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after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after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Class="entr" nodeType="after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Class="entr" nodeType="after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afterEffect" presetSubtype="0" presetID="1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Class="entr" nodeType="after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Class="entr" nodeType="afterEffect" presetSubtype="0" presetID="1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Class="entr" nodeType="after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entr" nodeType="afterEffect" presetSubtype="0" presetID="1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Class="entr" nodeType="afterEffect" presetSubtype="0" presetID="1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Class="entr" nodeType="afterEffect" presetSubtype="0" presetID="1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Class="entr" nodeType="afterEffect" presetSubtype="0" presetID="1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1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Class="entr" nodeType="afterEffect" presetSubtype="0" presetID="1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Class="entr" nodeType="afterEffect" presetSubtype="0" presetID="1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7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Class="entr" nodeType="afterEffect" presetSubtype="0" presetID="1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Class="entr" nodeType="afterEffect" presetSubtype="0" presetID="1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3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Class="entr" nodeType="afterEffect" presetSubtype="0" presetID="1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Class="entr" nodeType="afterEffect" presetSubtype="0" presetID="1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9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Class="entr" nodeType="afterEffect" presetSubtype="0" presetID="1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2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Class="entr" nodeType="afterEffect" presetSubtype="0" presetID="1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5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Class="entr" nodeType="afterEffect" presetSubtype="0" presetID="1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Class="entr" nodeType="afterEffect" presetSubtype="0" presetID="1" grpId="3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Class="entr" nodeType="afterEffect" presetSubtype="0" presetID="1" grpId="4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4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Class="entr" nodeType="clickEffect" presetSubtype="0" presetID="1" grpId="4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8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Class="entr" nodeType="clickEffect" presetSubtype="0" presetID="1" grpId="4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Class="entr" nodeType="clickEffect" presetSubtype="0" presetID="1" grpId="4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6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Class="entr" nodeType="clickEffect" presetSubtype="0" presetID="1" grpId="4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Class="entr" nodeType="afterEffect" presetSubtype="0" presetID="1" grpId="4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3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Class="entr" nodeType="clickEffect" presetSubtype="0" presetID="1" grpId="4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7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Class="entr" nodeType="clickEffect" presetSubtype="0" presetID="1" grpId="4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1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99" grpId="7"/>
      <p:bldP build="whole" bldLvl="1" animBg="1" rev="0" advAuto="0" spid="605" grpId="46"/>
      <p:bldP build="whole" bldLvl="1" animBg="1" rev="0" advAuto="0" spid="607" grpId="44"/>
      <p:bldP build="whole" bldLvl="1" animBg="1" rev="0" advAuto="0" spid="522" grpId="24"/>
      <p:bldP build="whole" bldLvl="1" animBg="1" rev="0" advAuto="0" spid="502" grpId="10"/>
      <p:bldP build="whole" bldLvl="1" animBg="1" rev="0" advAuto="0" spid="509" grpId="17"/>
      <p:bldP build="whole" bldLvl="1" animBg="1" rev="0" advAuto="0" spid="525" grpId="27"/>
      <p:bldP build="whole" bldLvl="1" animBg="1" rev="0" advAuto="0" spid="497" grpId="5"/>
      <p:bldP build="whole" bldLvl="1" animBg="1" rev="0" advAuto="0" spid="495" grpId="3"/>
      <p:bldP build="whole" bldLvl="1" animBg="1" rev="0" advAuto="0" spid="542" grpId="36"/>
      <p:bldP build="whole" bldLvl="1" animBg="1" rev="0" advAuto="0" spid="601" grpId="40"/>
      <p:bldP build="whole" bldLvl="1" animBg="1" rev="0" advAuto="0" spid="603" grpId="42"/>
      <p:bldP build="whole" bldLvl="1" animBg="1" rev="0" advAuto="0" spid="510" grpId="18"/>
      <p:bldP build="whole" bldLvl="1" animBg="1" rev="0" advAuto="0" spid="526" grpId="28"/>
      <p:bldP build="whole" bldLvl="1" animBg="1" rev="0" advAuto="0" spid="543" grpId="37"/>
      <p:bldP build="whole" bldLvl="1" animBg="1" rev="0" advAuto="0" spid="504" grpId="12"/>
      <p:bldP build="whole" bldLvl="1" animBg="1" rev="0" advAuto="0" spid="511" grpId="19"/>
      <p:bldP build="whole" bldLvl="1" animBg="1" rev="0" advAuto="0" spid="539" grpId="33"/>
      <p:bldP build="whole" bldLvl="1" animBg="1" rev="0" advAuto="0" spid="527" grpId="29"/>
      <p:bldP build="whole" bldLvl="1" animBg="1" rev="0" advAuto="0" spid="503" grpId="11"/>
      <p:bldP build="whole" bldLvl="1" animBg="1" rev="0" advAuto="0" spid="496" grpId="4"/>
      <p:bldP build="whole" bldLvl="1" animBg="1" rev="0" advAuto="0" spid="512" grpId="20"/>
      <p:bldP build="whole" bldLvl="1" animBg="1" rev="0" advAuto="0" spid="597" grpId="1"/>
      <p:bldP build="whole" bldLvl="1" animBg="1" rev="0" advAuto="0" spid="604" grpId="47"/>
      <p:bldP build="whole" bldLvl="1" animBg="1" rev="0" advAuto="0" spid="501" grpId="9"/>
      <p:bldP build="whole" bldLvl="1" animBg="1" rev="0" advAuto="0" spid="528" grpId="30"/>
      <p:bldP build="whole" bldLvl="1" animBg="1" rev="0" advAuto="0" spid="513" grpId="21"/>
      <p:bldP build="whole" bldLvl="1" animBg="1" rev="0" advAuto="0" spid="506" grpId="14"/>
      <p:bldP build="whole" bldLvl="1" animBg="1" rev="0" advAuto="0" spid="529" grpId="31"/>
      <p:bldP build="whole" bldLvl="1" animBg="1" rev="0" advAuto="0" spid="600" grpId="2"/>
      <p:bldP build="whole" bldLvl="1" animBg="1" rev="0" advAuto="0" spid="505" grpId="13"/>
      <p:bldP build="whole" bldLvl="1" animBg="1" rev="0" advAuto="0" spid="608" grpId="45"/>
      <p:bldP build="whole" bldLvl="1" animBg="1" rev="0" advAuto="0" spid="514" grpId="22"/>
      <p:bldP build="whole" bldLvl="1" animBg="1" rev="0" advAuto="0" spid="534" grpId="32"/>
      <p:bldP build="whole" bldLvl="1" animBg="1" rev="0" advAuto="0" spid="507" grpId="15"/>
      <p:bldP build="whole" bldLvl="1" animBg="1" rev="0" advAuto="0" spid="606" grpId="43"/>
      <p:bldP build="whole" bldLvl="1" animBg="1" rev="0" advAuto="0" spid="523" grpId="25"/>
      <p:bldP build="whole" bldLvl="1" animBg="1" rev="0" advAuto="0" spid="598" grpId="38"/>
      <p:bldP build="whole" bldLvl="1" animBg="1" rev="0" advAuto="0" spid="540" grpId="34"/>
      <p:bldP build="whole" bldLvl="1" animBg="1" rev="0" advAuto="0" spid="498" grpId="6"/>
      <p:bldP build="whole" bldLvl="1" animBg="1" rev="0" advAuto="0" spid="500" grpId="8"/>
      <p:bldP build="whole" bldLvl="1" animBg="1" rev="0" advAuto="0" spid="515" grpId="23"/>
      <p:bldP build="whole" bldLvl="1" animBg="1" rev="0" advAuto="0" spid="508" grpId="16"/>
      <p:bldP build="whole" bldLvl="1" animBg="1" rev="0" advAuto="0" spid="599" grpId="39"/>
      <p:bldP build="whole" bldLvl="1" animBg="1" rev="0" advAuto="0" spid="524" grpId="26"/>
      <p:bldP build="whole" bldLvl="1" animBg="1" rev="0" advAuto="0" spid="602" grpId="41"/>
      <p:bldP build="whole" bldLvl="1" animBg="1" rev="0" advAuto="0" spid="541" grpId="3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1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" name="Project: Comparison of Algorith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Project: Comparison of Algorithms</a:t>
              </a:r>
            </a:p>
          </p:txBody>
        </p:sp>
      </p:grpSp>
      <p:sp>
        <p:nvSpPr>
          <p:cNvPr id="613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14" name="Title 1"/>
          <p:cNvSpPr txBox="1"/>
          <p:nvPr/>
        </p:nvSpPr>
        <p:spPr>
          <a:xfrm>
            <a:off x="152400" y="1333500"/>
            <a:ext cx="8839200" cy="5368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Sorting-based vs. Hashing-based: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1. Usually, I/O cost (excluding output write) is the same:</a:t>
            </a:r>
          </a:p>
          <a:p>
            <a:pPr lvl="3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FF0000"/>
                </a:solidFill>
              </a:rPr>
              <a:t>N</a:t>
            </a:r>
            <a:r>
              <a:rPr baseline="-25000">
                <a:solidFill>
                  <a:srgbClr val="FF0000"/>
                </a:solidFill>
              </a:rPr>
              <a:t>R</a:t>
            </a:r>
            <a:r>
              <a:rPr>
                <a:solidFill>
                  <a:srgbClr val="FF0000"/>
                </a:solidFill>
              </a:rPr>
              <a:t> + 2N</a:t>
            </a:r>
            <a:r>
              <a:rPr baseline="-25000">
                <a:solidFill>
                  <a:srgbClr val="FF0000"/>
                </a:solidFill>
              </a:rPr>
              <a:t>T</a:t>
            </a:r>
            <a:r>
              <a:t> (why is EMSMerge(</a:t>
            </a:r>
            <a:r>
              <a:t>N</a:t>
            </a:r>
            <a:r>
              <a:rPr baseline="-5999"/>
              <a:t>T</a:t>
            </a:r>
            <a:r>
              <a:t>) only 1 read?)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2. Sorting-based gives sorted result (“nice to have”)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3. I/O could be higher in many cases for hashing (why?)</a:t>
            </a:r>
            <a:endParaRPr sz="4400"/>
          </a:p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practice, sorting-based is popular for Project</a:t>
            </a:r>
            <a:endParaRPr sz="4400"/>
          </a:p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we have any index with ProjectionList as </a:t>
            </a:r>
            <a:r>
              <a:rPr u="sng"/>
              <a:t>subset</a:t>
            </a:r>
            <a:r>
              <a:t> of IndexKey</a:t>
            </a:r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Use only leaf/bucket pages as the “T” for sorting/hashing</a:t>
            </a:r>
            <a:endParaRPr sz="4400"/>
          </a:p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we have </a:t>
            </a:r>
            <a:r>
              <a:rPr u="sng"/>
              <a:t>tree</a:t>
            </a:r>
            <a:r>
              <a:t> index with ProjectionList as </a:t>
            </a:r>
            <a:r>
              <a:rPr u="sng"/>
              <a:t>prefix</a:t>
            </a:r>
            <a:r>
              <a:t> of IndexKey</a:t>
            </a:r>
          </a:p>
          <a:p>
            <a:pPr lvl="1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Leaf pages are already sorted on 	ProjectionList (why?) </a:t>
            </a:r>
          </a:p>
          <a:p>
            <a:pPr lvl="2"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Just scan them in order and deduplicate on-the-fly!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6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6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6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6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6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14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8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1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" name="Operator Implement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Operator Implementations</a:t>
              </a:r>
            </a:p>
          </p:txBody>
        </p:sp>
      </p:grpSp>
      <p:sp>
        <p:nvSpPr>
          <p:cNvPr id="619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20" name="TextBox 7"/>
          <p:cNvSpPr txBox="1"/>
          <p:nvPr/>
        </p:nvSpPr>
        <p:spPr>
          <a:xfrm>
            <a:off x="4267200" y="2762070"/>
            <a:ext cx="4476750" cy="1293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</a:t>
            </a:r>
            <a:r>
              <a:rPr u="sng"/>
              <a:t>scalability</a:t>
            </a:r>
            <a:r>
              <a:t> to larger-than-memory (on-disk) datasets and </a:t>
            </a:r>
          </a:p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 </a:t>
            </a:r>
            <a:r>
              <a:rPr u="sng"/>
              <a:t>performance</a:t>
            </a:r>
            <a:r>
              <a:t> at scale!</a:t>
            </a:r>
          </a:p>
        </p:txBody>
      </p:sp>
      <p:sp>
        <p:nvSpPr>
          <p:cNvPr id="621" name="Rectangle 2"/>
          <p:cNvSpPr/>
          <p:nvPr/>
        </p:nvSpPr>
        <p:spPr>
          <a:xfrm>
            <a:off x="469900" y="2870200"/>
            <a:ext cx="1194247" cy="64008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22" name="Title 1"/>
          <p:cNvSpPr txBox="1"/>
          <p:nvPr/>
        </p:nvSpPr>
        <p:spPr>
          <a:xfrm>
            <a:off x="584596" y="1524000"/>
            <a:ext cx="7974808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Join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Operations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 By Aggregate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21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6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2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5" name="Joi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Join</a:t>
              </a:r>
            </a:p>
          </p:txBody>
        </p:sp>
      </p:grpSp>
      <p:sp>
        <p:nvSpPr>
          <p:cNvPr id="627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28" name="Title 1"/>
          <p:cNvSpPr txBox="1"/>
          <p:nvPr/>
        </p:nvSpPr>
        <p:spPr>
          <a:xfrm>
            <a:off x="152400" y="1447800"/>
            <a:ext cx="8839200" cy="887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This course: we focus primarily on </a:t>
            </a:r>
            <a:r>
              <a:rPr u="sng"/>
              <a:t>equi-join</a:t>
            </a:r>
            <a:r>
              <a:t> </a:t>
            </a:r>
          </a:p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(the most common, important, and well-studied form of join)</a:t>
            </a:r>
          </a:p>
        </p:txBody>
      </p:sp>
      <p:sp>
        <p:nvSpPr>
          <p:cNvPr id="629" name="Rectangle 10"/>
          <p:cNvSpPr txBox="1"/>
          <p:nvPr/>
        </p:nvSpPr>
        <p:spPr>
          <a:xfrm>
            <a:off x="355748" y="2448579"/>
            <a:ext cx="360943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graphicFrame>
        <p:nvGraphicFramePr>
          <p:cNvPr id="630" name="Table 12"/>
          <p:cNvGraphicFramePr/>
          <p:nvPr/>
        </p:nvGraphicFramePr>
        <p:xfrm>
          <a:off x="876300" y="2481589"/>
          <a:ext cx="7391400" cy="37084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746729"/>
                <a:gridCol w="1184680"/>
                <a:gridCol w="1828845"/>
                <a:gridCol w="1259546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31" name="Table 13"/>
          <p:cNvGraphicFramePr/>
          <p:nvPr/>
        </p:nvGraphicFramePr>
        <p:xfrm>
          <a:off x="876300" y="3022342"/>
          <a:ext cx="5905500" cy="4064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556345"/>
                <a:gridCol w="1366787"/>
                <a:gridCol w="1048883"/>
                <a:gridCol w="1933483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32" name="Rectangle 14"/>
          <p:cNvSpPr txBox="1"/>
          <p:nvPr/>
        </p:nvSpPr>
        <p:spPr>
          <a:xfrm>
            <a:off x="342900" y="2989332"/>
            <a:ext cx="360943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</a:t>
            </a:r>
          </a:p>
        </p:txBody>
      </p:sp>
      <p:sp>
        <p:nvSpPr>
          <p:cNvPr id="633" name="Title 1"/>
          <p:cNvSpPr txBox="1"/>
          <p:nvPr/>
        </p:nvSpPr>
        <p:spPr>
          <a:xfrm>
            <a:off x="640134" y="4114800"/>
            <a:ext cx="7812932" cy="2472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We study 4 major (equi-) join implementation algorithms: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Page/Block Nested Loop Join (PNLJ/BNLJ)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Index Nested Loop Join (INLJ)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Sort-Merge Join (SMJ)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Hash Join (HJ)</a:t>
            </a:r>
          </a:p>
        </p:txBody>
      </p:sp>
      <p:pic>
        <p:nvPicPr>
          <p:cNvPr id="63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5250" y="3640296"/>
            <a:ext cx="3670300" cy="393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33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3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7" name="Nested Loop Joins: Basic Ide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Nested Loop Joins: Basic Idea</a:t>
              </a:r>
            </a:p>
          </p:txBody>
        </p:sp>
      </p:grpSp>
      <p:sp>
        <p:nvSpPr>
          <p:cNvPr id="639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40" name="Title 1"/>
          <p:cNvSpPr txBox="1"/>
          <p:nvPr/>
        </p:nvSpPr>
        <p:spPr>
          <a:xfrm>
            <a:off x="152400" y="1524000"/>
            <a:ext cx="88392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“Brain-dead” idea: nested </a:t>
            </a:r>
            <a:r>
              <a:rPr i="1"/>
              <a:t>for loops</a:t>
            </a:r>
            <a:r>
              <a:t> over the tuples of R and U!</a:t>
            </a:r>
          </a:p>
        </p:txBody>
      </p:sp>
      <p:sp>
        <p:nvSpPr>
          <p:cNvPr id="641" name="TextBox 17"/>
          <p:cNvSpPr txBox="1"/>
          <p:nvPr/>
        </p:nvSpPr>
        <p:spPr>
          <a:xfrm>
            <a:off x="457200" y="2209800"/>
            <a:ext cx="8458200" cy="1450909"/>
          </a:xfrm>
          <a:prstGeom prst="rect">
            <a:avLst/>
          </a:prstGeom>
          <a:ln w="25400"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tuple in Users, t</a:t>
            </a:r>
            <a:r>
              <a:rPr baseline="-25000"/>
              <a:t>U</a:t>
            </a:r>
            <a:r>
              <a:t> :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For each tuple in Ratings, t</a:t>
            </a:r>
            <a:r>
              <a:rPr baseline="-25000"/>
              <a:t>R</a:t>
            </a:r>
            <a:r>
              <a:t> :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  If they match on join attribute, “stitch” them, output</a:t>
            </a:r>
          </a:p>
        </p:txBody>
      </p:sp>
      <p:sp>
        <p:nvSpPr>
          <p:cNvPr id="642" name="Title 1"/>
          <p:cNvSpPr txBox="1"/>
          <p:nvPr/>
        </p:nvSpPr>
        <p:spPr>
          <a:xfrm>
            <a:off x="152400" y="3810000"/>
            <a:ext cx="88392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we read </a:t>
            </a:r>
            <a:r>
              <a:rPr u="sng"/>
              <a:t>pages</a:t>
            </a:r>
            <a:r>
              <a:t> from disk, not single tuples!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42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6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4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5" name="Page Nested Loop Join (PNLJ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Page Nested Loop Join (PNLJ)</a:t>
              </a:r>
            </a:p>
          </p:txBody>
        </p:sp>
      </p:grpSp>
      <p:sp>
        <p:nvSpPr>
          <p:cNvPr id="647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48" name="Title 1"/>
          <p:cNvSpPr txBox="1"/>
          <p:nvPr/>
        </p:nvSpPr>
        <p:spPr>
          <a:xfrm>
            <a:off x="152400" y="1524000"/>
            <a:ext cx="88392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“Brain-dead” nested </a:t>
            </a:r>
            <a:r>
              <a:rPr i="1"/>
              <a:t>for loops</a:t>
            </a:r>
            <a:r>
              <a:t> over the </a:t>
            </a:r>
            <a:r>
              <a:rPr u="sng"/>
              <a:t>pages</a:t>
            </a:r>
            <a:r>
              <a:t> of R and U!</a:t>
            </a:r>
          </a:p>
        </p:txBody>
      </p:sp>
      <p:sp>
        <p:nvSpPr>
          <p:cNvPr id="649" name="TextBox 20"/>
          <p:cNvSpPr txBox="1"/>
          <p:nvPr/>
        </p:nvSpPr>
        <p:spPr>
          <a:xfrm>
            <a:off x="381000" y="2209800"/>
            <a:ext cx="8458200" cy="1945129"/>
          </a:xfrm>
          <a:prstGeom prst="rect">
            <a:avLst/>
          </a:prstGeom>
          <a:ln w="25400"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</a:t>
            </a:r>
            <a:r>
              <a:rPr u="sng"/>
              <a:t>page</a:t>
            </a:r>
            <a:r>
              <a:t> in Users, p</a:t>
            </a:r>
            <a:r>
              <a:rPr baseline="-25000"/>
              <a:t>U</a:t>
            </a:r>
            <a:r>
              <a:t> :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For each </a:t>
            </a:r>
            <a:r>
              <a:rPr u="sng"/>
              <a:t>page</a:t>
            </a:r>
            <a:r>
              <a:t> in Ratings, p</a:t>
            </a:r>
            <a:r>
              <a:rPr baseline="-25000"/>
              <a:t>R</a:t>
            </a:r>
            <a:r>
              <a:t> :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  Check each pair of tuples from p</a:t>
            </a:r>
            <a:r>
              <a:rPr baseline="-25000"/>
              <a:t>R</a:t>
            </a:r>
            <a:r>
              <a:t> and p</a:t>
            </a:r>
            <a:r>
              <a:rPr baseline="-25000"/>
              <a:t>U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  If any pair of tuples match, stitch them, and output</a:t>
            </a:r>
          </a:p>
        </p:txBody>
      </p:sp>
      <p:sp>
        <p:nvSpPr>
          <p:cNvPr id="650" name="Title 1"/>
          <p:cNvSpPr txBox="1"/>
          <p:nvPr/>
        </p:nvSpPr>
        <p:spPr>
          <a:xfrm>
            <a:off x="990600" y="4368800"/>
            <a:ext cx="3505200" cy="93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 is called “</a:t>
            </a:r>
            <a:r>
              <a:rPr u="sng"/>
              <a:t>Outer</a:t>
            </a:r>
            <a:r>
              <a:t> table”</a:t>
            </a:r>
            <a:endParaRPr sz="4400"/>
          </a:p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 is called “</a:t>
            </a:r>
            <a:r>
              <a:rPr u="sng"/>
              <a:t>Inner</a:t>
            </a:r>
            <a:r>
              <a:t> table”</a:t>
            </a:r>
          </a:p>
        </p:txBody>
      </p:sp>
      <p:sp>
        <p:nvSpPr>
          <p:cNvPr id="651" name="Title 1"/>
          <p:cNvSpPr txBox="1"/>
          <p:nvPr/>
        </p:nvSpPr>
        <p:spPr>
          <a:xfrm>
            <a:off x="954024" y="5410200"/>
            <a:ext cx="145476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2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I/O Cost:</a:t>
            </a:r>
          </a:p>
        </p:txBody>
      </p:sp>
      <p:sp>
        <p:nvSpPr>
          <p:cNvPr id="652" name="Title 1"/>
          <p:cNvSpPr txBox="1"/>
          <p:nvPr/>
        </p:nvSpPr>
        <p:spPr>
          <a:xfrm>
            <a:off x="990600" y="6019800"/>
            <a:ext cx="70104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many buffer pages are needed for PNLJ?</a:t>
            </a:r>
          </a:p>
        </p:txBody>
      </p:sp>
      <p:sp>
        <p:nvSpPr>
          <p:cNvPr id="653" name="Title 1"/>
          <p:cNvSpPr txBox="1"/>
          <p:nvPr/>
        </p:nvSpPr>
        <p:spPr>
          <a:xfrm>
            <a:off x="4639055" y="4572000"/>
            <a:ext cx="4504945" cy="841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Outer table should be </a:t>
            </a:r>
            <a:endParaRPr sz="4400"/>
          </a:p>
          <a:p>
            <a:pPr algn="ctr">
              <a:lnSpc>
                <a:spcPts val="3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smaller one:</a:t>
            </a:r>
          </a:p>
        </p:txBody>
      </p:sp>
      <p:sp>
        <p:nvSpPr>
          <p:cNvPr id="654" name="Title 1"/>
          <p:cNvSpPr txBox="1"/>
          <p:nvPr/>
        </p:nvSpPr>
        <p:spPr>
          <a:xfrm>
            <a:off x="5811011" y="5334000"/>
            <a:ext cx="2266189" cy="539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</a:t>
            </a:r>
            <a:r>
              <a:rPr baseline="-25000"/>
              <a:t>U</a:t>
            </a:r>
            <a:r>
              <a:t> ≤ N</a:t>
            </a:r>
            <a:r>
              <a:rPr baseline="-25000"/>
              <a:t>R</a:t>
            </a:r>
          </a:p>
        </p:txBody>
      </p:sp>
      <p:pic>
        <p:nvPicPr>
          <p:cNvPr id="6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77947" y="5550803"/>
            <a:ext cx="2384830" cy="3042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52" grpId="6"/>
      <p:bldP build="whole" bldLvl="1" animBg="1" rev="0" advAuto="0" spid="650" grpId="1"/>
      <p:bldP build="whole" bldLvl="1" animBg="1" rev="0" advAuto="0" spid="653" grpId="4"/>
      <p:bldP build="whole" bldLvl="1" animBg="1" rev="0" advAuto="0" spid="651" grpId="2"/>
      <p:bldP build="whole" bldLvl="1" animBg="1" rev="0" advAuto="0" spid="655" grpId="3"/>
      <p:bldP build="whole" bldLvl="1" animBg="1" rev="0" advAuto="0" spid="654" grpId="5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9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5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" name="Block Nested Loop Join (BNLJ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Block Nested Loop Join (BNLJ)</a:t>
              </a:r>
            </a:p>
          </p:txBody>
        </p:sp>
      </p:grpSp>
      <p:sp>
        <p:nvSpPr>
          <p:cNvPr id="660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61" name="Title 1"/>
          <p:cNvSpPr txBox="1"/>
          <p:nvPr/>
        </p:nvSpPr>
        <p:spPr>
          <a:xfrm>
            <a:off x="304800" y="1524000"/>
            <a:ext cx="85344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Basic idea:</a:t>
            </a:r>
            <a:r>
              <a:rPr u="none"/>
              <a:t> More effective usage of buffer memory (B pages)!</a:t>
            </a:r>
          </a:p>
        </p:txBody>
      </p:sp>
      <p:sp>
        <p:nvSpPr>
          <p:cNvPr id="662" name="TextBox 13"/>
          <p:cNvSpPr txBox="1"/>
          <p:nvPr/>
        </p:nvSpPr>
        <p:spPr>
          <a:xfrm>
            <a:off x="317500" y="2191511"/>
            <a:ext cx="8534400" cy="1736647"/>
          </a:xfrm>
          <a:prstGeom prst="rect">
            <a:avLst/>
          </a:prstGeom>
          <a:ln w="25400"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sequence of B-2 pages of Users at-a-time :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For each page in Ratings, p</a:t>
            </a:r>
            <a:r>
              <a:rPr baseline="-5999"/>
              <a:t>R</a:t>
            </a:r>
            <a:r>
              <a:t> :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  Check if any p</a:t>
            </a:r>
            <a:r>
              <a:rPr baseline="-5999"/>
              <a:t>R</a:t>
            </a:r>
            <a:r>
              <a:t> tuple matches any U tuple in memory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  If any pair of tuples match, stitch them, and output</a:t>
            </a:r>
          </a:p>
        </p:txBody>
      </p:sp>
      <p:sp>
        <p:nvSpPr>
          <p:cNvPr id="663" name="Title 1"/>
          <p:cNvSpPr txBox="1"/>
          <p:nvPr/>
        </p:nvSpPr>
        <p:spPr>
          <a:xfrm>
            <a:off x="381000" y="4876800"/>
            <a:ext cx="8534400" cy="1700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Step 3 (“brain-dead” in-memory all-pairs comparison) could be quite slow (high CPU cost!)</a:t>
            </a:r>
            <a:endParaRPr sz="4400"/>
          </a:p>
          <a:p>
            <a: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practice, a </a:t>
            </a:r>
            <a:r>
              <a:rPr u="sng"/>
              <a:t>hash table</a:t>
            </a:r>
            <a:r>
              <a:t> is built on the U pages in-memory to reduce #comparisons (how will I/O cost change above?)</a:t>
            </a:r>
          </a:p>
        </p:txBody>
      </p:sp>
      <p:pic>
        <p:nvPicPr>
          <p:cNvPr id="66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52850" y="4075022"/>
            <a:ext cx="2829910" cy="743814"/>
          </a:xfrm>
          <a:prstGeom prst="rect">
            <a:avLst/>
          </a:prstGeom>
          <a:ln w="12700">
            <a:miter lim="400000"/>
          </a:ln>
        </p:spPr>
      </p:pic>
      <p:sp>
        <p:nvSpPr>
          <p:cNvPr id="665" name="Title 1"/>
          <p:cNvSpPr txBox="1"/>
          <p:nvPr/>
        </p:nvSpPr>
        <p:spPr>
          <a:xfrm>
            <a:off x="2300223" y="4168253"/>
            <a:ext cx="157417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2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I/O Cost: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6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Class="entr" nodeType="with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64" grpId="3"/>
      <p:bldP build="p" bldLvl="5" animBg="1" rev="0" advAuto="0" spid="663" grpId="4"/>
      <p:bldP build="whole" bldLvl="1" animBg="1" rev="0" advAuto="0" spid="662" grpId="1"/>
      <p:bldP build="whole" bldLvl="1" animBg="1" rev="0" advAuto="0" spid="665" grpId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9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6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8" name="Index Nested Loop Join (INLJ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Index Nested Loop Join (INLJ)</a:t>
              </a:r>
            </a:p>
          </p:txBody>
        </p:sp>
      </p:grpSp>
      <p:sp>
        <p:nvSpPr>
          <p:cNvPr id="670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71" name="Title 1"/>
          <p:cNvSpPr txBox="1"/>
          <p:nvPr/>
        </p:nvSpPr>
        <p:spPr>
          <a:xfrm>
            <a:off x="304800" y="1447800"/>
            <a:ext cx="85344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Basic idea:</a:t>
            </a:r>
            <a:r>
              <a:rPr u="none"/>
              <a:t> If there is an index on R or U, why not use it?</a:t>
            </a:r>
          </a:p>
        </p:txBody>
      </p:sp>
      <p:sp>
        <p:nvSpPr>
          <p:cNvPr id="672" name="TextBox 13"/>
          <p:cNvSpPr txBox="1"/>
          <p:nvPr/>
        </p:nvSpPr>
        <p:spPr>
          <a:xfrm>
            <a:off x="381000" y="2387600"/>
            <a:ext cx="8458200" cy="2358273"/>
          </a:xfrm>
          <a:prstGeom prst="rect">
            <a:avLst/>
          </a:prstGeom>
          <a:ln w="25400"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sequence of B-2 pages of Users at-a-time :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Sort the U tuples (in memory) on UserID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For each U tuple t</a:t>
            </a:r>
            <a:r>
              <a:rPr baseline="-25000"/>
              <a:t>U</a:t>
            </a:r>
            <a:r>
              <a:t> in memory :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  Lookup/probe index on R with the UserID of t</a:t>
            </a:r>
            <a:r>
              <a:rPr baseline="-25000"/>
              <a:t>U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  If any R tuple matches it, stitch with t</a:t>
            </a:r>
            <a:r>
              <a:rPr baseline="-25000"/>
              <a:t>U</a:t>
            </a:r>
            <a:r>
              <a:t>, and output</a:t>
            </a:r>
          </a:p>
        </p:txBody>
      </p:sp>
      <p:sp>
        <p:nvSpPr>
          <p:cNvPr id="673" name="Title 1"/>
          <p:cNvSpPr txBox="1"/>
          <p:nvPr/>
        </p:nvSpPr>
        <p:spPr>
          <a:xfrm>
            <a:off x="457200" y="1872488"/>
            <a:ext cx="85344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Suppose there is an index (tree or hash) on R (UID)</a:t>
            </a:r>
          </a:p>
        </p:txBody>
      </p:sp>
      <p:sp>
        <p:nvSpPr>
          <p:cNvPr id="674" name="Title 1"/>
          <p:cNvSpPr txBox="1"/>
          <p:nvPr/>
        </p:nvSpPr>
        <p:spPr>
          <a:xfrm>
            <a:off x="2391214" y="4779832"/>
            <a:ext cx="4818772" cy="481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I/O Cost:</a:t>
            </a:r>
            <a:r>
              <a:rPr u="none"/>
              <a:t> </a:t>
            </a:r>
            <a:r>
              <a:rPr u="none">
                <a:solidFill>
                  <a:srgbClr val="FF2600"/>
                </a:solidFill>
              </a:rPr>
              <a:t>N</a:t>
            </a:r>
            <a:r>
              <a:rPr baseline="-5999" u="none">
                <a:solidFill>
                  <a:srgbClr val="FF2600"/>
                </a:solidFill>
              </a:rPr>
              <a:t>U</a:t>
            </a:r>
            <a:r>
              <a:rPr u="none">
                <a:solidFill>
                  <a:srgbClr val="FF2600"/>
                </a:solidFill>
              </a:rPr>
              <a:t> + NTuples(U) x I</a:t>
            </a:r>
            <a:r>
              <a:rPr baseline="-5999" u="none">
                <a:solidFill>
                  <a:srgbClr val="FF2600"/>
                </a:solidFill>
              </a:rPr>
              <a:t>R</a:t>
            </a:r>
          </a:p>
        </p:txBody>
      </p:sp>
      <p:sp>
        <p:nvSpPr>
          <p:cNvPr id="675" name="Title 1"/>
          <p:cNvSpPr txBox="1"/>
          <p:nvPr/>
        </p:nvSpPr>
        <p:spPr>
          <a:xfrm>
            <a:off x="304800" y="5269544"/>
            <a:ext cx="8534400" cy="481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 lookup cost </a:t>
            </a:r>
            <a:r>
              <a:rPr>
                <a:solidFill>
                  <a:srgbClr val="FF2600"/>
                </a:solidFill>
              </a:rPr>
              <a:t>I</a:t>
            </a:r>
            <a:r>
              <a:rPr baseline="-5999">
                <a:solidFill>
                  <a:srgbClr val="FF2600"/>
                </a:solidFill>
              </a:rPr>
              <a:t>R</a:t>
            </a:r>
            <a:r>
              <a:t> depends on index properties (what all?)</a:t>
            </a:r>
          </a:p>
        </p:txBody>
      </p:sp>
      <p:sp>
        <p:nvSpPr>
          <p:cNvPr id="676" name="Title 1"/>
          <p:cNvSpPr txBox="1"/>
          <p:nvPr/>
        </p:nvSpPr>
        <p:spPr>
          <a:xfrm>
            <a:off x="304800" y="5701344"/>
            <a:ext cx="8534400" cy="481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A.k.a </a:t>
            </a:r>
            <a:r>
              <a:rPr i="1"/>
              <a:t>Block</a:t>
            </a:r>
            <a:r>
              <a:t> INLJ (tuple/page INLJ are just silly!)</a:t>
            </a:r>
          </a:p>
        </p:txBody>
      </p:sp>
      <p:sp>
        <p:nvSpPr>
          <p:cNvPr id="677" name="Title 1"/>
          <p:cNvSpPr txBox="1"/>
          <p:nvPr/>
        </p:nvSpPr>
        <p:spPr>
          <a:xfrm>
            <a:off x="304800" y="6171336"/>
            <a:ext cx="8534400" cy="481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Why does step 2 help? Why not buffer index pages?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73" grpId="2"/>
      <p:bldP build="whole" bldLvl="1" animBg="1" rev="0" advAuto="0" spid="675" grpId="5"/>
      <p:bldP build="whole" bldLvl="1" animBg="1" rev="0" advAuto="0" spid="671" grpId="1"/>
      <p:bldP build="whole" bldLvl="1" animBg="1" rev="0" advAuto="0" spid="676" grpId="6"/>
      <p:bldP build="whole" bldLvl="1" animBg="1" rev="0" advAuto="0" spid="674" grpId="4"/>
      <p:bldP build="whole" bldLvl="1" animBg="1" rev="0" advAuto="0" spid="677" grpId="7"/>
      <p:bldP build="whole" bldLvl="1" animBg="1" rev="0" advAuto="0" spid="672" grpId="3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1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7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0" name="Sort-Merge Join (SMJ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Sort-Merge Join (SMJ)</a:t>
              </a:r>
            </a:p>
          </p:txBody>
        </p:sp>
      </p:grpSp>
      <p:sp>
        <p:nvSpPr>
          <p:cNvPr id="682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83" name="Title 1"/>
          <p:cNvSpPr txBox="1"/>
          <p:nvPr/>
        </p:nvSpPr>
        <p:spPr>
          <a:xfrm>
            <a:off x="304800" y="1618488"/>
            <a:ext cx="85344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Basic idea:</a:t>
            </a:r>
            <a:r>
              <a:rPr u="none"/>
              <a:t> Sort both R and U on join attr. and merge together!</a:t>
            </a:r>
          </a:p>
        </p:txBody>
      </p:sp>
      <p:sp>
        <p:nvSpPr>
          <p:cNvPr id="684" name="Title 1"/>
          <p:cNvSpPr txBox="1"/>
          <p:nvPr/>
        </p:nvSpPr>
        <p:spPr>
          <a:xfrm>
            <a:off x="1143000" y="4495800"/>
            <a:ext cx="6726936" cy="539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I/O Cost:</a:t>
            </a:r>
            <a:r>
              <a:rPr u="none"/>
              <a:t> </a:t>
            </a:r>
            <a:r>
              <a:rPr u="none">
                <a:solidFill>
                  <a:srgbClr val="FF0000"/>
                </a:solidFill>
              </a:rPr>
              <a:t>EMS(N</a:t>
            </a:r>
            <a:r>
              <a:rPr baseline="-25000" u="none">
                <a:solidFill>
                  <a:srgbClr val="FF0000"/>
                </a:solidFill>
              </a:rPr>
              <a:t>R</a:t>
            </a:r>
            <a:r>
              <a:rPr u="none">
                <a:solidFill>
                  <a:srgbClr val="FF0000"/>
                </a:solidFill>
              </a:rPr>
              <a:t>) + EMS(N</a:t>
            </a:r>
            <a:r>
              <a:rPr baseline="-25000" u="none">
                <a:solidFill>
                  <a:srgbClr val="FF0000"/>
                </a:solidFill>
              </a:rPr>
              <a:t>U</a:t>
            </a:r>
            <a:r>
              <a:rPr u="none">
                <a:solidFill>
                  <a:srgbClr val="FF0000"/>
                </a:solidFill>
              </a:rPr>
              <a:t>) + N</a:t>
            </a:r>
            <a:r>
              <a:rPr baseline="-25000" u="none">
                <a:solidFill>
                  <a:srgbClr val="FF0000"/>
                </a:solidFill>
              </a:rPr>
              <a:t>R</a:t>
            </a:r>
            <a:r>
              <a:rPr u="none">
                <a:solidFill>
                  <a:srgbClr val="FF0000"/>
                </a:solidFill>
              </a:rPr>
              <a:t> + N</a:t>
            </a:r>
            <a:r>
              <a:rPr baseline="-25000" u="none">
                <a:solidFill>
                  <a:srgbClr val="FF0000"/>
                </a:solidFill>
              </a:rPr>
              <a:t>U</a:t>
            </a:r>
          </a:p>
        </p:txBody>
      </p:sp>
      <p:sp>
        <p:nvSpPr>
          <p:cNvPr id="685" name="TextBox 13"/>
          <p:cNvSpPr txBox="1"/>
          <p:nvPr/>
        </p:nvSpPr>
        <p:spPr>
          <a:xfrm>
            <a:off x="381000" y="2325873"/>
            <a:ext cx="8458200" cy="1736647"/>
          </a:xfrm>
          <a:prstGeom prst="rect">
            <a:avLst/>
          </a:prstGeom>
          <a:ln w="25400"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Sort R on UID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Sort U on UserID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Merge sorted R and U and check for matching tuple pairs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any pair matches, stitch them, and output</a:t>
            </a:r>
          </a:p>
        </p:txBody>
      </p:sp>
      <p:sp>
        <p:nvSpPr>
          <p:cNvPr id="686" name="Title 1"/>
          <p:cNvSpPr txBox="1"/>
          <p:nvPr/>
        </p:nvSpPr>
        <p:spPr>
          <a:xfrm>
            <a:off x="76200" y="5181600"/>
            <a:ext cx="8991600" cy="93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we have “enough” buffer pages, an improvement possible:</a:t>
            </a:r>
            <a:r>
              <a:rPr i="1"/>
              <a:t> </a:t>
            </a:r>
            <a:endParaRPr sz="4400"/>
          </a:p>
          <a:p>
            <a:pPr algn="ctr">
              <a:lnSpc>
                <a:spcPts val="34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need to sort tables fully; just merge all their runs together!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86" grpId="3"/>
      <p:bldP build="whole" bldLvl="1" animBg="1" rev="0" advAuto="0" spid="685" grpId="1"/>
      <p:bldP build="whole" bldLvl="1" animBg="1" rev="0" advAuto="0" spid="684" grpId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0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8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" name="Sort-Merge Join (SMJ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Sort-Merge Join (SMJ)</a:t>
              </a:r>
            </a:p>
          </p:txBody>
        </p:sp>
      </p:grpSp>
      <p:sp>
        <p:nvSpPr>
          <p:cNvPr id="691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92" name="Title 1"/>
          <p:cNvSpPr txBox="1"/>
          <p:nvPr/>
        </p:nvSpPr>
        <p:spPr>
          <a:xfrm>
            <a:off x="304800" y="1524000"/>
            <a:ext cx="85344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Basic idea:</a:t>
            </a:r>
            <a:r>
              <a:rPr u="none"/>
              <a:t> Obtain runs of R and U and merge them together!</a:t>
            </a:r>
          </a:p>
        </p:txBody>
      </p:sp>
      <p:sp>
        <p:nvSpPr>
          <p:cNvPr id="693" name="Title 1"/>
          <p:cNvSpPr txBox="1"/>
          <p:nvPr/>
        </p:nvSpPr>
        <p:spPr>
          <a:xfrm>
            <a:off x="1655064" y="4572000"/>
            <a:ext cx="5355336" cy="539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I/O Cost:</a:t>
            </a:r>
            <a:r>
              <a:rPr u="none"/>
              <a:t> </a:t>
            </a:r>
            <a:r>
              <a:rPr u="none">
                <a:solidFill>
                  <a:srgbClr val="FF0000"/>
                </a:solidFill>
              </a:rPr>
              <a:t>3 x (N</a:t>
            </a:r>
            <a:r>
              <a:rPr baseline="-25000" u="none">
                <a:solidFill>
                  <a:srgbClr val="FF0000"/>
                </a:solidFill>
              </a:rPr>
              <a:t>R</a:t>
            </a:r>
            <a:r>
              <a:rPr u="none">
                <a:solidFill>
                  <a:srgbClr val="FF0000"/>
                </a:solidFill>
              </a:rPr>
              <a:t> + N</a:t>
            </a:r>
            <a:r>
              <a:rPr baseline="-25000" u="none">
                <a:solidFill>
                  <a:srgbClr val="FF0000"/>
                </a:solidFill>
              </a:rPr>
              <a:t>U</a:t>
            </a:r>
            <a:r>
              <a:rPr u="none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694" name="TextBox 13"/>
          <p:cNvSpPr txBox="1"/>
          <p:nvPr/>
        </p:nvSpPr>
        <p:spPr>
          <a:xfrm>
            <a:off x="381000" y="2133600"/>
            <a:ext cx="8458200" cy="2161372"/>
          </a:xfrm>
          <a:prstGeom prst="rect">
            <a:avLst/>
          </a:prstGeom>
          <a:ln w="25400"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Obtain runs of R sorted on UID (only Sort phase)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Obtain runs of U sorted on UserID (only Sort phase)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Merge all runs of R and U together and check for matching tuple pairs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any pair matches, stitch them, and output</a:t>
            </a:r>
          </a:p>
        </p:txBody>
      </p:sp>
      <p:sp>
        <p:nvSpPr>
          <p:cNvPr id="695" name="Title 1"/>
          <p:cNvSpPr txBox="1"/>
          <p:nvPr/>
        </p:nvSpPr>
        <p:spPr>
          <a:xfrm>
            <a:off x="98524" y="5234771"/>
            <a:ext cx="2619276" cy="93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4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How many buffer pages needed?</a:t>
            </a:r>
          </a:p>
        </p:txBody>
      </p:sp>
      <p:sp>
        <p:nvSpPr>
          <p:cNvPr id="696" name="Title 1"/>
          <p:cNvSpPr txBox="1"/>
          <p:nvPr/>
        </p:nvSpPr>
        <p:spPr>
          <a:xfrm>
            <a:off x="7106411" y="5867400"/>
            <a:ext cx="1808989" cy="539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</a:t>
            </a:r>
            <a:r>
              <a:rPr baseline="-25000"/>
              <a:t>U</a:t>
            </a:r>
            <a:r>
              <a:t> ≤ N</a:t>
            </a:r>
            <a:r>
              <a:rPr baseline="-25000"/>
              <a:t>R</a:t>
            </a:r>
          </a:p>
        </p:txBody>
      </p:sp>
      <p:sp>
        <p:nvSpPr>
          <p:cNvPr id="697" name="Title 1"/>
          <p:cNvSpPr txBox="1"/>
          <p:nvPr/>
        </p:nvSpPr>
        <p:spPr>
          <a:xfrm>
            <a:off x="2841724" y="5145871"/>
            <a:ext cx="5892850" cy="1365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# runs after steps 1 &amp; 2 ~ N</a:t>
            </a:r>
            <a:r>
              <a:rPr baseline="-5999"/>
              <a:t>R</a:t>
            </a:r>
            <a:r>
              <a:t>/2B + N</a:t>
            </a:r>
            <a:r>
              <a:rPr baseline="-5999"/>
              <a:t>U</a:t>
            </a:r>
            <a:r>
              <a:t>/2B</a:t>
            </a:r>
          </a:p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So, we need B &gt; (N</a:t>
            </a:r>
            <a:r>
              <a:rPr baseline="-5999"/>
              <a:t>R </a:t>
            </a:r>
            <a:r>
              <a:t>+ N</a:t>
            </a:r>
            <a:r>
              <a:rPr baseline="-5999"/>
              <a:t>U</a:t>
            </a:r>
            <a:r>
              <a:t>)/2B</a:t>
            </a:r>
          </a:p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Just to be safe: </a:t>
            </a:r>
          </a:p>
        </p:txBody>
      </p:sp>
      <p:pic>
        <p:nvPicPr>
          <p:cNvPr id="6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07000" y="6121400"/>
            <a:ext cx="1318099" cy="3536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93" grpId="2"/>
      <p:bldP build="whole" bldLvl="1" animBg="1" rev="0" advAuto="0" spid="695" grpId="3"/>
      <p:bldP build="whole" bldLvl="1" animBg="1" rev="0" advAuto="0" spid="694" grpId="1"/>
      <p:bldP build="p" bldLvl="5" animBg="1" rev="0" advAuto="0" spid="697" grpId="4"/>
      <p:bldP build="whole" bldLvl="1" animBg="1" rev="0" advAuto="0" spid="698" grpId="6"/>
      <p:bldP build="whole" bldLvl="1" animBg="1" rev="0" advAuto="0" spid="696" grpId="5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2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0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" name="Review Questions!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Questions!</a:t>
              </a:r>
            </a:p>
          </p:txBody>
        </p:sp>
      </p:grpSp>
      <p:sp>
        <p:nvSpPr>
          <p:cNvPr id="703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04" name="Title 1"/>
          <p:cNvSpPr txBox="1"/>
          <p:nvPr/>
        </p:nvSpPr>
        <p:spPr>
          <a:xfrm>
            <a:off x="266700" y="2621210"/>
            <a:ext cx="8839200" cy="1796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tables R and U with </a:t>
            </a:r>
            <a:r>
              <a:rPr b="1"/>
              <a:t>N</a:t>
            </a:r>
            <a:r>
              <a:rPr b="1" baseline="-25000"/>
              <a:t>R</a:t>
            </a:r>
            <a:r>
              <a:rPr b="1"/>
              <a:t> = 1000</a:t>
            </a:r>
            <a:r>
              <a:t>, </a:t>
            </a:r>
            <a:r>
              <a:rPr b="1"/>
              <a:t>N</a:t>
            </a:r>
            <a:r>
              <a:rPr b="1" baseline="-25000"/>
              <a:t>U</a:t>
            </a:r>
            <a:r>
              <a:rPr b="1"/>
              <a:t> = 500</a:t>
            </a:r>
            <a:r>
              <a:t>, </a:t>
            </a:r>
            <a:r>
              <a:rPr b="1"/>
              <a:t>NTuples(R) = 80,000</a:t>
            </a:r>
            <a:r>
              <a:t>, and </a:t>
            </a:r>
            <a:r>
              <a:rPr b="1"/>
              <a:t>NTuples(U) = 25,000</a:t>
            </a:r>
            <a:r>
              <a:t>. Suppose all attributes are </a:t>
            </a:r>
            <a:r>
              <a:rPr b="1"/>
              <a:t>8 bytes </a:t>
            </a:r>
            <a:r>
              <a:t>long (except Name, which is 40 bytes). Let </a:t>
            </a:r>
            <a:r>
              <a:rPr b="1"/>
              <a:t>B = 400</a:t>
            </a:r>
            <a:r>
              <a:t>. Let UID be </a:t>
            </a:r>
            <a:r>
              <a:rPr i="1"/>
              <a:t>uniformly distributed</a:t>
            </a:r>
            <a:r>
              <a:t> in R. Ignore output write costs.</a:t>
            </a:r>
          </a:p>
        </p:txBody>
      </p:sp>
      <p:sp>
        <p:nvSpPr>
          <p:cNvPr id="705" name="Rectangle 14"/>
          <p:cNvSpPr txBox="1"/>
          <p:nvPr/>
        </p:nvSpPr>
        <p:spPr>
          <a:xfrm>
            <a:off x="470048" y="1514128"/>
            <a:ext cx="360943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</a:t>
            </a:r>
          </a:p>
        </p:txBody>
      </p:sp>
      <p:graphicFrame>
        <p:nvGraphicFramePr>
          <p:cNvPr id="706" name="Table 15"/>
          <p:cNvGraphicFramePr/>
          <p:nvPr/>
        </p:nvGraphicFramePr>
        <p:xfrm>
          <a:off x="990600" y="1547137"/>
          <a:ext cx="7391400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746729"/>
                <a:gridCol w="1184680"/>
                <a:gridCol w="1828845"/>
                <a:gridCol w="1259546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7" name="Table 16"/>
          <p:cNvGraphicFramePr/>
          <p:nvPr/>
        </p:nvGraphicFramePr>
        <p:xfrm>
          <a:off x="990600" y="2087889"/>
          <a:ext cx="5905500" cy="4064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556345"/>
                <a:gridCol w="1366787"/>
                <a:gridCol w="1048883"/>
                <a:gridCol w="1933483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708" name="Rectangle 19"/>
          <p:cNvSpPr txBox="1"/>
          <p:nvPr/>
        </p:nvSpPr>
        <p:spPr>
          <a:xfrm>
            <a:off x="457200" y="2054879"/>
            <a:ext cx="360943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</a:t>
            </a:r>
          </a:p>
        </p:txBody>
      </p:sp>
      <p:sp>
        <p:nvSpPr>
          <p:cNvPr id="709" name="Title 1"/>
          <p:cNvSpPr txBox="1"/>
          <p:nvPr/>
        </p:nvSpPr>
        <p:spPr>
          <a:xfrm>
            <a:off x="152400" y="4406900"/>
            <a:ext cx="8839200" cy="2228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lnSpc>
                <a:spcPts val="3400"/>
              </a:lnSpc>
              <a:buClr>
                <a:srgbClr val="92D050"/>
              </a:buClr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the I/O cost of projecting R on to Stars (with deduplication)?</a:t>
            </a:r>
            <a:endParaRPr sz="4400"/>
          </a:p>
          <a:p>
            <a:pPr marL="457200" indent="-457200">
              <a:lnSpc>
                <a:spcPts val="3400"/>
              </a:lnSpc>
              <a:buClr>
                <a:srgbClr val="92D050"/>
              </a:buClr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are the I/O costs of BNLJ and SMJ for a join on UID?</a:t>
            </a:r>
            <a:endParaRPr sz="4400"/>
          </a:p>
          <a:p>
            <a:pPr marL="457200" indent="-457200">
              <a:lnSpc>
                <a:spcPts val="3400"/>
              </a:lnSpc>
              <a:buClr>
                <a:srgbClr val="92D050"/>
              </a:buClr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are the I/O costs of BNLJ and SMJ if </a:t>
            </a:r>
            <a:r>
              <a:rPr b="1"/>
              <a:t>B = 50</a:t>
            </a:r>
            <a:r>
              <a:t> only?</a:t>
            </a:r>
          </a:p>
          <a:p>
            <a:pPr marL="457200" indent="-457200">
              <a:lnSpc>
                <a:spcPts val="3400"/>
              </a:lnSpc>
              <a:buClr>
                <a:srgbClr val="92D050"/>
              </a:buClr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Which</a:t>
            </a:r>
            <a:r>
              <a:rPr b="1"/>
              <a:t> </a:t>
            </a:r>
            <a:r>
              <a:t>buffer replacement policy is best for BNLJ, if </a:t>
            </a:r>
            <a:r>
              <a:rPr b="1"/>
              <a:t>B = 800</a:t>
            </a:r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709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3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1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2" name="Hash Join (HJ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Hash Join (HJ)</a:t>
              </a:r>
            </a:p>
          </p:txBody>
        </p:sp>
      </p:grpSp>
      <p:sp>
        <p:nvSpPr>
          <p:cNvPr id="714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15" name="Title 1"/>
          <p:cNvSpPr txBox="1"/>
          <p:nvPr/>
        </p:nvSpPr>
        <p:spPr>
          <a:xfrm>
            <a:off x="194096" y="1551011"/>
            <a:ext cx="8755808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Basic idea:</a:t>
            </a:r>
            <a:r>
              <a:rPr u="none"/>
              <a:t> Partition both on join attr.; join each pair of partitions</a:t>
            </a:r>
          </a:p>
        </p:txBody>
      </p:sp>
      <p:sp>
        <p:nvSpPr>
          <p:cNvPr id="716" name="Title 1"/>
          <p:cNvSpPr txBox="1"/>
          <p:nvPr/>
        </p:nvSpPr>
        <p:spPr>
          <a:xfrm>
            <a:off x="774700" y="5256482"/>
            <a:ext cx="4320386" cy="539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I/O Cost:</a:t>
            </a:r>
            <a:r>
              <a:rPr u="none"/>
              <a:t> </a:t>
            </a:r>
            <a:r>
              <a:rPr u="none">
                <a:solidFill>
                  <a:srgbClr val="FF0000"/>
                </a:solidFill>
              </a:rPr>
              <a:t>3 x (N</a:t>
            </a:r>
            <a:r>
              <a:rPr baseline="-25000" u="none">
                <a:solidFill>
                  <a:srgbClr val="FF0000"/>
                </a:solidFill>
              </a:rPr>
              <a:t>U</a:t>
            </a:r>
            <a:r>
              <a:rPr u="none">
                <a:solidFill>
                  <a:srgbClr val="FF0000"/>
                </a:solidFill>
              </a:rPr>
              <a:t> + N</a:t>
            </a:r>
            <a:r>
              <a:rPr baseline="-25000" u="none">
                <a:solidFill>
                  <a:srgbClr val="FF0000"/>
                </a:solidFill>
              </a:rPr>
              <a:t>R</a:t>
            </a:r>
            <a:r>
              <a:rPr u="none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717" name="TextBox 13"/>
          <p:cNvSpPr txBox="1"/>
          <p:nvPr/>
        </p:nvSpPr>
        <p:spPr>
          <a:xfrm>
            <a:off x="381000" y="2275073"/>
            <a:ext cx="8458200" cy="2586099"/>
          </a:xfrm>
          <a:prstGeom prst="rect">
            <a:avLst/>
          </a:prstGeom>
          <a:ln w="25400"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Partition U on UserID using h1()</a:t>
            </a:r>
            <a:endParaRPr baseline="-25000"/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Partition R on UID using h1()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partition of Ui :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Build hash table in memory on Ui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Probe with Ri alone and check for matching tuple pairs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If any pair matches, stitch them, and output</a:t>
            </a:r>
          </a:p>
        </p:txBody>
      </p:sp>
      <p:sp>
        <p:nvSpPr>
          <p:cNvPr id="718" name="Title 1"/>
          <p:cNvSpPr txBox="1"/>
          <p:nvPr/>
        </p:nvSpPr>
        <p:spPr>
          <a:xfrm>
            <a:off x="304800" y="5961888"/>
            <a:ext cx="85344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This is very similar to the hashing-based Project!</a:t>
            </a:r>
          </a:p>
        </p:txBody>
      </p:sp>
      <p:sp>
        <p:nvSpPr>
          <p:cNvPr id="719" name="Title 1"/>
          <p:cNvSpPr txBox="1"/>
          <p:nvPr/>
        </p:nvSpPr>
        <p:spPr>
          <a:xfrm>
            <a:off x="6943343" y="3453984"/>
            <a:ext cx="1808989" cy="5390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</a:t>
            </a:r>
            <a:r>
              <a:rPr baseline="-25000"/>
              <a:t>U</a:t>
            </a:r>
            <a:r>
              <a:t> ≤ N</a:t>
            </a:r>
            <a:r>
              <a:rPr baseline="-25000"/>
              <a:t>R</a:t>
            </a:r>
          </a:p>
        </p:txBody>
      </p:sp>
      <p:sp>
        <p:nvSpPr>
          <p:cNvPr id="720" name="Title 1"/>
          <p:cNvSpPr txBox="1"/>
          <p:nvPr/>
        </p:nvSpPr>
        <p:spPr>
          <a:xfrm>
            <a:off x="5105400" y="4976643"/>
            <a:ext cx="3505200" cy="9332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 becomes “</a:t>
            </a:r>
            <a:r>
              <a:rPr u="sng"/>
              <a:t>Inner</a:t>
            </a:r>
            <a:r>
              <a:t> table”</a:t>
            </a:r>
            <a:endParaRPr sz="4400"/>
          </a:p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 is now “</a:t>
            </a:r>
            <a:r>
              <a:rPr u="sng"/>
              <a:t>Outer</a:t>
            </a:r>
            <a:r>
              <a:t> table”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17" grpId="1"/>
      <p:bldP build="whole" bldLvl="1" animBg="1" rev="0" advAuto="0" spid="720" grpId="4"/>
      <p:bldP build="whole" bldLvl="1" animBg="1" rev="0" advAuto="0" spid="718" grpId="5"/>
      <p:bldP build="whole" bldLvl="1" animBg="1" rev="0" advAuto="0" spid="719" grpId="2"/>
      <p:bldP build="whole" bldLvl="1" animBg="1" rev="0" advAuto="0" spid="716" grpId="3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4" name="Rectangle 3"/>
          <p:cNvGrpSpPr/>
          <p:nvPr/>
        </p:nvGrpSpPr>
        <p:grpSpPr>
          <a:xfrm>
            <a:off x="0" y="0"/>
            <a:ext cx="3276600" cy="1219200"/>
            <a:chOff x="0" y="0"/>
            <a:chExt cx="3276600" cy="1219200"/>
          </a:xfrm>
        </p:grpSpPr>
        <p:sp>
          <p:nvSpPr>
            <p:cNvPr id="722" name="Rectangle"/>
            <p:cNvSpPr/>
            <p:nvPr/>
          </p:nvSpPr>
          <p:spPr>
            <a:xfrm>
              <a:off x="0" y="0"/>
              <a:ext cx="32766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" name="Hash Join"/>
            <p:cNvSpPr txBox="1"/>
            <p:nvPr/>
          </p:nvSpPr>
          <p:spPr>
            <a:xfrm>
              <a:off x="0" y="286439"/>
              <a:ext cx="32766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Hash Join</a:t>
              </a:r>
            </a:p>
          </p:txBody>
        </p:sp>
      </p:grpSp>
      <p:sp>
        <p:nvSpPr>
          <p:cNvPr id="725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26" name="Line 7"/>
          <p:cNvSpPr/>
          <p:nvPr/>
        </p:nvSpPr>
        <p:spPr>
          <a:xfrm>
            <a:off x="3559619" y="3149600"/>
            <a:ext cx="5080001" cy="0"/>
          </a:xfrm>
          <a:prstGeom prst="line">
            <a:avLst/>
          </a:prstGeom>
          <a:ln w="25400">
            <a:solidFill>
              <a:srgbClr val="1F497D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grpSp>
        <p:nvGrpSpPr>
          <p:cNvPr id="780" name="Group 61"/>
          <p:cNvGrpSpPr/>
          <p:nvPr/>
        </p:nvGrpSpPr>
        <p:grpSpPr>
          <a:xfrm>
            <a:off x="3303115" y="134660"/>
            <a:ext cx="6628286" cy="3714677"/>
            <a:chOff x="0" y="0"/>
            <a:chExt cx="6628284" cy="3714675"/>
          </a:xfrm>
        </p:grpSpPr>
        <p:sp>
          <p:nvSpPr>
            <p:cNvPr id="727" name="Rectangle 62"/>
            <p:cNvSpPr/>
            <p:nvPr/>
          </p:nvSpPr>
          <p:spPr>
            <a:xfrm>
              <a:off x="1680046" y="23018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 buffer pages</a:t>
              </a:r>
            </a:p>
          </p:txBody>
        </p:sp>
        <p:sp>
          <p:nvSpPr>
            <p:cNvPr id="728" name="Rectangle 63"/>
            <p:cNvSpPr/>
            <p:nvPr/>
          </p:nvSpPr>
          <p:spPr>
            <a:xfrm>
              <a:off x="4542309" y="244467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Disk</a:t>
              </a:r>
            </a:p>
          </p:txBody>
        </p:sp>
        <p:sp>
          <p:nvSpPr>
            <p:cNvPr id="729" name="Rectangle 64"/>
            <p:cNvSpPr/>
            <p:nvPr/>
          </p:nvSpPr>
          <p:spPr>
            <a:xfrm>
              <a:off x="425921" y="244467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Disk</a:t>
              </a:r>
            </a:p>
          </p:txBody>
        </p:sp>
        <p:sp>
          <p:nvSpPr>
            <p:cNvPr id="730" name="Rectangle 65"/>
            <p:cNvSpPr/>
            <p:nvPr/>
          </p:nvSpPr>
          <p:spPr>
            <a:xfrm>
              <a:off x="0" y="30919"/>
              <a:ext cx="130110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spAutoFit/>
            </a:bodyPr>
            <a:lstStyle>
              <a:lvl1pPr algn="ctr"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Original U</a:t>
              </a:r>
            </a:p>
          </p:txBody>
        </p:sp>
        <p:sp>
          <p:nvSpPr>
            <p:cNvPr id="731" name="Rectangle 66"/>
            <p:cNvSpPr/>
            <p:nvPr/>
          </p:nvSpPr>
          <p:spPr>
            <a:xfrm>
              <a:off x="2964334" y="6183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1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OUTPUT</a:t>
              </a:r>
            </a:p>
          </p:txBody>
        </p:sp>
        <p:sp>
          <p:nvSpPr>
            <p:cNvPr id="732" name="Freeform 67"/>
            <p:cNvSpPr/>
            <p:nvPr/>
          </p:nvSpPr>
          <p:spPr>
            <a:xfrm>
              <a:off x="4751859" y="1641400"/>
              <a:ext cx="41276" cy="61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077"/>
                  </a:moveTo>
                  <a:lnTo>
                    <a:pt x="11631" y="0"/>
                  </a:lnTo>
                  <a:lnTo>
                    <a:pt x="0" y="11077"/>
                  </a:lnTo>
                  <a:lnTo>
                    <a:pt x="11631" y="21600"/>
                  </a:lnTo>
                  <a:lnTo>
                    <a:pt x="21600" y="1107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" name="Freeform 68"/>
            <p:cNvSpPr/>
            <p:nvPr/>
          </p:nvSpPr>
          <p:spPr>
            <a:xfrm>
              <a:off x="4907434" y="1641400"/>
              <a:ext cx="41276" cy="61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077"/>
                  </a:moveTo>
                  <a:lnTo>
                    <a:pt x="11631" y="0"/>
                  </a:lnTo>
                  <a:lnTo>
                    <a:pt x="0" y="11077"/>
                  </a:lnTo>
                  <a:lnTo>
                    <a:pt x="11631" y="21600"/>
                  </a:lnTo>
                  <a:lnTo>
                    <a:pt x="21600" y="1107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" name="Freeform 69"/>
            <p:cNvSpPr/>
            <p:nvPr/>
          </p:nvSpPr>
          <p:spPr>
            <a:xfrm>
              <a:off x="1246658" y="44375"/>
              <a:ext cx="2670177" cy="228758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" name="Freeform 70"/>
            <p:cNvSpPr/>
            <p:nvPr/>
          </p:nvSpPr>
          <p:spPr>
            <a:xfrm>
              <a:off x="1599083" y="1363588"/>
              <a:ext cx="333376" cy="268288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739" name="Group 71"/>
            <p:cNvGrpSpPr/>
            <p:nvPr/>
          </p:nvGrpSpPr>
          <p:grpSpPr>
            <a:xfrm>
              <a:off x="3351684" y="1555675"/>
              <a:ext cx="333376" cy="88901"/>
              <a:chOff x="0" y="0"/>
              <a:chExt cx="333375" cy="88900"/>
            </a:xfrm>
          </p:grpSpPr>
          <p:sp>
            <p:nvSpPr>
              <p:cNvPr id="736" name="Freeform 72"/>
              <p:cNvSpPr/>
              <p:nvPr/>
            </p:nvSpPr>
            <p:spPr>
              <a:xfrm>
                <a:off x="0" y="0"/>
                <a:ext cx="41276" cy="61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523"/>
                    </a:moveTo>
                    <a:lnTo>
                      <a:pt x="10800" y="0"/>
                    </a:lnTo>
                    <a:lnTo>
                      <a:pt x="0" y="10523"/>
                    </a:lnTo>
                    <a:lnTo>
                      <a:pt x="10800" y="21600"/>
                    </a:lnTo>
                    <a:lnTo>
                      <a:pt x="21600" y="1052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37" name="Freeform 73"/>
              <p:cNvSpPr/>
              <p:nvPr/>
            </p:nvSpPr>
            <p:spPr>
              <a:xfrm>
                <a:off x="144462" y="0"/>
                <a:ext cx="41276" cy="61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523"/>
                    </a:moveTo>
                    <a:lnTo>
                      <a:pt x="10800" y="0"/>
                    </a:lnTo>
                    <a:lnTo>
                      <a:pt x="0" y="10523"/>
                    </a:lnTo>
                    <a:lnTo>
                      <a:pt x="10800" y="21600"/>
                    </a:lnTo>
                    <a:lnTo>
                      <a:pt x="21600" y="1052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38" name="Freeform 74"/>
              <p:cNvSpPr/>
              <p:nvPr/>
            </p:nvSpPr>
            <p:spPr>
              <a:xfrm>
                <a:off x="300037" y="0"/>
                <a:ext cx="33339" cy="889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414"/>
                    </a:moveTo>
                    <a:lnTo>
                      <a:pt x="11314" y="0"/>
                    </a:lnTo>
                    <a:lnTo>
                      <a:pt x="0" y="10414"/>
                    </a:lnTo>
                    <a:lnTo>
                      <a:pt x="11314" y="21600"/>
                    </a:lnTo>
                    <a:lnTo>
                      <a:pt x="21600" y="10414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740" name="Freeform 75"/>
            <p:cNvSpPr/>
            <p:nvPr/>
          </p:nvSpPr>
          <p:spPr>
            <a:xfrm>
              <a:off x="4359746" y="690488"/>
              <a:ext cx="249239" cy="268288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" name="Freeform 76"/>
            <p:cNvSpPr/>
            <p:nvPr/>
          </p:nvSpPr>
          <p:spPr>
            <a:xfrm>
              <a:off x="4650259" y="690488"/>
              <a:ext cx="247651" cy="268288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" name="Freeform 77"/>
            <p:cNvSpPr/>
            <p:nvPr/>
          </p:nvSpPr>
          <p:spPr>
            <a:xfrm>
              <a:off x="4359746" y="1157213"/>
              <a:ext cx="249239" cy="268288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" name="Freeform 78"/>
            <p:cNvSpPr/>
            <p:nvPr/>
          </p:nvSpPr>
          <p:spPr>
            <a:xfrm>
              <a:off x="4659784" y="1157213"/>
              <a:ext cx="247651" cy="268288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" name="Freeform 79"/>
            <p:cNvSpPr/>
            <p:nvPr/>
          </p:nvSpPr>
          <p:spPr>
            <a:xfrm>
              <a:off x="4608984" y="1641400"/>
              <a:ext cx="41276" cy="61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077"/>
                  </a:moveTo>
                  <a:lnTo>
                    <a:pt x="10800" y="0"/>
                  </a:lnTo>
                  <a:lnTo>
                    <a:pt x="0" y="11077"/>
                  </a:lnTo>
                  <a:lnTo>
                    <a:pt x="10800" y="21600"/>
                  </a:lnTo>
                  <a:lnTo>
                    <a:pt x="21600" y="1107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" name="Freeform 80"/>
            <p:cNvSpPr/>
            <p:nvPr/>
          </p:nvSpPr>
          <p:spPr>
            <a:xfrm>
              <a:off x="4959821" y="1157213"/>
              <a:ext cx="247651" cy="268288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" name="Rectangle 81"/>
            <p:cNvSpPr/>
            <p:nvPr/>
          </p:nvSpPr>
          <p:spPr>
            <a:xfrm>
              <a:off x="3335809" y="87463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1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747" name="Freeform 82"/>
            <p:cNvSpPr/>
            <p:nvPr/>
          </p:nvSpPr>
          <p:spPr>
            <a:xfrm>
              <a:off x="4359746" y="1992238"/>
              <a:ext cx="249239" cy="268288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8" name="Freeform 83"/>
            <p:cNvSpPr/>
            <p:nvPr/>
          </p:nvSpPr>
          <p:spPr>
            <a:xfrm>
              <a:off x="3304059" y="1949375"/>
              <a:ext cx="420688" cy="285751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" name="Rectangle 84"/>
            <p:cNvSpPr/>
            <p:nvPr/>
          </p:nvSpPr>
          <p:spPr>
            <a:xfrm>
              <a:off x="1362546" y="94448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1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INPUT</a:t>
              </a:r>
            </a:p>
          </p:txBody>
        </p:sp>
        <p:sp>
          <p:nvSpPr>
            <p:cNvPr id="750" name="Rectangle 85"/>
            <p:cNvSpPr/>
            <p:nvPr/>
          </p:nvSpPr>
          <p:spPr>
            <a:xfrm>
              <a:off x="3335809" y="326950"/>
              <a:ext cx="1270001" cy="1270001"/>
            </a:xfrm>
            <a:prstGeom prst="lin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1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751" name="Rectangle 86"/>
            <p:cNvSpPr/>
            <p:nvPr/>
          </p:nvSpPr>
          <p:spPr>
            <a:xfrm>
              <a:off x="2351558" y="100005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 algn="ctr">
                <a:defRPr b="1" sz="1600">
                  <a:latin typeface="Arial"/>
                  <a:ea typeface="Arial"/>
                  <a:cs typeface="Arial"/>
                  <a:sym typeface="Arial"/>
                </a:defRPr>
              </a:pPr>
              <a:r>
                <a:t>hash</a:t>
              </a:r>
            </a:p>
            <a:p>
              <a:pPr algn="ctr">
                <a:defRPr b="1" sz="1600">
                  <a:latin typeface="Arial"/>
                  <a:ea typeface="Arial"/>
                  <a:cs typeface="Arial"/>
                  <a:sym typeface="Arial"/>
                </a:defRPr>
              </a:pPr>
              <a:r>
                <a:t>func.</a:t>
              </a:r>
            </a:p>
            <a:p>
              <a:pPr algn="ctr">
                <a:defRPr b="1" sz="2000" u="sng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h1</a:t>
              </a:r>
            </a:p>
          </p:txBody>
        </p:sp>
        <p:sp>
          <p:nvSpPr>
            <p:cNvPr id="752" name="Rectangle 87"/>
            <p:cNvSpPr/>
            <p:nvPr/>
          </p:nvSpPr>
          <p:spPr>
            <a:xfrm>
              <a:off x="3240559" y="166045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1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B-1</a:t>
              </a:r>
            </a:p>
          </p:txBody>
        </p:sp>
        <p:sp>
          <p:nvSpPr>
            <p:cNvPr id="753" name="Rectangle 88"/>
            <p:cNvSpPr/>
            <p:nvPr/>
          </p:nvSpPr>
          <p:spPr>
            <a:xfrm>
              <a:off x="4828853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 algn="ctr"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Partitions of U</a:t>
              </a:r>
            </a:p>
          </p:txBody>
        </p:sp>
        <p:sp>
          <p:nvSpPr>
            <p:cNvPr id="754" name="Rectangle 89"/>
            <p:cNvSpPr/>
            <p:nvPr/>
          </p:nvSpPr>
          <p:spPr>
            <a:xfrm>
              <a:off x="5358284" y="66191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755" name="Rectangle 90"/>
            <p:cNvSpPr/>
            <p:nvPr/>
          </p:nvSpPr>
          <p:spPr>
            <a:xfrm>
              <a:off x="5348759" y="108577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756" name="Rectangle 91"/>
            <p:cNvSpPr/>
            <p:nvPr/>
          </p:nvSpPr>
          <p:spPr>
            <a:xfrm>
              <a:off x="5317009" y="187793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B-1</a:t>
              </a:r>
            </a:p>
          </p:txBody>
        </p:sp>
        <p:grpSp>
          <p:nvGrpSpPr>
            <p:cNvPr id="761" name="Group 92"/>
            <p:cNvGrpSpPr/>
            <p:nvPr/>
          </p:nvGrpSpPr>
          <p:grpSpPr>
            <a:xfrm>
              <a:off x="257646" y="431725"/>
              <a:ext cx="912813" cy="1947864"/>
              <a:chOff x="0" y="0"/>
              <a:chExt cx="912812" cy="1947862"/>
            </a:xfrm>
          </p:grpSpPr>
          <p:sp>
            <p:nvSpPr>
              <p:cNvPr id="757" name="Oval 93"/>
              <p:cNvSpPr/>
              <p:nvPr/>
            </p:nvSpPr>
            <p:spPr>
              <a:xfrm>
                <a:off x="6349" y="0"/>
                <a:ext cx="900114" cy="134938"/>
              </a:xfrm>
              <a:prstGeom prst="ellips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58" name="Line 94"/>
              <p:cNvSpPr/>
              <p:nvPr/>
            </p:nvSpPr>
            <p:spPr>
              <a:xfrm flipH="1">
                <a:off x="-1" y="73025"/>
                <a:ext cx="2" cy="1747838"/>
              </a:xfrm>
              <a:prstGeom prst="lin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59" name="Line 95"/>
              <p:cNvSpPr/>
              <p:nvPr/>
            </p:nvSpPr>
            <p:spPr>
              <a:xfrm flipH="1">
                <a:off x="912812" y="73025"/>
                <a:ext cx="1" cy="1747838"/>
              </a:xfrm>
              <a:prstGeom prst="lin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60" name="Arc 96"/>
              <p:cNvSpPr/>
              <p:nvPr/>
            </p:nvSpPr>
            <p:spPr>
              <a:xfrm>
                <a:off x="3174" y="1830387"/>
                <a:ext cx="900114" cy="1174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589" y="284"/>
                    </a:moveTo>
                    <a:cubicBezTo>
                      <a:pt x="21597" y="576"/>
                      <a:pt x="21600" y="869"/>
                      <a:pt x="21600" y="1164"/>
                    </a:cubicBezTo>
                    <a:cubicBezTo>
                      <a:pt x="21600" y="12450"/>
                      <a:pt x="16765" y="21600"/>
                      <a:pt x="10800" y="21600"/>
                    </a:cubicBezTo>
                    <a:cubicBezTo>
                      <a:pt x="4835" y="21600"/>
                      <a:pt x="0" y="12450"/>
                      <a:pt x="0" y="1164"/>
                    </a:cubicBezTo>
                    <a:cubicBezTo>
                      <a:pt x="0" y="775"/>
                      <a:pt x="6" y="387"/>
                      <a:pt x="18" y="0"/>
                    </a:cubicBezTo>
                  </a:path>
                </a:pathLst>
              </a:custGeom>
              <a:noFill/>
              <a:ln w="12700" cap="rnd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762" name="Rectangle 97"/>
            <p:cNvSpPr/>
            <p:nvPr/>
          </p:nvSpPr>
          <p:spPr>
            <a:xfrm>
              <a:off x="567208" y="660325"/>
              <a:ext cx="292101" cy="292101"/>
            </a:xfrm>
            <a:prstGeom prst="rect">
              <a:avLst/>
            </a:prstGeom>
            <a:solidFill>
              <a:schemeClr val="accent6"/>
            </a:solidFill>
            <a:ln w="12700" cap="flat">
              <a:solidFill>
                <a:srgbClr val="1F497D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3" name="Rectangle 98"/>
            <p:cNvSpPr/>
            <p:nvPr/>
          </p:nvSpPr>
          <p:spPr>
            <a:xfrm>
              <a:off x="567208" y="1117525"/>
              <a:ext cx="292101" cy="292101"/>
            </a:xfrm>
            <a:prstGeom prst="rect">
              <a:avLst/>
            </a:prstGeom>
            <a:solidFill>
              <a:schemeClr val="accent6"/>
            </a:solidFill>
            <a:ln w="12700" cap="flat">
              <a:solidFill>
                <a:srgbClr val="1F497D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" name="Rectangle 99"/>
            <p:cNvSpPr/>
            <p:nvPr/>
          </p:nvSpPr>
          <p:spPr>
            <a:xfrm>
              <a:off x="567208" y="1879525"/>
              <a:ext cx="292101" cy="292101"/>
            </a:xfrm>
            <a:prstGeom prst="rect">
              <a:avLst/>
            </a:prstGeom>
            <a:solidFill>
              <a:schemeClr val="accent6"/>
            </a:solidFill>
            <a:ln w="12700" cap="flat">
              <a:solidFill>
                <a:srgbClr val="1F497D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" name="Rectangle 100"/>
            <p:cNvSpPr/>
            <p:nvPr/>
          </p:nvSpPr>
          <p:spPr>
            <a:xfrm>
              <a:off x="386233" y="130485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3200">
                  <a:solidFill>
                    <a:srgbClr val="1F497D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. . .</a:t>
              </a:r>
            </a:p>
          </p:txBody>
        </p:sp>
        <p:grpSp>
          <p:nvGrpSpPr>
            <p:cNvPr id="770" name="Group 101"/>
            <p:cNvGrpSpPr/>
            <p:nvPr/>
          </p:nvGrpSpPr>
          <p:grpSpPr>
            <a:xfrm>
              <a:off x="4296246" y="431725"/>
              <a:ext cx="1065214" cy="1968501"/>
              <a:chOff x="0" y="0"/>
              <a:chExt cx="1065212" cy="1968499"/>
            </a:xfrm>
          </p:grpSpPr>
          <p:sp>
            <p:nvSpPr>
              <p:cNvPr id="766" name="Oval 102"/>
              <p:cNvSpPr/>
              <p:nvPr/>
            </p:nvSpPr>
            <p:spPr>
              <a:xfrm>
                <a:off x="6349" y="-1"/>
                <a:ext cx="1052514" cy="136528"/>
              </a:xfrm>
              <a:prstGeom prst="ellips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67" name="Line 103"/>
              <p:cNvSpPr/>
              <p:nvPr/>
            </p:nvSpPr>
            <p:spPr>
              <a:xfrm flipH="1">
                <a:off x="-1" y="74612"/>
                <a:ext cx="2" cy="1768476"/>
              </a:xfrm>
              <a:prstGeom prst="lin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68" name="Line 104"/>
              <p:cNvSpPr/>
              <p:nvPr/>
            </p:nvSpPr>
            <p:spPr>
              <a:xfrm flipH="1">
                <a:off x="1065212" y="74612"/>
                <a:ext cx="1" cy="1768476"/>
              </a:xfrm>
              <a:prstGeom prst="lin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69" name="Arc 105"/>
              <p:cNvSpPr/>
              <p:nvPr/>
            </p:nvSpPr>
            <p:spPr>
              <a:xfrm>
                <a:off x="3150" y="1854194"/>
                <a:ext cx="1052538" cy="114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596" y="0"/>
                    </a:moveTo>
                    <a:cubicBezTo>
                      <a:pt x="21598" y="201"/>
                      <a:pt x="21600" y="402"/>
                      <a:pt x="21600" y="604"/>
                    </a:cubicBezTo>
                    <a:cubicBezTo>
                      <a:pt x="21600" y="12199"/>
                      <a:pt x="16765" y="21600"/>
                      <a:pt x="10800" y="21600"/>
                    </a:cubicBezTo>
                    <a:cubicBezTo>
                      <a:pt x="4835" y="21599"/>
                      <a:pt x="0" y="12199"/>
                      <a:pt x="0" y="603"/>
                    </a:cubicBezTo>
                  </a:path>
                </a:pathLst>
              </a:custGeom>
              <a:noFill/>
              <a:ln w="12700" cap="rnd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771" name="Line 106"/>
            <p:cNvSpPr/>
            <p:nvPr/>
          </p:nvSpPr>
          <p:spPr>
            <a:xfrm>
              <a:off x="1176808" y="1492175"/>
              <a:ext cx="368301" cy="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2" name="Line 107"/>
            <p:cNvSpPr/>
            <p:nvPr/>
          </p:nvSpPr>
          <p:spPr>
            <a:xfrm flipV="1">
              <a:off x="2777009" y="876225"/>
              <a:ext cx="520701" cy="62230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3" name="Line 108"/>
            <p:cNvSpPr/>
            <p:nvPr/>
          </p:nvSpPr>
          <p:spPr>
            <a:xfrm flipV="1">
              <a:off x="2777009" y="1333425"/>
              <a:ext cx="520701" cy="16510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4" name="Line 109"/>
            <p:cNvSpPr/>
            <p:nvPr/>
          </p:nvSpPr>
          <p:spPr>
            <a:xfrm>
              <a:off x="2777008" y="1498525"/>
              <a:ext cx="520702" cy="59690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5" name="Line 110"/>
            <p:cNvSpPr/>
            <p:nvPr/>
          </p:nvSpPr>
          <p:spPr>
            <a:xfrm>
              <a:off x="3767609" y="806375"/>
              <a:ext cx="596901" cy="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6" name="Line 111"/>
            <p:cNvSpPr/>
            <p:nvPr/>
          </p:nvSpPr>
          <p:spPr>
            <a:xfrm>
              <a:off x="3767609" y="1263575"/>
              <a:ext cx="596901" cy="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7" name="Line 112"/>
            <p:cNvSpPr/>
            <p:nvPr/>
          </p:nvSpPr>
          <p:spPr>
            <a:xfrm>
              <a:off x="3767609" y="2101775"/>
              <a:ext cx="596901" cy="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8" name="Freeform 113"/>
            <p:cNvSpPr/>
            <p:nvPr/>
          </p:nvSpPr>
          <p:spPr>
            <a:xfrm>
              <a:off x="3304059" y="1111175"/>
              <a:ext cx="420688" cy="285751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" name="Freeform 114"/>
            <p:cNvSpPr/>
            <p:nvPr/>
          </p:nvSpPr>
          <p:spPr>
            <a:xfrm>
              <a:off x="3304059" y="577775"/>
              <a:ext cx="420688" cy="285751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1F497D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781" name="TextBox 115"/>
          <p:cNvSpPr txBox="1"/>
          <p:nvPr/>
        </p:nvSpPr>
        <p:spPr>
          <a:xfrm>
            <a:off x="-68263" y="1346200"/>
            <a:ext cx="3395663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Similarly, partition R with same h1 on UID</a:t>
            </a:r>
          </a:p>
        </p:txBody>
      </p:sp>
      <p:sp>
        <p:nvSpPr>
          <p:cNvPr id="782" name="TextBox 121"/>
          <p:cNvSpPr txBox="1"/>
          <p:nvPr/>
        </p:nvSpPr>
        <p:spPr>
          <a:xfrm>
            <a:off x="0" y="4508500"/>
            <a:ext cx="335280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What if B is lower?</a:t>
            </a:r>
          </a:p>
        </p:txBody>
      </p:sp>
      <p:sp>
        <p:nvSpPr>
          <p:cNvPr id="783" name="TextBox 117"/>
          <p:cNvSpPr txBox="1"/>
          <p:nvPr/>
        </p:nvSpPr>
        <p:spPr>
          <a:xfrm>
            <a:off x="75850" y="2492100"/>
            <a:ext cx="3276601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Memory requirement:</a:t>
            </a:r>
          </a:p>
        </p:txBody>
      </p:sp>
      <p:grpSp>
        <p:nvGrpSpPr>
          <p:cNvPr id="839" name="Group"/>
          <p:cNvGrpSpPr/>
          <p:nvPr/>
        </p:nvGrpSpPr>
        <p:grpSpPr>
          <a:xfrm>
            <a:off x="3391011" y="3160104"/>
            <a:ext cx="5384690" cy="2968051"/>
            <a:chOff x="0" y="0"/>
            <a:chExt cx="5384688" cy="2968049"/>
          </a:xfrm>
        </p:grpSpPr>
        <p:sp>
          <p:nvSpPr>
            <p:cNvPr id="784" name="Rectangle 9"/>
            <p:cNvSpPr txBox="1"/>
            <p:nvPr/>
          </p:nvSpPr>
          <p:spPr>
            <a:xfrm>
              <a:off x="0" y="0"/>
              <a:ext cx="1244489" cy="614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 algn="ctr">
                <a:defRPr b="1">
                  <a:latin typeface="Arial"/>
                  <a:ea typeface="Arial"/>
                  <a:cs typeface="Arial"/>
                  <a:sym typeface="Arial"/>
                </a:defRPr>
              </a:pPr>
              <a:r>
                <a:t>Partitions</a:t>
              </a:r>
            </a:p>
            <a:p>
              <a:pPr algn="ctr">
                <a:defRPr b="1">
                  <a:latin typeface="Arial"/>
                  <a:ea typeface="Arial"/>
                  <a:cs typeface="Arial"/>
                  <a:sym typeface="Arial"/>
                </a:defRPr>
              </a:pPr>
              <a:r>
                <a:t>of U and R</a:t>
              </a:r>
            </a:p>
          </p:txBody>
        </p:sp>
        <p:sp>
          <p:nvSpPr>
            <p:cNvPr id="785" name="Rectangle 10"/>
            <p:cNvSpPr txBox="1"/>
            <p:nvPr/>
          </p:nvSpPr>
          <p:spPr>
            <a:xfrm>
              <a:off x="1848153" y="1907180"/>
              <a:ext cx="1230214" cy="5172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 algn="ctr">
                <a:lnSpc>
                  <a:spcPct val="90000"/>
                </a:lnSpc>
                <a:defRPr b="1" sz="1600">
                  <a:latin typeface="Arial"/>
                  <a:ea typeface="Arial"/>
                  <a:cs typeface="Arial"/>
                  <a:sym typeface="Arial"/>
                </a:defRPr>
              </a:pPr>
              <a:r>
                <a:t>Input buffer</a:t>
              </a:r>
            </a:p>
            <a:p>
              <a:pPr algn="ctr">
                <a:lnSpc>
                  <a:spcPct val="90000"/>
                </a:lnSpc>
                <a:defRPr b="1" sz="1600">
                  <a:latin typeface="Arial"/>
                  <a:ea typeface="Arial"/>
                  <a:cs typeface="Arial"/>
                  <a:sym typeface="Arial"/>
                </a:defRPr>
              </a:pPr>
              <a:r>
                <a:t>for Ri</a:t>
              </a:r>
            </a:p>
          </p:txBody>
        </p:sp>
        <p:sp>
          <p:nvSpPr>
            <p:cNvPr id="786" name="Rectangle 11"/>
            <p:cNvSpPr txBox="1"/>
            <p:nvPr/>
          </p:nvSpPr>
          <p:spPr>
            <a:xfrm>
              <a:off x="2118628" y="472095"/>
              <a:ext cx="1693565" cy="3108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 algn="ctr">
                <a:defRPr b="1" sz="1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Hash table on Ui</a:t>
              </a:r>
            </a:p>
          </p:txBody>
        </p:sp>
        <p:sp>
          <p:nvSpPr>
            <p:cNvPr id="787" name="Freeform 12"/>
            <p:cNvSpPr/>
            <p:nvPr/>
          </p:nvSpPr>
          <p:spPr>
            <a:xfrm>
              <a:off x="2274776" y="1624620"/>
              <a:ext cx="228600" cy="246063"/>
            </a:xfrm>
            <a:prstGeom prst="rect">
              <a:avLst/>
            </a:prstGeom>
            <a:solidFill>
              <a:schemeClr val="accent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" name="Freeform 13"/>
            <p:cNvSpPr/>
            <p:nvPr/>
          </p:nvSpPr>
          <p:spPr>
            <a:xfrm>
              <a:off x="460263" y="1176945"/>
              <a:ext cx="38101" cy="55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109"/>
                  </a:moveTo>
                  <a:lnTo>
                    <a:pt x="10800" y="0"/>
                  </a:lnTo>
                  <a:lnTo>
                    <a:pt x="0" y="11109"/>
                  </a:lnTo>
                  <a:lnTo>
                    <a:pt x="10800" y="21600"/>
                  </a:lnTo>
                  <a:lnTo>
                    <a:pt x="21600" y="11109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" name="Freeform 14"/>
            <p:cNvSpPr/>
            <p:nvPr/>
          </p:nvSpPr>
          <p:spPr>
            <a:xfrm>
              <a:off x="592026" y="1176945"/>
              <a:ext cx="38100" cy="55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109"/>
                  </a:moveTo>
                  <a:lnTo>
                    <a:pt x="10800" y="0"/>
                  </a:lnTo>
                  <a:lnTo>
                    <a:pt x="0" y="11109"/>
                  </a:lnTo>
                  <a:lnTo>
                    <a:pt x="10800" y="21600"/>
                  </a:lnTo>
                  <a:lnTo>
                    <a:pt x="21600" y="11109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0" name="Freeform 15"/>
            <p:cNvSpPr/>
            <p:nvPr/>
          </p:nvSpPr>
          <p:spPr>
            <a:xfrm>
              <a:off x="734901" y="1176945"/>
              <a:ext cx="38100" cy="55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109"/>
                  </a:moveTo>
                  <a:lnTo>
                    <a:pt x="10800" y="0"/>
                  </a:lnTo>
                  <a:lnTo>
                    <a:pt x="0" y="11109"/>
                  </a:lnTo>
                  <a:lnTo>
                    <a:pt x="10800" y="21600"/>
                  </a:lnTo>
                  <a:lnTo>
                    <a:pt x="21600" y="11109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" name="Freeform 16"/>
            <p:cNvSpPr/>
            <p:nvPr/>
          </p:nvSpPr>
          <p:spPr>
            <a:xfrm>
              <a:off x="384063" y="853095"/>
              <a:ext cx="228601" cy="246063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" name="Freeform 17"/>
            <p:cNvSpPr/>
            <p:nvPr/>
          </p:nvSpPr>
          <p:spPr>
            <a:xfrm>
              <a:off x="650763" y="853095"/>
              <a:ext cx="227013" cy="246063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" name="Freeform 18"/>
            <p:cNvSpPr/>
            <p:nvPr/>
          </p:nvSpPr>
          <p:spPr>
            <a:xfrm>
              <a:off x="384063" y="1329345"/>
              <a:ext cx="228601" cy="244475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" name="Freeform 19"/>
            <p:cNvSpPr/>
            <p:nvPr/>
          </p:nvSpPr>
          <p:spPr>
            <a:xfrm>
              <a:off x="660288" y="1329345"/>
              <a:ext cx="227013" cy="244475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" name="Freeform 22"/>
            <p:cNvSpPr/>
            <p:nvPr/>
          </p:nvSpPr>
          <p:spPr>
            <a:xfrm>
              <a:off x="2162063" y="897545"/>
              <a:ext cx="227013" cy="246063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" name="Freeform 23"/>
            <p:cNvSpPr/>
            <p:nvPr/>
          </p:nvSpPr>
          <p:spPr>
            <a:xfrm>
              <a:off x="2482738" y="907070"/>
              <a:ext cx="228601" cy="246063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" name="Freeform 24"/>
            <p:cNvSpPr/>
            <p:nvPr/>
          </p:nvSpPr>
          <p:spPr>
            <a:xfrm>
              <a:off x="3535251" y="907070"/>
              <a:ext cx="227014" cy="246063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" name="Freeform 25"/>
            <p:cNvSpPr/>
            <p:nvPr/>
          </p:nvSpPr>
          <p:spPr>
            <a:xfrm>
              <a:off x="2985976" y="1011845"/>
              <a:ext cx="38100" cy="55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109"/>
                  </a:moveTo>
                  <a:lnTo>
                    <a:pt x="9900" y="0"/>
                  </a:lnTo>
                  <a:lnTo>
                    <a:pt x="0" y="11109"/>
                  </a:lnTo>
                  <a:lnTo>
                    <a:pt x="9900" y="21600"/>
                  </a:lnTo>
                  <a:lnTo>
                    <a:pt x="21600" y="11109"/>
                  </a:lnTo>
                </a:path>
              </a:pathLst>
            </a:custGeom>
            <a:solidFill>
              <a:srgbClr val="C0FEF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9" name="Freeform 26"/>
            <p:cNvSpPr/>
            <p:nvPr/>
          </p:nvSpPr>
          <p:spPr>
            <a:xfrm>
              <a:off x="3119325" y="1011845"/>
              <a:ext cx="36514" cy="55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109"/>
                  </a:moveTo>
                  <a:lnTo>
                    <a:pt x="10330" y="0"/>
                  </a:lnTo>
                  <a:lnTo>
                    <a:pt x="0" y="11109"/>
                  </a:lnTo>
                  <a:lnTo>
                    <a:pt x="10330" y="21600"/>
                  </a:lnTo>
                  <a:lnTo>
                    <a:pt x="21600" y="11109"/>
                  </a:lnTo>
                </a:path>
              </a:pathLst>
            </a:custGeom>
            <a:solidFill>
              <a:srgbClr val="C0FEF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0" name="Freeform 27"/>
            <p:cNvSpPr/>
            <p:nvPr/>
          </p:nvSpPr>
          <p:spPr>
            <a:xfrm>
              <a:off x="3260613" y="1011845"/>
              <a:ext cx="38101" cy="55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109"/>
                  </a:moveTo>
                  <a:lnTo>
                    <a:pt x="9900" y="0"/>
                  </a:lnTo>
                  <a:lnTo>
                    <a:pt x="0" y="11109"/>
                  </a:lnTo>
                  <a:lnTo>
                    <a:pt x="9900" y="21600"/>
                  </a:lnTo>
                  <a:lnTo>
                    <a:pt x="21600" y="11109"/>
                  </a:lnTo>
                </a:path>
              </a:pathLst>
            </a:custGeom>
            <a:solidFill>
              <a:srgbClr val="C0FEF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" name="Freeform 28"/>
            <p:cNvSpPr/>
            <p:nvPr/>
          </p:nvSpPr>
          <p:spPr>
            <a:xfrm>
              <a:off x="2108088" y="853095"/>
              <a:ext cx="1747838" cy="36512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" name="Freeform 29"/>
            <p:cNvSpPr/>
            <p:nvPr/>
          </p:nvSpPr>
          <p:spPr>
            <a:xfrm>
              <a:off x="3468576" y="1624620"/>
              <a:ext cx="228601" cy="246063"/>
            </a:xfrm>
            <a:prstGeom prst="rect">
              <a:avLst/>
            </a:prstGeom>
            <a:solidFill>
              <a:schemeClr val="accent1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" name="Freeform 30"/>
            <p:cNvSpPr/>
            <p:nvPr/>
          </p:nvSpPr>
          <p:spPr>
            <a:xfrm>
              <a:off x="1820751" y="319695"/>
              <a:ext cx="2420938" cy="220980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810" name="Group 31"/>
            <p:cNvGrpSpPr/>
            <p:nvPr/>
          </p:nvGrpSpPr>
          <p:grpSpPr>
            <a:xfrm>
              <a:off x="4786201" y="910245"/>
              <a:ext cx="311151" cy="1366838"/>
              <a:chOff x="0" y="0"/>
              <a:chExt cx="311149" cy="1366837"/>
            </a:xfrm>
          </p:grpSpPr>
          <p:sp>
            <p:nvSpPr>
              <p:cNvPr id="804" name="Freeform 32"/>
              <p:cNvSpPr/>
              <p:nvPr/>
            </p:nvSpPr>
            <p:spPr>
              <a:xfrm>
                <a:off x="0" y="838200"/>
                <a:ext cx="38100" cy="57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lnTo>
                      <a:pt x="10800" y="0"/>
                    </a:lnTo>
                    <a:lnTo>
                      <a:pt x="0" y="10800"/>
                    </a:lnTo>
                    <a:lnTo>
                      <a:pt x="10800" y="21600"/>
                    </a:lnTo>
                    <a:lnTo>
                      <a:pt x="21600" y="10800"/>
                    </a:lnTo>
                  </a:path>
                </a:pathLst>
              </a:custGeom>
              <a:solidFill>
                <a:schemeClr val="accent1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05" name="Freeform 33"/>
              <p:cNvSpPr/>
              <p:nvPr/>
            </p:nvSpPr>
            <p:spPr>
              <a:xfrm>
                <a:off x="131762" y="838200"/>
                <a:ext cx="38101" cy="57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lnTo>
                      <a:pt x="10800" y="0"/>
                    </a:lnTo>
                    <a:lnTo>
                      <a:pt x="0" y="10800"/>
                    </a:lnTo>
                    <a:lnTo>
                      <a:pt x="10800" y="21600"/>
                    </a:lnTo>
                    <a:lnTo>
                      <a:pt x="21600" y="10800"/>
                    </a:lnTo>
                  </a:path>
                </a:pathLst>
              </a:custGeom>
              <a:solidFill>
                <a:schemeClr val="accent1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06" name="Freeform 34"/>
              <p:cNvSpPr/>
              <p:nvPr/>
            </p:nvSpPr>
            <p:spPr>
              <a:xfrm>
                <a:off x="274637" y="838200"/>
                <a:ext cx="36513" cy="57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lnTo>
                      <a:pt x="11270" y="0"/>
                    </a:lnTo>
                    <a:lnTo>
                      <a:pt x="0" y="10800"/>
                    </a:lnTo>
                    <a:lnTo>
                      <a:pt x="11270" y="21600"/>
                    </a:lnTo>
                    <a:lnTo>
                      <a:pt x="21600" y="10800"/>
                    </a:lnTo>
                  </a:path>
                </a:pathLst>
              </a:custGeom>
              <a:solidFill>
                <a:schemeClr val="accent1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07" name="Freeform 35"/>
              <p:cNvSpPr/>
              <p:nvPr/>
            </p:nvSpPr>
            <p:spPr>
              <a:xfrm>
                <a:off x="57149" y="0"/>
                <a:ext cx="227014" cy="244475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08" name="Freeform 36"/>
              <p:cNvSpPr/>
              <p:nvPr/>
            </p:nvSpPr>
            <p:spPr>
              <a:xfrm>
                <a:off x="57149" y="357187"/>
                <a:ext cx="227014" cy="246063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09" name="Freeform 37"/>
              <p:cNvSpPr/>
              <p:nvPr/>
            </p:nvSpPr>
            <p:spPr>
              <a:xfrm>
                <a:off x="57149" y="1122362"/>
                <a:ext cx="227014" cy="244476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811" name="Rectangle 38"/>
            <p:cNvSpPr txBox="1"/>
            <p:nvPr/>
          </p:nvSpPr>
          <p:spPr>
            <a:xfrm>
              <a:off x="2138318" y="2519970"/>
              <a:ext cx="1702024" cy="3481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 buffer pages</a:t>
              </a:r>
            </a:p>
          </p:txBody>
        </p:sp>
        <p:sp>
          <p:nvSpPr>
            <p:cNvPr id="812" name="Rectangle 39"/>
            <p:cNvSpPr txBox="1"/>
            <p:nvPr/>
          </p:nvSpPr>
          <p:spPr>
            <a:xfrm>
              <a:off x="379301" y="2619928"/>
              <a:ext cx="584474" cy="3481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Disk</a:t>
              </a:r>
            </a:p>
          </p:txBody>
        </p:sp>
        <p:sp>
          <p:nvSpPr>
            <p:cNvPr id="813" name="Rectangle 40"/>
            <p:cNvSpPr txBox="1"/>
            <p:nvPr/>
          </p:nvSpPr>
          <p:spPr>
            <a:xfrm>
              <a:off x="3174888" y="1871084"/>
              <a:ext cx="823814" cy="5394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>
                <a:defRPr b="1" sz="1600">
                  <a:latin typeface="Arial"/>
                  <a:ea typeface="Arial"/>
                  <a:cs typeface="Arial"/>
                  <a:sym typeface="Arial"/>
                </a:defRPr>
              </a:pPr>
              <a:r>
                <a:t>Output </a:t>
              </a:r>
            </a:p>
            <a:p>
              <a:pPr>
                <a:defRPr b="1" sz="1600">
                  <a:latin typeface="Arial"/>
                  <a:ea typeface="Arial"/>
                  <a:cs typeface="Arial"/>
                  <a:sym typeface="Arial"/>
                </a:defRPr>
              </a:pPr>
              <a:r>
                <a:t> buffer</a:t>
              </a:r>
            </a:p>
          </p:txBody>
        </p:sp>
        <p:sp>
          <p:nvSpPr>
            <p:cNvPr id="814" name="Rectangle 41"/>
            <p:cNvSpPr txBox="1"/>
            <p:nvPr/>
          </p:nvSpPr>
          <p:spPr>
            <a:xfrm>
              <a:off x="4632213" y="2564365"/>
              <a:ext cx="584474" cy="3481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Disk</a:t>
              </a:r>
            </a:p>
          </p:txBody>
        </p:sp>
        <p:sp>
          <p:nvSpPr>
            <p:cNvPr id="815" name="Rectangle 42"/>
            <p:cNvSpPr txBox="1"/>
            <p:nvPr/>
          </p:nvSpPr>
          <p:spPr>
            <a:xfrm>
              <a:off x="4470288" y="181528"/>
              <a:ext cx="850578" cy="3481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Output</a:t>
              </a:r>
            </a:p>
          </p:txBody>
        </p:sp>
        <p:sp>
          <p:nvSpPr>
            <p:cNvPr id="816" name="Rectangle 43"/>
            <p:cNvSpPr txBox="1"/>
            <p:nvPr/>
          </p:nvSpPr>
          <p:spPr>
            <a:xfrm>
              <a:off x="1226430" y="404204"/>
              <a:ext cx="586979" cy="829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/>
            <a:p>
              <a:pPr algn="ctr">
                <a:defRPr b="1" sz="1600">
                  <a:latin typeface="Arial"/>
                  <a:ea typeface="Arial"/>
                  <a:cs typeface="Arial"/>
                  <a:sym typeface="Arial"/>
                </a:defRPr>
              </a:pPr>
              <a:r>
                <a:t>hash</a:t>
              </a:r>
            </a:p>
            <a:p>
              <a:pPr algn="ctr">
                <a:defRPr b="1" sz="1600">
                  <a:latin typeface="Arial"/>
                  <a:ea typeface="Arial"/>
                  <a:cs typeface="Arial"/>
                  <a:sym typeface="Arial"/>
                </a:defRPr>
              </a:pPr>
              <a:r>
                <a:t>func.</a:t>
              </a:r>
            </a:p>
            <a:p>
              <a:pPr algn="ctr">
                <a:defRPr b="1" sz="2000" u="sng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h2</a:t>
              </a:r>
            </a:p>
          </p:txBody>
        </p:sp>
        <p:sp>
          <p:nvSpPr>
            <p:cNvPr id="817" name="Rectangle 46"/>
            <p:cNvSpPr txBox="1"/>
            <p:nvPr/>
          </p:nvSpPr>
          <p:spPr>
            <a:xfrm>
              <a:off x="2620851" y="1500795"/>
              <a:ext cx="338734" cy="3108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>
                <a:defRPr b="1" sz="1600">
                  <a:solidFill>
                    <a:srgbClr val="FF26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h2</a:t>
              </a:r>
            </a:p>
          </p:txBody>
        </p:sp>
        <p:grpSp>
          <p:nvGrpSpPr>
            <p:cNvPr id="822" name="Group 47"/>
            <p:cNvGrpSpPr/>
            <p:nvPr/>
          </p:nvGrpSpPr>
          <p:grpSpPr>
            <a:xfrm>
              <a:off x="128476" y="554645"/>
              <a:ext cx="1065213" cy="2020889"/>
              <a:chOff x="0" y="0"/>
              <a:chExt cx="1065211" cy="2020888"/>
            </a:xfrm>
          </p:grpSpPr>
          <p:sp>
            <p:nvSpPr>
              <p:cNvPr id="818" name="Oval 48"/>
              <p:cNvSpPr/>
              <p:nvPr/>
            </p:nvSpPr>
            <p:spPr>
              <a:xfrm>
                <a:off x="6349" y="0"/>
                <a:ext cx="1052514" cy="139701"/>
              </a:xfrm>
              <a:prstGeom prst="ellips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19" name="Line 49"/>
              <p:cNvSpPr/>
              <p:nvPr/>
            </p:nvSpPr>
            <p:spPr>
              <a:xfrm flipH="1">
                <a:off x="-1" y="76200"/>
                <a:ext cx="2" cy="1816101"/>
              </a:xfrm>
              <a:prstGeom prst="lin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20" name="Line 50"/>
              <p:cNvSpPr/>
              <p:nvPr/>
            </p:nvSpPr>
            <p:spPr>
              <a:xfrm flipH="1">
                <a:off x="1065211" y="76200"/>
                <a:ext cx="1" cy="1816101"/>
              </a:xfrm>
              <a:prstGeom prst="lin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21" name="Arc 51"/>
              <p:cNvSpPr/>
              <p:nvPr/>
            </p:nvSpPr>
            <p:spPr>
              <a:xfrm>
                <a:off x="1563" y="1903413"/>
                <a:ext cx="1052537" cy="1174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596" y="0"/>
                    </a:moveTo>
                    <a:cubicBezTo>
                      <a:pt x="21599" y="195"/>
                      <a:pt x="21600" y="390"/>
                      <a:pt x="21600" y="586"/>
                    </a:cubicBezTo>
                    <a:cubicBezTo>
                      <a:pt x="21600" y="12191"/>
                      <a:pt x="16765" y="21600"/>
                      <a:pt x="10800" y="21600"/>
                    </a:cubicBezTo>
                    <a:cubicBezTo>
                      <a:pt x="4835" y="21599"/>
                      <a:pt x="0" y="12191"/>
                      <a:pt x="0" y="585"/>
                    </a:cubicBezTo>
                  </a:path>
                </a:pathLst>
              </a:custGeom>
              <a:noFill/>
              <a:ln w="12700" cap="rnd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827" name="Group 52"/>
            <p:cNvGrpSpPr/>
            <p:nvPr/>
          </p:nvGrpSpPr>
          <p:grpSpPr>
            <a:xfrm>
              <a:off x="4546488" y="630845"/>
              <a:ext cx="838201" cy="1871664"/>
              <a:chOff x="0" y="0"/>
              <a:chExt cx="838199" cy="1871663"/>
            </a:xfrm>
          </p:grpSpPr>
          <p:sp>
            <p:nvSpPr>
              <p:cNvPr id="823" name="Oval 53"/>
              <p:cNvSpPr/>
              <p:nvPr/>
            </p:nvSpPr>
            <p:spPr>
              <a:xfrm>
                <a:off x="6350" y="-1"/>
                <a:ext cx="825500" cy="128589"/>
              </a:xfrm>
              <a:prstGeom prst="ellips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24" name="Line 54"/>
              <p:cNvSpPr/>
              <p:nvPr/>
            </p:nvSpPr>
            <p:spPr>
              <a:xfrm flipH="1">
                <a:off x="-1" y="69850"/>
                <a:ext cx="2" cy="1679575"/>
              </a:xfrm>
              <a:prstGeom prst="lin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25" name="Line 55"/>
              <p:cNvSpPr/>
              <p:nvPr/>
            </p:nvSpPr>
            <p:spPr>
              <a:xfrm flipH="1">
                <a:off x="838199" y="69850"/>
                <a:ext cx="1" cy="1679575"/>
              </a:xfrm>
              <a:prstGeom prst="line">
                <a:avLst/>
              </a:prstGeom>
              <a:noFill/>
              <a:ln w="127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26" name="Arc 56"/>
              <p:cNvSpPr/>
              <p:nvPr/>
            </p:nvSpPr>
            <p:spPr>
              <a:xfrm>
                <a:off x="4762" y="1758950"/>
                <a:ext cx="825501" cy="1127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589" y="298"/>
                    </a:moveTo>
                    <a:cubicBezTo>
                      <a:pt x="21596" y="604"/>
                      <a:pt x="21600" y="909"/>
                      <a:pt x="21600" y="1215"/>
                    </a:cubicBezTo>
                    <a:cubicBezTo>
                      <a:pt x="21600" y="12473"/>
                      <a:pt x="16765" y="21600"/>
                      <a:pt x="10800" y="21600"/>
                    </a:cubicBezTo>
                    <a:cubicBezTo>
                      <a:pt x="4835" y="21600"/>
                      <a:pt x="0" y="12473"/>
                      <a:pt x="0" y="1215"/>
                    </a:cubicBezTo>
                    <a:cubicBezTo>
                      <a:pt x="0" y="809"/>
                      <a:pt x="6" y="404"/>
                      <a:pt x="19" y="0"/>
                    </a:cubicBezTo>
                  </a:path>
                </a:pathLst>
              </a:custGeom>
              <a:noFill/>
              <a:ln w="12700" cap="rnd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828" name="Line 57"/>
            <p:cNvSpPr/>
            <p:nvPr/>
          </p:nvSpPr>
          <p:spPr>
            <a:xfrm>
              <a:off x="1200038" y="1234095"/>
              <a:ext cx="901701" cy="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29" name="Line 58"/>
            <p:cNvSpPr/>
            <p:nvPr/>
          </p:nvSpPr>
          <p:spPr>
            <a:xfrm>
              <a:off x="1200038" y="1767495"/>
              <a:ext cx="1054101" cy="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30" name="Freeform 59"/>
            <p:cNvSpPr/>
            <p:nvPr/>
          </p:nvSpPr>
          <p:spPr>
            <a:xfrm>
              <a:off x="2412888" y="1234095"/>
              <a:ext cx="304801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1600" y="12975"/>
                  </a:lnTo>
                  <a:lnTo>
                    <a:pt x="21150" y="10875"/>
                  </a:lnTo>
                  <a:lnTo>
                    <a:pt x="0" y="8625"/>
                  </a:lnTo>
                  <a:lnTo>
                    <a:pt x="21600" y="0"/>
                  </a:lnTo>
                </a:path>
              </a:pathLst>
            </a:custGeom>
            <a:noFill/>
            <a:ln w="12700" cap="rnd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" name="Line 60"/>
            <p:cNvSpPr/>
            <p:nvPr/>
          </p:nvSpPr>
          <p:spPr>
            <a:xfrm>
              <a:off x="3714638" y="1767495"/>
              <a:ext cx="825501" cy="1"/>
            </a:xfrm>
            <a:prstGeom prst="line">
              <a:avLst/>
            </a:prstGeom>
            <a:noFill/>
            <a:ln w="12700" cap="flat">
              <a:solidFill>
                <a:srgbClr val="1F497D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32" name="Freeform 120"/>
            <p:cNvSpPr/>
            <p:nvPr/>
          </p:nvSpPr>
          <p:spPr>
            <a:xfrm>
              <a:off x="384063" y="2207232"/>
              <a:ext cx="228601" cy="244476"/>
            </a:xfrm>
            <a:prstGeom prst="rect">
              <a:avLst/>
            </a:prstGeom>
            <a:solidFill>
              <a:schemeClr val="accent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" name="Freeform 121"/>
            <p:cNvSpPr/>
            <p:nvPr/>
          </p:nvSpPr>
          <p:spPr>
            <a:xfrm>
              <a:off x="660288" y="2207232"/>
              <a:ext cx="227013" cy="244476"/>
            </a:xfrm>
            <a:prstGeom prst="rect">
              <a:avLst/>
            </a:prstGeom>
            <a:solidFill>
              <a:schemeClr val="accent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" name="Freeform 122"/>
            <p:cNvSpPr/>
            <p:nvPr/>
          </p:nvSpPr>
          <p:spPr>
            <a:xfrm>
              <a:off x="384063" y="1767495"/>
              <a:ext cx="228601" cy="244475"/>
            </a:xfrm>
            <a:prstGeom prst="rect">
              <a:avLst/>
            </a:prstGeom>
            <a:solidFill>
              <a:schemeClr val="accent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" name="Freeform 123"/>
            <p:cNvSpPr/>
            <p:nvPr/>
          </p:nvSpPr>
          <p:spPr>
            <a:xfrm>
              <a:off x="660288" y="1767495"/>
              <a:ext cx="227013" cy="244475"/>
            </a:xfrm>
            <a:prstGeom prst="rect">
              <a:avLst/>
            </a:prstGeom>
            <a:solidFill>
              <a:schemeClr val="accent3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6" name="Freeform 124"/>
            <p:cNvSpPr/>
            <p:nvPr/>
          </p:nvSpPr>
          <p:spPr>
            <a:xfrm>
              <a:off x="431688" y="2091345"/>
              <a:ext cx="38101" cy="55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109"/>
                  </a:moveTo>
                  <a:lnTo>
                    <a:pt x="10800" y="0"/>
                  </a:lnTo>
                  <a:lnTo>
                    <a:pt x="0" y="11109"/>
                  </a:lnTo>
                  <a:lnTo>
                    <a:pt x="10800" y="21600"/>
                  </a:lnTo>
                  <a:lnTo>
                    <a:pt x="21600" y="11109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" name="Freeform 125"/>
            <p:cNvSpPr/>
            <p:nvPr/>
          </p:nvSpPr>
          <p:spPr>
            <a:xfrm>
              <a:off x="563451" y="2091345"/>
              <a:ext cx="38100" cy="55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109"/>
                  </a:moveTo>
                  <a:lnTo>
                    <a:pt x="10800" y="0"/>
                  </a:lnTo>
                  <a:lnTo>
                    <a:pt x="0" y="11109"/>
                  </a:lnTo>
                  <a:lnTo>
                    <a:pt x="10800" y="21600"/>
                  </a:lnTo>
                  <a:lnTo>
                    <a:pt x="21600" y="11109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" name="Freeform 126"/>
            <p:cNvSpPr/>
            <p:nvPr/>
          </p:nvSpPr>
          <p:spPr>
            <a:xfrm>
              <a:off x="706326" y="2091345"/>
              <a:ext cx="38100" cy="55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109"/>
                  </a:moveTo>
                  <a:lnTo>
                    <a:pt x="10800" y="0"/>
                  </a:lnTo>
                  <a:lnTo>
                    <a:pt x="0" y="11109"/>
                  </a:lnTo>
                  <a:lnTo>
                    <a:pt x="10800" y="21600"/>
                  </a:lnTo>
                  <a:lnTo>
                    <a:pt x="21600" y="11109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840" name="Title 1"/>
          <p:cNvSpPr txBox="1"/>
          <p:nvPr/>
        </p:nvSpPr>
        <p:spPr>
          <a:xfrm>
            <a:off x="725074" y="2138993"/>
            <a:ext cx="1808989" cy="539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</a:t>
            </a:r>
            <a:r>
              <a:rPr baseline="-25000"/>
              <a:t>U</a:t>
            </a:r>
            <a:r>
              <a:t> ≤ N</a:t>
            </a:r>
            <a:r>
              <a:rPr baseline="-25000"/>
              <a:t>R</a:t>
            </a:r>
          </a:p>
        </p:txBody>
      </p:sp>
      <p:sp>
        <p:nvSpPr>
          <p:cNvPr id="841" name="TextBox 129"/>
          <p:cNvSpPr txBox="1"/>
          <p:nvPr/>
        </p:nvSpPr>
        <p:spPr>
          <a:xfrm>
            <a:off x="14223" y="4966532"/>
            <a:ext cx="3352801" cy="481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What about skews?</a:t>
            </a:r>
          </a:p>
        </p:txBody>
      </p:sp>
      <p:sp>
        <p:nvSpPr>
          <p:cNvPr id="842" name="TextBox 130"/>
          <p:cNvSpPr txBox="1"/>
          <p:nvPr/>
        </p:nvSpPr>
        <p:spPr>
          <a:xfrm>
            <a:off x="138110" y="6008430"/>
            <a:ext cx="7913691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“Hybrid” Hash Join algorithm </a:t>
            </a:r>
          </a:p>
          <a:p>
            <a:pPr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exploits memory better and has slightly lower I/O cost</a:t>
            </a:r>
          </a:p>
        </p:txBody>
      </p:sp>
      <p:sp>
        <p:nvSpPr>
          <p:cNvPr id="843" name="TextBox 131"/>
          <p:cNvSpPr txBox="1"/>
          <p:nvPr/>
        </p:nvSpPr>
        <p:spPr>
          <a:xfrm>
            <a:off x="0" y="5428198"/>
            <a:ext cx="3352800" cy="539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What if N</a:t>
            </a:r>
            <a:r>
              <a:rPr baseline="-25000"/>
              <a:t>U</a:t>
            </a:r>
            <a:r>
              <a:t> &gt; N</a:t>
            </a:r>
            <a:r>
              <a:rPr baseline="-25000"/>
              <a:t>R</a:t>
            </a:r>
            <a:r>
              <a:t>?</a:t>
            </a:r>
          </a:p>
        </p:txBody>
      </p:sp>
      <p:sp>
        <p:nvSpPr>
          <p:cNvPr id="844" name="TextBox 115"/>
          <p:cNvSpPr txBox="1"/>
          <p:nvPr/>
        </p:nvSpPr>
        <p:spPr>
          <a:xfrm>
            <a:off x="4622006" y="2655748"/>
            <a:ext cx="2986089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2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Partition phase</a:t>
            </a:r>
          </a:p>
        </p:txBody>
      </p:sp>
      <p:sp>
        <p:nvSpPr>
          <p:cNvPr id="845" name="TextBox 116"/>
          <p:cNvSpPr txBox="1"/>
          <p:nvPr/>
        </p:nvSpPr>
        <p:spPr>
          <a:xfrm>
            <a:off x="4501753" y="5943600"/>
            <a:ext cx="3788570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2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Stitching Phase</a:t>
            </a:r>
          </a:p>
        </p:txBody>
      </p:sp>
      <p:sp>
        <p:nvSpPr>
          <p:cNvPr id="846" name="Rectangle 2"/>
          <p:cNvSpPr txBox="1"/>
          <p:nvPr/>
        </p:nvSpPr>
        <p:spPr>
          <a:xfrm>
            <a:off x="156537" y="3860517"/>
            <a:ext cx="3166726" cy="600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8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u="none"/>
              <a:t>I/O cost</a:t>
            </a:r>
            <a:r>
              <a:rPr u="none"/>
              <a:t>: </a:t>
            </a:r>
            <a:r>
              <a:rPr u="none">
                <a:solidFill>
                  <a:srgbClr val="FF0000"/>
                </a:solidFill>
              </a:rPr>
              <a:t>3 x (N</a:t>
            </a:r>
            <a:r>
              <a:rPr baseline="-25000" u="none">
                <a:solidFill>
                  <a:srgbClr val="FF0000"/>
                </a:solidFill>
              </a:rPr>
              <a:t>U</a:t>
            </a:r>
            <a:r>
              <a:rPr u="none">
                <a:solidFill>
                  <a:srgbClr val="FF0000"/>
                </a:solidFill>
              </a:rPr>
              <a:t> + N</a:t>
            </a:r>
            <a:r>
              <a:rPr baseline="-25000" u="none">
                <a:solidFill>
                  <a:srgbClr val="FF0000"/>
                </a:solidFill>
              </a:rPr>
              <a:t>R</a:t>
            </a:r>
            <a:r>
              <a:rPr u="none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47" name="TextBox 120"/>
          <p:cNvSpPr txBox="1"/>
          <p:nvPr/>
        </p:nvSpPr>
        <p:spPr>
          <a:xfrm>
            <a:off x="-17114" y="2936511"/>
            <a:ext cx="3352801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(B-2) &gt;= F x N</a:t>
            </a:r>
            <a:r>
              <a:rPr baseline="-5999"/>
              <a:t>U</a:t>
            </a:r>
            <a:r>
              <a:t> / (B-1)</a:t>
            </a:r>
          </a:p>
        </p:txBody>
      </p:sp>
      <p:sp>
        <p:nvSpPr>
          <p:cNvPr id="848" name="TextBox 120"/>
          <p:cNvSpPr txBox="1"/>
          <p:nvPr/>
        </p:nvSpPr>
        <p:spPr>
          <a:xfrm>
            <a:off x="152053" y="3420050"/>
            <a:ext cx="1317973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Rough:</a:t>
            </a:r>
          </a:p>
        </p:txBody>
      </p:sp>
      <p:pic>
        <p:nvPicPr>
          <p:cNvPr id="8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0679" y="3482992"/>
            <a:ext cx="2035106" cy="3778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click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44" grpId="2"/>
      <p:bldP build="whole" bldLvl="1" animBg="1" rev="0" advAuto="0" spid="783" grpId="7"/>
      <p:bldP build="whole" bldLvl="1" animBg="1" rev="0" advAuto="0" spid="843" grpId="15"/>
      <p:bldP build="whole" bldLvl="1" animBg="1" rev="0" advAuto="0" spid="839" grpId="5"/>
      <p:bldP build="whole" bldLvl="1" animBg="1" rev="0" advAuto="0" spid="847" grpId="9"/>
      <p:bldP build="whole" bldLvl="1" animBg="1" rev="0" advAuto="0" spid="842" grpId="16"/>
      <p:bldP build="whole" bldLvl="1" animBg="1" rev="0" advAuto="0" spid="846" grpId="12"/>
      <p:bldP build="whole" bldLvl="1" animBg="1" rev="0" advAuto="0" spid="782" grpId="13"/>
      <p:bldP build="whole" bldLvl="1" animBg="1" rev="0" advAuto="0" spid="726" grpId="4"/>
      <p:bldP build="whole" bldLvl="1" animBg="1" rev="0" advAuto="0" spid="841" grpId="14"/>
      <p:bldP build="whole" bldLvl="1" animBg="1" rev="0" advAuto="0" spid="845" grpId="6"/>
      <p:bldP build="whole" bldLvl="1" animBg="1" rev="0" advAuto="0" spid="849" grpId="11"/>
      <p:bldP build="whole" bldLvl="1" animBg="1" rev="0" advAuto="0" spid="848" grpId="10"/>
      <p:bldP build="whole" bldLvl="1" animBg="1" rev="0" advAuto="0" spid="840" grpId="8"/>
      <p:bldP build="whole" bldLvl="1" animBg="1" rev="0" advAuto="0" spid="780" grpId="1"/>
      <p:bldP build="whole" bldLvl="1" animBg="1" rev="0" advAuto="0" spid="781" grpId="3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3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5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" name="Join: Comparison of Algorith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Join: Comparison of Algorithms</a:t>
              </a:r>
            </a:p>
          </p:txBody>
        </p:sp>
      </p:grpSp>
      <p:sp>
        <p:nvSpPr>
          <p:cNvPr id="854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55" name="Title 1"/>
          <p:cNvSpPr txBox="1"/>
          <p:nvPr/>
        </p:nvSpPr>
        <p:spPr>
          <a:xfrm>
            <a:off x="152400" y="1420951"/>
            <a:ext cx="8839200" cy="5029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Block Nested Loop Join vs Hash Join:</a:t>
            </a:r>
          </a:p>
          <a:p>
            <a:pPr lvl="3" indent="685800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Identical if </a:t>
            </a:r>
            <a:r>
              <a:rPr>
                <a:solidFill>
                  <a:srgbClr val="FF2600"/>
                </a:solidFill>
              </a:rPr>
              <a:t>(B-2) &gt; F x N</a:t>
            </a:r>
            <a:r>
              <a:rPr baseline="-5999">
                <a:solidFill>
                  <a:srgbClr val="FF2600"/>
                </a:solidFill>
              </a:rPr>
              <a:t>U</a:t>
            </a:r>
            <a:r>
              <a:t>! Why? I/O cost?</a:t>
            </a:r>
          </a:p>
          <a:p>
            <a:pPr lvl="3" indent="685800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Otherwise, BNLJ is potentially much higher! Why?</a:t>
            </a:r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Sort Merge Join vs Hash Join:</a:t>
            </a:r>
          </a:p>
          <a:p>
            <a:pPr lvl="3" indent="685800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 get I/O cost of </a:t>
            </a:r>
            <a:r>
              <a:rPr>
                <a:solidFill>
                  <a:srgbClr val="FF2600"/>
                </a:solidFill>
              </a:rPr>
              <a:t>3 x (N</a:t>
            </a:r>
            <a:r>
              <a:rPr baseline="-5999">
                <a:solidFill>
                  <a:srgbClr val="FF2600"/>
                </a:solidFill>
              </a:rPr>
              <a:t>U</a:t>
            </a:r>
            <a:r>
              <a:rPr>
                <a:solidFill>
                  <a:srgbClr val="FF2600"/>
                </a:solidFill>
              </a:rPr>
              <a:t> + N</a:t>
            </a:r>
            <a:r>
              <a:rPr baseline="-5999">
                <a:solidFill>
                  <a:srgbClr val="FF2600"/>
                </a:solidFill>
              </a:rPr>
              <a:t>R</a:t>
            </a:r>
            <a:r>
              <a:rPr>
                <a:solidFill>
                  <a:srgbClr val="FF2600"/>
                </a:solidFill>
              </a:rPr>
              <a:t>)</a:t>
            </a:r>
            <a:r>
              <a:t>, SMJ needs:</a:t>
            </a:r>
          </a:p>
          <a:p>
            <a:pPr lvl="3" indent="685800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to get same I/O cost, HJ needs only:</a:t>
            </a:r>
          </a:p>
          <a:p>
            <a:pPr lvl="3" indent="685800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Thus, HJ is often more memory-efficient and faster</a:t>
            </a:r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Other considerations:</a:t>
            </a:r>
          </a:p>
          <a:p>
            <a:pPr lvl="3" indent="685800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HJ could become much slower if data has skew! Why?</a:t>
            </a:r>
          </a:p>
          <a:p>
            <a:pPr lvl="3" indent="685800">
              <a:lnSpc>
                <a:spcPct val="13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SMJ can be faster if input is sorted; gives sorted output</a:t>
            </a:r>
          </a:p>
          <a:p>
            <a:pPr marL="342900" indent="-3429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Query optimizer considers all these when choosing phy. plan</a:t>
            </a:r>
          </a:p>
        </p:txBody>
      </p:sp>
      <p:pic>
        <p:nvPicPr>
          <p:cNvPr id="85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44979" y="3761343"/>
            <a:ext cx="1993130" cy="370033"/>
          </a:xfrm>
          <a:prstGeom prst="rect">
            <a:avLst/>
          </a:prstGeom>
          <a:ln w="12700">
            <a:miter lim="400000"/>
          </a:ln>
        </p:spPr>
      </p:pic>
      <p:sp>
        <p:nvSpPr>
          <p:cNvPr id="857" name="Title 1"/>
          <p:cNvSpPr txBox="1"/>
          <p:nvPr/>
        </p:nvSpPr>
        <p:spPr>
          <a:xfrm>
            <a:off x="6718300" y="1371600"/>
            <a:ext cx="2286000" cy="887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</a:t>
            </a:r>
            <a:r>
              <a:rPr baseline="-25000"/>
              <a:t>U</a:t>
            </a:r>
            <a:r>
              <a:t> ≤ N</a:t>
            </a:r>
            <a:r>
              <a:rPr baseline="-25000"/>
              <a:t>R</a:t>
            </a:r>
            <a:r>
              <a:t> </a:t>
            </a:r>
          </a:p>
          <a:p>
            <a:pPr algn="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 buffer pages</a:t>
            </a:r>
          </a:p>
        </p:txBody>
      </p:sp>
      <p:pic>
        <p:nvPicPr>
          <p:cNvPr id="85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24317" y="3299038"/>
            <a:ext cx="1379213" cy="3700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8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8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8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8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8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55" grpId="2"/>
      <p:bldP build="whole" bldLvl="1" animBg="1" rev="0" advAuto="0" spid="858" grpId="3"/>
      <p:bldP build="whole" bldLvl="1" animBg="1" rev="0" advAuto="0" spid="857" grpId="1"/>
      <p:bldP build="whole" bldLvl="1" animBg="1" rev="0" advAuto="0" spid="856" grpId="4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2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6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" name="Join: Crossovers of I/O Cost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Join: Crossovers of I/O Costs</a:t>
              </a:r>
            </a:p>
          </p:txBody>
        </p:sp>
      </p:grpSp>
      <p:sp>
        <p:nvSpPr>
          <p:cNvPr id="863" name="Title 1"/>
          <p:cNvSpPr txBox="1"/>
          <p:nvPr/>
        </p:nvSpPr>
        <p:spPr>
          <a:xfrm>
            <a:off x="290363" y="1371600"/>
            <a:ext cx="8563274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We plot the I/O costs of BNLJ, SMJ, and HJ</a:t>
            </a:r>
          </a:p>
        </p:txBody>
      </p:sp>
      <p:sp>
        <p:nvSpPr>
          <p:cNvPr id="864" name="Title 1"/>
          <p:cNvSpPr txBox="1"/>
          <p:nvPr/>
        </p:nvSpPr>
        <p:spPr>
          <a:xfrm>
            <a:off x="5118744" y="1943580"/>
            <a:ext cx="3690145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Arity of both R and U = 40</a:t>
            </a:r>
          </a:p>
        </p:txBody>
      </p:sp>
      <p:sp>
        <p:nvSpPr>
          <p:cNvPr id="865" name="Title 1"/>
          <p:cNvSpPr txBox="1"/>
          <p:nvPr/>
        </p:nvSpPr>
        <p:spPr>
          <a:xfrm>
            <a:off x="290650" y="1943580"/>
            <a:ext cx="4749057" cy="887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8GB memory; 8KB pages</a:t>
            </a:r>
          </a:p>
          <a:p>
            <a: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(So, B = 1m)</a:t>
            </a:r>
          </a:p>
        </p:txBody>
      </p:sp>
      <p:sp>
        <p:nvSpPr>
          <p:cNvPr id="866" name="Title 1"/>
          <p:cNvSpPr txBox="1"/>
          <p:nvPr/>
        </p:nvSpPr>
        <p:spPr>
          <a:xfrm rot="16200000">
            <a:off x="-1099568" y="4523333"/>
            <a:ext cx="2749254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I/O cost in pages</a:t>
            </a:r>
          </a:p>
        </p:txBody>
      </p:sp>
      <p:pic>
        <p:nvPicPr>
          <p:cNvPr id="867" name="Vary-m.pdf" descr="Vary-m.pdf"/>
          <p:cNvPicPr>
            <a:picLocks noChangeAspect="1"/>
          </p:cNvPicPr>
          <p:nvPr/>
        </p:nvPicPr>
        <p:blipFill>
          <a:blip r:embed="rId2">
            <a:extLst/>
          </a:blip>
          <a:srcRect l="4223" t="6142" r="7077" b="3455"/>
          <a:stretch>
            <a:fillRect/>
          </a:stretch>
        </p:blipFill>
        <p:spPr>
          <a:xfrm>
            <a:off x="4689003" y="3315826"/>
            <a:ext cx="4331921" cy="2943369"/>
          </a:xfrm>
          <a:prstGeom prst="rect">
            <a:avLst/>
          </a:prstGeom>
          <a:ln w="12700">
            <a:miter lim="400000"/>
          </a:ln>
        </p:spPr>
      </p:pic>
      <p:pic>
        <p:nvPicPr>
          <p:cNvPr id="868" name="Vary-n1.pdf" descr="Vary-n1.pdf"/>
          <p:cNvPicPr>
            <a:picLocks noChangeAspect="1"/>
          </p:cNvPicPr>
          <p:nvPr/>
        </p:nvPicPr>
        <p:blipFill>
          <a:blip r:embed="rId3">
            <a:extLst/>
          </a:blip>
          <a:srcRect l="9077" t="4299" r="7215" b="4299"/>
          <a:stretch>
            <a:fillRect/>
          </a:stretch>
        </p:blipFill>
        <p:spPr>
          <a:xfrm>
            <a:off x="533211" y="3249349"/>
            <a:ext cx="4085991" cy="2974374"/>
          </a:xfrm>
          <a:prstGeom prst="rect">
            <a:avLst/>
          </a:prstGeom>
          <a:ln w="12700">
            <a:miter lim="400000"/>
          </a:ln>
        </p:spPr>
      </p:pic>
      <p:sp>
        <p:nvSpPr>
          <p:cNvPr id="869" name="Title 1"/>
          <p:cNvSpPr txBox="1"/>
          <p:nvPr/>
        </p:nvSpPr>
        <p:spPr>
          <a:xfrm>
            <a:off x="1320841" y="2921959"/>
            <a:ext cx="3384154" cy="481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|U| = 5m; N</a:t>
            </a:r>
            <a:r>
              <a:rPr baseline="-5999"/>
              <a:t>U</a:t>
            </a:r>
            <a:r>
              <a:t> ~ 195K </a:t>
            </a:r>
          </a:p>
        </p:txBody>
      </p:sp>
      <p:sp>
        <p:nvSpPr>
          <p:cNvPr id="870" name="Title 1"/>
          <p:cNvSpPr txBox="1"/>
          <p:nvPr/>
        </p:nvSpPr>
        <p:spPr>
          <a:xfrm>
            <a:off x="5219625" y="2528259"/>
            <a:ext cx="3488384" cy="887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|U| = 5m; N</a:t>
            </a:r>
            <a:r>
              <a:rPr baseline="-5999"/>
              <a:t>U</a:t>
            </a:r>
            <a:r>
              <a:t> ~ 195K</a:t>
            </a:r>
          </a:p>
          <a:p>
            <a: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|R| = 500m; N</a:t>
            </a:r>
            <a:r>
              <a:rPr baseline="-5999"/>
              <a:t>R</a:t>
            </a:r>
            <a:r>
              <a:t> ~ 19.5M </a:t>
            </a:r>
          </a:p>
        </p:txBody>
      </p:sp>
      <p:sp>
        <p:nvSpPr>
          <p:cNvPr id="871" name="Title 1"/>
          <p:cNvSpPr txBox="1"/>
          <p:nvPr/>
        </p:nvSpPr>
        <p:spPr>
          <a:xfrm>
            <a:off x="1048659" y="6134824"/>
            <a:ext cx="3107384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NTuples(R) / 5m </a:t>
            </a:r>
          </a:p>
        </p:txBody>
      </p:sp>
      <p:sp>
        <p:nvSpPr>
          <p:cNvPr id="872" name="Title 1"/>
          <p:cNvSpPr txBox="1"/>
          <p:nvPr/>
        </p:nvSpPr>
        <p:spPr>
          <a:xfrm>
            <a:off x="5301321" y="6134824"/>
            <a:ext cx="3107383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Vary buffer memory</a:t>
            </a:r>
          </a:p>
        </p:txBody>
      </p:sp>
      <p:sp>
        <p:nvSpPr>
          <p:cNvPr id="873" name="Title 1"/>
          <p:cNvSpPr txBox="1"/>
          <p:nvPr/>
        </p:nvSpPr>
        <p:spPr>
          <a:xfrm>
            <a:off x="2130782" y="4280502"/>
            <a:ext cx="890687" cy="481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fails</a:t>
            </a:r>
          </a:p>
        </p:txBody>
      </p:sp>
      <p:sp>
        <p:nvSpPr>
          <p:cNvPr id="874" name="Title 1"/>
          <p:cNvSpPr txBox="1"/>
          <p:nvPr/>
        </p:nvSpPr>
        <p:spPr>
          <a:xfrm>
            <a:off x="6866805" y="4391104"/>
            <a:ext cx="1805832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Usually, HJ dominates!</a:t>
            </a:r>
          </a:p>
        </p:txBody>
      </p:sp>
      <p:pic>
        <p:nvPicPr>
          <p:cNvPr id="87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55800" y="4057650"/>
            <a:ext cx="1805831" cy="2521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75" grpId="9"/>
      <p:bldP build="whole" bldLvl="1" animBg="1" rev="0" advAuto="0" spid="871" grpId="7"/>
      <p:bldP build="whole" bldLvl="1" animBg="1" rev="0" advAuto="0" spid="873" grpId="8"/>
      <p:bldP build="whole" bldLvl="1" animBg="1" rev="0" advAuto="0" spid="868" grpId="5"/>
      <p:bldP build="whole" bldLvl="1" animBg="1" rev="0" advAuto="0" spid="874" grpId="13"/>
      <p:bldP build="whole" bldLvl="1" animBg="1" rev="0" advAuto="0" spid="865" grpId="2"/>
      <p:bldP build="whole" bldLvl="1" animBg="1" rev="0" advAuto="0" spid="867" grpId="10"/>
      <p:bldP build="whole" bldLvl="1" animBg="1" rev="0" advAuto="0" spid="872" grpId="12"/>
      <p:bldP build="whole" bldLvl="1" animBg="1" rev="0" advAuto="0" spid="870" grpId="11"/>
      <p:bldP build="whole" bldLvl="1" animBg="1" rev="0" advAuto="0" spid="869" grpId="6"/>
      <p:bldP build="whole" bldLvl="1" animBg="1" rev="0" advAuto="0" spid="863" grpId="1"/>
      <p:bldP build="whole" bldLvl="1" animBg="1" rev="0" advAuto="0" spid="864" grpId="3"/>
      <p:bldP build="whole" bldLvl="1" animBg="1" rev="0" advAuto="0" spid="866" grpId="4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9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7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8" name="More General Join Condi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More General Join Conditions</a:t>
              </a:r>
            </a:p>
          </p:txBody>
        </p:sp>
      </p:grpSp>
      <p:sp>
        <p:nvSpPr>
          <p:cNvPr id="880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81" name="Title 1"/>
          <p:cNvSpPr txBox="1"/>
          <p:nvPr/>
        </p:nvSpPr>
        <p:spPr>
          <a:xfrm>
            <a:off x="466923" y="2209800"/>
            <a:ext cx="7829154" cy="425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JoinCondition has only </a:t>
            </a:r>
            <a:r>
              <a:rPr i="1"/>
              <a:t>equalities</a:t>
            </a:r>
            <a:r>
              <a:t>, e.g., A.a1 = B.b1 and A.a2 = B.b2</a:t>
            </a:r>
            <a:endParaRPr sz="4400"/>
          </a:p>
          <a:p>
            <a:pPr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HJ: works fine; hash on (a1, a2)</a:t>
            </a:r>
            <a:endParaRPr sz="4400"/>
          </a:p>
          <a:p>
            <a:pPr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SMJ: works fine; sort on (a1, a2)</a:t>
            </a:r>
            <a:endParaRPr sz="4400"/>
          </a:p>
          <a:p>
            <a:pPr lvl="1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INLJ: use (build, if needed) a </a:t>
            </a:r>
            <a:r>
              <a:rPr i="1"/>
              <a:t>matching</a:t>
            </a:r>
            <a:r>
              <a:t> index on A</a:t>
            </a:r>
          </a:p>
          <a:p>
            <a:pPr lvl="2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about disjunctions of equalities?</a:t>
            </a:r>
            <a:endParaRPr sz="4400"/>
          </a:p>
          <a:p>
            <a:pPr marL="342900" indent="-342900">
              <a:lnSpc>
                <a:spcPct val="12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JoinCondition has inequalities, e.g., A.a1 &gt; B.b1</a:t>
            </a:r>
            <a:endParaRPr sz="4400"/>
          </a:p>
          <a:p>
            <a:pPr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HJ is useless</a:t>
            </a:r>
          </a:p>
          <a:p>
            <a:pPr lvl="2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SMJ and INLJ are also mostly unhelpful! Why?</a:t>
            </a:r>
            <a:endParaRPr sz="4400"/>
          </a:p>
          <a:p>
            <a:pPr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Inequality predicates might lead to large outputs!</a:t>
            </a:r>
          </a:p>
        </p:txBody>
      </p:sp>
      <p:sp>
        <p:nvSpPr>
          <p:cNvPr id="882" name="Title 1"/>
          <p:cNvSpPr txBox="1"/>
          <p:nvPr/>
        </p:nvSpPr>
        <p:spPr>
          <a:xfrm>
            <a:off x="7027068" y="1524000"/>
            <a:ext cx="1774032" cy="539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ts val="3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</a:t>
            </a:r>
            <a:r>
              <a:rPr baseline="-25000"/>
              <a:t>A</a:t>
            </a:r>
            <a:r>
              <a:t> ≤ N</a:t>
            </a:r>
            <a:r>
              <a:rPr baseline="-25000"/>
              <a:t>B</a:t>
            </a:r>
            <a:r>
              <a:t> </a:t>
            </a:r>
          </a:p>
        </p:txBody>
      </p:sp>
      <p:pic>
        <p:nvPicPr>
          <p:cNvPr id="88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46350" y="1583981"/>
            <a:ext cx="3721100" cy="419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8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8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81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8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" name="Operator Implement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Operator Implementations</a:t>
              </a:r>
            </a:p>
          </p:txBody>
        </p:sp>
      </p:grpSp>
      <p:sp>
        <p:nvSpPr>
          <p:cNvPr id="888" name="Title 1"/>
          <p:cNvSpPr txBox="1"/>
          <p:nvPr/>
        </p:nvSpPr>
        <p:spPr>
          <a:xfrm>
            <a:off x="457200" y="1447800"/>
            <a:ext cx="8001000" cy="518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Join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Operations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 By Aggregate</a:t>
            </a:r>
          </a:p>
        </p:txBody>
      </p:sp>
      <p:sp>
        <p:nvSpPr>
          <p:cNvPr id="889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90" name="TextBox 7"/>
          <p:cNvSpPr txBox="1"/>
          <p:nvPr/>
        </p:nvSpPr>
        <p:spPr>
          <a:xfrm>
            <a:off x="4267200" y="2762070"/>
            <a:ext cx="4476750" cy="1293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</a:t>
            </a:r>
            <a:r>
              <a:rPr u="sng"/>
              <a:t>scalability</a:t>
            </a:r>
            <a:r>
              <a:t> to larger-than-memory (on-disk) datasets and </a:t>
            </a:r>
          </a:p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 </a:t>
            </a:r>
            <a:r>
              <a:rPr u="sng"/>
              <a:t>performance</a:t>
            </a:r>
            <a:r>
              <a:t> at scale!</a:t>
            </a:r>
          </a:p>
        </p:txBody>
      </p:sp>
      <p:sp>
        <p:nvSpPr>
          <p:cNvPr id="891" name="Rectangle 2"/>
          <p:cNvSpPr/>
          <p:nvPr/>
        </p:nvSpPr>
        <p:spPr>
          <a:xfrm>
            <a:off x="330200" y="3517900"/>
            <a:ext cx="3276600" cy="64008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91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5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9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" name="Set Oper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Set Operations</a:t>
              </a:r>
            </a:p>
          </p:txBody>
        </p:sp>
      </p:grpSp>
      <p:sp>
        <p:nvSpPr>
          <p:cNvPr id="896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99" name="Title 1"/>
          <p:cNvGrpSpPr/>
          <p:nvPr/>
        </p:nvGrpSpPr>
        <p:grpSpPr>
          <a:xfrm>
            <a:off x="152400" y="1523999"/>
            <a:ext cx="8839200" cy="4876801"/>
            <a:chOff x="0" y="0"/>
            <a:chExt cx="8839200" cy="4876800"/>
          </a:xfrm>
        </p:grpSpPr>
        <p:sp>
          <p:nvSpPr>
            <p:cNvPr id="897" name="Rectangle"/>
            <p:cNvSpPr/>
            <p:nvPr/>
          </p:nvSpPr>
          <p:spPr>
            <a:xfrm>
              <a:off x="0" y="0"/>
              <a:ext cx="8839200" cy="4876800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98" name="Text"/>
            <p:cNvSpPr txBox="1"/>
            <p:nvPr/>
          </p:nvSpPr>
          <p:spPr>
            <a:xfrm>
              <a:off x="0" y="0"/>
              <a:ext cx="8839200" cy="35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/>
              <a:r>
                <a:t> </a:t>
              </a:r>
            </a:p>
          </p:txBody>
        </p:sp>
      </p:grpSp>
      <p:sp>
        <p:nvSpPr>
          <p:cNvPr id="900" name="TextBox 5"/>
          <p:cNvSpPr txBox="1"/>
          <p:nvPr/>
        </p:nvSpPr>
        <p:spPr>
          <a:xfrm>
            <a:off x="3657600" y="4666991"/>
            <a:ext cx="4476750" cy="1700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Similar to intersection, but need to deduplicate upon matches and output only once!</a:t>
            </a:r>
          </a:p>
          <a:p>
            <a:pPr>
              <a:lnSpc>
                <a:spcPts val="3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Sounds familiar?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99" grpId="1"/>
      <p:bldP build="whole" bldLvl="1" animBg="1" rev="0" advAuto="0" spid="900" grpId="2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4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0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" name="Union/Difference Algorith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Union/Difference Algorithms</a:t>
              </a:r>
            </a:p>
          </p:txBody>
        </p:sp>
      </p:grpSp>
      <p:sp>
        <p:nvSpPr>
          <p:cNvPr id="905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08" name="Title 1"/>
          <p:cNvGrpSpPr/>
          <p:nvPr/>
        </p:nvGrpSpPr>
        <p:grpSpPr>
          <a:xfrm>
            <a:off x="152400" y="1523999"/>
            <a:ext cx="8839200" cy="5029201"/>
            <a:chOff x="0" y="0"/>
            <a:chExt cx="8839200" cy="5029200"/>
          </a:xfrm>
        </p:grpSpPr>
        <p:sp>
          <p:nvSpPr>
            <p:cNvPr id="906" name="Rectangle"/>
            <p:cNvSpPr/>
            <p:nvPr/>
          </p:nvSpPr>
          <p:spPr>
            <a:xfrm>
              <a:off x="0" y="0"/>
              <a:ext cx="8839200" cy="5029200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07" name="Text"/>
            <p:cNvSpPr txBox="1"/>
            <p:nvPr/>
          </p:nvSpPr>
          <p:spPr>
            <a:xfrm>
              <a:off x="0" y="0"/>
              <a:ext cx="8839200" cy="35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/>
              <a:r>
                <a:t> 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2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1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" name="Operator Implementa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Operator Implementations</a:t>
              </a:r>
            </a:p>
          </p:txBody>
        </p:sp>
      </p:grpSp>
      <p:sp>
        <p:nvSpPr>
          <p:cNvPr id="913" name="Title 1"/>
          <p:cNvSpPr txBox="1"/>
          <p:nvPr/>
        </p:nvSpPr>
        <p:spPr>
          <a:xfrm>
            <a:off x="457200" y="1447800"/>
            <a:ext cx="8001000" cy="518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Select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Join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Operations</a:t>
            </a:r>
            <a:endParaRPr sz="4200"/>
          </a:p>
          <a:p>
            <a:pPr>
              <a:lnSpc>
                <a:spcPct val="150000"/>
              </a:lnSpc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 By Aggregate</a:t>
            </a:r>
          </a:p>
        </p:txBody>
      </p:sp>
      <p:sp>
        <p:nvSpPr>
          <p:cNvPr id="914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15" name="TextBox 7"/>
          <p:cNvSpPr txBox="1"/>
          <p:nvPr/>
        </p:nvSpPr>
        <p:spPr>
          <a:xfrm>
            <a:off x="4267200" y="2762070"/>
            <a:ext cx="4476750" cy="1293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</a:t>
            </a:r>
            <a:r>
              <a:rPr u="sng"/>
              <a:t>scalability</a:t>
            </a:r>
            <a:r>
              <a:t> to larger-than-memory (on-disk) datasets and </a:t>
            </a:r>
          </a:p>
          <a:p>
            <a:pPr>
              <a:lnSpc>
                <a:spcPts val="32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 </a:t>
            </a:r>
            <a:r>
              <a:rPr u="sng"/>
              <a:t>performance</a:t>
            </a:r>
            <a:r>
              <a:t> at scale!</a:t>
            </a:r>
          </a:p>
        </p:txBody>
      </p:sp>
      <p:sp>
        <p:nvSpPr>
          <p:cNvPr id="916" name="Rectangle 2"/>
          <p:cNvSpPr/>
          <p:nvPr/>
        </p:nvSpPr>
        <p:spPr>
          <a:xfrm>
            <a:off x="304800" y="4224020"/>
            <a:ext cx="4343400" cy="64008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16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0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1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" name="Group By Aggregat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Group By Aggregate</a:t>
              </a:r>
            </a:p>
          </p:txBody>
        </p:sp>
      </p:grpSp>
      <p:sp>
        <p:nvSpPr>
          <p:cNvPr id="921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22" name="Title 1"/>
          <p:cNvSpPr txBox="1"/>
          <p:nvPr/>
        </p:nvSpPr>
        <p:spPr>
          <a:xfrm>
            <a:off x="152400" y="3505200"/>
            <a:ext cx="8839200" cy="3082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Easy case</a:t>
            </a:r>
            <a:r>
              <a:rPr b="0"/>
              <a:t>: X is empty!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Simply aggregate values of Y</a:t>
            </a:r>
            <a:endParaRPr sz="4400"/>
          </a:p>
          <a:p>
            <a:pPr>
              <a:lnSpc>
                <a:spcPts val="3800"/>
              </a:lnSpc>
              <a:spcBef>
                <a:spcPts val="1000"/>
              </a:spcBef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1" i="1"/>
              <a:t>Q:</a:t>
            </a:r>
            <a:r>
              <a:rPr i="1"/>
              <a:t> How to scale this to larger-than-memory data?</a:t>
            </a:r>
            <a:endParaRPr i="1"/>
          </a:p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Difficult case</a:t>
            </a:r>
            <a:r>
              <a:rPr b="0"/>
              <a:t>: X is not empty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“Collect” groups of tuples that match on X, apply Agg(Y)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3 algorithms: sorting-based, hashing-based, index-based</a:t>
            </a:r>
          </a:p>
        </p:txBody>
      </p:sp>
      <p:sp>
        <p:nvSpPr>
          <p:cNvPr id="923" name="Title 1"/>
          <p:cNvSpPr txBox="1"/>
          <p:nvPr/>
        </p:nvSpPr>
        <p:spPr>
          <a:xfrm>
            <a:off x="152400" y="2057400"/>
            <a:ext cx="4114800" cy="97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6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</a:t>
            </a:r>
            <a:r>
              <a:rPr b="1"/>
              <a:t>Grouping Attributes</a:t>
            </a:r>
            <a:r>
              <a:t>”</a:t>
            </a:r>
            <a:endParaRPr sz="4400"/>
          </a:p>
          <a:p>
            <a:pPr algn="ctr">
              <a:lnSpc>
                <a:spcPts val="36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(Subset of </a:t>
            </a:r>
            <a:r>
              <a:rPr b="1"/>
              <a:t>R</a:t>
            </a:r>
            <a:r>
              <a:t>’s attributes)</a:t>
            </a:r>
          </a:p>
        </p:txBody>
      </p:sp>
      <p:sp>
        <p:nvSpPr>
          <p:cNvPr id="924" name="Rectangle 11"/>
          <p:cNvSpPr/>
          <p:nvPr/>
        </p:nvSpPr>
        <p:spPr>
          <a:xfrm>
            <a:off x="4645914" y="1660388"/>
            <a:ext cx="505623" cy="47195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25" name="Rectangle 12"/>
          <p:cNvSpPr/>
          <p:nvPr/>
        </p:nvSpPr>
        <p:spPr>
          <a:xfrm>
            <a:off x="3695700" y="1676400"/>
            <a:ext cx="914400" cy="490728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26" name="Title 1"/>
          <p:cNvSpPr txBox="1"/>
          <p:nvPr/>
        </p:nvSpPr>
        <p:spPr>
          <a:xfrm>
            <a:off x="4800600" y="2072258"/>
            <a:ext cx="4343400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 numerical attribute in R</a:t>
            </a:r>
          </a:p>
        </p:txBody>
      </p:sp>
      <p:sp>
        <p:nvSpPr>
          <p:cNvPr id="927" name="Title 1"/>
          <p:cNvSpPr txBox="1"/>
          <p:nvPr/>
        </p:nvSpPr>
        <p:spPr>
          <a:xfrm>
            <a:off x="3639630" y="2590800"/>
            <a:ext cx="5428171" cy="97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6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</a:t>
            </a:r>
            <a:r>
              <a:rPr b="1"/>
              <a:t>Aggregate Function</a:t>
            </a:r>
            <a:r>
              <a:t>”</a:t>
            </a:r>
            <a:endParaRPr sz="4400"/>
          </a:p>
          <a:p>
            <a:pPr algn="ctr">
              <a:lnSpc>
                <a:spcPts val="36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(SUM, COUNT, MIN, MAX, AVG)</a:t>
            </a:r>
          </a:p>
        </p:txBody>
      </p:sp>
      <p:pic>
        <p:nvPicPr>
          <p:cNvPr id="9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36192" y="1488938"/>
            <a:ext cx="3271616" cy="654324"/>
          </a:xfrm>
          <a:prstGeom prst="rect">
            <a:avLst/>
          </a:prstGeom>
          <a:ln w="12700">
            <a:miter lim="400000"/>
          </a:ln>
        </p:spPr>
      </p:pic>
      <p:sp>
        <p:nvSpPr>
          <p:cNvPr id="929" name="Rectangle 11"/>
          <p:cNvSpPr/>
          <p:nvPr/>
        </p:nvSpPr>
        <p:spPr>
          <a:xfrm>
            <a:off x="3185413" y="1685788"/>
            <a:ext cx="505624" cy="47195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9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Class="entr" nodeType="with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23" grpId="2"/>
      <p:bldP build="whole" bldLvl="1" animBg="1" rev="0" advAuto="0" spid="927" grpId="6"/>
      <p:bldP build="p" bldLvl="5" animBg="1" rev="0" advAuto="0" spid="922" grpId="7"/>
      <p:bldP build="whole" bldLvl="1" animBg="1" rev="0" advAuto="0" spid="924" grpId="3"/>
      <p:bldP build="whole" bldLvl="1" animBg="1" rev="0" advAuto="0" spid="929" grpId="1"/>
      <p:bldP build="whole" bldLvl="1" animBg="1" rev="0" advAuto="0" spid="925" grpId="5"/>
      <p:bldP build="whole" bldLvl="1" animBg="1" rev="0" advAuto="0" spid="926" grpId="4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3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3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2" name="Group By Aggregate: Easy Cas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Group By Aggregate: Easy Case</a:t>
              </a:r>
            </a:p>
          </p:txBody>
        </p:sp>
      </p:grpSp>
      <p:sp>
        <p:nvSpPr>
          <p:cNvPr id="934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35" name="Title 1"/>
          <p:cNvSpPr txBox="1"/>
          <p:nvPr/>
        </p:nvSpPr>
        <p:spPr>
          <a:xfrm>
            <a:off x="152400" y="1524000"/>
            <a:ext cx="8839200" cy="1024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5 SQL aggregate functions computable </a:t>
            </a:r>
            <a:r>
              <a:rPr i="1"/>
              <a:t>incrementally</a:t>
            </a:r>
            <a:r>
              <a:t>, i.e., one tuple at-a-time by tracking some “</a:t>
            </a:r>
            <a:r>
              <a:rPr u="sng"/>
              <a:t>running information</a:t>
            </a:r>
            <a:r>
              <a:t>”</a:t>
            </a:r>
          </a:p>
        </p:txBody>
      </p:sp>
      <p:graphicFrame>
        <p:nvGraphicFramePr>
          <p:cNvPr id="936" name="Table 17"/>
          <p:cNvGraphicFramePr/>
          <p:nvPr/>
        </p:nvGraphicFramePr>
        <p:xfrm>
          <a:off x="304800" y="2672512"/>
          <a:ext cx="2370773" cy="3575888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11605"/>
                <a:gridCol w="959168"/>
              </a:tblGrid>
              <a:tr h="446986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3.0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39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402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293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49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66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937" name="Title 1"/>
          <p:cNvSpPr txBox="1"/>
          <p:nvPr/>
        </p:nvSpPr>
        <p:spPr>
          <a:xfrm>
            <a:off x="3200400" y="2858575"/>
            <a:ext cx="3886200" cy="521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6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SUM: Partial sum so far</a:t>
            </a:r>
          </a:p>
        </p:txBody>
      </p:sp>
      <p:sp>
        <p:nvSpPr>
          <p:cNvPr id="938" name="Straight Arrow Connector 2"/>
          <p:cNvSpPr/>
          <p:nvPr/>
        </p:nvSpPr>
        <p:spPr>
          <a:xfrm flipH="1">
            <a:off x="2819399" y="3124200"/>
            <a:ext cx="2" cy="3048000"/>
          </a:xfrm>
          <a:prstGeom prst="line">
            <a:avLst/>
          </a:prstGeom>
          <a:ln w="38100">
            <a:solidFill>
              <a:srgbClr val="4A7EBB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939" name="Title 1"/>
          <p:cNvSpPr txBox="1"/>
          <p:nvPr/>
        </p:nvSpPr>
        <p:spPr>
          <a:xfrm>
            <a:off x="6903809" y="2782202"/>
            <a:ext cx="1983434" cy="1217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1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3.0; 8.0; 10.5;</a:t>
            </a:r>
          </a:p>
          <a:p>
            <a:pPr>
              <a:lnSpc>
                <a:spcPct val="11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15.5; 18.0; 19, 21.5 </a:t>
            </a:r>
          </a:p>
        </p:txBody>
      </p:sp>
      <p:sp>
        <p:nvSpPr>
          <p:cNvPr id="940" name="Title 1"/>
          <p:cNvSpPr txBox="1"/>
          <p:nvPr/>
        </p:nvSpPr>
        <p:spPr>
          <a:xfrm>
            <a:off x="3581400" y="3352800"/>
            <a:ext cx="3124200" cy="521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6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COUNT is similar</a:t>
            </a:r>
          </a:p>
        </p:txBody>
      </p:sp>
      <p:sp>
        <p:nvSpPr>
          <p:cNvPr id="941" name="Title 1"/>
          <p:cNvSpPr txBox="1"/>
          <p:nvPr/>
        </p:nvSpPr>
        <p:spPr>
          <a:xfrm>
            <a:off x="3200400" y="4038600"/>
            <a:ext cx="4343400" cy="521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6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MAX: Maximum seen so far</a:t>
            </a:r>
          </a:p>
        </p:txBody>
      </p:sp>
      <p:sp>
        <p:nvSpPr>
          <p:cNvPr id="942" name="Title 1"/>
          <p:cNvSpPr txBox="1"/>
          <p:nvPr/>
        </p:nvSpPr>
        <p:spPr>
          <a:xfrm>
            <a:off x="7353300" y="4156888"/>
            <a:ext cx="1560513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3.0; 5.0</a:t>
            </a:r>
          </a:p>
        </p:txBody>
      </p:sp>
      <p:sp>
        <p:nvSpPr>
          <p:cNvPr id="943" name="Title 1"/>
          <p:cNvSpPr txBox="1"/>
          <p:nvPr/>
        </p:nvSpPr>
        <p:spPr>
          <a:xfrm>
            <a:off x="3581400" y="4495800"/>
            <a:ext cx="2669183" cy="521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6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MIN is similar</a:t>
            </a:r>
          </a:p>
        </p:txBody>
      </p:sp>
      <p:sp>
        <p:nvSpPr>
          <p:cNvPr id="944" name="Title 1"/>
          <p:cNvSpPr txBox="1"/>
          <p:nvPr/>
        </p:nvSpPr>
        <p:spPr>
          <a:xfrm>
            <a:off x="3524250" y="5105400"/>
            <a:ext cx="4343400" cy="521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6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What about AVG?</a:t>
            </a:r>
          </a:p>
        </p:txBody>
      </p:sp>
      <p:sp>
        <p:nvSpPr>
          <p:cNvPr id="945" name="Title 1"/>
          <p:cNvSpPr txBox="1"/>
          <p:nvPr/>
        </p:nvSpPr>
        <p:spPr>
          <a:xfrm>
            <a:off x="3441700" y="5638800"/>
            <a:ext cx="4686300" cy="8617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Track both SUM and COUNT!</a:t>
            </a:r>
            <a:endParaRPr sz="4400"/>
          </a:p>
          <a:p>
            <a: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the end, divide SUM / COUNT</a:t>
            </a:r>
          </a:p>
        </p:txBody>
      </p:sp>
      <p:sp>
        <p:nvSpPr>
          <p:cNvPr id="946" name="Title 1"/>
          <p:cNvSpPr txBox="1"/>
          <p:nvPr/>
        </p:nvSpPr>
        <p:spPr>
          <a:xfrm>
            <a:off x="7150059" y="4593957"/>
            <a:ext cx="186015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3.0; 2.5; 1.0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5" dur="500"/>
                                        <p:tgtEl>
                                          <p:spTgt spid="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36" grpId="2"/>
      <p:bldP build="whole" bldLvl="1" animBg="1" rev="0" advAuto="0" spid="944" grpId="11"/>
      <p:bldP build="whole" bldLvl="1" animBg="1" rev="0" advAuto="0" spid="935" grpId="1"/>
      <p:bldP build="whole" bldLvl="1" animBg="1" rev="0" advAuto="0" spid="938" grpId="3"/>
      <p:bldP build="whole" bldLvl="1" animBg="1" rev="0" advAuto="0" spid="941" grpId="7"/>
      <p:bldP build="whole" bldLvl="1" animBg="1" rev="0" advAuto="0" spid="943" grpId="9"/>
      <p:bldP build="whole" bldLvl="1" animBg="1" rev="0" advAuto="0" spid="945" grpId="12"/>
      <p:bldP build="whole" bldLvl="1" animBg="1" rev="0" advAuto="0" spid="942" grpId="8"/>
      <p:bldP build="whole" bldLvl="1" animBg="1" rev="0" advAuto="0" spid="939" grpId="5"/>
      <p:bldP build="whole" bldLvl="1" animBg="1" rev="0" advAuto="0" spid="940" grpId="6"/>
      <p:bldP build="whole" bldLvl="1" animBg="1" rev="0" advAuto="0" spid="946" grpId="10"/>
      <p:bldP build="whole" bldLvl="1" animBg="1" rev="0" advAuto="0" spid="937" grpId="4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0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4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" name="Group By Aggregate: Difficult Cas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Group By Aggregate: Difficult Case</a:t>
              </a:r>
            </a:p>
          </p:txBody>
        </p:sp>
      </p:grpSp>
      <p:sp>
        <p:nvSpPr>
          <p:cNvPr id="951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52" name="Title 1"/>
          <p:cNvSpPr txBox="1"/>
          <p:nvPr/>
        </p:nvSpPr>
        <p:spPr>
          <a:xfrm>
            <a:off x="152400" y="1447800"/>
            <a:ext cx="8839200" cy="542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Collect groups of tuples (based on X) and aggregate each</a:t>
            </a:r>
          </a:p>
        </p:txBody>
      </p:sp>
      <p:graphicFrame>
        <p:nvGraphicFramePr>
          <p:cNvPr id="953" name="Table 17"/>
          <p:cNvGraphicFramePr/>
          <p:nvPr/>
        </p:nvGraphicFramePr>
        <p:xfrm>
          <a:off x="685800" y="2682725"/>
          <a:ext cx="2442847" cy="4022875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710248"/>
                <a:gridCol w="773430"/>
                <a:gridCol w="959168"/>
              </a:tblGrid>
              <a:tr h="446986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3.0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294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32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4469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954" name="Table 25"/>
          <p:cNvGraphicFramePr/>
          <p:nvPr/>
        </p:nvGraphicFramePr>
        <p:xfrm>
          <a:off x="3657600" y="2743200"/>
          <a:ext cx="2442847" cy="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710248"/>
                <a:gridCol w="773430"/>
                <a:gridCol w="959168"/>
              </a:tblGrid>
              <a:tr h="508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508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32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508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955" name="Table 31"/>
          <p:cNvGraphicFramePr/>
          <p:nvPr/>
        </p:nvGraphicFramePr>
        <p:xfrm>
          <a:off x="3657600" y="4038600"/>
          <a:ext cx="2442847" cy="80216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710248"/>
                <a:gridCol w="773430"/>
                <a:gridCol w="959168"/>
              </a:tblGrid>
              <a:tr h="2005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294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005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24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005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2005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123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4.0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956" name="Table 32"/>
          <p:cNvGraphicFramePr/>
          <p:nvPr/>
        </p:nvGraphicFramePr>
        <p:xfrm>
          <a:off x="3657600" y="5715000"/>
          <a:ext cx="2442847" cy="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710248"/>
                <a:gridCol w="773430"/>
                <a:gridCol w="959168"/>
              </a:tblGrid>
              <a:tr h="508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sp>
        <p:nvSpPr>
          <p:cNvPr id="957" name="Title 1"/>
          <p:cNvSpPr txBox="1"/>
          <p:nvPr/>
        </p:nvSpPr>
        <p:spPr>
          <a:xfrm>
            <a:off x="6248400" y="3055429"/>
            <a:ext cx="2514600" cy="521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6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AVG for 21 is 4.0</a:t>
            </a:r>
          </a:p>
        </p:txBody>
      </p:sp>
      <p:sp>
        <p:nvSpPr>
          <p:cNvPr id="958" name="Title 1"/>
          <p:cNvSpPr txBox="1"/>
          <p:nvPr/>
        </p:nvSpPr>
        <p:spPr>
          <a:xfrm>
            <a:off x="6248400" y="4572000"/>
            <a:ext cx="2514600" cy="521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6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AVG for 55 is 3.0</a:t>
            </a:r>
          </a:p>
        </p:txBody>
      </p:sp>
      <p:sp>
        <p:nvSpPr>
          <p:cNvPr id="959" name="Title 1"/>
          <p:cNvSpPr txBox="1"/>
          <p:nvPr/>
        </p:nvSpPr>
        <p:spPr>
          <a:xfrm>
            <a:off x="6248400" y="5613400"/>
            <a:ext cx="2514600" cy="521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36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AVG for 80 is 2.5</a:t>
            </a:r>
          </a:p>
        </p:txBody>
      </p:sp>
      <p:sp>
        <p:nvSpPr>
          <p:cNvPr id="960" name="Title 1"/>
          <p:cNvSpPr txBox="1"/>
          <p:nvPr/>
        </p:nvSpPr>
        <p:spPr>
          <a:xfrm>
            <a:off x="3302000" y="6190089"/>
            <a:ext cx="5252988" cy="521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6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to collect groups? Too large?</a:t>
            </a:r>
          </a:p>
        </p:txBody>
      </p:sp>
      <p:pic>
        <p:nvPicPr>
          <p:cNvPr id="9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82800" y="2108820"/>
            <a:ext cx="3750112" cy="5091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56" grpId="6"/>
      <p:bldP build="whole" bldLvl="1" animBg="1" rev="0" advAuto="0" spid="953" grpId="2"/>
      <p:bldP build="whole" bldLvl="1" animBg="1" rev="0" advAuto="0" spid="952" grpId="1"/>
      <p:bldP build="whole" bldLvl="1" animBg="1" rev="0" advAuto="0" spid="954" grpId="4"/>
      <p:bldP build="whole" bldLvl="1" animBg="1" rev="0" advAuto="0" spid="961" grpId="3"/>
      <p:bldP build="whole" bldLvl="1" animBg="1" rev="0" advAuto="0" spid="955" grpId="5"/>
      <p:bldP build="whole" bldLvl="1" animBg="1" rev="0" advAuto="0" spid="957" grpId="7"/>
      <p:bldP build="whole" bldLvl="1" animBg="1" rev="0" advAuto="0" spid="959" grpId="9"/>
      <p:bldP build="whole" bldLvl="1" animBg="1" rev="0" advAuto="0" spid="960" grpId="10"/>
      <p:bldP build="whole" bldLvl="1" animBg="1" rev="0" advAuto="0" spid="958" grpId="8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5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6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" name="Group By Agg.: Sorting-Based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Group By Agg.: Sorting-Based</a:t>
              </a:r>
            </a:p>
          </p:txBody>
        </p:sp>
      </p:grpSp>
      <p:sp>
        <p:nvSpPr>
          <p:cNvPr id="966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67" name="Title 1"/>
          <p:cNvSpPr txBox="1"/>
          <p:nvPr/>
        </p:nvSpPr>
        <p:spPr>
          <a:xfrm>
            <a:off x="1208532" y="4050411"/>
            <a:ext cx="6726936" cy="481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I/O Cost:</a:t>
            </a:r>
            <a:r>
              <a:rPr u="none"/>
              <a:t> </a:t>
            </a:r>
            <a:r>
              <a:rPr u="none">
                <a:solidFill>
                  <a:srgbClr val="FF2600"/>
                </a:solidFill>
              </a:rPr>
              <a:t>N</a:t>
            </a:r>
            <a:r>
              <a:rPr baseline="-5999" u="none">
                <a:solidFill>
                  <a:srgbClr val="FF2600"/>
                </a:solidFill>
              </a:rPr>
              <a:t>R</a:t>
            </a:r>
            <a:r>
              <a:rPr u="none">
                <a:solidFill>
                  <a:srgbClr val="FF2600"/>
                </a:solidFill>
              </a:rPr>
              <a:t> + N</a:t>
            </a:r>
            <a:r>
              <a:rPr baseline="-5999" u="none">
                <a:solidFill>
                  <a:srgbClr val="FF2600"/>
                </a:solidFill>
              </a:rPr>
              <a:t>T</a:t>
            </a:r>
            <a:r>
              <a:rPr u="none">
                <a:solidFill>
                  <a:srgbClr val="FF2600"/>
                </a:solidFill>
              </a:rPr>
              <a:t> + EMSMerge(N</a:t>
            </a:r>
            <a:r>
              <a:rPr baseline="-5999" u="none">
                <a:solidFill>
                  <a:srgbClr val="FF2600"/>
                </a:solidFill>
              </a:rPr>
              <a:t>T</a:t>
            </a:r>
            <a:r>
              <a:rPr u="none">
                <a:solidFill>
                  <a:srgbClr val="FF2600"/>
                </a:solidFill>
              </a:rPr>
              <a:t>)</a:t>
            </a:r>
          </a:p>
        </p:txBody>
      </p:sp>
      <p:sp>
        <p:nvSpPr>
          <p:cNvPr id="968" name="TextBox 15"/>
          <p:cNvSpPr txBox="1"/>
          <p:nvPr/>
        </p:nvSpPr>
        <p:spPr>
          <a:xfrm>
            <a:off x="381000" y="1916870"/>
            <a:ext cx="8458200" cy="1736647"/>
          </a:xfrm>
          <a:prstGeom prst="rect">
            <a:avLst/>
          </a:prstGeom>
          <a:ln w="25400"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Sort R on X (drop all but X U {Y} in Sort phase to get T)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Read in sorted order; for every distinct value of X: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Compute the aggregate on that group (“easy case”)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Output the distinct value of X and the aggregate value</a:t>
            </a:r>
          </a:p>
        </p:txBody>
      </p:sp>
      <p:sp>
        <p:nvSpPr>
          <p:cNvPr id="969" name="Title 1"/>
          <p:cNvSpPr txBox="1"/>
          <p:nvPr/>
        </p:nvSpPr>
        <p:spPr>
          <a:xfrm>
            <a:off x="685800" y="5211763"/>
            <a:ext cx="7772400" cy="1116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Improvement: Partial aggregations during Sort Phase!</a:t>
            </a:r>
          </a:p>
          <a:p>
            <a:pPr algn="ctr">
              <a:lnSpc>
                <a:spcPts val="4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does this reduce the above I/O cost?</a:t>
            </a:r>
          </a:p>
        </p:txBody>
      </p:sp>
      <p:sp>
        <p:nvSpPr>
          <p:cNvPr id="970" name="Title 1"/>
          <p:cNvSpPr txBox="1"/>
          <p:nvPr/>
        </p:nvSpPr>
        <p:spPr>
          <a:xfrm>
            <a:off x="577850" y="4580287"/>
            <a:ext cx="77724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4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Which other sorting-based op. impl. had this cost?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969" grpId="4"/>
      <p:bldP build="whole" bldLvl="1" animBg="1" rev="0" advAuto="0" spid="968" grpId="1"/>
      <p:bldP build="whole" bldLvl="1" animBg="1" rev="0" advAuto="0" spid="967" grpId="2"/>
      <p:bldP build="whole" bldLvl="1" animBg="1" rev="0" advAuto="0" spid="970" grpId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4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7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" name="Group By Agg.: Hashing-Based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Group By Agg.: Hashing-Based</a:t>
              </a:r>
            </a:p>
          </p:txBody>
        </p:sp>
      </p:grpSp>
      <p:sp>
        <p:nvSpPr>
          <p:cNvPr id="975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76" name="Title 1"/>
          <p:cNvSpPr txBox="1"/>
          <p:nvPr/>
        </p:nvSpPr>
        <p:spPr>
          <a:xfrm>
            <a:off x="1514301" y="4534618"/>
            <a:ext cx="6115398" cy="5390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200"/>
              </a:lnSpc>
              <a:defRPr sz="2400" u="sng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I/O Cost:</a:t>
            </a:r>
            <a:r>
              <a:rPr u="none"/>
              <a:t> </a:t>
            </a:r>
            <a:r>
              <a:rPr u="none">
                <a:solidFill>
                  <a:srgbClr val="FF0000"/>
                </a:solidFill>
              </a:rPr>
              <a:t>N</a:t>
            </a:r>
            <a:r>
              <a:rPr baseline="-25000" u="none">
                <a:solidFill>
                  <a:srgbClr val="FF0000"/>
                </a:solidFill>
              </a:rPr>
              <a:t>R</a:t>
            </a:r>
          </a:p>
        </p:txBody>
      </p:sp>
      <p:sp>
        <p:nvSpPr>
          <p:cNvPr id="977" name="TextBox 15"/>
          <p:cNvSpPr txBox="1"/>
          <p:nvPr/>
        </p:nvSpPr>
        <p:spPr>
          <a:xfrm>
            <a:off x="381000" y="1916870"/>
            <a:ext cx="8458200" cy="2161373"/>
          </a:xfrm>
          <a:prstGeom prst="rect">
            <a:avLst/>
          </a:prstGeom>
          <a:ln w="25400"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Build h.t. on X; bucket has X value and running info.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Scan R; for each tuple in each page of R: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If h(X) is present in h.t., </a:t>
            </a:r>
            <a:r>
              <a:rPr i="1"/>
              <a:t>update</a:t>
            </a:r>
            <a:r>
              <a:t> running info.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Else, </a:t>
            </a:r>
            <a:r>
              <a:rPr i="1"/>
              <a:t>insert</a:t>
            </a:r>
            <a:r>
              <a:t> new X value and </a:t>
            </a:r>
            <a:r>
              <a:rPr i="1"/>
              <a:t>initialize</a:t>
            </a:r>
            <a:r>
              <a:t> running info.</a:t>
            </a:r>
          </a:p>
          <a:p>
            <a:pPr marL="457200" indent="-457200">
              <a:lnSpc>
                <a:spcPct val="120000"/>
              </a:lnSpc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H.t. holds the final output in the end!</a:t>
            </a:r>
          </a:p>
        </p:txBody>
      </p:sp>
      <p:sp>
        <p:nvSpPr>
          <p:cNvPr id="978" name="Title 1"/>
          <p:cNvSpPr txBox="1"/>
          <p:nvPr/>
        </p:nvSpPr>
        <p:spPr>
          <a:xfrm>
            <a:off x="723900" y="5145659"/>
            <a:ext cx="7772400" cy="1116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What if h.t. using X does not fit in memory </a:t>
            </a:r>
          </a:p>
          <a:p>
            <a:pPr algn="ctr"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(Number of distinct values of X in R is too large)?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78" grpId="3"/>
      <p:bldP build="whole" bldLvl="1" animBg="1" rev="0" advAuto="0" spid="976" grpId="2"/>
      <p:bldP build="whole" bldLvl="1" animBg="1" rev="0" advAuto="0" spid="977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2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8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" name="Group By Agg.: Index-Based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Group By Agg.: Index-Based</a:t>
              </a:r>
            </a:p>
          </p:txBody>
        </p:sp>
      </p:grpSp>
      <p:sp>
        <p:nvSpPr>
          <p:cNvPr id="983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84" name="Title 1"/>
          <p:cNvSpPr txBox="1"/>
          <p:nvPr/>
        </p:nvSpPr>
        <p:spPr>
          <a:xfrm>
            <a:off x="152400" y="1752600"/>
            <a:ext cx="8839200" cy="295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B+ Tree index s.t. X U {Y} is a </a:t>
            </a:r>
            <a:r>
              <a:rPr u="sng"/>
              <a:t>subset</a:t>
            </a:r>
            <a:r>
              <a:t> of IndexKey: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Use leaf level of index instead of R for sort/hash algo.!</a:t>
            </a:r>
            <a:endParaRPr sz="4400"/>
          </a:p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342900" indent="-342900">
              <a:lnSpc>
                <a:spcPts val="38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B+ Tree index s.t. X is a </a:t>
            </a:r>
            <a:r>
              <a:rPr u="sng"/>
              <a:t>prefix</a:t>
            </a:r>
            <a:r>
              <a:t> of IndexKey: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Leaf level already sorted! Can fetch data records in order</a:t>
            </a:r>
            <a:endParaRPr sz="4400"/>
          </a:p>
          <a:p>
            <a:pPr>
              <a:lnSpc>
                <a:spcPts val="38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If AltRecord approach used, just one scan of leaf level!</a:t>
            </a:r>
          </a:p>
        </p:txBody>
      </p:sp>
      <p:sp>
        <p:nvSpPr>
          <p:cNvPr id="985" name="Title 1"/>
          <p:cNvSpPr txBox="1"/>
          <p:nvPr/>
        </p:nvSpPr>
        <p:spPr>
          <a:xfrm>
            <a:off x="723900" y="5524500"/>
            <a:ext cx="7696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42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What if X is a non-prefix subset of IndexKey?</a:t>
            </a:r>
          </a:p>
        </p:txBody>
      </p:sp>
      <p:sp>
        <p:nvSpPr>
          <p:cNvPr id="986" name="Q: What if it does not use AltRecord?"/>
          <p:cNvSpPr txBox="1"/>
          <p:nvPr/>
        </p:nvSpPr>
        <p:spPr>
          <a:xfrm>
            <a:off x="2009869" y="4908550"/>
            <a:ext cx="5124262" cy="542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38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What if it does not use AltRecord?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9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9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9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86" grpId="2"/>
      <p:bldP build="whole" bldLvl="1" animBg="1" rev="0" advAuto="0" spid="985" grpId="3"/>
      <p:bldP build="p" bldLvl="5" animBg="1" rev="0" advAuto="0" spid="984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0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8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" name="Review Ques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Questions</a:t>
              </a:r>
            </a:p>
          </p:txBody>
        </p:sp>
      </p:grpSp>
      <p:sp>
        <p:nvSpPr>
          <p:cNvPr id="991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92" name="Title 1"/>
          <p:cNvSpPr txBox="1"/>
          <p:nvPr/>
        </p:nvSpPr>
        <p:spPr>
          <a:xfrm>
            <a:off x="152400" y="1617910"/>
            <a:ext cx="8839200" cy="4387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lnSpc>
                <a:spcPts val="3400"/>
              </a:lnSpc>
              <a:buClr>
                <a:srgbClr val="92D050"/>
              </a:buClr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Suppose we have infinite buffer memory. Which join algorithm will have the lowest I/O cost? What about Project?</a:t>
            </a:r>
          </a:p>
          <a:p>
            <a:pPr marL="457200" indent="-457200">
              <a:lnSpc>
                <a:spcPts val="3400"/>
              </a:lnSpc>
              <a:buClr>
                <a:srgbClr val="92D050"/>
              </a:buClr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tables A and B such that they are both sorted on the joining attributes. Which join algorithm is preferable?</a:t>
            </a:r>
          </a:p>
          <a:p>
            <a:pPr marL="457200" indent="-457200">
              <a:lnSpc>
                <a:spcPts val="3400"/>
              </a:lnSpc>
              <a:buClr>
                <a:srgbClr val="92D050"/>
              </a:buClr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Why does SMJ not suffer from the skew problem HJ does?</a:t>
            </a:r>
          </a:p>
          <a:p>
            <a:pPr marL="457200" indent="-457200">
              <a:lnSpc>
                <a:spcPts val="3400"/>
              </a:lnSpc>
              <a:buClr>
                <a:srgbClr val="92D050"/>
              </a:buClr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does SMJ give sorted outputs? Why not HJ?</a:t>
            </a:r>
          </a:p>
          <a:p>
            <a:pPr marL="457200" indent="-457200">
              <a:lnSpc>
                <a:spcPts val="3400"/>
              </a:lnSpc>
              <a:buClr>
                <a:srgbClr val="92D050"/>
              </a:buClr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a B+ Tree on Ratings(UID,MID) with AltRecord, what is the I/O cost of computing the average rating for each user? For each movie?</a:t>
            </a:r>
          </a:p>
          <a:p>
            <a:pPr marL="457200" indent="-457200">
              <a:lnSpc>
                <a:spcPts val="3400"/>
              </a:lnSpc>
              <a:buClr>
                <a:srgbClr val="92D050"/>
              </a:buClr>
              <a:buSzPct val="100000"/>
              <a:buAutoNum type="arabicPeriod" startAt="1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to impl. VARIANCE aggregate efficiently? MEDIAN?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9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92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