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3" name="Shape 15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hape 32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24" name="Shape 32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914400">
              <a:lnSpc>
                <a:spcPct val="100000"/>
              </a:lnSpc>
              <a:spcBef>
                <a:spcPts val="400"/>
              </a:spcBef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Make the tree wider, I.e. reduce the number of levels</a:t>
            </a:r>
          </a:p>
          <a:p>
            <a:pPr defTabSz="914400">
              <a:lnSpc>
                <a:spcPct val="100000"/>
              </a:lnSpc>
              <a:spcBef>
                <a:spcPts val="400"/>
              </a:spcBef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Also start out with runs of size B, essentially chopping of the base of the binary tree!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Shape 87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74" name="Shape 87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914400">
              <a:lnSpc>
                <a:spcPct val="100000"/>
              </a:lnSpc>
              <a:spcBef>
                <a:spcPts val="400"/>
              </a:spcBef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Alternative 1 may require more pages than the base data pages as on an average a B-tree page is only 67% full</a:t>
            </a:r>
          </a:p>
          <a:p>
            <a:pPr defTabSz="914400">
              <a:lnSpc>
                <a:spcPct val="100000"/>
              </a:lnSpc>
              <a:spcBef>
                <a:spcPts val="400"/>
              </a:spcBef>
              <a:defRPr sz="1200">
                <a:latin typeface="Arial"/>
                <a:ea typeface="Arial"/>
                <a:cs typeface="Arial"/>
                <a:sym typeface="Arial"/>
              </a:defRPr>
            </a:pPr>
          </a:p>
          <a:p>
            <a:pPr defTabSz="914400">
              <a:lnSpc>
                <a:spcPct val="100000"/>
              </a:lnSpc>
              <a:spcBef>
                <a:spcPts val="400"/>
              </a:spcBef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Tuples on a page may not be sorted.</a:t>
            </a:r>
          </a:p>
          <a:p>
            <a:pPr defTabSz="914400">
              <a:lnSpc>
                <a:spcPct val="100000"/>
              </a:lnSpc>
              <a:spcBef>
                <a:spcPts val="400"/>
              </a:spcBef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Almost clustered file</a:t>
            </a:r>
          </a:p>
          <a:p>
            <a:pPr defTabSz="914400">
              <a:lnSpc>
                <a:spcPct val="100000"/>
              </a:lnSpc>
              <a:spcBef>
                <a:spcPts val="400"/>
              </a:spcBef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Range predicate +  order by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21"/>
          </p:nvPr>
        </p:nvSpPr>
        <p:spPr>
          <a:xfrm>
            <a:off x="1606550" y="635000"/>
            <a:ext cx="9779000" cy="652272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idx="21"/>
          </p:nvPr>
        </p:nvSpPr>
        <p:spPr>
          <a:xfrm>
            <a:off x="2717800" y="635000"/>
            <a:ext cx="12357100" cy="82380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idx="21"/>
          </p:nvPr>
        </p:nvSpPr>
        <p:spPr>
          <a:xfrm>
            <a:off x="4533900" y="2603500"/>
            <a:ext cx="942975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21"/>
          </p:nvPr>
        </p:nvSpPr>
        <p:spPr>
          <a:xfrm>
            <a:off x="6680200" y="5026947"/>
            <a:ext cx="6057901" cy="404070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22"/>
          </p:nvPr>
        </p:nvSpPr>
        <p:spPr>
          <a:xfrm>
            <a:off x="6502400" y="886747"/>
            <a:ext cx="5867400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23"/>
          </p:nvPr>
        </p:nvSpPr>
        <p:spPr>
          <a:xfrm>
            <a:off x="-2374900" y="889000"/>
            <a:ext cx="11976100" cy="79840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21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22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21"/>
          </p:nvPr>
        </p:nvSpPr>
        <p:spPr>
          <a:xfrm>
            <a:off x="-812800" y="0"/>
            <a:ext cx="15232066" cy="10160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/>
          <p:nvPr>
            <p:ph type="title"/>
          </p:nvPr>
        </p:nvSpPr>
        <p:spPr>
          <a:xfrm>
            <a:off x="975359" y="3029937"/>
            <a:ext cx="11054082" cy="2090703"/>
          </a:xfrm>
          <a:prstGeom prst="rect">
            <a:avLst/>
          </a:prstGeom>
        </p:spPr>
        <p:txBody>
          <a:bodyPr lIns="65023" tIns="65023" rIns="65023" bIns="65023"/>
          <a:lstStyle>
            <a:lvl1pPr defTabSz="130048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18" name="Body Level One…"/>
          <p:cNvSpPr txBox="1"/>
          <p:nvPr>
            <p:ph type="body" sz="quarter" idx="1"/>
          </p:nvPr>
        </p:nvSpPr>
        <p:spPr>
          <a:xfrm>
            <a:off x="1950719" y="5527040"/>
            <a:ext cx="9103361" cy="2492587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0" indent="0" algn="ctr" defTabSz="130048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457200" algn="ctr" defTabSz="130048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914400" algn="ctr" defTabSz="130048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1371600" algn="ctr" defTabSz="130048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1828800" algn="ctr" defTabSz="130048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xfrm>
            <a:off x="11998689" y="9114112"/>
            <a:ext cx="355871" cy="371349"/>
          </a:xfrm>
          <a:prstGeom prst="rect">
            <a:avLst/>
          </a:prstGeom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Text"/>
          <p:cNvSpPr txBox="1"/>
          <p:nvPr>
            <p:ph type="title"/>
          </p:nvPr>
        </p:nvSpPr>
        <p:spPr>
          <a:xfrm>
            <a:off x="154894" y="130950"/>
            <a:ext cx="12679681" cy="1277904"/>
          </a:xfrm>
          <a:prstGeom prst="rect">
            <a:avLst/>
          </a:prstGeom>
        </p:spPr>
        <p:txBody>
          <a:bodyPr lIns="65023" tIns="65023" rIns="65023" bIns="65023"/>
          <a:lstStyle>
            <a:lvl1pPr defTabSz="650240">
              <a:defRPr b="1" sz="6200">
                <a:solidFill>
                  <a:srgbClr val="AD0101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7" name="Body Level One…"/>
          <p:cNvSpPr txBox="1"/>
          <p:nvPr>
            <p:ph type="body" idx="1"/>
          </p:nvPr>
        </p:nvSpPr>
        <p:spPr>
          <a:xfrm>
            <a:off x="154894" y="1733974"/>
            <a:ext cx="12679681" cy="7261014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471487" indent="-471487" defTabSz="65024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marL="906235" indent="-449035" defTabSz="650240">
              <a:spcBef>
                <a:spcPts val="10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indent="-419100" defTabSz="65024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marL="1874520" indent="-502920" defTabSz="650240">
              <a:spcBef>
                <a:spcPts val="10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marL="2331720" indent="-502920" defTabSz="650240">
              <a:spcBef>
                <a:spcPts val="1000"/>
              </a:spcBef>
              <a:buSzPct val="100000"/>
              <a:buFont typeface="Arial"/>
              <a:buChar char="»"/>
              <a:defRPr sz="4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xfrm>
            <a:off x="12017690" y="9309692"/>
            <a:ext cx="336870" cy="345949"/>
          </a:xfrm>
          <a:prstGeom prst="rect">
            <a:avLst/>
          </a:prstGeom>
        </p:spPr>
        <p:txBody>
          <a:bodyPr lIns="65023" tIns="65023" rIns="65023" bIns="65023" anchor="ctr"/>
          <a:lstStyle>
            <a:lvl1pPr algn="r" defTabSz="1300480">
              <a:defRPr sz="1400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Text"/>
          <p:cNvSpPr txBox="1"/>
          <p:nvPr>
            <p:ph type="title"/>
          </p:nvPr>
        </p:nvSpPr>
        <p:spPr>
          <a:xfrm>
            <a:off x="1300479" y="-216747"/>
            <a:ext cx="11487575" cy="1625601"/>
          </a:xfrm>
          <a:prstGeom prst="rect">
            <a:avLst/>
          </a:prstGeom>
        </p:spPr>
        <p:txBody>
          <a:bodyPr lIns="65023" tIns="65023" rIns="65023" bIns="65023"/>
          <a:lstStyle>
            <a:lvl1pPr defTabSz="650240">
              <a:defRPr b="1" sz="6200">
                <a:solidFill>
                  <a:srgbClr val="AD0101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6" name="Body Level One…"/>
          <p:cNvSpPr txBox="1"/>
          <p:nvPr>
            <p:ph type="body" sz="half" idx="1"/>
          </p:nvPr>
        </p:nvSpPr>
        <p:spPr>
          <a:xfrm>
            <a:off x="650239" y="1625599"/>
            <a:ext cx="5852162" cy="6610775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471487" indent="-471487" defTabSz="65024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marL="906235" indent="-449035" defTabSz="650240">
              <a:spcBef>
                <a:spcPts val="10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indent="-419100" defTabSz="65024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marL="1874520" indent="-502920" defTabSz="650240">
              <a:spcBef>
                <a:spcPts val="10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marL="2331720" indent="-502920" defTabSz="650240">
              <a:spcBef>
                <a:spcPts val="1000"/>
              </a:spcBef>
              <a:buSzPct val="100000"/>
              <a:buFont typeface="Arial"/>
              <a:buChar char="»"/>
              <a:defRPr sz="4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xfrm>
            <a:off x="12667930" y="9147133"/>
            <a:ext cx="336871" cy="345949"/>
          </a:xfrm>
          <a:prstGeom prst="rect">
            <a:avLst/>
          </a:prstGeom>
        </p:spPr>
        <p:txBody>
          <a:bodyPr lIns="65023" tIns="65023" rIns="65023" bIns="65023" anchor="ctr"/>
          <a:lstStyle>
            <a:lvl1pPr algn="r" defTabSz="1300480">
              <a:defRPr sz="1400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le Text"/>
          <p:cNvSpPr txBox="1"/>
          <p:nvPr>
            <p:ph type="title"/>
          </p:nvPr>
        </p:nvSpPr>
        <p:spPr>
          <a:xfrm>
            <a:off x="650239" y="390596"/>
            <a:ext cx="11704322" cy="1625601"/>
          </a:xfrm>
          <a:prstGeom prst="rect">
            <a:avLst/>
          </a:prstGeom>
        </p:spPr>
        <p:txBody>
          <a:bodyPr lIns="65023" tIns="65023" rIns="65023" bIns="65023"/>
          <a:lstStyle>
            <a:lvl1pPr defTabSz="130048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5" name="Body Level One…"/>
          <p:cNvSpPr txBox="1"/>
          <p:nvPr>
            <p:ph type="body" idx="1"/>
          </p:nvPr>
        </p:nvSpPr>
        <p:spPr>
          <a:xfrm>
            <a:off x="650239" y="2275839"/>
            <a:ext cx="11704322" cy="6436927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marL="906235" indent="-449035" defTabSz="1300480">
              <a:spcBef>
                <a:spcPts val="10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indent="-419100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marL="1874520" indent="-502920" defTabSz="1300480">
              <a:spcBef>
                <a:spcPts val="10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marL="2331720" indent="-502920" defTabSz="1300480">
              <a:spcBef>
                <a:spcPts val="1000"/>
              </a:spcBef>
              <a:buSzPct val="100000"/>
              <a:buFont typeface="Arial"/>
              <a:buChar char="»"/>
              <a:defRPr sz="4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6" name="Slide Number"/>
          <p:cNvSpPr txBox="1"/>
          <p:nvPr>
            <p:ph type="sldNum" sz="quarter" idx="2"/>
          </p:nvPr>
        </p:nvSpPr>
        <p:spPr>
          <a:xfrm>
            <a:off x="11998689" y="9114112"/>
            <a:ext cx="355871" cy="371349"/>
          </a:xfrm>
          <a:prstGeom prst="rect">
            <a:avLst/>
          </a:prstGeom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7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3.png"/><Relationship Id="rId3" Type="http://schemas.openxmlformats.org/officeDocument/2006/relationships/image" Target="../media/image2.tif"/><Relationship Id="rId4" Type="http://schemas.openxmlformats.org/officeDocument/2006/relationships/image" Target="../media/image3.tif"/><Relationship Id="rId5" Type="http://schemas.openxmlformats.org/officeDocument/2006/relationships/image" Target="../media/image4.tif"/><Relationship Id="rId6" Type="http://schemas.openxmlformats.org/officeDocument/2006/relationships/image" Target="../media/image5.tif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tif"/><Relationship Id="rId3" Type="http://schemas.openxmlformats.org/officeDocument/2006/relationships/image" Target="../media/image4.tif"/><Relationship Id="rId4" Type="http://schemas.openxmlformats.org/officeDocument/2006/relationships/image" Target="../media/image5.tif"/><Relationship Id="rId5" Type="http://schemas.openxmlformats.org/officeDocument/2006/relationships/image" Target="../media/image14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bmp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bmp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5.png"/><Relationship Id="rId3" Type="http://schemas.openxmlformats.org/officeDocument/2006/relationships/hyperlink" Target="http://sortbenchmark.org" TargetMode="Externa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.tif"/><Relationship Id="rId3" Type="http://schemas.openxmlformats.org/officeDocument/2006/relationships/image" Target="../media/image7.tif"/><Relationship Id="rId4" Type="http://schemas.openxmlformats.org/officeDocument/2006/relationships/image" Target="../media/image8.tif"/><Relationship Id="rId5" Type="http://schemas.openxmlformats.org/officeDocument/2006/relationships/image" Target="../media/image9.tif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opic 3: External Sorting…"/>
          <p:cNvSpPr txBox="1"/>
          <p:nvPr>
            <p:ph type="body" sz="half" idx="1"/>
          </p:nvPr>
        </p:nvSpPr>
        <p:spPr>
          <a:xfrm>
            <a:off x="831144" y="5960533"/>
            <a:ext cx="12051878" cy="2492588"/>
          </a:xfrm>
          <a:prstGeom prst="rect">
            <a:avLst/>
          </a:prstGeom>
        </p:spPr>
        <p:txBody>
          <a:bodyPr/>
          <a:lstStyle/>
          <a:p>
            <a:pPr algn="l">
              <a:spcBef>
                <a:spcPts val="900"/>
              </a:spcBef>
              <a:defRPr sz="3800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Topic 3: External Sorting</a:t>
            </a:r>
          </a:p>
          <a:p>
            <a:pPr algn="l">
              <a:defRPr sz="3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l">
              <a:spcBef>
                <a:spcPts val="900"/>
              </a:spcBef>
              <a:defRPr sz="38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Chapter 13 of Cow Book</a:t>
            </a:r>
          </a:p>
        </p:txBody>
      </p:sp>
      <p:sp>
        <p:nvSpPr>
          <p:cNvPr id="156" name="Arun Kumar"/>
          <p:cNvSpPr txBox="1"/>
          <p:nvPr/>
        </p:nvSpPr>
        <p:spPr>
          <a:xfrm>
            <a:off x="831144" y="4714240"/>
            <a:ext cx="11162454" cy="6484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>
            <a:lvl1pPr algn="l" defTabSz="1300480">
              <a:spcBef>
                <a:spcPts val="700"/>
              </a:spcBef>
              <a:defRPr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Arun Kumar</a:t>
            </a:r>
          </a:p>
        </p:txBody>
      </p:sp>
      <p:sp>
        <p:nvSpPr>
          <p:cNvPr id="157" name="Slide Number"/>
          <p:cNvSpPr txBox="1"/>
          <p:nvPr>
            <p:ph type="sldNum" sz="quarter" idx="2"/>
          </p:nvPr>
        </p:nvSpPr>
        <p:spPr>
          <a:xfrm>
            <a:off x="12105250" y="9114112"/>
            <a:ext cx="249310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58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30825" r="0" b="30825"/>
          <a:stretch>
            <a:fillRect/>
          </a:stretch>
        </p:blipFill>
        <p:spPr>
          <a:xfrm>
            <a:off x="831144" y="778371"/>
            <a:ext cx="3316624" cy="715430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Slide ACKs: Jignesh Patel, Paris Koutris"/>
          <p:cNvSpPr txBox="1"/>
          <p:nvPr/>
        </p:nvSpPr>
        <p:spPr>
          <a:xfrm>
            <a:off x="831144" y="8826317"/>
            <a:ext cx="11162454" cy="524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>
            <a:lvl1pPr algn="l" defTabSz="1300480">
              <a:spcBef>
                <a:spcPts val="700"/>
              </a:spcBef>
              <a:defRPr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Slide ACKs: Jignesh Patel, Paris Koutris</a:t>
            </a:r>
          </a:p>
        </p:txBody>
      </p:sp>
      <p:sp>
        <p:nvSpPr>
          <p:cNvPr id="160" name="CSE 132C Database System Implementation"/>
          <p:cNvSpPr txBox="1"/>
          <p:nvPr>
            <p:ph type="title"/>
          </p:nvPr>
        </p:nvSpPr>
        <p:spPr>
          <a:xfrm>
            <a:off x="831144" y="1645356"/>
            <a:ext cx="11487574" cy="2953175"/>
          </a:xfrm>
          <a:prstGeom prst="rect">
            <a:avLst/>
          </a:prstGeom>
        </p:spPr>
        <p:txBody>
          <a:bodyPr/>
          <a:lstStyle/>
          <a:p>
            <a:pPr algn="l">
              <a:defRPr b="1" sz="5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CSE 132C</a:t>
            </a:r>
            <a:br/>
            <a:r>
              <a:t>Database System Implementation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4294967295"/>
          </p:nvPr>
        </p:nvSpPr>
        <p:spPr>
          <a:xfrm>
            <a:off x="12105250" y="9114112"/>
            <a:ext cx="249310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165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163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4" name="External Sorting: Outline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External Sorting: Outline</a:t>
              </a:r>
            </a:p>
          </p:txBody>
        </p:sp>
      </p:grpSp>
      <p:sp>
        <p:nvSpPr>
          <p:cNvPr id="166" name="Overview and Warm-up…"/>
          <p:cNvSpPr txBox="1"/>
          <p:nvPr/>
        </p:nvSpPr>
        <p:spPr>
          <a:xfrm>
            <a:off x="360592" y="2305554"/>
            <a:ext cx="12283616" cy="22499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791307" indent="-791307" algn="l" defTabSz="1300480">
              <a:lnSpc>
                <a:spcPts val="5600"/>
              </a:lnSpc>
              <a:buClr>
                <a:srgbClr val="92D050"/>
              </a:buClr>
              <a:buSzPct val="100000"/>
              <a:buChar char="❖"/>
              <a:defRPr b="1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Overview and Warm-up</a:t>
            </a:r>
          </a:p>
          <a:p>
            <a:pPr marL="791307" indent="-791307" algn="l" defTabSz="1300480">
              <a:lnSpc>
                <a:spcPts val="5600"/>
              </a:lnSpc>
              <a:buClr>
                <a:srgbClr val="92D050"/>
              </a:buClr>
              <a:buSzPct val="100000"/>
              <a:buChar char="❖"/>
              <a:defRPr b="1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Multi-way External Merge Sort (EMS)</a:t>
            </a:r>
          </a:p>
          <a:p>
            <a:pPr marL="791307" indent="-791307" algn="l" defTabSz="1300480">
              <a:lnSpc>
                <a:spcPts val="5600"/>
              </a:lnSpc>
              <a:buClr>
                <a:srgbClr val="92D050"/>
              </a:buClr>
              <a:buSzPct val="100000"/>
              <a:buChar char="❖"/>
              <a:defRPr b="1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EMS and B+ trees</a:t>
            </a:r>
          </a:p>
        </p:txBody>
      </p:sp>
      <p:sp>
        <p:nvSpPr>
          <p:cNvPr id="167" name="Arrow"/>
          <p:cNvSpPr/>
          <p:nvPr/>
        </p:nvSpPr>
        <p:spPr>
          <a:xfrm>
            <a:off x="6439640" y="2464928"/>
            <a:ext cx="1090720" cy="6786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8601" y="14256"/>
                </a:moveTo>
                <a:lnTo>
                  <a:pt x="8601" y="21600"/>
                </a:lnTo>
                <a:lnTo>
                  <a:pt x="0" y="10800"/>
                </a:lnTo>
                <a:lnTo>
                  <a:pt x="8601" y="0"/>
                </a:lnTo>
                <a:lnTo>
                  <a:pt x="8601" y="7344"/>
                </a:lnTo>
                <a:lnTo>
                  <a:pt x="21600" y="7344"/>
                </a:lnTo>
                <a:lnTo>
                  <a:pt x="21600" y="14256"/>
                </a:lnTo>
                <a:close/>
              </a:path>
            </a:pathLst>
          </a:custGeom>
          <a:solidFill>
            <a:srgbClr val="C0504D"/>
          </a:solidFill>
          <a:ln w="12700"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35000"/>
              </a:srgbClr>
            </a:outerShdw>
          </a:effectLst>
        </p:spPr>
        <p:txBody>
          <a:bodyPr lIns="65023" tIns="65023" rIns="65023" bIns="65023" anchor="ctr"/>
          <a:lstStyle/>
          <a:p>
            <a:pPr algn="l" defTabSz="130048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 transition="in">
                                      <p:cBhvr>
                                        <p:cTn id="7" dur="2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lide Number"/>
          <p:cNvSpPr txBox="1"/>
          <p:nvPr>
            <p:ph type="sldNum" sz="quarter" idx="4294967295"/>
          </p:nvPr>
        </p:nvSpPr>
        <p:spPr>
          <a:xfrm>
            <a:off x="12105250" y="9114112"/>
            <a:ext cx="249310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172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170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1" name="Motivation for Sorting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Motivation for Sorting</a:t>
              </a:r>
            </a:p>
          </p:txBody>
        </p:sp>
      </p:grpSp>
      <p:sp>
        <p:nvSpPr>
          <p:cNvPr id="173" name="User’s SQL query has ORDER BY clause!…"/>
          <p:cNvSpPr txBox="1"/>
          <p:nvPr/>
        </p:nvSpPr>
        <p:spPr>
          <a:xfrm>
            <a:off x="464257" y="2448876"/>
            <a:ext cx="12076286" cy="2524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User’s SQL query has ORDER BY clause!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First step of bulk loading of a B+ tree index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Used in implementations of many relational ops: project, join, set ops, group by aggregate, etc. (next topic!)</a:t>
            </a:r>
          </a:p>
        </p:txBody>
      </p:sp>
      <p:sp>
        <p:nvSpPr>
          <p:cNvPr id="174" name="Q: But sorting is well-known; why should a DBMS bother?"/>
          <p:cNvSpPr txBox="1"/>
          <p:nvPr/>
        </p:nvSpPr>
        <p:spPr>
          <a:xfrm>
            <a:off x="1226427" y="5688095"/>
            <a:ext cx="10551946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3217" tIns="63217" rIns="63217" bIns="63217">
            <a:spAutoFit/>
          </a:bodyPr>
          <a:lstStyle/>
          <a:p>
            <a:pPr defTabSz="1300480">
              <a:defRPr i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But sorting is well-known; why should a DBMS bother?</a:t>
            </a:r>
          </a:p>
        </p:txBody>
      </p:sp>
      <p:sp>
        <p:nvSpPr>
          <p:cNvPr id="175" name="Often, the file (relation) to be sorted will not fit in RAM!"/>
          <p:cNvSpPr txBox="1"/>
          <p:nvPr/>
        </p:nvSpPr>
        <p:spPr>
          <a:xfrm>
            <a:off x="1565259" y="6710115"/>
            <a:ext cx="9874282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3217" tIns="63217" rIns="63217" bIns="63217">
            <a:spAutoFit/>
          </a:bodyPr>
          <a:lstStyle/>
          <a:p>
            <a:pPr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Often, the file (relation) to be sorted will </a:t>
            </a:r>
            <a:r>
              <a:rPr u="sng"/>
              <a:t>not fit in RAM</a:t>
            </a:r>
            <a:r>
              <a:t>!</a:t>
            </a:r>
          </a:p>
        </p:txBody>
      </p:sp>
      <p:sp>
        <p:nvSpPr>
          <p:cNvPr id="176" name="“External” Sorting"/>
          <p:cNvSpPr txBox="1"/>
          <p:nvPr/>
        </p:nvSpPr>
        <p:spPr>
          <a:xfrm>
            <a:off x="4603734" y="7562801"/>
            <a:ext cx="3797332" cy="58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3217" tIns="63217" rIns="63217" bIns="63217">
            <a:spAutoFit/>
          </a:bodyPr>
          <a:lstStyle>
            <a:lvl1pPr defTabSz="1300480"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“External” Sorting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4" grpId="2"/>
      <p:bldP build="whole" bldLvl="1" animBg="1" rev="0" advAuto="0" spid="175" grpId="3"/>
      <p:bldP build="p" bldLvl="5" animBg="1" rev="0" advAuto="0" spid="173" grpId="1"/>
      <p:bldP build="whole" bldLvl="1" animBg="1" rev="0" advAuto="0" spid="176" grpId="4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Number"/>
          <p:cNvSpPr txBox="1"/>
          <p:nvPr>
            <p:ph type="sldNum" sz="quarter" idx="4294967295"/>
          </p:nvPr>
        </p:nvSpPr>
        <p:spPr>
          <a:xfrm>
            <a:off x="12105250" y="9114112"/>
            <a:ext cx="249310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181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179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0" name="External Sorting: Overview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External Sorting: Overview</a:t>
              </a:r>
            </a:p>
          </p:txBody>
        </p:sp>
      </p:grpSp>
      <p:sp>
        <p:nvSpPr>
          <p:cNvPr id="182" name="Goal: Given relation R with N pages, SortKey A, M buffer pages (often, M &lt;&lt; N), sort R on A to get sorted R’…"/>
          <p:cNvSpPr txBox="1"/>
          <p:nvPr/>
        </p:nvSpPr>
        <p:spPr>
          <a:xfrm>
            <a:off x="207879" y="2368323"/>
            <a:ext cx="12589042" cy="4588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Goal</a:t>
            </a:r>
            <a:r>
              <a:t>: Given relation </a:t>
            </a:r>
            <a:r>
              <a:rPr b="1"/>
              <a:t>R</a:t>
            </a:r>
            <a:r>
              <a:t> with N pages, </a:t>
            </a:r>
            <a:r>
              <a:rPr b="1"/>
              <a:t>SortKey</a:t>
            </a:r>
            <a:r>
              <a:t> A, M buffer pages (often, M &lt;&lt; N), sort </a:t>
            </a:r>
            <a:r>
              <a:rPr b="1"/>
              <a:t>R</a:t>
            </a:r>
            <a:r>
              <a:t> on A to get sorted </a:t>
            </a:r>
            <a:r>
              <a:rPr b="1"/>
              <a:t>R’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Idea</a:t>
            </a:r>
            <a:r>
              <a:t>: Sorting algorithm should be disk page I/O-aware!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Desiderata</a:t>
            </a:r>
            <a:r>
              <a:t>:</a:t>
            </a:r>
          </a:p>
          <a:p>
            <a:pPr lvl="1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High efficiency, i.e., low I/O cost, even for very large N</a:t>
            </a:r>
          </a:p>
          <a:p>
            <a:pPr lvl="1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Use sequential I/Os rather than random I/Os AMAP</a:t>
            </a:r>
          </a:p>
          <a:p>
            <a:pPr lvl="1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Interleave I/O and comp. (DMA); reduce CPU cost too</a:t>
            </a:r>
          </a:p>
        </p:txBody>
      </p:sp>
      <p:sp>
        <p:nvSpPr>
          <p:cNvPr id="183" name="NB: I/O-aware external sorting is also a key part of the implementation of MapReduce systems (Hadoop, Spark, etc.)!"/>
          <p:cNvSpPr txBox="1"/>
          <p:nvPr/>
        </p:nvSpPr>
        <p:spPr>
          <a:xfrm>
            <a:off x="684382" y="7504577"/>
            <a:ext cx="11636035" cy="1144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/>
          <a:p>
            <a:pPr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NB</a:t>
            </a:r>
            <a:r>
              <a:t>: I/O-aware external sorting is also a key part of the implementation of MapReduce systems (Hadoop, Spark, etc.)!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3" grpId="2"/>
      <p:bldP build="p" bldLvl="5" animBg="1" rev="0" advAuto="0" spid="18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lide Number Placeholder 5"/>
          <p:cNvSpPr txBox="1"/>
          <p:nvPr>
            <p:ph type="sldNum" sz="quarter" idx="2"/>
          </p:nvPr>
        </p:nvSpPr>
        <p:spPr>
          <a:xfrm>
            <a:off x="12114751" y="9126812"/>
            <a:ext cx="239809" cy="3459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88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186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7" name="Warm-up: 2-way External Merge Sort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Warm-up: 2-way External Merge Sort</a:t>
              </a:r>
            </a:p>
          </p:txBody>
        </p:sp>
      </p:grpSp>
      <p:sp>
        <p:nvSpPr>
          <p:cNvPr id="189" name="Sort phase: Read each page into buffer memory; do “internal” sort (use any popular fast sorting algorithm, e.g., quicksort); write it back to disk (a sorted “run”)…"/>
          <p:cNvSpPr txBox="1"/>
          <p:nvPr/>
        </p:nvSpPr>
        <p:spPr>
          <a:xfrm>
            <a:off x="448904" y="3334031"/>
            <a:ext cx="12106993" cy="30855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508000" indent="-508000" algn="l" defTabSz="1300480">
              <a:lnSpc>
                <a:spcPct val="120000"/>
              </a:lnSpc>
              <a:spcBef>
                <a:spcPts val="2000"/>
              </a:spcBef>
              <a:buSzPct val="100000"/>
              <a:buAutoNum type="arabicPeriod" startAt="1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Sort phase</a:t>
            </a:r>
            <a:r>
              <a:t>: Read each page into buffer memory; do “internal” sort (use any popular fast sorting algorithm, e.g., quicksort); write it back to disk (a sorted “</a:t>
            </a:r>
            <a:r>
              <a:rPr b="1"/>
              <a:t>run</a:t>
            </a:r>
            <a:r>
              <a:t>”)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2000"/>
              </a:spcBef>
              <a:buSzPct val="100000"/>
              <a:buAutoNum type="arabicPeriod" startAt="1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Merge phase</a:t>
            </a:r>
            <a:r>
              <a:t>: Read 2 runs, merge them on the fly, write out a new </a:t>
            </a:r>
            <a:r>
              <a:rPr i="1"/>
              <a:t>double-length</a:t>
            </a:r>
            <a:r>
              <a:t> run; recurse till whole file is a run!</a:t>
            </a:r>
          </a:p>
        </p:txBody>
      </p:sp>
      <p:sp>
        <p:nvSpPr>
          <p:cNvPr id="190" name="Idea: Make Merge Sort I/O-aware!"/>
          <p:cNvSpPr txBox="1"/>
          <p:nvPr/>
        </p:nvSpPr>
        <p:spPr>
          <a:xfrm>
            <a:off x="3349907" y="2376134"/>
            <a:ext cx="6304986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3217" tIns="63217" rIns="63217" bIns="63217">
            <a:spAutoFit/>
          </a:bodyPr>
          <a:lstStyle/>
          <a:p>
            <a:pPr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Idea</a:t>
            </a:r>
            <a:r>
              <a:t>: Make Merge Sort I/O-aware!</a:t>
            </a:r>
          </a:p>
        </p:txBody>
      </p:sp>
      <p:sp>
        <p:nvSpPr>
          <p:cNvPr id="191" name="NB: Sort phase is 1-pass; merge phase is often multi-pass!"/>
          <p:cNvSpPr txBox="1"/>
          <p:nvPr/>
        </p:nvSpPr>
        <p:spPr>
          <a:xfrm>
            <a:off x="1124728" y="7261400"/>
            <a:ext cx="10755344" cy="58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3217" tIns="63217" rIns="63217" bIns="63217">
            <a:spAutoFit/>
          </a:bodyPr>
          <a:lstStyle/>
          <a:p>
            <a:pPr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NB</a:t>
            </a:r>
            <a:r>
              <a:t>: Sort phase is 1-pass; merge phase is often multi-pass!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0" grpId="1"/>
      <p:bldP build="p" bldLvl="5" animBg="1" rev="0" advAuto="0" spid="189" grpId="2"/>
      <p:bldP build="whole" bldLvl="1" animBg="1" rev="0" advAuto="0" spid="191" grpId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roup 120"/>
          <p:cNvGrpSpPr/>
          <p:nvPr/>
        </p:nvGrpSpPr>
        <p:grpSpPr>
          <a:xfrm>
            <a:off x="5742215" y="1975555"/>
            <a:ext cx="6815103" cy="1285805"/>
            <a:chOff x="0" y="0"/>
            <a:chExt cx="6815102" cy="1285804"/>
          </a:xfrm>
        </p:grpSpPr>
        <p:sp>
          <p:nvSpPr>
            <p:cNvPr id="193" name="Rectangle 7"/>
            <p:cNvSpPr/>
            <p:nvPr/>
          </p:nvSpPr>
          <p:spPr>
            <a:xfrm>
              <a:off x="5545103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Input file</a:t>
              </a:r>
            </a:p>
          </p:txBody>
        </p:sp>
        <p:sp>
          <p:nvSpPr>
            <p:cNvPr id="194" name="Freeform 48"/>
            <p:cNvSpPr/>
            <p:nvPr/>
          </p:nvSpPr>
          <p:spPr>
            <a:xfrm>
              <a:off x="828604" y="2257"/>
              <a:ext cx="451556" cy="365761"/>
            </a:xfrm>
            <a:prstGeom prst="rect">
              <a:avLst/>
            </a:prstGeom>
            <a:solidFill>
              <a:srgbClr val="F6BF69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5" name="Freeform 49"/>
            <p:cNvSpPr/>
            <p:nvPr/>
          </p:nvSpPr>
          <p:spPr>
            <a:xfrm>
              <a:off x="1505937" y="2257"/>
              <a:ext cx="451557" cy="365761"/>
            </a:xfrm>
            <a:prstGeom prst="rect">
              <a:avLst/>
            </a:prstGeom>
            <a:solidFill>
              <a:srgbClr val="F6BF69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6" name="Freeform 50"/>
            <p:cNvSpPr/>
            <p:nvPr/>
          </p:nvSpPr>
          <p:spPr>
            <a:xfrm>
              <a:off x="2183271" y="2257"/>
              <a:ext cx="451557" cy="365761"/>
            </a:xfrm>
            <a:prstGeom prst="rect">
              <a:avLst/>
            </a:prstGeom>
            <a:solidFill>
              <a:srgbClr val="F6BF69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7" name="Freeform 51"/>
            <p:cNvSpPr/>
            <p:nvPr/>
          </p:nvSpPr>
          <p:spPr>
            <a:xfrm>
              <a:off x="2860604" y="2257"/>
              <a:ext cx="451557" cy="365761"/>
            </a:xfrm>
            <a:prstGeom prst="rect">
              <a:avLst/>
            </a:prstGeom>
            <a:solidFill>
              <a:srgbClr val="F6BF69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8" name="Freeform 52"/>
            <p:cNvSpPr/>
            <p:nvPr/>
          </p:nvSpPr>
          <p:spPr>
            <a:xfrm>
              <a:off x="3537938" y="2257"/>
              <a:ext cx="449299" cy="365761"/>
            </a:xfrm>
            <a:prstGeom prst="rect">
              <a:avLst/>
            </a:prstGeom>
            <a:solidFill>
              <a:srgbClr val="F6BF69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9" name="Freeform 53"/>
            <p:cNvSpPr/>
            <p:nvPr/>
          </p:nvSpPr>
          <p:spPr>
            <a:xfrm>
              <a:off x="4215271" y="2257"/>
              <a:ext cx="449299" cy="365761"/>
            </a:xfrm>
            <a:prstGeom prst="rect">
              <a:avLst/>
            </a:prstGeom>
            <a:solidFill>
              <a:srgbClr val="F6BF69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0" name="Freeform 55"/>
            <p:cNvSpPr/>
            <p:nvPr/>
          </p:nvSpPr>
          <p:spPr>
            <a:xfrm>
              <a:off x="153528" y="2257"/>
              <a:ext cx="449299" cy="365761"/>
            </a:xfrm>
            <a:prstGeom prst="rect">
              <a:avLst/>
            </a:prstGeom>
            <a:solidFill>
              <a:srgbClr val="F6BF69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1" name="Rectangle 56"/>
            <p:cNvSpPr/>
            <p:nvPr/>
          </p:nvSpPr>
          <p:spPr>
            <a:xfrm>
              <a:off x="99342" y="1580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3,4</a:t>
              </a:r>
            </a:p>
          </p:txBody>
        </p:sp>
        <p:sp>
          <p:nvSpPr>
            <p:cNvPr id="202" name="Rectangle 57"/>
            <p:cNvSpPr/>
            <p:nvPr/>
          </p:nvSpPr>
          <p:spPr>
            <a:xfrm>
              <a:off x="763128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6,2</a:t>
              </a:r>
            </a:p>
          </p:txBody>
        </p:sp>
        <p:sp>
          <p:nvSpPr>
            <p:cNvPr id="203" name="Rectangle 58"/>
            <p:cNvSpPr/>
            <p:nvPr/>
          </p:nvSpPr>
          <p:spPr>
            <a:xfrm>
              <a:off x="1440462" y="1580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9,4</a:t>
              </a:r>
            </a:p>
          </p:txBody>
        </p:sp>
        <p:sp>
          <p:nvSpPr>
            <p:cNvPr id="204" name="Rectangle 59"/>
            <p:cNvSpPr/>
            <p:nvPr/>
          </p:nvSpPr>
          <p:spPr>
            <a:xfrm>
              <a:off x="2117795" y="1580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8,7</a:t>
              </a:r>
            </a:p>
          </p:txBody>
        </p:sp>
        <p:sp>
          <p:nvSpPr>
            <p:cNvPr id="205" name="Rectangle 60"/>
            <p:cNvSpPr/>
            <p:nvPr/>
          </p:nvSpPr>
          <p:spPr>
            <a:xfrm>
              <a:off x="2795129" y="1580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5,6</a:t>
              </a:r>
            </a:p>
          </p:txBody>
        </p:sp>
        <p:sp>
          <p:nvSpPr>
            <p:cNvPr id="206" name="Rectangle 61"/>
            <p:cNvSpPr/>
            <p:nvPr/>
          </p:nvSpPr>
          <p:spPr>
            <a:xfrm>
              <a:off x="3472462" y="1580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3,1</a:t>
              </a:r>
            </a:p>
          </p:txBody>
        </p:sp>
        <p:sp>
          <p:nvSpPr>
            <p:cNvPr id="207" name="Rectangle 62"/>
            <p:cNvSpPr/>
            <p:nvPr/>
          </p:nvSpPr>
          <p:spPr>
            <a:xfrm>
              <a:off x="4249138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208" name="Line 91"/>
            <p:cNvSpPr/>
            <p:nvPr/>
          </p:nvSpPr>
          <p:spPr>
            <a:xfrm>
              <a:off x="0" y="496711"/>
              <a:ext cx="5425441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grpSp>
        <p:nvGrpSpPr>
          <p:cNvPr id="233" name="Group 122"/>
          <p:cNvGrpSpPr/>
          <p:nvPr/>
        </p:nvGrpSpPr>
        <p:grpSpPr>
          <a:xfrm>
            <a:off x="5828010" y="2343573"/>
            <a:ext cx="6729308" cy="1649308"/>
            <a:chOff x="0" y="0"/>
            <a:chExt cx="6729307" cy="1649306"/>
          </a:xfrm>
        </p:grpSpPr>
        <p:sp>
          <p:nvSpPr>
            <p:cNvPr id="210" name="Rectangle 8"/>
            <p:cNvSpPr/>
            <p:nvPr/>
          </p:nvSpPr>
          <p:spPr>
            <a:xfrm>
              <a:off x="5459307" y="36124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1-page runs</a:t>
              </a:r>
            </a:p>
          </p:txBody>
        </p:sp>
        <p:sp>
          <p:nvSpPr>
            <p:cNvPr id="211" name="Rectangle 12"/>
            <p:cNvSpPr/>
            <p:nvPr/>
          </p:nvSpPr>
          <p:spPr>
            <a:xfrm>
              <a:off x="5339645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PASS 0</a:t>
              </a:r>
            </a:p>
          </p:txBody>
        </p:sp>
        <p:sp>
          <p:nvSpPr>
            <p:cNvPr id="212" name="Freeform 16"/>
            <p:cNvSpPr/>
            <p:nvPr/>
          </p:nvSpPr>
          <p:spPr>
            <a:xfrm>
              <a:off x="67733" y="365760"/>
              <a:ext cx="449299" cy="36350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13" name="Freeform 17"/>
            <p:cNvSpPr/>
            <p:nvPr/>
          </p:nvSpPr>
          <p:spPr>
            <a:xfrm>
              <a:off x="742808" y="365760"/>
              <a:ext cx="451557" cy="36350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14" name="Freeform 18"/>
            <p:cNvSpPr/>
            <p:nvPr/>
          </p:nvSpPr>
          <p:spPr>
            <a:xfrm>
              <a:off x="1420142" y="365760"/>
              <a:ext cx="451557" cy="36350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15" name="Freeform 19"/>
            <p:cNvSpPr/>
            <p:nvPr/>
          </p:nvSpPr>
          <p:spPr>
            <a:xfrm>
              <a:off x="2097475" y="365760"/>
              <a:ext cx="451557" cy="36350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16" name="Freeform 20"/>
            <p:cNvSpPr/>
            <p:nvPr/>
          </p:nvSpPr>
          <p:spPr>
            <a:xfrm>
              <a:off x="2774809" y="365760"/>
              <a:ext cx="451556" cy="36350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17" name="Freeform 21"/>
            <p:cNvSpPr/>
            <p:nvPr/>
          </p:nvSpPr>
          <p:spPr>
            <a:xfrm>
              <a:off x="3452142" y="365760"/>
              <a:ext cx="449299" cy="36350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18" name="Freeform 22"/>
            <p:cNvSpPr/>
            <p:nvPr/>
          </p:nvSpPr>
          <p:spPr>
            <a:xfrm>
              <a:off x="4129476" y="365760"/>
              <a:ext cx="449299" cy="36350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19" name="Rectangle 63"/>
            <p:cNvSpPr/>
            <p:nvPr/>
          </p:nvSpPr>
          <p:spPr>
            <a:xfrm>
              <a:off x="0" y="379306"/>
              <a:ext cx="1270000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3,4</a:t>
              </a:r>
            </a:p>
          </p:txBody>
        </p:sp>
        <p:sp>
          <p:nvSpPr>
            <p:cNvPr id="220" name="Rectangle 64"/>
            <p:cNvSpPr/>
            <p:nvPr/>
          </p:nvSpPr>
          <p:spPr>
            <a:xfrm>
              <a:off x="2709333" y="37930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5,6</a:t>
              </a:r>
            </a:p>
          </p:txBody>
        </p:sp>
        <p:sp>
          <p:nvSpPr>
            <p:cNvPr id="221" name="Rectangle 65"/>
            <p:cNvSpPr/>
            <p:nvPr/>
          </p:nvSpPr>
          <p:spPr>
            <a:xfrm>
              <a:off x="677333" y="37930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2,6</a:t>
              </a:r>
            </a:p>
          </p:txBody>
        </p:sp>
        <p:sp>
          <p:nvSpPr>
            <p:cNvPr id="222" name="Rectangle 66"/>
            <p:cNvSpPr/>
            <p:nvPr/>
          </p:nvSpPr>
          <p:spPr>
            <a:xfrm>
              <a:off x="1354666" y="37930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4,9</a:t>
              </a:r>
            </a:p>
          </p:txBody>
        </p:sp>
        <p:sp>
          <p:nvSpPr>
            <p:cNvPr id="223" name="Rectangle 67"/>
            <p:cNvSpPr/>
            <p:nvPr/>
          </p:nvSpPr>
          <p:spPr>
            <a:xfrm>
              <a:off x="2045547" y="37930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7,8</a:t>
              </a:r>
            </a:p>
          </p:txBody>
        </p:sp>
        <p:sp>
          <p:nvSpPr>
            <p:cNvPr id="224" name="Rectangle 68"/>
            <p:cNvSpPr/>
            <p:nvPr/>
          </p:nvSpPr>
          <p:spPr>
            <a:xfrm>
              <a:off x="3373120" y="36124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1,3</a:t>
              </a:r>
            </a:p>
          </p:txBody>
        </p:sp>
        <p:sp>
          <p:nvSpPr>
            <p:cNvPr id="225" name="Rectangle 69"/>
            <p:cNvSpPr/>
            <p:nvPr/>
          </p:nvSpPr>
          <p:spPr>
            <a:xfrm>
              <a:off x="4147538" y="36124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226" name="Line 95"/>
            <p:cNvSpPr/>
            <p:nvPr/>
          </p:nvSpPr>
          <p:spPr>
            <a:xfrm flipH="1">
              <a:off x="316088" y="20320"/>
              <a:ext cx="1" cy="325121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27" name="Line 96"/>
            <p:cNvSpPr/>
            <p:nvPr/>
          </p:nvSpPr>
          <p:spPr>
            <a:xfrm>
              <a:off x="918915" y="20320"/>
              <a:ext cx="1" cy="325121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28" name="Line 97"/>
            <p:cNvSpPr/>
            <p:nvPr/>
          </p:nvSpPr>
          <p:spPr>
            <a:xfrm>
              <a:off x="1623342" y="20320"/>
              <a:ext cx="1" cy="325121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29" name="Line 98"/>
            <p:cNvSpPr/>
            <p:nvPr/>
          </p:nvSpPr>
          <p:spPr>
            <a:xfrm>
              <a:off x="2325511" y="20320"/>
              <a:ext cx="1" cy="325121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30" name="Line 99"/>
            <p:cNvSpPr/>
            <p:nvPr/>
          </p:nvSpPr>
          <p:spPr>
            <a:xfrm>
              <a:off x="3029938" y="20320"/>
              <a:ext cx="1" cy="325121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31" name="Line 100"/>
            <p:cNvSpPr/>
            <p:nvPr/>
          </p:nvSpPr>
          <p:spPr>
            <a:xfrm>
              <a:off x="3632764" y="20320"/>
              <a:ext cx="1" cy="325121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32" name="Line 101"/>
            <p:cNvSpPr/>
            <p:nvPr/>
          </p:nvSpPr>
          <p:spPr>
            <a:xfrm>
              <a:off x="4334934" y="20320"/>
              <a:ext cx="1" cy="325121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grpSp>
        <p:nvGrpSpPr>
          <p:cNvPr id="255" name="Group 123"/>
          <p:cNvGrpSpPr/>
          <p:nvPr/>
        </p:nvGrpSpPr>
        <p:grpSpPr>
          <a:xfrm>
            <a:off x="5742215" y="3072835"/>
            <a:ext cx="6815103" cy="2012810"/>
            <a:chOff x="0" y="0"/>
            <a:chExt cx="6815102" cy="2012809"/>
          </a:xfrm>
        </p:grpSpPr>
        <p:sp>
          <p:nvSpPr>
            <p:cNvPr id="234" name="Rectangle 9"/>
            <p:cNvSpPr/>
            <p:nvPr/>
          </p:nvSpPr>
          <p:spPr>
            <a:xfrm>
              <a:off x="5545103" y="48316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2-page runs</a:t>
              </a:r>
            </a:p>
          </p:txBody>
        </p:sp>
        <p:sp>
          <p:nvSpPr>
            <p:cNvPr id="235" name="Rectangle 13"/>
            <p:cNvSpPr/>
            <p:nvPr/>
          </p:nvSpPr>
          <p:spPr>
            <a:xfrm>
              <a:off x="5425440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PASS 1</a:t>
              </a:r>
            </a:p>
          </p:txBody>
        </p:sp>
        <p:sp>
          <p:nvSpPr>
            <p:cNvPr id="236" name="Freeform 24"/>
            <p:cNvSpPr/>
            <p:nvPr/>
          </p:nvSpPr>
          <p:spPr>
            <a:xfrm>
              <a:off x="489937" y="368018"/>
              <a:ext cx="451557" cy="36350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37" name="Freeform 25"/>
            <p:cNvSpPr/>
            <p:nvPr/>
          </p:nvSpPr>
          <p:spPr>
            <a:xfrm>
              <a:off x="489937" y="731520"/>
              <a:ext cx="451557" cy="3657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38" name="Freeform 26"/>
            <p:cNvSpPr/>
            <p:nvPr/>
          </p:nvSpPr>
          <p:spPr>
            <a:xfrm>
              <a:off x="1844604" y="368018"/>
              <a:ext cx="451557" cy="36350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39" name="Freeform 27"/>
            <p:cNvSpPr/>
            <p:nvPr/>
          </p:nvSpPr>
          <p:spPr>
            <a:xfrm>
              <a:off x="1844604" y="731520"/>
              <a:ext cx="451557" cy="3657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40" name="Freeform 28"/>
            <p:cNvSpPr/>
            <p:nvPr/>
          </p:nvSpPr>
          <p:spPr>
            <a:xfrm>
              <a:off x="3199271" y="368018"/>
              <a:ext cx="451557" cy="36350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41" name="Freeform 29"/>
            <p:cNvSpPr/>
            <p:nvPr/>
          </p:nvSpPr>
          <p:spPr>
            <a:xfrm>
              <a:off x="3199271" y="731520"/>
              <a:ext cx="451557" cy="3657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42" name="Rectangle 70"/>
            <p:cNvSpPr/>
            <p:nvPr/>
          </p:nvSpPr>
          <p:spPr>
            <a:xfrm>
              <a:off x="410915" y="39285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2,3</a:t>
              </a:r>
            </a:p>
          </p:txBody>
        </p:sp>
        <p:sp>
          <p:nvSpPr>
            <p:cNvPr id="243" name="Rectangle 71"/>
            <p:cNvSpPr/>
            <p:nvPr/>
          </p:nvSpPr>
          <p:spPr>
            <a:xfrm>
              <a:off x="424462" y="74280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4,6</a:t>
              </a:r>
            </a:p>
          </p:txBody>
        </p:sp>
        <p:sp>
          <p:nvSpPr>
            <p:cNvPr id="244" name="Rectangle 72"/>
            <p:cNvSpPr/>
            <p:nvPr/>
          </p:nvSpPr>
          <p:spPr>
            <a:xfrm>
              <a:off x="1779129" y="31834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4,7</a:t>
              </a:r>
            </a:p>
          </p:txBody>
        </p:sp>
        <p:sp>
          <p:nvSpPr>
            <p:cNvPr id="245" name="Rectangle 73"/>
            <p:cNvSpPr/>
            <p:nvPr/>
          </p:nvSpPr>
          <p:spPr>
            <a:xfrm>
              <a:off x="1765582" y="69765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8,9</a:t>
              </a:r>
            </a:p>
          </p:txBody>
        </p:sp>
        <p:sp>
          <p:nvSpPr>
            <p:cNvPr id="246" name="Rectangle 74"/>
            <p:cNvSpPr/>
            <p:nvPr/>
          </p:nvSpPr>
          <p:spPr>
            <a:xfrm>
              <a:off x="3163147" y="34769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1,3</a:t>
              </a:r>
            </a:p>
          </p:txBody>
        </p:sp>
        <p:sp>
          <p:nvSpPr>
            <p:cNvPr id="247" name="Rectangle 75"/>
            <p:cNvSpPr/>
            <p:nvPr/>
          </p:nvSpPr>
          <p:spPr>
            <a:xfrm>
              <a:off x="3147342" y="69765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5,6</a:t>
              </a:r>
            </a:p>
          </p:txBody>
        </p:sp>
        <p:sp>
          <p:nvSpPr>
            <p:cNvPr id="248" name="Line 92"/>
            <p:cNvSpPr/>
            <p:nvPr/>
          </p:nvSpPr>
          <p:spPr>
            <a:xfrm>
              <a:off x="0" y="158044"/>
              <a:ext cx="5425441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49" name="Line 103"/>
            <p:cNvSpPr/>
            <p:nvPr/>
          </p:nvSpPr>
          <p:spPr>
            <a:xfrm>
              <a:off x="302542" y="49671"/>
              <a:ext cx="300284" cy="325121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50" name="Line 104"/>
            <p:cNvSpPr/>
            <p:nvPr/>
          </p:nvSpPr>
          <p:spPr>
            <a:xfrm flipH="1">
              <a:off x="704427" y="49671"/>
              <a:ext cx="300285" cy="325121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51" name="Line 105"/>
            <p:cNvSpPr/>
            <p:nvPr/>
          </p:nvSpPr>
          <p:spPr>
            <a:xfrm>
              <a:off x="1709137" y="49671"/>
              <a:ext cx="300285" cy="325121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52" name="Line 106"/>
            <p:cNvSpPr/>
            <p:nvPr/>
          </p:nvSpPr>
          <p:spPr>
            <a:xfrm flipH="1">
              <a:off x="2111023" y="49671"/>
              <a:ext cx="300284" cy="325121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53" name="Line 107"/>
            <p:cNvSpPr/>
            <p:nvPr/>
          </p:nvSpPr>
          <p:spPr>
            <a:xfrm>
              <a:off x="3115733" y="49671"/>
              <a:ext cx="300285" cy="325121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54" name="Line 108"/>
            <p:cNvSpPr/>
            <p:nvPr/>
          </p:nvSpPr>
          <p:spPr>
            <a:xfrm flipH="1">
              <a:off x="3517618" y="49671"/>
              <a:ext cx="300285" cy="325121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grpSp>
        <p:nvGrpSpPr>
          <p:cNvPr id="265" name="Group 129"/>
          <p:cNvGrpSpPr/>
          <p:nvPr/>
        </p:nvGrpSpPr>
        <p:grpSpPr>
          <a:xfrm>
            <a:off x="10162944" y="1977813"/>
            <a:ext cx="1421272" cy="3062677"/>
            <a:chOff x="0" y="0"/>
            <a:chExt cx="1421271" cy="3062675"/>
          </a:xfrm>
        </p:grpSpPr>
        <p:grpSp>
          <p:nvGrpSpPr>
            <p:cNvPr id="263" name="Group 128"/>
            <p:cNvGrpSpPr/>
            <p:nvPr/>
          </p:nvGrpSpPr>
          <p:grpSpPr>
            <a:xfrm>
              <a:off x="0" y="0"/>
              <a:ext cx="1421272" cy="3062676"/>
              <a:chOff x="0" y="0"/>
              <a:chExt cx="1421271" cy="3062675"/>
            </a:xfrm>
          </p:grpSpPr>
          <p:sp>
            <p:nvSpPr>
              <p:cNvPr id="256" name="Freeform 23"/>
              <p:cNvSpPr/>
              <p:nvPr/>
            </p:nvSpPr>
            <p:spPr>
              <a:xfrm>
                <a:off x="469618" y="731520"/>
                <a:ext cx="451557" cy="363503"/>
              </a:xfrm>
              <a:prstGeom prst="rect">
                <a:avLst/>
              </a:prstGeom>
              <a:solidFill>
                <a:srgbClr val="30303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257" name="Freeform 30"/>
              <p:cNvSpPr/>
              <p:nvPr/>
            </p:nvSpPr>
            <p:spPr>
              <a:xfrm>
                <a:off x="133208" y="1463040"/>
                <a:ext cx="449300" cy="363503"/>
              </a:xfrm>
              <a:prstGeom prst="rect">
                <a:avLst/>
              </a:prstGeom>
              <a:solidFill>
                <a:srgbClr val="30303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258" name="Freeform 54"/>
              <p:cNvSpPr/>
              <p:nvPr/>
            </p:nvSpPr>
            <p:spPr>
              <a:xfrm>
                <a:off x="469618" y="0"/>
                <a:ext cx="451557" cy="365761"/>
              </a:xfrm>
              <a:prstGeom prst="rect">
                <a:avLst/>
              </a:prstGeom>
              <a:solidFill>
                <a:srgbClr val="303030"/>
              </a:solid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259" name="Rectangle 76"/>
              <p:cNvSpPr/>
              <p:nvPr/>
            </p:nvSpPr>
            <p:spPr>
              <a:xfrm>
                <a:off x="151271" y="1792675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18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260" name="Line 102"/>
              <p:cNvSpPr/>
              <p:nvPr/>
            </p:nvSpPr>
            <p:spPr>
              <a:xfrm flipH="1">
                <a:off x="704427" y="386080"/>
                <a:ext cx="1" cy="325121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261" name="Line 109"/>
              <p:cNvSpPr/>
              <p:nvPr/>
            </p:nvSpPr>
            <p:spPr>
              <a:xfrm>
                <a:off x="0" y="1144693"/>
                <a:ext cx="302543" cy="325121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262" name="Line 110"/>
              <p:cNvSpPr/>
              <p:nvPr/>
            </p:nvSpPr>
            <p:spPr>
              <a:xfrm flipH="1">
                <a:off x="401884" y="1144693"/>
                <a:ext cx="302544" cy="325121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264" name="Freeform 31"/>
            <p:cNvSpPr/>
            <p:nvPr/>
          </p:nvSpPr>
          <p:spPr>
            <a:xfrm>
              <a:off x="133208" y="1826542"/>
              <a:ext cx="449300" cy="3657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grpSp>
        <p:nvGrpSpPr>
          <p:cNvPr id="288" name="Group 130"/>
          <p:cNvGrpSpPr/>
          <p:nvPr/>
        </p:nvGrpSpPr>
        <p:grpSpPr>
          <a:xfrm>
            <a:off x="5843815" y="4167858"/>
            <a:ext cx="6713504" cy="2757876"/>
            <a:chOff x="0" y="0"/>
            <a:chExt cx="6713502" cy="2757875"/>
          </a:xfrm>
        </p:grpSpPr>
        <p:sp>
          <p:nvSpPr>
            <p:cNvPr id="266" name="Rectangle 10"/>
            <p:cNvSpPr/>
            <p:nvPr/>
          </p:nvSpPr>
          <p:spPr>
            <a:xfrm>
              <a:off x="5443502" y="84892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4-page runs</a:t>
              </a:r>
            </a:p>
          </p:txBody>
        </p:sp>
        <p:sp>
          <p:nvSpPr>
            <p:cNvPr id="267" name="Rectangle 14"/>
            <p:cNvSpPr/>
            <p:nvPr/>
          </p:nvSpPr>
          <p:spPr>
            <a:xfrm>
              <a:off x="5425440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PASS 2</a:t>
              </a:r>
            </a:p>
          </p:txBody>
        </p:sp>
        <p:sp>
          <p:nvSpPr>
            <p:cNvPr id="268" name="Freeform 32"/>
            <p:cNvSpPr/>
            <p:nvPr/>
          </p:nvSpPr>
          <p:spPr>
            <a:xfrm>
              <a:off x="1065671" y="731519"/>
              <a:ext cx="453814" cy="3657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69" name="Freeform 33"/>
            <p:cNvSpPr/>
            <p:nvPr/>
          </p:nvSpPr>
          <p:spPr>
            <a:xfrm>
              <a:off x="1065671" y="1097279"/>
              <a:ext cx="453814" cy="36350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70" name="Freeform 34"/>
            <p:cNvSpPr/>
            <p:nvPr/>
          </p:nvSpPr>
          <p:spPr>
            <a:xfrm>
              <a:off x="1065671" y="1460781"/>
              <a:ext cx="453814" cy="3657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71" name="Freeform 35"/>
            <p:cNvSpPr/>
            <p:nvPr/>
          </p:nvSpPr>
          <p:spPr>
            <a:xfrm>
              <a:off x="3772746" y="365759"/>
              <a:ext cx="453815" cy="365761"/>
            </a:xfrm>
            <a:prstGeom prst="rect">
              <a:avLst/>
            </a:prstGeom>
            <a:solidFill>
              <a:srgbClr val="30303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72" name="Freeform 36"/>
            <p:cNvSpPr/>
            <p:nvPr/>
          </p:nvSpPr>
          <p:spPr>
            <a:xfrm>
              <a:off x="3772746" y="731519"/>
              <a:ext cx="453815" cy="3657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73" name="Freeform 37"/>
            <p:cNvSpPr/>
            <p:nvPr/>
          </p:nvSpPr>
          <p:spPr>
            <a:xfrm>
              <a:off x="3772746" y="1097279"/>
              <a:ext cx="453815" cy="36350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74" name="Freeform 38"/>
            <p:cNvSpPr/>
            <p:nvPr/>
          </p:nvSpPr>
          <p:spPr>
            <a:xfrm>
              <a:off x="3772746" y="1460781"/>
              <a:ext cx="453815" cy="3657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75" name="Rectangle 77"/>
            <p:cNvSpPr/>
            <p:nvPr/>
          </p:nvSpPr>
          <p:spPr>
            <a:xfrm>
              <a:off x="1000195" y="37704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2,3</a:t>
              </a:r>
            </a:p>
          </p:txBody>
        </p:sp>
        <p:sp>
          <p:nvSpPr>
            <p:cNvPr id="276" name="Rectangle 78"/>
            <p:cNvSpPr/>
            <p:nvPr/>
          </p:nvSpPr>
          <p:spPr>
            <a:xfrm>
              <a:off x="1000195" y="75861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4,4</a:t>
              </a:r>
            </a:p>
          </p:txBody>
        </p:sp>
        <p:sp>
          <p:nvSpPr>
            <p:cNvPr id="277" name="Rectangle 79"/>
            <p:cNvSpPr/>
            <p:nvPr/>
          </p:nvSpPr>
          <p:spPr>
            <a:xfrm>
              <a:off x="1013742" y="110856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6,7</a:t>
              </a:r>
            </a:p>
          </p:txBody>
        </p:sp>
        <p:sp>
          <p:nvSpPr>
            <p:cNvPr id="278" name="Rectangle 80"/>
            <p:cNvSpPr/>
            <p:nvPr/>
          </p:nvSpPr>
          <p:spPr>
            <a:xfrm>
              <a:off x="1000195" y="148787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8,9</a:t>
              </a:r>
            </a:p>
          </p:txBody>
        </p:sp>
        <p:sp>
          <p:nvSpPr>
            <p:cNvPr id="279" name="Rectangle 81"/>
            <p:cNvSpPr/>
            <p:nvPr/>
          </p:nvSpPr>
          <p:spPr>
            <a:xfrm>
              <a:off x="3711786" y="75861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1,2</a:t>
              </a:r>
            </a:p>
          </p:txBody>
        </p:sp>
        <p:sp>
          <p:nvSpPr>
            <p:cNvPr id="280" name="Rectangle 82"/>
            <p:cNvSpPr/>
            <p:nvPr/>
          </p:nvSpPr>
          <p:spPr>
            <a:xfrm>
              <a:off x="3711786" y="110856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3,5</a:t>
              </a:r>
            </a:p>
          </p:txBody>
        </p:sp>
        <p:sp>
          <p:nvSpPr>
            <p:cNvPr id="281" name="Rectangle 83"/>
            <p:cNvSpPr/>
            <p:nvPr/>
          </p:nvSpPr>
          <p:spPr>
            <a:xfrm>
              <a:off x="3824675" y="144271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6</a:t>
              </a:r>
            </a:p>
          </p:txBody>
        </p:sp>
        <p:sp>
          <p:nvSpPr>
            <p:cNvPr id="282" name="Freeform 90"/>
            <p:cNvSpPr/>
            <p:nvPr/>
          </p:nvSpPr>
          <p:spPr>
            <a:xfrm>
              <a:off x="1065671" y="377048"/>
              <a:ext cx="453814" cy="3657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83" name="Line 93"/>
            <p:cNvSpPr/>
            <p:nvPr/>
          </p:nvSpPr>
          <p:spPr>
            <a:xfrm>
              <a:off x="0" y="146755"/>
              <a:ext cx="5425440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84" name="Line 111"/>
            <p:cNvSpPr/>
            <p:nvPr/>
          </p:nvSpPr>
          <p:spPr>
            <a:xfrm>
              <a:off x="602826" y="38382"/>
              <a:ext cx="602827" cy="325119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85" name="Line 112"/>
            <p:cNvSpPr/>
            <p:nvPr/>
          </p:nvSpPr>
          <p:spPr>
            <a:xfrm flipH="1">
              <a:off x="1406595" y="38382"/>
              <a:ext cx="501228" cy="325119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86" name="Line 113"/>
            <p:cNvSpPr/>
            <p:nvPr/>
          </p:nvSpPr>
          <p:spPr>
            <a:xfrm>
              <a:off x="3314417" y="38382"/>
              <a:ext cx="602827" cy="325119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87" name="Line 114"/>
            <p:cNvSpPr/>
            <p:nvPr/>
          </p:nvSpPr>
          <p:spPr>
            <a:xfrm flipH="1">
              <a:off x="4118187" y="38382"/>
              <a:ext cx="503485" cy="325119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grpSp>
        <p:nvGrpSpPr>
          <p:cNvPr id="309" name="Group 126"/>
          <p:cNvGrpSpPr/>
          <p:nvPr/>
        </p:nvGrpSpPr>
        <p:grpSpPr>
          <a:xfrm>
            <a:off x="5843815" y="5994399"/>
            <a:ext cx="6699957" cy="4187050"/>
            <a:chOff x="0" y="0"/>
            <a:chExt cx="6699955" cy="4187048"/>
          </a:xfrm>
        </p:grpSpPr>
        <p:sp>
          <p:nvSpPr>
            <p:cNvPr id="289" name="Rectangle 11"/>
            <p:cNvSpPr/>
            <p:nvPr/>
          </p:nvSpPr>
          <p:spPr>
            <a:xfrm>
              <a:off x="5429955" y="157818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8-page runs</a:t>
              </a:r>
            </a:p>
          </p:txBody>
        </p:sp>
        <p:sp>
          <p:nvSpPr>
            <p:cNvPr id="290" name="Rectangle 15"/>
            <p:cNvSpPr/>
            <p:nvPr/>
          </p:nvSpPr>
          <p:spPr>
            <a:xfrm>
              <a:off x="5323840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PASS 3</a:t>
              </a:r>
            </a:p>
          </p:txBody>
        </p:sp>
        <p:sp>
          <p:nvSpPr>
            <p:cNvPr id="291" name="Freeform 39"/>
            <p:cNvSpPr/>
            <p:nvPr/>
          </p:nvSpPr>
          <p:spPr>
            <a:xfrm>
              <a:off x="2420337" y="365760"/>
              <a:ext cx="451557" cy="363503"/>
            </a:xfrm>
            <a:prstGeom prst="rect">
              <a:avLst/>
            </a:prstGeom>
            <a:solidFill>
              <a:srgbClr val="303030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92" name="Freeform 40"/>
            <p:cNvSpPr/>
            <p:nvPr/>
          </p:nvSpPr>
          <p:spPr>
            <a:xfrm>
              <a:off x="2420337" y="729262"/>
              <a:ext cx="451557" cy="3657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93" name="Freeform 41"/>
            <p:cNvSpPr/>
            <p:nvPr/>
          </p:nvSpPr>
          <p:spPr>
            <a:xfrm>
              <a:off x="2420337" y="1095022"/>
              <a:ext cx="451557" cy="3657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94" name="Freeform 42"/>
            <p:cNvSpPr/>
            <p:nvPr/>
          </p:nvSpPr>
          <p:spPr>
            <a:xfrm>
              <a:off x="2420337" y="1460782"/>
              <a:ext cx="451557" cy="36350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95" name="Freeform 43"/>
            <p:cNvSpPr/>
            <p:nvPr/>
          </p:nvSpPr>
          <p:spPr>
            <a:xfrm>
              <a:off x="2420337" y="1824284"/>
              <a:ext cx="451557" cy="3657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96" name="Freeform 44"/>
            <p:cNvSpPr/>
            <p:nvPr/>
          </p:nvSpPr>
          <p:spPr>
            <a:xfrm>
              <a:off x="2420337" y="2190044"/>
              <a:ext cx="451557" cy="3657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97" name="Freeform 45"/>
            <p:cNvSpPr/>
            <p:nvPr/>
          </p:nvSpPr>
          <p:spPr>
            <a:xfrm>
              <a:off x="2420337" y="2555804"/>
              <a:ext cx="451557" cy="36350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98" name="Freeform 46"/>
            <p:cNvSpPr/>
            <p:nvPr/>
          </p:nvSpPr>
          <p:spPr>
            <a:xfrm>
              <a:off x="2420337" y="2919306"/>
              <a:ext cx="451557" cy="3657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99" name="Rectangle 47"/>
            <p:cNvSpPr/>
            <p:nvPr/>
          </p:nvSpPr>
          <p:spPr>
            <a:xfrm>
              <a:off x="2440657" y="291704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9</a:t>
              </a:r>
            </a:p>
          </p:txBody>
        </p:sp>
        <p:sp>
          <p:nvSpPr>
            <p:cNvPr id="300" name="Rectangle 84"/>
            <p:cNvSpPr/>
            <p:nvPr/>
          </p:nvSpPr>
          <p:spPr>
            <a:xfrm>
              <a:off x="2354862" y="74055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1,2</a:t>
              </a:r>
            </a:p>
          </p:txBody>
        </p:sp>
        <p:sp>
          <p:nvSpPr>
            <p:cNvPr id="301" name="Rectangle 85"/>
            <p:cNvSpPr/>
            <p:nvPr/>
          </p:nvSpPr>
          <p:spPr>
            <a:xfrm>
              <a:off x="2354862" y="109276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2,3</a:t>
              </a:r>
            </a:p>
          </p:txBody>
        </p:sp>
        <p:sp>
          <p:nvSpPr>
            <p:cNvPr id="302" name="Rectangle 86"/>
            <p:cNvSpPr/>
            <p:nvPr/>
          </p:nvSpPr>
          <p:spPr>
            <a:xfrm>
              <a:off x="2354862" y="145626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3,4</a:t>
              </a:r>
            </a:p>
          </p:txBody>
        </p:sp>
        <p:sp>
          <p:nvSpPr>
            <p:cNvPr id="303" name="Rectangle 87"/>
            <p:cNvSpPr/>
            <p:nvPr/>
          </p:nvSpPr>
          <p:spPr>
            <a:xfrm>
              <a:off x="2354862" y="183783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4,5</a:t>
              </a:r>
            </a:p>
          </p:txBody>
        </p:sp>
        <p:sp>
          <p:nvSpPr>
            <p:cNvPr id="304" name="Rectangle 88"/>
            <p:cNvSpPr/>
            <p:nvPr/>
          </p:nvSpPr>
          <p:spPr>
            <a:xfrm>
              <a:off x="2354862" y="218778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6,6</a:t>
              </a:r>
            </a:p>
          </p:txBody>
        </p:sp>
        <p:sp>
          <p:nvSpPr>
            <p:cNvPr id="305" name="Rectangle 89"/>
            <p:cNvSpPr/>
            <p:nvPr/>
          </p:nvSpPr>
          <p:spPr>
            <a:xfrm>
              <a:off x="2354862" y="255128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1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7,8</a:t>
              </a:r>
            </a:p>
          </p:txBody>
        </p:sp>
        <p:sp>
          <p:nvSpPr>
            <p:cNvPr id="306" name="Line 94"/>
            <p:cNvSpPr/>
            <p:nvPr/>
          </p:nvSpPr>
          <p:spPr>
            <a:xfrm>
              <a:off x="0" y="162560"/>
              <a:ext cx="5425440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07" name="Line 115"/>
            <p:cNvSpPr/>
            <p:nvPr/>
          </p:nvSpPr>
          <p:spPr>
            <a:xfrm>
              <a:off x="1304995" y="54186"/>
              <a:ext cx="1205655" cy="325121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08" name="Line 116"/>
            <p:cNvSpPr/>
            <p:nvPr/>
          </p:nvSpPr>
          <p:spPr>
            <a:xfrm flipH="1">
              <a:off x="2711591" y="54186"/>
              <a:ext cx="1307254" cy="325121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sp>
        <p:nvSpPr>
          <p:cNvPr id="310" name="Slide Number Placeholder 6"/>
          <p:cNvSpPr txBox="1"/>
          <p:nvPr>
            <p:ph type="sldNum" sz="quarter" idx="2"/>
          </p:nvPr>
        </p:nvSpPr>
        <p:spPr>
          <a:xfrm>
            <a:off x="12114751" y="9126812"/>
            <a:ext cx="239809" cy="3459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13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311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12" name="Warm-up: 2-way External Merge Sort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Warm-up: 2-way External Merge Sort</a:t>
              </a:r>
            </a:p>
          </p:txBody>
        </p:sp>
      </p:grpSp>
      <p:sp>
        <p:nvSpPr>
          <p:cNvPr id="314" name="Each pass does 1 read and 1 write of whole file:…"/>
          <p:cNvSpPr txBox="1"/>
          <p:nvPr/>
        </p:nvSpPr>
        <p:spPr>
          <a:xfrm>
            <a:off x="259205" y="4467380"/>
            <a:ext cx="5162318" cy="17054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/>
          <a:p>
            <a:pPr algn="l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Each pass does 1 read and 1 write of whole file:</a:t>
            </a:r>
          </a:p>
          <a:p>
            <a:pPr algn="l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2N page I/Os per pass</a:t>
            </a:r>
          </a:p>
        </p:txBody>
      </p:sp>
      <p:sp>
        <p:nvSpPr>
          <p:cNvPr id="315" name="Number of passes:…"/>
          <p:cNvSpPr txBox="1"/>
          <p:nvPr/>
        </p:nvSpPr>
        <p:spPr>
          <a:xfrm>
            <a:off x="259205" y="2114437"/>
            <a:ext cx="5162318" cy="17054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/>
          <a:p>
            <a:pPr algn="l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Number of passes:</a:t>
            </a:r>
          </a:p>
          <a:p>
            <a:pPr algn="l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Sort phase: 1</a:t>
            </a:r>
          </a:p>
          <a:p>
            <a:pPr algn="l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Merge phase: </a:t>
            </a:r>
          </a:p>
        </p:txBody>
      </p:sp>
      <p:pic>
        <p:nvPicPr>
          <p:cNvPr id="316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71283" y="3350019"/>
            <a:ext cx="1816101" cy="469901"/>
          </a:xfrm>
          <a:prstGeom prst="rect">
            <a:avLst/>
          </a:prstGeom>
          <a:ln w="12700">
            <a:miter lim="400000"/>
          </a:ln>
        </p:spPr>
      </p:pic>
      <p:sp>
        <p:nvSpPr>
          <p:cNvPr id="317" name="I/O cost of 2-way EMS:"/>
          <p:cNvSpPr txBox="1"/>
          <p:nvPr/>
        </p:nvSpPr>
        <p:spPr>
          <a:xfrm>
            <a:off x="259205" y="6820323"/>
            <a:ext cx="5162318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>
            <a:lvl1pPr algn="l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I/O cost of 2-way EMS:</a:t>
            </a:r>
          </a:p>
        </p:txBody>
      </p:sp>
      <p:pic>
        <p:nvPicPr>
          <p:cNvPr id="318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07560" y="7600607"/>
            <a:ext cx="4154408" cy="528224"/>
          </a:xfrm>
          <a:prstGeom prst="rect">
            <a:avLst/>
          </a:prstGeom>
          <a:ln w="12700">
            <a:miter lim="400000"/>
          </a:ln>
        </p:spPr>
      </p:pic>
      <p:sp>
        <p:nvSpPr>
          <p:cNvPr id="319" name="Q: How to reduce this cost further?"/>
          <p:cNvSpPr txBox="1"/>
          <p:nvPr/>
        </p:nvSpPr>
        <p:spPr>
          <a:xfrm>
            <a:off x="758875" y="8617562"/>
            <a:ext cx="6440917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3217" tIns="63217" rIns="63217" bIns="63217">
            <a:spAutoFit/>
          </a:bodyPr>
          <a:lstStyle/>
          <a:p>
            <a:pPr defTabSz="1300480">
              <a:defRPr i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How to reduce this cost further?</a:t>
            </a:r>
          </a:p>
        </p:txBody>
      </p:sp>
      <p:sp>
        <p:nvSpPr>
          <p:cNvPr id="320" name="Whole file…"/>
          <p:cNvSpPr txBox="1"/>
          <p:nvPr/>
        </p:nvSpPr>
        <p:spPr>
          <a:xfrm>
            <a:off x="9031734" y="7987452"/>
            <a:ext cx="2036398" cy="10529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3217" tIns="63217" rIns="63217" bIns="63217">
            <a:spAutoFit/>
          </a:bodyPr>
          <a:lstStyle/>
          <a:p>
            <a:pPr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Whole file </a:t>
            </a:r>
          </a:p>
          <a:p>
            <a:pPr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is sorted!</a:t>
            </a:r>
          </a:p>
        </p:txBody>
      </p:sp>
      <p:sp>
        <p:nvSpPr>
          <p:cNvPr id="321" name="N=7 pages"/>
          <p:cNvSpPr txBox="1"/>
          <p:nvPr/>
        </p:nvSpPr>
        <p:spPr>
          <a:xfrm>
            <a:off x="5517005" y="6820323"/>
            <a:ext cx="2400580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>
            <a:lvl1pPr algn="l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N=7 pages</a:t>
            </a:r>
          </a:p>
        </p:txBody>
      </p:sp>
      <p:sp>
        <p:nvSpPr>
          <p:cNvPr id="322" name="=2*7*4=56"/>
          <p:cNvSpPr txBox="1"/>
          <p:nvPr/>
        </p:nvSpPr>
        <p:spPr>
          <a:xfrm>
            <a:off x="5517005" y="7573198"/>
            <a:ext cx="2400580" cy="58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>
            <a:lvl1pPr algn="l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=2*7*4=56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click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ntr" nodeType="click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Class="entr" nodeType="click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Class="entr" nodeType="click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19" grpId="15"/>
      <p:bldP build="whole" bldLvl="1" animBg="1" rev="0" advAuto="0" spid="209" grpId="1"/>
      <p:bldP build="whole" bldLvl="1" animBg="1" rev="0" advAuto="0" spid="309" grpId="6"/>
      <p:bldP build="whole" bldLvl="1" animBg="1" rev="0" advAuto="0" spid="265" grpId="4"/>
      <p:bldP build="whole" bldLvl="1" animBg="1" rev="0" advAuto="0" spid="233" grpId="2"/>
      <p:bldP build="whole" bldLvl="1" animBg="1" rev="0" advAuto="0" spid="314" grpId="10"/>
      <p:bldP build="whole" bldLvl="1" animBg="1" rev="0" advAuto="0" spid="321" grpId="13"/>
      <p:bldP build="whole" bldLvl="1" animBg="1" rev="0" advAuto="0" spid="318" grpId="12"/>
      <p:bldP build="whole" bldLvl="1" animBg="1" rev="0" advAuto="0" spid="288" grpId="5"/>
      <p:bldP build="whole" bldLvl="1" animBg="1" rev="0" advAuto="0" spid="316" grpId="9"/>
      <p:bldP build="whole" bldLvl="1" animBg="1" rev="0" advAuto="0" spid="317" grpId="11"/>
      <p:bldP build="whole" bldLvl="1" animBg="1" rev="0" advAuto="0" spid="322" grpId="14"/>
      <p:bldP build="whole" bldLvl="1" animBg="1" rev="0" advAuto="0" spid="320" grpId="7"/>
      <p:bldP build="whole" bldLvl="1" animBg="1" rev="0" advAuto="0" spid="255" grpId="3"/>
      <p:bldP build="whole" bldLvl="1" animBg="1" rev="0" advAuto="0" spid="315" grpId="8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lide Number"/>
          <p:cNvSpPr txBox="1"/>
          <p:nvPr>
            <p:ph type="sldNum" sz="quarter" idx="4294967295"/>
          </p:nvPr>
        </p:nvSpPr>
        <p:spPr>
          <a:xfrm>
            <a:off x="12105250" y="9114112"/>
            <a:ext cx="249310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329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327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28" name="External Sorting: Outline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External Sorting: Outline</a:t>
              </a:r>
            </a:p>
          </p:txBody>
        </p:sp>
      </p:grpSp>
      <p:sp>
        <p:nvSpPr>
          <p:cNvPr id="330" name="Overview and Warm-up…"/>
          <p:cNvSpPr txBox="1"/>
          <p:nvPr/>
        </p:nvSpPr>
        <p:spPr>
          <a:xfrm>
            <a:off x="360592" y="2305554"/>
            <a:ext cx="12283616" cy="22499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791307" indent="-791307" algn="l" defTabSz="1300480">
              <a:lnSpc>
                <a:spcPts val="5600"/>
              </a:lnSpc>
              <a:buClr>
                <a:srgbClr val="92D050"/>
              </a:buClr>
              <a:buSzPct val="100000"/>
              <a:buChar char="❖"/>
              <a:defRPr b="1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Overview and Warm-up</a:t>
            </a:r>
          </a:p>
          <a:p>
            <a:pPr marL="791307" indent="-791307" algn="l" defTabSz="1300480">
              <a:lnSpc>
                <a:spcPts val="5600"/>
              </a:lnSpc>
              <a:buClr>
                <a:srgbClr val="92D050"/>
              </a:buClr>
              <a:buSzPct val="100000"/>
              <a:buChar char="❖"/>
              <a:defRPr b="1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Multi-way External Merge Sort (EMS)</a:t>
            </a:r>
          </a:p>
          <a:p>
            <a:pPr marL="791307" indent="-791307" algn="l" defTabSz="1300480">
              <a:lnSpc>
                <a:spcPts val="5600"/>
              </a:lnSpc>
              <a:buClr>
                <a:srgbClr val="92D050"/>
              </a:buClr>
              <a:buSzPct val="100000"/>
              <a:buChar char="❖"/>
              <a:defRPr b="1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EMS and B+ trees</a:t>
            </a:r>
          </a:p>
        </p:txBody>
      </p:sp>
      <p:sp>
        <p:nvSpPr>
          <p:cNvPr id="331" name="Arrow"/>
          <p:cNvSpPr/>
          <p:nvPr/>
        </p:nvSpPr>
        <p:spPr>
          <a:xfrm>
            <a:off x="9335240" y="3167404"/>
            <a:ext cx="1090719" cy="6786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8601" y="14256"/>
                </a:moveTo>
                <a:lnTo>
                  <a:pt x="8601" y="21600"/>
                </a:lnTo>
                <a:lnTo>
                  <a:pt x="0" y="10800"/>
                </a:lnTo>
                <a:lnTo>
                  <a:pt x="8601" y="0"/>
                </a:lnTo>
                <a:lnTo>
                  <a:pt x="8601" y="7344"/>
                </a:lnTo>
                <a:lnTo>
                  <a:pt x="21600" y="7344"/>
                </a:lnTo>
                <a:lnTo>
                  <a:pt x="21600" y="14256"/>
                </a:lnTo>
                <a:close/>
              </a:path>
            </a:pathLst>
          </a:custGeom>
          <a:solidFill>
            <a:srgbClr val="C0504D"/>
          </a:solidFill>
          <a:ln w="12700"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35000"/>
              </a:srgbClr>
            </a:outerShdw>
          </a:effectLst>
        </p:spPr>
        <p:txBody>
          <a:bodyPr lIns="65023" tIns="65023" rIns="65023" bIns="65023" anchor="ctr"/>
          <a:lstStyle/>
          <a:p>
            <a:pPr algn="l" defTabSz="130048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 transition="in">
                                      <p:cBhvr>
                                        <p:cTn id="7" dur="2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3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Slide Number Placeholder 5"/>
          <p:cNvSpPr txBox="1"/>
          <p:nvPr>
            <p:ph type="sldNum" sz="quarter" idx="2"/>
          </p:nvPr>
        </p:nvSpPr>
        <p:spPr>
          <a:xfrm>
            <a:off x="12114751" y="9126812"/>
            <a:ext cx="239809" cy="3459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36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334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35" name="Multi-way EMS: Motivation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Multi-way EMS: Motivation</a:t>
              </a:r>
            </a:p>
          </p:txBody>
        </p:sp>
      </p:grpSp>
      <p:sp>
        <p:nvSpPr>
          <p:cNvPr id="337" name="Idea: Why not exploit more buffer pages (say, B &gt;&gt; 3)?"/>
          <p:cNvSpPr txBox="1"/>
          <p:nvPr/>
        </p:nvSpPr>
        <p:spPr>
          <a:xfrm>
            <a:off x="1254597" y="5509697"/>
            <a:ext cx="9995527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3217" tIns="63217" rIns="63217" bIns="63217">
            <a:spAutoFit/>
          </a:bodyPr>
          <a:lstStyle/>
          <a:p>
            <a:pPr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Idea</a:t>
            </a:r>
            <a:r>
              <a:t>: Why not exploit more buffer pages (say, B &gt;&gt; 3)?</a:t>
            </a:r>
          </a:p>
        </p:txBody>
      </p:sp>
      <p:sp>
        <p:nvSpPr>
          <p:cNvPr id="338" name="Q: How many buffer pages does 2-way EMS use?"/>
          <p:cNvSpPr txBox="1"/>
          <p:nvPr/>
        </p:nvSpPr>
        <p:spPr>
          <a:xfrm>
            <a:off x="902916" y="2429130"/>
            <a:ext cx="11198968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/>
          <a:p>
            <a:pPr defTabSz="1300480">
              <a:defRPr i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How many buffer pages does 2-way EMS use?</a:t>
            </a:r>
          </a:p>
        </p:txBody>
      </p:sp>
      <p:sp>
        <p:nvSpPr>
          <p:cNvPr id="339" name="Sort phase: 1 or 2 (1 each for R and W / 1 for in-place sort)…"/>
          <p:cNvSpPr txBox="1"/>
          <p:nvPr/>
        </p:nvSpPr>
        <p:spPr>
          <a:xfrm>
            <a:off x="406194" y="3260358"/>
            <a:ext cx="12192412" cy="17054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/>
          <a:p>
            <a:pPr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Sort phase: 1 or 2 (1 each for R and W / 1 for in-place sort)</a:t>
            </a:r>
          </a:p>
          <a:p>
            <a:pPr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Merge phase: 3 (1 for each run input; 1 for merged output)</a:t>
            </a:r>
          </a:p>
          <a:p>
            <a:pPr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So, 2-way EMS uses only 3 buffer pages!</a:t>
            </a:r>
          </a:p>
        </p:txBody>
      </p:sp>
      <p:sp>
        <p:nvSpPr>
          <p:cNvPr id="340" name="Sort phase:…"/>
          <p:cNvSpPr txBox="1"/>
          <p:nvPr/>
        </p:nvSpPr>
        <p:spPr>
          <a:xfrm>
            <a:off x="727564" y="6425591"/>
            <a:ext cx="11734219" cy="22667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/>
          <a:p>
            <a:pPr algn="l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Sort phase: </a:t>
            </a:r>
          </a:p>
          <a:p>
            <a:pPr algn="l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Read B pages at a time (not just 1 at a time)!</a:t>
            </a:r>
          </a:p>
          <a:p>
            <a:pPr algn="l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Write out            sorted runs of length B each (not just 1)</a:t>
            </a:r>
          </a:p>
          <a:p>
            <a:pPr algn="l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But I/O cost of sort phase is still the same!</a:t>
            </a:r>
          </a:p>
        </p:txBody>
      </p:sp>
      <p:pic>
        <p:nvPicPr>
          <p:cNvPr id="34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58777" y="7671855"/>
            <a:ext cx="1057111" cy="4032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37" grpId="3"/>
      <p:bldP build="whole" bldLvl="1" animBg="1" rev="0" advAuto="0" spid="340" grpId="4"/>
      <p:bldP build="whole" bldLvl="1" animBg="1" rev="0" advAuto="0" spid="338" grpId="1"/>
      <p:bldP build="whole" bldLvl="1" animBg="1" rev="0" advAuto="0" spid="341" grpId="5"/>
      <p:bldP build="whole" bldLvl="1" animBg="1" rev="0" advAuto="0" spid="339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lide Number Placeholder 5"/>
          <p:cNvSpPr txBox="1"/>
          <p:nvPr>
            <p:ph type="sldNum" sz="quarter" idx="2"/>
          </p:nvPr>
        </p:nvSpPr>
        <p:spPr>
          <a:xfrm>
            <a:off x="12114751" y="9126812"/>
            <a:ext cx="239809" cy="3459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46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344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45" name="Multi-way EMS: B-way Merge Phase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Multi-way EMS: B-way Merge Phase</a:t>
              </a:r>
            </a:p>
          </p:txBody>
        </p:sp>
      </p:grpSp>
      <p:sp>
        <p:nvSpPr>
          <p:cNvPr id="347" name="Idea: Merge B-1 sorted runs at a time instead of merging just 2 sorted runs at a time as in 2-way EMS"/>
          <p:cNvSpPr txBox="1"/>
          <p:nvPr/>
        </p:nvSpPr>
        <p:spPr>
          <a:xfrm>
            <a:off x="854673" y="2295701"/>
            <a:ext cx="11295454" cy="11442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/>
          <a:p>
            <a:pPr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Idea</a:t>
            </a:r>
            <a:r>
              <a:t>: Merge B-1 sorted runs at a time instead of merging just 2 sorted runs at a time as in 2-way EMS</a:t>
            </a:r>
          </a:p>
        </p:txBody>
      </p:sp>
      <p:grpSp>
        <p:nvGrpSpPr>
          <p:cNvPr id="396" name="Group 50"/>
          <p:cNvGrpSpPr/>
          <p:nvPr/>
        </p:nvGrpSpPr>
        <p:grpSpPr>
          <a:xfrm>
            <a:off x="1896037" y="4001691"/>
            <a:ext cx="9212726" cy="4242050"/>
            <a:chOff x="0" y="0"/>
            <a:chExt cx="9212725" cy="4242048"/>
          </a:xfrm>
        </p:grpSpPr>
        <p:sp>
          <p:nvSpPr>
            <p:cNvPr id="348" name="Freeform 7"/>
            <p:cNvSpPr/>
            <p:nvPr/>
          </p:nvSpPr>
          <p:spPr>
            <a:xfrm>
              <a:off x="7425607" y="271022"/>
              <a:ext cx="1787119" cy="324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1004"/>
                  </a:moveTo>
                  <a:lnTo>
                    <a:pt x="20763" y="6521"/>
                  </a:lnTo>
                  <a:lnTo>
                    <a:pt x="18447" y="3260"/>
                  </a:lnTo>
                  <a:lnTo>
                    <a:pt x="10812" y="0"/>
                  </a:lnTo>
                  <a:lnTo>
                    <a:pt x="3177" y="3260"/>
                  </a:lnTo>
                  <a:lnTo>
                    <a:pt x="862" y="6521"/>
                  </a:lnTo>
                  <a:lnTo>
                    <a:pt x="0" y="11004"/>
                  </a:lnTo>
                  <a:lnTo>
                    <a:pt x="862" y="15215"/>
                  </a:lnTo>
                  <a:lnTo>
                    <a:pt x="3177" y="18475"/>
                  </a:lnTo>
                  <a:lnTo>
                    <a:pt x="10812" y="21600"/>
                  </a:lnTo>
                  <a:lnTo>
                    <a:pt x="18447" y="18475"/>
                  </a:lnTo>
                  <a:lnTo>
                    <a:pt x="20763" y="15215"/>
                  </a:lnTo>
                  <a:lnTo>
                    <a:pt x="21600" y="11004"/>
                  </a:lnTo>
                </a:path>
              </a:pathLst>
            </a:custGeom>
            <a:solidFill>
              <a:srgbClr val="99CCFF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49" name="Freeform 8"/>
            <p:cNvSpPr/>
            <p:nvPr/>
          </p:nvSpPr>
          <p:spPr>
            <a:xfrm>
              <a:off x="187474" y="770274"/>
              <a:ext cx="1408095" cy="232306"/>
            </a:xfrm>
            <a:prstGeom prst="rect">
              <a:avLst/>
            </a:prstGeom>
            <a:solidFill>
              <a:srgbClr val="99CCFF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50" name="Freeform 9"/>
            <p:cNvSpPr/>
            <p:nvPr/>
          </p:nvSpPr>
          <p:spPr>
            <a:xfrm>
              <a:off x="187474" y="2054064"/>
              <a:ext cx="1446812" cy="211929"/>
            </a:xfrm>
            <a:prstGeom prst="rect">
              <a:avLst/>
            </a:prstGeom>
            <a:solidFill>
              <a:srgbClr val="99CCFF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51" name="Freeform 10"/>
            <p:cNvSpPr/>
            <p:nvPr/>
          </p:nvSpPr>
          <p:spPr>
            <a:xfrm>
              <a:off x="0" y="315853"/>
              <a:ext cx="1778967" cy="3382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0930"/>
                  </a:moveTo>
                  <a:lnTo>
                    <a:pt x="20759" y="6636"/>
                  </a:lnTo>
                  <a:lnTo>
                    <a:pt x="18433" y="3123"/>
                  </a:lnTo>
                  <a:lnTo>
                    <a:pt x="10812" y="0"/>
                  </a:lnTo>
                  <a:lnTo>
                    <a:pt x="3167" y="3123"/>
                  </a:lnTo>
                  <a:lnTo>
                    <a:pt x="841" y="6636"/>
                  </a:lnTo>
                  <a:lnTo>
                    <a:pt x="0" y="10930"/>
                  </a:lnTo>
                  <a:lnTo>
                    <a:pt x="841" y="14964"/>
                  </a:lnTo>
                  <a:lnTo>
                    <a:pt x="3167" y="18477"/>
                  </a:lnTo>
                  <a:lnTo>
                    <a:pt x="10812" y="21600"/>
                  </a:lnTo>
                  <a:lnTo>
                    <a:pt x="18433" y="18477"/>
                  </a:lnTo>
                  <a:lnTo>
                    <a:pt x="20759" y="14964"/>
                  </a:lnTo>
                  <a:lnTo>
                    <a:pt x="21600" y="10930"/>
                  </a:lnTo>
                </a:path>
              </a:pathLst>
            </a:custGeom>
            <a:solidFill>
              <a:srgbClr val="99CCFF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52" name="Rectangle 11"/>
            <p:cNvSpPr txBox="1"/>
            <p:nvPr/>
          </p:nvSpPr>
          <p:spPr>
            <a:xfrm>
              <a:off x="2301993" y="3227816"/>
              <a:ext cx="4502776" cy="10142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4450" tIns="44450" rIns="44450" bIns="44450" numCol="1" anchor="t">
              <a:noAutofit/>
            </a:bodyPr>
            <a:lstStyle>
              <a:lvl1pPr defTabSz="914400">
                <a:defRPr b="1" sz="28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B-1 way merge; total # buffer pages used: B</a:t>
              </a:r>
            </a:p>
          </p:txBody>
        </p:sp>
        <p:sp>
          <p:nvSpPr>
            <p:cNvPr id="353" name="Freeform 12"/>
            <p:cNvSpPr/>
            <p:nvPr/>
          </p:nvSpPr>
          <p:spPr>
            <a:xfrm>
              <a:off x="7574364" y="880313"/>
              <a:ext cx="1434585" cy="199702"/>
            </a:xfrm>
            <a:prstGeom prst="rect">
              <a:avLst/>
            </a:prstGeom>
            <a:solidFill>
              <a:srgbClr val="99CCFF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54" name="Freeform 13"/>
            <p:cNvSpPr/>
            <p:nvPr/>
          </p:nvSpPr>
          <p:spPr>
            <a:xfrm>
              <a:off x="7592703" y="1240997"/>
              <a:ext cx="1436624" cy="181362"/>
            </a:xfrm>
            <a:prstGeom prst="rect">
              <a:avLst/>
            </a:prstGeom>
            <a:solidFill>
              <a:srgbClr val="99CCFF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55" name="Freeform 14"/>
            <p:cNvSpPr/>
            <p:nvPr/>
          </p:nvSpPr>
          <p:spPr>
            <a:xfrm>
              <a:off x="2911962" y="138567"/>
              <a:ext cx="1524248" cy="688765"/>
            </a:xfrm>
            <a:prstGeom prst="rect">
              <a:avLst/>
            </a:prstGeom>
            <a:solidFill>
              <a:srgbClr val="F6BF69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56" name="Freeform 15"/>
            <p:cNvSpPr/>
            <p:nvPr/>
          </p:nvSpPr>
          <p:spPr>
            <a:xfrm>
              <a:off x="5285956" y="1234884"/>
              <a:ext cx="1357151" cy="558348"/>
            </a:xfrm>
            <a:prstGeom prst="rect">
              <a:avLst/>
            </a:prstGeom>
            <a:solidFill>
              <a:srgbClr val="F6BF69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57" name="Freeform 16"/>
            <p:cNvSpPr/>
            <p:nvPr/>
          </p:nvSpPr>
          <p:spPr>
            <a:xfrm>
              <a:off x="2875283" y="2162066"/>
              <a:ext cx="1524247" cy="690802"/>
            </a:xfrm>
            <a:prstGeom prst="rect">
              <a:avLst/>
            </a:prstGeom>
            <a:solidFill>
              <a:srgbClr val="F6BF69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58" name="Freeform 17"/>
            <p:cNvSpPr/>
            <p:nvPr/>
          </p:nvSpPr>
          <p:spPr>
            <a:xfrm>
              <a:off x="2227274" y="0"/>
              <a:ext cx="4652213" cy="319725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59" name="Rectangle 18"/>
            <p:cNvSpPr txBox="1"/>
            <p:nvPr/>
          </p:nvSpPr>
          <p:spPr>
            <a:xfrm>
              <a:off x="3003662" y="209889"/>
              <a:ext cx="1630466" cy="55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4450" tIns="44450" rIns="44450" bIns="44450" numCol="1" anchor="t">
              <a:noAutofit/>
            </a:bodyPr>
            <a:lstStyle>
              <a:lvl1pPr algn="l" defTabSz="914400">
                <a:defRPr b="1" sz="2400">
                  <a:solidFill>
                    <a:srgbClr val="30303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INPUT 1</a:t>
              </a:r>
            </a:p>
          </p:txBody>
        </p:sp>
        <p:sp>
          <p:nvSpPr>
            <p:cNvPr id="360" name="Rectangle 19"/>
            <p:cNvSpPr txBox="1"/>
            <p:nvPr/>
          </p:nvSpPr>
          <p:spPr>
            <a:xfrm>
              <a:off x="2863674" y="2235425"/>
              <a:ext cx="1769460" cy="55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4450" tIns="44450" rIns="44450" bIns="44450" numCol="1" anchor="t">
              <a:noAutofit/>
            </a:bodyPr>
            <a:lstStyle>
              <a:lvl1pPr algn="l" defTabSz="914400">
                <a:defRPr b="1" sz="2400">
                  <a:solidFill>
                    <a:srgbClr val="30303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INPUT B-1</a:t>
              </a:r>
            </a:p>
          </p:txBody>
        </p:sp>
        <p:sp>
          <p:nvSpPr>
            <p:cNvPr id="361" name="Rectangle 20"/>
            <p:cNvSpPr txBox="1"/>
            <p:nvPr/>
          </p:nvSpPr>
          <p:spPr>
            <a:xfrm>
              <a:off x="5275438" y="1265450"/>
              <a:ext cx="1408718" cy="55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4450" tIns="44450" rIns="44450" bIns="44450" numCol="1" anchor="t">
              <a:noAutofit/>
            </a:bodyPr>
            <a:lstStyle>
              <a:lvl1pPr algn="l" defTabSz="914400">
                <a:defRPr b="1" sz="2400">
                  <a:solidFill>
                    <a:srgbClr val="30303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OUTPUT</a:t>
              </a:r>
            </a:p>
          </p:txBody>
        </p:sp>
        <p:sp>
          <p:nvSpPr>
            <p:cNvPr id="362" name="Rectangle 21"/>
            <p:cNvSpPr txBox="1"/>
            <p:nvPr/>
          </p:nvSpPr>
          <p:spPr>
            <a:xfrm>
              <a:off x="7949312" y="2624638"/>
              <a:ext cx="956858" cy="55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4450" tIns="44450" rIns="44450" bIns="44450" numCol="1" anchor="t">
              <a:noAutofit/>
            </a:bodyPr>
            <a:lstStyle>
              <a:lvl1pPr algn="l" defTabSz="914400">
                <a:defRPr b="1" sz="28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Disk</a:t>
              </a:r>
            </a:p>
          </p:txBody>
        </p:sp>
        <p:sp>
          <p:nvSpPr>
            <p:cNvPr id="363" name="Rectangle 22"/>
            <p:cNvSpPr txBox="1"/>
            <p:nvPr/>
          </p:nvSpPr>
          <p:spPr>
            <a:xfrm>
              <a:off x="423854" y="2665393"/>
              <a:ext cx="956858" cy="55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4450" tIns="44450" rIns="44450" bIns="44450" numCol="1" anchor="t">
              <a:noAutofit/>
            </a:bodyPr>
            <a:lstStyle>
              <a:lvl1pPr algn="l" defTabSz="914400">
                <a:defRPr b="1" sz="28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Disk</a:t>
              </a:r>
            </a:p>
          </p:txBody>
        </p:sp>
        <p:sp>
          <p:nvSpPr>
            <p:cNvPr id="364" name="Line 23"/>
            <p:cNvSpPr/>
            <p:nvPr/>
          </p:nvSpPr>
          <p:spPr>
            <a:xfrm flipH="1">
              <a:off x="20377" y="472760"/>
              <a:ext cx="1" cy="1897158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65" name="Line 24"/>
            <p:cNvSpPr/>
            <p:nvPr/>
          </p:nvSpPr>
          <p:spPr>
            <a:xfrm flipH="1">
              <a:off x="1774891" y="472760"/>
              <a:ext cx="1" cy="1897158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grpSp>
          <p:nvGrpSpPr>
            <p:cNvPr id="372" name="Group 25"/>
            <p:cNvGrpSpPr/>
            <p:nvPr/>
          </p:nvGrpSpPr>
          <p:grpSpPr>
            <a:xfrm>
              <a:off x="26490" y="2369906"/>
              <a:ext cx="1748402" cy="242495"/>
              <a:chOff x="0" y="-10"/>
              <a:chExt cx="1748400" cy="242493"/>
            </a:xfrm>
          </p:grpSpPr>
          <p:grpSp>
            <p:nvGrpSpPr>
              <p:cNvPr id="368" name="Arc 26"/>
              <p:cNvGrpSpPr/>
              <p:nvPr/>
            </p:nvGrpSpPr>
            <p:grpSpPr>
              <a:xfrm>
                <a:off x="-1" y="0"/>
                <a:ext cx="929221" cy="242483"/>
                <a:chOff x="0" y="0"/>
                <a:chExt cx="929219" cy="242482"/>
              </a:xfrm>
            </p:grpSpPr>
            <p:sp>
              <p:nvSpPr>
                <p:cNvPr id="366" name="Shape"/>
                <p:cNvSpPr/>
                <p:nvPr/>
              </p:nvSpPr>
              <p:spPr>
                <a:xfrm>
                  <a:off x="0" y="-1"/>
                  <a:ext cx="929220" cy="24248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504" y="21600"/>
                      </a:moveTo>
                      <a:cubicBezTo>
                        <a:pt x="9612" y="21548"/>
                        <a:pt x="0" y="12136"/>
                        <a:pt x="0" y="544"/>
                      </a:cubicBezTo>
                      <a:cubicBezTo>
                        <a:pt x="0" y="362"/>
                        <a:pt x="2" y="180"/>
                        <a:pt x="7" y="0"/>
                      </a:cubicBezTo>
                      <a:lnTo>
                        <a:pt x="21600" y="544"/>
                      </a:lnTo>
                      <a:close/>
                    </a:path>
                  </a:pathLst>
                </a:custGeom>
                <a:solidFill>
                  <a:srgbClr val="99CC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l" defTabSz="914400">
                    <a:defRPr sz="2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367" name="Line"/>
                <p:cNvSpPr/>
                <p:nvPr/>
              </p:nvSpPr>
              <p:spPr>
                <a:xfrm>
                  <a:off x="-1" y="-1"/>
                  <a:ext cx="925091" cy="24248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1600"/>
                      </a:moveTo>
                      <a:cubicBezTo>
                        <a:pt x="9655" y="21548"/>
                        <a:pt x="0" y="12136"/>
                        <a:pt x="0" y="544"/>
                      </a:cubicBezTo>
                      <a:cubicBezTo>
                        <a:pt x="0" y="362"/>
                        <a:pt x="2" y="180"/>
                        <a:pt x="7" y="0"/>
                      </a:cubicBezTo>
                    </a:path>
                  </a:pathLst>
                </a:custGeom>
                <a:noFill/>
                <a:ln w="12700" cap="rnd">
                  <a:solidFill>
                    <a:srgbClr val="30303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l" defTabSz="914400">
                    <a:defRPr sz="2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grpSp>
            <p:nvGrpSpPr>
              <p:cNvPr id="371" name="Arc 27"/>
              <p:cNvGrpSpPr/>
              <p:nvPr/>
            </p:nvGrpSpPr>
            <p:grpSpPr>
              <a:xfrm>
                <a:off x="819137" y="-11"/>
                <a:ext cx="929264" cy="238430"/>
                <a:chOff x="-43" y="-10"/>
                <a:chExt cx="929262" cy="238429"/>
              </a:xfrm>
            </p:grpSpPr>
            <p:sp>
              <p:nvSpPr>
                <p:cNvPr id="369" name="Shape"/>
                <p:cNvSpPr/>
                <p:nvPr/>
              </p:nvSpPr>
              <p:spPr>
                <a:xfrm>
                  <a:off x="-44" y="-11"/>
                  <a:ext cx="929264" cy="23843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599" y="0"/>
                      </a:moveTo>
                      <a:cubicBezTo>
                        <a:pt x="21599" y="62"/>
                        <a:pt x="21600" y="124"/>
                        <a:pt x="21600" y="186"/>
                      </a:cubicBezTo>
                      <a:cubicBezTo>
                        <a:pt x="21600" y="12012"/>
                        <a:pt x="11929" y="21600"/>
                        <a:pt x="0" y="21600"/>
                      </a:cubicBezTo>
                      <a:lnTo>
                        <a:pt x="1" y="186"/>
                      </a:lnTo>
                      <a:close/>
                    </a:path>
                  </a:pathLst>
                </a:custGeom>
                <a:solidFill>
                  <a:srgbClr val="99CC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l" defTabSz="914400">
                    <a:defRPr sz="2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370" name="Line"/>
                <p:cNvSpPr/>
                <p:nvPr/>
              </p:nvSpPr>
              <p:spPr>
                <a:xfrm>
                  <a:off x="-44" y="-11"/>
                  <a:ext cx="929264" cy="23843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599" y="0"/>
                      </a:moveTo>
                      <a:cubicBezTo>
                        <a:pt x="21599" y="62"/>
                        <a:pt x="21600" y="124"/>
                        <a:pt x="21600" y="186"/>
                      </a:cubicBezTo>
                      <a:cubicBezTo>
                        <a:pt x="21600" y="12012"/>
                        <a:pt x="11929" y="21600"/>
                        <a:pt x="0" y="21600"/>
                      </a:cubicBezTo>
                    </a:path>
                  </a:pathLst>
                </a:custGeom>
                <a:noFill/>
                <a:ln w="12700" cap="rnd">
                  <a:solidFill>
                    <a:srgbClr val="30303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l" defTabSz="914400">
                    <a:defRPr sz="2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</p:grpSp>
        <p:grpSp>
          <p:nvGrpSpPr>
            <p:cNvPr id="379" name="Group 28"/>
            <p:cNvGrpSpPr/>
            <p:nvPr/>
          </p:nvGrpSpPr>
          <p:grpSpPr>
            <a:xfrm>
              <a:off x="7454135" y="2270067"/>
              <a:ext cx="1756553" cy="230258"/>
              <a:chOff x="0" y="0"/>
              <a:chExt cx="1756551" cy="230256"/>
            </a:xfrm>
          </p:grpSpPr>
          <p:grpSp>
            <p:nvGrpSpPr>
              <p:cNvPr id="375" name="Arc 29"/>
              <p:cNvGrpSpPr/>
              <p:nvPr/>
            </p:nvGrpSpPr>
            <p:grpSpPr>
              <a:xfrm>
                <a:off x="0" y="0"/>
                <a:ext cx="933296" cy="230257"/>
                <a:chOff x="0" y="0"/>
                <a:chExt cx="933295" cy="230256"/>
              </a:xfrm>
            </p:grpSpPr>
            <p:sp>
              <p:nvSpPr>
                <p:cNvPr id="373" name="Shape"/>
                <p:cNvSpPr/>
                <p:nvPr/>
              </p:nvSpPr>
              <p:spPr>
                <a:xfrm>
                  <a:off x="0" y="0"/>
                  <a:ext cx="933296" cy="23025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505" y="21600"/>
                      </a:moveTo>
                      <a:cubicBezTo>
                        <a:pt x="9612" y="21549"/>
                        <a:pt x="0" y="12150"/>
                        <a:pt x="0" y="573"/>
                      </a:cubicBezTo>
                      <a:cubicBezTo>
                        <a:pt x="0" y="382"/>
                        <a:pt x="2" y="191"/>
                        <a:pt x="8" y="0"/>
                      </a:cubicBezTo>
                      <a:lnTo>
                        <a:pt x="21600" y="573"/>
                      </a:lnTo>
                      <a:close/>
                    </a:path>
                  </a:pathLst>
                </a:custGeom>
                <a:solidFill>
                  <a:srgbClr val="99CC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l" defTabSz="914400">
                    <a:defRPr sz="2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374" name="Line"/>
                <p:cNvSpPr/>
                <p:nvPr/>
              </p:nvSpPr>
              <p:spPr>
                <a:xfrm>
                  <a:off x="-1" y="0"/>
                  <a:ext cx="929192" cy="23025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1600"/>
                      </a:moveTo>
                      <a:cubicBezTo>
                        <a:pt x="9654" y="21549"/>
                        <a:pt x="0" y="12150"/>
                        <a:pt x="0" y="573"/>
                      </a:cubicBezTo>
                      <a:cubicBezTo>
                        <a:pt x="0" y="382"/>
                        <a:pt x="2" y="191"/>
                        <a:pt x="8" y="0"/>
                      </a:cubicBezTo>
                    </a:path>
                  </a:pathLst>
                </a:custGeom>
                <a:noFill/>
                <a:ln w="12700" cap="rnd">
                  <a:solidFill>
                    <a:srgbClr val="30303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l" defTabSz="914400">
                    <a:defRPr sz="2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grpSp>
            <p:nvGrpSpPr>
              <p:cNvPr id="378" name="Arc 30"/>
              <p:cNvGrpSpPr/>
              <p:nvPr/>
            </p:nvGrpSpPr>
            <p:grpSpPr>
              <a:xfrm>
                <a:off x="823212" y="2027"/>
                <a:ext cx="933340" cy="226203"/>
                <a:chOff x="-43" y="-10"/>
                <a:chExt cx="933338" cy="226202"/>
              </a:xfrm>
            </p:grpSpPr>
            <p:sp>
              <p:nvSpPr>
                <p:cNvPr id="376" name="Shape"/>
                <p:cNvSpPr/>
                <p:nvPr/>
              </p:nvSpPr>
              <p:spPr>
                <a:xfrm>
                  <a:off x="-44" y="-11"/>
                  <a:ext cx="933340" cy="22620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599" y="0"/>
                      </a:moveTo>
                      <a:cubicBezTo>
                        <a:pt x="21599" y="65"/>
                        <a:pt x="21600" y="131"/>
                        <a:pt x="21600" y="196"/>
                      </a:cubicBezTo>
                      <a:cubicBezTo>
                        <a:pt x="21600" y="12017"/>
                        <a:pt x="11929" y="21600"/>
                        <a:pt x="0" y="21600"/>
                      </a:cubicBezTo>
                      <a:lnTo>
                        <a:pt x="1" y="196"/>
                      </a:lnTo>
                      <a:close/>
                    </a:path>
                  </a:pathLst>
                </a:custGeom>
                <a:solidFill>
                  <a:srgbClr val="99CC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l" defTabSz="914400">
                    <a:defRPr sz="2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377" name="Line"/>
                <p:cNvSpPr/>
                <p:nvPr/>
              </p:nvSpPr>
              <p:spPr>
                <a:xfrm>
                  <a:off x="-44" y="-11"/>
                  <a:ext cx="933340" cy="22620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599" y="0"/>
                      </a:moveTo>
                      <a:cubicBezTo>
                        <a:pt x="21599" y="65"/>
                        <a:pt x="21600" y="131"/>
                        <a:pt x="21600" y="196"/>
                      </a:cubicBezTo>
                      <a:cubicBezTo>
                        <a:pt x="21600" y="12017"/>
                        <a:pt x="11929" y="21600"/>
                        <a:pt x="0" y="21600"/>
                      </a:cubicBezTo>
                    </a:path>
                  </a:pathLst>
                </a:custGeom>
                <a:noFill/>
                <a:ln w="12700" cap="rnd">
                  <a:solidFill>
                    <a:srgbClr val="30303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l" defTabSz="914400">
                    <a:defRPr sz="2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</p:grpSp>
        <p:sp>
          <p:nvSpPr>
            <p:cNvPr id="380" name="Line 31"/>
            <p:cNvSpPr/>
            <p:nvPr/>
          </p:nvSpPr>
          <p:spPr>
            <a:xfrm>
              <a:off x="7456174" y="472760"/>
              <a:ext cx="1" cy="1793233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81" name="Line 32"/>
            <p:cNvSpPr/>
            <p:nvPr/>
          </p:nvSpPr>
          <p:spPr>
            <a:xfrm>
              <a:off x="9210687" y="472760"/>
              <a:ext cx="1" cy="1793233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82" name="Line 33"/>
            <p:cNvSpPr/>
            <p:nvPr/>
          </p:nvSpPr>
          <p:spPr>
            <a:xfrm flipV="1">
              <a:off x="1590401" y="590951"/>
              <a:ext cx="1317486" cy="236381"/>
            </a:xfrm>
            <a:prstGeom prst="line">
              <a:avLst/>
            </a:prstGeom>
            <a:noFill/>
            <a:ln w="254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83" name="Line 34"/>
            <p:cNvSpPr/>
            <p:nvPr/>
          </p:nvSpPr>
          <p:spPr>
            <a:xfrm>
              <a:off x="1569077" y="1302130"/>
              <a:ext cx="1342886" cy="1"/>
            </a:xfrm>
            <a:prstGeom prst="line">
              <a:avLst/>
            </a:prstGeom>
            <a:noFill/>
            <a:ln w="254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84" name="Line 35"/>
            <p:cNvSpPr/>
            <p:nvPr/>
          </p:nvSpPr>
          <p:spPr>
            <a:xfrm>
              <a:off x="4435262" y="827331"/>
              <a:ext cx="850694" cy="592989"/>
            </a:xfrm>
            <a:prstGeom prst="line">
              <a:avLst/>
            </a:prstGeom>
            <a:noFill/>
            <a:ln w="254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85" name="Line 36"/>
            <p:cNvSpPr/>
            <p:nvPr/>
          </p:nvSpPr>
          <p:spPr>
            <a:xfrm flipV="1">
              <a:off x="4389627" y="1628902"/>
              <a:ext cx="894549" cy="554981"/>
            </a:xfrm>
            <a:prstGeom prst="line">
              <a:avLst/>
            </a:prstGeom>
            <a:noFill/>
            <a:ln w="254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86" name="Line 37"/>
            <p:cNvSpPr/>
            <p:nvPr/>
          </p:nvSpPr>
          <p:spPr>
            <a:xfrm>
              <a:off x="6628841" y="1538510"/>
              <a:ext cx="827333" cy="1"/>
            </a:xfrm>
            <a:prstGeom prst="line">
              <a:avLst/>
            </a:prstGeom>
            <a:noFill/>
            <a:ln w="254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87" name="Freeform 38"/>
            <p:cNvSpPr/>
            <p:nvPr/>
          </p:nvSpPr>
          <p:spPr>
            <a:xfrm>
              <a:off x="2911962" y="967937"/>
              <a:ext cx="1524248" cy="690802"/>
            </a:xfrm>
            <a:prstGeom prst="rect">
              <a:avLst/>
            </a:prstGeom>
            <a:solidFill>
              <a:srgbClr val="F6BF69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88" name="Rectangle 39"/>
            <p:cNvSpPr txBox="1"/>
            <p:nvPr/>
          </p:nvSpPr>
          <p:spPr>
            <a:xfrm>
              <a:off x="3003662" y="1039258"/>
              <a:ext cx="1630466" cy="55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4450" tIns="44450" rIns="44450" bIns="44450" numCol="1" anchor="t">
              <a:noAutofit/>
            </a:bodyPr>
            <a:lstStyle>
              <a:lvl1pPr algn="l" defTabSz="914400">
                <a:defRPr b="1" sz="2400">
                  <a:solidFill>
                    <a:srgbClr val="30303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INPUT 2</a:t>
              </a:r>
            </a:p>
          </p:txBody>
        </p:sp>
        <p:sp>
          <p:nvSpPr>
            <p:cNvPr id="389" name="Rectangle 40"/>
            <p:cNvSpPr txBox="1"/>
            <p:nvPr/>
          </p:nvSpPr>
          <p:spPr>
            <a:xfrm>
              <a:off x="3105550" y="1444382"/>
              <a:ext cx="1241635" cy="8803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4450" tIns="44450" rIns="44450" bIns="44450" numCol="1" anchor="t">
              <a:noAutofit/>
            </a:bodyPr>
            <a:lstStyle>
              <a:lvl1pPr algn="l" defTabSz="914400">
                <a:defRPr sz="4000">
                  <a:solidFill>
                    <a:srgbClr val="30303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. . .</a:t>
              </a:r>
            </a:p>
          </p:txBody>
        </p:sp>
        <p:sp>
          <p:nvSpPr>
            <p:cNvPr id="390" name="Freeform 41"/>
            <p:cNvSpPr/>
            <p:nvPr/>
          </p:nvSpPr>
          <p:spPr>
            <a:xfrm>
              <a:off x="187474" y="1126882"/>
              <a:ext cx="1408095" cy="232306"/>
            </a:xfrm>
            <a:prstGeom prst="rect">
              <a:avLst/>
            </a:prstGeom>
            <a:solidFill>
              <a:srgbClr val="99CCFF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91" name="Line 42"/>
            <p:cNvSpPr/>
            <p:nvPr/>
          </p:nvSpPr>
          <p:spPr>
            <a:xfrm>
              <a:off x="1635101" y="2131500"/>
              <a:ext cx="1276863" cy="356608"/>
            </a:xfrm>
            <a:prstGeom prst="line">
              <a:avLst/>
            </a:prstGeom>
            <a:noFill/>
            <a:ln w="254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92" name="Line 43"/>
            <p:cNvSpPr/>
            <p:nvPr/>
          </p:nvSpPr>
          <p:spPr>
            <a:xfrm>
              <a:off x="4435262" y="1302130"/>
              <a:ext cx="850694" cy="236381"/>
            </a:xfrm>
            <a:prstGeom prst="line">
              <a:avLst/>
            </a:prstGeom>
            <a:noFill/>
            <a:ln w="254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93" name="Rectangle 44"/>
            <p:cNvSpPr txBox="1"/>
            <p:nvPr/>
          </p:nvSpPr>
          <p:spPr>
            <a:xfrm>
              <a:off x="7747573" y="1008692"/>
              <a:ext cx="1051487" cy="16465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4450" tIns="44450" rIns="44450" bIns="44450" numCol="1" anchor="t">
              <a:noAutofit/>
            </a:bodyPr>
            <a:lstStyle>
              <a:lvl1pPr algn="l" defTabSz="914400">
                <a:defRPr b="1" sz="4000">
                  <a:solidFill>
                    <a:srgbClr val="30303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. . .</a:t>
              </a:r>
            </a:p>
          </p:txBody>
        </p:sp>
        <p:sp>
          <p:nvSpPr>
            <p:cNvPr id="394" name="Freeform 45"/>
            <p:cNvSpPr/>
            <p:nvPr/>
          </p:nvSpPr>
          <p:spPr>
            <a:xfrm>
              <a:off x="7592703" y="1952176"/>
              <a:ext cx="1436624" cy="181362"/>
            </a:xfrm>
            <a:prstGeom prst="rect">
              <a:avLst/>
            </a:prstGeom>
            <a:solidFill>
              <a:srgbClr val="99CCFF"/>
            </a:solidFill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95" name="Rectangle 46"/>
            <p:cNvSpPr txBox="1"/>
            <p:nvPr/>
          </p:nvSpPr>
          <p:spPr>
            <a:xfrm>
              <a:off x="315853" y="1008692"/>
              <a:ext cx="1241635" cy="8803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4450" tIns="44450" rIns="44450" bIns="44450" numCol="1" anchor="t">
              <a:noAutofit/>
            </a:bodyPr>
            <a:lstStyle>
              <a:lvl1pPr algn="l" defTabSz="914400">
                <a:defRPr sz="4000">
                  <a:solidFill>
                    <a:srgbClr val="30303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. . .</a:t>
              </a:r>
            </a:p>
          </p:txBody>
        </p:sp>
      </p:grpSp>
      <p:sp>
        <p:nvSpPr>
          <p:cNvPr id="397" name="# passes for Merge Phase reduces to:"/>
          <p:cNvSpPr txBox="1"/>
          <p:nvPr/>
        </p:nvSpPr>
        <p:spPr>
          <a:xfrm>
            <a:off x="822239" y="8404829"/>
            <a:ext cx="7521895" cy="58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>
            <a:lvl1pPr algn="l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# passes for Merge Phase reduces to: </a:t>
            </a:r>
          </a:p>
        </p:txBody>
      </p:sp>
      <p:pic>
        <p:nvPicPr>
          <p:cNvPr id="39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54486" y="8415903"/>
            <a:ext cx="4002048" cy="5608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96" grpId="2"/>
      <p:bldP build="whole" bldLvl="1" animBg="1" rev="0" advAuto="0" spid="347" grpId="1"/>
      <p:bldP build="whole" bldLvl="1" animBg="1" rev="0" advAuto="0" spid="398" grpId="3"/>
      <p:bldP build="whole" bldLvl="1" animBg="1" rev="0" advAuto="0" spid="397" grpId="4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Slide Number Placeholder 5"/>
          <p:cNvSpPr txBox="1"/>
          <p:nvPr>
            <p:ph type="sldNum" sz="quarter" idx="2"/>
          </p:nvPr>
        </p:nvSpPr>
        <p:spPr>
          <a:xfrm>
            <a:off x="12017690" y="9126812"/>
            <a:ext cx="336870" cy="3459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03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401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02" name="Multi-way EMS I/O Cost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Multi-way EMS I/O Cost</a:t>
              </a:r>
            </a:p>
          </p:txBody>
        </p:sp>
      </p:grpSp>
      <p:sp>
        <p:nvSpPr>
          <p:cNvPr id="404" name="Overall, # passes ="/>
          <p:cNvSpPr txBox="1"/>
          <p:nvPr/>
        </p:nvSpPr>
        <p:spPr>
          <a:xfrm>
            <a:off x="1767860" y="2351504"/>
            <a:ext cx="4261675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>
            <a:lvl1pPr algn="r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Overall, # passes = </a:t>
            </a:r>
          </a:p>
        </p:txBody>
      </p:sp>
      <p:sp>
        <p:nvSpPr>
          <p:cNvPr id="405" name="I/O cost per pass ="/>
          <p:cNvSpPr txBox="1"/>
          <p:nvPr/>
        </p:nvSpPr>
        <p:spPr>
          <a:xfrm>
            <a:off x="686772" y="3071171"/>
            <a:ext cx="5342763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>
            <a:lvl1pPr algn="r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I/O cost per pass =</a:t>
            </a:r>
          </a:p>
        </p:txBody>
      </p:sp>
      <p:sp>
        <p:nvSpPr>
          <p:cNvPr id="406" name="Total I/O cost of EMS ="/>
          <p:cNvSpPr txBox="1"/>
          <p:nvPr/>
        </p:nvSpPr>
        <p:spPr>
          <a:xfrm>
            <a:off x="686772" y="3807771"/>
            <a:ext cx="5342763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>
            <a:lvl1pPr algn="r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Total I/O cost of EMS = </a:t>
            </a:r>
          </a:p>
        </p:txBody>
      </p:sp>
      <p:pic>
        <p:nvPicPr>
          <p:cNvPr id="40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74316" y="2419173"/>
            <a:ext cx="4530780" cy="509541"/>
          </a:xfrm>
          <a:prstGeom prst="rect">
            <a:avLst/>
          </a:prstGeom>
          <a:ln w="12700">
            <a:miter lim="400000"/>
          </a:ln>
        </p:spPr>
      </p:pic>
      <p:pic>
        <p:nvPicPr>
          <p:cNvPr id="408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174316" y="3875440"/>
            <a:ext cx="5660032" cy="509541"/>
          </a:xfrm>
          <a:prstGeom prst="rect">
            <a:avLst/>
          </a:prstGeom>
          <a:ln w="12700">
            <a:miter lim="400000"/>
          </a:ln>
        </p:spPr>
      </p:pic>
      <p:pic>
        <p:nvPicPr>
          <p:cNvPr id="409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174316" y="3220636"/>
            <a:ext cx="664221" cy="345949"/>
          </a:xfrm>
          <a:prstGeom prst="rect">
            <a:avLst/>
          </a:prstGeom>
          <a:ln w="12700">
            <a:miter lim="400000"/>
          </a:ln>
        </p:spPr>
      </p:pic>
      <p:sp>
        <p:nvSpPr>
          <p:cNvPr id="410" name="Example: File with 100M records of length 0.5KB each; page size is 8KB; number of buffer pages for EMS B=1000"/>
          <p:cNvSpPr txBox="1"/>
          <p:nvPr/>
        </p:nvSpPr>
        <p:spPr>
          <a:xfrm>
            <a:off x="400166" y="4789409"/>
            <a:ext cx="12204467" cy="1144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/>
          <a:p>
            <a:pPr algn="l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Example</a:t>
            </a:r>
            <a:r>
              <a:t>: File with 100M records of length 0.5KB each; page size is 8KB; number of buffer pages for EMS B=1000</a:t>
            </a:r>
          </a:p>
        </p:txBody>
      </p:sp>
      <p:sp>
        <p:nvSpPr>
          <p:cNvPr id="411" name="Number of pages N = 100M * 0.5KB / 8KB = 6.25M"/>
          <p:cNvSpPr txBox="1"/>
          <p:nvPr/>
        </p:nvSpPr>
        <p:spPr>
          <a:xfrm>
            <a:off x="726410" y="6408136"/>
            <a:ext cx="11159494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>
            <a:lvl1pPr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Number of pages N = 100M * 0.5KB / 8KB = 6.25M</a:t>
            </a:r>
          </a:p>
        </p:txBody>
      </p:sp>
      <p:sp>
        <p:nvSpPr>
          <p:cNvPr id="412" name="Total I/O cost of EMS ="/>
          <p:cNvSpPr txBox="1"/>
          <p:nvPr/>
        </p:nvSpPr>
        <p:spPr>
          <a:xfrm>
            <a:off x="480534" y="7276655"/>
            <a:ext cx="5075334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>
            <a:lvl1pPr algn="r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Total I/O cost of EMS =</a:t>
            </a:r>
          </a:p>
        </p:txBody>
      </p:sp>
      <p:sp>
        <p:nvSpPr>
          <p:cNvPr id="413" name="Only need the ceil!"/>
          <p:cNvSpPr txBox="1"/>
          <p:nvPr/>
        </p:nvSpPr>
        <p:spPr>
          <a:xfrm>
            <a:off x="8665481" y="8170574"/>
            <a:ext cx="4171385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>
            <a:lvl1pPr defTabSz="1300480">
              <a:lnSpc>
                <a:spcPct val="120000"/>
              </a:lnSpc>
              <a:defRPr i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Only need the ceil!</a:t>
            </a:r>
          </a:p>
        </p:txBody>
      </p:sp>
      <p:sp>
        <p:nvSpPr>
          <p:cNvPr id="414" name="Rectangle"/>
          <p:cNvSpPr/>
          <p:nvPr/>
        </p:nvSpPr>
        <p:spPr>
          <a:xfrm>
            <a:off x="9414933" y="7170136"/>
            <a:ext cx="3078881" cy="883317"/>
          </a:xfrm>
          <a:prstGeom prst="rect">
            <a:avLst/>
          </a:prstGeom>
          <a:ln w="508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415" name="= 2 x 6.25M x (1 + 2)…"/>
          <p:cNvSpPr txBox="1"/>
          <p:nvPr/>
        </p:nvSpPr>
        <p:spPr>
          <a:xfrm>
            <a:off x="4078868" y="7982872"/>
            <a:ext cx="4530779" cy="1144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/>
          <a:p>
            <a:pPr algn="l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= 2 x 6.25M x (1 + 2)</a:t>
            </a:r>
          </a:p>
          <a:p>
            <a:pPr algn="l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= 37.5M</a:t>
            </a:r>
          </a:p>
        </p:txBody>
      </p:sp>
      <p:pic>
        <p:nvPicPr>
          <p:cNvPr id="416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662115" y="7351291"/>
            <a:ext cx="6898298" cy="4956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exit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Class="entr" nodeType="after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16" grpId="10"/>
      <p:bldP build="whole" bldLvl="1" animBg="1" rev="0" advAuto="0" spid="406" grpId="6"/>
      <p:bldP build="whole" bldLvl="1" animBg="1" rev="0" advAuto="0" spid="404" grpId="1"/>
      <p:bldP build="whole" bldLvl="1" animBg="1" rev="0" advAuto="0" spid="407" grpId="2"/>
      <p:bldP build="whole" bldLvl="1" animBg="1" rev="0" advAuto="0" spid="409" grpId="4"/>
      <p:bldP build="whole" bldLvl="1" animBg="1" rev="0" advAuto="0" spid="413" grpId="12"/>
      <p:bldP build="whole" bldLvl="1" animBg="1" rev="0" advAuto="0" spid="405" grpId="3"/>
      <p:bldP build="whole" bldLvl="1" animBg="1" rev="0" advAuto="0" spid="408" grpId="5"/>
      <p:bldP build="whole" bldLvl="1" animBg="1" rev="0" advAuto="0" spid="414" grpId="11"/>
      <p:bldP build="whole" bldLvl="1" animBg="1" rev="0" advAuto="0" spid="414" grpId="13"/>
      <p:bldP build="whole" bldLvl="1" animBg="1" rev="0" advAuto="0" spid="412" grpId="9"/>
      <p:bldP build="whole" bldLvl="1" animBg="1" rev="0" advAuto="0" spid="411" grpId="8"/>
      <p:bldP build="whole" bldLvl="1" animBg="1" rev="0" advAuto="0" spid="410" grpId="7"/>
      <p:bldP build="whole" bldLvl="1" animBg="1" rev="0" advAuto="0" spid="415" grpId="14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Slide Number Placeholder 5"/>
          <p:cNvSpPr txBox="1"/>
          <p:nvPr>
            <p:ph type="sldNum" sz="quarter" idx="2"/>
          </p:nvPr>
        </p:nvSpPr>
        <p:spPr>
          <a:xfrm>
            <a:off x="12017690" y="9126812"/>
            <a:ext cx="336870" cy="3459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21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419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20" name="Multi-way EMS I/O Cost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Multi-way EMS I/O Cost</a:t>
              </a:r>
            </a:p>
          </p:txBody>
        </p:sp>
      </p:grpSp>
      <p:sp>
        <p:nvSpPr>
          <p:cNvPr id="422" name="Total number of passes ="/>
          <p:cNvSpPr txBox="1"/>
          <p:nvPr/>
        </p:nvSpPr>
        <p:spPr>
          <a:xfrm>
            <a:off x="1289101" y="2161068"/>
            <a:ext cx="5342763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>
            <a:lvl1pPr algn="r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Total number of passes = </a:t>
            </a:r>
          </a:p>
        </p:txBody>
      </p:sp>
      <p:graphicFrame>
        <p:nvGraphicFramePr>
          <p:cNvPr id="423" name="Table 1"/>
          <p:cNvGraphicFramePr/>
          <p:nvPr/>
        </p:nvGraphicFramePr>
        <p:xfrm>
          <a:off x="1255243" y="3650973"/>
          <a:ext cx="10357005" cy="41156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68860"/>
                <a:gridCol w="2068860"/>
                <a:gridCol w="2068860"/>
                <a:gridCol w="2068860"/>
                <a:gridCol w="2068860"/>
              </a:tblGrid>
              <a:tr h="1144031"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Naive 2-way EMS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B=1K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B=10K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B=100K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718881"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1M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761351"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10M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746651"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100M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732021"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1B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pic>
        <p:nvPicPr>
          <p:cNvPr id="42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93579" y="2228737"/>
            <a:ext cx="4530779" cy="509542"/>
          </a:xfrm>
          <a:prstGeom prst="rect">
            <a:avLst/>
          </a:prstGeom>
          <a:ln w="12700">
            <a:miter lim="400000"/>
          </a:ln>
        </p:spPr>
      </p:pic>
      <p:sp>
        <p:nvSpPr>
          <p:cNvPr id="425" name="Rectangle"/>
          <p:cNvSpPr/>
          <p:nvPr/>
        </p:nvSpPr>
        <p:spPr>
          <a:xfrm>
            <a:off x="1956995" y="7114208"/>
            <a:ext cx="671769" cy="532241"/>
          </a:xfrm>
          <a:prstGeom prst="rect">
            <a:avLst/>
          </a:prstGeom>
          <a:ln w="508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426" name="With 8KB page, 8TB!"/>
          <p:cNvSpPr txBox="1"/>
          <p:nvPr/>
        </p:nvSpPr>
        <p:spPr>
          <a:xfrm>
            <a:off x="429602" y="7872447"/>
            <a:ext cx="4654978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>
            <a:lvl1pPr algn="l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With 8KB page, 8TB!</a:t>
            </a:r>
          </a:p>
        </p:txBody>
      </p:sp>
      <p:sp>
        <p:nvSpPr>
          <p:cNvPr id="427" name="Rectangle"/>
          <p:cNvSpPr/>
          <p:nvPr/>
        </p:nvSpPr>
        <p:spPr>
          <a:xfrm>
            <a:off x="9759029" y="3939208"/>
            <a:ext cx="1632272" cy="532241"/>
          </a:xfrm>
          <a:prstGeom prst="rect">
            <a:avLst/>
          </a:prstGeom>
          <a:ln w="508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428" name="With 8KB page, 800MB"/>
          <p:cNvSpPr txBox="1"/>
          <p:nvPr/>
        </p:nvSpPr>
        <p:spPr>
          <a:xfrm>
            <a:off x="7513556" y="3017142"/>
            <a:ext cx="4960042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>
            <a:lvl1pPr algn="l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With 8KB page, 800MB</a:t>
            </a:r>
          </a:p>
        </p:txBody>
      </p:sp>
      <p:sp>
        <p:nvSpPr>
          <p:cNvPr id="429" name="Only 2 passes to sort up to ~79.9TB!…"/>
          <p:cNvSpPr txBox="1"/>
          <p:nvPr/>
        </p:nvSpPr>
        <p:spPr>
          <a:xfrm>
            <a:off x="5546345" y="7872447"/>
            <a:ext cx="7025247" cy="1144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/>
          <a:p>
            <a:pPr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Only 2 passes to sort up to ~79.9TB!</a:t>
            </a:r>
          </a:p>
          <a:p>
            <a:pPr defTabSz="1300480">
              <a:lnSpc>
                <a:spcPct val="120000"/>
              </a:lnSpc>
              <a:defRPr i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(2 is the lower bound for EMS!)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26" grpId="4"/>
      <p:bldP build="whole" bldLvl="1" animBg="1" rev="0" advAuto="0" spid="427" grpId="7"/>
      <p:bldP build="whole" bldLvl="1" animBg="1" rev="0" advAuto="0" spid="423" grpId="3"/>
      <p:bldP build="whole" bldLvl="1" animBg="1" rev="0" advAuto="0" spid="429" grpId="8"/>
      <p:bldP build="whole" bldLvl="1" animBg="1" rev="0" advAuto="0" spid="424" grpId="2"/>
      <p:bldP build="whole" bldLvl="1" animBg="1" rev="0" advAuto="0" spid="425" grpId="5"/>
      <p:bldP build="whole" bldLvl="1" animBg="1" rev="0" advAuto="0" spid="428" grpId="6"/>
      <p:bldP build="whole" bldLvl="1" animBg="1" rev="0" advAuto="0" spid="42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lide Number Placeholder 5"/>
          <p:cNvSpPr txBox="1"/>
          <p:nvPr>
            <p:ph type="sldNum" sz="quarter" idx="2"/>
          </p:nvPr>
        </p:nvSpPr>
        <p:spPr>
          <a:xfrm>
            <a:off x="12017690" y="9126812"/>
            <a:ext cx="336870" cy="3459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34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432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33" name="Multi-way EMS: Improvements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Multi-way EMS: Improvements</a:t>
              </a:r>
            </a:p>
          </p:txBody>
        </p:sp>
      </p:grpSp>
      <p:sp>
        <p:nvSpPr>
          <p:cNvPr id="435" name="While already efficient, some key algorithmic+systems-oriented improvements have been made to multi-way EMS to reduce overall runtime (not just counting I/O cost)…"/>
          <p:cNvSpPr txBox="1"/>
          <p:nvPr/>
        </p:nvSpPr>
        <p:spPr>
          <a:xfrm>
            <a:off x="207879" y="2368323"/>
            <a:ext cx="12589042" cy="4461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While already efficient, some key algorithmic+systems-oriented improvements have been made to multi-way EMS to reduce </a:t>
            </a:r>
            <a:r>
              <a:rPr i="1"/>
              <a:t>overall runtime</a:t>
            </a:r>
            <a:r>
              <a:t> (not just counting I/O cost)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Three prominent improvements:</a:t>
            </a:r>
          </a:p>
          <a:p>
            <a:pPr lvl="1" marL="1016000" indent="-508000" algn="l" defTabSz="1300480">
              <a:lnSpc>
                <a:spcPct val="120000"/>
              </a:lnSpc>
              <a:spcBef>
                <a:spcPts val="1000"/>
              </a:spcBef>
              <a:buSzPct val="100000"/>
              <a:buAutoNum type="arabicPeriod" startAt="1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Replacement sort (aka heap sort) as internal sort</a:t>
            </a:r>
          </a:p>
          <a:p>
            <a:pPr lvl="1" marL="1016000" indent="-508000" algn="l" defTabSz="1300480">
              <a:lnSpc>
                <a:spcPct val="120000"/>
              </a:lnSpc>
              <a:spcBef>
                <a:spcPts val="1000"/>
              </a:spcBef>
              <a:buSzPct val="100000"/>
              <a:buAutoNum type="arabicPeriod" startAt="1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“Blocked” I/O</a:t>
            </a:r>
          </a:p>
          <a:p>
            <a:pPr lvl="1" marL="1016000" indent="-508000" algn="l" defTabSz="1300480">
              <a:lnSpc>
                <a:spcPct val="120000"/>
              </a:lnSpc>
              <a:spcBef>
                <a:spcPts val="1000"/>
              </a:spcBef>
              <a:buSzPct val="100000"/>
              <a:buAutoNum type="arabicPeriod" startAt="1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Double Buffering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35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Slide Number Placeholder 5"/>
          <p:cNvSpPr txBox="1"/>
          <p:nvPr>
            <p:ph type="sldNum" sz="quarter" idx="2"/>
          </p:nvPr>
        </p:nvSpPr>
        <p:spPr>
          <a:xfrm>
            <a:off x="12017690" y="9126812"/>
            <a:ext cx="336870" cy="3459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40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438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39" name="Improvement 1: Replacement Sort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Improvement 1: Replacement Sort</a:t>
              </a:r>
            </a:p>
          </p:txBody>
        </p:sp>
      </p:grpSp>
      <p:sp>
        <p:nvSpPr>
          <p:cNvPr id="441" name="In standard EMS, quick sort used during Sort Phase…"/>
          <p:cNvSpPr txBox="1"/>
          <p:nvPr/>
        </p:nvSpPr>
        <p:spPr>
          <a:xfrm>
            <a:off x="207879" y="2368323"/>
            <a:ext cx="11921696" cy="4972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791307" indent="-791307" algn="l" defTabSz="130048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 standard EMS, quick sort used during Sort Phase</a:t>
            </a:r>
          </a:p>
          <a:p>
            <a:pPr lvl="1" marL="1248507" indent="-791307" algn="l" defTabSz="130048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Produces            runs of length B pages each</a:t>
            </a:r>
          </a:p>
          <a:p>
            <a:pPr marL="791307" indent="-791307" algn="l" defTabSz="130048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Replacement sort is an alternative for Sort Phase</a:t>
            </a:r>
          </a:p>
          <a:p>
            <a:pPr lvl="1" marL="1248507" indent="-791307" algn="l" defTabSz="130048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Produces runs of </a:t>
            </a:r>
            <a:r>
              <a:rPr i="1"/>
              <a:t>average</a:t>
            </a:r>
            <a:r>
              <a:t> length 2B pages each</a:t>
            </a:r>
          </a:p>
          <a:p>
            <a:pPr lvl="1" marL="1248507" indent="-791307" algn="l" defTabSz="130048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So, number of runs reduced on average to </a:t>
            </a:r>
          </a:p>
          <a:p>
            <a:pPr lvl="1" marL="1248507" indent="-791307" algn="l" defTabSz="130048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Maintains a sorted heap in B-2 pages; 1 page for reading; 1 for sorted output</a:t>
            </a:r>
          </a:p>
          <a:p>
            <a:pPr lvl="1" marL="1248507" indent="-791307" algn="l" defTabSz="130048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Slightly higher CPU cost; but significantly lower I/O cost</a:t>
            </a:r>
          </a:p>
        </p:txBody>
      </p:sp>
      <p:pic>
        <p:nvPicPr>
          <p:cNvPr id="44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18949" y="3106227"/>
            <a:ext cx="1049062" cy="400158"/>
          </a:xfrm>
          <a:prstGeom prst="rect">
            <a:avLst/>
          </a:prstGeom>
          <a:ln w="12700">
            <a:miter lim="400000"/>
          </a:ln>
        </p:spPr>
      </p:pic>
      <p:pic>
        <p:nvPicPr>
          <p:cNvPr id="44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260416" y="5040989"/>
            <a:ext cx="1243399" cy="400051"/>
          </a:xfrm>
          <a:prstGeom prst="rect">
            <a:avLst/>
          </a:prstGeom>
          <a:ln w="12700">
            <a:miter lim="400000"/>
          </a:ln>
        </p:spPr>
      </p:pic>
      <p:sp>
        <p:nvSpPr>
          <p:cNvPr id="444" name="(We are skipping the details of this algorithm)"/>
          <p:cNvSpPr txBox="1"/>
          <p:nvPr/>
        </p:nvSpPr>
        <p:spPr>
          <a:xfrm>
            <a:off x="1608354" y="7716102"/>
            <a:ext cx="9788092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>
            <a:lvl1pPr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(We are skipping the details of this algorithm)</a:t>
            </a:r>
          </a:p>
        </p:txBody>
      </p:sp>
      <p:sp>
        <p:nvSpPr>
          <p:cNvPr id="445" name="New total I/O cost ="/>
          <p:cNvSpPr txBox="1"/>
          <p:nvPr/>
        </p:nvSpPr>
        <p:spPr>
          <a:xfrm>
            <a:off x="229572" y="8674521"/>
            <a:ext cx="5342763" cy="58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>
            <a:lvl1pPr algn="r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New total I/O cost =</a:t>
            </a:r>
          </a:p>
        </p:txBody>
      </p:sp>
      <p:pic>
        <p:nvPicPr>
          <p:cNvPr id="446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739403" y="8748055"/>
            <a:ext cx="5771922" cy="4978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4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45" grpId="5"/>
      <p:bldP build="whole" bldLvl="1" animBg="1" rev="0" advAuto="0" spid="443" grpId="3"/>
      <p:bldP build="whole" bldLvl="1" animBg="1" rev="0" advAuto="0" spid="446" grpId="6"/>
      <p:bldP build="whole" bldLvl="1" animBg="1" rev="0" advAuto="0" spid="442" grpId="2"/>
      <p:bldP build="whole" bldLvl="1" animBg="1" rev="0" advAuto="0" spid="444" grpId="4"/>
      <p:bldP build="p" bldLvl="5" animBg="1" rev="0" advAuto="0" spid="441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Slide Number Placeholder 5"/>
          <p:cNvSpPr txBox="1"/>
          <p:nvPr>
            <p:ph type="sldNum" sz="quarter" idx="2"/>
          </p:nvPr>
        </p:nvSpPr>
        <p:spPr>
          <a:xfrm>
            <a:off x="12017690" y="9126812"/>
            <a:ext cx="336870" cy="3459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51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449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50" name="Improvement 2: “Blocked” I/O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Improvement 2: “Blocked” I/O</a:t>
              </a:r>
            </a:p>
          </p:txBody>
        </p:sp>
      </p:grpSp>
      <p:sp>
        <p:nvSpPr>
          <p:cNvPr id="452" name="Merge Phase did not recognize distinction between sequential I/O and random I/O!…"/>
          <p:cNvSpPr txBox="1"/>
          <p:nvPr/>
        </p:nvSpPr>
        <p:spPr>
          <a:xfrm>
            <a:off x="428013" y="2343130"/>
            <a:ext cx="11877381" cy="3697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508000" indent="-508000" algn="l" defTabSz="130048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Merge Phase did </a:t>
            </a:r>
            <a:r>
              <a:rPr i="1"/>
              <a:t>not</a:t>
            </a:r>
            <a:r>
              <a:t> recognize distinction between sequential I/O and random I/O!</a:t>
            </a:r>
          </a:p>
          <a:p>
            <a:pPr lvl="1" marL="1016000" indent="-508000" algn="l" defTabSz="130048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Time difference </a:t>
            </a:r>
            <a:r>
              <a:rPr i="1"/>
              <a:t>not</a:t>
            </a:r>
            <a:r>
              <a:t> fully reflected in just counting I/O cost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Idea</a:t>
            </a:r>
            <a:r>
              <a:t>: Read a “block” of b pages of each run at a time!</a:t>
            </a:r>
          </a:p>
          <a:p>
            <a:pPr lvl="1" marL="1016000" indent="-508000" algn="l" defTabSz="130048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So, only                  runs can be merged at a time</a:t>
            </a:r>
          </a:p>
          <a:p>
            <a:pPr lvl="1" marL="1016000" indent="-508000" algn="l" defTabSz="130048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 controls trade-off of # passes vs time-per-pass</a:t>
            </a:r>
          </a:p>
        </p:txBody>
      </p:sp>
      <p:sp>
        <p:nvSpPr>
          <p:cNvPr id="453" name="New total I/O cost ="/>
          <p:cNvSpPr txBox="1"/>
          <p:nvPr/>
        </p:nvSpPr>
        <p:spPr>
          <a:xfrm>
            <a:off x="365039" y="7508489"/>
            <a:ext cx="5342762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>
            <a:lvl1pPr algn="r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New total I/O cost =</a:t>
            </a:r>
          </a:p>
        </p:txBody>
      </p:sp>
      <p:pic>
        <p:nvPicPr>
          <p:cNvPr id="45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25286" y="4896057"/>
            <a:ext cx="1735466" cy="433867"/>
          </a:xfrm>
          <a:prstGeom prst="rect">
            <a:avLst/>
          </a:prstGeom>
          <a:ln w="12700">
            <a:miter lim="400000"/>
          </a:ln>
        </p:spPr>
      </p:pic>
      <p:pic>
        <p:nvPicPr>
          <p:cNvPr id="45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97750" y="6685278"/>
            <a:ext cx="3081049" cy="497813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“Fan-in” of Merge Phase ="/>
          <p:cNvSpPr txBox="1"/>
          <p:nvPr/>
        </p:nvSpPr>
        <p:spPr>
          <a:xfrm>
            <a:off x="949239" y="6599045"/>
            <a:ext cx="6290963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>
            <a:lvl1pPr algn="r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“Fan-in” of Merge Phase = </a:t>
            </a:r>
          </a:p>
        </p:txBody>
      </p:sp>
      <p:pic>
        <p:nvPicPr>
          <p:cNvPr id="457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850466" y="7584086"/>
            <a:ext cx="4300030" cy="544485"/>
          </a:xfrm>
          <a:prstGeom prst="rect">
            <a:avLst/>
          </a:prstGeom>
          <a:ln w="12700">
            <a:miter lim="400000"/>
          </a:ln>
        </p:spPr>
      </p:pic>
      <p:pic>
        <p:nvPicPr>
          <p:cNvPr id="458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651435" y="8322354"/>
            <a:ext cx="2582527" cy="524576"/>
          </a:xfrm>
          <a:prstGeom prst="rect">
            <a:avLst/>
          </a:prstGeom>
          <a:ln w="12700">
            <a:miter lim="400000"/>
          </a:ln>
        </p:spPr>
      </p:pic>
      <p:pic>
        <p:nvPicPr>
          <p:cNvPr id="459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375075" y="8322354"/>
            <a:ext cx="2824639" cy="524576"/>
          </a:xfrm>
          <a:prstGeom prst="rect">
            <a:avLst/>
          </a:prstGeom>
          <a:ln w="12700">
            <a:miter lim="400000"/>
          </a:ln>
        </p:spPr>
      </p:pic>
      <p:sp>
        <p:nvSpPr>
          <p:cNvPr id="460" name="or"/>
          <p:cNvSpPr txBox="1"/>
          <p:nvPr/>
        </p:nvSpPr>
        <p:spPr>
          <a:xfrm>
            <a:off x="8440415" y="8278251"/>
            <a:ext cx="739012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>
            <a:lvl1pPr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53" grpId="5"/>
      <p:bldP build="whole" bldLvl="1" animBg="1" rev="0" advAuto="0" spid="458" grpId="7"/>
      <p:bldP build="whole" bldLvl="1" animBg="1" rev="0" advAuto="0" spid="459" grpId="9"/>
      <p:bldP build="whole" bldLvl="1" animBg="1" rev="0" advAuto="0" spid="455" grpId="3"/>
      <p:bldP build="p" bldLvl="5" animBg="1" rev="0" advAuto="0" spid="452" grpId="1"/>
      <p:bldP build="whole" bldLvl="1" animBg="1" rev="0" advAuto="0" spid="457" grpId="6"/>
      <p:bldP build="whole" bldLvl="1" animBg="1" rev="0" advAuto="0" spid="460" grpId="8"/>
      <p:bldP build="whole" bldLvl="1" animBg="1" rev="0" advAuto="0" spid="456" grpId="4"/>
      <p:bldP build="whole" bldLvl="1" animBg="1" rev="0" advAuto="0" spid="454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Slide Number Placeholder 5"/>
          <p:cNvSpPr txBox="1"/>
          <p:nvPr>
            <p:ph type="sldNum" sz="quarter" idx="2"/>
          </p:nvPr>
        </p:nvSpPr>
        <p:spPr>
          <a:xfrm>
            <a:off x="12017690" y="9126812"/>
            <a:ext cx="336870" cy="3459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65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463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64" name="Improvement 3: Double Buffering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Improvement 3: Double Buffering</a:t>
              </a:r>
            </a:p>
          </p:txBody>
        </p:sp>
      </p:grpSp>
      <p:sp>
        <p:nvSpPr>
          <p:cNvPr id="466" name="Most machines have DMA; enables I/O-CPU parallelism…"/>
          <p:cNvSpPr txBox="1"/>
          <p:nvPr/>
        </p:nvSpPr>
        <p:spPr>
          <a:xfrm>
            <a:off x="207879" y="2368323"/>
            <a:ext cx="12589042" cy="362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508000" indent="-508000" algn="l" defTabSz="130048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Most machines have DMA; enables I/O-CPU parallelism</a:t>
            </a:r>
          </a:p>
          <a:p>
            <a:pPr marL="508000" indent="-508000" algn="l" defTabSz="130048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Trivially feasible to exploit DMA in the Sort Phase</a:t>
            </a:r>
          </a:p>
          <a:p>
            <a:pPr marL="508000" indent="-508000" algn="l" defTabSz="130048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But in the Merge Phase, CPU blocked by I/O for runs</a:t>
            </a:r>
          </a:p>
          <a:p>
            <a:pPr marL="508000" indent="-508000" algn="l" defTabSz="130048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Idea</a:t>
            </a:r>
            <a:r>
              <a:t>: Allocate double the buffers for each run; while CPU processes one set, read pages (I/O) into other set!</a:t>
            </a:r>
          </a:p>
          <a:p>
            <a:pPr lvl="1" marL="1016000" indent="-508000" algn="l" defTabSz="130048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So, only                    runs can be merged at a time</a:t>
            </a:r>
          </a:p>
        </p:txBody>
      </p:sp>
      <p:sp>
        <p:nvSpPr>
          <p:cNvPr id="467" name="New total I/O cost ="/>
          <p:cNvSpPr txBox="1"/>
          <p:nvPr/>
        </p:nvSpPr>
        <p:spPr>
          <a:xfrm>
            <a:off x="365039" y="7559289"/>
            <a:ext cx="5342762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>
            <a:lvl1pPr algn="r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New total I/O cost =</a:t>
            </a:r>
          </a:p>
        </p:txBody>
      </p:sp>
      <p:sp>
        <p:nvSpPr>
          <p:cNvPr id="468" name="New fan-in of Merge Phase =  F ="/>
          <p:cNvSpPr txBox="1"/>
          <p:nvPr/>
        </p:nvSpPr>
        <p:spPr>
          <a:xfrm>
            <a:off x="949239" y="6649845"/>
            <a:ext cx="7008455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>
            <a:lvl1pPr algn="r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New fan-in of Merge Phase =  F =</a:t>
            </a:r>
          </a:p>
        </p:txBody>
      </p:sp>
      <p:pic>
        <p:nvPicPr>
          <p:cNvPr id="46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50466" y="7634886"/>
            <a:ext cx="4300030" cy="544485"/>
          </a:xfrm>
          <a:prstGeom prst="rect">
            <a:avLst/>
          </a:prstGeom>
          <a:ln w="12700">
            <a:miter lim="400000"/>
          </a:ln>
        </p:spPr>
      </p:pic>
      <p:pic>
        <p:nvPicPr>
          <p:cNvPr id="470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51435" y="8373154"/>
            <a:ext cx="2582527" cy="524576"/>
          </a:xfrm>
          <a:prstGeom prst="rect">
            <a:avLst/>
          </a:prstGeom>
          <a:ln w="12700">
            <a:miter lim="400000"/>
          </a:ln>
        </p:spPr>
      </p:pic>
      <p:pic>
        <p:nvPicPr>
          <p:cNvPr id="471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375075" y="8373154"/>
            <a:ext cx="2824639" cy="524576"/>
          </a:xfrm>
          <a:prstGeom prst="rect">
            <a:avLst/>
          </a:prstGeom>
          <a:ln w="12700">
            <a:miter lim="400000"/>
          </a:ln>
        </p:spPr>
      </p:pic>
      <p:sp>
        <p:nvSpPr>
          <p:cNvPr id="472" name="or"/>
          <p:cNvSpPr txBox="1"/>
          <p:nvPr/>
        </p:nvSpPr>
        <p:spPr>
          <a:xfrm>
            <a:off x="8440415" y="8329051"/>
            <a:ext cx="739012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>
            <a:lvl1pPr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or</a:t>
            </a:r>
          </a:p>
        </p:txBody>
      </p:sp>
      <p:pic>
        <p:nvPicPr>
          <p:cNvPr id="473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959099" y="5534379"/>
            <a:ext cx="1884807" cy="420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474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089900" y="6749732"/>
            <a:ext cx="2108200" cy="469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6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69" grpId="5"/>
      <p:bldP build="whole" bldLvl="1" animBg="1" rev="0" advAuto="0" spid="467" grpId="6"/>
      <p:bldP build="whole" bldLvl="1" animBg="1" rev="0" advAuto="0" spid="474" grpId="4"/>
      <p:bldP build="whole" bldLvl="1" animBg="1" rev="0" advAuto="0" spid="471" grpId="9"/>
      <p:bldP build="whole" bldLvl="1" animBg="1" rev="0" advAuto="0" spid="472" grpId="8"/>
      <p:bldP build="p" bldLvl="5" animBg="1" rev="0" advAuto="0" spid="466" grpId="1"/>
      <p:bldP build="whole" bldLvl="1" animBg="1" rev="0" advAuto="0" spid="473" grpId="2"/>
      <p:bldP build="whole" bldLvl="1" animBg="1" rev="0" advAuto="0" spid="468" grpId="3"/>
      <p:bldP build="whole" bldLvl="1" animBg="1" rev="0" advAuto="0" spid="470" grpId="7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Slide Number"/>
          <p:cNvSpPr txBox="1"/>
          <p:nvPr>
            <p:ph type="sldNum" sz="quarter" idx="4294967295"/>
          </p:nvPr>
        </p:nvSpPr>
        <p:spPr>
          <a:xfrm>
            <a:off x="11998689" y="9114112"/>
            <a:ext cx="355871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479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477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78" name="External Sorting: Outline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External Sorting: Outline</a:t>
              </a:r>
            </a:p>
          </p:txBody>
        </p:sp>
      </p:grpSp>
      <p:sp>
        <p:nvSpPr>
          <p:cNvPr id="480" name="Overview and Warm-up…"/>
          <p:cNvSpPr txBox="1"/>
          <p:nvPr/>
        </p:nvSpPr>
        <p:spPr>
          <a:xfrm>
            <a:off x="360592" y="2305554"/>
            <a:ext cx="12283616" cy="22499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791307" indent="-791307" algn="l" defTabSz="1300480">
              <a:lnSpc>
                <a:spcPts val="5600"/>
              </a:lnSpc>
              <a:buClr>
                <a:srgbClr val="92D050"/>
              </a:buClr>
              <a:buSzPct val="100000"/>
              <a:buChar char="❖"/>
              <a:defRPr b="1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Overview and Warm-up</a:t>
            </a:r>
          </a:p>
          <a:p>
            <a:pPr marL="791307" indent="-791307" algn="l" defTabSz="1300480">
              <a:lnSpc>
                <a:spcPts val="5600"/>
              </a:lnSpc>
              <a:buClr>
                <a:srgbClr val="92D050"/>
              </a:buClr>
              <a:buSzPct val="100000"/>
              <a:buChar char="❖"/>
              <a:defRPr b="1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Multi-way External Merge Sort (EMS)</a:t>
            </a:r>
          </a:p>
          <a:p>
            <a:pPr marL="791307" indent="-791307" algn="l" defTabSz="1300480">
              <a:lnSpc>
                <a:spcPts val="5600"/>
              </a:lnSpc>
              <a:buClr>
                <a:srgbClr val="92D050"/>
              </a:buClr>
              <a:buSzPct val="100000"/>
              <a:buChar char="❖"/>
              <a:defRPr b="1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EMS and B+ trees</a:t>
            </a:r>
          </a:p>
        </p:txBody>
      </p:sp>
      <p:sp>
        <p:nvSpPr>
          <p:cNvPr id="481" name="Arrow"/>
          <p:cNvSpPr/>
          <p:nvPr/>
        </p:nvSpPr>
        <p:spPr>
          <a:xfrm>
            <a:off x="5271240" y="3929404"/>
            <a:ext cx="1090719" cy="6786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8601" y="14256"/>
                </a:moveTo>
                <a:lnTo>
                  <a:pt x="8601" y="21600"/>
                </a:lnTo>
                <a:lnTo>
                  <a:pt x="0" y="10800"/>
                </a:lnTo>
                <a:lnTo>
                  <a:pt x="8601" y="0"/>
                </a:lnTo>
                <a:lnTo>
                  <a:pt x="8601" y="7344"/>
                </a:lnTo>
                <a:lnTo>
                  <a:pt x="21600" y="7344"/>
                </a:lnTo>
                <a:lnTo>
                  <a:pt x="21600" y="14256"/>
                </a:lnTo>
                <a:close/>
              </a:path>
            </a:pathLst>
          </a:custGeom>
          <a:solidFill>
            <a:srgbClr val="C0504D"/>
          </a:solidFill>
          <a:ln w="12700"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35000"/>
              </a:srgbClr>
            </a:outerShdw>
          </a:effectLst>
        </p:spPr>
        <p:txBody>
          <a:bodyPr lIns="65023" tIns="65023" rIns="65023" bIns="65023" anchor="ctr"/>
          <a:lstStyle/>
          <a:p>
            <a:pPr algn="l" defTabSz="130048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 transition="in">
                                      <p:cBhvr>
                                        <p:cTn id="7" dur="2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81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Slide Number Placeholder 5"/>
          <p:cNvSpPr txBox="1"/>
          <p:nvPr>
            <p:ph type="sldNum" sz="quarter" idx="2"/>
          </p:nvPr>
        </p:nvSpPr>
        <p:spPr>
          <a:xfrm>
            <a:off x="12017690" y="9126812"/>
            <a:ext cx="336870" cy="3459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86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484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85" name="Using B+ Tree for EMS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Using B+ Tree for EMS</a:t>
              </a:r>
            </a:p>
          </p:txBody>
        </p:sp>
      </p:grpSp>
      <p:sp>
        <p:nvSpPr>
          <p:cNvPr id="487" name="Suppose we already have a B+ tree index with the SortKey being equal to (or a prefix of) the IndexKey…"/>
          <p:cNvSpPr txBox="1"/>
          <p:nvPr/>
        </p:nvSpPr>
        <p:spPr>
          <a:xfrm>
            <a:off x="424233" y="2368323"/>
            <a:ext cx="12156334" cy="18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Suppose we already have a B+ tree index with the SortKey being equal to (or a prefix of) the IndexKey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Data entries of the B+ tree are already in sorted order!</a:t>
            </a:r>
          </a:p>
        </p:txBody>
      </p:sp>
      <p:sp>
        <p:nvSpPr>
          <p:cNvPr id="488" name="Q: Is it a “good” idea to simply read the leaf level of the B+ tree to achieve the EMS then?"/>
          <p:cNvSpPr txBox="1"/>
          <p:nvPr/>
        </p:nvSpPr>
        <p:spPr>
          <a:xfrm>
            <a:off x="1851788" y="4669418"/>
            <a:ext cx="9301224" cy="1144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/>
          <a:p>
            <a:pPr defTabSz="1300480">
              <a:lnSpc>
                <a:spcPct val="120000"/>
              </a:lnSpc>
              <a:defRPr i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</a:t>
            </a:r>
            <a:r>
              <a:t>: Is it a “good” idea to simply read the leaf level of the B+ tree to achieve the EMS then?</a:t>
            </a:r>
          </a:p>
        </p:txBody>
      </p:sp>
      <p:sp>
        <p:nvSpPr>
          <p:cNvPr id="489" name="It depends!"/>
          <p:cNvSpPr txBox="1"/>
          <p:nvPr/>
        </p:nvSpPr>
        <p:spPr>
          <a:xfrm>
            <a:off x="3831019" y="6278680"/>
            <a:ext cx="5342762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>
            <a:lvl1pPr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It depends!</a:t>
            </a:r>
          </a:p>
        </p:txBody>
      </p:sp>
      <p:sp>
        <p:nvSpPr>
          <p:cNvPr id="490" name="On whether the index is clustered or not"/>
          <p:cNvSpPr txBox="1"/>
          <p:nvPr/>
        </p:nvSpPr>
        <p:spPr>
          <a:xfrm>
            <a:off x="1590626" y="7089109"/>
            <a:ext cx="9823548" cy="58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/>
          <a:p>
            <a:pPr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On whether the index is </a:t>
            </a:r>
            <a:r>
              <a:rPr u="sng"/>
              <a:t>clustered or not</a:t>
            </a:r>
          </a:p>
        </p:txBody>
      </p:sp>
      <p:sp>
        <p:nvSpPr>
          <p:cNvPr id="491" name="Good idea!"/>
          <p:cNvSpPr txBox="1"/>
          <p:nvPr/>
        </p:nvSpPr>
        <p:spPr>
          <a:xfrm>
            <a:off x="3800426" y="8164376"/>
            <a:ext cx="3887620" cy="58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>
            <a:lvl1pPr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Good idea!</a:t>
            </a:r>
          </a:p>
        </p:txBody>
      </p:sp>
      <p:sp>
        <p:nvSpPr>
          <p:cNvPr id="492" name="Might be really bad!"/>
          <p:cNvSpPr txBox="1"/>
          <p:nvPr/>
        </p:nvSpPr>
        <p:spPr>
          <a:xfrm>
            <a:off x="8198728" y="8164376"/>
            <a:ext cx="4552385" cy="58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>
            <a:lvl1pPr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Might be really bad!</a:t>
            </a:r>
          </a:p>
        </p:txBody>
      </p:sp>
      <p:sp>
        <p:nvSpPr>
          <p:cNvPr id="493" name="Line"/>
          <p:cNvSpPr/>
          <p:nvPr/>
        </p:nvSpPr>
        <p:spPr>
          <a:xfrm flipV="1">
            <a:off x="6248400" y="7641048"/>
            <a:ext cx="1279658" cy="630886"/>
          </a:xfrm>
          <a:prstGeom prst="line">
            <a:avLst/>
          </a:prstGeom>
          <a:ln w="38100">
            <a:solidFill>
              <a:srgbClr val="40404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494" name="Line"/>
          <p:cNvSpPr/>
          <p:nvPr/>
        </p:nvSpPr>
        <p:spPr>
          <a:xfrm flipV="1">
            <a:off x="9511726" y="7633340"/>
            <a:ext cx="320300" cy="652940"/>
          </a:xfrm>
          <a:prstGeom prst="line">
            <a:avLst/>
          </a:prstGeom>
          <a:ln w="38100">
            <a:solidFill>
              <a:srgbClr val="40404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88" grpId="2"/>
      <p:bldP build="whole" bldLvl="1" animBg="1" rev="0" advAuto="0" spid="492" grpId="7"/>
      <p:bldP build="whole" bldLvl="1" animBg="1" rev="0" advAuto="0" spid="489" grpId="3"/>
      <p:bldP build="whole" bldLvl="1" animBg="1" rev="0" advAuto="0" spid="494" grpId="8"/>
      <p:bldP build="whole" bldLvl="1" animBg="1" rev="0" advAuto="0" spid="493" grpId="6"/>
      <p:bldP build="p" bldLvl="5" animBg="1" rev="0" advAuto="0" spid="487" grpId="1"/>
      <p:bldP build="whole" bldLvl="1" animBg="1" rev="0" advAuto="0" spid="491" grpId="5"/>
      <p:bldP build="whole" bldLvl="1" animBg="1" rev="0" advAuto="0" spid="490" grpId="4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6" name="Group 383"/>
          <p:cNvGrpSpPr/>
          <p:nvPr/>
        </p:nvGrpSpPr>
        <p:grpSpPr>
          <a:xfrm>
            <a:off x="7166186" y="2179319"/>
            <a:ext cx="5446273" cy="5411461"/>
            <a:chOff x="0" y="0"/>
            <a:chExt cx="5446271" cy="5411459"/>
          </a:xfrm>
        </p:grpSpPr>
        <p:grpSp>
          <p:nvGrpSpPr>
            <p:cNvPr id="861" name="Group 382"/>
            <p:cNvGrpSpPr/>
            <p:nvPr/>
          </p:nvGrpSpPr>
          <p:grpSpPr>
            <a:xfrm>
              <a:off x="0" y="0"/>
              <a:ext cx="5446272" cy="5411460"/>
              <a:chOff x="0" y="0"/>
              <a:chExt cx="5446271" cy="5411459"/>
            </a:xfrm>
          </p:grpSpPr>
          <p:sp>
            <p:nvSpPr>
              <p:cNvPr id="496" name="Freeform 7"/>
              <p:cNvSpPr/>
              <p:nvPr/>
            </p:nvSpPr>
            <p:spPr>
              <a:xfrm>
                <a:off x="762523" y="3599339"/>
                <a:ext cx="571400" cy="511162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497" name="Freeform 8"/>
              <p:cNvSpPr/>
              <p:nvPr/>
            </p:nvSpPr>
            <p:spPr>
              <a:xfrm>
                <a:off x="1523075" y="3599339"/>
                <a:ext cx="573372" cy="511162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498" name="Freeform 9"/>
              <p:cNvSpPr/>
              <p:nvPr/>
            </p:nvSpPr>
            <p:spPr>
              <a:xfrm>
                <a:off x="2285599" y="3599339"/>
                <a:ext cx="571401" cy="511162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499" name="Freeform 10"/>
              <p:cNvSpPr/>
              <p:nvPr/>
            </p:nvSpPr>
            <p:spPr>
              <a:xfrm>
                <a:off x="3048122" y="3599339"/>
                <a:ext cx="569430" cy="511162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500" name="Freeform 11"/>
              <p:cNvSpPr/>
              <p:nvPr/>
            </p:nvSpPr>
            <p:spPr>
              <a:xfrm>
                <a:off x="3808675" y="3599339"/>
                <a:ext cx="571401" cy="511162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501" name="Freeform 12"/>
              <p:cNvSpPr/>
              <p:nvPr/>
            </p:nvSpPr>
            <p:spPr>
              <a:xfrm>
                <a:off x="4569228" y="3599339"/>
                <a:ext cx="573371" cy="511162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502" name="Freeform 13"/>
              <p:cNvSpPr/>
              <p:nvPr/>
            </p:nvSpPr>
            <p:spPr>
              <a:xfrm>
                <a:off x="494556" y="2311891"/>
                <a:ext cx="671888" cy="504799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503" name="Freeform 14"/>
              <p:cNvSpPr/>
              <p:nvPr/>
            </p:nvSpPr>
            <p:spPr>
              <a:xfrm>
                <a:off x="494556" y="2311891"/>
                <a:ext cx="671888" cy="504799"/>
              </a:xfrm>
              <a:prstGeom prst="rect">
                <a:avLst/>
              </a:prstGeom>
              <a:blipFill rotWithShape="1">
                <a:blip r:embed="rId3"/>
                <a:srcRect l="0" t="0" r="0" b="0"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504" name="Line 15"/>
              <p:cNvSpPr/>
              <p:nvPr/>
            </p:nvSpPr>
            <p:spPr>
              <a:xfrm flipV="1">
                <a:off x="494556" y="2297557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05" name="Line 16"/>
              <p:cNvSpPr/>
              <p:nvPr/>
            </p:nvSpPr>
            <p:spPr>
              <a:xfrm>
                <a:off x="486510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06" name="Line 17"/>
              <p:cNvSpPr/>
              <p:nvPr/>
            </p:nvSpPr>
            <p:spPr>
              <a:xfrm>
                <a:off x="488480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07" name="Line 18"/>
              <p:cNvSpPr/>
              <p:nvPr/>
            </p:nvSpPr>
            <p:spPr>
              <a:xfrm>
                <a:off x="510154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08" name="Line 19"/>
              <p:cNvSpPr/>
              <p:nvPr/>
            </p:nvSpPr>
            <p:spPr>
              <a:xfrm>
                <a:off x="530842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09" name="Line 20"/>
              <p:cNvSpPr/>
              <p:nvPr/>
            </p:nvSpPr>
            <p:spPr>
              <a:xfrm>
                <a:off x="551531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10" name="Line 21"/>
              <p:cNvSpPr/>
              <p:nvPr/>
            </p:nvSpPr>
            <p:spPr>
              <a:xfrm>
                <a:off x="573205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11" name="Line 22"/>
              <p:cNvSpPr/>
              <p:nvPr/>
            </p:nvSpPr>
            <p:spPr>
              <a:xfrm>
                <a:off x="594879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12" name="Line 23"/>
              <p:cNvSpPr/>
              <p:nvPr/>
            </p:nvSpPr>
            <p:spPr>
              <a:xfrm>
                <a:off x="615567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13" name="Line 24"/>
              <p:cNvSpPr/>
              <p:nvPr/>
            </p:nvSpPr>
            <p:spPr>
              <a:xfrm>
                <a:off x="636256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14" name="Line 25"/>
              <p:cNvSpPr/>
              <p:nvPr/>
            </p:nvSpPr>
            <p:spPr>
              <a:xfrm>
                <a:off x="657930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15" name="Line 26"/>
              <p:cNvSpPr/>
              <p:nvPr/>
            </p:nvSpPr>
            <p:spPr>
              <a:xfrm>
                <a:off x="679604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16" name="Line 27"/>
              <p:cNvSpPr/>
              <p:nvPr/>
            </p:nvSpPr>
            <p:spPr>
              <a:xfrm>
                <a:off x="700292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17" name="Line 28"/>
              <p:cNvSpPr/>
              <p:nvPr/>
            </p:nvSpPr>
            <p:spPr>
              <a:xfrm>
                <a:off x="720981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18" name="Line 29"/>
              <p:cNvSpPr/>
              <p:nvPr/>
            </p:nvSpPr>
            <p:spPr>
              <a:xfrm>
                <a:off x="742655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19" name="Line 30"/>
              <p:cNvSpPr/>
              <p:nvPr/>
            </p:nvSpPr>
            <p:spPr>
              <a:xfrm>
                <a:off x="764328" y="2311891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20" name="Line 31"/>
              <p:cNvSpPr/>
              <p:nvPr/>
            </p:nvSpPr>
            <p:spPr>
              <a:xfrm>
                <a:off x="785016" y="2311891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21" name="Line 32"/>
              <p:cNvSpPr/>
              <p:nvPr/>
            </p:nvSpPr>
            <p:spPr>
              <a:xfrm>
                <a:off x="805706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22" name="Line 33"/>
              <p:cNvSpPr/>
              <p:nvPr/>
            </p:nvSpPr>
            <p:spPr>
              <a:xfrm>
                <a:off x="827379" y="2311891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23" name="Line 34"/>
              <p:cNvSpPr/>
              <p:nvPr/>
            </p:nvSpPr>
            <p:spPr>
              <a:xfrm>
                <a:off x="849053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24" name="Line 35"/>
              <p:cNvSpPr/>
              <p:nvPr/>
            </p:nvSpPr>
            <p:spPr>
              <a:xfrm>
                <a:off x="869741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25" name="Line 36"/>
              <p:cNvSpPr/>
              <p:nvPr/>
            </p:nvSpPr>
            <p:spPr>
              <a:xfrm>
                <a:off x="890430" y="2311891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26" name="Line 37"/>
              <p:cNvSpPr/>
              <p:nvPr/>
            </p:nvSpPr>
            <p:spPr>
              <a:xfrm>
                <a:off x="912104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27" name="Line 38"/>
              <p:cNvSpPr/>
              <p:nvPr/>
            </p:nvSpPr>
            <p:spPr>
              <a:xfrm>
                <a:off x="933778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28" name="Line 39"/>
              <p:cNvSpPr/>
              <p:nvPr/>
            </p:nvSpPr>
            <p:spPr>
              <a:xfrm>
                <a:off x="954466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29" name="Line 40"/>
              <p:cNvSpPr/>
              <p:nvPr/>
            </p:nvSpPr>
            <p:spPr>
              <a:xfrm>
                <a:off x="975155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30" name="Line 41"/>
              <p:cNvSpPr/>
              <p:nvPr/>
            </p:nvSpPr>
            <p:spPr>
              <a:xfrm>
                <a:off x="996829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31" name="Line 42"/>
              <p:cNvSpPr/>
              <p:nvPr/>
            </p:nvSpPr>
            <p:spPr>
              <a:xfrm>
                <a:off x="1017517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32" name="Line 43"/>
              <p:cNvSpPr/>
              <p:nvPr/>
            </p:nvSpPr>
            <p:spPr>
              <a:xfrm>
                <a:off x="1039191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33" name="Line 44"/>
              <p:cNvSpPr/>
              <p:nvPr/>
            </p:nvSpPr>
            <p:spPr>
              <a:xfrm>
                <a:off x="1059880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34" name="Line 45"/>
              <p:cNvSpPr/>
              <p:nvPr/>
            </p:nvSpPr>
            <p:spPr>
              <a:xfrm>
                <a:off x="1081554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35" name="Line 46"/>
              <p:cNvSpPr/>
              <p:nvPr/>
            </p:nvSpPr>
            <p:spPr>
              <a:xfrm>
                <a:off x="1102242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36" name="Line 47"/>
              <p:cNvSpPr/>
              <p:nvPr/>
            </p:nvSpPr>
            <p:spPr>
              <a:xfrm>
                <a:off x="1123916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37" name="Line 48"/>
              <p:cNvSpPr/>
              <p:nvPr/>
            </p:nvSpPr>
            <p:spPr>
              <a:xfrm>
                <a:off x="1144605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38" name="Line 49"/>
              <p:cNvSpPr/>
              <p:nvPr/>
            </p:nvSpPr>
            <p:spPr>
              <a:xfrm>
                <a:off x="1166443" y="2310282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39" name="Line 50"/>
              <p:cNvSpPr/>
              <p:nvPr/>
            </p:nvSpPr>
            <p:spPr>
              <a:xfrm>
                <a:off x="1166443" y="2333614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40" name="Line 51"/>
              <p:cNvSpPr/>
              <p:nvPr/>
            </p:nvSpPr>
            <p:spPr>
              <a:xfrm>
                <a:off x="1166443" y="2355884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41" name="Line 52"/>
              <p:cNvSpPr/>
              <p:nvPr/>
            </p:nvSpPr>
            <p:spPr>
              <a:xfrm>
                <a:off x="1166443" y="2378154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42" name="Line 53"/>
              <p:cNvSpPr/>
              <p:nvPr/>
            </p:nvSpPr>
            <p:spPr>
              <a:xfrm>
                <a:off x="1166443" y="2401486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43" name="Line 54"/>
              <p:cNvSpPr/>
              <p:nvPr/>
            </p:nvSpPr>
            <p:spPr>
              <a:xfrm>
                <a:off x="1166443" y="2423756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44" name="Line 55"/>
              <p:cNvSpPr/>
              <p:nvPr/>
            </p:nvSpPr>
            <p:spPr>
              <a:xfrm>
                <a:off x="1166443" y="2447087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45" name="Line 56"/>
              <p:cNvSpPr/>
              <p:nvPr/>
            </p:nvSpPr>
            <p:spPr>
              <a:xfrm>
                <a:off x="1166443" y="2469358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46" name="Line 57"/>
              <p:cNvSpPr/>
              <p:nvPr/>
            </p:nvSpPr>
            <p:spPr>
              <a:xfrm>
                <a:off x="1166443" y="2492689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47" name="Line 58"/>
              <p:cNvSpPr/>
              <p:nvPr/>
            </p:nvSpPr>
            <p:spPr>
              <a:xfrm>
                <a:off x="1166443" y="2514959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48" name="Line 59"/>
              <p:cNvSpPr/>
              <p:nvPr/>
            </p:nvSpPr>
            <p:spPr>
              <a:xfrm>
                <a:off x="1166443" y="2537230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49" name="Line 60"/>
              <p:cNvSpPr/>
              <p:nvPr/>
            </p:nvSpPr>
            <p:spPr>
              <a:xfrm>
                <a:off x="1166443" y="2560561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50" name="Line 61"/>
              <p:cNvSpPr/>
              <p:nvPr/>
            </p:nvSpPr>
            <p:spPr>
              <a:xfrm>
                <a:off x="1166443" y="2583892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51" name="Line 62"/>
              <p:cNvSpPr/>
              <p:nvPr/>
            </p:nvSpPr>
            <p:spPr>
              <a:xfrm>
                <a:off x="1166443" y="2606162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52" name="Line 63"/>
              <p:cNvSpPr/>
              <p:nvPr/>
            </p:nvSpPr>
            <p:spPr>
              <a:xfrm>
                <a:off x="1166443" y="2628433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53" name="Line 64"/>
              <p:cNvSpPr/>
              <p:nvPr/>
            </p:nvSpPr>
            <p:spPr>
              <a:xfrm>
                <a:off x="1166443" y="2651764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54" name="Line 65"/>
              <p:cNvSpPr/>
              <p:nvPr/>
            </p:nvSpPr>
            <p:spPr>
              <a:xfrm>
                <a:off x="1166443" y="2674034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55" name="Line 66"/>
              <p:cNvSpPr/>
              <p:nvPr/>
            </p:nvSpPr>
            <p:spPr>
              <a:xfrm>
                <a:off x="1166443" y="2696305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56" name="Line 67"/>
              <p:cNvSpPr/>
              <p:nvPr/>
            </p:nvSpPr>
            <p:spPr>
              <a:xfrm>
                <a:off x="1166443" y="2719636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57" name="Line 68"/>
              <p:cNvSpPr/>
              <p:nvPr/>
            </p:nvSpPr>
            <p:spPr>
              <a:xfrm>
                <a:off x="1166443" y="2742967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58" name="Line 69"/>
              <p:cNvSpPr/>
              <p:nvPr/>
            </p:nvSpPr>
            <p:spPr>
              <a:xfrm>
                <a:off x="1166443" y="2765237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59" name="Line 70"/>
              <p:cNvSpPr/>
              <p:nvPr/>
            </p:nvSpPr>
            <p:spPr>
              <a:xfrm>
                <a:off x="1166443" y="2787508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60" name="Line 71"/>
              <p:cNvSpPr/>
              <p:nvPr/>
            </p:nvSpPr>
            <p:spPr>
              <a:xfrm flipH="1">
                <a:off x="1154457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61" name="Line 72"/>
              <p:cNvSpPr/>
              <p:nvPr/>
            </p:nvSpPr>
            <p:spPr>
              <a:xfrm flipH="1">
                <a:off x="1132783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62" name="Line 73"/>
              <p:cNvSpPr/>
              <p:nvPr/>
            </p:nvSpPr>
            <p:spPr>
              <a:xfrm flipH="1">
                <a:off x="1112095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63" name="Line 74"/>
              <p:cNvSpPr/>
              <p:nvPr/>
            </p:nvSpPr>
            <p:spPr>
              <a:xfrm flipH="1">
                <a:off x="1091406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64" name="Line 75"/>
              <p:cNvSpPr/>
              <p:nvPr/>
            </p:nvSpPr>
            <p:spPr>
              <a:xfrm flipH="1">
                <a:off x="1069732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65" name="Line 76"/>
              <p:cNvSpPr/>
              <p:nvPr/>
            </p:nvSpPr>
            <p:spPr>
              <a:xfrm flipH="1">
                <a:off x="1048058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66" name="Line 77"/>
              <p:cNvSpPr/>
              <p:nvPr/>
            </p:nvSpPr>
            <p:spPr>
              <a:xfrm flipH="1">
                <a:off x="1027370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67" name="Line 78"/>
              <p:cNvSpPr/>
              <p:nvPr/>
            </p:nvSpPr>
            <p:spPr>
              <a:xfrm flipH="1">
                <a:off x="1006681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68" name="Line 79"/>
              <p:cNvSpPr/>
              <p:nvPr/>
            </p:nvSpPr>
            <p:spPr>
              <a:xfrm flipH="1">
                <a:off x="985007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69" name="Line 80"/>
              <p:cNvSpPr/>
              <p:nvPr/>
            </p:nvSpPr>
            <p:spPr>
              <a:xfrm flipH="1">
                <a:off x="963333" y="281668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70" name="Line 81"/>
              <p:cNvSpPr/>
              <p:nvPr/>
            </p:nvSpPr>
            <p:spPr>
              <a:xfrm flipH="1">
                <a:off x="942645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71" name="Line 82"/>
              <p:cNvSpPr/>
              <p:nvPr/>
            </p:nvSpPr>
            <p:spPr>
              <a:xfrm flipH="1">
                <a:off x="921956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72" name="Line 83"/>
              <p:cNvSpPr/>
              <p:nvPr/>
            </p:nvSpPr>
            <p:spPr>
              <a:xfrm flipH="1">
                <a:off x="900282" y="281668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73" name="Line 84"/>
              <p:cNvSpPr/>
              <p:nvPr/>
            </p:nvSpPr>
            <p:spPr>
              <a:xfrm flipH="1">
                <a:off x="878609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74" name="Line 85"/>
              <p:cNvSpPr/>
              <p:nvPr/>
            </p:nvSpPr>
            <p:spPr>
              <a:xfrm flipH="1">
                <a:off x="857920" y="281668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75" name="Line 86"/>
              <p:cNvSpPr/>
              <p:nvPr/>
            </p:nvSpPr>
            <p:spPr>
              <a:xfrm flipH="1">
                <a:off x="837231" y="281668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76" name="Line 87"/>
              <p:cNvSpPr/>
              <p:nvPr/>
            </p:nvSpPr>
            <p:spPr>
              <a:xfrm flipH="1">
                <a:off x="815558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77" name="Line 88"/>
              <p:cNvSpPr/>
              <p:nvPr/>
            </p:nvSpPr>
            <p:spPr>
              <a:xfrm flipH="1">
                <a:off x="793884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78" name="Line 89"/>
              <p:cNvSpPr/>
              <p:nvPr/>
            </p:nvSpPr>
            <p:spPr>
              <a:xfrm flipH="1">
                <a:off x="773196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79" name="Line 90"/>
              <p:cNvSpPr/>
              <p:nvPr/>
            </p:nvSpPr>
            <p:spPr>
              <a:xfrm flipH="1">
                <a:off x="752506" y="281668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80" name="Line 91"/>
              <p:cNvSpPr/>
              <p:nvPr/>
            </p:nvSpPr>
            <p:spPr>
              <a:xfrm flipH="1">
                <a:off x="730833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81" name="Line 92"/>
              <p:cNvSpPr/>
              <p:nvPr/>
            </p:nvSpPr>
            <p:spPr>
              <a:xfrm flipH="1">
                <a:off x="709159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82" name="Line 93"/>
              <p:cNvSpPr/>
              <p:nvPr/>
            </p:nvSpPr>
            <p:spPr>
              <a:xfrm flipH="1">
                <a:off x="688471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83" name="Line 94"/>
              <p:cNvSpPr/>
              <p:nvPr/>
            </p:nvSpPr>
            <p:spPr>
              <a:xfrm flipH="1">
                <a:off x="667782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84" name="Line 95"/>
              <p:cNvSpPr/>
              <p:nvPr/>
            </p:nvSpPr>
            <p:spPr>
              <a:xfrm flipH="1">
                <a:off x="646108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85" name="Line 96"/>
              <p:cNvSpPr/>
              <p:nvPr/>
            </p:nvSpPr>
            <p:spPr>
              <a:xfrm flipH="1">
                <a:off x="624434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86" name="Line 97"/>
              <p:cNvSpPr/>
              <p:nvPr/>
            </p:nvSpPr>
            <p:spPr>
              <a:xfrm flipH="1">
                <a:off x="603746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87" name="Line 98"/>
              <p:cNvSpPr/>
              <p:nvPr/>
            </p:nvSpPr>
            <p:spPr>
              <a:xfrm flipH="1">
                <a:off x="583057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88" name="Line 99"/>
              <p:cNvSpPr/>
              <p:nvPr/>
            </p:nvSpPr>
            <p:spPr>
              <a:xfrm flipH="1">
                <a:off x="561383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89" name="Line 100"/>
              <p:cNvSpPr/>
              <p:nvPr/>
            </p:nvSpPr>
            <p:spPr>
              <a:xfrm flipH="1">
                <a:off x="539709" y="281668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90" name="Line 101"/>
              <p:cNvSpPr/>
              <p:nvPr/>
            </p:nvSpPr>
            <p:spPr>
              <a:xfrm flipH="1">
                <a:off x="519021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91" name="Line 102"/>
              <p:cNvSpPr/>
              <p:nvPr/>
            </p:nvSpPr>
            <p:spPr>
              <a:xfrm flipH="1">
                <a:off x="498332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92" name="Line 103"/>
              <p:cNvSpPr/>
              <p:nvPr/>
            </p:nvSpPr>
            <p:spPr>
              <a:xfrm flipV="1">
                <a:off x="494556" y="2797054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93" name="Line 104"/>
              <p:cNvSpPr/>
              <p:nvPr/>
            </p:nvSpPr>
            <p:spPr>
              <a:xfrm flipV="1">
                <a:off x="494556" y="2770541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94" name="Line 105"/>
              <p:cNvSpPr/>
              <p:nvPr/>
            </p:nvSpPr>
            <p:spPr>
              <a:xfrm flipV="1">
                <a:off x="494556" y="2747210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95" name="Line 106"/>
              <p:cNvSpPr/>
              <p:nvPr/>
            </p:nvSpPr>
            <p:spPr>
              <a:xfrm flipV="1">
                <a:off x="494556" y="2729181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96" name="Line 107"/>
              <p:cNvSpPr/>
              <p:nvPr/>
            </p:nvSpPr>
            <p:spPr>
              <a:xfrm flipV="1">
                <a:off x="494556" y="2705850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97" name="Line 108"/>
              <p:cNvSpPr/>
              <p:nvPr/>
            </p:nvSpPr>
            <p:spPr>
              <a:xfrm flipV="1">
                <a:off x="494556" y="2679338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98" name="Line 109"/>
              <p:cNvSpPr/>
              <p:nvPr/>
            </p:nvSpPr>
            <p:spPr>
              <a:xfrm flipV="1">
                <a:off x="494556" y="2656007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99" name="Line 110"/>
              <p:cNvSpPr/>
              <p:nvPr/>
            </p:nvSpPr>
            <p:spPr>
              <a:xfrm flipV="1">
                <a:off x="494556" y="2637978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00" name="Line 111"/>
              <p:cNvSpPr/>
              <p:nvPr/>
            </p:nvSpPr>
            <p:spPr>
              <a:xfrm flipV="1">
                <a:off x="494556" y="2611466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01" name="Line 112"/>
              <p:cNvSpPr/>
              <p:nvPr/>
            </p:nvSpPr>
            <p:spPr>
              <a:xfrm flipV="1">
                <a:off x="494556" y="2588135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02" name="Line 113"/>
              <p:cNvSpPr/>
              <p:nvPr/>
            </p:nvSpPr>
            <p:spPr>
              <a:xfrm flipV="1">
                <a:off x="494556" y="2564804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03" name="Line 114"/>
              <p:cNvSpPr/>
              <p:nvPr/>
            </p:nvSpPr>
            <p:spPr>
              <a:xfrm flipV="1">
                <a:off x="494556" y="2546775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04" name="Line 115"/>
              <p:cNvSpPr/>
              <p:nvPr/>
            </p:nvSpPr>
            <p:spPr>
              <a:xfrm flipV="1">
                <a:off x="494556" y="2520263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05" name="Line 116"/>
              <p:cNvSpPr/>
              <p:nvPr/>
            </p:nvSpPr>
            <p:spPr>
              <a:xfrm flipV="1">
                <a:off x="494556" y="2496932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06" name="Line 117"/>
              <p:cNvSpPr/>
              <p:nvPr/>
            </p:nvSpPr>
            <p:spPr>
              <a:xfrm flipV="1">
                <a:off x="494556" y="2478903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07" name="Line 118"/>
              <p:cNvSpPr/>
              <p:nvPr/>
            </p:nvSpPr>
            <p:spPr>
              <a:xfrm flipV="1">
                <a:off x="494556" y="2455572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08" name="Line 119"/>
              <p:cNvSpPr/>
              <p:nvPr/>
            </p:nvSpPr>
            <p:spPr>
              <a:xfrm flipV="1">
                <a:off x="494556" y="2429060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09" name="Line 120"/>
              <p:cNvSpPr/>
              <p:nvPr/>
            </p:nvSpPr>
            <p:spPr>
              <a:xfrm flipV="1">
                <a:off x="494556" y="2405729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10" name="Line 121"/>
              <p:cNvSpPr/>
              <p:nvPr/>
            </p:nvSpPr>
            <p:spPr>
              <a:xfrm flipV="1">
                <a:off x="494556" y="2387700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11" name="Line 122"/>
              <p:cNvSpPr/>
              <p:nvPr/>
            </p:nvSpPr>
            <p:spPr>
              <a:xfrm flipV="1">
                <a:off x="494556" y="2361188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12" name="Line 123"/>
              <p:cNvSpPr/>
              <p:nvPr/>
            </p:nvSpPr>
            <p:spPr>
              <a:xfrm flipV="1">
                <a:off x="494556" y="2337857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13" name="Line 124"/>
              <p:cNvSpPr/>
              <p:nvPr/>
            </p:nvSpPr>
            <p:spPr>
              <a:xfrm flipV="1">
                <a:off x="494556" y="2314526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14" name="Freeform 125"/>
              <p:cNvSpPr/>
              <p:nvPr/>
            </p:nvSpPr>
            <p:spPr>
              <a:xfrm>
                <a:off x="1570364" y="2311891"/>
                <a:ext cx="671888" cy="504799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615" name="Freeform 126"/>
              <p:cNvSpPr/>
              <p:nvPr/>
            </p:nvSpPr>
            <p:spPr>
              <a:xfrm>
                <a:off x="1570364" y="2311891"/>
                <a:ext cx="671888" cy="504799"/>
              </a:xfrm>
              <a:prstGeom prst="rect">
                <a:avLst/>
              </a:prstGeom>
              <a:blipFill rotWithShape="1">
                <a:blip r:embed="rId3"/>
                <a:srcRect l="0" t="0" r="0" b="0"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616" name="Line 127"/>
              <p:cNvSpPr/>
              <p:nvPr/>
            </p:nvSpPr>
            <p:spPr>
              <a:xfrm flipV="1">
                <a:off x="1570364" y="2297557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17" name="Line 128"/>
              <p:cNvSpPr/>
              <p:nvPr/>
            </p:nvSpPr>
            <p:spPr>
              <a:xfrm>
                <a:off x="1562318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18" name="Line 129"/>
              <p:cNvSpPr/>
              <p:nvPr/>
            </p:nvSpPr>
            <p:spPr>
              <a:xfrm>
                <a:off x="1564288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19" name="Line 130"/>
              <p:cNvSpPr/>
              <p:nvPr/>
            </p:nvSpPr>
            <p:spPr>
              <a:xfrm>
                <a:off x="1585962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20" name="Line 131"/>
              <p:cNvSpPr/>
              <p:nvPr/>
            </p:nvSpPr>
            <p:spPr>
              <a:xfrm>
                <a:off x="1606650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21" name="Line 132"/>
              <p:cNvSpPr/>
              <p:nvPr/>
            </p:nvSpPr>
            <p:spPr>
              <a:xfrm>
                <a:off x="1627339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22" name="Line 133"/>
              <p:cNvSpPr/>
              <p:nvPr/>
            </p:nvSpPr>
            <p:spPr>
              <a:xfrm>
                <a:off x="1649013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23" name="Line 134"/>
              <p:cNvSpPr/>
              <p:nvPr/>
            </p:nvSpPr>
            <p:spPr>
              <a:xfrm>
                <a:off x="1669701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24" name="Line 135"/>
              <p:cNvSpPr/>
              <p:nvPr/>
            </p:nvSpPr>
            <p:spPr>
              <a:xfrm>
                <a:off x="1691375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25" name="Line 136"/>
              <p:cNvSpPr/>
              <p:nvPr/>
            </p:nvSpPr>
            <p:spPr>
              <a:xfrm>
                <a:off x="1712064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26" name="Line 137"/>
              <p:cNvSpPr/>
              <p:nvPr/>
            </p:nvSpPr>
            <p:spPr>
              <a:xfrm>
                <a:off x="1733738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27" name="Line 138"/>
              <p:cNvSpPr/>
              <p:nvPr/>
            </p:nvSpPr>
            <p:spPr>
              <a:xfrm>
                <a:off x="1754426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28" name="Line 139"/>
              <p:cNvSpPr/>
              <p:nvPr/>
            </p:nvSpPr>
            <p:spPr>
              <a:xfrm>
                <a:off x="1776099" y="2311891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29" name="Line 140"/>
              <p:cNvSpPr/>
              <p:nvPr/>
            </p:nvSpPr>
            <p:spPr>
              <a:xfrm>
                <a:off x="1796788" y="2311891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30" name="Line 141"/>
              <p:cNvSpPr/>
              <p:nvPr/>
            </p:nvSpPr>
            <p:spPr>
              <a:xfrm>
                <a:off x="1818462" y="2311891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31" name="Line 142"/>
              <p:cNvSpPr/>
              <p:nvPr/>
            </p:nvSpPr>
            <p:spPr>
              <a:xfrm>
                <a:off x="1839151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32" name="Line 143"/>
              <p:cNvSpPr/>
              <p:nvPr/>
            </p:nvSpPr>
            <p:spPr>
              <a:xfrm>
                <a:off x="1860824" y="2311891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33" name="Line 144"/>
              <p:cNvSpPr/>
              <p:nvPr/>
            </p:nvSpPr>
            <p:spPr>
              <a:xfrm>
                <a:off x="1881513" y="2311891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34" name="Line 145"/>
              <p:cNvSpPr/>
              <p:nvPr/>
            </p:nvSpPr>
            <p:spPr>
              <a:xfrm>
                <a:off x="1903187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35" name="Line 146"/>
              <p:cNvSpPr/>
              <p:nvPr/>
            </p:nvSpPr>
            <p:spPr>
              <a:xfrm>
                <a:off x="1923875" y="2311891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36" name="Line 147"/>
              <p:cNvSpPr/>
              <p:nvPr/>
            </p:nvSpPr>
            <p:spPr>
              <a:xfrm>
                <a:off x="1945549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37" name="Line 148"/>
              <p:cNvSpPr/>
              <p:nvPr/>
            </p:nvSpPr>
            <p:spPr>
              <a:xfrm>
                <a:off x="1966238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38" name="Line 149"/>
              <p:cNvSpPr/>
              <p:nvPr/>
            </p:nvSpPr>
            <p:spPr>
              <a:xfrm>
                <a:off x="1987912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39" name="Line 150"/>
              <p:cNvSpPr/>
              <p:nvPr/>
            </p:nvSpPr>
            <p:spPr>
              <a:xfrm>
                <a:off x="2008600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40" name="Line 151"/>
              <p:cNvSpPr/>
              <p:nvPr/>
            </p:nvSpPr>
            <p:spPr>
              <a:xfrm>
                <a:off x="2030274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41" name="Line 152"/>
              <p:cNvSpPr/>
              <p:nvPr/>
            </p:nvSpPr>
            <p:spPr>
              <a:xfrm>
                <a:off x="2050963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42" name="Line 153"/>
              <p:cNvSpPr/>
              <p:nvPr/>
            </p:nvSpPr>
            <p:spPr>
              <a:xfrm>
                <a:off x="2072637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43" name="Line 154"/>
              <p:cNvSpPr/>
              <p:nvPr/>
            </p:nvSpPr>
            <p:spPr>
              <a:xfrm>
                <a:off x="2093325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44" name="Line 155"/>
              <p:cNvSpPr/>
              <p:nvPr/>
            </p:nvSpPr>
            <p:spPr>
              <a:xfrm>
                <a:off x="2114014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45" name="Line 156"/>
              <p:cNvSpPr/>
              <p:nvPr/>
            </p:nvSpPr>
            <p:spPr>
              <a:xfrm>
                <a:off x="2135688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46" name="Line 157"/>
              <p:cNvSpPr/>
              <p:nvPr/>
            </p:nvSpPr>
            <p:spPr>
              <a:xfrm>
                <a:off x="2157362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47" name="Line 158"/>
              <p:cNvSpPr/>
              <p:nvPr/>
            </p:nvSpPr>
            <p:spPr>
              <a:xfrm>
                <a:off x="2178050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48" name="Line 159"/>
              <p:cNvSpPr/>
              <p:nvPr/>
            </p:nvSpPr>
            <p:spPr>
              <a:xfrm>
                <a:off x="2198739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49" name="Line 160"/>
              <p:cNvSpPr/>
              <p:nvPr/>
            </p:nvSpPr>
            <p:spPr>
              <a:xfrm>
                <a:off x="2220413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50" name="Line 161"/>
              <p:cNvSpPr/>
              <p:nvPr/>
            </p:nvSpPr>
            <p:spPr>
              <a:xfrm>
                <a:off x="2242251" y="2310282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51" name="Line 162"/>
              <p:cNvSpPr/>
              <p:nvPr/>
            </p:nvSpPr>
            <p:spPr>
              <a:xfrm>
                <a:off x="2242251" y="2333614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52" name="Line 163"/>
              <p:cNvSpPr/>
              <p:nvPr/>
            </p:nvSpPr>
            <p:spPr>
              <a:xfrm>
                <a:off x="2242251" y="2355884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53" name="Line 164"/>
              <p:cNvSpPr/>
              <p:nvPr/>
            </p:nvSpPr>
            <p:spPr>
              <a:xfrm>
                <a:off x="2242251" y="2378154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54" name="Line 165"/>
              <p:cNvSpPr/>
              <p:nvPr/>
            </p:nvSpPr>
            <p:spPr>
              <a:xfrm>
                <a:off x="2242251" y="2401486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55" name="Line 166"/>
              <p:cNvSpPr/>
              <p:nvPr/>
            </p:nvSpPr>
            <p:spPr>
              <a:xfrm>
                <a:off x="2242251" y="2423756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56" name="Line 167"/>
              <p:cNvSpPr/>
              <p:nvPr/>
            </p:nvSpPr>
            <p:spPr>
              <a:xfrm>
                <a:off x="2242251" y="2447087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57" name="Line 168"/>
              <p:cNvSpPr/>
              <p:nvPr/>
            </p:nvSpPr>
            <p:spPr>
              <a:xfrm>
                <a:off x="2242251" y="2469358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58" name="Line 169"/>
              <p:cNvSpPr/>
              <p:nvPr/>
            </p:nvSpPr>
            <p:spPr>
              <a:xfrm>
                <a:off x="2242251" y="2492689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59" name="Line 170"/>
              <p:cNvSpPr/>
              <p:nvPr/>
            </p:nvSpPr>
            <p:spPr>
              <a:xfrm>
                <a:off x="2242251" y="2514959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60" name="Line 171"/>
              <p:cNvSpPr/>
              <p:nvPr/>
            </p:nvSpPr>
            <p:spPr>
              <a:xfrm>
                <a:off x="2242251" y="2537230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61" name="Line 172"/>
              <p:cNvSpPr/>
              <p:nvPr/>
            </p:nvSpPr>
            <p:spPr>
              <a:xfrm>
                <a:off x="2242251" y="2560561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62" name="Line 173"/>
              <p:cNvSpPr/>
              <p:nvPr/>
            </p:nvSpPr>
            <p:spPr>
              <a:xfrm>
                <a:off x="2242251" y="2583892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63" name="Line 174"/>
              <p:cNvSpPr/>
              <p:nvPr/>
            </p:nvSpPr>
            <p:spPr>
              <a:xfrm>
                <a:off x="2242251" y="2606162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64" name="Line 175"/>
              <p:cNvSpPr/>
              <p:nvPr/>
            </p:nvSpPr>
            <p:spPr>
              <a:xfrm>
                <a:off x="2242251" y="2628433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65" name="Line 176"/>
              <p:cNvSpPr/>
              <p:nvPr/>
            </p:nvSpPr>
            <p:spPr>
              <a:xfrm>
                <a:off x="2242251" y="2651764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66" name="Line 177"/>
              <p:cNvSpPr/>
              <p:nvPr/>
            </p:nvSpPr>
            <p:spPr>
              <a:xfrm>
                <a:off x="2242251" y="2674034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67" name="Line 178"/>
              <p:cNvSpPr/>
              <p:nvPr/>
            </p:nvSpPr>
            <p:spPr>
              <a:xfrm>
                <a:off x="2242251" y="2696305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68" name="Line 179"/>
              <p:cNvSpPr/>
              <p:nvPr/>
            </p:nvSpPr>
            <p:spPr>
              <a:xfrm>
                <a:off x="2242251" y="2719636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69" name="Line 180"/>
              <p:cNvSpPr/>
              <p:nvPr/>
            </p:nvSpPr>
            <p:spPr>
              <a:xfrm>
                <a:off x="2242251" y="2742967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70" name="Line 181"/>
              <p:cNvSpPr/>
              <p:nvPr/>
            </p:nvSpPr>
            <p:spPr>
              <a:xfrm>
                <a:off x="2242251" y="2765237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71" name="Line 182"/>
              <p:cNvSpPr/>
              <p:nvPr/>
            </p:nvSpPr>
            <p:spPr>
              <a:xfrm>
                <a:off x="2242251" y="2787508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72" name="Line 183"/>
              <p:cNvSpPr/>
              <p:nvPr/>
            </p:nvSpPr>
            <p:spPr>
              <a:xfrm flipH="1">
                <a:off x="2230265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73" name="Line 184"/>
              <p:cNvSpPr/>
              <p:nvPr/>
            </p:nvSpPr>
            <p:spPr>
              <a:xfrm flipH="1">
                <a:off x="2208591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74" name="Line 185"/>
              <p:cNvSpPr/>
              <p:nvPr/>
            </p:nvSpPr>
            <p:spPr>
              <a:xfrm flipH="1">
                <a:off x="2187903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75" name="Line 186"/>
              <p:cNvSpPr/>
              <p:nvPr/>
            </p:nvSpPr>
            <p:spPr>
              <a:xfrm flipH="1">
                <a:off x="2167214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76" name="Line 187"/>
              <p:cNvSpPr/>
              <p:nvPr/>
            </p:nvSpPr>
            <p:spPr>
              <a:xfrm flipH="1">
                <a:off x="2145540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77" name="Line 188"/>
              <p:cNvSpPr/>
              <p:nvPr/>
            </p:nvSpPr>
            <p:spPr>
              <a:xfrm flipH="1">
                <a:off x="2123866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78" name="Line 189"/>
              <p:cNvSpPr/>
              <p:nvPr/>
            </p:nvSpPr>
            <p:spPr>
              <a:xfrm flipH="1">
                <a:off x="2103178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79" name="Line 190"/>
              <p:cNvSpPr/>
              <p:nvPr/>
            </p:nvSpPr>
            <p:spPr>
              <a:xfrm flipH="1">
                <a:off x="2082489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80" name="Line 191"/>
              <p:cNvSpPr/>
              <p:nvPr/>
            </p:nvSpPr>
            <p:spPr>
              <a:xfrm flipH="1">
                <a:off x="2060815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81" name="Line 192"/>
              <p:cNvSpPr/>
              <p:nvPr/>
            </p:nvSpPr>
            <p:spPr>
              <a:xfrm flipH="1">
                <a:off x="2039141" y="281668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82" name="Line 193"/>
              <p:cNvSpPr/>
              <p:nvPr/>
            </p:nvSpPr>
            <p:spPr>
              <a:xfrm flipH="1">
                <a:off x="2018453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83" name="Line 194"/>
              <p:cNvSpPr/>
              <p:nvPr/>
            </p:nvSpPr>
            <p:spPr>
              <a:xfrm flipH="1">
                <a:off x="1997764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84" name="Line 195"/>
              <p:cNvSpPr/>
              <p:nvPr/>
            </p:nvSpPr>
            <p:spPr>
              <a:xfrm flipH="1">
                <a:off x="1976090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85" name="Line 196"/>
              <p:cNvSpPr/>
              <p:nvPr/>
            </p:nvSpPr>
            <p:spPr>
              <a:xfrm flipH="1">
                <a:off x="1954416" y="281668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86" name="Line 197"/>
              <p:cNvSpPr/>
              <p:nvPr/>
            </p:nvSpPr>
            <p:spPr>
              <a:xfrm flipH="1">
                <a:off x="1933728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87" name="Line 198"/>
              <p:cNvSpPr/>
              <p:nvPr/>
            </p:nvSpPr>
            <p:spPr>
              <a:xfrm flipH="1">
                <a:off x="1913039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88" name="Line 199"/>
              <p:cNvSpPr/>
              <p:nvPr/>
            </p:nvSpPr>
            <p:spPr>
              <a:xfrm flipH="1">
                <a:off x="1891365" y="281668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89" name="Line 200"/>
              <p:cNvSpPr/>
              <p:nvPr/>
            </p:nvSpPr>
            <p:spPr>
              <a:xfrm flipH="1">
                <a:off x="1869692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90" name="Line 201"/>
              <p:cNvSpPr/>
              <p:nvPr/>
            </p:nvSpPr>
            <p:spPr>
              <a:xfrm flipH="1">
                <a:off x="1849003" y="281668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91" name="Line 202"/>
              <p:cNvSpPr/>
              <p:nvPr/>
            </p:nvSpPr>
            <p:spPr>
              <a:xfrm flipH="1">
                <a:off x="1828314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92" name="Line 203"/>
              <p:cNvSpPr/>
              <p:nvPr/>
            </p:nvSpPr>
            <p:spPr>
              <a:xfrm flipH="1">
                <a:off x="1806641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93" name="Line 204"/>
              <p:cNvSpPr/>
              <p:nvPr/>
            </p:nvSpPr>
            <p:spPr>
              <a:xfrm flipH="1">
                <a:off x="1784967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94" name="Line 205"/>
              <p:cNvSpPr/>
              <p:nvPr/>
            </p:nvSpPr>
            <p:spPr>
              <a:xfrm flipH="1">
                <a:off x="1764279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95" name="Line 206"/>
              <p:cNvSpPr/>
              <p:nvPr/>
            </p:nvSpPr>
            <p:spPr>
              <a:xfrm flipH="1">
                <a:off x="1743590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96" name="Line 207"/>
              <p:cNvSpPr/>
              <p:nvPr/>
            </p:nvSpPr>
            <p:spPr>
              <a:xfrm flipH="1">
                <a:off x="1721916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97" name="Line 208"/>
              <p:cNvSpPr/>
              <p:nvPr/>
            </p:nvSpPr>
            <p:spPr>
              <a:xfrm flipH="1">
                <a:off x="1700242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98" name="Line 209"/>
              <p:cNvSpPr/>
              <p:nvPr/>
            </p:nvSpPr>
            <p:spPr>
              <a:xfrm flipH="1">
                <a:off x="1679554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99" name="Line 210"/>
              <p:cNvSpPr/>
              <p:nvPr/>
            </p:nvSpPr>
            <p:spPr>
              <a:xfrm flipH="1">
                <a:off x="1658865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00" name="Line 211"/>
              <p:cNvSpPr/>
              <p:nvPr/>
            </p:nvSpPr>
            <p:spPr>
              <a:xfrm flipH="1">
                <a:off x="1637191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01" name="Line 212"/>
              <p:cNvSpPr/>
              <p:nvPr/>
            </p:nvSpPr>
            <p:spPr>
              <a:xfrm flipH="1">
                <a:off x="1615517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02" name="Line 213"/>
              <p:cNvSpPr/>
              <p:nvPr/>
            </p:nvSpPr>
            <p:spPr>
              <a:xfrm flipH="1">
                <a:off x="1594829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03" name="Line 214"/>
              <p:cNvSpPr/>
              <p:nvPr/>
            </p:nvSpPr>
            <p:spPr>
              <a:xfrm flipH="1">
                <a:off x="1574140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04" name="Line 215"/>
              <p:cNvSpPr/>
              <p:nvPr/>
            </p:nvSpPr>
            <p:spPr>
              <a:xfrm flipV="1">
                <a:off x="1570364" y="2797054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05" name="Line 216"/>
              <p:cNvSpPr/>
              <p:nvPr/>
            </p:nvSpPr>
            <p:spPr>
              <a:xfrm flipV="1">
                <a:off x="1570364" y="2770541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06" name="Line 217"/>
              <p:cNvSpPr/>
              <p:nvPr/>
            </p:nvSpPr>
            <p:spPr>
              <a:xfrm flipV="1">
                <a:off x="1570364" y="2747210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07" name="Line 218"/>
              <p:cNvSpPr/>
              <p:nvPr/>
            </p:nvSpPr>
            <p:spPr>
              <a:xfrm flipV="1">
                <a:off x="1570364" y="2729181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08" name="Line 219"/>
              <p:cNvSpPr/>
              <p:nvPr/>
            </p:nvSpPr>
            <p:spPr>
              <a:xfrm flipV="1">
                <a:off x="1570364" y="2705850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09" name="Line 220"/>
              <p:cNvSpPr/>
              <p:nvPr/>
            </p:nvSpPr>
            <p:spPr>
              <a:xfrm flipV="1">
                <a:off x="1570364" y="2679338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10" name="Line 221"/>
              <p:cNvSpPr/>
              <p:nvPr/>
            </p:nvSpPr>
            <p:spPr>
              <a:xfrm flipV="1">
                <a:off x="1570364" y="2656007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11" name="Line 222"/>
              <p:cNvSpPr/>
              <p:nvPr/>
            </p:nvSpPr>
            <p:spPr>
              <a:xfrm flipV="1">
                <a:off x="1570364" y="2637978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12" name="Line 223"/>
              <p:cNvSpPr/>
              <p:nvPr/>
            </p:nvSpPr>
            <p:spPr>
              <a:xfrm flipV="1">
                <a:off x="1570364" y="2611466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13" name="Line 224"/>
              <p:cNvSpPr/>
              <p:nvPr/>
            </p:nvSpPr>
            <p:spPr>
              <a:xfrm flipV="1">
                <a:off x="1570364" y="2588135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14" name="Line 225"/>
              <p:cNvSpPr/>
              <p:nvPr/>
            </p:nvSpPr>
            <p:spPr>
              <a:xfrm flipV="1">
                <a:off x="1570364" y="2564804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15" name="Line 226"/>
              <p:cNvSpPr/>
              <p:nvPr/>
            </p:nvSpPr>
            <p:spPr>
              <a:xfrm flipV="1">
                <a:off x="1570364" y="2546775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16" name="Line 227"/>
              <p:cNvSpPr/>
              <p:nvPr/>
            </p:nvSpPr>
            <p:spPr>
              <a:xfrm flipV="1">
                <a:off x="1570364" y="2520263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17" name="Line 228"/>
              <p:cNvSpPr/>
              <p:nvPr/>
            </p:nvSpPr>
            <p:spPr>
              <a:xfrm flipV="1">
                <a:off x="1570364" y="2496932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18" name="Line 229"/>
              <p:cNvSpPr/>
              <p:nvPr/>
            </p:nvSpPr>
            <p:spPr>
              <a:xfrm flipV="1">
                <a:off x="1570364" y="2478903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19" name="Line 230"/>
              <p:cNvSpPr/>
              <p:nvPr/>
            </p:nvSpPr>
            <p:spPr>
              <a:xfrm flipV="1">
                <a:off x="1570364" y="2455572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20" name="Line 231"/>
              <p:cNvSpPr/>
              <p:nvPr/>
            </p:nvSpPr>
            <p:spPr>
              <a:xfrm flipV="1">
                <a:off x="1570364" y="2429060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21" name="Line 232"/>
              <p:cNvSpPr/>
              <p:nvPr/>
            </p:nvSpPr>
            <p:spPr>
              <a:xfrm flipV="1">
                <a:off x="1570364" y="2405729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22" name="Line 233"/>
              <p:cNvSpPr/>
              <p:nvPr/>
            </p:nvSpPr>
            <p:spPr>
              <a:xfrm flipV="1">
                <a:off x="1570364" y="2387700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23" name="Line 234"/>
              <p:cNvSpPr/>
              <p:nvPr/>
            </p:nvSpPr>
            <p:spPr>
              <a:xfrm flipV="1">
                <a:off x="1570364" y="2361188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24" name="Line 235"/>
              <p:cNvSpPr/>
              <p:nvPr/>
            </p:nvSpPr>
            <p:spPr>
              <a:xfrm flipV="1">
                <a:off x="1570364" y="2337857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25" name="Line 236"/>
              <p:cNvSpPr/>
              <p:nvPr/>
            </p:nvSpPr>
            <p:spPr>
              <a:xfrm flipV="1">
                <a:off x="1570364" y="2314526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26" name="Freeform 237"/>
              <p:cNvSpPr/>
              <p:nvPr/>
            </p:nvSpPr>
            <p:spPr>
              <a:xfrm>
                <a:off x="0" y="3599339"/>
                <a:ext cx="571400" cy="511162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727" name="Freeform 238"/>
              <p:cNvSpPr/>
              <p:nvPr/>
            </p:nvSpPr>
            <p:spPr>
              <a:xfrm>
                <a:off x="3385051" y="2311891"/>
                <a:ext cx="671888" cy="504799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728" name="Freeform 239"/>
              <p:cNvSpPr/>
              <p:nvPr/>
            </p:nvSpPr>
            <p:spPr>
              <a:xfrm>
                <a:off x="3385051" y="2311891"/>
                <a:ext cx="671888" cy="504799"/>
              </a:xfrm>
              <a:prstGeom prst="rect">
                <a:avLst/>
              </a:prstGeom>
              <a:blipFill rotWithShape="1">
                <a:blip r:embed="rId3"/>
                <a:srcRect l="0" t="0" r="0" b="0"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729" name="Line 240"/>
              <p:cNvSpPr/>
              <p:nvPr/>
            </p:nvSpPr>
            <p:spPr>
              <a:xfrm flipV="1">
                <a:off x="3385051" y="2297557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30" name="Line 241"/>
              <p:cNvSpPr/>
              <p:nvPr/>
            </p:nvSpPr>
            <p:spPr>
              <a:xfrm>
                <a:off x="3377005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31" name="Line 242"/>
              <p:cNvSpPr/>
              <p:nvPr/>
            </p:nvSpPr>
            <p:spPr>
              <a:xfrm>
                <a:off x="3378975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32" name="Line 243"/>
              <p:cNvSpPr/>
              <p:nvPr/>
            </p:nvSpPr>
            <p:spPr>
              <a:xfrm>
                <a:off x="3399663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33" name="Line 244"/>
              <p:cNvSpPr/>
              <p:nvPr/>
            </p:nvSpPr>
            <p:spPr>
              <a:xfrm>
                <a:off x="3421337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34" name="Line 245"/>
              <p:cNvSpPr/>
              <p:nvPr/>
            </p:nvSpPr>
            <p:spPr>
              <a:xfrm>
                <a:off x="3442026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35" name="Line 246"/>
              <p:cNvSpPr/>
              <p:nvPr/>
            </p:nvSpPr>
            <p:spPr>
              <a:xfrm>
                <a:off x="3463700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36" name="Line 247"/>
              <p:cNvSpPr/>
              <p:nvPr/>
            </p:nvSpPr>
            <p:spPr>
              <a:xfrm>
                <a:off x="3484388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37" name="Line 248"/>
              <p:cNvSpPr/>
              <p:nvPr/>
            </p:nvSpPr>
            <p:spPr>
              <a:xfrm>
                <a:off x="3506062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38" name="Line 249"/>
              <p:cNvSpPr/>
              <p:nvPr/>
            </p:nvSpPr>
            <p:spPr>
              <a:xfrm>
                <a:off x="3526751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39" name="Line 250"/>
              <p:cNvSpPr/>
              <p:nvPr/>
            </p:nvSpPr>
            <p:spPr>
              <a:xfrm>
                <a:off x="3548424" y="2311891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40" name="Line 251"/>
              <p:cNvSpPr/>
              <p:nvPr/>
            </p:nvSpPr>
            <p:spPr>
              <a:xfrm>
                <a:off x="3569113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41" name="Line 252"/>
              <p:cNvSpPr/>
              <p:nvPr/>
            </p:nvSpPr>
            <p:spPr>
              <a:xfrm>
                <a:off x="3590787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42" name="Line 253"/>
              <p:cNvSpPr/>
              <p:nvPr/>
            </p:nvSpPr>
            <p:spPr>
              <a:xfrm>
                <a:off x="3611476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43" name="Line 254"/>
              <p:cNvSpPr/>
              <p:nvPr/>
            </p:nvSpPr>
            <p:spPr>
              <a:xfrm>
                <a:off x="3633149" y="2311891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44" name="Line 255"/>
              <p:cNvSpPr/>
              <p:nvPr/>
            </p:nvSpPr>
            <p:spPr>
              <a:xfrm>
                <a:off x="3653838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45" name="Line 256"/>
              <p:cNvSpPr/>
              <p:nvPr/>
            </p:nvSpPr>
            <p:spPr>
              <a:xfrm>
                <a:off x="3675511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46" name="Line 257"/>
              <p:cNvSpPr/>
              <p:nvPr/>
            </p:nvSpPr>
            <p:spPr>
              <a:xfrm>
                <a:off x="3696200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47" name="Line 258"/>
              <p:cNvSpPr/>
              <p:nvPr/>
            </p:nvSpPr>
            <p:spPr>
              <a:xfrm>
                <a:off x="3717874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48" name="Line 259"/>
              <p:cNvSpPr/>
              <p:nvPr/>
            </p:nvSpPr>
            <p:spPr>
              <a:xfrm>
                <a:off x="3738562" y="2311891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49" name="Line 260"/>
              <p:cNvSpPr/>
              <p:nvPr/>
            </p:nvSpPr>
            <p:spPr>
              <a:xfrm>
                <a:off x="3760236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50" name="Line 261"/>
              <p:cNvSpPr/>
              <p:nvPr/>
            </p:nvSpPr>
            <p:spPr>
              <a:xfrm>
                <a:off x="3780925" y="2311891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51" name="Line 262"/>
              <p:cNvSpPr/>
              <p:nvPr/>
            </p:nvSpPr>
            <p:spPr>
              <a:xfrm>
                <a:off x="3802599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52" name="Line 263"/>
              <p:cNvSpPr/>
              <p:nvPr/>
            </p:nvSpPr>
            <p:spPr>
              <a:xfrm>
                <a:off x="3823287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53" name="Line 264"/>
              <p:cNvSpPr/>
              <p:nvPr/>
            </p:nvSpPr>
            <p:spPr>
              <a:xfrm>
                <a:off x="3843976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54" name="Line 265"/>
              <p:cNvSpPr/>
              <p:nvPr/>
            </p:nvSpPr>
            <p:spPr>
              <a:xfrm>
                <a:off x="3865650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55" name="Line 266"/>
              <p:cNvSpPr/>
              <p:nvPr/>
            </p:nvSpPr>
            <p:spPr>
              <a:xfrm>
                <a:off x="3887324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56" name="Line 267"/>
              <p:cNvSpPr/>
              <p:nvPr/>
            </p:nvSpPr>
            <p:spPr>
              <a:xfrm>
                <a:off x="3908012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57" name="Line 268"/>
              <p:cNvSpPr/>
              <p:nvPr/>
            </p:nvSpPr>
            <p:spPr>
              <a:xfrm>
                <a:off x="3928701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58" name="Line 269"/>
              <p:cNvSpPr/>
              <p:nvPr/>
            </p:nvSpPr>
            <p:spPr>
              <a:xfrm>
                <a:off x="3950375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59" name="Line 270"/>
              <p:cNvSpPr/>
              <p:nvPr/>
            </p:nvSpPr>
            <p:spPr>
              <a:xfrm>
                <a:off x="3972049" y="2311891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60" name="Line 271"/>
              <p:cNvSpPr/>
              <p:nvPr/>
            </p:nvSpPr>
            <p:spPr>
              <a:xfrm>
                <a:off x="3992736" y="2311891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61" name="Line 272"/>
              <p:cNvSpPr/>
              <p:nvPr/>
            </p:nvSpPr>
            <p:spPr>
              <a:xfrm>
                <a:off x="4013425" y="2311891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62" name="Line 273"/>
              <p:cNvSpPr/>
              <p:nvPr/>
            </p:nvSpPr>
            <p:spPr>
              <a:xfrm>
                <a:off x="4035099" y="2311891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63" name="Line 274"/>
              <p:cNvSpPr/>
              <p:nvPr/>
            </p:nvSpPr>
            <p:spPr>
              <a:xfrm>
                <a:off x="4056938" y="2311343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64" name="Line 275"/>
              <p:cNvSpPr/>
              <p:nvPr/>
            </p:nvSpPr>
            <p:spPr>
              <a:xfrm>
                <a:off x="4056938" y="2333614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65" name="Line 276"/>
              <p:cNvSpPr/>
              <p:nvPr/>
            </p:nvSpPr>
            <p:spPr>
              <a:xfrm>
                <a:off x="4056938" y="2356945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66" name="Line 277"/>
              <p:cNvSpPr/>
              <p:nvPr/>
            </p:nvSpPr>
            <p:spPr>
              <a:xfrm>
                <a:off x="4056938" y="2380276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67" name="Line 278"/>
              <p:cNvSpPr/>
              <p:nvPr/>
            </p:nvSpPr>
            <p:spPr>
              <a:xfrm>
                <a:off x="4056938" y="2402546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68" name="Line 279"/>
              <p:cNvSpPr/>
              <p:nvPr/>
            </p:nvSpPr>
            <p:spPr>
              <a:xfrm>
                <a:off x="4056938" y="2424817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69" name="Line 280"/>
              <p:cNvSpPr/>
              <p:nvPr/>
            </p:nvSpPr>
            <p:spPr>
              <a:xfrm>
                <a:off x="4056938" y="2448147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70" name="Line 281"/>
              <p:cNvSpPr/>
              <p:nvPr/>
            </p:nvSpPr>
            <p:spPr>
              <a:xfrm>
                <a:off x="4056938" y="2470418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71" name="Line 282"/>
              <p:cNvSpPr/>
              <p:nvPr/>
            </p:nvSpPr>
            <p:spPr>
              <a:xfrm>
                <a:off x="4056938" y="2493749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72" name="Line 283"/>
              <p:cNvSpPr/>
              <p:nvPr/>
            </p:nvSpPr>
            <p:spPr>
              <a:xfrm>
                <a:off x="4056938" y="2516020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73" name="Line 284"/>
              <p:cNvSpPr/>
              <p:nvPr/>
            </p:nvSpPr>
            <p:spPr>
              <a:xfrm>
                <a:off x="4056938" y="2539351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74" name="Line 285"/>
              <p:cNvSpPr/>
              <p:nvPr/>
            </p:nvSpPr>
            <p:spPr>
              <a:xfrm>
                <a:off x="4056938" y="2561621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75" name="Line 286"/>
              <p:cNvSpPr/>
              <p:nvPr/>
            </p:nvSpPr>
            <p:spPr>
              <a:xfrm>
                <a:off x="4056938" y="2583892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76" name="Line 287"/>
              <p:cNvSpPr/>
              <p:nvPr/>
            </p:nvSpPr>
            <p:spPr>
              <a:xfrm>
                <a:off x="4056938" y="2607223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77" name="Line 288"/>
              <p:cNvSpPr/>
              <p:nvPr/>
            </p:nvSpPr>
            <p:spPr>
              <a:xfrm>
                <a:off x="4056938" y="2630554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78" name="Line 289"/>
              <p:cNvSpPr/>
              <p:nvPr/>
            </p:nvSpPr>
            <p:spPr>
              <a:xfrm>
                <a:off x="4056938" y="2652825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79" name="Line 290"/>
              <p:cNvSpPr/>
              <p:nvPr/>
            </p:nvSpPr>
            <p:spPr>
              <a:xfrm>
                <a:off x="4056938" y="2675095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80" name="Line 291"/>
              <p:cNvSpPr/>
              <p:nvPr/>
            </p:nvSpPr>
            <p:spPr>
              <a:xfrm>
                <a:off x="4056938" y="2698426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81" name="Line 292"/>
              <p:cNvSpPr/>
              <p:nvPr/>
            </p:nvSpPr>
            <p:spPr>
              <a:xfrm>
                <a:off x="4056938" y="2720697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82" name="Line 293"/>
              <p:cNvSpPr/>
              <p:nvPr/>
            </p:nvSpPr>
            <p:spPr>
              <a:xfrm>
                <a:off x="4056938" y="2742967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83" name="Line 294"/>
              <p:cNvSpPr/>
              <p:nvPr/>
            </p:nvSpPr>
            <p:spPr>
              <a:xfrm>
                <a:off x="4056938" y="2766298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84" name="Line 295"/>
              <p:cNvSpPr/>
              <p:nvPr/>
            </p:nvSpPr>
            <p:spPr>
              <a:xfrm>
                <a:off x="4056938" y="2789629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85" name="Line 296"/>
              <p:cNvSpPr/>
              <p:nvPr/>
            </p:nvSpPr>
            <p:spPr>
              <a:xfrm flipH="1">
                <a:off x="4042981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86" name="Line 297"/>
              <p:cNvSpPr/>
              <p:nvPr/>
            </p:nvSpPr>
            <p:spPr>
              <a:xfrm flipH="1">
                <a:off x="4021308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87" name="Line 298"/>
              <p:cNvSpPr/>
              <p:nvPr/>
            </p:nvSpPr>
            <p:spPr>
              <a:xfrm flipH="1">
                <a:off x="3999634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88" name="Line 299"/>
              <p:cNvSpPr/>
              <p:nvPr/>
            </p:nvSpPr>
            <p:spPr>
              <a:xfrm flipH="1">
                <a:off x="3978945" y="281668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89" name="Line 300"/>
              <p:cNvSpPr/>
              <p:nvPr/>
            </p:nvSpPr>
            <p:spPr>
              <a:xfrm flipH="1">
                <a:off x="3958256" y="281668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90" name="Line 301"/>
              <p:cNvSpPr/>
              <p:nvPr/>
            </p:nvSpPr>
            <p:spPr>
              <a:xfrm flipH="1">
                <a:off x="3936582" y="281668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91" name="Line 302"/>
              <p:cNvSpPr/>
              <p:nvPr/>
            </p:nvSpPr>
            <p:spPr>
              <a:xfrm flipH="1">
                <a:off x="3914909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92" name="Line 303"/>
              <p:cNvSpPr/>
              <p:nvPr/>
            </p:nvSpPr>
            <p:spPr>
              <a:xfrm flipH="1">
                <a:off x="3894221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93" name="Line 304"/>
              <p:cNvSpPr/>
              <p:nvPr/>
            </p:nvSpPr>
            <p:spPr>
              <a:xfrm flipH="1">
                <a:off x="3873532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94" name="Line 305"/>
              <p:cNvSpPr/>
              <p:nvPr/>
            </p:nvSpPr>
            <p:spPr>
              <a:xfrm flipH="1">
                <a:off x="3851858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95" name="Line 306"/>
              <p:cNvSpPr/>
              <p:nvPr/>
            </p:nvSpPr>
            <p:spPr>
              <a:xfrm flipH="1">
                <a:off x="3831170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96" name="Line 307"/>
              <p:cNvSpPr/>
              <p:nvPr/>
            </p:nvSpPr>
            <p:spPr>
              <a:xfrm flipH="1">
                <a:off x="3809496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97" name="Line 308"/>
              <p:cNvSpPr/>
              <p:nvPr/>
            </p:nvSpPr>
            <p:spPr>
              <a:xfrm flipH="1">
                <a:off x="3788807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98" name="Line 309"/>
              <p:cNvSpPr/>
              <p:nvPr/>
            </p:nvSpPr>
            <p:spPr>
              <a:xfrm flipH="1">
                <a:off x="3767133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799" name="Line 310"/>
              <p:cNvSpPr/>
              <p:nvPr/>
            </p:nvSpPr>
            <p:spPr>
              <a:xfrm flipH="1">
                <a:off x="3746445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00" name="Line 311"/>
              <p:cNvSpPr/>
              <p:nvPr/>
            </p:nvSpPr>
            <p:spPr>
              <a:xfrm flipH="1">
                <a:off x="3724771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01" name="Line 312"/>
              <p:cNvSpPr/>
              <p:nvPr/>
            </p:nvSpPr>
            <p:spPr>
              <a:xfrm flipH="1">
                <a:off x="3704082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02" name="Line 313"/>
              <p:cNvSpPr/>
              <p:nvPr/>
            </p:nvSpPr>
            <p:spPr>
              <a:xfrm flipH="1">
                <a:off x="3682408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03" name="Line 314"/>
              <p:cNvSpPr/>
              <p:nvPr/>
            </p:nvSpPr>
            <p:spPr>
              <a:xfrm flipH="1">
                <a:off x="3661720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04" name="Line 315"/>
              <p:cNvSpPr/>
              <p:nvPr/>
            </p:nvSpPr>
            <p:spPr>
              <a:xfrm flipH="1">
                <a:off x="3640046" y="281668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05" name="Line 316"/>
              <p:cNvSpPr/>
              <p:nvPr/>
            </p:nvSpPr>
            <p:spPr>
              <a:xfrm flipH="1">
                <a:off x="3619357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06" name="Line 317"/>
              <p:cNvSpPr/>
              <p:nvPr/>
            </p:nvSpPr>
            <p:spPr>
              <a:xfrm flipH="1">
                <a:off x="3597683" y="281668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07" name="Line 318"/>
              <p:cNvSpPr/>
              <p:nvPr/>
            </p:nvSpPr>
            <p:spPr>
              <a:xfrm flipH="1">
                <a:off x="3576995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08" name="Line 319"/>
              <p:cNvSpPr/>
              <p:nvPr/>
            </p:nvSpPr>
            <p:spPr>
              <a:xfrm flipH="1">
                <a:off x="3555321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09" name="Line 320"/>
              <p:cNvSpPr/>
              <p:nvPr/>
            </p:nvSpPr>
            <p:spPr>
              <a:xfrm flipH="1">
                <a:off x="3534632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10" name="Line 321"/>
              <p:cNvSpPr/>
              <p:nvPr/>
            </p:nvSpPr>
            <p:spPr>
              <a:xfrm flipH="1">
                <a:off x="3512958" y="281668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11" name="Line 322"/>
              <p:cNvSpPr/>
              <p:nvPr/>
            </p:nvSpPr>
            <p:spPr>
              <a:xfrm flipH="1">
                <a:off x="3492270" y="281668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12" name="Line 323"/>
              <p:cNvSpPr/>
              <p:nvPr/>
            </p:nvSpPr>
            <p:spPr>
              <a:xfrm flipH="1">
                <a:off x="3471581" y="281668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13" name="Line 324"/>
              <p:cNvSpPr/>
              <p:nvPr/>
            </p:nvSpPr>
            <p:spPr>
              <a:xfrm flipH="1">
                <a:off x="3449908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14" name="Line 325"/>
              <p:cNvSpPr/>
              <p:nvPr/>
            </p:nvSpPr>
            <p:spPr>
              <a:xfrm flipH="1">
                <a:off x="3428234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15" name="Line 326"/>
              <p:cNvSpPr/>
              <p:nvPr/>
            </p:nvSpPr>
            <p:spPr>
              <a:xfrm flipH="1">
                <a:off x="3407546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16" name="Line 327"/>
              <p:cNvSpPr/>
              <p:nvPr/>
            </p:nvSpPr>
            <p:spPr>
              <a:xfrm flipH="1">
                <a:off x="3386857" y="281668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17" name="Line 328"/>
              <p:cNvSpPr/>
              <p:nvPr/>
            </p:nvSpPr>
            <p:spPr>
              <a:xfrm flipV="1">
                <a:off x="3385051" y="2794933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18" name="Line 329"/>
              <p:cNvSpPr/>
              <p:nvPr/>
            </p:nvSpPr>
            <p:spPr>
              <a:xfrm flipV="1">
                <a:off x="3385051" y="2768420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19" name="Line 330"/>
              <p:cNvSpPr/>
              <p:nvPr/>
            </p:nvSpPr>
            <p:spPr>
              <a:xfrm flipV="1">
                <a:off x="3385051" y="2745089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20" name="Line 331"/>
              <p:cNvSpPr/>
              <p:nvPr/>
            </p:nvSpPr>
            <p:spPr>
              <a:xfrm flipV="1">
                <a:off x="3385051" y="2721758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21" name="Line 332"/>
              <p:cNvSpPr/>
              <p:nvPr/>
            </p:nvSpPr>
            <p:spPr>
              <a:xfrm flipV="1">
                <a:off x="3385051" y="2703730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22" name="Line 333"/>
              <p:cNvSpPr/>
              <p:nvPr/>
            </p:nvSpPr>
            <p:spPr>
              <a:xfrm flipV="1">
                <a:off x="3385051" y="2677217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23" name="Line 334"/>
              <p:cNvSpPr/>
              <p:nvPr/>
            </p:nvSpPr>
            <p:spPr>
              <a:xfrm flipV="1">
                <a:off x="3385051" y="2653886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24" name="Line 335"/>
              <p:cNvSpPr/>
              <p:nvPr/>
            </p:nvSpPr>
            <p:spPr>
              <a:xfrm flipV="1">
                <a:off x="3385051" y="2635857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25" name="Line 336"/>
              <p:cNvSpPr/>
              <p:nvPr/>
            </p:nvSpPr>
            <p:spPr>
              <a:xfrm flipV="1">
                <a:off x="3385051" y="2612526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26" name="Line 337"/>
              <p:cNvSpPr/>
              <p:nvPr/>
            </p:nvSpPr>
            <p:spPr>
              <a:xfrm flipV="1">
                <a:off x="3385051" y="2586014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27" name="Line 338"/>
              <p:cNvSpPr/>
              <p:nvPr/>
            </p:nvSpPr>
            <p:spPr>
              <a:xfrm flipV="1">
                <a:off x="3385051" y="2562683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28" name="Line 339"/>
              <p:cNvSpPr/>
              <p:nvPr/>
            </p:nvSpPr>
            <p:spPr>
              <a:xfrm flipV="1">
                <a:off x="3385051" y="2544654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29" name="Line 340"/>
              <p:cNvSpPr/>
              <p:nvPr/>
            </p:nvSpPr>
            <p:spPr>
              <a:xfrm flipV="1">
                <a:off x="3385051" y="2518142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30" name="Line 341"/>
              <p:cNvSpPr/>
              <p:nvPr/>
            </p:nvSpPr>
            <p:spPr>
              <a:xfrm flipV="1">
                <a:off x="3385051" y="2494811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31" name="Line 342"/>
              <p:cNvSpPr/>
              <p:nvPr/>
            </p:nvSpPr>
            <p:spPr>
              <a:xfrm flipV="1">
                <a:off x="3385051" y="2471480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32" name="Line 343"/>
              <p:cNvSpPr/>
              <p:nvPr/>
            </p:nvSpPr>
            <p:spPr>
              <a:xfrm flipV="1">
                <a:off x="3385051" y="2453451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33" name="Line 344"/>
              <p:cNvSpPr/>
              <p:nvPr/>
            </p:nvSpPr>
            <p:spPr>
              <a:xfrm flipV="1">
                <a:off x="3385051" y="2426939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34" name="Line 345"/>
              <p:cNvSpPr/>
              <p:nvPr/>
            </p:nvSpPr>
            <p:spPr>
              <a:xfrm flipV="1">
                <a:off x="3385051" y="2403608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35" name="Line 346"/>
              <p:cNvSpPr/>
              <p:nvPr/>
            </p:nvSpPr>
            <p:spPr>
              <a:xfrm flipV="1">
                <a:off x="3385051" y="2385579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36" name="Line 347"/>
              <p:cNvSpPr/>
              <p:nvPr/>
            </p:nvSpPr>
            <p:spPr>
              <a:xfrm flipV="1">
                <a:off x="3385051" y="2359067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37" name="Line 348"/>
              <p:cNvSpPr/>
              <p:nvPr/>
            </p:nvSpPr>
            <p:spPr>
              <a:xfrm flipV="1">
                <a:off x="3385051" y="2335736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38" name="Line 349"/>
              <p:cNvSpPr/>
              <p:nvPr/>
            </p:nvSpPr>
            <p:spPr>
              <a:xfrm flipV="1">
                <a:off x="3385051" y="2312405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39" name="Rectangle 351"/>
              <p:cNvSpPr/>
              <p:nvPr/>
            </p:nvSpPr>
            <p:spPr>
              <a:xfrm>
                <a:off x="1572622" y="4141459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sz="2800">
                    <a:solidFill>
                      <a:srgbClr val="40404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Data Pages</a:t>
                </a:r>
              </a:p>
            </p:txBody>
          </p:sp>
          <p:sp>
            <p:nvSpPr>
              <p:cNvPr id="840" name="Rectangle 352"/>
              <p:cNvSpPr/>
              <p:nvPr/>
            </p:nvSpPr>
            <p:spPr>
              <a:xfrm>
                <a:off x="3133763" y="623262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sz="2800">
                    <a:solidFill>
                      <a:srgbClr val="40404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Index</a:t>
                </a:r>
              </a:p>
            </p:txBody>
          </p:sp>
          <p:sp>
            <p:nvSpPr>
              <p:cNvPr id="841" name="Rectangle 353"/>
              <p:cNvSpPr/>
              <p:nvPr/>
            </p:nvSpPr>
            <p:spPr>
              <a:xfrm>
                <a:off x="4176271" y="2014985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/>
              <a:p>
                <a:pPr algn="l" defTabSz="1300480">
                  <a:defRPr sz="2800">
                    <a:solidFill>
                      <a:srgbClr val="40404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Data </a:t>
                </a:r>
              </a:p>
              <a:p>
                <a:pPr algn="l" defTabSz="1300480">
                  <a:defRPr sz="2800">
                    <a:solidFill>
                      <a:srgbClr val="40404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Entries</a:t>
                </a:r>
              </a:p>
            </p:txBody>
          </p:sp>
          <p:sp>
            <p:nvSpPr>
              <p:cNvPr id="842" name="Line 355"/>
              <p:cNvSpPr/>
              <p:nvPr/>
            </p:nvSpPr>
            <p:spPr>
              <a:xfrm>
                <a:off x="1877737" y="0"/>
                <a:ext cx="567460" cy="407233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43" name="Line 356"/>
              <p:cNvSpPr/>
              <p:nvPr/>
            </p:nvSpPr>
            <p:spPr>
              <a:xfrm flipH="1">
                <a:off x="837397" y="1934353"/>
                <a:ext cx="567459" cy="407233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44" name="Line 357"/>
              <p:cNvSpPr/>
              <p:nvPr/>
            </p:nvSpPr>
            <p:spPr>
              <a:xfrm>
                <a:off x="1972314" y="1934353"/>
                <a:ext cx="1" cy="407233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45" name="Line 358"/>
              <p:cNvSpPr/>
              <p:nvPr/>
            </p:nvSpPr>
            <p:spPr>
              <a:xfrm>
                <a:off x="3390962" y="1934353"/>
                <a:ext cx="283730" cy="407233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46" name="Line 359"/>
              <p:cNvSpPr/>
              <p:nvPr/>
            </p:nvSpPr>
            <p:spPr>
              <a:xfrm flipH="1">
                <a:off x="80785" y="2850625"/>
                <a:ext cx="567459" cy="712657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47" name="Line 360"/>
              <p:cNvSpPr/>
              <p:nvPr/>
            </p:nvSpPr>
            <p:spPr>
              <a:xfrm flipH="1">
                <a:off x="269937" y="2850625"/>
                <a:ext cx="472883" cy="712657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48" name="Line 361"/>
              <p:cNvSpPr/>
              <p:nvPr/>
            </p:nvSpPr>
            <p:spPr>
              <a:xfrm flipH="1">
                <a:off x="459090" y="2748817"/>
                <a:ext cx="472883" cy="916273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49" name="Line 362"/>
              <p:cNvSpPr/>
              <p:nvPr/>
            </p:nvSpPr>
            <p:spPr>
              <a:xfrm flipH="1">
                <a:off x="1026549" y="2850625"/>
                <a:ext cx="1" cy="712657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50" name="Line 363"/>
              <p:cNvSpPr/>
              <p:nvPr/>
            </p:nvSpPr>
            <p:spPr>
              <a:xfrm flipH="1">
                <a:off x="1688585" y="2850625"/>
                <a:ext cx="94577" cy="712657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51" name="Line 364"/>
              <p:cNvSpPr/>
              <p:nvPr/>
            </p:nvSpPr>
            <p:spPr>
              <a:xfrm flipH="1">
                <a:off x="1783161" y="2850625"/>
                <a:ext cx="94577" cy="712657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52" name="Line 365"/>
              <p:cNvSpPr/>
              <p:nvPr/>
            </p:nvSpPr>
            <p:spPr>
              <a:xfrm flipH="1">
                <a:off x="1877738" y="2850625"/>
                <a:ext cx="94577" cy="712657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53" name="Line 366"/>
              <p:cNvSpPr/>
              <p:nvPr/>
            </p:nvSpPr>
            <p:spPr>
              <a:xfrm flipH="1">
                <a:off x="1972314" y="2850625"/>
                <a:ext cx="94578" cy="712657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54" name="Line 367"/>
              <p:cNvSpPr/>
              <p:nvPr/>
            </p:nvSpPr>
            <p:spPr>
              <a:xfrm>
                <a:off x="3580115" y="2850625"/>
                <a:ext cx="378306" cy="712657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55" name="Line 368"/>
              <p:cNvSpPr/>
              <p:nvPr/>
            </p:nvSpPr>
            <p:spPr>
              <a:xfrm>
                <a:off x="3674691" y="2850625"/>
                <a:ext cx="378307" cy="712657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56" name="Line 369"/>
              <p:cNvSpPr/>
              <p:nvPr/>
            </p:nvSpPr>
            <p:spPr>
              <a:xfrm>
                <a:off x="3863844" y="2850625"/>
                <a:ext cx="851190" cy="712657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57" name="Line 370"/>
              <p:cNvSpPr/>
              <p:nvPr/>
            </p:nvSpPr>
            <p:spPr>
              <a:xfrm>
                <a:off x="3958421" y="2850625"/>
                <a:ext cx="851189" cy="712657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58" name="Line 371"/>
              <p:cNvSpPr/>
              <p:nvPr/>
            </p:nvSpPr>
            <p:spPr>
              <a:xfrm flipH="1">
                <a:off x="1026550" y="407232"/>
                <a:ext cx="1418648" cy="1527121"/>
              </a:xfrm>
              <a:prstGeom prst="line">
                <a:avLst/>
              </a:prstGeom>
              <a:noFill/>
              <a:ln w="25400" cap="flat">
                <a:solidFill>
                  <a:srgbClr val="30303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59" name="Line 372"/>
              <p:cNvSpPr/>
              <p:nvPr/>
            </p:nvSpPr>
            <p:spPr>
              <a:xfrm>
                <a:off x="2445196" y="407232"/>
                <a:ext cx="1418649" cy="1527120"/>
              </a:xfrm>
              <a:prstGeom prst="line">
                <a:avLst/>
              </a:prstGeom>
              <a:noFill/>
              <a:ln w="25400" cap="flat">
                <a:solidFill>
                  <a:srgbClr val="30303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60" name="Line 373"/>
              <p:cNvSpPr/>
              <p:nvPr/>
            </p:nvSpPr>
            <p:spPr>
              <a:xfrm>
                <a:off x="1026549" y="1934353"/>
                <a:ext cx="2837296" cy="1"/>
              </a:xfrm>
              <a:prstGeom prst="line">
                <a:avLst/>
              </a:prstGeom>
              <a:noFill/>
              <a:ln w="25400" cap="flat">
                <a:solidFill>
                  <a:srgbClr val="30303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grpSp>
          <p:nvGrpSpPr>
            <p:cNvPr id="865" name="Group 381"/>
            <p:cNvGrpSpPr/>
            <p:nvPr/>
          </p:nvGrpSpPr>
          <p:grpSpPr>
            <a:xfrm>
              <a:off x="1018667" y="2674582"/>
              <a:ext cx="2498398" cy="407233"/>
              <a:chOff x="0" y="0"/>
              <a:chExt cx="2498396" cy="407232"/>
            </a:xfrm>
          </p:grpSpPr>
          <p:sp>
            <p:nvSpPr>
              <p:cNvPr id="862" name="Freeform 376"/>
              <p:cNvSpPr/>
              <p:nvPr/>
            </p:nvSpPr>
            <p:spPr>
              <a:xfrm>
                <a:off x="-1" y="0"/>
                <a:ext cx="567461" cy="4072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3600" y="10800"/>
                      <a:pt x="7200" y="21600"/>
                      <a:pt x="10800" y="21600"/>
                    </a:cubicBezTo>
                    <a:cubicBezTo>
                      <a:pt x="14400" y="21600"/>
                      <a:pt x="18000" y="10800"/>
                      <a:pt x="21600" y="0"/>
                    </a:cubicBezTo>
                  </a:path>
                </a:pathLst>
              </a:custGeom>
              <a:noFill/>
              <a:ln w="25400" cap="flat">
                <a:solidFill>
                  <a:srgbClr val="726056"/>
                </a:solidFill>
                <a:prstDash val="solid"/>
                <a:round/>
                <a:headEnd type="stealth" w="med" len="med"/>
                <a:tailEnd type="stealth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863" name="Freeform 378"/>
              <p:cNvSpPr/>
              <p:nvPr/>
            </p:nvSpPr>
            <p:spPr>
              <a:xfrm>
                <a:off x="1079748" y="0"/>
                <a:ext cx="567460" cy="4072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3600" y="10800"/>
                      <a:pt x="7200" y="21600"/>
                      <a:pt x="10800" y="21600"/>
                    </a:cubicBezTo>
                    <a:cubicBezTo>
                      <a:pt x="14400" y="21600"/>
                      <a:pt x="18000" y="10800"/>
                      <a:pt x="21600" y="0"/>
                    </a:cubicBezTo>
                  </a:path>
                </a:pathLst>
              </a:custGeom>
              <a:noFill/>
              <a:ln w="25400" cap="flat">
                <a:solidFill>
                  <a:srgbClr val="726056"/>
                </a:solidFill>
                <a:prstDash val="solid"/>
                <a:round/>
                <a:headEnd type="stealth" w="med" len="med"/>
                <a:tailEnd type="stealth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864" name="Freeform 379"/>
              <p:cNvSpPr/>
              <p:nvPr/>
            </p:nvSpPr>
            <p:spPr>
              <a:xfrm>
                <a:off x="1930937" y="0"/>
                <a:ext cx="567460" cy="4072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3600" y="10800"/>
                      <a:pt x="7200" y="21600"/>
                      <a:pt x="10800" y="21600"/>
                    </a:cubicBezTo>
                    <a:cubicBezTo>
                      <a:pt x="14400" y="21600"/>
                      <a:pt x="18000" y="10800"/>
                      <a:pt x="21600" y="0"/>
                    </a:cubicBezTo>
                  </a:path>
                </a:pathLst>
              </a:custGeom>
              <a:noFill/>
              <a:ln w="25400" cap="flat">
                <a:solidFill>
                  <a:srgbClr val="726056"/>
                </a:solidFill>
                <a:prstDash val="solid"/>
                <a:round/>
                <a:headEnd type="stealth" w="med" len="med"/>
                <a:tailEnd type="stealth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</p:grpSp>
      </p:grpSp>
      <p:sp>
        <p:nvSpPr>
          <p:cNvPr id="867" name="Slide Number Placeholder 6"/>
          <p:cNvSpPr txBox="1"/>
          <p:nvPr>
            <p:ph type="sldNum" sz="quarter" idx="2"/>
          </p:nvPr>
        </p:nvSpPr>
        <p:spPr>
          <a:xfrm>
            <a:off x="12017690" y="9126812"/>
            <a:ext cx="336870" cy="3459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870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868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869" name="Using Clustered B+ Tree for EMS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Using Clustered B+ Tree for EMS</a:t>
              </a:r>
            </a:p>
          </p:txBody>
        </p:sp>
      </p:grpSp>
      <p:sp>
        <p:nvSpPr>
          <p:cNvPr id="871" name="Go down the tree to reach left-most leaf…"/>
          <p:cNvSpPr txBox="1"/>
          <p:nvPr/>
        </p:nvSpPr>
        <p:spPr>
          <a:xfrm>
            <a:off x="207879" y="2268290"/>
            <a:ext cx="6882205" cy="4207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Go down the tree to reach left-most leaf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Scan leaf pages (data entries) left to right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AltRecord, done! O/W, retrieve data pages pointed to by successive data entries </a:t>
            </a:r>
          </a:p>
        </p:txBody>
      </p:sp>
      <p:sp>
        <p:nvSpPr>
          <p:cNvPr id="872" name="I/O cost if AltRecord: height + # leaf pages…"/>
          <p:cNvSpPr txBox="1"/>
          <p:nvPr/>
        </p:nvSpPr>
        <p:spPr>
          <a:xfrm>
            <a:off x="271564" y="7226785"/>
            <a:ext cx="12461673" cy="1963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I/O cost if AltRecord: height + # leaf pages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I/O cost otherwise: height + # leaf pages + # data pages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Either way, I/O cost often &lt;&lt; from-scratch EMS!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7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Class="entr" nodeType="with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8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871" grpId="1"/>
      <p:bldP build="p" bldLvl="5" animBg="1" rev="0" advAuto="0" spid="872" grpId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6" name="Group 387"/>
          <p:cNvGrpSpPr/>
          <p:nvPr/>
        </p:nvGrpSpPr>
        <p:grpSpPr>
          <a:xfrm>
            <a:off x="6342098" y="2228750"/>
            <a:ext cx="5945858" cy="5604631"/>
            <a:chOff x="0" y="0"/>
            <a:chExt cx="5945857" cy="5604630"/>
          </a:xfrm>
        </p:grpSpPr>
        <p:grpSp>
          <p:nvGrpSpPr>
            <p:cNvPr id="1241" name="Group 386"/>
            <p:cNvGrpSpPr/>
            <p:nvPr/>
          </p:nvGrpSpPr>
          <p:grpSpPr>
            <a:xfrm>
              <a:off x="0" y="0"/>
              <a:ext cx="5945858" cy="5604631"/>
              <a:chOff x="0" y="0"/>
              <a:chExt cx="5945857" cy="5604630"/>
            </a:xfrm>
          </p:grpSpPr>
          <p:sp>
            <p:nvSpPr>
              <p:cNvPr id="876" name="Freeform 6"/>
              <p:cNvSpPr/>
              <p:nvPr/>
            </p:nvSpPr>
            <p:spPr>
              <a:xfrm>
                <a:off x="873759" y="3831449"/>
                <a:ext cx="654757" cy="544125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877" name="Freeform 7"/>
              <p:cNvSpPr/>
              <p:nvPr/>
            </p:nvSpPr>
            <p:spPr>
              <a:xfrm>
                <a:off x="1745262" y="3831449"/>
                <a:ext cx="657014" cy="544125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878" name="Freeform 8"/>
              <p:cNvSpPr/>
              <p:nvPr/>
            </p:nvSpPr>
            <p:spPr>
              <a:xfrm>
                <a:off x="2619021" y="3831449"/>
                <a:ext cx="654757" cy="544125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879" name="Freeform 9"/>
              <p:cNvSpPr/>
              <p:nvPr/>
            </p:nvSpPr>
            <p:spPr>
              <a:xfrm>
                <a:off x="3492782" y="3831449"/>
                <a:ext cx="652498" cy="544125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880" name="Freeform 10"/>
              <p:cNvSpPr/>
              <p:nvPr/>
            </p:nvSpPr>
            <p:spPr>
              <a:xfrm>
                <a:off x="4364284" y="3831449"/>
                <a:ext cx="654756" cy="544125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881" name="Freeform 11"/>
              <p:cNvSpPr/>
              <p:nvPr/>
            </p:nvSpPr>
            <p:spPr>
              <a:xfrm>
                <a:off x="5235786" y="3831449"/>
                <a:ext cx="657014" cy="544125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882" name="Freeform 12"/>
              <p:cNvSpPr/>
              <p:nvPr/>
            </p:nvSpPr>
            <p:spPr>
              <a:xfrm>
                <a:off x="566702" y="2460977"/>
                <a:ext cx="769903" cy="537353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883" name="Freeform 13"/>
              <p:cNvSpPr/>
              <p:nvPr/>
            </p:nvSpPr>
            <p:spPr>
              <a:xfrm>
                <a:off x="566702" y="2460977"/>
                <a:ext cx="769903" cy="537353"/>
              </a:xfrm>
              <a:prstGeom prst="rect">
                <a:avLst/>
              </a:prstGeom>
              <a:blipFill rotWithShape="1">
                <a:blip r:embed="rId2"/>
                <a:srcRect l="0" t="0" r="0" b="0"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884" name="Line 14"/>
              <p:cNvSpPr/>
              <p:nvPr/>
            </p:nvSpPr>
            <p:spPr>
              <a:xfrm flipV="1">
                <a:off x="566702" y="2446302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85" name="Line 15"/>
              <p:cNvSpPr/>
              <p:nvPr/>
            </p:nvSpPr>
            <p:spPr>
              <a:xfrm>
                <a:off x="558799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86" name="Line 16"/>
              <p:cNvSpPr/>
              <p:nvPr/>
            </p:nvSpPr>
            <p:spPr>
              <a:xfrm>
                <a:off x="561057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87" name="Line 17"/>
              <p:cNvSpPr/>
              <p:nvPr/>
            </p:nvSpPr>
            <p:spPr>
              <a:xfrm>
                <a:off x="585892" y="2460977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88" name="Line 18"/>
              <p:cNvSpPr/>
              <p:nvPr/>
            </p:nvSpPr>
            <p:spPr>
              <a:xfrm>
                <a:off x="609599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89" name="Line 19"/>
              <p:cNvSpPr/>
              <p:nvPr/>
            </p:nvSpPr>
            <p:spPr>
              <a:xfrm>
                <a:off x="633306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90" name="Line 20"/>
              <p:cNvSpPr/>
              <p:nvPr/>
            </p:nvSpPr>
            <p:spPr>
              <a:xfrm>
                <a:off x="658141" y="2460977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91" name="Line 21"/>
              <p:cNvSpPr/>
              <p:nvPr/>
            </p:nvSpPr>
            <p:spPr>
              <a:xfrm>
                <a:off x="682977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92" name="Line 22"/>
              <p:cNvSpPr/>
              <p:nvPr/>
            </p:nvSpPr>
            <p:spPr>
              <a:xfrm>
                <a:off x="706683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93" name="Line 23"/>
              <p:cNvSpPr/>
              <p:nvPr/>
            </p:nvSpPr>
            <p:spPr>
              <a:xfrm>
                <a:off x="730390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94" name="Line 24"/>
              <p:cNvSpPr/>
              <p:nvPr/>
            </p:nvSpPr>
            <p:spPr>
              <a:xfrm>
                <a:off x="755226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95" name="Line 25"/>
              <p:cNvSpPr/>
              <p:nvPr/>
            </p:nvSpPr>
            <p:spPr>
              <a:xfrm>
                <a:off x="780061" y="2460977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96" name="Line 26"/>
              <p:cNvSpPr/>
              <p:nvPr/>
            </p:nvSpPr>
            <p:spPr>
              <a:xfrm>
                <a:off x="803768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97" name="Line 27"/>
              <p:cNvSpPr/>
              <p:nvPr/>
            </p:nvSpPr>
            <p:spPr>
              <a:xfrm>
                <a:off x="827475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98" name="Line 28"/>
              <p:cNvSpPr/>
              <p:nvPr/>
            </p:nvSpPr>
            <p:spPr>
              <a:xfrm>
                <a:off x="852310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99" name="Line 29"/>
              <p:cNvSpPr/>
              <p:nvPr/>
            </p:nvSpPr>
            <p:spPr>
              <a:xfrm>
                <a:off x="877146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00" name="Line 30"/>
              <p:cNvSpPr/>
              <p:nvPr/>
            </p:nvSpPr>
            <p:spPr>
              <a:xfrm>
                <a:off x="900852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01" name="Line 31"/>
              <p:cNvSpPr/>
              <p:nvPr/>
            </p:nvSpPr>
            <p:spPr>
              <a:xfrm>
                <a:off x="924559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02" name="Line 32"/>
              <p:cNvSpPr/>
              <p:nvPr/>
            </p:nvSpPr>
            <p:spPr>
              <a:xfrm>
                <a:off x="949395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03" name="Line 33"/>
              <p:cNvSpPr/>
              <p:nvPr/>
            </p:nvSpPr>
            <p:spPr>
              <a:xfrm>
                <a:off x="974230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04" name="Line 34"/>
              <p:cNvSpPr/>
              <p:nvPr/>
            </p:nvSpPr>
            <p:spPr>
              <a:xfrm>
                <a:off x="997936" y="2460977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05" name="Line 35"/>
              <p:cNvSpPr/>
              <p:nvPr/>
            </p:nvSpPr>
            <p:spPr>
              <a:xfrm>
                <a:off x="1021644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06" name="Line 36"/>
              <p:cNvSpPr/>
              <p:nvPr/>
            </p:nvSpPr>
            <p:spPr>
              <a:xfrm>
                <a:off x="1046479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07" name="Line 37"/>
              <p:cNvSpPr/>
              <p:nvPr/>
            </p:nvSpPr>
            <p:spPr>
              <a:xfrm>
                <a:off x="1071315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08" name="Line 38"/>
              <p:cNvSpPr/>
              <p:nvPr/>
            </p:nvSpPr>
            <p:spPr>
              <a:xfrm>
                <a:off x="1095021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09" name="Line 39"/>
              <p:cNvSpPr/>
              <p:nvPr/>
            </p:nvSpPr>
            <p:spPr>
              <a:xfrm>
                <a:off x="1118728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10" name="Line 40"/>
              <p:cNvSpPr/>
              <p:nvPr/>
            </p:nvSpPr>
            <p:spPr>
              <a:xfrm>
                <a:off x="1143564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11" name="Line 41"/>
              <p:cNvSpPr/>
              <p:nvPr/>
            </p:nvSpPr>
            <p:spPr>
              <a:xfrm>
                <a:off x="1167270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12" name="Line 42"/>
              <p:cNvSpPr/>
              <p:nvPr/>
            </p:nvSpPr>
            <p:spPr>
              <a:xfrm>
                <a:off x="1192105" y="2460977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13" name="Line 43"/>
              <p:cNvSpPr/>
              <p:nvPr/>
            </p:nvSpPr>
            <p:spPr>
              <a:xfrm>
                <a:off x="1215812" y="2460977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14" name="Line 44"/>
              <p:cNvSpPr/>
              <p:nvPr/>
            </p:nvSpPr>
            <p:spPr>
              <a:xfrm>
                <a:off x="1240648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15" name="Line 45"/>
              <p:cNvSpPr/>
              <p:nvPr/>
            </p:nvSpPr>
            <p:spPr>
              <a:xfrm>
                <a:off x="1264354" y="2460977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16" name="Line 46"/>
              <p:cNvSpPr/>
              <p:nvPr/>
            </p:nvSpPr>
            <p:spPr>
              <a:xfrm>
                <a:off x="1289190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17" name="Line 47"/>
              <p:cNvSpPr/>
              <p:nvPr/>
            </p:nvSpPr>
            <p:spPr>
              <a:xfrm>
                <a:off x="1312897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18" name="Line 48"/>
              <p:cNvSpPr/>
              <p:nvPr/>
            </p:nvSpPr>
            <p:spPr>
              <a:xfrm>
                <a:off x="1336604" y="2459848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19" name="Line 49"/>
              <p:cNvSpPr/>
              <p:nvPr/>
            </p:nvSpPr>
            <p:spPr>
              <a:xfrm>
                <a:off x="1336604" y="2484684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20" name="Line 50"/>
              <p:cNvSpPr/>
              <p:nvPr/>
            </p:nvSpPr>
            <p:spPr>
              <a:xfrm>
                <a:off x="1336604" y="2508391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21" name="Line 51"/>
              <p:cNvSpPr/>
              <p:nvPr/>
            </p:nvSpPr>
            <p:spPr>
              <a:xfrm>
                <a:off x="1336604" y="2532097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22" name="Line 52"/>
              <p:cNvSpPr/>
              <p:nvPr/>
            </p:nvSpPr>
            <p:spPr>
              <a:xfrm>
                <a:off x="1336604" y="2556933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23" name="Line 53"/>
              <p:cNvSpPr/>
              <p:nvPr/>
            </p:nvSpPr>
            <p:spPr>
              <a:xfrm>
                <a:off x="1336604" y="2580640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24" name="Line 54"/>
              <p:cNvSpPr/>
              <p:nvPr/>
            </p:nvSpPr>
            <p:spPr>
              <a:xfrm>
                <a:off x="1336604" y="2605475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25" name="Line 55"/>
              <p:cNvSpPr/>
              <p:nvPr/>
            </p:nvSpPr>
            <p:spPr>
              <a:xfrm>
                <a:off x="1336604" y="2629182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26" name="Line 56"/>
              <p:cNvSpPr/>
              <p:nvPr/>
            </p:nvSpPr>
            <p:spPr>
              <a:xfrm>
                <a:off x="1336604" y="2654017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27" name="Line 57"/>
              <p:cNvSpPr/>
              <p:nvPr/>
            </p:nvSpPr>
            <p:spPr>
              <a:xfrm>
                <a:off x="1336604" y="2677724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28" name="Line 58"/>
              <p:cNvSpPr/>
              <p:nvPr/>
            </p:nvSpPr>
            <p:spPr>
              <a:xfrm>
                <a:off x="1336604" y="2701430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29" name="Line 59"/>
              <p:cNvSpPr/>
              <p:nvPr/>
            </p:nvSpPr>
            <p:spPr>
              <a:xfrm>
                <a:off x="1336604" y="2726266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30" name="Line 60"/>
              <p:cNvSpPr/>
              <p:nvPr/>
            </p:nvSpPr>
            <p:spPr>
              <a:xfrm>
                <a:off x="1336604" y="2751101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31" name="Line 61"/>
              <p:cNvSpPr/>
              <p:nvPr/>
            </p:nvSpPr>
            <p:spPr>
              <a:xfrm>
                <a:off x="1336604" y="2774809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32" name="Line 62"/>
              <p:cNvSpPr/>
              <p:nvPr/>
            </p:nvSpPr>
            <p:spPr>
              <a:xfrm>
                <a:off x="1336604" y="2798515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33" name="Line 63"/>
              <p:cNvSpPr/>
              <p:nvPr/>
            </p:nvSpPr>
            <p:spPr>
              <a:xfrm>
                <a:off x="1336604" y="2823350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34" name="Line 64"/>
              <p:cNvSpPr/>
              <p:nvPr/>
            </p:nvSpPr>
            <p:spPr>
              <a:xfrm>
                <a:off x="1336604" y="2847057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35" name="Line 65"/>
              <p:cNvSpPr/>
              <p:nvPr/>
            </p:nvSpPr>
            <p:spPr>
              <a:xfrm>
                <a:off x="1336604" y="2870764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36" name="Line 66"/>
              <p:cNvSpPr/>
              <p:nvPr/>
            </p:nvSpPr>
            <p:spPr>
              <a:xfrm>
                <a:off x="1336604" y="2895599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37" name="Line 67"/>
              <p:cNvSpPr/>
              <p:nvPr/>
            </p:nvSpPr>
            <p:spPr>
              <a:xfrm>
                <a:off x="1336604" y="2920435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38" name="Line 68"/>
              <p:cNvSpPr/>
              <p:nvPr/>
            </p:nvSpPr>
            <p:spPr>
              <a:xfrm>
                <a:off x="1336604" y="2944142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39" name="Line 69"/>
              <p:cNvSpPr/>
              <p:nvPr/>
            </p:nvSpPr>
            <p:spPr>
              <a:xfrm>
                <a:off x="1336604" y="2967848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40" name="Line 70"/>
              <p:cNvSpPr/>
              <p:nvPr/>
            </p:nvSpPr>
            <p:spPr>
              <a:xfrm flipH="1">
                <a:off x="1324187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41" name="Line 71"/>
              <p:cNvSpPr/>
              <p:nvPr/>
            </p:nvSpPr>
            <p:spPr>
              <a:xfrm flipH="1">
                <a:off x="1299351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42" name="Line 72"/>
              <p:cNvSpPr/>
              <p:nvPr/>
            </p:nvSpPr>
            <p:spPr>
              <a:xfrm flipH="1">
                <a:off x="1275645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43" name="Line 73"/>
              <p:cNvSpPr/>
              <p:nvPr/>
            </p:nvSpPr>
            <p:spPr>
              <a:xfrm flipH="1">
                <a:off x="1251938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44" name="Line 74"/>
              <p:cNvSpPr/>
              <p:nvPr/>
            </p:nvSpPr>
            <p:spPr>
              <a:xfrm flipH="1">
                <a:off x="1227102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45" name="Line 75"/>
              <p:cNvSpPr/>
              <p:nvPr/>
            </p:nvSpPr>
            <p:spPr>
              <a:xfrm flipH="1">
                <a:off x="1202266" y="299832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46" name="Line 76"/>
              <p:cNvSpPr/>
              <p:nvPr/>
            </p:nvSpPr>
            <p:spPr>
              <a:xfrm flipH="1">
                <a:off x="1178560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47" name="Line 77"/>
              <p:cNvSpPr/>
              <p:nvPr/>
            </p:nvSpPr>
            <p:spPr>
              <a:xfrm flipH="1">
                <a:off x="1154853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48" name="Line 78"/>
              <p:cNvSpPr/>
              <p:nvPr/>
            </p:nvSpPr>
            <p:spPr>
              <a:xfrm flipH="1">
                <a:off x="1130018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49" name="Line 79"/>
              <p:cNvSpPr/>
              <p:nvPr/>
            </p:nvSpPr>
            <p:spPr>
              <a:xfrm flipH="1">
                <a:off x="1105182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50" name="Line 80"/>
              <p:cNvSpPr/>
              <p:nvPr/>
            </p:nvSpPr>
            <p:spPr>
              <a:xfrm flipH="1">
                <a:off x="1081476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51" name="Line 81"/>
              <p:cNvSpPr/>
              <p:nvPr/>
            </p:nvSpPr>
            <p:spPr>
              <a:xfrm flipH="1">
                <a:off x="1057769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52" name="Line 82"/>
              <p:cNvSpPr/>
              <p:nvPr/>
            </p:nvSpPr>
            <p:spPr>
              <a:xfrm flipH="1">
                <a:off x="1032933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53" name="Line 83"/>
              <p:cNvSpPr/>
              <p:nvPr/>
            </p:nvSpPr>
            <p:spPr>
              <a:xfrm flipH="1">
                <a:off x="1008098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54" name="Line 84"/>
              <p:cNvSpPr/>
              <p:nvPr/>
            </p:nvSpPr>
            <p:spPr>
              <a:xfrm flipH="1">
                <a:off x="984391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55" name="Line 85"/>
              <p:cNvSpPr/>
              <p:nvPr/>
            </p:nvSpPr>
            <p:spPr>
              <a:xfrm flipH="1">
                <a:off x="960684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56" name="Line 86"/>
              <p:cNvSpPr/>
              <p:nvPr/>
            </p:nvSpPr>
            <p:spPr>
              <a:xfrm flipH="1">
                <a:off x="935849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57" name="Line 87"/>
              <p:cNvSpPr/>
              <p:nvPr/>
            </p:nvSpPr>
            <p:spPr>
              <a:xfrm flipH="1">
                <a:off x="911013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58" name="Line 88"/>
              <p:cNvSpPr/>
              <p:nvPr/>
            </p:nvSpPr>
            <p:spPr>
              <a:xfrm flipH="1">
                <a:off x="887307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59" name="Line 89"/>
              <p:cNvSpPr/>
              <p:nvPr/>
            </p:nvSpPr>
            <p:spPr>
              <a:xfrm flipH="1">
                <a:off x="863600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60" name="Line 90"/>
              <p:cNvSpPr/>
              <p:nvPr/>
            </p:nvSpPr>
            <p:spPr>
              <a:xfrm flipH="1">
                <a:off x="838764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61" name="Line 91"/>
              <p:cNvSpPr/>
              <p:nvPr/>
            </p:nvSpPr>
            <p:spPr>
              <a:xfrm flipH="1">
                <a:off x="813929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62" name="Line 92"/>
              <p:cNvSpPr/>
              <p:nvPr/>
            </p:nvSpPr>
            <p:spPr>
              <a:xfrm flipH="1">
                <a:off x="790222" y="299832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63" name="Line 93"/>
              <p:cNvSpPr/>
              <p:nvPr/>
            </p:nvSpPr>
            <p:spPr>
              <a:xfrm flipH="1">
                <a:off x="766515" y="299832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64" name="Line 94"/>
              <p:cNvSpPr/>
              <p:nvPr/>
            </p:nvSpPr>
            <p:spPr>
              <a:xfrm flipH="1">
                <a:off x="741680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65" name="Line 95"/>
              <p:cNvSpPr/>
              <p:nvPr/>
            </p:nvSpPr>
            <p:spPr>
              <a:xfrm flipH="1">
                <a:off x="716844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66" name="Line 96"/>
              <p:cNvSpPr/>
              <p:nvPr/>
            </p:nvSpPr>
            <p:spPr>
              <a:xfrm flipH="1">
                <a:off x="693138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67" name="Line 97"/>
              <p:cNvSpPr/>
              <p:nvPr/>
            </p:nvSpPr>
            <p:spPr>
              <a:xfrm flipH="1">
                <a:off x="669431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68" name="Line 98"/>
              <p:cNvSpPr/>
              <p:nvPr/>
            </p:nvSpPr>
            <p:spPr>
              <a:xfrm flipH="1">
                <a:off x="644595" y="299832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69" name="Line 99"/>
              <p:cNvSpPr/>
              <p:nvPr/>
            </p:nvSpPr>
            <p:spPr>
              <a:xfrm flipH="1">
                <a:off x="619760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70" name="Line 100"/>
              <p:cNvSpPr/>
              <p:nvPr/>
            </p:nvSpPr>
            <p:spPr>
              <a:xfrm flipH="1">
                <a:off x="596053" y="299832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71" name="Line 101"/>
              <p:cNvSpPr/>
              <p:nvPr/>
            </p:nvSpPr>
            <p:spPr>
              <a:xfrm flipH="1">
                <a:off x="572346" y="299832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72" name="Line 102"/>
              <p:cNvSpPr/>
              <p:nvPr/>
            </p:nvSpPr>
            <p:spPr>
              <a:xfrm flipV="1">
                <a:off x="566702" y="2978009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73" name="Line 103"/>
              <p:cNvSpPr/>
              <p:nvPr/>
            </p:nvSpPr>
            <p:spPr>
              <a:xfrm flipV="1">
                <a:off x="566702" y="2949786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74" name="Line 104"/>
              <p:cNvSpPr/>
              <p:nvPr/>
            </p:nvSpPr>
            <p:spPr>
              <a:xfrm flipV="1">
                <a:off x="566702" y="2924951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75" name="Line 105"/>
              <p:cNvSpPr/>
              <p:nvPr/>
            </p:nvSpPr>
            <p:spPr>
              <a:xfrm flipV="1">
                <a:off x="566702" y="2905760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76" name="Line 106"/>
              <p:cNvSpPr/>
              <p:nvPr/>
            </p:nvSpPr>
            <p:spPr>
              <a:xfrm flipV="1">
                <a:off x="566702" y="2880924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77" name="Line 107"/>
              <p:cNvSpPr/>
              <p:nvPr/>
            </p:nvSpPr>
            <p:spPr>
              <a:xfrm flipV="1">
                <a:off x="566702" y="2852702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78" name="Line 108"/>
              <p:cNvSpPr/>
              <p:nvPr/>
            </p:nvSpPr>
            <p:spPr>
              <a:xfrm flipV="1">
                <a:off x="566702" y="2827867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79" name="Line 109"/>
              <p:cNvSpPr/>
              <p:nvPr/>
            </p:nvSpPr>
            <p:spPr>
              <a:xfrm flipV="1">
                <a:off x="566702" y="2808675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80" name="Line 110"/>
              <p:cNvSpPr/>
              <p:nvPr/>
            </p:nvSpPr>
            <p:spPr>
              <a:xfrm flipV="1">
                <a:off x="566702" y="2780453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81" name="Line 111"/>
              <p:cNvSpPr/>
              <p:nvPr/>
            </p:nvSpPr>
            <p:spPr>
              <a:xfrm flipV="1">
                <a:off x="566702" y="2755618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82" name="Line 112"/>
              <p:cNvSpPr/>
              <p:nvPr/>
            </p:nvSpPr>
            <p:spPr>
              <a:xfrm flipV="1">
                <a:off x="566702" y="2730782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83" name="Line 113"/>
              <p:cNvSpPr/>
              <p:nvPr/>
            </p:nvSpPr>
            <p:spPr>
              <a:xfrm flipV="1">
                <a:off x="566702" y="2711591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84" name="Line 114"/>
              <p:cNvSpPr/>
              <p:nvPr/>
            </p:nvSpPr>
            <p:spPr>
              <a:xfrm flipV="1">
                <a:off x="566702" y="2683369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85" name="Line 115"/>
              <p:cNvSpPr/>
              <p:nvPr/>
            </p:nvSpPr>
            <p:spPr>
              <a:xfrm flipV="1">
                <a:off x="566702" y="2658533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86" name="Line 116"/>
              <p:cNvSpPr/>
              <p:nvPr/>
            </p:nvSpPr>
            <p:spPr>
              <a:xfrm flipV="1">
                <a:off x="566702" y="2639342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87" name="Line 117"/>
              <p:cNvSpPr/>
              <p:nvPr/>
            </p:nvSpPr>
            <p:spPr>
              <a:xfrm flipV="1">
                <a:off x="566702" y="2614506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88" name="Line 118"/>
              <p:cNvSpPr/>
              <p:nvPr/>
            </p:nvSpPr>
            <p:spPr>
              <a:xfrm flipV="1">
                <a:off x="566702" y="2586284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89" name="Line 119"/>
              <p:cNvSpPr/>
              <p:nvPr/>
            </p:nvSpPr>
            <p:spPr>
              <a:xfrm flipV="1">
                <a:off x="566702" y="2561449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90" name="Line 120"/>
              <p:cNvSpPr/>
              <p:nvPr/>
            </p:nvSpPr>
            <p:spPr>
              <a:xfrm flipV="1">
                <a:off x="566702" y="2542257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91" name="Line 121"/>
              <p:cNvSpPr/>
              <p:nvPr/>
            </p:nvSpPr>
            <p:spPr>
              <a:xfrm flipV="1">
                <a:off x="566702" y="2514035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92" name="Line 122"/>
              <p:cNvSpPr/>
              <p:nvPr/>
            </p:nvSpPr>
            <p:spPr>
              <a:xfrm flipV="1">
                <a:off x="566702" y="2489200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93" name="Line 123"/>
              <p:cNvSpPr/>
              <p:nvPr/>
            </p:nvSpPr>
            <p:spPr>
              <a:xfrm flipV="1">
                <a:off x="566702" y="2464364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94" name="Freeform 124"/>
              <p:cNvSpPr/>
              <p:nvPr/>
            </p:nvSpPr>
            <p:spPr>
              <a:xfrm>
                <a:off x="1799448" y="2460977"/>
                <a:ext cx="769904" cy="537353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995" name="Freeform 125"/>
              <p:cNvSpPr/>
              <p:nvPr/>
            </p:nvSpPr>
            <p:spPr>
              <a:xfrm>
                <a:off x="1799448" y="2460977"/>
                <a:ext cx="769904" cy="537353"/>
              </a:xfrm>
              <a:prstGeom prst="rect">
                <a:avLst/>
              </a:prstGeom>
              <a:blipFill rotWithShape="1">
                <a:blip r:embed="rId2"/>
                <a:srcRect l="0" t="0" r="0" b="0"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996" name="Line 126"/>
              <p:cNvSpPr/>
              <p:nvPr/>
            </p:nvSpPr>
            <p:spPr>
              <a:xfrm flipV="1">
                <a:off x="1799448" y="2446302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97" name="Line 127"/>
              <p:cNvSpPr/>
              <p:nvPr/>
            </p:nvSpPr>
            <p:spPr>
              <a:xfrm>
                <a:off x="1791546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98" name="Line 128"/>
              <p:cNvSpPr/>
              <p:nvPr/>
            </p:nvSpPr>
            <p:spPr>
              <a:xfrm>
                <a:off x="1793803" y="2460977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99" name="Line 129"/>
              <p:cNvSpPr/>
              <p:nvPr/>
            </p:nvSpPr>
            <p:spPr>
              <a:xfrm>
                <a:off x="1818639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00" name="Line 130"/>
              <p:cNvSpPr/>
              <p:nvPr/>
            </p:nvSpPr>
            <p:spPr>
              <a:xfrm>
                <a:off x="1842345" y="2460977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01" name="Line 131"/>
              <p:cNvSpPr/>
              <p:nvPr/>
            </p:nvSpPr>
            <p:spPr>
              <a:xfrm>
                <a:off x="1866052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02" name="Line 132"/>
              <p:cNvSpPr/>
              <p:nvPr/>
            </p:nvSpPr>
            <p:spPr>
              <a:xfrm>
                <a:off x="1890888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03" name="Line 133"/>
              <p:cNvSpPr/>
              <p:nvPr/>
            </p:nvSpPr>
            <p:spPr>
              <a:xfrm>
                <a:off x="1914594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04" name="Line 134"/>
              <p:cNvSpPr/>
              <p:nvPr/>
            </p:nvSpPr>
            <p:spPr>
              <a:xfrm>
                <a:off x="1939430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05" name="Line 135"/>
              <p:cNvSpPr/>
              <p:nvPr/>
            </p:nvSpPr>
            <p:spPr>
              <a:xfrm>
                <a:off x="1963137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06" name="Line 136"/>
              <p:cNvSpPr/>
              <p:nvPr/>
            </p:nvSpPr>
            <p:spPr>
              <a:xfrm>
                <a:off x="1987972" y="2460977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07" name="Line 137"/>
              <p:cNvSpPr/>
              <p:nvPr/>
            </p:nvSpPr>
            <p:spPr>
              <a:xfrm>
                <a:off x="2011679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08" name="Line 138"/>
              <p:cNvSpPr/>
              <p:nvPr/>
            </p:nvSpPr>
            <p:spPr>
              <a:xfrm>
                <a:off x="2036514" y="2460977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09" name="Line 139"/>
              <p:cNvSpPr/>
              <p:nvPr/>
            </p:nvSpPr>
            <p:spPr>
              <a:xfrm>
                <a:off x="2060221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10" name="Line 140"/>
              <p:cNvSpPr/>
              <p:nvPr/>
            </p:nvSpPr>
            <p:spPr>
              <a:xfrm>
                <a:off x="2085057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11" name="Line 141"/>
              <p:cNvSpPr/>
              <p:nvPr/>
            </p:nvSpPr>
            <p:spPr>
              <a:xfrm>
                <a:off x="2108763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12" name="Line 142"/>
              <p:cNvSpPr/>
              <p:nvPr/>
            </p:nvSpPr>
            <p:spPr>
              <a:xfrm>
                <a:off x="2133599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13" name="Line 143"/>
              <p:cNvSpPr/>
              <p:nvPr/>
            </p:nvSpPr>
            <p:spPr>
              <a:xfrm>
                <a:off x="2157306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14" name="Line 144"/>
              <p:cNvSpPr/>
              <p:nvPr/>
            </p:nvSpPr>
            <p:spPr>
              <a:xfrm>
                <a:off x="2182141" y="2460977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15" name="Line 145"/>
              <p:cNvSpPr/>
              <p:nvPr/>
            </p:nvSpPr>
            <p:spPr>
              <a:xfrm>
                <a:off x="2205848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16" name="Line 146"/>
              <p:cNvSpPr/>
              <p:nvPr/>
            </p:nvSpPr>
            <p:spPr>
              <a:xfrm>
                <a:off x="2230683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17" name="Line 147"/>
              <p:cNvSpPr/>
              <p:nvPr/>
            </p:nvSpPr>
            <p:spPr>
              <a:xfrm>
                <a:off x="2254390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18" name="Line 148"/>
              <p:cNvSpPr/>
              <p:nvPr/>
            </p:nvSpPr>
            <p:spPr>
              <a:xfrm>
                <a:off x="2279226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19" name="Line 149"/>
              <p:cNvSpPr/>
              <p:nvPr/>
            </p:nvSpPr>
            <p:spPr>
              <a:xfrm>
                <a:off x="2302932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20" name="Line 150"/>
              <p:cNvSpPr/>
              <p:nvPr/>
            </p:nvSpPr>
            <p:spPr>
              <a:xfrm>
                <a:off x="2327768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21" name="Line 151"/>
              <p:cNvSpPr/>
              <p:nvPr/>
            </p:nvSpPr>
            <p:spPr>
              <a:xfrm>
                <a:off x="2351475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22" name="Line 152"/>
              <p:cNvSpPr/>
              <p:nvPr/>
            </p:nvSpPr>
            <p:spPr>
              <a:xfrm>
                <a:off x="2376310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23" name="Line 153"/>
              <p:cNvSpPr/>
              <p:nvPr/>
            </p:nvSpPr>
            <p:spPr>
              <a:xfrm>
                <a:off x="2400017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24" name="Line 154"/>
              <p:cNvSpPr/>
              <p:nvPr/>
            </p:nvSpPr>
            <p:spPr>
              <a:xfrm>
                <a:off x="2423723" y="2460977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25" name="Line 155"/>
              <p:cNvSpPr/>
              <p:nvPr/>
            </p:nvSpPr>
            <p:spPr>
              <a:xfrm>
                <a:off x="2448559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26" name="Line 156"/>
              <p:cNvSpPr/>
              <p:nvPr/>
            </p:nvSpPr>
            <p:spPr>
              <a:xfrm>
                <a:off x="2473395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27" name="Line 157"/>
              <p:cNvSpPr/>
              <p:nvPr/>
            </p:nvSpPr>
            <p:spPr>
              <a:xfrm>
                <a:off x="2497101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28" name="Line 158"/>
              <p:cNvSpPr/>
              <p:nvPr/>
            </p:nvSpPr>
            <p:spPr>
              <a:xfrm>
                <a:off x="2520808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29" name="Line 159"/>
              <p:cNvSpPr/>
              <p:nvPr/>
            </p:nvSpPr>
            <p:spPr>
              <a:xfrm>
                <a:off x="2545644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30" name="Line 160"/>
              <p:cNvSpPr/>
              <p:nvPr/>
            </p:nvSpPr>
            <p:spPr>
              <a:xfrm>
                <a:off x="2569350" y="2459848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31" name="Line 161"/>
              <p:cNvSpPr/>
              <p:nvPr/>
            </p:nvSpPr>
            <p:spPr>
              <a:xfrm>
                <a:off x="2569350" y="2484684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32" name="Line 162"/>
              <p:cNvSpPr/>
              <p:nvPr/>
            </p:nvSpPr>
            <p:spPr>
              <a:xfrm>
                <a:off x="2569350" y="2508391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33" name="Line 163"/>
              <p:cNvSpPr/>
              <p:nvPr/>
            </p:nvSpPr>
            <p:spPr>
              <a:xfrm>
                <a:off x="2569350" y="2532097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34" name="Line 164"/>
              <p:cNvSpPr/>
              <p:nvPr/>
            </p:nvSpPr>
            <p:spPr>
              <a:xfrm>
                <a:off x="2569350" y="2556933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35" name="Line 165"/>
              <p:cNvSpPr/>
              <p:nvPr/>
            </p:nvSpPr>
            <p:spPr>
              <a:xfrm>
                <a:off x="2569350" y="2580640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36" name="Line 166"/>
              <p:cNvSpPr/>
              <p:nvPr/>
            </p:nvSpPr>
            <p:spPr>
              <a:xfrm>
                <a:off x="2569350" y="2605475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37" name="Line 167"/>
              <p:cNvSpPr/>
              <p:nvPr/>
            </p:nvSpPr>
            <p:spPr>
              <a:xfrm>
                <a:off x="2569350" y="2629182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38" name="Line 168"/>
              <p:cNvSpPr/>
              <p:nvPr/>
            </p:nvSpPr>
            <p:spPr>
              <a:xfrm>
                <a:off x="2569350" y="2654017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39" name="Line 169"/>
              <p:cNvSpPr/>
              <p:nvPr/>
            </p:nvSpPr>
            <p:spPr>
              <a:xfrm>
                <a:off x="2569350" y="2677724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40" name="Line 170"/>
              <p:cNvSpPr/>
              <p:nvPr/>
            </p:nvSpPr>
            <p:spPr>
              <a:xfrm>
                <a:off x="2569350" y="2701430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41" name="Line 171"/>
              <p:cNvSpPr/>
              <p:nvPr/>
            </p:nvSpPr>
            <p:spPr>
              <a:xfrm>
                <a:off x="2569350" y="2726266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42" name="Line 172"/>
              <p:cNvSpPr/>
              <p:nvPr/>
            </p:nvSpPr>
            <p:spPr>
              <a:xfrm>
                <a:off x="2569350" y="2751101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43" name="Line 173"/>
              <p:cNvSpPr/>
              <p:nvPr/>
            </p:nvSpPr>
            <p:spPr>
              <a:xfrm>
                <a:off x="2569350" y="2774809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44" name="Line 174"/>
              <p:cNvSpPr/>
              <p:nvPr/>
            </p:nvSpPr>
            <p:spPr>
              <a:xfrm>
                <a:off x="2569350" y="2798515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45" name="Line 175"/>
              <p:cNvSpPr/>
              <p:nvPr/>
            </p:nvSpPr>
            <p:spPr>
              <a:xfrm>
                <a:off x="2569350" y="2823350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46" name="Line 176"/>
              <p:cNvSpPr/>
              <p:nvPr/>
            </p:nvSpPr>
            <p:spPr>
              <a:xfrm>
                <a:off x="2569350" y="2847057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47" name="Line 177"/>
              <p:cNvSpPr/>
              <p:nvPr/>
            </p:nvSpPr>
            <p:spPr>
              <a:xfrm>
                <a:off x="2569350" y="2870764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48" name="Line 178"/>
              <p:cNvSpPr/>
              <p:nvPr/>
            </p:nvSpPr>
            <p:spPr>
              <a:xfrm>
                <a:off x="2569350" y="2895599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49" name="Line 179"/>
              <p:cNvSpPr/>
              <p:nvPr/>
            </p:nvSpPr>
            <p:spPr>
              <a:xfrm>
                <a:off x="2569350" y="2920435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50" name="Line 180"/>
              <p:cNvSpPr/>
              <p:nvPr/>
            </p:nvSpPr>
            <p:spPr>
              <a:xfrm>
                <a:off x="2569350" y="2944142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51" name="Line 181"/>
              <p:cNvSpPr/>
              <p:nvPr/>
            </p:nvSpPr>
            <p:spPr>
              <a:xfrm>
                <a:off x="2569350" y="2967848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52" name="Line 182"/>
              <p:cNvSpPr/>
              <p:nvPr/>
            </p:nvSpPr>
            <p:spPr>
              <a:xfrm flipH="1">
                <a:off x="2556933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53" name="Line 183"/>
              <p:cNvSpPr/>
              <p:nvPr/>
            </p:nvSpPr>
            <p:spPr>
              <a:xfrm flipH="1">
                <a:off x="2532098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54" name="Line 184"/>
              <p:cNvSpPr/>
              <p:nvPr/>
            </p:nvSpPr>
            <p:spPr>
              <a:xfrm flipH="1">
                <a:off x="2508391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55" name="Line 185"/>
              <p:cNvSpPr/>
              <p:nvPr/>
            </p:nvSpPr>
            <p:spPr>
              <a:xfrm flipH="1">
                <a:off x="2484684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56" name="Line 186"/>
              <p:cNvSpPr/>
              <p:nvPr/>
            </p:nvSpPr>
            <p:spPr>
              <a:xfrm flipH="1">
                <a:off x="2459849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57" name="Line 187"/>
              <p:cNvSpPr/>
              <p:nvPr/>
            </p:nvSpPr>
            <p:spPr>
              <a:xfrm flipH="1">
                <a:off x="2435013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58" name="Line 188"/>
              <p:cNvSpPr/>
              <p:nvPr/>
            </p:nvSpPr>
            <p:spPr>
              <a:xfrm flipH="1">
                <a:off x="2411307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59" name="Line 189"/>
              <p:cNvSpPr/>
              <p:nvPr/>
            </p:nvSpPr>
            <p:spPr>
              <a:xfrm flipH="1">
                <a:off x="2387600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60" name="Line 190"/>
              <p:cNvSpPr/>
              <p:nvPr/>
            </p:nvSpPr>
            <p:spPr>
              <a:xfrm flipH="1">
                <a:off x="2362764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61" name="Line 191"/>
              <p:cNvSpPr/>
              <p:nvPr/>
            </p:nvSpPr>
            <p:spPr>
              <a:xfrm flipH="1">
                <a:off x="2337929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62" name="Line 192"/>
              <p:cNvSpPr/>
              <p:nvPr/>
            </p:nvSpPr>
            <p:spPr>
              <a:xfrm flipH="1">
                <a:off x="2314222" y="299832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63" name="Line 193"/>
              <p:cNvSpPr/>
              <p:nvPr/>
            </p:nvSpPr>
            <p:spPr>
              <a:xfrm flipH="1">
                <a:off x="2290515" y="299832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64" name="Line 194"/>
              <p:cNvSpPr/>
              <p:nvPr/>
            </p:nvSpPr>
            <p:spPr>
              <a:xfrm flipH="1">
                <a:off x="2265680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65" name="Line 195"/>
              <p:cNvSpPr/>
              <p:nvPr/>
            </p:nvSpPr>
            <p:spPr>
              <a:xfrm flipH="1">
                <a:off x="2240844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66" name="Line 196"/>
              <p:cNvSpPr/>
              <p:nvPr/>
            </p:nvSpPr>
            <p:spPr>
              <a:xfrm flipH="1">
                <a:off x="2217138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67" name="Line 197"/>
              <p:cNvSpPr/>
              <p:nvPr/>
            </p:nvSpPr>
            <p:spPr>
              <a:xfrm flipH="1">
                <a:off x="2193431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68" name="Line 198"/>
              <p:cNvSpPr/>
              <p:nvPr/>
            </p:nvSpPr>
            <p:spPr>
              <a:xfrm flipH="1">
                <a:off x="2168595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69" name="Line 199"/>
              <p:cNvSpPr/>
              <p:nvPr/>
            </p:nvSpPr>
            <p:spPr>
              <a:xfrm flipH="1">
                <a:off x="2143760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70" name="Line 200"/>
              <p:cNvSpPr/>
              <p:nvPr/>
            </p:nvSpPr>
            <p:spPr>
              <a:xfrm flipH="1">
                <a:off x="2120053" y="299832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71" name="Line 201"/>
              <p:cNvSpPr/>
              <p:nvPr/>
            </p:nvSpPr>
            <p:spPr>
              <a:xfrm flipH="1">
                <a:off x="2096346" y="299832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72" name="Line 202"/>
              <p:cNvSpPr/>
              <p:nvPr/>
            </p:nvSpPr>
            <p:spPr>
              <a:xfrm flipH="1">
                <a:off x="2071511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73" name="Line 203"/>
              <p:cNvSpPr/>
              <p:nvPr/>
            </p:nvSpPr>
            <p:spPr>
              <a:xfrm flipH="1">
                <a:off x="2046675" y="299832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74" name="Line 204"/>
              <p:cNvSpPr/>
              <p:nvPr/>
            </p:nvSpPr>
            <p:spPr>
              <a:xfrm flipH="1">
                <a:off x="2022969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75" name="Line 205"/>
              <p:cNvSpPr/>
              <p:nvPr/>
            </p:nvSpPr>
            <p:spPr>
              <a:xfrm flipH="1">
                <a:off x="1999262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76" name="Line 206"/>
              <p:cNvSpPr/>
              <p:nvPr/>
            </p:nvSpPr>
            <p:spPr>
              <a:xfrm flipH="1">
                <a:off x="1974426" y="299832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77" name="Line 207"/>
              <p:cNvSpPr/>
              <p:nvPr/>
            </p:nvSpPr>
            <p:spPr>
              <a:xfrm flipH="1">
                <a:off x="1949591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78" name="Line 208"/>
              <p:cNvSpPr/>
              <p:nvPr/>
            </p:nvSpPr>
            <p:spPr>
              <a:xfrm flipH="1">
                <a:off x="1925884" y="299832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79" name="Line 209"/>
              <p:cNvSpPr/>
              <p:nvPr/>
            </p:nvSpPr>
            <p:spPr>
              <a:xfrm flipH="1">
                <a:off x="1902178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80" name="Line 210"/>
              <p:cNvSpPr/>
              <p:nvPr/>
            </p:nvSpPr>
            <p:spPr>
              <a:xfrm flipH="1">
                <a:off x="1877342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81" name="Line 211"/>
              <p:cNvSpPr/>
              <p:nvPr/>
            </p:nvSpPr>
            <p:spPr>
              <a:xfrm flipH="1">
                <a:off x="1852507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82" name="Line 212"/>
              <p:cNvSpPr/>
              <p:nvPr/>
            </p:nvSpPr>
            <p:spPr>
              <a:xfrm flipH="1">
                <a:off x="1828800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83" name="Line 213"/>
              <p:cNvSpPr/>
              <p:nvPr/>
            </p:nvSpPr>
            <p:spPr>
              <a:xfrm flipH="1">
                <a:off x="1805093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84" name="Line 214"/>
              <p:cNvSpPr/>
              <p:nvPr/>
            </p:nvSpPr>
            <p:spPr>
              <a:xfrm flipV="1">
                <a:off x="1799448" y="2978009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85" name="Line 215"/>
              <p:cNvSpPr/>
              <p:nvPr/>
            </p:nvSpPr>
            <p:spPr>
              <a:xfrm flipV="1">
                <a:off x="1799448" y="2949786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86" name="Line 216"/>
              <p:cNvSpPr/>
              <p:nvPr/>
            </p:nvSpPr>
            <p:spPr>
              <a:xfrm flipV="1">
                <a:off x="1799448" y="2924951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87" name="Line 217"/>
              <p:cNvSpPr/>
              <p:nvPr/>
            </p:nvSpPr>
            <p:spPr>
              <a:xfrm flipV="1">
                <a:off x="1799448" y="2905760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88" name="Line 218"/>
              <p:cNvSpPr/>
              <p:nvPr/>
            </p:nvSpPr>
            <p:spPr>
              <a:xfrm flipV="1">
                <a:off x="1799448" y="2880924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89" name="Line 219"/>
              <p:cNvSpPr/>
              <p:nvPr/>
            </p:nvSpPr>
            <p:spPr>
              <a:xfrm flipV="1">
                <a:off x="1799448" y="2852702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90" name="Line 220"/>
              <p:cNvSpPr/>
              <p:nvPr/>
            </p:nvSpPr>
            <p:spPr>
              <a:xfrm flipV="1">
                <a:off x="1799448" y="2827867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91" name="Line 221"/>
              <p:cNvSpPr/>
              <p:nvPr/>
            </p:nvSpPr>
            <p:spPr>
              <a:xfrm flipV="1">
                <a:off x="1799448" y="2808675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92" name="Line 222"/>
              <p:cNvSpPr/>
              <p:nvPr/>
            </p:nvSpPr>
            <p:spPr>
              <a:xfrm flipV="1">
                <a:off x="1799448" y="2780453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93" name="Line 223"/>
              <p:cNvSpPr/>
              <p:nvPr/>
            </p:nvSpPr>
            <p:spPr>
              <a:xfrm flipV="1">
                <a:off x="1799448" y="2755618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94" name="Line 224"/>
              <p:cNvSpPr/>
              <p:nvPr/>
            </p:nvSpPr>
            <p:spPr>
              <a:xfrm flipV="1">
                <a:off x="1799448" y="2730782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95" name="Line 225"/>
              <p:cNvSpPr/>
              <p:nvPr/>
            </p:nvSpPr>
            <p:spPr>
              <a:xfrm flipV="1">
                <a:off x="1799448" y="2711591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96" name="Line 226"/>
              <p:cNvSpPr/>
              <p:nvPr/>
            </p:nvSpPr>
            <p:spPr>
              <a:xfrm flipV="1">
                <a:off x="1799448" y="2683369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97" name="Line 227"/>
              <p:cNvSpPr/>
              <p:nvPr/>
            </p:nvSpPr>
            <p:spPr>
              <a:xfrm flipV="1">
                <a:off x="1799448" y="2658533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98" name="Line 228"/>
              <p:cNvSpPr/>
              <p:nvPr/>
            </p:nvSpPr>
            <p:spPr>
              <a:xfrm flipV="1">
                <a:off x="1799448" y="2639342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99" name="Line 229"/>
              <p:cNvSpPr/>
              <p:nvPr/>
            </p:nvSpPr>
            <p:spPr>
              <a:xfrm flipV="1">
                <a:off x="1799448" y="2614506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00" name="Line 230"/>
              <p:cNvSpPr/>
              <p:nvPr/>
            </p:nvSpPr>
            <p:spPr>
              <a:xfrm flipV="1">
                <a:off x="1799448" y="2586284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01" name="Line 231"/>
              <p:cNvSpPr/>
              <p:nvPr/>
            </p:nvSpPr>
            <p:spPr>
              <a:xfrm flipV="1">
                <a:off x="1799448" y="2561449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02" name="Line 232"/>
              <p:cNvSpPr/>
              <p:nvPr/>
            </p:nvSpPr>
            <p:spPr>
              <a:xfrm flipV="1">
                <a:off x="1799448" y="2542257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03" name="Line 233"/>
              <p:cNvSpPr/>
              <p:nvPr/>
            </p:nvSpPr>
            <p:spPr>
              <a:xfrm flipV="1">
                <a:off x="1799448" y="2514035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04" name="Line 234"/>
              <p:cNvSpPr/>
              <p:nvPr/>
            </p:nvSpPr>
            <p:spPr>
              <a:xfrm flipV="1">
                <a:off x="1799448" y="2489200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05" name="Line 235"/>
              <p:cNvSpPr/>
              <p:nvPr/>
            </p:nvSpPr>
            <p:spPr>
              <a:xfrm flipV="1">
                <a:off x="1799448" y="2464364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06" name="Freeform 236"/>
              <p:cNvSpPr/>
              <p:nvPr/>
            </p:nvSpPr>
            <p:spPr>
              <a:xfrm>
                <a:off x="0" y="3831449"/>
                <a:ext cx="654756" cy="544125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107" name="Freeform 237"/>
              <p:cNvSpPr/>
              <p:nvPr/>
            </p:nvSpPr>
            <p:spPr>
              <a:xfrm>
                <a:off x="3878862" y="2460977"/>
                <a:ext cx="769903" cy="537353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108" name="Freeform 238"/>
              <p:cNvSpPr/>
              <p:nvPr/>
            </p:nvSpPr>
            <p:spPr>
              <a:xfrm>
                <a:off x="3878862" y="2460977"/>
                <a:ext cx="769903" cy="537353"/>
              </a:xfrm>
              <a:prstGeom prst="rect">
                <a:avLst/>
              </a:prstGeom>
              <a:blipFill rotWithShape="1">
                <a:blip r:embed="rId2"/>
                <a:srcRect l="0" t="0" r="0" b="0"/>
                <a:tile tx="0" ty="0" sx="100000" sy="100000" flip="none" algn="tl"/>
              </a:blipFill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109" name="Line 239"/>
              <p:cNvSpPr/>
              <p:nvPr/>
            </p:nvSpPr>
            <p:spPr>
              <a:xfrm flipV="1">
                <a:off x="3878861" y="2446302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10" name="Line 240"/>
              <p:cNvSpPr/>
              <p:nvPr/>
            </p:nvSpPr>
            <p:spPr>
              <a:xfrm>
                <a:off x="3870959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11" name="Line 241"/>
              <p:cNvSpPr/>
              <p:nvPr/>
            </p:nvSpPr>
            <p:spPr>
              <a:xfrm>
                <a:off x="3873217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12" name="Line 242"/>
              <p:cNvSpPr/>
              <p:nvPr/>
            </p:nvSpPr>
            <p:spPr>
              <a:xfrm>
                <a:off x="3896923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13" name="Line 243"/>
              <p:cNvSpPr/>
              <p:nvPr/>
            </p:nvSpPr>
            <p:spPr>
              <a:xfrm>
                <a:off x="3921759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14" name="Line 244"/>
              <p:cNvSpPr/>
              <p:nvPr/>
            </p:nvSpPr>
            <p:spPr>
              <a:xfrm>
                <a:off x="3945466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15" name="Line 245"/>
              <p:cNvSpPr/>
              <p:nvPr/>
            </p:nvSpPr>
            <p:spPr>
              <a:xfrm>
                <a:off x="3970301" y="2460977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16" name="Line 246"/>
              <p:cNvSpPr/>
              <p:nvPr/>
            </p:nvSpPr>
            <p:spPr>
              <a:xfrm>
                <a:off x="3994007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17" name="Line 247"/>
              <p:cNvSpPr/>
              <p:nvPr/>
            </p:nvSpPr>
            <p:spPr>
              <a:xfrm>
                <a:off x="4018843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18" name="Line 248"/>
              <p:cNvSpPr/>
              <p:nvPr/>
            </p:nvSpPr>
            <p:spPr>
              <a:xfrm>
                <a:off x="4042550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19" name="Line 249"/>
              <p:cNvSpPr/>
              <p:nvPr/>
            </p:nvSpPr>
            <p:spPr>
              <a:xfrm>
                <a:off x="4067386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20" name="Line 250"/>
              <p:cNvSpPr/>
              <p:nvPr/>
            </p:nvSpPr>
            <p:spPr>
              <a:xfrm>
                <a:off x="4091092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21" name="Line 251"/>
              <p:cNvSpPr/>
              <p:nvPr/>
            </p:nvSpPr>
            <p:spPr>
              <a:xfrm>
                <a:off x="4115927" y="2460977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22" name="Line 252"/>
              <p:cNvSpPr/>
              <p:nvPr/>
            </p:nvSpPr>
            <p:spPr>
              <a:xfrm>
                <a:off x="4139634" y="2460977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23" name="Line 253"/>
              <p:cNvSpPr/>
              <p:nvPr/>
            </p:nvSpPr>
            <p:spPr>
              <a:xfrm>
                <a:off x="4164470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24" name="Line 254"/>
              <p:cNvSpPr/>
              <p:nvPr/>
            </p:nvSpPr>
            <p:spPr>
              <a:xfrm>
                <a:off x="4188176" y="2460977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25" name="Line 255"/>
              <p:cNvSpPr/>
              <p:nvPr/>
            </p:nvSpPr>
            <p:spPr>
              <a:xfrm>
                <a:off x="4213012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26" name="Line 256"/>
              <p:cNvSpPr/>
              <p:nvPr/>
            </p:nvSpPr>
            <p:spPr>
              <a:xfrm>
                <a:off x="4236719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27" name="Line 257"/>
              <p:cNvSpPr/>
              <p:nvPr/>
            </p:nvSpPr>
            <p:spPr>
              <a:xfrm>
                <a:off x="4261554" y="2460977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28" name="Line 258"/>
              <p:cNvSpPr/>
              <p:nvPr/>
            </p:nvSpPr>
            <p:spPr>
              <a:xfrm>
                <a:off x="4285261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29" name="Line 259"/>
              <p:cNvSpPr/>
              <p:nvPr/>
            </p:nvSpPr>
            <p:spPr>
              <a:xfrm>
                <a:off x="4310096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30" name="Line 260"/>
              <p:cNvSpPr/>
              <p:nvPr/>
            </p:nvSpPr>
            <p:spPr>
              <a:xfrm>
                <a:off x="4333804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31" name="Line 261"/>
              <p:cNvSpPr/>
              <p:nvPr/>
            </p:nvSpPr>
            <p:spPr>
              <a:xfrm>
                <a:off x="4358639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32" name="Line 262"/>
              <p:cNvSpPr/>
              <p:nvPr/>
            </p:nvSpPr>
            <p:spPr>
              <a:xfrm>
                <a:off x="4382345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33" name="Line 263"/>
              <p:cNvSpPr/>
              <p:nvPr/>
            </p:nvSpPr>
            <p:spPr>
              <a:xfrm>
                <a:off x="4406052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34" name="Line 264"/>
              <p:cNvSpPr/>
              <p:nvPr/>
            </p:nvSpPr>
            <p:spPr>
              <a:xfrm>
                <a:off x="4430888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35" name="Line 265"/>
              <p:cNvSpPr/>
              <p:nvPr/>
            </p:nvSpPr>
            <p:spPr>
              <a:xfrm>
                <a:off x="4455724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36" name="Line 266"/>
              <p:cNvSpPr/>
              <p:nvPr/>
            </p:nvSpPr>
            <p:spPr>
              <a:xfrm>
                <a:off x="4479430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37" name="Line 267"/>
              <p:cNvSpPr/>
              <p:nvPr/>
            </p:nvSpPr>
            <p:spPr>
              <a:xfrm>
                <a:off x="4503137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38" name="Line 268"/>
              <p:cNvSpPr/>
              <p:nvPr/>
            </p:nvSpPr>
            <p:spPr>
              <a:xfrm>
                <a:off x="4527972" y="2460977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39" name="Line 269"/>
              <p:cNvSpPr/>
              <p:nvPr/>
            </p:nvSpPr>
            <p:spPr>
              <a:xfrm>
                <a:off x="4552808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40" name="Line 270"/>
              <p:cNvSpPr/>
              <p:nvPr/>
            </p:nvSpPr>
            <p:spPr>
              <a:xfrm>
                <a:off x="4576514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41" name="Line 271"/>
              <p:cNvSpPr/>
              <p:nvPr/>
            </p:nvSpPr>
            <p:spPr>
              <a:xfrm>
                <a:off x="4600221" y="2460977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42" name="Line 272"/>
              <p:cNvSpPr/>
              <p:nvPr/>
            </p:nvSpPr>
            <p:spPr>
              <a:xfrm>
                <a:off x="4625057" y="2460977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43" name="Line 273"/>
              <p:cNvSpPr/>
              <p:nvPr/>
            </p:nvSpPr>
            <p:spPr>
              <a:xfrm>
                <a:off x="4648764" y="2460977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44" name="Line 274"/>
              <p:cNvSpPr/>
              <p:nvPr/>
            </p:nvSpPr>
            <p:spPr>
              <a:xfrm>
                <a:off x="4648764" y="2484684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45" name="Line 275"/>
              <p:cNvSpPr/>
              <p:nvPr/>
            </p:nvSpPr>
            <p:spPr>
              <a:xfrm>
                <a:off x="4648764" y="2509519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46" name="Line 276"/>
              <p:cNvSpPr/>
              <p:nvPr/>
            </p:nvSpPr>
            <p:spPr>
              <a:xfrm>
                <a:off x="4648764" y="2534355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47" name="Line 277"/>
              <p:cNvSpPr/>
              <p:nvPr/>
            </p:nvSpPr>
            <p:spPr>
              <a:xfrm>
                <a:off x="4648764" y="2558062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48" name="Line 278"/>
              <p:cNvSpPr/>
              <p:nvPr/>
            </p:nvSpPr>
            <p:spPr>
              <a:xfrm>
                <a:off x="4648764" y="2581768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49" name="Line 279"/>
              <p:cNvSpPr/>
              <p:nvPr/>
            </p:nvSpPr>
            <p:spPr>
              <a:xfrm>
                <a:off x="4648764" y="2606604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50" name="Line 280"/>
              <p:cNvSpPr/>
              <p:nvPr/>
            </p:nvSpPr>
            <p:spPr>
              <a:xfrm>
                <a:off x="4648764" y="2630311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51" name="Line 281"/>
              <p:cNvSpPr/>
              <p:nvPr/>
            </p:nvSpPr>
            <p:spPr>
              <a:xfrm>
                <a:off x="4648764" y="2655146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52" name="Line 282"/>
              <p:cNvSpPr/>
              <p:nvPr/>
            </p:nvSpPr>
            <p:spPr>
              <a:xfrm>
                <a:off x="4648764" y="2678853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53" name="Line 283"/>
              <p:cNvSpPr/>
              <p:nvPr/>
            </p:nvSpPr>
            <p:spPr>
              <a:xfrm>
                <a:off x="4648764" y="2703688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54" name="Line 284"/>
              <p:cNvSpPr/>
              <p:nvPr/>
            </p:nvSpPr>
            <p:spPr>
              <a:xfrm>
                <a:off x="4648764" y="2727395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55" name="Line 285"/>
              <p:cNvSpPr/>
              <p:nvPr/>
            </p:nvSpPr>
            <p:spPr>
              <a:xfrm>
                <a:off x="4648764" y="2751101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56" name="Line 286"/>
              <p:cNvSpPr/>
              <p:nvPr/>
            </p:nvSpPr>
            <p:spPr>
              <a:xfrm>
                <a:off x="4648764" y="2775937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57" name="Line 287"/>
              <p:cNvSpPr/>
              <p:nvPr/>
            </p:nvSpPr>
            <p:spPr>
              <a:xfrm>
                <a:off x="4648764" y="2800773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58" name="Line 288"/>
              <p:cNvSpPr/>
              <p:nvPr/>
            </p:nvSpPr>
            <p:spPr>
              <a:xfrm>
                <a:off x="4648764" y="2824480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59" name="Line 289"/>
              <p:cNvSpPr/>
              <p:nvPr/>
            </p:nvSpPr>
            <p:spPr>
              <a:xfrm>
                <a:off x="4648764" y="2848186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60" name="Line 290"/>
              <p:cNvSpPr/>
              <p:nvPr/>
            </p:nvSpPr>
            <p:spPr>
              <a:xfrm>
                <a:off x="4648764" y="2873022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61" name="Line 291"/>
              <p:cNvSpPr/>
              <p:nvPr/>
            </p:nvSpPr>
            <p:spPr>
              <a:xfrm>
                <a:off x="4648764" y="2896728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62" name="Line 292"/>
              <p:cNvSpPr/>
              <p:nvPr/>
            </p:nvSpPr>
            <p:spPr>
              <a:xfrm>
                <a:off x="4648764" y="2920435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63" name="Line 293"/>
              <p:cNvSpPr/>
              <p:nvPr/>
            </p:nvSpPr>
            <p:spPr>
              <a:xfrm>
                <a:off x="4648764" y="2945270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64" name="Line 294"/>
              <p:cNvSpPr/>
              <p:nvPr/>
            </p:nvSpPr>
            <p:spPr>
              <a:xfrm>
                <a:off x="4648764" y="2970106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65" name="Line 295"/>
              <p:cNvSpPr/>
              <p:nvPr/>
            </p:nvSpPr>
            <p:spPr>
              <a:xfrm flipH="1">
                <a:off x="4634088" y="299832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66" name="Line 296"/>
              <p:cNvSpPr/>
              <p:nvPr/>
            </p:nvSpPr>
            <p:spPr>
              <a:xfrm flipH="1">
                <a:off x="4609253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67" name="Line 297"/>
              <p:cNvSpPr/>
              <p:nvPr/>
            </p:nvSpPr>
            <p:spPr>
              <a:xfrm flipH="1">
                <a:off x="4584417" y="299832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68" name="Line 298"/>
              <p:cNvSpPr/>
              <p:nvPr/>
            </p:nvSpPr>
            <p:spPr>
              <a:xfrm flipH="1">
                <a:off x="4560711" y="299832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69" name="Line 299"/>
              <p:cNvSpPr/>
              <p:nvPr/>
            </p:nvSpPr>
            <p:spPr>
              <a:xfrm flipH="1">
                <a:off x="4537004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70" name="Line 300"/>
              <p:cNvSpPr/>
              <p:nvPr/>
            </p:nvSpPr>
            <p:spPr>
              <a:xfrm flipH="1">
                <a:off x="4512169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71" name="Line 301"/>
              <p:cNvSpPr/>
              <p:nvPr/>
            </p:nvSpPr>
            <p:spPr>
              <a:xfrm flipH="1">
                <a:off x="4487333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72" name="Line 302"/>
              <p:cNvSpPr/>
              <p:nvPr/>
            </p:nvSpPr>
            <p:spPr>
              <a:xfrm flipH="1">
                <a:off x="4463627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73" name="Line 303"/>
              <p:cNvSpPr/>
              <p:nvPr/>
            </p:nvSpPr>
            <p:spPr>
              <a:xfrm flipH="1">
                <a:off x="4439920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74" name="Line 304"/>
              <p:cNvSpPr/>
              <p:nvPr/>
            </p:nvSpPr>
            <p:spPr>
              <a:xfrm flipH="1">
                <a:off x="4415084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75" name="Line 305"/>
              <p:cNvSpPr/>
              <p:nvPr/>
            </p:nvSpPr>
            <p:spPr>
              <a:xfrm flipH="1">
                <a:off x="4391378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76" name="Line 306"/>
              <p:cNvSpPr/>
              <p:nvPr/>
            </p:nvSpPr>
            <p:spPr>
              <a:xfrm flipH="1">
                <a:off x="4366542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77" name="Line 307"/>
              <p:cNvSpPr/>
              <p:nvPr/>
            </p:nvSpPr>
            <p:spPr>
              <a:xfrm flipH="1">
                <a:off x="4342835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78" name="Line 308"/>
              <p:cNvSpPr/>
              <p:nvPr/>
            </p:nvSpPr>
            <p:spPr>
              <a:xfrm flipH="1">
                <a:off x="4317999" y="299832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79" name="Line 309"/>
              <p:cNvSpPr/>
              <p:nvPr/>
            </p:nvSpPr>
            <p:spPr>
              <a:xfrm flipH="1">
                <a:off x="4294294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80" name="Line 310"/>
              <p:cNvSpPr/>
              <p:nvPr/>
            </p:nvSpPr>
            <p:spPr>
              <a:xfrm flipH="1">
                <a:off x="4269458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81" name="Line 311"/>
              <p:cNvSpPr/>
              <p:nvPr/>
            </p:nvSpPr>
            <p:spPr>
              <a:xfrm flipH="1">
                <a:off x="4245751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82" name="Line 312"/>
              <p:cNvSpPr/>
              <p:nvPr/>
            </p:nvSpPr>
            <p:spPr>
              <a:xfrm flipH="1">
                <a:off x="4220915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83" name="Line 313"/>
              <p:cNvSpPr/>
              <p:nvPr/>
            </p:nvSpPr>
            <p:spPr>
              <a:xfrm flipH="1">
                <a:off x="4197209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84" name="Line 314"/>
              <p:cNvSpPr/>
              <p:nvPr/>
            </p:nvSpPr>
            <p:spPr>
              <a:xfrm flipH="1">
                <a:off x="4172374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85" name="Line 315"/>
              <p:cNvSpPr/>
              <p:nvPr/>
            </p:nvSpPr>
            <p:spPr>
              <a:xfrm flipH="1">
                <a:off x="4148666" y="299832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86" name="Line 316"/>
              <p:cNvSpPr/>
              <p:nvPr/>
            </p:nvSpPr>
            <p:spPr>
              <a:xfrm flipH="1">
                <a:off x="4123831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87" name="Line 317"/>
              <p:cNvSpPr/>
              <p:nvPr/>
            </p:nvSpPr>
            <p:spPr>
              <a:xfrm flipH="1">
                <a:off x="4100124" y="299832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88" name="Line 318"/>
              <p:cNvSpPr/>
              <p:nvPr/>
            </p:nvSpPr>
            <p:spPr>
              <a:xfrm flipH="1">
                <a:off x="4075289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89" name="Line 319"/>
              <p:cNvSpPr/>
              <p:nvPr/>
            </p:nvSpPr>
            <p:spPr>
              <a:xfrm flipH="1">
                <a:off x="4051582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90" name="Line 320"/>
              <p:cNvSpPr/>
              <p:nvPr/>
            </p:nvSpPr>
            <p:spPr>
              <a:xfrm flipH="1">
                <a:off x="4026746" y="2998329"/>
                <a:ext cx="18064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91" name="Line 321"/>
              <p:cNvSpPr/>
              <p:nvPr/>
            </p:nvSpPr>
            <p:spPr>
              <a:xfrm flipH="1">
                <a:off x="4003040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92" name="Line 322"/>
              <p:cNvSpPr/>
              <p:nvPr/>
            </p:nvSpPr>
            <p:spPr>
              <a:xfrm flipH="1">
                <a:off x="3979333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93" name="Line 323"/>
              <p:cNvSpPr/>
              <p:nvPr/>
            </p:nvSpPr>
            <p:spPr>
              <a:xfrm flipH="1">
                <a:off x="3954497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94" name="Line 324"/>
              <p:cNvSpPr/>
              <p:nvPr/>
            </p:nvSpPr>
            <p:spPr>
              <a:xfrm flipH="1">
                <a:off x="3929662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95" name="Line 325"/>
              <p:cNvSpPr/>
              <p:nvPr/>
            </p:nvSpPr>
            <p:spPr>
              <a:xfrm flipH="1">
                <a:off x="3905956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96" name="Line 326"/>
              <p:cNvSpPr/>
              <p:nvPr/>
            </p:nvSpPr>
            <p:spPr>
              <a:xfrm flipH="1">
                <a:off x="3882249" y="2998329"/>
                <a:ext cx="18063" cy="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97" name="Line 327"/>
              <p:cNvSpPr/>
              <p:nvPr/>
            </p:nvSpPr>
            <p:spPr>
              <a:xfrm flipV="1">
                <a:off x="3878861" y="2975751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98" name="Line 328"/>
              <p:cNvSpPr/>
              <p:nvPr/>
            </p:nvSpPr>
            <p:spPr>
              <a:xfrm flipV="1">
                <a:off x="3878861" y="2947529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99" name="Line 329"/>
              <p:cNvSpPr/>
              <p:nvPr/>
            </p:nvSpPr>
            <p:spPr>
              <a:xfrm flipV="1">
                <a:off x="3878861" y="2922693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00" name="Line 330"/>
              <p:cNvSpPr/>
              <p:nvPr/>
            </p:nvSpPr>
            <p:spPr>
              <a:xfrm flipV="1">
                <a:off x="3878861" y="2897858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01" name="Line 331"/>
              <p:cNvSpPr/>
              <p:nvPr/>
            </p:nvSpPr>
            <p:spPr>
              <a:xfrm flipV="1">
                <a:off x="3878861" y="2878666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02" name="Line 332"/>
              <p:cNvSpPr/>
              <p:nvPr/>
            </p:nvSpPr>
            <p:spPr>
              <a:xfrm flipV="1">
                <a:off x="3878861" y="2850444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03" name="Line 333"/>
              <p:cNvSpPr/>
              <p:nvPr/>
            </p:nvSpPr>
            <p:spPr>
              <a:xfrm flipV="1">
                <a:off x="3878861" y="2825609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04" name="Line 334"/>
              <p:cNvSpPr/>
              <p:nvPr/>
            </p:nvSpPr>
            <p:spPr>
              <a:xfrm flipV="1">
                <a:off x="3878861" y="2806417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05" name="Line 335"/>
              <p:cNvSpPr/>
              <p:nvPr/>
            </p:nvSpPr>
            <p:spPr>
              <a:xfrm flipV="1">
                <a:off x="3878861" y="2781582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06" name="Line 336"/>
              <p:cNvSpPr/>
              <p:nvPr/>
            </p:nvSpPr>
            <p:spPr>
              <a:xfrm flipV="1">
                <a:off x="3878861" y="2753360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07" name="Line 337"/>
              <p:cNvSpPr/>
              <p:nvPr/>
            </p:nvSpPr>
            <p:spPr>
              <a:xfrm flipV="1">
                <a:off x="3878861" y="2728524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08" name="Line 338"/>
              <p:cNvSpPr/>
              <p:nvPr/>
            </p:nvSpPr>
            <p:spPr>
              <a:xfrm flipV="1">
                <a:off x="3878861" y="2709333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09" name="Line 339"/>
              <p:cNvSpPr/>
              <p:nvPr/>
            </p:nvSpPr>
            <p:spPr>
              <a:xfrm flipV="1">
                <a:off x="3878861" y="2681111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10" name="Line 340"/>
              <p:cNvSpPr/>
              <p:nvPr/>
            </p:nvSpPr>
            <p:spPr>
              <a:xfrm flipV="1">
                <a:off x="3878861" y="2656275"/>
                <a:ext cx="1" cy="180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11" name="Line 341"/>
              <p:cNvSpPr/>
              <p:nvPr/>
            </p:nvSpPr>
            <p:spPr>
              <a:xfrm flipV="1">
                <a:off x="3878861" y="2631440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12" name="Line 342"/>
              <p:cNvSpPr/>
              <p:nvPr/>
            </p:nvSpPr>
            <p:spPr>
              <a:xfrm flipV="1">
                <a:off x="3878861" y="2612249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13" name="Line 343"/>
              <p:cNvSpPr/>
              <p:nvPr/>
            </p:nvSpPr>
            <p:spPr>
              <a:xfrm flipV="1">
                <a:off x="3878861" y="2584027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14" name="Line 344"/>
              <p:cNvSpPr/>
              <p:nvPr/>
            </p:nvSpPr>
            <p:spPr>
              <a:xfrm flipV="1">
                <a:off x="3878861" y="2559191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15" name="Line 345"/>
              <p:cNvSpPr/>
              <p:nvPr/>
            </p:nvSpPr>
            <p:spPr>
              <a:xfrm flipV="1">
                <a:off x="3878861" y="2540000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16" name="Line 346"/>
              <p:cNvSpPr/>
              <p:nvPr/>
            </p:nvSpPr>
            <p:spPr>
              <a:xfrm flipV="1">
                <a:off x="3878861" y="2511778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17" name="Line 347"/>
              <p:cNvSpPr/>
              <p:nvPr/>
            </p:nvSpPr>
            <p:spPr>
              <a:xfrm flipV="1">
                <a:off x="3878861" y="2486942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18" name="Line 348"/>
              <p:cNvSpPr/>
              <p:nvPr/>
            </p:nvSpPr>
            <p:spPr>
              <a:xfrm flipV="1">
                <a:off x="3878861" y="2462107"/>
                <a:ext cx="1" cy="180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19" name="Rectangle 350"/>
              <p:cNvSpPr/>
              <p:nvPr/>
            </p:nvSpPr>
            <p:spPr>
              <a:xfrm>
                <a:off x="1738276" y="4334630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sz="2800">
                    <a:solidFill>
                      <a:srgbClr val="40404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Data Pages</a:t>
                </a:r>
              </a:p>
            </p:txBody>
          </p:sp>
          <p:sp>
            <p:nvSpPr>
              <p:cNvPr id="1220" name="Rectangle 351"/>
              <p:cNvSpPr/>
              <p:nvPr/>
            </p:nvSpPr>
            <p:spPr>
              <a:xfrm>
                <a:off x="3501812" y="568959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sz="2800">
                    <a:solidFill>
                      <a:srgbClr val="40404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Index</a:t>
                </a:r>
              </a:p>
            </p:txBody>
          </p:sp>
          <p:sp>
            <p:nvSpPr>
              <p:cNvPr id="1221" name="Rectangle 352"/>
              <p:cNvSpPr/>
              <p:nvPr/>
            </p:nvSpPr>
            <p:spPr>
              <a:xfrm>
                <a:off x="4675857" y="2160693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/>
              <a:p>
                <a:pPr algn="l" defTabSz="1300480">
                  <a:defRPr sz="2800">
                    <a:solidFill>
                      <a:srgbClr val="40404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Data </a:t>
                </a:r>
              </a:p>
              <a:p>
                <a:pPr algn="l" defTabSz="1300480">
                  <a:defRPr sz="2800">
                    <a:solidFill>
                      <a:srgbClr val="40404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Entries</a:t>
                </a:r>
              </a:p>
            </p:txBody>
          </p:sp>
          <p:sp>
            <p:nvSpPr>
              <p:cNvPr id="1222" name="Line 354"/>
              <p:cNvSpPr/>
              <p:nvPr/>
            </p:nvSpPr>
            <p:spPr>
              <a:xfrm flipH="1">
                <a:off x="1176303" y="433493"/>
                <a:ext cx="1625600" cy="1625601"/>
              </a:xfrm>
              <a:prstGeom prst="line">
                <a:avLst/>
              </a:prstGeom>
              <a:noFill/>
              <a:ln w="25400" cap="flat">
                <a:solidFill>
                  <a:srgbClr val="30303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23" name="Line 355"/>
              <p:cNvSpPr/>
              <p:nvPr/>
            </p:nvSpPr>
            <p:spPr>
              <a:xfrm>
                <a:off x="2801902" y="433493"/>
                <a:ext cx="1625599" cy="1625601"/>
              </a:xfrm>
              <a:prstGeom prst="line">
                <a:avLst/>
              </a:prstGeom>
              <a:noFill/>
              <a:ln w="25400" cap="flat">
                <a:solidFill>
                  <a:srgbClr val="30303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24" name="Line 356"/>
              <p:cNvSpPr/>
              <p:nvPr/>
            </p:nvSpPr>
            <p:spPr>
              <a:xfrm>
                <a:off x="1176302" y="2059093"/>
                <a:ext cx="3251199" cy="1"/>
              </a:xfrm>
              <a:prstGeom prst="line">
                <a:avLst/>
              </a:prstGeom>
              <a:noFill/>
              <a:ln w="25400" cap="flat">
                <a:solidFill>
                  <a:srgbClr val="30303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25" name="Line 357"/>
              <p:cNvSpPr/>
              <p:nvPr/>
            </p:nvSpPr>
            <p:spPr>
              <a:xfrm>
                <a:off x="2151662" y="0"/>
                <a:ext cx="650239" cy="433494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26" name="Line 358"/>
              <p:cNvSpPr/>
              <p:nvPr/>
            </p:nvSpPr>
            <p:spPr>
              <a:xfrm flipH="1">
                <a:off x="959556" y="2059093"/>
                <a:ext cx="650240" cy="433494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27" name="Line 359"/>
              <p:cNvSpPr/>
              <p:nvPr/>
            </p:nvSpPr>
            <p:spPr>
              <a:xfrm>
                <a:off x="2260035" y="2059093"/>
                <a:ext cx="1" cy="433494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28" name="Line 360"/>
              <p:cNvSpPr/>
              <p:nvPr/>
            </p:nvSpPr>
            <p:spPr>
              <a:xfrm>
                <a:off x="3885635" y="2059093"/>
                <a:ext cx="325119" cy="433494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29" name="Line 361"/>
              <p:cNvSpPr/>
              <p:nvPr/>
            </p:nvSpPr>
            <p:spPr>
              <a:xfrm>
                <a:off x="742808" y="3034453"/>
                <a:ext cx="1950720" cy="758614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30" name="Line 362"/>
              <p:cNvSpPr/>
              <p:nvPr/>
            </p:nvSpPr>
            <p:spPr>
              <a:xfrm flipH="1">
                <a:off x="309316" y="3034453"/>
                <a:ext cx="541867" cy="758614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31" name="Line 363"/>
              <p:cNvSpPr/>
              <p:nvPr/>
            </p:nvSpPr>
            <p:spPr>
              <a:xfrm flipH="1">
                <a:off x="526063" y="2926080"/>
                <a:ext cx="541866" cy="975361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32" name="Line 364"/>
              <p:cNvSpPr/>
              <p:nvPr/>
            </p:nvSpPr>
            <p:spPr>
              <a:xfrm>
                <a:off x="1176302" y="3034453"/>
                <a:ext cx="650239" cy="758614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33" name="Line 365"/>
              <p:cNvSpPr/>
              <p:nvPr/>
            </p:nvSpPr>
            <p:spPr>
              <a:xfrm flipH="1">
                <a:off x="1934916" y="3034453"/>
                <a:ext cx="108373" cy="758614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34" name="Line 366"/>
              <p:cNvSpPr/>
              <p:nvPr/>
            </p:nvSpPr>
            <p:spPr>
              <a:xfrm flipH="1">
                <a:off x="309316" y="3034453"/>
                <a:ext cx="1842347" cy="866988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35" name="Line 367"/>
              <p:cNvSpPr/>
              <p:nvPr/>
            </p:nvSpPr>
            <p:spPr>
              <a:xfrm>
                <a:off x="2260035" y="3034453"/>
                <a:ext cx="2167466" cy="758615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36" name="Line 368"/>
              <p:cNvSpPr/>
              <p:nvPr/>
            </p:nvSpPr>
            <p:spPr>
              <a:xfrm>
                <a:off x="2368408" y="3034453"/>
                <a:ext cx="433493" cy="758614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37" name="Line 369"/>
              <p:cNvSpPr/>
              <p:nvPr/>
            </p:nvSpPr>
            <p:spPr>
              <a:xfrm flipH="1">
                <a:off x="2043289" y="3034453"/>
                <a:ext cx="2059093" cy="758614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38" name="Line 370"/>
              <p:cNvSpPr/>
              <p:nvPr/>
            </p:nvSpPr>
            <p:spPr>
              <a:xfrm>
                <a:off x="4210755" y="3034453"/>
                <a:ext cx="433493" cy="758614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39" name="Line 371"/>
              <p:cNvSpPr/>
              <p:nvPr/>
            </p:nvSpPr>
            <p:spPr>
              <a:xfrm flipH="1">
                <a:off x="3885636" y="3034453"/>
                <a:ext cx="541866" cy="758614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40" name="Line 372"/>
              <p:cNvSpPr/>
              <p:nvPr/>
            </p:nvSpPr>
            <p:spPr>
              <a:xfrm>
                <a:off x="4535875" y="3034453"/>
                <a:ext cx="975359" cy="758614"/>
              </a:xfrm>
              <a:prstGeom prst="line">
                <a:avLst/>
              </a:prstGeom>
              <a:noFill/>
              <a:ln w="12700" cap="flat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grpSp>
          <p:nvGrpSpPr>
            <p:cNvPr id="1245" name="Group 382"/>
            <p:cNvGrpSpPr/>
            <p:nvPr/>
          </p:nvGrpSpPr>
          <p:grpSpPr>
            <a:xfrm>
              <a:off x="730391" y="2877537"/>
              <a:ext cx="2862863" cy="433495"/>
              <a:chOff x="0" y="0"/>
              <a:chExt cx="2862861" cy="433493"/>
            </a:xfrm>
          </p:grpSpPr>
          <p:sp>
            <p:nvSpPr>
              <p:cNvPr id="1242" name="Freeform 383"/>
              <p:cNvSpPr/>
              <p:nvPr/>
            </p:nvSpPr>
            <p:spPr>
              <a:xfrm>
                <a:off x="0" y="0"/>
                <a:ext cx="650240" cy="433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3600" y="10800"/>
                      <a:pt x="7200" y="21600"/>
                      <a:pt x="10800" y="21600"/>
                    </a:cubicBezTo>
                    <a:cubicBezTo>
                      <a:pt x="14400" y="21600"/>
                      <a:pt x="18000" y="10800"/>
                      <a:pt x="21600" y="0"/>
                    </a:cubicBezTo>
                  </a:path>
                </a:pathLst>
              </a:custGeom>
              <a:noFill/>
              <a:ln w="25400" cap="flat">
                <a:solidFill>
                  <a:srgbClr val="726056"/>
                </a:solidFill>
                <a:prstDash val="solid"/>
                <a:round/>
                <a:headEnd type="stealth" w="med" len="med"/>
                <a:tailEnd type="stealth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243" name="Freeform 384"/>
              <p:cNvSpPr/>
              <p:nvPr/>
            </p:nvSpPr>
            <p:spPr>
              <a:xfrm>
                <a:off x="1237262" y="0"/>
                <a:ext cx="650241" cy="433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3600" y="10800"/>
                      <a:pt x="7200" y="21600"/>
                      <a:pt x="10800" y="21600"/>
                    </a:cubicBezTo>
                    <a:cubicBezTo>
                      <a:pt x="14400" y="21600"/>
                      <a:pt x="18000" y="10800"/>
                      <a:pt x="21600" y="0"/>
                    </a:cubicBezTo>
                  </a:path>
                </a:pathLst>
              </a:custGeom>
              <a:noFill/>
              <a:ln w="25400" cap="flat">
                <a:solidFill>
                  <a:srgbClr val="726056"/>
                </a:solidFill>
                <a:prstDash val="solid"/>
                <a:round/>
                <a:headEnd type="stealth" w="med" len="med"/>
                <a:tailEnd type="stealth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244" name="Freeform 385"/>
              <p:cNvSpPr/>
              <p:nvPr/>
            </p:nvSpPr>
            <p:spPr>
              <a:xfrm>
                <a:off x="2212621" y="0"/>
                <a:ext cx="650241" cy="433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3600" y="10800"/>
                      <a:pt x="7200" y="21600"/>
                      <a:pt x="10800" y="21600"/>
                    </a:cubicBezTo>
                    <a:cubicBezTo>
                      <a:pt x="14400" y="21600"/>
                      <a:pt x="18000" y="10800"/>
                      <a:pt x="21600" y="0"/>
                    </a:cubicBezTo>
                  </a:path>
                </a:pathLst>
              </a:custGeom>
              <a:noFill/>
              <a:ln w="25400" cap="flat">
                <a:solidFill>
                  <a:srgbClr val="726056"/>
                </a:solidFill>
                <a:prstDash val="solid"/>
                <a:round/>
                <a:headEnd type="stealth" w="med" len="med"/>
                <a:tailEnd type="stealth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</p:grpSp>
      </p:grpSp>
      <p:sp>
        <p:nvSpPr>
          <p:cNvPr id="1247" name="Slide Number Placeholder 5"/>
          <p:cNvSpPr txBox="1"/>
          <p:nvPr>
            <p:ph type="sldNum" sz="quarter" idx="2"/>
          </p:nvPr>
        </p:nvSpPr>
        <p:spPr>
          <a:xfrm>
            <a:off x="12017690" y="9126812"/>
            <a:ext cx="336870" cy="3459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250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1248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249" name="Using Unclustered B+ Tree for EMS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Using Unclustered B+ Tree for EMS</a:t>
              </a:r>
            </a:p>
          </p:txBody>
        </p:sp>
      </p:grpSp>
      <p:sp>
        <p:nvSpPr>
          <p:cNvPr id="1251" name="Unclustered means not AltRecord! Why?…"/>
          <p:cNvSpPr txBox="1"/>
          <p:nvPr/>
        </p:nvSpPr>
        <p:spPr>
          <a:xfrm>
            <a:off x="461879" y="2211589"/>
            <a:ext cx="5509258" cy="5330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Unclustered means not AltRecord! Why?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Same procedure as for clustered B+ tree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Same I/O “cost” as for clustered tree with AltRID/AltRIDlist but many back-to-back </a:t>
            </a:r>
            <a:r>
              <a:rPr i="1"/>
              <a:t>random</a:t>
            </a:r>
            <a:r>
              <a:t> I/Os; thrashing!</a:t>
            </a:r>
          </a:p>
        </p:txBody>
      </p:sp>
      <p:sp>
        <p:nvSpPr>
          <p:cNvPr id="1252" name="Usually, much slower than from-scratch EMS!"/>
          <p:cNvSpPr txBox="1"/>
          <p:nvPr/>
        </p:nvSpPr>
        <p:spPr>
          <a:xfrm>
            <a:off x="461879" y="8547585"/>
            <a:ext cx="11347922" cy="586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>
            <a:lvl1pPr marL="508000" indent="-508000" algn="l" defTabSz="130048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Usually, much slower than from-scratch EMS!</a:t>
            </a:r>
          </a:p>
        </p:txBody>
      </p:sp>
      <p:sp>
        <p:nvSpPr>
          <p:cNvPr id="1253" name="Q: But when is this faster…"/>
          <p:cNvSpPr txBox="1"/>
          <p:nvPr/>
        </p:nvSpPr>
        <p:spPr>
          <a:xfrm>
            <a:off x="6379599" y="7128533"/>
            <a:ext cx="6270127" cy="11442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/>
          <a:p>
            <a:pPr defTabSz="1300480">
              <a:lnSpc>
                <a:spcPct val="120000"/>
              </a:lnSpc>
              <a:defRPr i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</a:t>
            </a:r>
            <a:r>
              <a:t>: But when is this faster </a:t>
            </a:r>
          </a:p>
          <a:p>
            <a:pPr defTabSz="1300480">
              <a:lnSpc>
                <a:spcPct val="120000"/>
              </a:lnSpc>
              <a:defRPr i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than from-scratch EMS?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2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Class="entr" nodeType="with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53" grpId="3"/>
      <p:bldP build="p" bldLvl="5" animBg="1" rev="0" advAuto="0" spid="1252" grpId="2"/>
      <p:bldP build="p" bldLvl="5" animBg="1" rev="0" advAuto="0" spid="1251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Slide Number Placeholder 5"/>
          <p:cNvSpPr txBox="1"/>
          <p:nvPr>
            <p:ph type="sldNum" sz="quarter" idx="2"/>
          </p:nvPr>
        </p:nvSpPr>
        <p:spPr>
          <a:xfrm>
            <a:off x="12017690" y="9126812"/>
            <a:ext cx="336870" cy="3459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258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1256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257" name="External Sorting as Competitive Sport!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External Sorting as Competitive Sport!</a:t>
              </a:r>
            </a:p>
          </p:txBody>
        </p:sp>
      </p:grpSp>
      <p:pic>
        <p:nvPicPr>
          <p:cNvPr id="1259" name="Screen Shot 2017-04-26 at 9.55.18 AM.png" descr="Screen Shot 2017-04-26 at 9.55.18 AM.png"/>
          <p:cNvPicPr>
            <a:picLocks noChangeAspect="1"/>
          </p:cNvPicPr>
          <p:nvPr/>
        </p:nvPicPr>
        <p:blipFill>
          <a:blip r:embed="rId2">
            <a:extLst/>
          </a:blip>
          <a:srcRect l="0" t="5963" r="0" b="0"/>
          <a:stretch>
            <a:fillRect/>
          </a:stretch>
        </p:blipFill>
        <p:spPr>
          <a:xfrm>
            <a:off x="702071" y="2635324"/>
            <a:ext cx="11600557" cy="7101190"/>
          </a:xfrm>
          <a:prstGeom prst="rect">
            <a:avLst/>
          </a:prstGeom>
          <a:ln w="12700">
            <a:miter lim="400000"/>
          </a:ln>
        </p:spPr>
      </p:pic>
      <p:sp>
        <p:nvSpPr>
          <p:cNvPr id="1260" name="The geekiest “sport” in the world: sortbenchmark.org"/>
          <p:cNvSpPr txBox="1"/>
          <p:nvPr/>
        </p:nvSpPr>
        <p:spPr>
          <a:xfrm>
            <a:off x="617129" y="1862209"/>
            <a:ext cx="11770542" cy="58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/>
          <a:p>
            <a:pPr defTabSz="1300480">
              <a:lnSpc>
                <a:spcPct val="120000"/>
              </a:lnSpc>
              <a:defRPr i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The geekiest “sport” in the world: </a:t>
            </a:r>
            <a:r>
              <a:rPr u="sng">
                <a:solidFill>
                  <a:srgbClr val="0433FF"/>
                </a:solidFill>
                <a:hlinkClick r:id="rId3" invalidUrl="" action="" tgtFrame="" tooltip="" history="1" highlightClick="0" endSnd="0"/>
              </a:rPr>
              <a:t>sortbenchmark.org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fade/>
      </p:transition>
    </mc:Choice>
    <mc:Fallback>
      <p:transition spd="fast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Slide Number Placeholder 5"/>
          <p:cNvSpPr txBox="1"/>
          <p:nvPr>
            <p:ph type="sldNum" sz="quarter" idx="2"/>
          </p:nvPr>
        </p:nvSpPr>
        <p:spPr>
          <a:xfrm>
            <a:off x="12017690" y="9126812"/>
            <a:ext cx="336870" cy="3459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265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1263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264" name="External Sorting as Competitive Sport!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External Sorting as Competitive Sport!</a:t>
              </a:r>
            </a:p>
          </p:txBody>
        </p:sp>
      </p:grpSp>
      <p:sp>
        <p:nvSpPr>
          <p:cNvPr id="1266" name="People are still at it!"/>
          <p:cNvSpPr txBox="1"/>
          <p:nvPr/>
        </p:nvSpPr>
        <p:spPr>
          <a:xfrm>
            <a:off x="617129" y="1862209"/>
            <a:ext cx="11770542" cy="58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217" tIns="63217" rIns="63217" bIns="63217">
            <a:spAutoFit/>
          </a:bodyPr>
          <a:lstStyle>
            <a:lvl1pPr defTabSz="1300480">
              <a:lnSpc>
                <a:spcPct val="120000"/>
              </a:lnSpc>
              <a:defRPr i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People are still at it!</a:t>
            </a:r>
          </a:p>
        </p:txBody>
      </p:sp>
      <p:pic>
        <p:nvPicPr>
          <p:cNvPr id="126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4650" y="3068076"/>
            <a:ext cx="4330700" cy="1295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8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926729" y="2770791"/>
            <a:ext cx="7874871" cy="18899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9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866" y="5350719"/>
            <a:ext cx="6326149" cy="26010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0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261125" y="4653530"/>
            <a:ext cx="6682349" cy="39954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4" name="Rectangle 3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1272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3" name="Review Questions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Review Questions</a:t>
              </a:r>
            </a:p>
          </p:txBody>
        </p:sp>
      </p:grpSp>
      <p:sp>
        <p:nvSpPr>
          <p:cNvPr id="1275" name="Slide Number Placeholder 8"/>
          <p:cNvSpPr txBox="1"/>
          <p:nvPr>
            <p:ph type="sldNum" sz="quarter" idx="4294967295"/>
          </p:nvPr>
        </p:nvSpPr>
        <p:spPr>
          <a:xfrm>
            <a:off x="11998689" y="9114112"/>
            <a:ext cx="355871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276" name="Title 1"/>
          <p:cNvSpPr txBox="1"/>
          <p:nvPr/>
        </p:nvSpPr>
        <p:spPr>
          <a:xfrm>
            <a:off x="296101" y="2391810"/>
            <a:ext cx="12412598" cy="6346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/>
          <a:p>
            <a:pPr marL="508000" indent="-508000" algn="l" defTabSz="1300480">
              <a:lnSpc>
                <a:spcPct val="120000"/>
              </a:lnSpc>
              <a:spcBef>
                <a:spcPts val="2000"/>
              </a:spcBef>
              <a:buClr>
                <a:srgbClr val="92D050"/>
              </a:buClr>
              <a:buSzPct val="100000"/>
              <a:buAutoNum type="arabicPeriod" startAt="1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Briefly explain 2 use cases for external sorting in an RDBMS.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2000"/>
              </a:spcBef>
              <a:buClr>
                <a:srgbClr val="92D050"/>
              </a:buClr>
              <a:buSzPct val="100000"/>
              <a:buAutoNum type="arabicPeriod" startAt="1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Which classical internal sorting algorithm does EMS build on?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2000"/>
              </a:spcBef>
              <a:buClr>
                <a:srgbClr val="92D050"/>
              </a:buClr>
              <a:buSzPct val="100000"/>
              <a:buAutoNum type="arabicPeriod" startAt="1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Why bother optimizing EMS when its time complexity is already at the theoretical lower bound of O(N log(N))?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2000"/>
              </a:spcBef>
              <a:buClr>
                <a:srgbClr val="92D050"/>
              </a:buClr>
              <a:buSzPct val="100000"/>
              <a:buAutoNum type="arabicPeriod" startAt="1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Which EMS optimization(s) can actually raise the total I/O cost?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2000"/>
              </a:spcBef>
              <a:buClr>
                <a:srgbClr val="92D050"/>
              </a:buClr>
              <a:buSzPct val="100000"/>
              <a:buAutoNum type="arabicPeriod" startAt="1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Given a relation of size 100GB, 8GB buffer memory, and 8KB page size, what is the I/O cost (in GB) for sorting this relation?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2000"/>
              </a:spcBef>
              <a:buClr>
                <a:srgbClr val="92D050"/>
              </a:buClr>
              <a:buSzPct val="100000"/>
              <a:buAutoNum type="arabicPeriod" startAt="1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Why do companies/labs/academics still compete in the sorting benchmark competition? :)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