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hape 15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Shape 5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98" name="Shape 5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Binary search on the index to identify the first data page, then scan.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Index file is much smaller hence this is faster</a:t>
            </a:r>
          </a:p>
          <a:p>
            <a: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Index entries are always of this type, data entries could be in any of the 3 alternative forms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Shape 15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41" name="Shape 15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spcBef>
                <a:spcPts val="400"/>
              </a:spcBef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considered redistribution of leaf pages and merging of leaf and non-leaf pages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06550" y="635000"/>
            <a:ext cx="9779000" cy="65227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2717800" y="635000"/>
            <a:ext cx="12357100" cy="8238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4533900" y="26035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680200" y="5026947"/>
            <a:ext cx="6057901" cy="40407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502400" y="886747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-2374900" y="889000"/>
            <a:ext cx="11976100" cy="7984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22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812800" y="0"/>
            <a:ext cx="15232066" cy="10160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975359" y="3029937"/>
            <a:ext cx="11054082" cy="2090703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30048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154894" y="130950"/>
            <a:ext cx="12679681" cy="1277904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b="1" sz="6200">
                <a:solidFill>
                  <a:srgbClr val="AD010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idx="1"/>
          </p:nvPr>
        </p:nvSpPr>
        <p:spPr>
          <a:xfrm>
            <a:off x="154894" y="1733974"/>
            <a:ext cx="12679681" cy="7261014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12017690" y="9309692"/>
            <a:ext cx="336870" cy="3459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/>
          <p:nvPr>
            <p:ph type="title"/>
          </p:nvPr>
        </p:nvSpPr>
        <p:spPr>
          <a:xfrm>
            <a:off x="1300479" y="-216747"/>
            <a:ext cx="11487575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b="1" sz="6200">
                <a:solidFill>
                  <a:srgbClr val="AD010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half" idx="1"/>
          </p:nvPr>
        </p:nvSpPr>
        <p:spPr>
          <a:xfrm>
            <a:off x="650239" y="1625599"/>
            <a:ext cx="5852162" cy="6610775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667930" y="9147133"/>
            <a:ext cx="336871" cy="3459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400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/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5" name="Body Level One…"/>
          <p:cNvSpPr txBox="1"/>
          <p:nvPr>
            <p:ph type="body" idx="1"/>
          </p:nvPr>
        </p:nvSpPr>
        <p:spPr>
          <a:xfrm>
            <a:off x="650239" y="2275839"/>
            <a:ext cx="11704322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130048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indent="-419100" defTabSz="130048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130048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130048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/>
          <p:nvPr>
            <p:ph type="sldNum" sz="quarter" idx="2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opic 2: Indexing…"/>
          <p:cNvSpPr txBox="1"/>
          <p:nvPr>
            <p:ph type="body" sz="half" idx="1"/>
          </p:nvPr>
        </p:nvSpPr>
        <p:spPr>
          <a:xfrm>
            <a:off x="831144" y="5960533"/>
            <a:ext cx="12051878" cy="2492588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900"/>
              </a:spcBef>
              <a:defRPr sz="38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2: Indexing</a:t>
            </a:r>
          </a:p>
          <a:p>
            <a:pPr algn="l">
              <a:defRPr sz="3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spcBef>
                <a:spcPts val="900"/>
              </a:spcBef>
              <a:defRPr sz="3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Chapters 10 and 11 of Cow Book</a:t>
            </a:r>
          </a:p>
        </p:txBody>
      </p:sp>
      <p:sp>
        <p:nvSpPr>
          <p:cNvPr id="156" name="Arun Kumar"/>
          <p:cNvSpPr txBox="1"/>
          <p:nvPr/>
        </p:nvSpPr>
        <p:spPr>
          <a:xfrm>
            <a:off x="831144" y="4714240"/>
            <a:ext cx="11162454" cy="648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algn="l" defTabSz="1300480">
              <a:spcBef>
                <a:spcPts val="700"/>
              </a:spcBef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8" name="CSE 132C Database System Implementation"/>
          <p:cNvSpPr txBox="1"/>
          <p:nvPr>
            <p:ph type="title"/>
          </p:nvPr>
        </p:nvSpPr>
        <p:spPr>
          <a:xfrm>
            <a:off x="831144" y="1645356"/>
            <a:ext cx="11487574" cy="2953175"/>
          </a:xfrm>
          <a:prstGeom prst="rect">
            <a:avLst/>
          </a:prstGeom>
        </p:spPr>
        <p:txBody>
          <a:bodyPr/>
          <a:lstStyle/>
          <a:p>
            <a:pPr algn="l">
              <a:defRPr b="1" sz="5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831144" y="778371"/>
            <a:ext cx="3316624" cy="71543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lide ACKs: Jignesh Patel, Paris Koutris"/>
          <p:cNvSpPr txBox="1"/>
          <p:nvPr/>
        </p:nvSpPr>
        <p:spPr>
          <a:xfrm>
            <a:off x="831144" y="8826317"/>
            <a:ext cx="11162454" cy="524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algn="l" defTabSz="1300480">
              <a:spcBef>
                <a:spcPts val="700"/>
              </a:spcBef>
              <a:defRPr sz="2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ACKs: Jignesh Patel, Paris Koutris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65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6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4" name="Motivation for Index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Motivation for Indexing</a:t>
              </a:r>
            </a:p>
          </p:txBody>
        </p:sp>
      </p:grpSp>
      <p:sp>
        <p:nvSpPr>
          <p:cNvPr id="166" name="Consider the following SQL query:"/>
          <p:cNvSpPr txBox="1"/>
          <p:nvPr/>
        </p:nvSpPr>
        <p:spPr>
          <a:xfrm>
            <a:off x="307958" y="2237033"/>
            <a:ext cx="12388884" cy="58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>
            <a:lvl1pPr marL="508000" indent="-508000" algn="l" defTabSz="130048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Consider the following SQL query:</a:t>
            </a:r>
          </a:p>
        </p:txBody>
      </p:sp>
      <p:sp>
        <p:nvSpPr>
          <p:cNvPr id="167" name="SELECT * FROM Movies WHERE Year=2017"/>
          <p:cNvSpPr txBox="1"/>
          <p:nvPr/>
        </p:nvSpPr>
        <p:spPr>
          <a:xfrm>
            <a:off x="0" y="3986477"/>
            <a:ext cx="13004801" cy="599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1300480">
              <a:lnSpc>
                <a:spcPct val="110000"/>
              </a:lnSpc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SELECT * FROM Movies WHERE Year=2017</a:t>
            </a:r>
          </a:p>
        </p:txBody>
      </p:sp>
      <p:sp>
        <p:nvSpPr>
          <p:cNvPr id="168" name="Movies (M)"/>
          <p:cNvSpPr txBox="1"/>
          <p:nvPr/>
        </p:nvSpPr>
        <p:spPr>
          <a:xfrm>
            <a:off x="1444977" y="2993066"/>
            <a:ext cx="3251201" cy="839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algn="l" defTabSz="1300480">
              <a:lnSpc>
                <a:spcPts val="5900"/>
              </a:lnSpc>
              <a:defRPr b="1" sz="3800">
                <a:solidFill>
                  <a:srgbClr val="8064A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 (M)</a:t>
            </a:r>
          </a:p>
        </p:txBody>
      </p:sp>
      <p:graphicFrame>
        <p:nvGraphicFramePr>
          <p:cNvPr id="169" name="Table 1"/>
          <p:cNvGraphicFramePr/>
          <p:nvPr/>
        </p:nvGraphicFramePr>
        <p:xfrm>
          <a:off x="4565675" y="3202511"/>
          <a:ext cx="6994148" cy="52741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037776"/>
                <a:gridCol w="1559996"/>
                <a:gridCol w="1343643"/>
                <a:gridCol w="2040029"/>
              </a:tblGrid>
              <a:tr h="598013">
                <a:tc>
                  <a:txBody>
                    <a:bodyPr/>
                    <a:lstStyle/>
                    <a:p>
                      <a:pPr defTabSz="1300480"/>
                      <a:r>
                        <a:rPr b="1" sz="3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</a:tr>
            </a:tbl>
          </a:graphicData>
        </a:graphic>
      </p:graphicFrame>
      <p:sp>
        <p:nvSpPr>
          <p:cNvPr id="170" name="Q: How to obtain the matching records from the file?"/>
          <p:cNvSpPr txBox="1"/>
          <p:nvPr/>
        </p:nvSpPr>
        <p:spPr>
          <a:xfrm>
            <a:off x="1723215" y="4887691"/>
            <a:ext cx="9558370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b="1"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Q:</a:t>
            </a:r>
            <a:r>
              <a:rPr b="0"/>
              <a:t> How to obtain the matching records from the file?</a:t>
            </a:r>
          </a:p>
        </p:txBody>
      </p:sp>
      <p:sp>
        <p:nvSpPr>
          <p:cNvPr id="171" name="Heap file? Need to do a linear scan! O(N) I/O and CPU…"/>
          <p:cNvSpPr txBox="1"/>
          <p:nvPr/>
        </p:nvSpPr>
        <p:spPr>
          <a:xfrm>
            <a:off x="307958" y="5771997"/>
            <a:ext cx="12388884" cy="1274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Heap file? Need to do a linear scan! O(N) I/O and CPU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“Sorted” file? Binary search! O(log</a:t>
            </a:r>
            <a:r>
              <a:rPr baseline="-5999"/>
              <a:t>2</a:t>
            </a:r>
            <a:r>
              <a:t>(N)) I/O and CPU</a:t>
            </a:r>
          </a:p>
        </p:txBody>
      </p:sp>
      <p:sp>
        <p:nvSpPr>
          <p:cNvPr id="172" name="SELECT * FROM Movies WHERE Year&gt;=2000 AND Year&lt;2010"/>
          <p:cNvSpPr txBox="1"/>
          <p:nvPr/>
        </p:nvSpPr>
        <p:spPr>
          <a:xfrm>
            <a:off x="0" y="8392159"/>
            <a:ext cx="13004801" cy="599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1300480">
              <a:lnSpc>
                <a:spcPct val="110000"/>
              </a:lnSpc>
              <a:defRPr b="1" sz="32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pPr/>
            <a:r>
              <a:t>SELECT * FROM Movies WHERE Year&gt;=2000 AND Year&lt;2010</a:t>
            </a:r>
          </a:p>
        </p:txBody>
      </p:sp>
      <p:sp>
        <p:nvSpPr>
          <p:cNvPr id="173" name="Indexing helps retrieve records faster for selective predicates!"/>
          <p:cNvSpPr txBox="1"/>
          <p:nvPr/>
        </p:nvSpPr>
        <p:spPr>
          <a:xfrm>
            <a:off x="898608" y="7427995"/>
            <a:ext cx="11207584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Indexing helps retrieve records faster for selective predicates!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1" grpId="2"/>
      <p:bldP build="whole" bldLvl="1" animBg="1" rev="0" advAuto="0" spid="170" grpId="1"/>
      <p:bldP build="whole" bldLvl="1" animBg="1" rev="0" advAuto="0" spid="172" grpId="4"/>
      <p:bldP build="whole" bldLvl="1" animBg="1" rev="0" advAuto="0" spid="173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7" name="Another View of Storage Manager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Another View of Storage Manager</a:t>
              </a:r>
            </a:p>
          </p:txBody>
        </p:sp>
      </p:grpSp>
      <p:sp>
        <p:nvSpPr>
          <p:cNvPr id="179" name="Shape"/>
          <p:cNvSpPr/>
          <p:nvPr/>
        </p:nvSpPr>
        <p:spPr>
          <a:xfrm>
            <a:off x="5930648" y="7033547"/>
            <a:ext cx="714125" cy="882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2856"/>
                </a:moveTo>
                <a:lnTo>
                  <a:pt x="5400" y="12856"/>
                </a:lnTo>
                <a:lnTo>
                  <a:pt x="5400" y="0"/>
                </a:lnTo>
                <a:lnTo>
                  <a:pt x="16200" y="0"/>
                </a:lnTo>
                <a:lnTo>
                  <a:pt x="16200" y="12856"/>
                </a:lnTo>
                <a:lnTo>
                  <a:pt x="21600" y="12856"/>
                </a:lnTo>
                <a:lnTo>
                  <a:pt x="10800" y="2160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00000">
                <a:srgbClr val="BABABA"/>
              </a:gs>
            </a:gsLst>
            <a:lin ang="16200000"/>
          </a:gradFill>
          <a:ln w="12700">
            <a:solidFill>
              <a:srgbClr val="000000"/>
            </a:solidFill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35000"/>
              </a:srgbClr>
            </a:outerShdw>
          </a:effectLst>
        </p:spPr>
        <p:txBody>
          <a:bodyPr lIns="65023" tIns="65023" rIns="65023" bIns="65023" anchor="ctr"/>
          <a:lstStyle/>
          <a:p>
            <a:pPr defTabSz="1300480"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0" name="I/O Accesses"/>
          <p:cNvSpPr txBox="1"/>
          <p:nvPr/>
        </p:nvSpPr>
        <p:spPr>
          <a:xfrm>
            <a:off x="6940008" y="7159446"/>
            <a:ext cx="2610840" cy="638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b="1" sz="3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I/O Accesses</a:t>
            </a:r>
          </a:p>
        </p:txBody>
      </p:sp>
      <p:grpSp>
        <p:nvGrpSpPr>
          <p:cNvPr id="208" name="Group"/>
          <p:cNvGrpSpPr/>
          <p:nvPr/>
        </p:nvGrpSpPr>
        <p:grpSpPr>
          <a:xfrm>
            <a:off x="4896513" y="8014296"/>
            <a:ext cx="3211774" cy="1366268"/>
            <a:chOff x="0" y="0"/>
            <a:chExt cx="3211773" cy="1366266"/>
          </a:xfrm>
        </p:grpSpPr>
        <p:grpSp>
          <p:nvGrpSpPr>
            <p:cNvPr id="201" name="Group"/>
            <p:cNvGrpSpPr/>
            <p:nvPr/>
          </p:nvGrpSpPr>
          <p:grpSpPr>
            <a:xfrm>
              <a:off x="0" y="-1"/>
              <a:ext cx="1393864" cy="1366268"/>
              <a:chOff x="0" y="0"/>
              <a:chExt cx="1393863" cy="1366266"/>
            </a:xfrm>
          </p:grpSpPr>
          <p:grpSp>
            <p:nvGrpSpPr>
              <p:cNvPr id="184" name="Group"/>
              <p:cNvGrpSpPr/>
              <p:nvPr/>
            </p:nvGrpSpPr>
            <p:grpSpPr>
              <a:xfrm>
                <a:off x="0" y="-1"/>
                <a:ext cx="825767" cy="798171"/>
                <a:chOff x="0" y="0"/>
                <a:chExt cx="825766" cy="798169"/>
              </a:xfrm>
            </p:grpSpPr>
            <p:sp>
              <p:nvSpPr>
                <p:cNvPr id="181" name="Shap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50800" dist="254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82" name="Oval"/>
                <p:cNvSpPr/>
                <p:nvPr/>
              </p:nvSpPr>
              <p:spPr>
                <a:xfrm>
                  <a:off x="0" y="-1"/>
                  <a:ext cx="825767" cy="199544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83" name="Lin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12700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188" name="Group"/>
              <p:cNvGrpSpPr/>
              <p:nvPr/>
            </p:nvGrpSpPr>
            <p:grpSpPr>
              <a:xfrm>
                <a:off x="142024" y="142024"/>
                <a:ext cx="825767" cy="798170"/>
                <a:chOff x="0" y="0"/>
                <a:chExt cx="825766" cy="798169"/>
              </a:xfrm>
            </p:grpSpPr>
            <p:sp>
              <p:nvSpPr>
                <p:cNvPr id="185" name="Shap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50800" dist="254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86" name="Oval"/>
                <p:cNvSpPr/>
                <p:nvPr/>
              </p:nvSpPr>
              <p:spPr>
                <a:xfrm>
                  <a:off x="0" y="-1"/>
                  <a:ext cx="825767" cy="199544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87" name="Lin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12700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192" name="Group"/>
              <p:cNvGrpSpPr/>
              <p:nvPr/>
            </p:nvGrpSpPr>
            <p:grpSpPr>
              <a:xfrm>
                <a:off x="284048" y="284048"/>
                <a:ext cx="825767" cy="798170"/>
                <a:chOff x="0" y="0"/>
                <a:chExt cx="825766" cy="798169"/>
              </a:xfrm>
            </p:grpSpPr>
            <p:sp>
              <p:nvSpPr>
                <p:cNvPr id="189" name="Shap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50800" dist="254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90" name="Oval"/>
                <p:cNvSpPr/>
                <p:nvPr/>
              </p:nvSpPr>
              <p:spPr>
                <a:xfrm>
                  <a:off x="0" y="-1"/>
                  <a:ext cx="825767" cy="199544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91" name="Lin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12700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196" name="Group"/>
              <p:cNvGrpSpPr/>
              <p:nvPr/>
            </p:nvGrpSpPr>
            <p:grpSpPr>
              <a:xfrm>
                <a:off x="426072" y="426072"/>
                <a:ext cx="825768" cy="798171"/>
                <a:chOff x="0" y="0"/>
                <a:chExt cx="825766" cy="798169"/>
              </a:xfrm>
            </p:grpSpPr>
            <p:sp>
              <p:nvSpPr>
                <p:cNvPr id="193" name="Shap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50800" dist="254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94" name="Oval"/>
                <p:cNvSpPr/>
                <p:nvPr/>
              </p:nvSpPr>
              <p:spPr>
                <a:xfrm>
                  <a:off x="0" y="-1"/>
                  <a:ext cx="825767" cy="199544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95" name="Lin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12700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200" name="Group"/>
              <p:cNvGrpSpPr/>
              <p:nvPr/>
            </p:nvGrpSpPr>
            <p:grpSpPr>
              <a:xfrm>
                <a:off x="568096" y="568096"/>
                <a:ext cx="825768" cy="798171"/>
                <a:chOff x="0" y="0"/>
                <a:chExt cx="825766" cy="798169"/>
              </a:xfrm>
            </p:grpSpPr>
            <p:sp>
              <p:nvSpPr>
                <p:cNvPr id="197" name="Shap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700"/>
                      </a:move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AE0000"/>
                    </a:gs>
                    <a:gs pos="100000">
                      <a:srgbClr val="FF9696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sx="100000" sy="100000" kx="0" ky="0" algn="b" rotWithShape="0" blurRad="50800" dist="25400" dir="5400000">
                    <a:srgbClr val="000000">
                      <a:alpha val="35000"/>
                    </a:srgbClr>
                  </a:outerShdw>
                </a:effectLst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98" name="Oval"/>
                <p:cNvSpPr/>
                <p:nvPr/>
              </p:nvSpPr>
              <p:spPr>
                <a:xfrm>
                  <a:off x="0" y="-1"/>
                  <a:ext cx="825767" cy="199544"/>
                </a:xfrm>
                <a:prstGeom prst="ellipse">
                  <a:avLst/>
                </a:prstGeom>
                <a:solidFill>
                  <a:srgbClr val="FFFFFF">
                    <a:alpha val="4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199" name="Line"/>
                <p:cNvSpPr/>
                <p:nvPr/>
              </p:nvSpPr>
              <p:spPr>
                <a:xfrm>
                  <a:off x="0" y="-1"/>
                  <a:ext cx="825767" cy="7981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700"/>
                      </a:moveTo>
                      <a:cubicBezTo>
                        <a:pt x="21600" y="4191"/>
                        <a:pt x="16765" y="5400"/>
                        <a:pt x="10800" y="5400"/>
                      </a:cubicBezTo>
                      <a:cubicBezTo>
                        <a:pt x="4835" y="5400"/>
                        <a:pt x="0" y="4191"/>
                        <a:pt x="0" y="2700"/>
                      </a:cubicBezTo>
                      <a:cubicBezTo>
                        <a:pt x="0" y="1209"/>
                        <a:pt x="4835" y="0"/>
                        <a:pt x="10800" y="0"/>
                      </a:cubicBezTo>
                      <a:cubicBezTo>
                        <a:pt x="16765" y="0"/>
                        <a:pt x="21600" y="1209"/>
                        <a:pt x="21600" y="2700"/>
                      </a:cubicBezTo>
                      <a:lnTo>
                        <a:pt x="21600" y="18900"/>
                      </a:lnTo>
                      <a:cubicBezTo>
                        <a:pt x="21600" y="20391"/>
                        <a:pt x="16765" y="21600"/>
                        <a:pt x="10800" y="21600"/>
                      </a:cubicBezTo>
                      <a:cubicBezTo>
                        <a:pt x="4835" y="21600"/>
                        <a:pt x="0" y="20391"/>
                        <a:pt x="0" y="18900"/>
                      </a:cubicBezTo>
                      <a:lnTo>
                        <a:pt x="0" y="2700"/>
                      </a:lnTo>
                    </a:path>
                  </a:pathLst>
                </a:custGeom>
                <a:noFill/>
                <a:ln w="12700" cap="flat">
                  <a:solidFill>
                    <a:srgbClr val="AA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ctr">
                  <a:noAutofit/>
                </a:bodyPr>
                <a:lstStyle/>
                <a:p>
                  <a:pPr defTabSz="1300480">
                    <a:defRPr sz="340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</p:grpSp>
        <p:grpSp>
          <p:nvGrpSpPr>
            <p:cNvPr id="207" name="Group"/>
            <p:cNvGrpSpPr/>
            <p:nvPr/>
          </p:nvGrpSpPr>
          <p:grpSpPr>
            <a:xfrm>
              <a:off x="1538083" y="21954"/>
              <a:ext cx="1673691" cy="1322358"/>
              <a:chOff x="0" y="0"/>
              <a:chExt cx="1673690" cy="1322357"/>
            </a:xfrm>
          </p:grpSpPr>
          <p:pic>
            <p:nvPicPr>
              <p:cNvPr id="202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-1" y="0"/>
                <a:ext cx="1105595" cy="754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3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42024" y="142024"/>
                <a:ext cx="1105594" cy="754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4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284048" y="284048"/>
                <a:ext cx="1105594" cy="754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5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426072" y="426072"/>
                <a:ext cx="1105594" cy="7542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6" name="image1.png" descr="image1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568096" y="568096"/>
                <a:ext cx="1105595" cy="7542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11" name="Group"/>
          <p:cNvGrpSpPr/>
          <p:nvPr/>
        </p:nvGrpSpPr>
        <p:grpSpPr>
          <a:xfrm>
            <a:off x="3308313" y="6139234"/>
            <a:ext cx="5986659" cy="819216"/>
            <a:chOff x="0" y="0"/>
            <a:chExt cx="5986658" cy="819215"/>
          </a:xfrm>
        </p:grpSpPr>
        <p:sp>
          <p:nvSpPr>
            <p:cNvPr id="209" name="Rectangle"/>
            <p:cNvSpPr/>
            <p:nvPr/>
          </p:nvSpPr>
          <p:spPr>
            <a:xfrm>
              <a:off x="-1" y="-1"/>
              <a:ext cx="5986660" cy="819217"/>
            </a:xfrm>
            <a:prstGeom prst="rect">
              <a:avLst/>
            </a:prstGeom>
            <a:solidFill>
              <a:srgbClr val="808DA9"/>
            </a:solidFill>
            <a:ln w="25400" cap="flat">
              <a:solidFill>
                <a:srgbClr val="5D677B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1300480">
                <a:defRPr sz="3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0" name="I/O Manager"/>
            <p:cNvSpPr txBox="1"/>
            <p:nvPr/>
          </p:nvSpPr>
          <p:spPr>
            <a:xfrm>
              <a:off x="-1" y="65183"/>
              <a:ext cx="5986660" cy="6888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defTabSz="1300480">
                <a:defRPr sz="3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I/O Manager</a:t>
              </a:r>
            </a:p>
          </p:txBody>
        </p:sp>
      </p:grpSp>
      <p:grpSp>
        <p:nvGrpSpPr>
          <p:cNvPr id="227" name="Group"/>
          <p:cNvGrpSpPr/>
          <p:nvPr/>
        </p:nvGrpSpPr>
        <p:grpSpPr>
          <a:xfrm>
            <a:off x="3355792" y="2264136"/>
            <a:ext cx="3818412" cy="2720216"/>
            <a:chOff x="0" y="0"/>
            <a:chExt cx="3818410" cy="2720214"/>
          </a:xfrm>
        </p:grpSpPr>
        <p:grpSp>
          <p:nvGrpSpPr>
            <p:cNvPr id="214" name="Group"/>
            <p:cNvGrpSpPr/>
            <p:nvPr/>
          </p:nvGrpSpPr>
          <p:grpSpPr>
            <a:xfrm>
              <a:off x="-1" y="-1"/>
              <a:ext cx="3818412" cy="2720216"/>
              <a:chOff x="0" y="0"/>
              <a:chExt cx="3818410" cy="2720214"/>
            </a:xfrm>
          </p:grpSpPr>
          <p:sp>
            <p:nvSpPr>
              <p:cNvPr id="212" name="Rectangle"/>
              <p:cNvSpPr/>
              <p:nvPr/>
            </p:nvSpPr>
            <p:spPr>
              <a:xfrm>
                <a:off x="-1" y="-1"/>
                <a:ext cx="3818412" cy="2720216"/>
              </a:xfrm>
              <a:prstGeom prst="rect">
                <a:avLst/>
              </a:prstGeom>
              <a:solidFill>
                <a:srgbClr val="808DA9"/>
              </a:solidFill>
              <a:ln w="25400" cap="flat">
                <a:solidFill>
                  <a:srgbClr val="5D677B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1300480">
                  <a:defRPr sz="3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13" name="Access Methods"/>
              <p:cNvSpPr txBox="1"/>
              <p:nvPr/>
            </p:nvSpPr>
            <p:spPr>
              <a:xfrm>
                <a:off x="-1" y="-1"/>
                <a:ext cx="3818412" cy="6380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5023" tIns="65023" rIns="65023" bIns="65023" numCol="1" anchor="t">
                <a:spAutoFit/>
              </a:bodyPr>
              <a:lstStyle>
                <a:lvl1pPr defTabSz="1300480">
                  <a:defRPr sz="3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Access Methods</a:t>
                </a:r>
              </a:p>
            </p:txBody>
          </p:sp>
        </p:grpSp>
        <p:grpSp>
          <p:nvGrpSpPr>
            <p:cNvPr id="217" name="Group"/>
            <p:cNvGrpSpPr/>
            <p:nvPr/>
          </p:nvGrpSpPr>
          <p:grpSpPr>
            <a:xfrm>
              <a:off x="179473" y="1826562"/>
              <a:ext cx="1651610" cy="671909"/>
              <a:chOff x="0" y="94830"/>
              <a:chExt cx="1651609" cy="671907"/>
            </a:xfrm>
          </p:grpSpPr>
          <p:sp>
            <p:nvSpPr>
              <p:cNvPr id="215" name="Rectangle"/>
              <p:cNvSpPr/>
              <p:nvPr/>
            </p:nvSpPr>
            <p:spPr>
              <a:xfrm>
                <a:off x="0" y="94830"/>
                <a:ext cx="1651610" cy="671908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1300480">
                  <a:lnSpc>
                    <a:spcPct val="80000"/>
                  </a:lnSpc>
                  <a:defRPr sz="3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16" name="Heap File"/>
              <p:cNvSpPr/>
              <p:nvPr/>
            </p:nvSpPr>
            <p:spPr>
              <a:xfrm>
                <a:off x="0" y="430784"/>
                <a:ext cx="1651610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5023" tIns="65023" rIns="65023" bIns="65023" numCol="1" anchor="ctr">
                <a:spAutoFit/>
              </a:bodyPr>
              <a:lstStyle>
                <a:lvl1pPr defTabSz="1300480">
                  <a:lnSpc>
                    <a:spcPct val="80000"/>
                  </a:lnSpc>
                  <a:defRPr b="1" sz="2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Heap File</a:t>
                </a:r>
              </a:p>
            </p:txBody>
          </p:sp>
        </p:grpSp>
        <p:grpSp>
          <p:nvGrpSpPr>
            <p:cNvPr id="220" name="Group"/>
            <p:cNvGrpSpPr/>
            <p:nvPr/>
          </p:nvGrpSpPr>
          <p:grpSpPr>
            <a:xfrm>
              <a:off x="2004696" y="1795151"/>
              <a:ext cx="1651610" cy="703320"/>
              <a:chOff x="0" y="79124"/>
              <a:chExt cx="1651609" cy="703318"/>
            </a:xfrm>
          </p:grpSpPr>
          <p:sp>
            <p:nvSpPr>
              <p:cNvPr id="218" name="Rectangle"/>
              <p:cNvSpPr/>
              <p:nvPr/>
            </p:nvSpPr>
            <p:spPr>
              <a:xfrm>
                <a:off x="0" y="79124"/>
                <a:ext cx="1651610" cy="703320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1300480">
                  <a:lnSpc>
                    <a:spcPct val="80000"/>
                  </a:lnSpc>
                  <a:defRPr b="1" sz="2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19" name="B+-tree Index"/>
              <p:cNvSpPr/>
              <p:nvPr/>
            </p:nvSpPr>
            <p:spPr>
              <a:xfrm>
                <a:off x="0" y="430783"/>
                <a:ext cx="1651610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5023" tIns="65023" rIns="65023" bIns="65023" numCol="1" anchor="ctr">
                <a:spAutoFit/>
              </a:bodyPr>
              <a:lstStyle>
                <a:lvl1pPr defTabSz="1300480">
                  <a:lnSpc>
                    <a:spcPct val="80000"/>
                  </a:lnSpc>
                  <a:defRPr b="1" sz="2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B+-tree Index</a:t>
                </a:r>
              </a:p>
            </p:txBody>
          </p:sp>
        </p:grpSp>
        <p:grpSp>
          <p:nvGrpSpPr>
            <p:cNvPr id="223" name="Group"/>
            <p:cNvGrpSpPr/>
            <p:nvPr/>
          </p:nvGrpSpPr>
          <p:grpSpPr>
            <a:xfrm>
              <a:off x="179473" y="944194"/>
              <a:ext cx="1651610" cy="703320"/>
              <a:chOff x="0" y="79124"/>
              <a:chExt cx="1651609" cy="703318"/>
            </a:xfrm>
          </p:grpSpPr>
          <p:sp>
            <p:nvSpPr>
              <p:cNvPr id="221" name="Rectangle"/>
              <p:cNvSpPr/>
              <p:nvPr/>
            </p:nvSpPr>
            <p:spPr>
              <a:xfrm>
                <a:off x="0" y="79124"/>
                <a:ext cx="1651610" cy="703320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1300480">
                  <a:lnSpc>
                    <a:spcPct val="80000"/>
                  </a:lnSpc>
                  <a:defRPr sz="3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22" name="Sorted File"/>
              <p:cNvSpPr/>
              <p:nvPr/>
            </p:nvSpPr>
            <p:spPr>
              <a:xfrm>
                <a:off x="0" y="430783"/>
                <a:ext cx="1651610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5023" tIns="65023" rIns="65023" bIns="65023" numCol="1" anchor="ctr">
                <a:spAutoFit/>
              </a:bodyPr>
              <a:lstStyle>
                <a:lvl1pPr defTabSz="1300480">
                  <a:lnSpc>
                    <a:spcPct val="80000"/>
                  </a:lnSpc>
                  <a:defRPr b="1" sz="2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Sorted File</a:t>
                </a:r>
              </a:p>
            </p:txBody>
          </p:sp>
        </p:grpSp>
        <p:grpSp>
          <p:nvGrpSpPr>
            <p:cNvPr id="226" name="Group"/>
            <p:cNvGrpSpPr/>
            <p:nvPr/>
          </p:nvGrpSpPr>
          <p:grpSpPr>
            <a:xfrm>
              <a:off x="2004696" y="944194"/>
              <a:ext cx="1651610" cy="703320"/>
              <a:chOff x="0" y="79124"/>
              <a:chExt cx="1651609" cy="703318"/>
            </a:xfrm>
          </p:grpSpPr>
          <p:sp>
            <p:nvSpPr>
              <p:cNvPr id="224" name="Rectangle"/>
              <p:cNvSpPr/>
              <p:nvPr/>
            </p:nvSpPr>
            <p:spPr>
              <a:xfrm>
                <a:off x="0" y="79124"/>
                <a:ext cx="1651610" cy="703320"/>
              </a:xfrm>
              <a:prstGeom prst="rect">
                <a:avLst/>
              </a:prstGeom>
              <a:solidFill>
                <a:srgbClr val="730E00"/>
              </a:solidFill>
              <a:ln w="25400" cap="flat">
                <a:solidFill>
                  <a:srgbClr val="540A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defTabSz="1300480">
                  <a:lnSpc>
                    <a:spcPct val="80000"/>
                  </a:lnSpc>
                  <a:defRPr sz="34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25" name="Hash Index"/>
              <p:cNvSpPr/>
              <p:nvPr/>
            </p:nvSpPr>
            <p:spPr>
              <a:xfrm>
                <a:off x="0" y="430783"/>
                <a:ext cx="1651610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65023" tIns="65023" rIns="65023" bIns="65023" numCol="1" anchor="ctr">
                <a:spAutoFit/>
              </a:bodyPr>
              <a:lstStyle>
                <a:lvl1pPr defTabSz="1300480">
                  <a:lnSpc>
                    <a:spcPct val="80000"/>
                  </a:lnSpc>
                  <a:defRPr b="1" sz="2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:r>
                  <a:t>Hash Index</a:t>
                </a:r>
              </a:p>
            </p:txBody>
          </p:sp>
        </p:grpSp>
      </p:grpSp>
      <p:grpSp>
        <p:nvGrpSpPr>
          <p:cNvPr id="230" name="Group"/>
          <p:cNvGrpSpPr/>
          <p:nvPr/>
        </p:nvGrpSpPr>
        <p:grpSpPr>
          <a:xfrm>
            <a:off x="3324492" y="5147733"/>
            <a:ext cx="3793074" cy="819217"/>
            <a:chOff x="0" y="0"/>
            <a:chExt cx="3793072" cy="819215"/>
          </a:xfrm>
        </p:grpSpPr>
        <p:sp>
          <p:nvSpPr>
            <p:cNvPr id="228" name="Rectangle"/>
            <p:cNvSpPr/>
            <p:nvPr/>
          </p:nvSpPr>
          <p:spPr>
            <a:xfrm>
              <a:off x="-1" y="-1"/>
              <a:ext cx="3793074" cy="819217"/>
            </a:xfrm>
            <a:prstGeom prst="rect">
              <a:avLst/>
            </a:prstGeom>
            <a:solidFill>
              <a:srgbClr val="808DA9"/>
            </a:solidFill>
            <a:ln w="25400" cap="flat">
              <a:solidFill>
                <a:srgbClr val="5D677B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1300480">
                <a:defRPr sz="3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29" name="Buffer Manager"/>
            <p:cNvSpPr txBox="1"/>
            <p:nvPr/>
          </p:nvSpPr>
          <p:spPr>
            <a:xfrm>
              <a:off x="-1" y="90583"/>
              <a:ext cx="3793074" cy="6380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defTabSz="1300480">
                <a:defRPr sz="3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Buffer Manager</a:t>
              </a:r>
            </a:p>
          </p:txBody>
        </p:sp>
      </p:grpSp>
      <p:sp>
        <p:nvSpPr>
          <p:cNvPr id="231" name="Rectangle"/>
          <p:cNvSpPr/>
          <p:nvPr/>
        </p:nvSpPr>
        <p:spPr>
          <a:xfrm rot="16200000">
            <a:off x="5963710" y="3663080"/>
            <a:ext cx="3757614" cy="903132"/>
          </a:xfrm>
          <a:prstGeom prst="rect">
            <a:avLst/>
          </a:prstGeom>
          <a:solidFill>
            <a:srgbClr val="4F81BD"/>
          </a:solidFill>
          <a:ln w="25400">
            <a:solidFill>
              <a:srgbClr val="5D677B"/>
            </a:solidFill>
          </a:ln>
        </p:spPr>
        <p:txBody>
          <a:bodyPr lIns="65023" tIns="65023" rIns="65023" bIns="65023" anchor="ctr"/>
          <a:lstStyle/>
          <a:p>
            <a:pPr defTabSz="1300480">
              <a:lnSpc>
                <a:spcPct val="80000"/>
              </a:lnSpc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32" name="Concurrency Control Manager"/>
          <p:cNvSpPr txBox="1"/>
          <p:nvPr/>
        </p:nvSpPr>
        <p:spPr>
          <a:xfrm rot="16200000">
            <a:off x="5921752" y="3592422"/>
            <a:ext cx="3757614" cy="1044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>
            <a:spAutoFit/>
          </a:bodyPr>
          <a:lstStyle>
            <a:lvl1pPr defTabSz="1300480">
              <a:lnSpc>
                <a:spcPct val="80000"/>
              </a:lnSpc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Concurrency Control Manager</a:t>
            </a:r>
          </a:p>
        </p:txBody>
      </p:sp>
      <p:sp>
        <p:nvSpPr>
          <p:cNvPr id="233" name="Rectangle"/>
          <p:cNvSpPr/>
          <p:nvPr/>
        </p:nvSpPr>
        <p:spPr>
          <a:xfrm rot="16200000">
            <a:off x="6988494" y="3705037"/>
            <a:ext cx="3757615" cy="819216"/>
          </a:xfrm>
          <a:prstGeom prst="rect">
            <a:avLst/>
          </a:prstGeom>
          <a:solidFill>
            <a:srgbClr val="4F81BD"/>
          </a:solidFill>
          <a:ln w="25400">
            <a:solidFill>
              <a:srgbClr val="5D677B"/>
            </a:solidFill>
          </a:ln>
        </p:spPr>
        <p:txBody>
          <a:bodyPr lIns="65023" tIns="65023" rIns="65023" bIns="65023" anchor="ctr"/>
          <a:lstStyle/>
          <a:p>
            <a:pPr defTabSz="1300480">
              <a:lnSpc>
                <a:spcPct val="80000"/>
              </a:lnSpc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34" name="Recovery Manager"/>
          <p:cNvSpPr txBox="1"/>
          <p:nvPr/>
        </p:nvSpPr>
        <p:spPr>
          <a:xfrm rot="16200000">
            <a:off x="6988494" y="3795620"/>
            <a:ext cx="3757615" cy="638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>
            <a:spAutoFit/>
          </a:bodyPr>
          <a:lstStyle>
            <a:lvl1pPr defTabSz="1300480">
              <a:lnSpc>
                <a:spcPct val="80000"/>
              </a:lnSpc>
              <a:defRPr sz="3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Recovery Manager</a:t>
            </a:r>
          </a:p>
        </p:txBody>
      </p:sp>
      <p:sp>
        <p:nvSpPr>
          <p:cNvPr id="235" name="Rectangle"/>
          <p:cNvSpPr/>
          <p:nvPr/>
        </p:nvSpPr>
        <p:spPr>
          <a:xfrm>
            <a:off x="5245759" y="3061809"/>
            <a:ext cx="1871948" cy="1898991"/>
          </a:xfrm>
          <a:prstGeom prst="rect">
            <a:avLst/>
          </a:prstGeom>
          <a:ln w="101600">
            <a:solidFill>
              <a:srgbClr val="00F9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240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3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39" name="Index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Indexing: Outline</a:t>
              </a:r>
            </a:p>
          </p:txBody>
        </p:sp>
      </p:grpSp>
      <p:sp>
        <p:nvSpPr>
          <p:cNvPr id="241" name="Overview and Terminology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Terminology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B+ Tree Index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lide Number"/>
          <p:cNvSpPr txBox="1"/>
          <p:nvPr>
            <p:ph type="sldNum" sz="quarter" idx="4294967295"/>
          </p:nvPr>
        </p:nvSpPr>
        <p:spPr>
          <a:xfrm>
            <a:off x="12105250" y="9114112"/>
            <a:ext cx="249310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24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4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45" name="Index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Indexing</a:t>
              </a:r>
            </a:p>
          </p:txBody>
        </p:sp>
      </p:grpSp>
      <p:sp>
        <p:nvSpPr>
          <p:cNvPr id="247" name="Index: A data structure to speed up record retrieval…"/>
          <p:cNvSpPr txBox="1"/>
          <p:nvPr/>
        </p:nvSpPr>
        <p:spPr>
          <a:xfrm>
            <a:off x="388907" y="2372456"/>
            <a:ext cx="12226986" cy="5838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Index</a:t>
            </a:r>
            <a:r>
              <a:t>: A data structure to speed up record retrieval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b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Search Key</a:t>
            </a:r>
            <a:r>
              <a:rPr b="0"/>
              <a:t>: Attribute(s) on which file is indexed; also called </a:t>
            </a:r>
            <a:r>
              <a:t>Index Key</a:t>
            </a:r>
            <a:r>
              <a:rPr b="0"/>
              <a:t> (used interchangeably)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Any </a:t>
            </a:r>
            <a:r>
              <a:rPr i="1"/>
              <a:t>permutation</a:t>
            </a:r>
            <a:r>
              <a:t> of any </a:t>
            </a:r>
            <a:r>
              <a:rPr i="1"/>
              <a:t>subset</a:t>
            </a:r>
            <a:r>
              <a:t> of a relation’s attributes can be index key for an index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key need not be a primary/candidate key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Two main types of indexes: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B+ Tree</a:t>
            </a:r>
            <a:r>
              <a:t> index: good for both range and </a:t>
            </a:r>
            <a:r>
              <a:rPr i="1"/>
              <a:t>equality</a:t>
            </a:r>
            <a:r>
              <a:t> search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Hash</a:t>
            </a:r>
            <a:r>
              <a:t> index: good for </a:t>
            </a:r>
            <a:r>
              <a:rPr i="1"/>
              <a:t>equality</a:t>
            </a:r>
            <a:r>
              <a:t> 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4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4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0" name="Overview of Indexe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Indexes</a:t>
              </a:r>
            </a:p>
          </p:txBody>
        </p:sp>
      </p:grpSp>
      <p:sp>
        <p:nvSpPr>
          <p:cNvPr id="252" name="Need to consider efficiency of search, insert, and delete…"/>
          <p:cNvSpPr txBox="1"/>
          <p:nvPr/>
        </p:nvSpPr>
        <p:spPr>
          <a:xfrm>
            <a:off x="423018" y="2224333"/>
            <a:ext cx="12064993" cy="675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to consider </a:t>
            </a:r>
            <a:r>
              <a:rPr u="sng"/>
              <a:t>efficiency</a:t>
            </a:r>
            <a:r>
              <a:t> of search, insert, and delete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Primarily optimized to </a:t>
            </a:r>
            <a:r>
              <a:rPr i="1" u="sng"/>
              <a:t>reduce (disk) I/O cost</a:t>
            </a:r>
          </a:p>
          <a:p>
            <a:pPr lvl="1"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B+ Tree</a:t>
            </a:r>
            <a:r>
              <a:t> index: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O(log</a:t>
            </a:r>
            <a:r>
              <a:rPr baseline="-5999"/>
              <a:t>F</a:t>
            </a:r>
            <a:r>
              <a:t>(N)) I/O and CPU cost for equality search (N: number of “data entries”; F: “fanout” of non-leaf node)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Range search, Insert, and Delete all start with an equality search</a:t>
            </a:r>
          </a:p>
          <a:p>
            <a:pPr lvl="1"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Hash</a:t>
            </a:r>
            <a:r>
              <a:t> index: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O(1) I/O and CPU cost for equality search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 and delete start with equality search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“good” for range search!</a:t>
            </a:r>
          </a:p>
        </p:txBody>
      </p:sp>
      <p:sp>
        <p:nvSpPr>
          <p:cNvPr id="253" name="Text"/>
          <p:cNvSpPr txBox="1"/>
          <p:nvPr/>
        </p:nvSpPr>
        <p:spPr>
          <a:xfrm>
            <a:off x="12105250" y="9114112"/>
            <a:ext cx="249310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55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56" name="What is stored in the Index?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is stored in the Index?</a:t>
              </a:r>
            </a:p>
          </p:txBody>
        </p:sp>
      </p:grpSp>
      <p:sp>
        <p:nvSpPr>
          <p:cNvPr id="258" name="2 things: Search/index key values and data entries…"/>
          <p:cNvSpPr txBox="1"/>
          <p:nvPr/>
        </p:nvSpPr>
        <p:spPr>
          <a:xfrm>
            <a:off x="494225" y="2377832"/>
            <a:ext cx="12016350" cy="6092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 things: Search/index </a:t>
            </a:r>
            <a:r>
              <a:rPr b="1"/>
              <a:t>key values</a:t>
            </a:r>
            <a:r>
              <a:t> and </a:t>
            </a:r>
            <a:r>
              <a:rPr b="1"/>
              <a:t>data entries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Alternatives for data entries for a given key value </a:t>
            </a:r>
            <a:r>
              <a:rPr i="1"/>
              <a:t>k</a:t>
            </a:r>
            <a:r>
              <a:t>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AltRecord</a:t>
            </a:r>
            <a:r>
              <a:t>: Actual data records of file that match </a:t>
            </a:r>
            <a:r>
              <a:rPr i="1"/>
              <a:t>k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AltRID</a:t>
            </a:r>
            <a:r>
              <a:t>: &lt;</a:t>
            </a:r>
            <a:r>
              <a:rPr i="1"/>
              <a:t>k</a:t>
            </a:r>
            <a:r>
              <a:t>, RID of a record that matches</a:t>
            </a:r>
            <a:r>
              <a:rPr i="1"/>
              <a:t> k</a:t>
            </a:r>
            <a:r>
              <a:t>&gt;</a:t>
            </a:r>
            <a:endParaRPr i="1"/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AltRIDlist</a:t>
            </a:r>
            <a:r>
              <a:t>: &lt;</a:t>
            </a:r>
            <a:r>
              <a:rPr i="1"/>
              <a:t>k</a:t>
            </a:r>
            <a:r>
              <a:t>, list of RIDs of records that match</a:t>
            </a:r>
            <a:r>
              <a:rPr i="1"/>
              <a:t> k&gt;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API for operations on records: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Search</a:t>
            </a:r>
            <a:r>
              <a:t> (IndexKey); could be a predicate for B+Tree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Insert</a:t>
            </a:r>
            <a:r>
              <a:t> (IndexKey, data entry)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Delete</a:t>
            </a:r>
            <a:r>
              <a:t> (IndexKey); could be a predicate for B+Tree</a:t>
            </a:r>
          </a:p>
        </p:txBody>
      </p:sp>
      <p:sp>
        <p:nvSpPr>
          <p:cNvPr id="259" name="Text"/>
          <p:cNvSpPr txBox="1"/>
          <p:nvPr/>
        </p:nvSpPr>
        <p:spPr>
          <a:xfrm>
            <a:off x="12105250" y="9114112"/>
            <a:ext cx="249310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61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62" name="Overview of B+ Tree Index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B+ Tree Index</a:t>
              </a:r>
            </a:p>
          </p:txBody>
        </p:sp>
      </p:grpSp>
      <p:sp>
        <p:nvSpPr>
          <p:cNvPr id="264" name="Rectangle 30"/>
          <p:cNvSpPr txBox="1"/>
          <p:nvPr/>
        </p:nvSpPr>
        <p:spPr>
          <a:xfrm>
            <a:off x="3593959" y="2190175"/>
            <a:ext cx="3128567" cy="1015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Entries</a:t>
            </a:r>
          </a:p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(Non-leaf pages)</a:t>
            </a:r>
          </a:p>
        </p:txBody>
      </p:sp>
      <p:sp>
        <p:nvSpPr>
          <p:cNvPr id="265" name="Rectangle 31"/>
          <p:cNvSpPr txBox="1"/>
          <p:nvPr/>
        </p:nvSpPr>
        <p:spPr>
          <a:xfrm>
            <a:off x="782767" y="4791962"/>
            <a:ext cx="4732537" cy="545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 Entries (Leaf pages)</a:t>
            </a:r>
          </a:p>
        </p:txBody>
      </p:sp>
      <p:grpSp>
        <p:nvGrpSpPr>
          <p:cNvPr id="286" name="Group"/>
          <p:cNvGrpSpPr/>
          <p:nvPr/>
        </p:nvGrpSpPr>
        <p:grpSpPr>
          <a:xfrm>
            <a:off x="829592" y="2613297"/>
            <a:ext cx="3941764" cy="1998663"/>
            <a:chOff x="0" y="0"/>
            <a:chExt cx="3941762" cy="1998662"/>
          </a:xfrm>
        </p:grpSpPr>
        <p:grpSp>
          <p:nvGrpSpPr>
            <p:cNvPr id="268" name="Freeform 7"/>
            <p:cNvGrpSpPr/>
            <p:nvPr/>
          </p:nvGrpSpPr>
          <p:grpSpPr>
            <a:xfrm>
              <a:off x="666750" y="1289049"/>
              <a:ext cx="2746376" cy="1"/>
              <a:chOff x="0" y="0"/>
              <a:chExt cx="2746375" cy="0"/>
            </a:xfrm>
          </p:grpSpPr>
          <p:sp>
            <p:nvSpPr>
              <p:cNvPr id="266" name="Line"/>
              <p:cNvSpPr/>
              <p:nvPr/>
            </p:nvSpPr>
            <p:spPr>
              <a:xfrm>
                <a:off x="0" y="0"/>
                <a:ext cx="2746376" cy="0"/>
              </a:xfrm>
              <a:prstGeom prst="line">
                <a:avLst/>
              </a:prstGeom>
              <a:noFill/>
              <a:ln w="19050" cap="rnd">
                <a:solidFill>
                  <a:srgbClr val="72605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67" name="Line"/>
              <p:cNvSpPr/>
              <p:nvPr/>
            </p:nvSpPr>
            <p:spPr>
              <a:xfrm flipH="1" flipV="1">
                <a:off x="0" y="-1"/>
                <a:ext cx="2746376" cy="2"/>
              </a:xfrm>
              <a:prstGeom prst="line">
                <a:avLst/>
              </a:prstGeom>
              <a:noFill/>
              <a:ln w="19050" cap="rnd">
                <a:solidFill>
                  <a:srgbClr val="726056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271" name="Freeform 8"/>
            <p:cNvGrpSpPr/>
            <p:nvPr/>
          </p:nvGrpSpPr>
          <p:grpSpPr>
            <a:xfrm>
              <a:off x="666750" y="103187"/>
              <a:ext cx="1449388" cy="1185864"/>
              <a:chOff x="0" y="0"/>
              <a:chExt cx="1449387" cy="1185862"/>
            </a:xfrm>
          </p:grpSpPr>
          <p:sp>
            <p:nvSpPr>
              <p:cNvPr id="269" name="Line"/>
              <p:cNvSpPr/>
              <p:nvPr/>
            </p:nvSpPr>
            <p:spPr>
              <a:xfrm flipV="1">
                <a:off x="0" y="-1"/>
                <a:ext cx="1449388" cy="118586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70" name="Line"/>
              <p:cNvSpPr/>
              <p:nvPr/>
            </p:nvSpPr>
            <p:spPr>
              <a:xfrm flipH="1">
                <a:off x="-1" y="0"/>
                <a:ext cx="1449389" cy="118586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274" name="Freeform 9"/>
            <p:cNvGrpSpPr/>
            <p:nvPr/>
          </p:nvGrpSpPr>
          <p:grpSpPr>
            <a:xfrm>
              <a:off x="2116137" y="103187"/>
              <a:ext cx="1312864" cy="1185863"/>
              <a:chOff x="0" y="0"/>
              <a:chExt cx="1312862" cy="1185862"/>
            </a:xfrm>
          </p:grpSpPr>
          <p:sp>
            <p:nvSpPr>
              <p:cNvPr id="272" name="Line"/>
              <p:cNvSpPr/>
              <p:nvPr/>
            </p:nvSpPr>
            <p:spPr>
              <a:xfrm>
                <a:off x="0" y="-1"/>
                <a:ext cx="1312863" cy="118586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73" name="Line"/>
              <p:cNvSpPr/>
              <p:nvPr/>
            </p:nvSpPr>
            <p:spPr>
              <a:xfrm flipH="1" flipV="1">
                <a:off x="0" y="-1"/>
                <a:ext cx="1312863" cy="118586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275" name="Freeform 10"/>
            <p:cNvSpPr/>
            <p:nvPr/>
          </p:nvSpPr>
          <p:spPr>
            <a:xfrm>
              <a:off x="1582737" y="0"/>
              <a:ext cx="533401" cy="103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3536" y="3323"/>
                  </a:lnTo>
                  <a:lnTo>
                    <a:pt x="21600" y="2160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276" name="Freeform 11"/>
            <p:cNvSpPr/>
            <p:nvPr/>
          </p:nvSpPr>
          <p:spPr>
            <a:xfrm>
              <a:off x="1960562" y="47625"/>
              <a:ext cx="155576" cy="55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45" y="0"/>
                  </a:moveTo>
                  <a:lnTo>
                    <a:pt x="21600" y="21600"/>
                  </a:lnTo>
                  <a:lnTo>
                    <a:pt x="0" y="20983"/>
                  </a:lnTo>
                  <a:lnTo>
                    <a:pt x="264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277" name="Freeform 12"/>
            <p:cNvSpPr/>
            <p:nvPr/>
          </p:nvSpPr>
          <p:spPr>
            <a:xfrm>
              <a:off x="0" y="1606550"/>
              <a:ext cx="744538" cy="392113"/>
            </a:xfrm>
            <a:prstGeom prst="rect">
              <a:avLst/>
            </a:prstGeom>
            <a:noFill/>
            <a:ln w="19050" cap="rnd">
              <a:solidFill>
                <a:srgbClr val="72605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278" name="Freeform 16"/>
            <p:cNvSpPr/>
            <p:nvPr/>
          </p:nvSpPr>
          <p:spPr>
            <a:xfrm>
              <a:off x="1189037" y="1606550"/>
              <a:ext cx="744539" cy="392113"/>
            </a:xfrm>
            <a:prstGeom prst="rect">
              <a:avLst/>
            </a:prstGeom>
            <a:noFill/>
            <a:ln w="19050" cap="rnd">
              <a:solidFill>
                <a:srgbClr val="72605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279" name="Freeform 24"/>
            <p:cNvSpPr/>
            <p:nvPr/>
          </p:nvSpPr>
          <p:spPr>
            <a:xfrm>
              <a:off x="3197225" y="1606550"/>
              <a:ext cx="744538" cy="392113"/>
            </a:xfrm>
            <a:prstGeom prst="rect">
              <a:avLst/>
            </a:prstGeom>
            <a:noFill/>
            <a:ln w="19050" cap="rnd">
              <a:solidFill>
                <a:srgbClr val="72605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280" name="Line 37"/>
            <p:cNvSpPr/>
            <p:nvPr/>
          </p:nvSpPr>
          <p:spPr>
            <a:xfrm flipH="1">
              <a:off x="400050" y="1219199"/>
              <a:ext cx="457201" cy="38100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1" name="Line 38"/>
            <p:cNvSpPr/>
            <p:nvPr/>
          </p:nvSpPr>
          <p:spPr>
            <a:xfrm>
              <a:off x="1543050" y="1219200"/>
              <a:ext cx="1" cy="3810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2" name="Line 39"/>
            <p:cNvSpPr/>
            <p:nvPr/>
          </p:nvSpPr>
          <p:spPr>
            <a:xfrm>
              <a:off x="3143250" y="1219199"/>
              <a:ext cx="457201" cy="38100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3" name="AutoShape 41"/>
            <p:cNvSpPr/>
            <p:nvPr/>
          </p:nvSpPr>
          <p:spPr>
            <a:xfrm>
              <a:off x="754062" y="1790700"/>
              <a:ext cx="425451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4" name="AutoShape 42"/>
            <p:cNvSpPr/>
            <p:nvPr/>
          </p:nvSpPr>
          <p:spPr>
            <a:xfrm>
              <a:off x="1930400" y="1800225"/>
              <a:ext cx="42545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85" name="AutoShape 43"/>
            <p:cNvSpPr/>
            <p:nvPr/>
          </p:nvSpPr>
          <p:spPr>
            <a:xfrm>
              <a:off x="2762250" y="1800225"/>
              <a:ext cx="425451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287" name="Text Box 49"/>
          <p:cNvSpPr txBox="1"/>
          <p:nvPr/>
        </p:nvSpPr>
        <p:spPr>
          <a:xfrm>
            <a:off x="6470818" y="4143127"/>
            <a:ext cx="6384650" cy="1063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110000"/>
              </a:lnSpc>
              <a:defRPr sz="32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Entries of the form: </a:t>
            </a:r>
          </a:p>
          <a:p>
            <a:pPr algn="l" defTabSz="914400">
              <a:lnSpc>
                <a:spcPct val="110000"/>
              </a:lnSpc>
              <a:defRPr sz="32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AltRID: (IndexKey value, RID)</a:t>
            </a:r>
          </a:p>
        </p:txBody>
      </p:sp>
      <p:sp>
        <p:nvSpPr>
          <p:cNvPr id="288" name="Text Box 52"/>
          <p:cNvSpPr txBox="1"/>
          <p:nvPr/>
        </p:nvSpPr>
        <p:spPr>
          <a:xfrm>
            <a:off x="7078665" y="2305813"/>
            <a:ext cx="5168956" cy="1063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lnSpc>
                <a:spcPct val="110000"/>
              </a:lnSpc>
              <a:defRPr sz="3200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Entries of the form: (IndexKey value, PageID)</a:t>
            </a:r>
          </a:p>
        </p:txBody>
      </p:sp>
      <p:sp>
        <p:nvSpPr>
          <p:cNvPr id="289" name="Rectangle"/>
          <p:cNvSpPr/>
          <p:nvPr/>
        </p:nvSpPr>
        <p:spPr>
          <a:xfrm>
            <a:off x="1476504" y="4309848"/>
            <a:ext cx="639752" cy="21211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0" name="Rectangle"/>
          <p:cNvSpPr/>
          <p:nvPr/>
        </p:nvSpPr>
        <p:spPr>
          <a:xfrm>
            <a:off x="2652842" y="4309848"/>
            <a:ext cx="639752" cy="21211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1" name="Rectangle"/>
          <p:cNvSpPr/>
          <p:nvPr/>
        </p:nvSpPr>
        <p:spPr>
          <a:xfrm>
            <a:off x="3484692" y="4297942"/>
            <a:ext cx="639752" cy="21211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92" name="Non-leaf pages do not contain data values; they contain [d, 2d] index keys; d is order parameter…"/>
          <p:cNvSpPr txBox="1"/>
          <p:nvPr/>
        </p:nvSpPr>
        <p:spPr>
          <a:xfrm>
            <a:off x="433106" y="5643054"/>
            <a:ext cx="12290988" cy="2902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Non-leaf pages do not contain data values; they contain [d, 2d] index keys; d is </a:t>
            </a:r>
            <a:r>
              <a:rPr b="1"/>
              <a:t>order</a:t>
            </a:r>
            <a:r>
              <a:t> parameter</a:t>
            </a:r>
          </a:p>
          <a:p>
            <a:pPr lvl="1"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Height-balanced tree; only root can have [1,d) keys</a:t>
            </a:r>
          </a:p>
          <a:p>
            <a:pPr lvl="1"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Leaf pages in </a:t>
            </a:r>
            <a:r>
              <a:rPr i="1"/>
              <a:t>sorted order</a:t>
            </a:r>
            <a:r>
              <a:t> of IndexKey; connected as a doubly linked list</a:t>
            </a:r>
          </a:p>
        </p:txBody>
      </p:sp>
      <p:sp>
        <p:nvSpPr>
          <p:cNvPr id="293" name="Q: What is the difference between “B+ Tree” and “B Tree”?"/>
          <p:cNvSpPr txBox="1"/>
          <p:nvPr/>
        </p:nvSpPr>
        <p:spPr>
          <a:xfrm>
            <a:off x="1160546" y="8750404"/>
            <a:ext cx="10683708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b="1"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Q:</a:t>
            </a:r>
            <a:r>
              <a:rPr b="0"/>
              <a:t> What is the difference between “B+ Tree” and “B Tree”?</a:t>
            </a:r>
          </a:p>
        </p:txBody>
      </p:sp>
      <p:sp>
        <p:nvSpPr>
          <p:cNvPr id="294" name="Text"/>
          <p:cNvSpPr txBox="1"/>
          <p:nvPr/>
        </p:nvSpPr>
        <p:spPr>
          <a:xfrm>
            <a:off x="12105250" y="9114112"/>
            <a:ext cx="249310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9" grpId="8"/>
      <p:bldP build="whole" bldLvl="1" animBg="1" rev="0" advAuto="0" spid="264" grpId="2"/>
      <p:bldP build="whole" bldLvl="1" animBg="1" rev="0" advAuto="0" spid="290" grpId="9"/>
      <p:bldP build="whole" bldLvl="1" animBg="1" rev="0" advAuto="0" spid="293" grpId="10"/>
      <p:bldP build="whole" bldLvl="1" animBg="1" rev="0" advAuto="0" spid="265" grpId="3"/>
      <p:bldP build="whole" bldLvl="1" animBg="1" rev="0" advAuto="0" spid="291" grpId="7"/>
      <p:bldP build="whole" bldLvl="1" animBg="1" rev="0" advAuto="0" spid="288" grpId="4"/>
      <p:bldP build="whole" bldLvl="1" animBg="1" rev="0" advAuto="0" spid="292" grpId="6"/>
      <p:bldP build="whole" bldLvl="1" animBg="1" rev="0" advAuto="0" spid="287" grpId="5"/>
      <p:bldP build="whole" bldLvl="1" animBg="1" rev="0" advAuto="0" spid="28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9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97" name="Overview of Hash Index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Hash Index</a:t>
              </a:r>
            </a:p>
          </p:txBody>
        </p:sp>
      </p:grpSp>
      <p:sp>
        <p:nvSpPr>
          <p:cNvPr id="299" name="Rectangle 9"/>
          <p:cNvSpPr txBox="1"/>
          <p:nvPr/>
        </p:nvSpPr>
        <p:spPr>
          <a:xfrm>
            <a:off x="2762184" y="3288785"/>
            <a:ext cx="2586634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 function</a:t>
            </a:r>
          </a:p>
        </p:txBody>
      </p:sp>
      <p:sp>
        <p:nvSpPr>
          <p:cNvPr id="300" name="Rectangle 23"/>
          <p:cNvSpPr txBox="1"/>
          <p:nvPr/>
        </p:nvSpPr>
        <p:spPr>
          <a:xfrm>
            <a:off x="2162390" y="3840441"/>
            <a:ext cx="2089548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SearchKey</a:t>
            </a:r>
          </a:p>
        </p:txBody>
      </p:sp>
      <p:sp>
        <p:nvSpPr>
          <p:cNvPr id="301" name="Rectangle 24"/>
          <p:cNvSpPr txBox="1"/>
          <p:nvPr/>
        </p:nvSpPr>
        <p:spPr>
          <a:xfrm>
            <a:off x="6271280" y="2387412"/>
            <a:ext cx="2564210" cy="545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pages</a:t>
            </a:r>
          </a:p>
        </p:txBody>
      </p:sp>
      <p:sp>
        <p:nvSpPr>
          <p:cNvPr id="302" name="Rectangle 25"/>
          <p:cNvSpPr txBox="1"/>
          <p:nvPr/>
        </p:nvSpPr>
        <p:spPr>
          <a:xfrm>
            <a:off x="7659323" y="5486381"/>
            <a:ext cx="1817887" cy="1015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Overflow </a:t>
            </a:r>
          </a:p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</a:t>
            </a:r>
          </a:p>
        </p:txBody>
      </p:sp>
      <p:grpSp>
        <p:nvGrpSpPr>
          <p:cNvPr id="335" name="Group"/>
          <p:cNvGrpSpPr/>
          <p:nvPr/>
        </p:nvGrpSpPr>
        <p:grpSpPr>
          <a:xfrm>
            <a:off x="4377266" y="3010411"/>
            <a:ext cx="4722814" cy="2374900"/>
            <a:chOff x="0" y="0"/>
            <a:chExt cx="4722812" cy="2374899"/>
          </a:xfrm>
        </p:grpSpPr>
        <p:sp>
          <p:nvSpPr>
            <p:cNvPr id="303" name="Freeform 6"/>
            <p:cNvSpPr/>
            <p:nvPr/>
          </p:nvSpPr>
          <p:spPr>
            <a:xfrm>
              <a:off x="3386137" y="358774"/>
              <a:ext cx="744539" cy="35083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04" name="Freeform 7"/>
            <p:cNvSpPr/>
            <p:nvPr/>
          </p:nvSpPr>
          <p:spPr>
            <a:xfrm>
              <a:off x="673100" y="890587"/>
              <a:ext cx="292100" cy="350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751"/>
                  </a:moveTo>
                  <a:lnTo>
                    <a:pt x="20661" y="6548"/>
                  </a:lnTo>
                  <a:lnTo>
                    <a:pt x="18313" y="3128"/>
                  </a:lnTo>
                  <a:lnTo>
                    <a:pt x="14909" y="782"/>
                  </a:lnTo>
                  <a:lnTo>
                    <a:pt x="10800" y="0"/>
                  </a:lnTo>
                  <a:lnTo>
                    <a:pt x="6574" y="782"/>
                  </a:lnTo>
                  <a:lnTo>
                    <a:pt x="3170" y="3128"/>
                  </a:lnTo>
                  <a:lnTo>
                    <a:pt x="822" y="6548"/>
                  </a:lnTo>
                  <a:lnTo>
                    <a:pt x="0" y="10751"/>
                  </a:lnTo>
                  <a:lnTo>
                    <a:pt x="822" y="14954"/>
                  </a:lnTo>
                  <a:lnTo>
                    <a:pt x="3170" y="18375"/>
                  </a:lnTo>
                  <a:lnTo>
                    <a:pt x="6574" y="20720"/>
                  </a:lnTo>
                  <a:lnTo>
                    <a:pt x="10800" y="21600"/>
                  </a:lnTo>
                  <a:lnTo>
                    <a:pt x="14909" y="20720"/>
                  </a:lnTo>
                  <a:lnTo>
                    <a:pt x="18313" y="18375"/>
                  </a:lnTo>
                  <a:lnTo>
                    <a:pt x="20661" y="14954"/>
                  </a:lnTo>
                  <a:lnTo>
                    <a:pt x="21600" y="1075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05" name="Freeform 8"/>
            <p:cNvSpPr/>
            <p:nvPr/>
          </p:nvSpPr>
          <p:spPr>
            <a:xfrm>
              <a:off x="1770062" y="15875"/>
              <a:ext cx="782638" cy="23558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06" name="Freeform 10"/>
            <p:cNvSpPr/>
            <p:nvPr/>
          </p:nvSpPr>
          <p:spPr>
            <a:xfrm>
              <a:off x="4495800" y="561974"/>
              <a:ext cx="47626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07" name="Freeform 11"/>
            <p:cNvSpPr/>
            <p:nvPr/>
          </p:nvSpPr>
          <p:spPr>
            <a:xfrm>
              <a:off x="3546475" y="901699"/>
              <a:ext cx="47626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08" name="Freeform 12"/>
            <p:cNvSpPr/>
            <p:nvPr/>
          </p:nvSpPr>
          <p:spPr>
            <a:xfrm>
              <a:off x="3492500" y="177800"/>
              <a:ext cx="47626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09" name="Freeform 13"/>
            <p:cNvSpPr/>
            <p:nvPr/>
          </p:nvSpPr>
          <p:spPr>
            <a:xfrm>
              <a:off x="3697287" y="177800"/>
              <a:ext cx="49214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452" y="0"/>
                  </a:lnTo>
                  <a:lnTo>
                    <a:pt x="0" y="10800"/>
                  </a:lnTo>
                  <a:lnTo>
                    <a:pt x="10452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0" name="Freeform 14"/>
            <p:cNvSpPr/>
            <p:nvPr/>
          </p:nvSpPr>
          <p:spPr>
            <a:xfrm>
              <a:off x="3903662" y="177800"/>
              <a:ext cx="47626" cy="25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1" name="Freeform 15"/>
            <p:cNvSpPr/>
            <p:nvPr/>
          </p:nvSpPr>
          <p:spPr>
            <a:xfrm>
              <a:off x="3725862" y="896937"/>
              <a:ext cx="47626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2" name="Freeform 16"/>
            <p:cNvSpPr/>
            <p:nvPr/>
          </p:nvSpPr>
          <p:spPr>
            <a:xfrm>
              <a:off x="3902075" y="895349"/>
              <a:ext cx="4921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2150"/>
                  </a:moveTo>
                  <a:lnTo>
                    <a:pt x="11148" y="0"/>
                  </a:lnTo>
                  <a:lnTo>
                    <a:pt x="0" y="12150"/>
                  </a:lnTo>
                  <a:lnTo>
                    <a:pt x="11148" y="21600"/>
                  </a:lnTo>
                  <a:lnTo>
                    <a:pt x="21600" y="1215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3" name="Freeform 17"/>
            <p:cNvSpPr/>
            <p:nvPr/>
          </p:nvSpPr>
          <p:spPr>
            <a:xfrm>
              <a:off x="4673600" y="561974"/>
              <a:ext cx="4921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452" y="0"/>
                  </a:lnTo>
                  <a:lnTo>
                    <a:pt x="0" y="10800"/>
                  </a:lnTo>
                  <a:lnTo>
                    <a:pt x="10452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4" name="Freeform 18"/>
            <p:cNvSpPr/>
            <p:nvPr/>
          </p:nvSpPr>
          <p:spPr>
            <a:xfrm>
              <a:off x="3987800" y="545041"/>
              <a:ext cx="4921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452" y="0"/>
                  </a:lnTo>
                  <a:lnTo>
                    <a:pt x="0" y="10800"/>
                  </a:lnTo>
                  <a:lnTo>
                    <a:pt x="10452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5" name="Freeform 19"/>
            <p:cNvSpPr/>
            <p:nvPr/>
          </p:nvSpPr>
          <p:spPr>
            <a:xfrm>
              <a:off x="3752850" y="2222499"/>
              <a:ext cx="4921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450"/>
                  </a:moveTo>
                  <a:lnTo>
                    <a:pt x="10452" y="0"/>
                  </a:lnTo>
                  <a:lnTo>
                    <a:pt x="0" y="9450"/>
                  </a:lnTo>
                  <a:lnTo>
                    <a:pt x="10452" y="21600"/>
                  </a:lnTo>
                  <a:lnTo>
                    <a:pt x="21600" y="945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6" name="Freeform 20"/>
            <p:cNvSpPr/>
            <p:nvPr/>
          </p:nvSpPr>
          <p:spPr>
            <a:xfrm>
              <a:off x="3559175" y="2220912"/>
              <a:ext cx="49213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1148" y="0"/>
                  </a:lnTo>
                  <a:lnTo>
                    <a:pt x="0" y="10800"/>
                  </a:lnTo>
                  <a:lnTo>
                    <a:pt x="11148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7" name="Freeform 21"/>
            <p:cNvSpPr/>
            <p:nvPr/>
          </p:nvSpPr>
          <p:spPr>
            <a:xfrm>
              <a:off x="3944937" y="2222499"/>
              <a:ext cx="47626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450"/>
                  </a:moveTo>
                  <a:lnTo>
                    <a:pt x="10800" y="0"/>
                  </a:lnTo>
                  <a:lnTo>
                    <a:pt x="0" y="9450"/>
                  </a:lnTo>
                  <a:lnTo>
                    <a:pt x="10800" y="21600"/>
                  </a:lnTo>
                  <a:lnTo>
                    <a:pt x="21600" y="945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18" name="Rectangle 22"/>
            <p:cNvSpPr txBox="1"/>
            <p:nvPr/>
          </p:nvSpPr>
          <p:spPr>
            <a:xfrm>
              <a:off x="692150" y="854074"/>
              <a:ext cx="243235" cy="393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 algn="l" defTabSz="914400">
                <a:defRPr sz="20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319" name="Rectangle 26"/>
            <p:cNvSpPr txBox="1"/>
            <p:nvPr/>
          </p:nvSpPr>
          <p:spPr>
            <a:xfrm>
              <a:off x="2006600" y="309562"/>
              <a:ext cx="240259" cy="393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 algn="l" defTabSz="914400">
                <a:defRPr sz="2000"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320" name="Rectangle 27"/>
            <p:cNvSpPr txBox="1"/>
            <p:nvPr/>
          </p:nvSpPr>
          <p:spPr>
            <a:xfrm>
              <a:off x="2006600" y="0"/>
              <a:ext cx="240259" cy="393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 algn="l" defTabSz="914400">
                <a:defRPr sz="2000"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321" name="Rectangle 28"/>
            <p:cNvSpPr txBox="1"/>
            <p:nvPr/>
          </p:nvSpPr>
          <p:spPr>
            <a:xfrm>
              <a:off x="1938337" y="1981199"/>
              <a:ext cx="502073" cy="393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4450" tIns="44450" rIns="44450" bIns="44450" numCol="1" anchor="t">
              <a:spAutoFit/>
            </a:bodyPr>
            <a:lstStyle>
              <a:lvl1pPr algn="l" defTabSz="914400">
                <a:defRPr sz="2000">
                  <a:solidFill>
                    <a:srgbClr val="303030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N-1</a:t>
              </a:r>
            </a:p>
          </p:txBody>
        </p:sp>
        <p:sp>
          <p:nvSpPr>
            <p:cNvPr id="322" name="Line 29"/>
            <p:cNvSpPr/>
            <p:nvPr/>
          </p:nvSpPr>
          <p:spPr>
            <a:xfrm flipV="1">
              <a:off x="990600" y="552449"/>
              <a:ext cx="762001" cy="45720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3" name="Line 30"/>
            <p:cNvSpPr/>
            <p:nvPr/>
          </p:nvSpPr>
          <p:spPr>
            <a:xfrm flipV="1">
              <a:off x="969962" y="244475"/>
              <a:ext cx="779463" cy="776288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4" name="Line 31"/>
            <p:cNvSpPr/>
            <p:nvPr/>
          </p:nvSpPr>
          <p:spPr>
            <a:xfrm>
              <a:off x="0" y="1085849"/>
              <a:ext cx="685800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5" name="Line 32"/>
            <p:cNvSpPr/>
            <p:nvPr/>
          </p:nvSpPr>
          <p:spPr>
            <a:xfrm>
              <a:off x="973137" y="1023937"/>
              <a:ext cx="779463" cy="1128713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6" name="Line 33"/>
            <p:cNvSpPr/>
            <p:nvPr/>
          </p:nvSpPr>
          <p:spPr>
            <a:xfrm>
              <a:off x="2438400" y="171450"/>
              <a:ext cx="838201" cy="0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7" name="Line 34"/>
            <p:cNvSpPr/>
            <p:nvPr/>
          </p:nvSpPr>
          <p:spPr>
            <a:xfrm>
              <a:off x="2438400" y="476249"/>
              <a:ext cx="838201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8" name="Line 35"/>
            <p:cNvSpPr/>
            <p:nvPr/>
          </p:nvSpPr>
          <p:spPr>
            <a:xfrm>
              <a:off x="2438400" y="933449"/>
              <a:ext cx="838201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29" name="Line 36"/>
            <p:cNvSpPr/>
            <p:nvPr/>
          </p:nvSpPr>
          <p:spPr>
            <a:xfrm>
              <a:off x="2514600" y="2228849"/>
              <a:ext cx="838201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0" name="Line 37"/>
            <p:cNvSpPr/>
            <p:nvPr/>
          </p:nvSpPr>
          <p:spPr>
            <a:xfrm>
              <a:off x="3962400" y="552449"/>
              <a:ext cx="457201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1" name="Line 38"/>
            <p:cNvSpPr/>
            <p:nvPr/>
          </p:nvSpPr>
          <p:spPr>
            <a:xfrm>
              <a:off x="1771650" y="333374"/>
              <a:ext cx="785813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2" name="Line 39"/>
            <p:cNvSpPr/>
            <p:nvPr/>
          </p:nvSpPr>
          <p:spPr>
            <a:xfrm>
              <a:off x="1770062" y="687387"/>
              <a:ext cx="785813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3" name="Line 40"/>
            <p:cNvSpPr/>
            <p:nvPr/>
          </p:nvSpPr>
          <p:spPr>
            <a:xfrm>
              <a:off x="1768475" y="1054099"/>
              <a:ext cx="785813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34" name="Line 41"/>
            <p:cNvSpPr/>
            <p:nvPr/>
          </p:nvSpPr>
          <p:spPr>
            <a:xfrm>
              <a:off x="1766887" y="1992312"/>
              <a:ext cx="785813" cy="1"/>
            </a:xfrm>
            <a:prstGeom prst="line">
              <a:avLst/>
            </a:prstGeom>
            <a:noFill/>
            <a:ln w="12700" cap="flat">
              <a:solidFill>
                <a:srgbClr val="30303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336" name="Rectangle 24"/>
          <p:cNvSpPr txBox="1"/>
          <p:nvPr/>
        </p:nvSpPr>
        <p:spPr>
          <a:xfrm>
            <a:off x="5086924" y="5514522"/>
            <a:ext cx="2519165" cy="1015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Primary </a:t>
            </a:r>
          </a:p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bucket pages</a:t>
            </a:r>
          </a:p>
        </p:txBody>
      </p:sp>
      <p:sp>
        <p:nvSpPr>
          <p:cNvPr id="337" name="Bucket pages have data entries (same 3 Alternatives)…"/>
          <p:cNvSpPr txBox="1"/>
          <p:nvPr/>
        </p:nvSpPr>
        <p:spPr>
          <a:xfrm>
            <a:off x="692988" y="6958669"/>
            <a:ext cx="11618824" cy="1274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Bucket pages have data entries (same 3 Alternatives)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function helps obtain O(1) search time</a:t>
            </a:r>
          </a:p>
        </p:txBody>
      </p:sp>
      <p:sp>
        <p:nvSpPr>
          <p:cNvPr id="338" name="Text"/>
          <p:cNvSpPr txBox="1"/>
          <p:nvPr/>
        </p:nvSpPr>
        <p:spPr>
          <a:xfrm>
            <a:off x="12105250" y="9114112"/>
            <a:ext cx="249310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2" grpId="5"/>
      <p:bldP build="whole" bldLvl="1" animBg="1" rev="0" advAuto="0" spid="336" grpId="6"/>
      <p:bldP build="whole" bldLvl="1" animBg="1" rev="0" advAuto="0" spid="299" grpId="2"/>
      <p:bldP build="whole" bldLvl="1" animBg="1" rev="0" advAuto="0" spid="335" grpId="1"/>
      <p:bldP build="whole" bldLvl="1" animBg="1" rev="0" advAuto="0" spid="301" grpId="4"/>
      <p:bldP build="whole" bldLvl="1" animBg="1" rev="0" advAuto="0" spid="337" grpId="7"/>
      <p:bldP build="whole" bldLvl="1" animBg="1" rev="0" advAuto="0" spid="300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40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41" name="Trade-offs of Data Entry Alternative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Trade-offs of Data Entry Alternatives</a:t>
              </a:r>
            </a:p>
          </p:txBody>
        </p:sp>
      </p:grpSp>
      <p:sp>
        <p:nvSpPr>
          <p:cNvPr id="343" name="Pros and cons of alternatives for data entries:…"/>
          <p:cNvSpPr txBox="1"/>
          <p:nvPr/>
        </p:nvSpPr>
        <p:spPr>
          <a:xfrm>
            <a:off x="268046" y="2427533"/>
            <a:ext cx="12468708" cy="4334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Pros and cons of alternatives for data entries: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AltRecord</a:t>
            </a:r>
            <a:r>
              <a:t>: Entire file is stored as an index! If records are long, data entries of index are large and search time could be high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AltRID</a:t>
            </a:r>
            <a:r>
              <a:t> and </a:t>
            </a:r>
            <a:r>
              <a:rPr b="1"/>
              <a:t>AltRIDlist</a:t>
            </a:r>
            <a:r>
              <a:t>: Data entries typically smaller than records; often faster for equality search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AltRIDlist</a:t>
            </a:r>
            <a:r>
              <a:t> has more compact data entries than AltRID but entries are variable-length</a:t>
            </a:r>
          </a:p>
        </p:txBody>
      </p:sp>
      <p:sp>
        <p:nvSpPr>
          <p:cNvPr id="344" name="Q: A file can have at most one AltRecord index. Why?"/>
          <p:cNvSpPr txBox="1"/>
          <p:nvPr/>
        </p:nvSpPr>
        <p:spPr>
          <a:xfrm>
            <a:off x="1598993" y="7263693"/>
            <a:ext cx="9806813" cy="58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b="1"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Q:</a:t>
            </a:r>
            <a:r>
              <a:rPr b="0"/>
              <a:t> A file can have at most one AltRecord index. Why?</a:t>
            </a:r>
          </a:p>
        </p:txBody>
      </p:sp>
      <p:sp>
        <p:nvSpPr>
          <p:cNvPr id="345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3" grpId="1"/>
      <p:bldP build="whole" bldLvl="1" animBg="1" rev="0" advAuto="0" spid="344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47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48" name="More Indexing-related Terminology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Indexing-related Terminology</a:t>
              </a:r>
            </a:p>
          </p:txBody>
        </p:sp>
      </p:grpSp>
      <p:sp>
        <p:nvSpPr>
          <p:cNvPr id="350" name="Composite Index: IndexKey has &gt; 1 attributes…"/>
          <p:cNvSpPr txBox="1"/>
          <p:nvPr/>
        </p:nvSpPr>
        <p:spPr>
          <a:xfrm>
            <a:off x="663558" y="2219320"/>
            <a:ext cx="11872404" cy="333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Composite</a:t>
            </a:r>
            <a:r>
              <a:t> Index: IndexKey has &gt; 1 attributes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Primary</a:t>
            </a:r>
            <a:r>
              <a:t> Index: IndexKey contains the primary key 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Secondary</a:t>
            </a:r>
            <a:r>
              <a:t> Index: Any index that not a primary index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Unique</a:t>
            </a:r>
            <a:r>
              <a:t> Index: IndexKey contains a candidate key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primary indexes are unique indexes!</a:t>
            </a:r>
          </a:p>
        </p:txBody>
      </p:sp>
      <p:graphicFrame>
        <p:nvGraphicFramePr>
          <p:cNvPr id="351" name="Table 1"/>
          <p:cNvGraphicFramePr/>
          <p:nvPr/>
        </p:nvGraphicFramePr>
        <p:xfrm>
          <a:off x="905185" y="6050553"/>
          <a:ext cx="11207130" cy="113141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528604"/>
                <a:gridCol w="1935744"/>
                <a:gridCol w="1667279"/>
                <a:gridCol w="2531400"/>
                <a:gridCol w="2531400"/>
              </a:tblGrid>
              <a:tr h="598013">
                <a:tc>
                  <a:txBody>
                    <a:bodyPr/>
                    <a:lstStyle/>
                    <a:p>
                      <a:pPr defTabSz="1300480"/>
                      <a:r>
                        <a:rPr b="1" sz="3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IMDB_URL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</a:tr>
            </a:tbl>
          </a:graphicData>
        </a:graphic>
      </p:graphicFrame>
      <p:sp>
        <p:nvSpPr>
          <p:cNvPr id="352" name="IMDB_URL is a…"/>
          <p:cNvSpPr txBox="1"/>
          <p:nvPr/>
        </p:nvSpPr>
        <p:spPr>
          <a:xfrm>
            <a:off x="9504942" y="6832609"/>
            <a:ext cx="3037316" cy="1052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IMDB_URL is a </a:t>
            </a:r>
          </a:p>
          <a:p>
            <a: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candidate key</a:t>
            </a:r>
          </a:p>
        </p:txBody>
      </p:sp>
      <p:sp>
        <p:nvSpPr>
          <p:cNvPr id="353" name="Index on MovieID?…"/>
          <p:cNvSpPr txBox="1"/>
          <p:nvPr/>
        </p:nvSpPr>
        <p:spPr>
          <a:xfrm>
            <a:off x="1700666" y="6964901"/>
            <a:ext cx="4303546" cy="246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on MovieID?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on Year?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on Director?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on IMDB_URL?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Index on (Year,Name)?</a:t>
            </a:r>
          </a:p>
        </p:txBody>
      </p:sp>
      <p:sp>
        <p:nvSpPr>
          <p:cNvPr id="354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3" grpId="4"/>
      <p:bldP build="p" bldLvl="5" animBg="1" rev="0" advAuto="0" spid="350" grpId="1"/>
      <p:bldP build="whole" bldLvl="1" animBg="1" rev="0" advAuto="0" spid="351" grpId="2"/>
      <p:bldP build="whole" bldLvl="1" animBg="1" rev="0" advAuto="0" spid="352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5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57" name="More Indexing-related Terminology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More Indexing-related Terminology</a:t>
              </a:r>
            </a:p>
          </p:txBody>
        </p:sp>
      </p:grpSp>
      <p:sp>
        <p:nvSpPr>
          <p:cNvPr id="359" name="Clustered index: order in which records are laid out is same as (or “very close to”) order of IndexKey domain…"/>
          <p:cNvSpPr txBox="1"/>
          <p:nvPr/>
        </p:nvSpPr>
        <p:spPr>
          <a:xfrm>
            <a:off x="313683" y="2279366"/>
            <a:ext cx="12377433" cy="4588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Clustered</a:t>
            </a:r>
            <a:r>
              <a:t> index: order in which records are laid out is same as (or “very close to”) order of IndexKey domain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Matters for (range) search performance!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AltRecord implies index is clustered. Why?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practice, clustered almost always implies AltRecord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practice, a file is clustered on at most 1 IndexKey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Unclustered</a:t>
            </a:r>
            <a:r>
              <a:t> index: an index that is not clustered</a:t>
            </a:r>
          </a:p>
        </p:txBody>
      </p:sp>
      <p:graphicFrame>
        <p:nvGraphicFramePr>
          <p:cNvPr id="360" name="Table 1"/>
          <p:cNvGraphicFramePr/>
          <p:nvPr/>
        </p:nvGraphicFramePr>
        <p:xfrm>
          <a:off x="905185" y="7324838"/>
          <a:ext cx="11207130" cy="11314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528604"/>
                <a:gridCol w="1935744"/>
                <a:gridCol w="1667279"/>
                <a:gridCol w="2531400"/>
                <a:gridCol w="2531400"/>
              </a:tblGrid>
              <a:tr h="598013">
                <a:tc>
                  <a:txBody>
                    <a:bodyPr/>
                    <a:lstStyle/>
                    <a:p>
                      <a:pPr defTabSz="1300480"/>
                      <a:r>
                        <a:rPr b="1" sz="3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1300480"/>
                      <a:r>
                        <a:rPr b="1" sz="3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IMDB_URL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508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</a:tr>
            </a:tbl>
          </a:graphicData>
        </a:graphic>
      </p:graphicFrame>
      <p:sp>
        <p:nvSpPr>
          <p:cNvPr id="361" name="Index on Year?"/>
          <p:cNvSpPr txBox="1"/>
          <p:nvPr/>
        </p:nvSpPr>
        <p:spPr>
          <a:xfrm>
            <a:off x="1857489" y="8120053"/>
            <a:ext cx="2850984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Index on Year?</a:t>
            </a:r>
          </a:p>
        </p:txBody>
      </p:sp>
      <p:sp>
        <p:nvSpPr>
          <p:cNvPr id="362" name="Index on (Year, Name)?"/>
          <p:cNvSpPr txBox="1"/>
          <p:nvPr/>
        </p:nvSpPr>
        <p:spPr>
          <a:xfrm>
            <a:off x="6027753" y="8120053"/>
            <a:ext cx="4416456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Index on (Year, Name)?</a:t>
            </a:r>
          </a:p>
        </p:txBody>
      </p:sp>
      <p:sp>
        <p:nvSpPr>
          <p:cNvPr id="363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9" grpId="1"/>
      <p:bldP build="whole" bldLvl="1" animBg="1" rev="0" advAuto="0" spid="360" grpId="2"/>
      <p:bldP build="whole" bldLvl="1" animBg="1" rev="0" advAuto="0" spid="362" grpId="4"/>
      <p:bldP build="whole" bldLvl="1" animBg="1" rev="0" advAuto="0" spid="361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36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36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67" name="Index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Indexing: Outline</a:t>
              </a:r>
            </a:p>
          </p:txBody>
        </p:sp>
      </p:grpSp>
      <p:sp>
        <p:nvSpPr>
          <p:cNvPr id="369" name="Overview and Terminology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Terminology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B+ Tree Index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roup 72"/>
          <p:cNvGrpSpPr/>
          <p:nvPr/>
        </p:nvGrpSpPr>
        <p:grpSpPr>
          <a:xfrm>
            <a:off x="608471" y="2033235"/>
            <a:ext cx="12712737" cy="4157561"/>
            <a:chOff x="0" y="0"/>
            <a:chExt cx="12712736" cy="4157560"/>
          </a:xfrm>
        </p:grpSpPr>
        <p:sp>
          <p:nvSpPr>
            <p:cNvPr id="371" name="Freeform 7"/>
            <p:cNvSpPr/>
            <p:nvPr/>
          </p:nvSpPr>
          <p:spPr>
            <a:xfrm>
              <a:off x="4308266" y="616920"/>
              <a:ext cx="818174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374" name="Freeform 8"/>
            <p:cNvGrpSpPr/>
            <p:nvPr/>
          </p:nvGrpSpPr>
          <p:grpSpPr>
            <a:xfrm>
              <a:off x="4446187" y="616920"/>
              <a:ext cx="1" cy="726208"/>
              <a:chOff x="0" y="0"/>
              <a:chExt cx="0" cy="726206"/>
            </a:xfrm>
          </p:grpSpPr>
          <p:sp>
            <p:nvSpPr>
              <p:cNvPr id="372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73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75" name="Freeform 9"/>
            <p:cNvSpPr/>
            <p:nvPr/>
          </p:nvSpPr>
          <p:spPr>
            <a:xfrm>
              <a:off x="5126440" y="616920"/>
              <a:ext cx="822849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378" name="Freeform 10"/>
            <p:cNvGrpSpPr/>
            <p:nvPr/>
          </p:nvGrpSpPr>
          <p:grpSpPr>
            <a:xfrm>
              <a:off x="5266697" y="616920"/>
              <a:ext cx="1" cy="726208"/>
              <a:chOff x="0" y="0"/>
              <a:chExt cx="0" cy="726206"/>
            </a:xfrm>
          </p:grpSpPr>
          <p:sp>
            <p:nvSpPr>
              <p:cNvPr id="376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77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79" name="Freeform 11"/>
            <p:cNvSpPr/>
            <p:nvPr/>
          </p:nvSpPr>
          <p:spPr>
            <a:xfrm>
              <a:off x="5949288" y="616920"/>
              <a:ext cx="820511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382" name="Freeform 12"/>
            <p:cNvGrpSpPr/>
            <p:nvPr/>
          </p:nvGrpSpPr>
          <p:grpSpPr>
            <a:xfrm>
              <a:off x="6087208" y="616920"/>
              <a:ext cx="1" cy="726208"/>
              <a:chOff x="0" y="0"/>
              <a:chExt cx="0" cy="726206"/>
            </a:xfrm>
          </p:grpSpPr>
          <p:sp>
            <p:nvSpPr>
              <p:cNvPr id="380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81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83" name="Freeform 13"/>
            <p:cNvSpPr/>
            <p:nvPr/>
          </p:nvSpPr>
          <p:spPr>
            <a:xfrm>
              <a:off x="6769799" y="616920"/>
              <a:ext cx="822849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386" name="Freeform 14"/>
            <p:cNvGrpSpPr/>
            <p:nvPr/>
          </p:nvGrpSpPr>
          <p:grpSpPr>
            <a:xfrm>
              <a:off x="6905382" y="616920"/>
              <a:ext cx="1" cy="726208"/>
              <a:chOff x="0" y="0"/>
              <a:chExt cx="0" cy="726206"/>
            </a:xfrm>
          </p:grpSpPr>
          <p:sp>
            <p:nvSpPr>
              <p:cNvPr id="384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85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387" name="Freeform 15"/>
            <p:cNvSpPr/>
            <p:nvPr/>
          </p:nvSpPr>
          <p:spPr>
            <a:xfrm>
              <a:off x="7592647" y="616920"/>
              <a:ext cx="135584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88" name="Freeform 16"/>
            <p:cNvSpPr/>
            <p:nvPr/>
          </p:nvSpPr>
          <p:spPr>
            <a:xfrm>
              <a:off x="9848467" y="2865177"/>
              <a:ext cx="547009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89" name="Freeform 17"/>
            <p:cNvSpPr/>
            <p:nvPr/>
          </p:nvSpPr>
          <p:spPr>
            <a:xfrm>
              <a:off x="10395474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0" name="Freeform 18"/>
            <p:cNvSpPr/>
            <p:nvPr/>
          </p:nvSpPr>
          <p:spPr>
            <a:xfrm>
              <a:off x="10942482" y="2865177"/>
              <a:ext cx="549346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1" name="Freeform 19"/>
            <p:cNvSpPr/>
            <p:nvPr/>
          </p:nvSpPr>
          <p:spPr>
            <a:xfrm>
              <a:off x="11491828" y="2865177"/>
              <a:ext cx="544670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2" name="Freeform 20"/>
            <p:cNvSpPr/>
            <p:nvPr/>
          </p:nvSpPr>
          <p:spPr>
            <a:xfrm>
              <a:off x="0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3" name="Freeform 21"/>
            <p:cNvSpPr/>
            <p:nvPr/>
          </p:nvSpPr>
          <p:spPr>
            <a:xfrm>
              <a:off x="547007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4" name="Freeform 22"/>
            <p:cNvSpPr/>
            <p:nvPr/>
          </p:nvSpPr>
          <p:spPr>
            <a:xfrm>
              <a:off x="1094014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5" name="Freeform 23"/>
            <p:cNvSpPr/>
            <p:nvPr/>
          </p:nvSpPr>
          <p:spPr>
            <a:xfrm>
              <a:off x="1641021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6" name="Freeform 24"/>
            <p:cNvSpPr/>
            <p:nvPr/>
          </p:nvSpPr>
          <p:spPr>
            <a:xfrm>
              <a:off x="2461532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7" name="Freeform 25"/>
            <p:cNvSpPr/>
            <p:nvPr/>
          </p:nvSpPr>
          <p:spPr>
            <a:xfrm>
              <a:off x="3008540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8" name="Freeform 26"/>
            <p:cNvSpPr/>
            <p:nvPr/>
          </p:nvSpPr>
          <p:spPr>
            <a:xfrm>
              <a:off x="3555547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399" name="Freeform 27"/>
            <p:cNvSpPr/>
            <p:nvPr/>
          </p:nvSpPr>
          <p:spPr>
            <a:xfrm>
              <a:off x="4102554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0" name="Freeform 28"/>
            <p:cNvSpPr/>
            <p:nvPr/>
          </p:nvSpPr>
          <p:spPr>
            <a:xfrm>
              <a:off x="4923065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1" name="Freeform 29"/>
            <p:cNvSpPr/>
            <p:nvPr/>
          </p:nvSpPr>
          <p:spPr>
            <a:xfrm>
              <a:off x="5470072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2" name="Freeform 30"/>
            <p:cNvSpPr/>
            <p:nvPr/>
          </p:nvSpPr>
          <p:spPr>
            <a:xfrm>
              <a:off x="6017080" y="2865177"/>
              <a:ext cx="549345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3" name="Freeform 31"/>
            <p:cNvSpPr/>
            <p:nvPr/>
          </p:nvSpPr>
          <p:spPr>
            <a:xfrm>
              <a:off x="6566424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4" name="Freeform 32"/>
            <p:cNvSpPr/>
            <p:nvPr/>
          </p:nvSpPr>
          <p:spPr>
            <a:xfrm>
              <a:off x="7384598" y="2865177"/>
              <a:ext cx="549345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5" name="Freeform 33"/>
            <p:cNvSpPr/>
            <p:nvPr/>
          </p:nvSpPr>
          <p:spPr>
            <a:xfrm>
              <a:off x="7933942" y="2865177"/>
              <a:ext cx="547009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6" name="Freeform 34"/>
            <p:cNvSpPr/>
            <p:nvPr/>
          </p:nvSpPr>
          <p:spPr>
            <a:xfrm>
              <a:off x="8480949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07" name="Freeform 35"/>
            <p:cNvSpPr/>
            <p:nvPr/>
          </p:nvSpPr>
          <p:spPr>
            <a:xfrm>
              <a:off x="9027957" y="2865177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410" name="Freeform 36"/>
            <p:cNvGrpSpPr/>
            <p:nvPr/>
          </p:nvGrpSpPr>
          <p:grpSpPr>
            <a:xfrm>
              <a:off x="1110377" y="1251107"/>
              <a:ext cx="3265681" cy="1579253"/>
              <a:chOff x="0" y="0"/>
              <a:chExt cx="3265680" cy="1579251"/>
            </a:xfrm>
          </p:grpSpPr>
          <p:sp>
            <p:nvSpPr>
              <p:cNvPr id="408" name="Line"/>
              <p:cNvSpPr/>
              <p:nvPr/>
            </p:nvSpPr>
            <p:spPr>
              <a:xfrm flipH="1">
                <a:off x="0" y="-1"/>
                <a:ext cx="3265681" cy="157925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09" name="Line"/>
              <p:cNvSpPr/>
              <p:nvPr/>
            </p:nvSpPr>
            <p:spPr>
              <a:xfrm flipV="1">
                <a:off x="0" y="0"/>
                <a:ext cx="3265681" cy="157925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11" name="Freeform 37"/>
            <p:cNvSpPr/>
            <p:nvPr/>
          </p:nvSpPr>
          <p:spPr>
            <a:xfrm>
              <a:off x="1110377" y="2713469"/>
              <a:ext cx="172987" cy="11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5166"/>
                  </a:moveTo>
                  <a:lnTo>
                    <a:pt x="0" y="21600"/>
                  </a:lnTo>
                  <a:lnTo>
                    <a:pt x="17222" y="0"/>
                  </a:lnTo>
                  <a:lnTo>
                    <a:pt x="21600" y="1516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414" name="Freeform 38"/>
            <p:cNvGrpSpPr/>
            <p:nvPr/>
          </p:nvGrpSpPr>
          <p:grpSpPr>
            <a:xfrm>
              <a:off x="3555546" y="1271004"/>
              <a:ext cx="1624660" cy="1559356"/>
              <a:chOff x="0" y="0"/>
              <a:chExt cx="1624658" cy="1559355"/>
            </a:xfrm>
          </p:grpSpPr>
          <p:sp>
            <p:nvSpPr>
              <p:cNvPr id="412" name="Line"/>
              <p:cNvSpPr/>
              <p:nvPr/>
            </p:nvSpPr>
            <p:spPr>
              <a:xfrm flipH="1">
                <a:off x="0" y="0"/>
                <a:ext cx="1624659" cy="15593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3" name="Line"/>
              <p:cNvSpPr/>
              <p:nvPr/>
            </p:nvSpPr>
            <p:spPr>
              <a:xfrm flipV="1">
                <a:off x="0" y="0"/>
                <a:ext cx="1624659" cy="15593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15" name="Freeform 39"/>
            <p:cNvSpPr/>
            <p:nvPr/>
          </p:nvSpPr>
          <p:spPr>
            <a:xfrm>
              <a:off x="3555547" y="2673677"/>
              <a:ext cx="156623" cy="156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257"/>
                  </a:moveTo>
                  <a:lnTo>
                    <a:pt x="0" y="21600"/>
                  </a:lnTo>
                  <a:lnTo>
                    <a:pt x="13540" y="0"/>
                  </a:lnTo>
                  <a:lnTo>
                    <a:pt x="21600" y="925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418" name="Freeform 40"/>
            <p:cNvGrpSpPr/>
            <p:nvPr/>
          </p:nvGrpSpPr>
          <p:grpSpPr>
            <a:xfrm>
              <a:off x="6000716" y="1271003"/>
              <a:ext cx="1" cy="1541948"/>
              <a:chOff x="0" y="0"/>
              <a:chExt cx="0" cy="1541946"/>
            </a:xfrm>
          </p:grpSpPr>
          <p:sp>
            <p:nvSpPr>
              <p:cNvPr id="416" name="Line"/>
              <p:cNvSpPr/>
              <p:nvPr/>
            </p:nvSpPr>
            <p:spPr>
              <a:xfrm flipH="1">
                <a:off x="-1" y="0"/>
                <a:ext cx="2" cy="154194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17" name="Line"/>
              <p:cNvSpPr/>
              <p:nvPr/>
            </p:nvSpPr>
            <p:spPr>
              <a:xfrm flipV="1">
                <a:off x="-1" y="-1"/>
                <a:ext cx="2" cy="154194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19" name="Freeform 41"/>
            <p:cNvSpPr/>
            <p:nvPr/>
          </p:nvSpPr>
          <p:spPr>
            <a:xfrm>
              <a:off x="5956301" y="2628911"/>
              <a:ext cx="86493" cy="184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1092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422" name="Freeform 42"/>
            <p:cNvGrpSpPr/>
            <p:nvPr/>
          </p:nvGrpSpPr>
          <p:grpSpPr>
            <a:xfrm>
              <a:off x="6837591" y="1251107"/>
              <a:ext cx="1608296" cy="1561844"/>
              <a:chOff x="0" y="0"/>
              <a:chExt cx="1608295" cy="1561842"/>
            </a:xfrm>
          </p:grpSpPr>
          <p:sp>
            <p:nvSpPr>
              <p:cNvPr id="420" name="Line"/>
              <p:cNvSpPr/>
              <p:nvPr/>
            </p:nvSpPr>
            <p:spPr>
              <a:xfrm>
                <a:off x="-1" y="-1"/>
                <a:ext cx="1608296" cy="15618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21" name="Line"/>
              <p:cNvSpPr/>
              <p:nvPr/>
            </p:nvSpPr>
            <p:spPr>
              <a:xfrm flipH="1" flipV="1">
                <a:off x="0" y="-1"/>
                <a:ext cx="1608296" cy="15618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23" name="Freeform 43"/>
            <p:cNvSpPr/>
            <p:nvPr/>
          </p:nvSpPr>
          <p:spPr>
            <a:xfrm>
              <a:off x="8291601" y="2656268"/>
              <a:ext cx="154285" cy="156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182" y="0"/>
                  </a:moveTo>
                  <a:lnTo>
                    <a:pt x="21600" y="21600"/>
                  </a:lnTo>
                  <a:lnTo>
                    <a:pt x="0" y="9257"/>
                  </a:lnTo>
                  <a:lnTo>
                    <a:pt x="8182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426" name="Freeform 44"/>
            <p:cNvGrpSpPr/>
            <p:nvPr/>
          </p:nvGrpSpPr>
          <p:grpSpPr>
            <a:xfrm>
              <a:off x="7660438" y="1231211"/>
              <a:ext cx="3265681" cy="1581739"/>
              <a:chOff x="0" y="0"/>
              <a:chExt cx="3265679" cy="1581738"/>
            </a:xfrm>
          </p:grpSpPr>
          <p:sp>
            <p:nvSpPr>
              <p:cNvPr id="424" name="Line"/>
              <p:cNvSpPr/>
              <p:nvPr/>
            </p:nvSpPr>
            <p:spPr>
              <a:xfrm>
                <a:off x="0" y="-1"/>
                <a:ext cx="3265680" cy="158174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25" name="Line"/>
              <p:cNvSpPr/>
              <p:nvPr/>
            </p:nvSpPr>
            <p:spPr>
              <a:xfrm flipH="1" flipV="1">
                <a:off x="0" y="0"/>
                <a:ext cx="3265680" cy="15817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427" name="Freeform 45"/>
            <p:cNvSpPr/>
            <p:nvPr/>
          </p:nvSpPr>
          <p:spPr>
            <a:xfrm>
              <a:off x="10753134" y="2693573"/>
              <a:ext cx="172986" cy="119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378" y="0"/>
                  </a:moveTo>
                  <a:lnTo>
                    <a:pt x="21600" y="21600"/>
                  </a:lnTo>
                  <a:lnTo>
                    <a:pt x="0" y="15300"/>
                  </a:lnTo>
                  <a:lnTo>
                    <a:pt x="437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28" name="Rectangle 46"/>
            <p:cNvSpPr/>
            <p:nvPr/>
          </p:nvSpPr>
          <p:spPr>
            <a:xfrm>
              <a:off x="3885046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Root</a:t>
              </a:r>
            </a:p>
          </p:txBody>
        </p:sp>
        <p:sp>
          <p:nvSpPr>
            <p:cNvPr id="429" name="Rectangle 47"/>
            <p:cNvSpPr/>
            <p:nvPr/>
          </p:nvSpPr>
          <p:spPr>
            <a:xfrm>
              <a:off x="5320464" y="7288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430" name="Rectangle 48"/>
            <p:cNvSpPr/>
            <p:nvPr/>
          </p:nvSpPr>
          <p:spPr>
            <a:xfrm>
              <a:off x="6140974" y="7288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431" name="Rectangle 49"/>
            <p:cNvSpPr/>
            <p:nvPr/>
          </p:nvSpPr>
          <p:spPr>
            <a:xfrm>
              <a:off x="6980186" y="7114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432" name="Rectangle 50"/>
            <p:cNvSpPr/>
            <p:nvPr/>
          </p:nvSpPr>
          <p:spPr>
            <a:xfrm>
              <a:off x="2337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433" name="Rectangle 51"/>
            <p:cNvSpPr/>
            <p:nvPr/>
          </p:nvSpPr>
          <p:spPr>
            <a:xfrm>
              <a:off x="563370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434" name="Rectangle 52"/>
            <p:cNvSpPr/>
            <p:nvPr/>
          </p:nvSpPr>
          <p:spPr>
            <a:xfrm>
              <a:off x="1112715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435" name="Rectangle 53"/>
            <p:cNvSpPr/>
            <p:nvPr/>
          </p:nvSpPr>
          <p:spPr>
            <a:xfrm>
              <a:off x="1659722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436" name="Rectangle 54"/>
            <p:cNvSpPr/>
            <p:nvPr/>
          </p:nvSpPr>
          <p:spPr>
            <a:xfrm>
              <a:off x="2447506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437" name="Rectangle 55"/>
            <p:cNvSpPr/>
            <p:nvPr/>
          </p:nvSpPr>
          <p:spPr>
            <a:xfrm>
              <a:off x="2978150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438" name="Rectangle 56"/>
            <p:cNvSpPr/>
            <p:nvPr/>
          </p:nvSpPr>
          <p:spPr>
            <a:xfrm>
              <a:off x="4944104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439" name="Rectangle 57"/>
            <p:cNvSpPr/>
            <p:nvPr/>
          </p:nvSpPr>
          <p:spPr>
            <a:xfrm>
              <a:off x="5456046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440" name="Rectangle 58"/>
            <p:cNvSpPr/>
            <p:nvPr/>
          </p:nvSpPr>
          <p:spPr>
            <a:xfrm>
              <a:off x="5989027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441" name="Rectangle 59"/>
            <p:cNvSpPr/>
            <p:nvPr/>
          </p:nvSpPr>
          <p:spPr>
            <a:xfrm>
              <a:off x="7354208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24*</a:t>
              </a:r>
            </a:p>
          </p:txBody>
        </p:sp>
        <p:sp>
          <p:nvSpPr>
            <p:cNvPr id="442" name="Rectangle 60"/>
            <p:cNvSpPr/>
            <p:nvPr/>
          </p:nvSpPr>
          <p:spPr>
            <a:xfrm>
              <a:off x="7919917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443" name="Rectangle 61"/>
            <p:cNvSpPr/>
            <p:nvPr/>
          </p:nvSpPr>
          <p:spPr>
            <a:xfrm>
              <a:off x="8431859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444" name="Rectangle 62"/>
            <p:cNvSpPr/>
            <p:nvPr/>
          </p:nvSpPr>
          <p:spPr>
            <a:xfrm>
              <a:off x="9818079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445" name="Rectangle 63"/>
            <p:cNvSpPr/>
            <p:nvPr/>
          </p:nvSpPr>
          <p:spPr>
            <a:xfrm>
              <a:off x="10367423" y="28875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446" name="Rectangle 64"/>
            <p:cNvSpPr/>
            <p:nvPr/>
          </p:nvSpPr>
          <p:spPr>
            <a:xfrm>
              <a:off x="10895730" y="28701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447" name="Rectangle 65"/>
            <p:cNvSpPr/>
            <p:nvPr/>
          </p:nvSpPr>
          <p:spPr>
            <a:xfrm>
              <a:off x="11442736" y="285274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448" name="Rectangle 66"/>
            <p:cNvSpPr/>
            <p:nvPr/>
          </p:nvSpPr>
          <p:spPr>
            <a:xfrm>
              <a:off x="4535017" y="7288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449" name="Line 67"/>
            <p:cNvSpPr/>
            <p:nvPr/>
          </p:nvSpPr>
          <p:spPr>
            <a:xfrm>
              <a:off x="5115694" y="18666"/>
              <a:ext cx="321652" cy="57338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0" name="Arc 68"/>
            <p:cNvSpPr/>
            <p:nvPr/>
          </p:nvSpPr>
          <p:spPr>
            <a:xfrm rot="19020000">
              <a:off x="4539683" y="2509511"/>
              <a:ext cx="561034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1" name="Arc 69"/>
            <p:cNvSpPr/>
            <p:nvPr/>
          </p:nvSpPr>
          <p:spPr>
            <a:xfrm rot="19020000">
              <a:off x="1958930" y="2509511"/>
              <a:ext cx="561035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2" name="Arc 70"/>
            <p:cNvSpPr/>
            <p:nvPr/>
          </p:nvSpPr>
          <p:spPr>
            <a:xfrm rot="19020000">
              <a:off x="6896022" y="2509511"/>
              <a:ext cx="561034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453" name="Arc 71"/>
            <p:cNvSpPr/>
            <p:nvPr/>
          </p:nvSpPr>
          <p:spPr>
            <a:xfrm rot="19020000">
              <a:off x="9364567" y="2509511"/>
              <a:ext cx="561035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455" name="Text Box 73"/>
          <p:cNvSpPr txBox="1"/>
          <p:nvPr/>
        </p:nvSpPr>
        <p:spPr>
          <a:xfrm>
            <a:off x="9713108" y="2250851"/>
            <a:ext cx="2239663" cy="648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Height = 1</a:t>
            </a:r>
          </a:p>
        </p:txBody>
      </p:sp>
      <p:grpSp>
        <p:nvGrpSpPr>
          <p:cNvPr id="45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45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57" name="B+ Tree Index: Search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Search</a:t>
              </a:r>
            </a:p>
          </p:txBody>
        </p:sp>
      </p:grpSp>
      <p:sp>
        <p:nvSpPr>
          <p:cNvPr id="459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460" name="Given SearchKey k, start from root; compare k with IndexKeys in non-leaf/index entries; descend to correct child; keep descending like so till a leaf node is reached…"/>
          <p:cNvSpPr txBox="1"/>
          <p:nvPr/>
        </p:nvSpPr>
        <p:spPr>
          <a:xfrm>
            <a:off x="307958" y="5919334"/>
            <a:ext cx="12388884" cy="2133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ct val="11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SearchKey </a:t>
            </a:r>
            <a:r>
              <a:rPr i="1"/>
              <a:t>k</a:t>
            </a:r>
            <a:r>
              <a:t>, start from root; compare </a:t>
            </a:r>
            <a:r>
              <a:rPr i="1"/>
              <a:t>k</a:t>
            </a:r>
            <a:r>
              <a:t> with IndexKeys in non-leaf/index entries; descend to correct child; keep descending like so till a leaf node is reached</a:t>
            </a:r>
          </a:p>
          <a:p>
            <a:pPr marL="791307" indent="-791307" algn="l" defTabSz="1300480">
              <a:lnSpc>
                <a:spcPct val="11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Comparison within non-leaf nodes: binary/linear search</a:t>
            </a:r>
          </a:p>
        </p:txBody>
      </p:sp>
      <p:sp>
        <p:nvSpPr>
          <p:cNvPr id="461" name="Text Box 73"/>
          <p:cNvSpPr txBox="1"/>
          <p:nvPr/>
        </p:nvSpPr>
        <p:spPr>
          <a:xfrm>
            <a:off x="1805224" y="8483120"/>
            <a:ext cx="8366396" cy="58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Examples</a:t>
            </a:r>
            <a:r>
              <a:t>: search 7*; 8*; 24*; range [19*,33*]</a:t>
            </a:r>
          </a:p>
        </p:txBody>
      </p:sp>
      <p:sp>
        <p:nvSpPr>
          <p:cNvPr id="462" name="Text Box 73"/>
          <p:cNvSpPr txBox="1"/>
          <p:nvPr/>
        </p:nvSpPr>
        <p:spPr>
          <a:xfrm>
            <a:off x="9789569" y="2953584"/>
            <a:ext cx="2086742" cy="648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Order = 2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5" grpId="1"/>
      <p:bldP build="whole" bldLvl="1" animBg="1" rev="0" advAuto="0" spid="461" grpId="4"/>
      <p:bldP build="whole" bldLvl="1" animBg="1" rev="0" advAuto="0" spid="462" grpId="2"/>
      <p:bldP build="whole" bldLvl="1" animBg="1" rev="0" advAuto="0" spid="460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roup 235"/>
          <p:cNvGrpSpPr/>
          <p:nvPr/>
        </p:nvGrpSpPr>
        <p:grpSpPr>
          <a:xfrm>
            <a:off x="117404" y="5931746"/>
            <a:ext cx="12965290" cy="4047068"/>
            <a:chOff x="0" y="0"/>
            <a:chExt cx="12965289" cy="4047066"/>
          </a:xfrm>
        </p:grpSpPr>
        <p:sp>
          <p:nvSpPr>
            <p:cNvPr id="464" name="Text Box 202"/>
            <p:cNvSpPr/>
            <p:nvPr/>
          </p:nvSpPr>
          <p:spPr>
            <a:xfrm flipV="1">
              <a:off x="0" y="46058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defTabSz="1300480">
                <a:defRPr b="1" sz="40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Leaf Page</a:t>
              </a:r>
            </a:p>
          </p:txBody>
        </p:sp>
        <p:grpSp>
          <p:nvGrpSpPr>
            <p:cNvPr id="528" name="Group 234"/>
            <p:cNvGrpSpPr/>
            <p:nvPr/>
          </p:nvGrpSpPr>
          <p:grpSpPr>
            <a:xfrm>
              <a:off x="966328" y="-1"/>
              <a:ext cx="11998962" cy="4047068"/>
              <a:chOff x="0" y="0"/>
              <a:chExt cx="11998960" cy="4047066"/>
            </a:xfrm>
          </p:grpSpPr>
          <p:sp>
            <p:nvSpPr>
              <p:cNvPr id="465" name="Freeform 162"/>
              <p:cNvSpPr/>
              <p:nvPr/>
            </p:nvSpPr>
            <p:spPr>
              <a:xfrm>
                <a:off x="1666239" y="830862"/>
                <a:ext cx="9114651" cy="124177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66" name="Freeform 163"/>
              <p:cNvSpPr/>
              <p:nvPr/>
            </p:nvSpPr>
            <p:spPr>
              <a:xfrm>
                <a:off x="2393244" y="830862"/>
                <a:ext cx="921174" cy="124177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67" name="Freeform 164"/>
              <p:cNvSpPr/>
              <p:nvPr/>
            </p:nvSpPr>
            <p:spPr>
              <a:xfrm>
                <a:off x="4012071" y="830862"/>
                <a:ext cx="941494" cy="124177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68" name="Freeform 165"/>
              <p:cNvSpPr/>
              <p:nvPr/>
            </p:nvSpPr>
            <p:spPr>
              <a:xfrm>
                <a:off x="6242755" y="1381760"/>
                <a:ext cx="110632" cy="94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lnTo>
                      <a:pt x="11020" y="0"/>
                    </a:lnTo>
                    <a:lnTo>
                      <a:pt x="0" y="10800"/>
                    </a:lnTo>
                    <a:lnTo>
                      <a:pt x="11020" y="21600"/>
                    </a:lnTo>
                    <a:lnTo>
                      <a:pt x="21600" y="1080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69" name="Freeform 166"/>
              <p:cNvSpPr/>
              <p:nvPr/>
            </p:nvSpPr>
            <p:spPr>
              <a:xfrm>
                <a:off x="6732693" y="1381760"/>
                <a:ext cx="103859" cy="94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lnTo>
                      <a:pt x="10330" y="0"/>
                    </a:lnTo>
                    <a:lnTo>
                      <a:pt x="0" y="10800"/>
                    </a:lnTo>
                    <a:lnTo>
                      <a:pt x="10330" y="21600"/>
                    </a:lnTo>
                    <a:lnTo>
                      <a:pt x="21600" y="1080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70" name="Freeform 167"/>
              <p:cNvSpPr/>
              <p:nvPr/>
            </p:nvSpPr>
            <p:spPr>
              <a:xfrm>
                <a:off x="7211342" y="1381760"/>
                <a:ext cx="108375" cy="94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0800"/>
                    </a:moveTo>
                    <a:lnTo>
                      <a:pt x="10800" y="0"/>
                    </a:lnTo>
                    <a:lnTo>
                      <a:pt x="0" y="10800"/>
                    </a:lnTo>
                    <a:lnTo>
                      <a:pt x="10800" y="21600"/>
                    </a:lnTo>
                    <a:lnTo>
                      <a:pt x="21600" y="1080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471" name="Freeform 168"/>
              <p:cNvSpPr/>
              <p:nvPr/>
            </p:nvSpPr>
            <p:spPr>
              <a:xfrm>
                <a:off x="9130453" y="830862"/>
                <a:ext cx="946010" cy="124177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474" name="Freeform 170"/>
              <p:cNvGrpSpPr/>
              <p:nvPr/>
            </p:nvGrpSpPr>
            <p:grpSpPr>
              <a:xfrm>
                <a:off x="1907822" y="1668497"/>
                <a:ext cx="1" cy="1031806"/>
                <a:chOff x="0" y="0"/>
                <a:chExt cx="0" cy="1031804"/>
              </a:xfrm>
            </p:grpSpPr>
            <p:sp>
              <p:nvSpPr>
                <p:cNvPr id="472" name="Line"/>
                <p:cNvSpPr/>
                <p:nvPr/>
              </p:nvSpPr>
              <p:spPr>
                <a:xfrm flipH="1">
                  <a:off x="-1" y="0"/>
                  <a:ext cx="2" cy="1031805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473" name="Line"/>
                <p:cNvSpPr/>
                <p:nvPr/>
              </p:nvSpPr>
              <p:spPr>
                <a:xfrm flipV="1">
                  <a:off x="-1" y="-1"/>
                  <a:ext cx="2" cy="1031806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475" name="Freeform 171"/>
              <p:cNvSpPr/>
              <p:nvPr/>
            </p:nvSpPr>
            <p:spPr>
              <a:xfrm>
                <a:off x="1853635" y="2508391"/>
                <a:ext cx="108375" cy="19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0"/>
                    </a:moveTo>
                    <a:lnTo>
                      <a:pt x="11250" y="21600"/>
                    </a:ln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478" name="Freeform 172"/>
              <p:cNvGrpSpPr/>
              <p:nvPr/>
            </p:nvGrpSpPr>
            <p:grpSpPr>
              <a:xfrm>
                <a:off x="3526649" y="1668497"/>
                <a:ext cx="1" cy="1031806"/>
                <a:chOff x="0" y="0"/>
                <a:chExt cx="0" cy="1031804"/>
              </a:xfrm>
            </p:grpSpPr>
            <p:sp>
              <p:nvSpPr>
                <p:cNvPr id="476" name="Line"/>
                <p:cNvSpPr/>
                <p:nvPr/>
              </p:nvSpPr>
              <p:spPr>
                <a:xfrm flipH="1">
                  <a:off x="-1" y="0"/>
                  <a:ext cx="2" cy="1031805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477" name="Line"/>
                <p:cNvSpPr/>
                <p:nvPr/>
              </p:nvSpPr>
              <p:spPr>
                <a:xfrm flipV="1">
                  <a:off x="-1" y="-1"/>
                  <a:ext cx="2" cy="1031806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479" name="Freeform 173"/>
              <p:cNvSpPr/>
              <p:nvPr/>
            </p:nvSpPr>
            <p:spPr>
              <a:xfrm>
                <a:off x="3474720" y="2508391"/>
                <a:ext cx="108374" cy="19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0"/>
                    </a:moveTo>
                    <a:lnTo>
                      <a:pt x="10800" y="21600"/>
                    </a:ln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484" name="Group 213"/>
              <p:cNvGrpSpPr/>
              <p:nvPr/>
            </p:nvGrpSpPr>
            <p:grpSpPr>
              <a:xfrm>
                <a:off x="10361845" y="1668497"/>
                <a:ext cx="1031805" cy="106117"/>
                <a:chOff x="0" y="0"/>
                <a:chExt cx="1031804" cy="106115"/>
              </a:xfrm>
            </p:grpSpPr>
            <p:grpSp>
              <p:nvGrpSpPr>
                <p:cNvPr id="482" name="Freeform 176"/>
                <p:cNvGrpSpPr/>
                <p:nvPr/>
              </p:nvGrpSpPr>
              <p:grpSpPr>
                <a:xfrm>
                  <a:off x="0" y="52832"/>
                  <a:ext cx="1031805" cy="1"/>
                  <a:chOff x="0" y="0"/>
                  <a:chExt cx="1031804" cy="0"/>
                </a:xfrm>
              </p:grpSpPr>
              <p:sp>
                <p:nvSpPr>
                  <p:cNvPr id="480" name="Line"/>
                  <p:cNvSpPr/>
                  <p:nvPr/>
                </p:nvSpPr>
                <p:spPr>
                  <a:xfrm>
                    <a:off x="0" y="0"/>
                    <a:ext cx="1031805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  <p:sp>
                <p:nvSpPr>
                  <p:cNvPr id="481" name="Line"/>
                  <p:cNvSpPr/>
                  <p:nvPr/>
                </p:nvSpPr>
                <p:spPr>
                  <a:xfrm flipH="1" flipV="1">
                    <a:off x="-1" y="-1"/>
                    <a:ext cx="1031806" cy="1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</p:grpSp>
            <p:sp>
              <p:nvSpPr>
                <p:cNvPr id="483" name="Freeform 177"/>
                <p:cNvSpPr/>
                <p:nvPr/>
              </p:nvSpPr>
              <p:spPr>
                <a:xfrm rot="16200000">
                  <a:off x="881888" y="-42898"/>
                  <a:ext cx="106116" cy="191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057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</p:grpSp>
          <p:sp>
            <p:nvSpPr>
              <p:cNvPr id="485" name="Rectangle 178"/>
              <p:cNvSpPr/>
              <p:nvPr/>
            </p:nvSpPr>
            <p:spPr>
              <a:xfrm>
                <a:off x="1724942" y="100922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</a:t>
                </a:r>
              </a:p>
            </p:txBody>
          </p:sp>
          <p:sp>
            <p:nvSpPr>
              <p:cNvPr id="486" name="Rectangle 179"/>
              <p:cNvSpPr/>
              <p:nvPr/>
            </p:nvSpPr>
            <p:spPr>
              <a:xfrm>
                <a:off x="1961444" y="115146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87" name="Rectangle 180"/>
              <p:cNvSpPr/>
              <p:nvPr/>
            </p:nvSpPr>
            <p:spPr>
              <a:xfrm>
                <a:off x="2533226" y="100922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K</a:t>
                </a:r>
              </a:p>
            </p:txBody>
          </p:sp>
          <p:sp>
            <p:nvSpPr>
              <p:cNvPr id="488" name="Rectangle 181"/>
              <p:cNvSpPr/>
              <p:nvPr/>
            </p:nvSpPr>
            <p:spPr>
              <a:xfrm>
                <a:off x="2807546" y="115146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489" name="Rectangle 182"/>
              <p:cNvSpPr/>
              <p:nvPr/>
            </p:nvSpPr>
            <p:spPr>
              <a:xfrm>
                <a:off x="3368604" y="103406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</a:t>
                </a:r>
              </a:p>
            </p:txBody>
          </p:sp>
          <p:sp>
            <p:nvSpPr>
              <p:cNvPr id="490" name="Rectangle 183"/>
              <p:cNvSpPr/>
              <p:nvPr/>
            </p:nvSpPr>
            <p:spPr>
              <a:xfrm>
                <a:off x="3639537" y="117856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491" name="Rectangle 184"/>
              <p:cNvSpPr/>
              <p:nvPr/>
            </p:nvSpPr>
            <p:spPr>
              <a:xfrm>
                <a:off x="4206240" y="103406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K</a:t>
                </a:r>
              </a:p>
            </p:txBody>
          </p:sp>
          <p:sp>
            <p:nvSpPr>
              <p:cNvPr id="492" name="Rectangle 185"/>
              <p:cNvSpPr/>
              <p:nvPr/>
            </p:nvSpPr>
            <p:spPr>
              <a:xfrm>
                <a:off x="4452337" y="115146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493" name="Rectangle 188"/>
              <p:cNvSpPr/>
              <p:nvPr/>
            </p:nvSpPr>
            <p:spPr>
              <a:xfrm>
                <a:off x="9309100" y="1056640"/>
                <a:ext cx="1270000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K</a:t>
                </a:r>
              </a:p>
            </p:txBody>
          </p:sp>
          <p:sp>
            <p:nvSpPr>
              <p:cNvPr id="494" name="Rectangle 189"/>
              <p:cNvSpPr/>
              <p:nvPr/>
            </p:nvSpPr>
            <p:spPr>
              <a:xfrm>
                <a:off x="9570720" y="117856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</a:t>
                </a:r>
              </a:p>
            </p:txBody>
          </p:sp>
          <p:sp>
            <p:nvSpPr>
              <p:cNvPr id="495" name="Rectangle 190"/>
              <p:cNvSpPr/>
              <p:nvPr/>
            </p:nvSpPr>
            <p:spPr>
              <a:xfrm>
                <a:off x="10053884" y="103406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</a:t>
                </a:r>
              </a:p>
            </p:txBody>
          </p:sp>
          <p:sp>
            <p:nvSpPr>
              <p:cNvPr id="496" name="Rectangle 191"/>
              <p:cNvSpPr/>
              <p:nvPr/>
            </p:nvSpPr>
            <p:spPr>
              <a:xfrm>
                <a:off x="10322560" y="1108568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n+1</a:t>
                </a:r>
              </a:p>
            </p:txBody>
          </p:sp>
          <p:grpSp>
            <p:nvGrpSpPr>
              <p:cNvPr id="507" name="Group 205"/>
              <p:cNvGrpSpPr/>
              <p:nvPr/>
            </p:nvGrpSpPr>
            <p:grpSpPr>
              <a:xfrm>
                <a:off x="1149208" y="0"/>
                <a:ext cx="2153922" cy="1270000"/>
                <a:chOff x="0" y="0"/>
                <a:chExt cx="2153920" cy="1270000"/>
              </a:xfrm>
            </p:grpSpPr>
            <p:grpSp>
              <p:nvGrpSpPr>
                <p:cNvPr id="499" name="Freeform 193"/>
                <p:cNvGrpSpPr/>
                <p:nvPr/>
              </p:nvGrpSpPr>
              <p:grpSpPr>
                <a:xfrm>
                  <a:off x="510257" y="532835"/>
                  <a:ext cx="1618828" cy="1"/>
                  <a:chOff x="0" y="0"/>
                  <a:chExt cx="1618826" cy="0"/>
                </a:xfrm>
              </p:grpSpPr>
              <p:sp>
                <p:nvSpPr>
                  <p:cNvPr id="497" name="Line"/>
                  <p:cNvSpPr/>
                  <p:nvPr/>
                </p:nvSpPr>
                <p:spPr>
                  <a:xfrm>
                    <a:off x="0" y="0"/>
                    <a:ext cx="1618827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  <p:sp>
                <p:nvSpPr>
                  <p:cNvPr id="498" name="Line"/>
                  <p:cNvSpPr/>
                  <p:nvPr/>
                </p:nvSpPr>
                <p:spPr>
                  <a:xfrm flipH="1" flipV="1">
                    <a:off x="-1" y="-1"/>
                    <a:ext cx="1618828" cy="1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</p:grpSp>
            <p:grpSp>
              <p:nvGrpSpPr>
                <p:cNvPr id="502" name="Freeform 194"/>
                <p:cNvGrpSpPr/>
                <p:nvPr/>
              </p:nvGrpSpPr>
              <p:grpSpPr>
                <a:xfrm>
                  <a:off x="2153920" y="532835"/>
                  <a:ext cx="1" cy="144499"/>
                  <a:chOff x="0" y="0"/>
                  <a:chExt cx="0" cy="144497"/>
                </a:xfrm>
              </p:grpSpPr>
              <p:sp>
                <p:nvSpPr>
                  <p:cNvPr id="500" name="Line"/>
                  <p:cNvSpPr/>
                  <p:nvPr/>
                </p:nvSpPr>
                <p:spPr>
                  <a:xfrm flipH="1">
                    <a:off x="-1" y="0"/>
                    <a:ext cx="2" cy="144498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  <p:sp>
                <p:nvSpPr>
                  <p:cNvPr id="501" name="Line"/>
                  <p:cNvSpPr/>
                  <p:nvPr/>
                </p:nvSpPr>
                <p:spPr>
                  <a:xfrm flipV="1">
                    <a:off x="-1" y="0"/>
                    <a:ext cx="2" cy="144498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</p:grpSp>
            <p:grpSp>
              <p:nvGrpSpPr>
                <p:cNvPr id="505" name="Freeform 195"/>
                <p:cNvGrpSpPr/>
                <p:nvPr/>
              </p:nvGrpSpPr>
              <p:grpSpPr>
                <a:xfrm>
                  <a:off x="510257" y="532835"/>
                  <a:ext cx="1" cy="196428"/>
                  <a:chOff x="0" y="0"/>
                  <a:chExt cx="0" cy="196426"/>
                </a:xfrm>
              </p:grpSpPr>
              <p:sp>
                <p:nvSpPr>
                  <p:cNvPr id="503" name="Line"/>
                  <p:cNvSpPr/>
                  <p:nvPr/>
                </p:nvSpPr>
                <p:spPr>
                  <a:xfrm flipV="1">
                    <a:off x="-1" y="0"/>
                    <a:ext cx="2" cy="196427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  <p:sp>
                <p:nvSpPr>
                  <p:cNvPr id="504" name="Line"/>
                  <p:cNvSpPr/>
                  <p:nvPr/>
                </p:nvSpPr>
                <p:spPr>
                  <a:xfrm flipH="1">
                    <a:off x="-1" y="0"/>
                    <a:ext cx="2" cy="196427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</p:grpSp>
            <p:sp>
              <p:nvSpPr>
                <p:cNvPr id="506" name="Rectangle 196"/>
                <p:cNvSpPr/>
                <p:nvPr/>
              </p:nvSpPr>
              <p:spPr>
                <a:xfrm>
                  <a:off x="0" y="0"/>
                  <a:ext cx="1270000" cy="1270000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63217" tIns="63217" rIns="63217" bIns="63217" numCol="1" anchor="t">
                  <a:spAutoFit/>
                </a:bodyPr>
                <a:lstStyle>
                  <a:lvl1pPr algn="l" defTabSz="1300480">
                    <a:defRPr b="1" sz="2800"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  data entries</a:t>
                  </a:r>
                </a:p>
              </p:txBody>
            </p:sp>
          </p:grpSp>
          <p:sp>
            <p:nvSpPr>
              <p:cNvPr id="508" name="Text Box 198"/>
              <p:cNvSpPr/>
              <p:nvPr/>
            </p:nvSpPr>
            <p:spPr>
              <a:xfrm>
                <a:off x="1591733" y="2770293"/>
                <a:ext cx="1270001" cy="12700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defTabSz="1300480">
                  <a:defRPr b="1" sz="1800">
                    <a:solidFill>
                      <a:srgbClr val="D26900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/>
                <a:r>
                  <a:t>record 1</a:t>
                </a:r>
              </a:p>
            </p:txBody>
          </p:sp>
          <p:sp>
            <p:nvSpPr>
              <p:cNvPr id="509" name="Text Box 199"/>
              <p:cNvSpPr/>
              <p:nvPr/>
            </p:nvSpPr>
            <p:spPr>
              <a:xfrm>
                <a:off x="2774808" y="2770293"/>
                <a:ext cx="1270001" cy="12700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algn="l" defTabSz="1300480">
                  <a:defRPr b="1" sz="1800">
                    <a:solidFill>
                      <a:srgbClr val="726056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/>
                <a:r>
                  <a:t>record 2</a:t>
                </a:r>
              </a:p>
            </p:txBody>
          </p:sp>
          <p:sp>
            <p:nvSpPr>
              <p:cNvPr id="510" name="Text Box 200"/>
              <p:cNvSpPr/>
              <p:nvPr/>
            </p:nvSpPr>
            <p:spPr>
              <a:xfrm>
                <a:off x="10728960" y="173397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/>
              <a:p>
                <a:pPr algn="l" defTabSz="1300480">
                  <a:defRPr b="1" sz="1800">
                    <a:solidFill>
                      <a:srgbClr val="0066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Next </a:t>
                </a:r>
              </a:p>
              <a:p>
                <a:pPr algn="l" defTabSz="1300480">
                  <a:defRPr b="1" sz="1800">
                    <a:solidFill>
                      <a:srgbClr val="0066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Page</a:t>
                </a:r>
              </a:p>
              <a:p>
                <a:pPr algn="l" defTabSz="1300480">
                  <a:defRPr b="1" sz="1800">
                    <a:solidFill>
                      <a:srgbClr val="0066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Pointer</a:t>
                </a:r>
              </a:p>
            </p:txBody>
          </p:sp>
          <p:sp>
            <p:nvSpPr>
              <p:cNvPr id="511" name="Freeform 207"/>
              <p:cNvSpPr/>
              <p:nvPr/>
            </p:nvSpPr>
            <p:spPr>
              <a:xfrm>
                <a:off x="8435058" y="837635"/>
                <a:ext cx="702169" cy="124177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514" name="Freeform 208"/>
              <p:cNvGrpSpPr/>
              <p:nvPr/>
            </p:nvGrpSpPr>
            <p:grpSpPr>
              <a:xfrm>
                <a:off x="8640516" y="1661724"/>
                <a:ext cx="1" cy="1031806"/>
                <a:chOff x="0" y="0"/>
                <a:chExt cx="0" cy="1031804"/>
              </a:xfrm>
            </p:grpSpPr>
            <p:sp>
              <p:nvSpPr>
                <p:cNvPr id="512" name="Line"/>
                <p:cNvSpPr/>
                <p:nvPr/>
              </p:nvSpPr>
              <p:spPr>
                <a:xfrm flipH="1">
                  <a:off x="-1" y="0"/>
                  <a:ext cx="2" cy="1031805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513" name="Line"/>
                <p:cNvSpPr/>
                <p:nvPr/>
              </p:nvSpPr>
              <p:spPr>
                <a:xfrm flipV="1">
                  <a:off x="-1" y="-1"/>
                  <a:ext cx="2" cy="1031806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515" name="Freeform 209"/>
              <p:cNvSpPr/>
              <p:nvPr/>
            </p:nvSpPr>
            <p:spPr>
              <a:xfrm>
                <a:off x="8595359" y="2501617"/>
                <a:ext cx="110632" cy="19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0"/>
                    </a:moveTo>
                    <a:lnTo>
                      <a:pt x="11020" y="21600"/>
                    </a:lnTo>
                    <a:lnTo>
                      <a:pt x="0" y="0"/>
                    </a:lnTo>
                    <a:lnTo>
                      <a:pt x="2160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516" name="Rectangle 210"/>
              <p:cNvSpPr/>
              <p:nvPr/>
            </p:nvSpPr>
            <p:spPr>
              <a:xfrm>
                <a:off x="8410222" y="104986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</a:t>
                </a:r>
              </a:p>
            </p:txBody>
          </p:sp>
          <p:sp>
            <p:nvSpPr>
              <p:cNvPr id="517" name="Rectangle 211"/>
              <p:cNvSpPr/>
              <p:nvPr/>
            </p:nvSpPr>
            <p:spPr>
              <a:xfrm>
                <a:off x="8654062" y="1196622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</a:t>
                </a:r>
              </a:p>
            </p:txBody>
          </p:sp>
          <p:sp>
            <p:nvSpPr>
              <p:cNvPr id="518" name="Text Box 212"/>
              <p:cNvSpPr/>
              <p:nvPr/>
            </p:nvSpPr>
            <p:spPr>
              <a:xfrm>
                <a:off x="8125742" y="2777066"/>
                <a:ext cx="1270001" cy="127000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algn="l" defTabSz="1300480">
                  <a:defRPr b="1" sz="1800">
                    <a:solidFill>
                      <a:srgbClr val="726056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/>
                <a:r>
                  <a:t>record n</a:t>
                </a:r>
              </a:p>
            </p:txBody>
          </p:sp>
          <p:grpSp>
            <p:nvGrpSpPr>
              <p:cNvPr id="523" name="Group 214"/>
              <p:cNvGrpSpPr/>
              <p:nvPr/>
            </p:nvGrpSpPr>
            <p:grpSpPr>
              <a:xfrm>
                <a:off x="176106" y="1668497"/>
                <a:ext cx="1032709" cy="106117"/>
                <a:chOff x="0" y="0"/>
                <a:chExt cx="1032707" cy="106115"/>
              </a:xfrm>
            </p:grpSpPr>
            <p:grpSp>
              <p:nvGrpSpPr>
                <p:cNvPr id="521" name="Freeform 215"/>
                <p:cNvGrpSpPr/>
                <p:nvPr/>
              </p:nvGrpSpPr>
              <p:grpSpPr>
                <a:xfrm>
                  <a:off x="903" y="52832"/>
                  <a:ext cx="1031805" cy="1"/>
                  <a:chOff x="0" y="0"/>
                  <a:chExt cx="1031804" cy="0"/>
                </a:xfrm>
              </p:grpSpPr>
              <p:sp>
                <p:nvSpPr>
                  <p:cNvPr id="519" name="Line"/>
                  <p:cNvSpPr/>
                  <p:nvPr/>
                </p:nvSpPr>
                <p:spPr>
                  <a:xfrm flipH="1" flipV="1">
                    <a:off x="-1" y="-1"/>
                    <a:ext cx="1031806" cy="1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  <p:sp>
                <p:nvSpPr>
                  <p:cNvPr id="520" name="Line"/>
                  <p:cNvSpPr/>
                  <p:nvPr/>
                </p:nvSpPr>
                <p:spPr>
                  <a:xfrm>
                    <a:off x="0" y="0"/>
                    <a:ext cx="1031805" cy="0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65023" tIns="65023" rIns="65023" bIns="65023" numCol="1" anchor="t">
                    <a:noAutofit/>
                  </a:bodyPr>
                  <a:lstStyle/>
                  <a:p>
                    <a:pPr algn="l" defTabSz="1300480">
                      <a:defRPr sz="3400">
                        <a:latin typeface="Calibri"/>
                        <a:ea typeface="Calibri"/>
                        <a:cs typeface="Calibri"/>
                        <a:sym typeface="Calibri"/>
                      </a:defRPr>
                    </a:pPr>
                  </a:p>
                </p:txBody>
              </p:sp>
            </p:grpSp>
            <p:sp>
              <p:nvSpPr>
                <p:cNvPr id="522" name="Freeform 216"/>
                <p:cNvSpPr/>
                <p:nvPr/>
              </p:nvSpPr>
              <p:spPr>
                <a:xfrm flipH="1" rot="5400000">
                  <a:off x="42897" y="-42898"/>
                  <a:ext cx="106117" cy="191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1057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</p:grpSp>
          <p:sp>
            <p:nvSpPr>
              <p:cNvPr id="524" name="Rectangle 217"/>
              <p:cNvSpPr/>
              <p:nvPr/>
            </p:nvSpPr>
            <p:spPr>
              <a:xfrm>
                <a:off x="1040835" y="101600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</a:t>
                </a:r>
              </a:p>
            </p:txBody>
          </p:sp>
          <p:sp>
            <p:nvSpPr>
              <p:cNvPr id="525" name="Rectangle 218"/>
              <p:cNvSpPr/>
              <p:nvPr/>
            </p:nvSpPr>
            <p:spPr>
              <a:xfrm>
                <a:off x="1253066" y="109050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4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</a:t>
                </a:r>
              </a:p>
            </p:txBody>
          </p:sp>
          <p:sp>
            <p:nvSpPr>
              <p:cNvPr id="526" name="Text Box 219"/>
              <p:cNvSpPr/>
              <p:nvPr/>
            </p:nvSpPr>
            <p:spPr>
              <a:xfrm>
                <a:off x="0" y="1779129"/>
                <a:ext cx="1270000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/>
              <a:p>
                <a:pPr algn="l" defTabSz="1300480">
                  <a:defRPr b="1" sz="1800">
                    <a:solidFill>
                      <a:srgbClr val="0066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Prev </a:t>
                </a:r>
              </a:p>
              <a:p>
                <a:pPr algn="l" defTabSz="1300480">
                  <a:defRPr b="1" sz="1800">
                    <a:solidFill>
                      <a:srgbClr val="0066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Page</a:t>
                </a:r>
              </a:p>
              <a:p>
                <a:pPr algn="l" defTabSz="1300480">
                  <a:defRPr b="1" sz="1800">
                    <a:solidFill>
                      <a:srgbClr val="0066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t>Pointer</a:t>
                </a:r>
              </a:p>
            </p:txBody>
          </p:sp>
          <p:sp>
            <p:nvSpPr>
              <p:cNvPr id="527" name="Freeform 220"/>
              <p:cNvSpPr/>
              <p:nvPr/>
            </p:nvSpPr>
            <p:spPr>
              <a:xfrm>
                <a:off x="973102" y="828604"/>
                <a:ext cx="702170" cy="1241779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</p:grpSp>
      <p:sp>
        <p:nvSpPr>
          <p:cNvPr id="530" name="Text Box 118"/>
          <p:cNvSpPr txBox="1"/>
          <p:nvPr/>
        </p:nvSpPr>
        <p:spPr>
          <a:xfrm rot="16200000">
            <a:off x="-204609" y="3270685"/>
            <a:ext cx="2315887" cy="1256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defTabSz="1300480">
              <a:defRPr b="1" sz="4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Non-leaf </a:t>
            </a:r>
          </a:p>
          <a:p>
            <a:pPr defTabSz="1300480">
              <a:defRPr b="1" sz="4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Page</a:t>
            </a:r>
          </a:p>
        </p:txBody>
      </p:sp>
      <p:grpSp>
        <p:nvGrpSpPr>
          <p:cNvPr id="591" name="Group 237"/>
          <p:cNvGrpSpPr/>
          <p:nvPr/>
        </p:nvGrpSpPr>
        <p:grpSpPr>
          <a:xfrm>
            <a:off x="2025227" y="1922216"/>
            <a:ext cx="10660099" cy="3999653"/>
            <a:chOff x="0" y="0"/>
            <a:chExt cx="10660098" cy="3999652"/>
          </a:xfrm>
        </p:grpSpPr>
        <p:sp>
          <p:nvSpPr>
            <p:cNvPr id="531" name="Freeform 32"/>
            <p:cNvSpPr/>
            <p:nvPr/>
          </p:nvSpPr>
          <p:spPr>
            <a:xfrm>
              <a:off x="733777" y="790222"/>
              <a:ext cx="9114650" cy="124177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2" name="Freeform 33"/>
            <p:cNvSpPr/>
            <p:nvPr/>
          </p:nvSpPr>
          <p:spPr>
            <a:xfrm>
              <a:off x="1460782" y="790222"/>
              <a:ext cx="921174" cy="124177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3" name="Freeform 34"/>
            <p:cNvSpPr/>
            <p:nvPr/>
          </p:nvSpPr>
          <p:spPr>
            <a:xfrm>
              <a:off x="3079608" y="790222"/>
              <a:ext cx="941495" cy="124177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4" name="Freeform 35"/>
            <p:cNvSpPr/>
            <p:nvPr/>
          </p:nvSpPr>
          <p:spPr>
            <a:xfrm>
              <a:off x="5881511" y="1341119"/>
              <a:ext cx="110632" cy="9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1020" y="0"/>
                  </a:lnTo>
                  <a:lnTo>
                    <a:pt x="0" y="10800"/>
                  </a:lnTo>
                  <a:lnTo>
                    <a:pt x="1102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5" name="Freeform 36"/>
            <p:cNvSpPr/>
            <p:nvPr/>
          </p:nvSpPr>
          <p:spPr>
            <a:xfrm>
              <a:off x="6371449" y="1341119"/>
              <a:ext cx="103858" cy="9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330" y="0"/>
                  </a:lnTo>
                  <a:lnTo>
                    <a:pt x="0" y="10800"/>
                  </a:lnTo>
                  <a:lnTo>
                    <a:pt x="1033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6" name="Freeform 37"/>
            <p:cNvSpPr/>
            <p:nvPr/>
          </p:nvSpPr>
          <p:spPr>
            <a:xfrm>
              <a:off x="6850098" y="1341119"/>
              <a:ext cx="108374" cy="9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00"/>
                  </a:moveTo>
                  <a:lnTo>
                    <a:pt x="10800" y="0"/>
                  </a:ln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7" name="Freeform 38"/>
            <p:cNvSpPr/>
            <p:nvPr/>
          </p:nvSpPr>
          <p:spPr>
            <a:xfrm>
              <a:off x="8197991" y="790222"/>
              <a:ext cx="946009" cy="124177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38" name="Freeform 39"/>
            <p:cNvSpPr/>
            <p:nvPr/>
          </p:nvSpPr>
          <p:spPr>
            <a:xfrm>
              <a:off x="4021102" y="790222"/>
              <a:ext cx="702170" cy="124177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541" name="Freeform 40"/>
            <p:cNvGrpSpPr/>
            <p:nvPr/>
          </p:nvGrpSpPr>
          <p:grpSpPr>
            <a:xfrm>
              <a:off x="975360" y="1627857"/>
              <a:ext cx="1" cy="1031805"/>
              <a:chOff x="0" y="0"/>
              <a:chExt cx="0" cy="1031804"/>
            </a:xfrm>
          </p:grpSpPr>
          <p:sp>
            <p:nvSpPr>
              <p:cNvPr id="539" name="Line"/>
              <p:cNvSpPr/>
              <p:nvPr/>
            </p:nvSpPr>
            <p:spPr>
              <a:xfrm flipH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0" name="Line"/>
              <p:cNvSpPr/>
              <p:nvPr/>
            </p:nvSpPr>
            <p:spPr>
              <a:xfrm flipV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542" name="Freeform 41"/>
            <p:cNvSpPr/>
            <p:nvPr/>
          </p:nvSpPr>
          <p:spPr>
            <a:xfrm>
              <a:off x="921173" y="2467750"/>
              <a:ext cx="108374" cy="191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1250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545" name="Freeform 42"/>
            <p:cNvGrpSpPr/>
            <p:nvPr/>
          </p:nvGrpSpPr>
          <p:grpSpPr>
            <a:xfrm>
              <a:off x="2594186" y="1627857"/>
              <a:ext cx="1" cy="1031805"/>
              <a:chOff x="0" y="0"/>
              <a:chExt cx="0" cy="1031804"/>
            </a:xfrm>
          </p:grpSpPr>
          <p:sp>
            <p:nvSpPr>
              <p:cNvPr id="543" name="Line"/>
              <p:cNvSpPr/>
              <p:nvPr/>
            </p:nvSpPr>
            <p:spPr>
              <a:xfrm flipH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4" name="Line"/>
              <p:cNvSpPr/>
              <p:nvPr/>
            </p:nvSpPr>
            <p:spPr>
              <a:xfrm flipV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546" name="Freeform 43"/>
            <p:cNvSpPr/>
            <p:nvPr/>
          </p:nvSpPr>
          <p:spPr>
            <a:xfrm>
              <a:off x="2542257" y="2467750"/>
              <a:ext cx="108375" cy="191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0800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549" name="Freeform 44"/>
            <p:cNvGrpSpPr/>
            <p:nvPr/>
          </p:nvGrpSpPr>
          <p:grpSpPr>
            <a:xfrm>
              <a:off x="4549422" y="1627857"/>
              <a:ext cx="1" cy="1031805"/>
              <a:chOff x="0" y="0"/>
              <a:chExt cx="0" cy="1031804"/>
            </a:xfrm>
          </p:grpSpPr>
          <p:sp>
            <p:nvSpPr>
              <p:cNvPr id="547" name="Line"/>
              <p:cNvSpPr/>
              <p:nvPr/>
            </p:nvSpPr>
            <p:spPr>
              <a:xfrm flipH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48" name="Line"/>
              <p:cNvSpPr/>
              <p:nvPr/>
            </p:nvSpPr>
            <p:spPr>
              <a:xfrm flipV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550" name="Freeform 45"/>
            <p:cNvSpPr/>
            <p:nvPr/>
          </p:nvSpPr>
          <p:spPr>
            <a:xfrm>
              <a:off x="4483946" y="2467750"/>
              <a:ext cx="110632" cy="191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1020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553" name="Freeform 46"/>
            <p:cNvGrpSpPr/>
            <p:nvPr/>
          </p:nvGrpSpPr>
          <p:grpSpPr>
            <a:xfrm>
              <a:off x="9358489" y="1627857"/>
              <a:ext cx="1" cy="1031805"/>
              <a:chOff x="0" y="0"/>
              <a:chExt cx="0" cy="1031804"/>
            </a:xfrm>
          </p:grpSpPr>
          <p:sp>
            <p:nvSpPr>
              <p:cNvPr id="551" name="Line"/>
              <p:cNvSpPr/>
              <p:nvPr/>
            </p:nvSpPr>
            <p:spPr>
              <a:xfrm flipH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52" name="Line"/>
              <p:cNvSpPr/>
              <p:nvPr/>
            </p:nvSpPr>
            <p:spPr>
              <a:xfrm flipV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554" name="Freeform 47"/>
            <p:cNvSpPr/>
            <p:nvPr/>
          </p:nvSpPr>
          <p:spPr>
            <a:xfrm>
              <a:off x="9304302" y="2467750"/>
              <a:ext cx="106117" cy="191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0570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55" name="Rectangle 51"/>
            <p:cNvSpPr/>
            <p:nvPr/>
          </p:nvSpPr>
          <p:spPr>
            <a:xfrm>
              <a:off x="792480" y="96858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56" name="Rectangle 52"/>
            <p:cNvSpPr/>
            <p:nvPr/>
          </p:nvSpPr>
          <p:spPr>
            <a:xfrm>
              <a:off x="990882" y="11108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557" name="Rectangle 53"/>
            <p:cNvSpPr/>
            <p:nvPr/>
          </p:nvSpPr>
          <p:spPr>
            <a:xfrm>
              <a:off x="1600764" y="96858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58" name="Rectangle 54"/>
            <p:cNvSpPr/>
            <p:nvPr/>
          </p:nvSpPr>
          <p:spPr>
            <a:xfrm>
              <a:off x="1887784" y="11108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559" name="Rectangle 55"/>
            <p:cNvSpPr/>
            <p:nvPr/>
          </p:nvSpPr>
          <p:spPr>
            <a:xfrm>
              <a:off x="2474242" y="99342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60" name="Rectangle 56"/>
            <p:cNvSpPr/>
            <p:nvPr/>
          </p:nvSpPr>
          <p:spPr>
            <a:xfrm>
              <a:off x="2668975" y="113791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561" name="Rectangle 57"/>
            <p:cNvSpPr/>
            <p:nvPr/>
          </p:nvSpPr>
          <p:spPr>
            <a:xfrm>
              <a:off x="3273777" y="99342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62" name="Rectangle 58"/>
            <p:cNvSpPr/>
            <p:nvPr/>
          </p:nvSpPr>
          <p:spPr>
            <a:xfrm>
              <a:off x="3545275" y="111082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563" name="Rectangle 59"/>
            <p:cNvSpPr/>
            <p:nvPr/>
          </p:nvSpPr>
          <p:spPr>
            <a:xfrm>
              <a:off x="4145562" y="10159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64" name="Rectangle 60"/>
            <p:cNvSpPr/>
            <p:nvPr/>
          </p:nvSpPr>
          <p:spPr>
            <a:xfrm>
              <a:off x="4380088" y="116275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565" name="Rectangle 61"/>
            <p:cNvSpPr/>
            <p:nvPr/>
          </p:nvSpPr>
          <p:spPr>
            <a:xfrm>
              <a:off x="8313138" y="101599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</a:t>
              </a:r>
            </a:p>
          </p:txBody>
        </p:sp>
        <p:sp>
          <p:nvSpPr>
            <p:cNvPr id="566" name="Rectangle 62"/>
            <p:cNvSpPr/>
            <p:nvPr/>
          </p:nvSpPr>
          <p:spPr>
            <a:xfrm>
              <a:off x="8600158" y="113791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</a:t>
              </a:r>
            </a:p>
          </p:txBody>
        </p:sp>
        <p:sp>
          <p:nvSpPr>
            <p:cNvPr id="567" name="Rectangle 63"/>
            <p:cNvSpPr/>
            <p:nvPr/>
          </p:nvSpPr>
          <p:spPr>
            <a:xfrm>
              <a:off x="9121422" y="99342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68" name="Rectangle 64"/>
            <p:cNvSpPr/>
            <p:nvPr/>
          </p:nvSpPr>
          <p:spPr>
            <a:xfrm>
              <a:off x="9390098" y="106792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m+1</a:t>
              </a:r>
            </a:p>
          </p:txBody>
        </p:sp>
        <p:grpSp>
          <p:nvGrpSpPr>
            <p:cNvPr id="579" name="Group 203"/>
            <p:cNvGrpSpPr/>
            <p:nvPr/>
          </p:nvGrpSpPr>
          <p:grpSpPr>
            <a:xfrm>
              <a:off x="108373" y="0"/>
              <a:ext cx="2262294" cy="1270000"/>
              <a:chOff x="0" y="0"/>
              <a:chExt cx="2262293" cy="1270000"/>
            </a:xfrm>
          </p:grpSpPr>
          <p:grpSp>
            <p:nvGrpSpPr>
              <p:cNvPr id="571" name="Freeform 48"/>
              <p:cNvGrpSpPr/>
              <p:nvPr/>
            </p:nvGrpSpPr>
            <p:grpSpPr>
              <a:xfrm>
                <a:off x="618631" y="492195"/>
                <a:ext cx="1618827" cy="1"/>
                <a:chOff x="0" y="0"/>
                <a:chExt cx="1618826" cy="0"/>
              </a:xfrm>
            </p:grpSpPr>
            <p:sp>
              <p:nvSpPr>
                <p:cNvPr id="569" name="Line"/>
                <p:cNvSpPr/>
                <p:nvPr/>
              </p:nvSpPr>
              <p:spPr>
                <a:xfrm>
                  <a:off x="0" y="0"/>
                  <a:ext cx="1618827" cy="1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570" name="Line"/>
                <p:cNvSpPr/>
                <p:nvPr/>
              </p:nvSpPr>
              <p:spPr>
                <a:xfrm flipH="1" flipV="1">
                  <a:off x="-1" y="0"/>
                  <a:ext cx="1618828" cy="1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574" name="Freeform 49"/>
              <p:cNvGrpSpPr/>
              <p:nvPr/>
            </p:nvGrpSpPr>
            <p:grpSpPr>
              <a:xfrm>
                <a:off x="2262293" y="492195"/>
                <a:ext cx="1" cy="144499"/>
                <a:chOff x="0" y="0"/>
                <a:chExt cx="0" cy="144497"/>
              </a:xfrm>
            </p:grpSpPr>
            <p:sp>
              <p:nvSpPr>
                <p:cNvPr id="572" name="Line"/>
                <p:cNvSpPr/>
                <p:nvPr/>
              </p:nvSpPr>
              <p:spPr>
                <a:xfrm flipH="1">
                  <a:off x="-1" y="0"/>
                  <a:ext cx="2" cy="144498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573" name="Line"/>
                <p:cNvSpPr/>
                <p:nvPr/>
              </p:nvSpPr>
              <p:spPr>
                <a:xfrm flipV="1">
                  <a:off x="-1" y="-1"/>
                  <a:ext cx="2" cy="144499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577" name="Freeform 50"/>
              <p:cNvGrpSpPr/>
              <p:nvPr/>
            </p:nvGrpSpPr>
            <p:grpSpPr>
              <a:xfrm>
                <a:off x="618631" y="492195"/>
                <a:ext cx="1" cy="196428"/>
                <a:chOff x="0" y="0"/>
                <a:chExt cx="0" cy="196426"/>
              </a:xfrm>
            </p:grpSpPr>
            <p:sp>
              <p:nvSpPr>
                <p:cNvPr id="575" name="Line"/>
                <p:cNvSpPr/>
                <p:nvPr/>
              </p:nvSpPr>
              <p:spPr>
                <a:xfrm flipV="1">
                  <a:off x="-1" y="-1"/>
                  <a:ext cx="2" cy="196428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576" name="Line"/>
                <p:cNvSpPr/>
                <p:nvPr/>
              </p:nvSpPr>
              <p:spPr>
                <a:xfrm flipH="1">
                  <a:off x="-1" y="0"/>
                  <a:ext cx="2" cy="19642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578" name="Rectangle 65"/>
              <p:cNvSpPr/>
              <p:nvPr/>
            </p:nvSpPr>
            <p:spPr>
              <a:xfrm>
                <a:off x="0" y="0"/>
                <a:ext cx="1270000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  index entries</a:t>
                </a:r>
              </a:p>
            </p:txBody>
          </p:sp>
        </p:grpSp>
        <p:sp>
          <p:nvSpPr>
            <p:cNvPr id="580" name="Text Box 68"/>
            <p:cNvSpPr/>
            <p:nvPr/>
          </p:nvSpPr>
          <p:spPr>
            <a:xfrm>
              <a:off x="0" y="2729652"/>
              <a:ext cx="1270000" cy="1270001"/>
            </a:xfrm>
            <a:prstGeom prst="line">
              <a:avLst/>
            </a:prstGeom>
            <a:solidFill>
              <a:srgbClr val="D26900">
                <a:alpha val="2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/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Pointer to a</a:t>
              </a:r>
              <a:br/>
              <a:r>
                <a:t>page with </a:t>
              </a:r>
            </a:p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Values &lt; K</a:t>
              </a:r>
              <a:r>
                <a:rPr baseline="-20777"/>
                <a:t>1</a:t>
              </a:r>
            </a:p>
          </p:txBody>
        </p:sp>
        <p:sp>
          <p:nvSpPr>
            <p:cNvPr id="581" name="Text Box 69"/>
            <p:cNvSpPr/>
            <p:nvPr/>
          </p:nvSpPr>
          <p:spPr>
            <a:xfrm>
              <a:off x="1842346" y="2729652"/>
              <a:ext cx="1270001" cy="1270001"/>
            </a:xfrm>
            <a:prstGeom prst="line">
              <a:avLst/>
            </a:prstGeom>
            <a:solidFill>
              <a:srgbClr val="726056">
                <a:alpha val="2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/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Pointer to a page</a:t>
              </a:r>
            </a:p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with values s.t.</a:t>
              </a:r>
            </a:p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K</a:t>
              </a:r>
              <a:r>
                <a:rPr baseline="-20777"/>
                <a:t>1</a:t>
              </a:r>
              <a:r>
                <a:t>≤ Values &lt; K</a:t>
              </a:r>
              <a:r>
                <a:rPr baseline="-20777"/>
                <a:t>2</a:t>
              </a:r>
            </a:p>
          </p:txBody>
        </p:sp>
        <p:sp>
          <p:nvSpPr>
            <p:cNvPr id="582" name="Text Box 70"/>
            <p:cNvSpPr/>
            <p:nvPr/>
          </p:nvSpPr>
          <p:spPr>
            <a:xfrm>
              <a:off x="8683413" y="2621279"/>
              <a:ext cx="1270001" cy="1270001"/>
            </a:xfrm>
            <a:prstGeom prst="line">
              <a:avLst/>
            </a:prstGeom>
            <a:solidFill>
              <a:srgbClr val="006600">
                <a:alpha val="2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/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Pointer to a</a:t>
              </a:r>
              <a:br/>
              <a:r>
                <a:t>page with </a:t>
              </a:r>
              <a:br/>
              <a:r>
                <a:t>values ≥K</a:t>
              </a:r>
              <a:r>
                <a:rPr baseline="-20777"/>
                <a:t>m</a:t>
              </a:r>
            </a:p>
          </p:txBody>
        </p:sp>
        <p:sp>
          <p:nvSpPr>
            <p:cNvPr id="583" name="Text Box 71"/>
            <p:cNvSpPr/>
            <p:nvPr/>
          </p:nvSpPr>
          <p:spPr>
            <a:xfrm>
              <a:off x="4334933" y="2729652"/>
              <a:ext cx="1270001" cy="1270001"/>
            </a:xfrm>
            <a:prstGeom prst="line">
              <a:avLst/>
            </a:prstGeom>
            <a:solidFill>
              <a:srgbClr val="303030">
                <a:alpha val="2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/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Pointer to a page</a:t>
              </a:r>
            </a:p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with values s.t., </a:t>
              </a:r>
            </a:p>
            <a:p>
              <a:pPr algn="l" defTabSz="1300480">
                <a:defRPr b="1" sz="1800">
                  <a:latin typeface="Tahoma"/>
                  <a:ea typeface="Tahoma"/>
                  <a:cs typeface="Tahoma"/>
                  <a:sym typeface="Tahoma"/>
                </a:defRPr>
              </a:pPr>
              <a:r>
                <a:t>K</a:t>
              </a:r>
              <a:r>
                <a:rPr baseline="-20777"/>
                <a:t>2</a:t>
              </a:r>
              <a:r>
                <a:t>≤ Values &lt; K</a:t>
              </a:r>
              <a:r>
                <a:rPr baseline="-20777"/>
                <a:t>3</a:t>
              </a:r>
            </a:p>
          </p:txBody>
        </p:sp>
        <p:sp>
          <p:nvSpPr>
            <p:cNvPr id="584" name="Freeform 222"/>
            <p:cNvSpPr/>
            <p:nvPr/>
          </p:nvSpPr>
          <p:spPr>
            <a:xfrm>
              <a:off x="7500338" y="778933"/>
              <a:ext cx="702170" cy="124177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587" name="Freeform 223"/>
            <p:cNvGrpSpPr/>
            <p:nvPr/>
          </p:nvGrpSpPr>
          <p:grpSpPr>
            <a:xfrm>
              <a:off x="7705795" y="1603021"/>
              <a:ext cx="1" cy="1031806"/>
              <a:chOff x="0" y="0"/>
              <a:chExt cx="0" cy="1031804"/>
            </a:xfrm>
          </p:grpSpPr>
          <p:sp>
            <p:nvSpPr>
              <p:cNvPr id="585" name="Line"/>
              <p:cNvSpPr/>
              <p:nvPr/>
            </p:nvSpPr>
            <p:spPr>
              <a:xfrm flipH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86" name="Line"/>
              <p:cNvSpPr/>
              <p:nvPr/>
            </p:nvSpPr>
            <p:spPr>
              <a:xfrm flipV="1">
                <a:off x="-1" y="0"/>
                <a:ext cx="2" cy="10318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588" name="Freeform 224"/>
            <p:cNvSpPr/>
            <p:nvPr/>
          </p:nvSpPr>
          <p:spPr>
            <a:xfrm>
              <a:off x="7660640" y="2442915"/>
              <a:ext cx="110632" cy="191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1020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589" name="Rectangle 225"/>
            <p:cNvSpPr/>
            <p:nvPr/>
          </p:nvSpPr>
          <p:spPr>
            <a:xfrm>
              <a:off x="7475502" y="99116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590" name="Rectangle 226"/>
            <p:cNvSpPr/>
            <p:nvPr/>
          </p:nvSpPr>
          <p:spPr>
            <a:xfrm>
              <a:off x="7689991" y="113114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</a:t>
              </a:r>
            </a:p>
          </p:txBody>
        </p:sp>
      </p:grpSp>
      <p:grpSp>
        <p:nvGrpSpPr>
          <p:cNvPr id="594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592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93" name="B+ Tree Index: Page Forma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Page Format</a:t>
              </a:r>
            </a:p>
          </p:txBody>
        </p:sp>
      </p:grpSp>
      <p:sp>
        <p:nvSpPr>
          <p:cNvPr id="595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596" name="Text Box 73"/>
          <p:cNvSpPr txBox="1"/>
          <p:nvPr/>
        </p:nvSpPr>
        <p:spPr>
          <a:xfrm>
            <a:off x="7317302" y="1886784"/>
            <a:ext cx="2594618" cy="648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Order = m/2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9" grpId="2"/>
      <p:bldP build="whole" bldLvl="1" animBg="1" rev="0" advAuto="0" spid="59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600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01" name="B+ Trees in Practic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Trees in Practice</a:t>
              </a:r>
            </a:p>
          </p:txBody>
        </p:sp>
      </p:grpSp>
      <p:sp>
        <p:nvSpPr>
          <p:cNvPr id="603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04" name="Typical order value: 100; so, non-leaf node can have up to 200 index keys…"/>
          <p:cNvSpPr txBox="1"/>
          <p:nvPr/>
        </p:nvSpPr>
        <p:spPr>
          <a:xfrm>
            <a:off x="384158" y="2257501"/>
            <a:ext cx="12265359" cy="6653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order value: 100; so, non-leaf node can have up to 200 index keys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 occupancy: 67%; so, typical “</a:t>
            </a:r>
            <a:r>
              <a:rPr b="1"/>
              <a:t>fanout</a:t>
            </a:r>
            <a:r>
              <a:t>” = 133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Computing the tree’s capacity using fanout: 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Height 1 stores 133 leaf pages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Height 4 store 133</a:t>
            </a:r>
            <a:r>
              <a:rPr baseline="30500"/>
              <a:t>4</a:t>
            </a:r>
            <a:r>
              <a:t> = 312,900,700 leaf pages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Typically, higher levels of B+Tree cached in buffer pool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Level 0 (root) = 1 page = 8 KB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Level 1 = 133 pages ~ 1 MB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Level 2 = 17,689 pages ~ 138 MB and so 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0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60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07" name="B+ Tree Index: Inse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Insert</a:t>
              </a:r>
            </a:p>
          </p:txBody>
        </p:sp>
      </p:grpSp>
      <p:sp>
        <p:nvSpPr>
          <p:cNvPr id="609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10" name="Search for correct leaf L…"/>
          <p:cNvSpPr txBox="1"/>
          <p:nvPr/>
        </p:nvSpPr>
        <p:spPr>
          <a:xfrm>
            <a:off x="663558" y="2311617"/>
            <a:ext cx="12091312" cy="6635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Search for correct leaf </a:t>
            </a:r>
            <a:r>
              <a:rPr i="1"/>
              <a:t>L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nsert </a:t>
            </a:r>
            <a:r>
              <a:t>data entry into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; if</a:t>
            </a:r>
            <a:r>
              <a:t>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 </a:t>
            </a:r>
            <a:r>
              <a:t>has enough space,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done!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Otherwise</a:t>
            </a:r>
            <a:r>
              <a:t>, must </a:t>
            </a:r>
            <a:r>
              <a:rPr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split</a:t>
            </a:r>
            <a:r>
              <a:rPr>
                <a:solidFill>
                  <a:srgbClr val="0000FF"/>
                </a:solidFill>
              </a:rPr>
              <a:t>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(into new L and a new leaf L’)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Redistribute entries evenly, </a:t>
            </a:r>
            <a:r>
              <a:rPr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copy up</a:t>
            </a:r>
            <a:r>
              <a:rPr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t>middle key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 index entry pointing to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L’ </a:t>
            </a:r>
            <a:r>
              <a:t>into parent of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Calibri"/>
                <a:ea typeface="Calibri"/>
                <a:cs typeface="Calibri"/>
                <a:sym typeface="Calibri"/>
              </a:rPr>
              <a:t>A split</a:t>
            </a:r>
            <a:r>
              <a:t> might have to </a:t>
            </a:r>
            <a:r>
              <a:rPr i="1"/>
              <a:t>propagate upwards recursively</a:t>
            </a:r>
            <a:r>
              <a:t>: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split non-leaf node, redistribute entries evenly, but </a:t>
            </a:r>
            <a:br/>
            <a:r>
              <a:rPr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push up</a:t>
            </a:r>
            <a:r>
              <a:rPr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t>the middle key (not copy up, as in leaf splits!)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Splits “grow” the tree; root split increases height.  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Tree growth: gets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wider</a:t>
            </a:r>
            <a:r>
              <a:t> or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one level taller at top.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1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5" name="Group 114"/>
          <p:cNvGrpSpPr/>
          <p:nvPr/>
        </p:nvGrpSpPr>
        <p:grpSpPr>
          <a:xfrm>
            <a:off x="594924" y="2378145"/>
            <a:ext cx="12712738" cy="4161631"/>
            <a:chOff x="0" y="0"/>
            <a:chExt cx="12712736" cy="4161629"/>
          </a:xfrm>
        </p:grpSpPr>
        <p:sp>
          <p:nvSpPr>
            <p:cNvPr id="612" name="Freeform 115"/>
            <p:cNvSpPr/>
            <p:nvPr/>
          </p:nvSpPr>
          <p:spPr>
            <a:xfrm>
              <a:off x="4308266" y="620989"/>
              <a:ext cx="818174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15" name="Freeform 116"/>
            <p:cNvGrpSpPr/>
            <p:nvPr/>
          </p:nvGrpSpPr>
          <p:grpSpPr>
            <a:xfrm>
              <a:off x="4446187" y="620989"/>
              <a:ext cx="1" cy="726208"/>
              <a:chOff x="0" y="0"/>
              <a:chExt cx="0" cy="726206"/>
            </a:xfrm>
          </p:grpSpPr>
          <p:sp>
            <p:nvSpPr>
              <p:cNvPr id="613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4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16" name="Freeform 117"/>
            <p:cNvSpPr/>
            <p:nvPr/>
          </p:nvSpPr>
          <p:spPr>
            <a:xfrm>
              <a:off x="5126440" y="620989"/>
              <a:ext cx="822849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19" name="Freeform 118"/>
            <p:cNvGrpSpPr/>
            <p:nvPr/>
          </p:nvGrpSpPr>
          <p:grpSpPr>
            <a:xfrm>
              <a:off x="5266697" y="620989"/>
              <a:ext cx="1" cy="726208"/>
              <a:chOff x="0" y="0"/>
              <a:chExt cx="0" cy="726206"/>
            </a:xfrm>
          </p:grpSpPr>
          <p:sp>
            <p:nvSpPr>
              <p:cNvPr id="617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18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20" name="Freeform 119"/>
            <p:cNvSpPr/>
            <p:nvPr/>
          </p:nvSpPr>
          <p:spPr>
            <a:xfrm>
              <a:off x="5949288" y="620989"/>
              <a:ext cx="820511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23" name="Freeform 120"/>
            <p:cNvGrpSpPr/>
            <p:nvPr/>
          </p:nvGrpSpPr>
          <p:grpSpPr>
            <a:xfrm>
              <a:off x="6087208" y="620989"/>
              <a:ext cx="1" cy="726208"/>
              <a:chOff x="0" y="0"/>
              <a:chExt cx="0" cy="726206"/>
            </a:xfrm>
          </p:grpSpPr>
          <p:sp>
            <p:nvSpPr>
              <p:cNvPr id="621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2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24" name="Freeform 121"/>
            <p:cNvSpPr/>
            <p:nvPr/>
          </p:nvSpPr>
          <p:spPr>
            <a:xfrm>
              <a:off x="6769799" y="620989"/>
              <a:ext cx="822849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27" name="Freeform 122"/>
            <p:cNvGrpSpPr/>
            <p:nvPr/>
          </p:nvGrpSpPr>
          <p:grpSpPr>
            <a:xfrm>
              <a:off x="6905382" y="620989"/>
              <a:ext cx="1" cy="726208"/>
              <a:chOff x="0" y="0"/>
              <a:chExt cx="0" cy="726206"/>
            </a:xfrm>
          </p:grpSpPr>
          <p:sp>
            <p:nvSpPr>
              <p:cNvPr id="625" name="Line"/>
              <p:cNvSpPr/>
              <p:nvPr/>
            </p:nvSpPr>
            <p:spPr>
              <a:xfrm flipH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26" name="Line"/>
              <p:cNvSpPr/>
              <p:nvPr/>
            </p:nvSpPr>
            <p:spPr>
              <a:xfrm flipV="1">
                <a:off x="-1" y="0"/>
                <a:ext cx="2" cy="7262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28" name="Freeform 123"/>
            <p:cNvSpPr/>
            <p:nvPr/>
          </p:nvSpPr>
          <p:spPr>
            <a:xfrm>
              <a:off x="7592647" y="620989"/>
              <a:ext cx="135584" cy="72620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29" name="Freeform 124"/>
            <p:cNvSpPr/>
            <p:nvPr/>
          </p:nvSpPr>
          <p:spPr>
            <a:xfrm>
              <a:off x="9848467" y="2869246"/>
              <a:ext cx="547009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0" name="Freeform 125"/>
            <p:cNvSpPr/>
            <p:nvPr/>
          </p:nvSpPr>
          <p:spPr>
            <a:xfrm>
              <a:off x="10395474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1" name="Freeform 126"/>
            <p:cNvSpPr/>
            <p:nvPr/>
          </p:nvSpPr>
          <p:spPr>
            <a:xfrm>
              <a:off x="10942482" y="2869246"/>
              <a:ext cx="549346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2" name="Freeform 127"/>
            <p:cNvSpPr/>
            <p:nvPr/>
          </p:nvSpPr>
          <p:spPr>
            <a:xfrm>
              <a:off x="11491828" y="2869246"/>
              <a:ext cx="544670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3" name="Freeform 128"/>
            <p:cNvSpPr/>
            <p:nvPr/>
          </p:nvSpPr>
          <p:spPr>
            <a:xfrm>
              <a:off x="0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4" name="Freeform 129"/>
            <p:cNvSpPr/>
            <p:nvPr/>
          </p:nvSpPr>
          <p:spPr>
            <a:xfrm>
              <a:off x="547007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5" name="Freeform 130"/>
            <p:cNvSpPr/>
            <p:nvPr/>
          </p:nvSpPr>
          <p:spPr>
            <a:xfrm>
              <a:off x="1094014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6" name="Freeform 131"/>
            <p:cNvSpPr/>
            <p:nvPr/>
          </p:nvSpPr>
          <p:spPr>
            <a:xfrm>
              <a:off x="1641021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7" name="Freeform 132"/>
            <p:cNvSpPr/>
            <p:nvPr/>
          </p:nvSpPr>
          <p:spPr>
            <a:xfrm>
              <a:off x="2461532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8" name="Freeform 133"/>
            <p:cNvSpPr/>
            <p:nvPr/>
          </p:nvSpPr>
          <p:spPr>
            <a:xfrm>
              <a:off x="3008540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39" name="Freeform 134"/>
            <p:cNvSpPr/>
            <p:nvPr/>
          </p:nvSpPr>
          <p:spPr>
            <a:xfrm>
              <a:off x="3555547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0" name="Freeform 135"/>
            <p:cNvSpPr/>
            <p:nvPr/>
          </p:nvSpPr>
          <p:spPr>
            <a:xfrm>
              <a:off x="4102554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1" name="Freeform 136"/>
            <p:cNvSpPr/>
            <p:nvPr/>
          </p:nvSpPr>
          <p:spPr>
            <a:xfrm>
              <a:off x="4923065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2" name="Freeform 137"/>
            <p:cNvSpPr/>
            <p:nvPr/>
          </p:nvSpPr>
          <p:spPr>
            <a:xfrm>
              <a:off x="5470072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3" name="Freeform 138"/>
            <p:cNvSpPr/>
            <p:nvPr/>
          </p:nvSpPr>
          <p:spPr>
            <a:xfrm>
              <a:off x="6017080" y="2869246"/>
              <a:ext cx="549345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4" name="Freeform 139"/>
            <p:cNvSpPr/>
            <p:nvPr/>
          </p:nvSpPr>
          <p:spPr>
            <a:xfrm>
              <a:off x="6566424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5" name="Freeform 140"/>
            <p:cNvSpPr/>
            <p:nvPr/>
          </p:nvSpPr>
          <p:spPr>
            <a:xfrm>
              <a:off x="7384598" y="2869246"/>
              <a:ext cx="549345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6" name="Freeform 141"/>
            <p:cNvSpPr/>
            <p:nvPr/>
          </p:nvSpPr>
          <p:spPr>
            <a:xfrm>
              <a:off x="7933942" y="2869246"/>
              <a:ext cx="547009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7" name="Freeform 142"/>
            <p:cNvSpPr/>
            <p:nvPr/>
          </p:nvSpPr>
          <p:spPr>
            <a:xfrm>
              <a:off x="8480949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48" name="Freeform 143"/>
            <p:cNvSpPr/>
            <p:nvPr/>
          </p:nvSpPr>
          <p:spPr>
            <a:xfrm>
              <a:off x="9027957" y="2869246"/>
              <a:ext cx="547008" cy="5819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51" name="Freeform 144"/>
            <p:cNvGrpSpPr/>
            <p:nvPr/>
          </p:nvGrpSpPr>
          <p:grpSpPr>
            <a:xfrm>
              <a:off x="1110377" y="1255177"/>
              <a:ext cx="3265681" cy="1579252"/>
              <a:chOff x="0" y="0"/>
              <a:chExt cx="3265680" cy="1579251"/>
            </a:xfrm>
          </p:grpSpPr>
          <p:sp>
            <p:nvSpPr>
              <p:cNvPr id="649" name="Line"/>
              <p:cNvSpPr/>
              <p:nvPr/>
            </p:nvSpPr>
            <p:spPr>
              <a:xfrm flipH="1">
                <a:off x="0" y="-1"/>
                <a:ext cx="3265681" cy="157925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0" name="Line"/>
              <p:cNvSpPr/>
              <p:nvPr/>
            </p:nvSpPr>
            <p:spPr>
              <a:xfrm flipV="1">
                <a:off x="0" y="0"/>
                <a:ext cx="3265681" cy="157925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52" name="Freeform 145"/>
            <p:cNvSpPr/>
            <p:nvPr/>
          </p:nvSpPr>
          <p:spPr>
            <a:xfrm>
              <a:off x="1110377" y="2717539"/>
              <a:ext cx="172987" cy="116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5166"/>
                  </a:moveTo>
                  <a:lnTo>
                    <a:pt x="0" y="21600"/>
                  </a:lnTo>
                  <a:lnTo>
                    <a:pt x="17222" y="0"/>
                  </a:lnTo>
                  <a:lnTo>
                    <a:pt x="21600" y="1516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55" name="Freeform 146"/>
            <p:cNvGrpSpPr/>
            <p:nvPr/>
          </p:nvGrpSpPr>
          <p:grpSpPr>
            <a:xfrm>
              <a:off x="3555546" y="1275073"/>
              <a:ext cx="1624660" cy="1559356"/>
              <a:chOff x="0" y="0"/>
              <a:chExt cx="1624658" cy="1559355"/>
            </a:xfrm>
          </p:grpSpPr>
          <p:sp>
            <p:nvSpPr>
              <p:cNvPr id="653" name="Line"/>
              <p:cNvSpPr/>
              <p:nvPr/>
            </p:nvSpPr>
            <p:spPr>
              <a:xfrm flipH="1">
                <a:off x="0" y="0"/>
                <a:ext cx="1624659" cy="15593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4" name="Line"/>
              <p:cNvSpPr/>
              <p:nvPr/>
            </p:nvSpPr>
            <p:spPr>
              <a:xfrm flipV="1">
                <a:off x="0" y="0"/>
                <a:ext cx="1624659" cy="15593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56" name="Freeform 147"/>
            <p:cNvSpPr/>
            <p:nvPr/>
          </p:nvSpPr>
          <p:spPr>
            <a:xfrm>
              <a:off x="3555547" y="2677747"/>
              <a:ext cx="156623" cy="156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257"/>
                  </a:moveTo>
                  <a:lnTo>
                    <a:pt x="0" y="21600"/>
                  </a:lnTo>
                  <a:lnTo>
                    <a:pt x="13540" y="0"/>
                  </a:lnTo>
                  <a:lnTo>
                    <a:pt x="21600" y="925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59" name="Freeform 148"/>
            <p:cNvGrpSpPr/>
            <p:nvPr/>
          </p:nvGrpSpPr>
          <p:grpSpPr>
            <a:xfrm>
              <a:off x="6000716" y="1275073"/>
              <a:ext cx="1" cy="1541947"/>
              <a:chOff x="0" y="0"/>
              <a:chExt cx="0" cy="1541946"/>
            </a:xfrm>
          </p:grpSpPr>
          <p:sp>
            <p:nvSpPr>
              <p:cNvPr id="657" name="Line"/>
              <p:cNvSpPr/>
              <p:nvPr/>
            </p:nvSpPr>
            <p:spPr>
              <a:xfrm flipH="1">
                <a:off x="-1" y="0"/>
                <a:ext cx="2" cy="154194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58" name="Line"/>
              <p:cNvSpPr/>
              <p:nvPr/>
            </p:nvSpPr>
            <p:spPr>
              <a:xfrm flipV="1">
                <a:off x="-1" y="-1"/>
                <a:ext cx="2" cy="154194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60" name="Freeform 149"/>
            <p:cNvSpPr/>
            <p:nvPr/>
          </p:nvSpPr>
          <p:spPr>
            <a:xfrm>
              <a:off x="5956301" y="2632980"/>
              <a:ext cx="86493" cy="184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1092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63" name="Freeform 150"/>
            <p:cNvGrpSpPr/>
            <p:nvPr/>
          </p:nvGrpSpPr>
          <p:grpSpPr>
            <a:xfrm>
              <a:off x="6837591" y="1255177"/>
              <a:ext cx="1608296" cy="1561843"/>
              <a:chOff x="0" y="0"/>
              <a:chExt cx="1608295" cy="1561842"/>
            </a:xfrm>
          </p:grpSpPr>
          <p:sp>
            <p:nvSpPr>
              <p:cNvPr id="661" name="Line"/>
              <p:cNvSpPr/>
              <p:nvPr/>
            </p:nvSpPr>
            <p:spPr>
              <a:xfrm>
                <a:off x="-1" y="-1"/>
                <a:ext cx="1608296" cy="15618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2" name="Line"/>
              <p:cNvSpPr/>
              <p:nvPr/>
            </p:nvSpPr>
            <p:spPr>
              <a:xfrm flipH="1" flipV="1">
                <a:off x="0" y="-1"/>
                <a:ext cx="1608296" cy="15618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64" name="Freeform 151"/>
            <p:cNvSpPr/>
            <p:nvPr/>
          </p:nvSpPr>
          <p:spPr>
            <a:xfrm>
              <a:off x="8291601" y="2660338"/>
              <a:ext cx="154285" cy="156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182" y="0"/>
                  </a:moveTo>
                  <a:lnTo>
                    <a:pt x="21600" y="21600"/>
                  </a:lnTo>
                  <a:lnTo>
                    <a:pt x="0" y="9257"/>
                  </a:lnTo>
                  <a:lnTo>
                    <a:pt x="8182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667" name="Freeform 152"/>
            <p:cNvGrpSpPr/>
            <p:nvPr/>
          </p:nvGrpSpPr>
          <p:grpSpPr>
            <a:xfrm>
              <a:off x="7660438" y="1235280"/>
              <a:ext cx="3265681" cy="1581740"/>
              <a:chOff x="0" y="0"/>
              <a:chExt cx="3265679" cy="1581738"/>
            </a:xfrm>
          </p:grpSpPr>
          <p:sp>
            <p:nvSpPr>
              <p:cNvPr id="665" name="Line"/>
              <p:cNvSpPr/>
              <p:nvPr/>
            </p:nvSpPr>
            <p:spPr>
              <a:xfrm>
                <a:off x="0" y="-1"/>
                <a:ext cx="3265680" cy="158174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6" name="Line"/>
              <p:cNvSpPr/>
              <p:nvPr/>
            </p:nvSpPr>
            <p:spPr>
              <a:xfrm flipH="1" flipV="1">
                <a:off x="0" y="0"/>
                <a:ext cx="3265680" cy="158173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668" name="Freeform 153"/>
            <p:cNvSpPr/>
            <p:nvPr/>
          </p:nvSpPr>
          <p:spPr>
            <a:xfrm>
              <a:off x="10753134" y="2697643"/>
              <a:ext cx="172986" cy="119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378" y="0"/>
                  </a:moveTo>
                  <a:lnTo>
                    <a:pt x="21600" y="21600"/>
                  </a:lnTo>
                  <a:lnTo>
                    <a:pt x="0" y="15300"/>
                  </a:lnTo>
                  <a:lnTo>
                    <a:pt x="437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69" name="Rectangle 154"/>
            <p:cNvSpPr/>
            <p:nvPr/>
          </p:nvSpPr>
          <p:spPr>
            <a:xfrm>
              <a:off x="6488821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3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Root</a:t>
              </a:r>
            </a:p>
          </p:txBody>
        </p:sp>
        <p:sp>
          <p:nvSpPr>
            <p:cNvPr id="670" name="Rectangle 155"/>
            <p:cNvSpPr/>
            <p:nvPr/>
          </p:nvSpPr>
          <p:spPr>
            <a:xfrm>
              <a:off x="5320464" y="73290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671" name="Rectangle 156"/>
            <p:cNvSpPr/>
            <p:nvPr/>
          </p:nvSpPr>
          <p:spPr>
            <a:xfrm>
              <a:off x="6140974" y="73290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672" name="Rectangle 157"/>
            <p:cNvSpPr/>
            <p:nvPr/>
          </p:nvSpPr>
          <p:spPr>
            <a:xfrm>
              <a:off x="6980186" y="71549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673" name="Rectangle 158"/>
            <p:cNvSpPr/>
            <p:nvPr/>
          </p:nvSpPr>
          <p:spPr>
            <a:xfrm>
              <a:off x="2337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674" name="Rectangle 159"/>
            <p:cNvSpPr/>
            <p:nvPr/>
          </p:nvSpPr>
          <p:spPr>
            <a:xfrm>
              <a:off x="563370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675" name="Rectangle 160"/>
            <p:cNvSpPr/>
            <p:nvPr/>
          </p:nvSpPr>
          <p:spPr>
            <a:xfrm>
              <a:off x="1112715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676" name="Rectangle 161"/>
            <p:cNvSpPr/>
            <p:nvPr/>
          </p:nvSpPr>
          <p:spPr>
            <a:xfrm>
              <a:off x="1659722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677" name="Rectangle 162"/>
            <p:cNvSpPr/>
            <p:nvPr/>
          </p:nvSpPr>
          <p:spPr>
            <a:xfrm>
              <a:off x="2447506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678" name="Rectangle 163"/>
            <p:cNvSpPr/>
            <p:nvPr/>
          </p:nvSpPr>
          <p:spPr>
            <a:xfrm>
              <a:off x="2978150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679" name="Rectangle 164"/>
            <p:cNvSpPr/>
            <p:nvPr/>
          </p:nvSpPr>
          <p:spPr>
            <a:xfrm>
              <a:off x="4820208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680" name="Rectangle 165"/>
            <p:cNvSpPr/>
            <p:nvPr/>
          </p:nvSpPr>
          <p:spPr>
            <a:xfrm>
              <a:off x="5399943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681" name="Rectangle 166"/>
            <p:cNvSpPr/>
            <p:nvPr/>
          </p:nvSpPr>
          <p:spPr>
            <a:xfrm>
              <a:off x="5989027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682" name="Rectangle 167"/>
            <p:cNvSpPr/>
            <p:nvPr/>
          </p:nvSpPr>
          <p:spPr>
            <a:xfrm>
              <a:off x="7354208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24*</a:t>
              </a:r>
            </a:p>
          </p:txBody>
        </p:sp>
        <p:sp>
          <p:nvSpPr>
            <p:cNvPr id="683" name="Rectangle 168"/>
            <p:cNvSpPr/>
            <p:nvPr/>
          </p:nvSpPr>
          <p:spPr>
            <a:xfrm>
              <a:off x="7919917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684" name="Rectangle 169"/>
            <p:cNvSpPr/>
            <p:nvPr/>
          </p:nvSpPr>
          <p:spPr>
            <a:xfrm>
              <a:off x="8431859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685" name="Rectangle 170"/>
            <p:cNvSpPr/>
            <p:nvPr/>
          </p:nvSpPr>
          <p:spPr>
            <a:xfrm>
              <a:off x="9818079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686" name="Rectangle 171"/>
            <p:cNvSpPr/>
            <p:nvPr/>
          </p:nvSpPr>
          <p:spPr>
            <a:xfrm>
              <a:off x="10367423" y="28916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687" name="Rectangle 172"/>
            <p:cNvSpPr/>
            <p:nvPr/>
          </p:nvSpPr>
          <p:spPr>
            <a:xfrm>
              <a:off x="10895730" y="28742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688" name="Rectangle 173"/>
            <p:cNvSpPr/>
            <p:nvPr/>
          </p:nvSpPr>
          <p:spPr>
            <a:xfrm>
              <a:off x="11442736" y="285681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689" name="Rectangle 174"/>
            <p:cNvSpPr/>
            <p:nvPr/>
          </p:nvSpPr>
          <p:spPr>
            <a:xfrm>
              <a:off x="4535017" y="73290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690" name="Line 175"/>
            <p:cNvSpPr/>
            <p:nvPr/>
          </p:nvSpPr>
          <p:spPr>
            <a:xfrm>
              <a:off x="5606385" y="16914"/>
              <a:ext cx="374965" cy="57920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691" name="Arc 176"/>
            <p:cNvSpPr/>
            <p:nvPr/>
          </p:nvSpPr>
          <p:spPr>
            <a:xfrm rot="19020000">
              <a:off x="4539683" y="2513580"/>
              <a:ext cx="561034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92" name="Arc 177"/>
            <p:cNvSpPr/>
            <p:nvPr/>
          </p:nvSpPr>
          <p:spPr>
            <a:xfrm rot="19020000">
              <a:off x="1958930" y="2513580"/>
              <a:ext cx="561035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93" name="Arc 178"/>
            <p:cNvSpPr/>
            <p:nvPr/>
          </p:nvSpPr>
          <p:spPr>
            <a:xfrm rot="19020000">
              <a:off x="6896022" y="2513580"/>
              <a:ext cx="561034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694" name="Arc 179"/>
            <p:cNvSpPr/>
            <p:nvPr/>
          </p:nvSpPr>
          <p:spPr>
            <a:xfrm rot="19020000">
              <a:off x="9364567" y="2513580"/>
              <a:ext cx="561035" cy="596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734" name="Group 180"/>
          <p:cNvGrpSpPr/>
          <p:nvPr/>
        </p:nvGrpSpPr>
        <p:grpSpPr>
          <a:xfrm>
            <a:off x="1120986" y="6373706"/>
            <a:ext cx="11853335" cy="2548461"/>
            <a:chOff x="0" y="0"/>
            <a:chExt cx="11853333" cy="2548459"/>
          </a:xfrm>
        </p:grpSpPr>
        <p:sp>
          <p:nvSpPr>
            <p:cNvPr id="696" name="Rectangle 181"/>
            <p:cNvSpPr txBox="1"/>
            <p:nvPr/>
          </p:nvSpPr>
          <p:spPr>
            <a:xfrm>
              <a:off x="4809066" y="0"/>
              <a:ext cx="7044268" cy="1522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3217" tIns="63217" rIns="63217" bIns="63217" numCol="1" anchor="t">
              <a:spAutoFit/>
            </a:bodyPr>
            <a:lstStyle/>
            <a:p>
              <a:pPr algn="l" defTabSz="1300480">
                <a:defRPr sz="3200">
                  <a:latin typeface="Arial"/>
                  <a:ea typeface="Arial"/>
                  <a:cs typeface="Arial"/>
                  <a:sym typeface="Arial"/>
                </a:defRPr>
              </a:pPr>
              <a:r>
                <a:t>Entry to be inserted in parent node</a:t>
              </a:r>
              <a:br/>
              <a:r>
                <a:rPr b="1">
                  <a:solidFill>
                    <a:srgbClr val="0000FF"/>
                  </a:solidFill>
                </a:rPr>
                <a:t>Copied</a:t>
              </a:r>
              <a:r>
                <a:rPr>
                  <a:solidFill>
                    <a:srgbClr val="0000FF"/>
                  </a:solidFill>
                </a:rPr>
                <a:t> </a:t>
              </a:r>
              <a:r>
                <a:t>up (and continues to appear in the leaf)</a:t>
              </a:r>
            </a:p>
          </p:txBody>
        </p:sp>
        <p:grpSp>
          <p:nvGrpSpPr>
            <p:cNvPr id="733" name="Group 182"/>
            <p:cNvGrpSpPr/>
            <p:nvPr/>
          </p:nvGrpSpPr>
          <p:grpSpPr>
            <a:xfrm>
              <a:off x="-1" y="160302"/>
              <a:ext cx="5781600" cy="2388158"/>
              <a:chOff x="0" y="0"/>
              <a:chExt cx="5781598" cy="2388157"/>
            </a:xfrm>
          </p:grpSpPr>
          <p:sp>
            <p:nvSpPr>
              <p:cNvPr id="697" name="Freeform 183"/>
              <p:cNvSpPr/>
              <p:nvPr/>
            </p:nvSpPr>
            <p:spPr>
              <a:xfrm>
                <a:off x="0" y="1728867"/>
                <a:ext cx="639257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98" name="Freeform 184"/>
              <p:cNvSpPr/>
              <p:nvPr/>
            </p:nvSpPr>
            <p:spPr>
              <a:xfrm>
                <a:off x="639256" y="1728867"/>
                <a:ext cx="642087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699" name="Freeform 185"/>
              <p:cNvSpPr/>
              <p:nvPr/>
            </p:nvSpPr>
            <p:spPr>
              <a:xfrm>
                <a:off x="1281342" y="1728867"/>
                <a:ext cx="639258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00" name="Freeform 186"/>
              <p:cNvSpPr/>
              <p:nvPr/>
            </p:nvSpPr>
            <p:spPr>
              <a:xfrm>
                <a:off x="1920599" y="1728867"/>
                <a:ext cx="639258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01" name="Freeform 187"/>
              <p:cNvSpPr/>
              <p:nvPr/>
            </p:nvSpPr>
            <p:spPr>
              <a:xfrm>
                <a:off x="3221742" y="1748674"/>
                <a:ext cx="639258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02" name="Freeform 188"/>
              <p:cNvSpPr/>
              <p:nvPr/>
            </p:nvSpPr>
            <p:spPr>
              <a:xfrm>
                <a:off x="3860999" y="1748674"/>
                <a:ext cx="642086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03" name="Freeform 189"/>
              <p:cNvSpPr/>
              <p:nvPr/>
            </p:nvSpPr>
            <p:spPr>
              <a:xfrm>
                <a:off x="4503084" y="1748674"/>
                <a:ext cx="639258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04" name="Freeform 190"/>
              <p:cNvSpPr/>
              <p:nvPr/>
            </p:nvSpPr>
            <p:spPr>
              <a:xfrm>
                <a:off x="5142341" y="1748674"/>
                <a:ext cx="639258" cy="639484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07" name="Freeform 191"/>
              <p:cNvGrpSpPr/>
              <p:nvPr/>
            </p:nvGrpSpPr>
            <p:grpSpPr>
              <a:xfrm>
                <a:off x="1281342" y="-1"/>
                <a:ext cx="899487" cy="1652470"/>
                <a:chOff x="0" y="0"/>
                <a:chExt cx="899485" cy="1652468"/>
              </a:xfrm>
            </p:grpSpPr>
            <p:sp>
              <p:nvSpPr>
                <p:cNvPr id="705" name="Line"/>
                <p:cNvSpPr/>
                <p:nvPr/>
              </p:nvSpPr>
              <p:spPr>
                <a:xfrm flipH="1">
                  <a:off x="0" y="-1"/>
                  <a:ext cx="899486" cy="165247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06" name="Line"/>
                <p:cNvSpPr/>
                <p:nvPr/>
              </p:nvSpPr>
              <p:spPr>
                <a:xfrm flipV="1">
                  <a:off x="0" y="0"/>
                  <a:ext cx="899486" cy="1652469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08" name="Freeform 192"/>
              <p:cNvSpPr/>
              <p:nvPr/>
            </p:nvSpPr>
            <p:spPr>
              <a:xfrm>
                <a:off x="1281342" y="1451569"/>
                <a:ext cx="138601" cy="2009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5172"/>
                    </a:moveTo>
                    <a:lnTo>
                      <a:pt x="0" y="21600"/>
                    </a:lnTo>
                    <a:lnTo>
                      <a:pt x="7494" y="0"/>
                    </a:lnTo>
                    <a:lnTo>
                      <a:pt x="21600" y="5172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09" name="Freeform 193"/>
              <p:cNvSpPr/>
              <p:nvPr/>
            </p:nvSpPr>
            <p:spPr>
              <a:xfrm>
                <a:off x="2921913" y="99034"/>
                <a:ext cx="797658" cy="71588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12" name="Freeform 194"/>
              <p:cNvGrpSpPr/>
              <p:nvPr/>
            </p:nvGrpSpPr>
            <p:grpSpPr>
              <a:xfrm>
                <a:off x="3521570" y="116012"/>
                <a:ext cx="1" cy="659291"/>
                <a:chOff x="0" y="0"/>
                <a:chExt cx="0" cy="659289"/>
              </a:xfrm>
            </p:grpSpPr>
            <p:sp>
              <p:nvSpPr>
                <p:cNvPr id="710" name="Line"/>
                <p:cNvSpPr/>
                <p:nvPr/>
              </p:nvSpPr>
              <p:spPr>
                <a:xfrm flipH="1">
                  <a:off x="-1" y="0"/>
                  <a:ext cx="2" cy="65929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1" name="Line"/>
                <p:cNvSpPr/>
                <p:nvPr/>
              </p:nvSpPr>
              <p:spPr>
                <a:xfrm flipV="1">
                  <a:off x="-1" y="-1"/>
                  <a:ext cx="2" cy="659291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724" name="Group 195"/>
              <p:cNvGrpSpPr/>
              <p:nvPr/>
            </p:nvGrpSpPr>
            <p:grpSpPr>
              <a:xfrm>
                <a:off x="3900599" y="0"/>
                <a:ext cx="1018286" cy="348038"/>
                <a:chOff x="0" y="0"/>
                <a:chExt cx="1018285" cy="348037"/>
              </a:xfrm>
            </p:grpSpPr>
            <p:sp>
              <p:nvSpPr>
                <p:cNvPr id="713" name="Line 196"/>
                <p:cNvSpPr/>
                <p:nvPr/>
              </p:nvSpPr>
              <p:spPr>
                <a:xfrm flipH="1">
                  <a:off x="709971" y="0"/>
                  <a:ext cx="308315" cy="42444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4" name="Line 197"/>
                <p:cNvSpPr/>
                <p:nvPr/>
              </p:nvSpPr>
              <p:spPr>
                <a:xfrm flipH="1">
                  <a:off x="642085" y="42443"/>
                  <a:ext cx="67887" cy="14148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5" name="Line 198"/>
                <p:cNvSpPr/>
                <p:nvPr/>
              </p:nvSpPr>
              <p:spPr>
                <a:xfrm flipH="1">
                  <a:off x="585515" y="56591"/>
                  <a:ext cx="56571" cy="11319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6" name="Line 199"/>
                <p:cNvSpPr/>
                <p:nvPr/>
              </p:nvSpPr>
              <p:spPr>
                <a:xfrm flipH="1">
                  <a:off x="520457" y="67909"/>
                  <a:ext cx="65058" cy="31125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7" name="Line 200"/>
                <p:cNvSpPr/>
                <p:nvPr/>
              </p:nvSpPr>
              <p:spPr>
                <a:xfrm>
                  <a:off x="520457" y="99034"/>
                  <a:ext cx="33943" cy="79229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8" name="Line 201"/>
                <p:cNvSpPr/>
                <p:nvPr/>
              </p:nvSpPr>
              <p:spPr>
                <a:xfrm>
                  <a:off x="554399" y="178262"/>
                  <a:ext cx="22629" cy="70740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19" name="Line 202"/>
                <p:cNvSpPr/>
                <p:nvPr/>
              </p:nvSpPr>
              <p:spPr>
                <a:xfrm flipH="1">
                  <a:off x="495000" y="249002"/>
                  <a:ext cx="82029" cy="25466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20" name="Line 203"/>
                <p:cNvSpPr/>
                <p:nvPr/>
              </p:nvSpPr>
              <p:spPr>
                <a:xfrm flipH="1">
                  <a:off x="429943" y="274468"/>
                  <a:ext cx="65057" cy="8489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21" name="Line 204"/>
                <p:cNvSpPr/>
                <p:nvPr/>
              </p:nvSpPr>
              <p:spPr>
                <a:xfrm flipH="1">
                  <a:off x="350743" y="282956"/>
                  <a:ext cx="79200" cy="8489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22" name="Line 205"/>
                <p:cNvSpPr/>
                <p:nvPr/>
              </p:nvSpPr>
              <p:spPr>
                <a:xfrm flipH="1">
                  <a:off x="0" y="291445"/>
                  <a:ext cx="350743" cy="22637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23" name="Freeform 206"/>
                <p:cNvSpPr/>
                <p:nvPr/>
              </p:nvSpPr>
              <p:spPr>
                <a:xfrm>
                  <a:off x="0" y="254661"/>
                  <a:ext cx="183858" cy="93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0" y="13745"/>
                      </a:lnTo>
                      <a:lnTo>
                        <a:pt x="20935" y="0"/>
                      </a:lnTo>
                    </a:path>
                  </a:pathLst>
                </a:custGeom>
                <a:noFill/>
                <a:ln w="12700" cap="rnd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</p:grpSp>
          <p:sp>
            <p:nvSpPr>
              <p:cNvPr id="725" name="Rectangle 207"/>
              <p:cNvSpPr txBox="1"/>
              <p:nvPr/>
            </p:nvSpPr>
            <p:spPr>
              <a:xfrm>
                <a:off x="0" y="1743015"/>
                <a:ext cx="451278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2*</a:t>
                </a:r>
              </a:p>
            </p:txBody>
          </p:sp>
          <p:sp>
            <p:nvSpPr>
              <p:cNvPr id="726" name="Rectangle 208"/>
              <p:cNvSpPr txBox="1"/>
              <p:nvPr/>
            </p:nvSpPr>
            <p:spPr>
              <a:xfrm>
                <a:off x="659056" y="1723208"/>
                <a:ext cx="451279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3*</a:t>
                </a:r>
              </a:p>
            </p:txBody>
          </p:sp>
          <p:sp>
            <p:nvSpPr>
              <p:cNvPr id="727" name="Rectangle 209"/>
              <p:cNvSpPr txBox="1"/>
              <p:nvPr/>
            </p:nvSpPr>
            <p:spPr>
              <a:xfrm>
                <a:off x="3218913" y="1723208"/>
                <a:ext cx="451279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5*</a:t>
                </a:r>
              </a:p>
            </p:txBody>
          </p:sp>
          <p:sp>
            <p:nvSpPr>
              <p:cNvPr id="728" name="Rectangle 210"/>
              <p:cNvSpPr txBox="1"/>
              <p:nvPr/>
            </p:nvSpPr>
            <p:spPr>
              <a:xfrm>
                <a:off x="3860999" y="1743015"/>
                <a:ext cx="451278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7*</a:t>
                </a:r>
              </a:p>
            </p:txBody>
          </p:sp>
          <p:sp>
            <p:nvSpPr>
              <p:cNvPr id="729" name="Rectangle 211"/>
              <p:cNvSpPr txBox="1"/>
              <p:nvPr/>
            </p:nvSpPr>
            <p:spPr>
              <a:xfrm>
                <a:off x="4520055" y="1762822"/>
                <a:ext cx="451279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8*</a:t>
                </a:r>
              </a:p>
            </p:txBody>
          </p:sp>
          <p:sp>
            <p:nvSpPr>
              <p:cNvPr id="730" name="Rectangle 212"/>
              <p:cNvSpPr txBox="1"/>
              <p:nvPr/>
            </p:nvSpPr>
            <p:spPr>
              <a:xfrm>
                <a:off x="2978484" y="169774"/>
                <a:ext cx="336905" cy="5212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731" name="Arc 213"/>
              <p:cNvSpPr/>
              <p:nvPr/>
            </p:nvSpPr>
            <p:spPr>
              <a:xfrm rot="19020000">
                <a:off x="2528731" y="1329870"/>
                <a:ext cx="678858" cy="679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32" name="Arc 214"/>
              <p:cNvSpPr/>
              <p:nvPr/>
            </p:nvSpPr>
            <p:spPr>
              <a:xfrm>
                <a:off x="3614913" y="653580"/>
                <a:ext cx="543087" cy="1086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12700" cap="rnd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</p:grpSp>
      <p:grpSp>
        <p:nvGrpSpPr>
          <p:cNvPr id="737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735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736" name="B+ Tree Index: Inse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Insert</a:t>
              </a:r>
            </a:p>
          </p:txBody>
        </p:sp>
      </p:grpSp>
      <p:sp>
        <p:nvSpPr>
          <p:cNvPr id="738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39" name="Text Box 73"/>
          <p:cNvSpPr txBox="1"/>
          <p:nvPr/>
        </p:nvSpPr>
        <p:spPr>
          <a:xfrm>
            <a:off x="459302" y="2318584"/>
            <a:ext cx="3553691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8*</a:t>
            </a:r>
          </a:p>
        </p:txBody>
      </p:sp>
      <p:sp>
        <p:nvSpPr>
          <p:cNvPr id="740" name="Text Box 73"/>
          <p:cNvSpPr txBox="1"/>
          <p:nvPr/>
        </p:nvSpPr>
        <p:spPr>
          <a:xfrm>
            <a:off x="1043502" y="6043917"/>
            <a:ext cx="1046235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Split!</a:t>
            </a:r>
          </a:p>
        </p:txBody>
      </p:sp>
      <p:sp>
        <p:nvSpPr>
          <p:cNvPr id="741" name="Rectangle"/>
          <p:cNvSpPr/>
          <p:nvPr/>
        </p:nvSpPr>
        <p:spPr>
          <a:xfrm>
            <a:off x="460504" y="5185149"/>
            <a:ext cx="2453143" cy="728942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742" name="Rectangle"/>
          <p:cNvSpPr/>
          <p:nvPr/>
        </p:nvSpPr>
        <p:spPr>
          <a:xfrm>
            <a:off x="4803904" y="2924549"/>
            <a:ext cx="3621560" cy="89629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743" name="Text Box 73"/>
          <p:cNvSpPr txBox="1"/>
          <p:nvPr/>
        </p:nvSpPr>
        <p:spPr>
          <a:xfrm>
            <a:off x="8638102" y="2343984"/>
            <a:ext cx="2808558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Split! Height++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34" grpId="4"/>
      <p:bldP build="whole" bldLvl="1" animBg="1" rev="0" advAuto="0" spid="741" grpId="2"/>
      <p:bldP build="whole" bldLvl="1" animBg="1" rev="0" advAuto="0" spid="739" grpId="1"/>
      <p:bldP build="whole" bldLvl="1" animBg="1" rev="0" advAuto="0" spid="742" grpId="5"/>
      <p:bldP build="whole" bldLvl="1" animBg="1" rev="0" advAuto="0" spid="743" grpId="6"/>
      <p:bldP build="whole" bldLvl="1" animBg="1" rev="0" advAuto="0" spid="740" grpId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roup 38"/>
          <p:cNvGrpSpPr/>
          <p:nvPr/>
        </p:nvGrpSpPr>
        <p:grpSpPr>
          <a:xfrm>
            <a:off x="460586" y="3107830"/>
            <a:ext cx="12679682" cy="3248388"/>
            <a:chOff x="0" y="0"/>
            <a:chExt cx="12679680" cy="3248386"/>
          </a:xfrm>
        </p:grpSpPr>
        <p:sp>
          <p:nvSpPr>
            <p:cNvPr id="745" name="Rectangle 39"/>
            <p:cNvSpPr txBox="1"/>
            <p:nvPr/>
          </p:nvSpPr>
          <p:spPr>
            <a:xfrm>
              <a:off x="5093546" y="0"/>
              <a:ext cx="7586135" cy="1522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3217" tIns="63217" rIns="63217" bIns="63217" numCol="1" anchor="t">
              <a:spAutoFit/>
            </a:bodyPr>
            <a:lstStyle/>
            <a:p>
              <a:pPr algn="l" defTabSz="130048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Insert in parent node.</a:t>
              </a:r>
            </a:p>
            <a:p>
              <a:pPr algn="l" defTabSz="1300480">
                <a:defRPr b="1"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solidFill>
                    <a:srgbClr val="0433FF"/>
                  </a:solidFill>
                </a:rPr>
                <a:t>Pushed up</a:t>
              </a:r>
              <a:r>
                <a:t> </a:t>
              </a:r>
              <a:r>
                <a:rPr b="0"/>
                <a:t>(and only appears once in the index)</a:t>
              </a:r>
            </a:p>
          </p:txBody>
        </p:sp>
        <p:grpSp>
          <p:nvGrpSpPr>
            <p:cNvPr id="831" name="Group 40"/>
            <p:cNvGrpSpPr/>
            <p:nvPr/>
          </p:nvGrpSpPr>
          <p:grpSpPr>
            <a:xfrm>
              <a:off x="0" y="130951"/>
              <a:ext cx="6666649" cy="3117436"/>
              <a:chOff x="0" y="0"/>
              <a:chExt cx="6666648" cy="3117435"/>
            </a:xfrm>
          </p:grpSpPr>
          <p:sp>
            <p:nvSpPr>
              <p:cNvPr id="746" name="Freeform 41"/>
              <p:cNvSpPr/>
              <p:nvPr/>
            </p:nvSpPr>
            <p:spPr>
              <a:xfrm>
                <a:off x="232551" y="1941688"/>
                <a:ext cx="715158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49" name="Freeform 42"/>
              <p:cNvGrpSpPr/>
              <p:nvPr/>
            </p:nvGrpSpPr>
            <p:grpSpPr>
              <a:xfrm>
                <a:off x="374791" y="1941688"/>
                <a:ext cx="1" cy="712888"/>
                <a:chOff x="0" y="0"/>
                <a:chExt cx="0" cy="712886"/>
              </a:xfrm>
            </p:grpSpPr>
            <p:sp>
              <p:nvSpPr>
                <p:cNvPr id="747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48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50" name="Freeform 43"/>
              <p:cNvSpPr/>
              <p:nvPr/>
            </p:nvSpPr>
            <p:spPr>
              <a:xfrm>
                <a:off x="948266" y="1941688"/>
                <a:ext cx="712888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53" name="Freeform 44"/>
              <p:cNvGrpSpPr/>
              <p:nvPr/>
            </p:nvGrpSpPr>
            <p:grpSpPr>
              <a:xfrm>
                <a:off x="1090506" y="1941688"/>
                <a:ext cx="1" cy="712888"/>
                <a:chOff x="0" y="0"/>
                <a:chExt cx="0" cy="712886"/>
              </a:xfrm>
            </p:grpSpPr>
            <p:sp>
              <p:nvSpPr>
                <p:cNvPr id="751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52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54" name="Freeform 45"/>
              <p:cNvSpPr/>
              <p:nvPr/>
            </p:nvSpPr>
            <p:spPr>
              <a:xfrm>
                <a:off x="1659466" y="1941688"/>
                <a:ext cx="715148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57" name="Freeform 46"/>
              <p:cNvGrpSpPr/>
              <p:nvPr/>
            </p:nvGrpSpPr>
            <p:grpSpPr>
              <a:xfrm>
                <a:off x="1803964" y="1941688"/>
                <a:ext cx="1" cy="712888"/>
                <a:chOff x="0" y="0"/>
                <a:chExt cx="0" cy="712886"/>
              </a:xfrm>
            </p:grpSpPr>
            <p:sp>
              <p:nvSpPr>
                <p:cNvPr id="755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56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58" name="Freeform 47"/>
              <p:cNvSpPr/>
              <p:nvPr/>
            </p:nvSpPr>
            <p:spPr>
              <a:xfrm>
                <a:off x="2375182" y="1941688"/>
                <a:ext cx="712899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61" name="Freeform 48"/>
              <p:cNvGrpSpPr/>
              <p:nvPr/>
            </p:nvGrpSpPr>
            <p:grpSpPr>
              <a:xfrm>
                <a:off x="2519680" y="1941688"/>
                <a:ext cx="1" cy="712888"/>
                <a:chOff x="0" y="0"/>
                <a:chExt cx="0" cy="712886"/>
              </a:xfrm>
            </p:grpSpPr>
            <p:sp>
              <p:nvSpPr>
                <p:cNvPr id="759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60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62" name="Freeform 49"/>
              <p:cNvSpPr/>
              <p:nvPr/>
            </p:nvSpPr>
            <p:spPr>
              <a:xfrm>
                <a:off x="3090897" y="1941688"/>
                <a:ext cx="141666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763" name="Freeform 50"/>
              <p:cNvSpPr/>
              <p:nvPr/>
            </p:nvSpPr>
            <p:spPr>
              <a:xfrm>
                <a:off x="3806613" y="1941688"/>
                <a:ext cx="715148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66" name="Freeform 51"/>
              <p:cNvGrpSpPr/>
              <p:nvPr/>
            </p:nvGrpSpPr>
            <p:grpSpPr>
              <a:xfrm>
                <a:off x="3951111" y="1941688"/>
                <a:ext cx="1" cy="712888"/>
                <a:chOff x="0" y="0"/>
                <a:chExt cx="0" cy="712886"/>
              </a:xfrm>
            </p:grpSpPr>
            <p:sp>
              <p:nvSpPr>
                <p:cNvPr id="764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65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67" name="Freeform 52"/>
              <p:cNvSpPr/>
              <p:nvPr/>
            </p:nvSpPr>
            <p:spPr>
              <a:xfrm>
                <a:off x="4520071" y="1941688"/>
                <a:ext cx="717408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70" name="Freeform 53"/>
              <p:cNvGrpSpPr/>
              <p:nvPr/>
            </p:nvGrpSpPr>
            <p:grpSpPr>
              <a:xfrm>
                <a:off x="4664569" y="1941688"/>
                <a:ext cx="1" cy="712888"/>
                <a:chOff x="0" y="0"/>
                <a:chExt cx="0" cy="712886"/>
              </a:xfrm>
            </p:grpSpPr>
            <p:sp>
              <p:nvSpPr>
                <p:cNvPr id="768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69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71" name="Freeform 54"/>
              <p:cNvSpPr/>
              <p:nvPr/>
            </p:nvSpPr>
            <p:spPr>
              <a:xfrm>
                <a:off x="5238044" y="1941688"/>
                <a:ext cx="715148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74" name="Freeform 55"/>
              <p:cNvGrpSpPr/>
              <p:nvPr/>
            </p:nvGrpSpPr>
            <p:grpSpPr>
              <a:xfrm>
                <a:off x="5378026" y="1941688"/>
                <a:ext cx="1" cy="712888"/>
                <a:chOff x="0" y="0"/>
                <a:chExt cx="0" cy="712886"/>
              </a:xfrm>
            </p:grpSpPr>
            <p:sp>
              <p:nvSpPr>
                <p:cNvPr id="772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73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75" name="Freeform 56"/>
              <p:cNvSpPr/>
              <p:nvPr/>
            </p:nvSpPr>
            <p:spPr>
              <a:xfrm>
                <a:off x="5951502" y="1941688"/>
                <a:ext cx="715147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78" name="Freeform 57"/>
              <p:cNvGrpSpPr/>
              <p:nvPr/>
            </p:nvGrpSpPr>
            <p:grpSpPr>
              <a:xfrm>
                <a:off x="6093742" y="1941688"/>
                <a:ext cx="1" cy="712888"/>
                <a:chOff x="0" y="0"/>
                <a:chExt cx="0" cy="712886"/>
              </a:xfrm>
            </p:grpSpPr>
            <p:sp>
              <p:nvSpPr>
                <p:cNvPr id="776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77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781" name="Freeform 58"/>
              <p:cNvGrpSpPr/>
              <p:nvPr/>
            </p:nvGrpSpPr>
            <p:grpSpPr>
              <a:xfrm>
                <a:off x="-1" y="2530968"/>
                <a:ext cx="286164" cy="586462"/>
                <a:chOff x="0" y="0"/>
                <a:chExt cx="286162" cy="586460"/>
              </a:xfrm>
            </p:grpSpPr>
            <p:sp>
              <p:nvSpPr>
                <p:cNvPr id="779" name="Line"/>
                <p:cNvSpPr/>
                <p:nvPr/>
              </p:nvSpPr>
              <p:spPr>
                <a:xfrm flipH="1">
                  <a:off x="-1" y="0"/>
                  <a:ext cx="286164" cy="586461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80" name="Line"/>
                <p:cNvSpPr/>
                <p:nvPr/>
              </p:nvSpPr>
              <p:spPr>
                <a:xfrm flipV="1">
                  <a:off x="-1" y="0"/>
                  <a:ext cx="286164" cy="586461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82" name="Freeform 59"/>
              <p:cNvSpPr/>
              <p:nvPr/>
            </p:nvSpPr>
            <p:spPr>
              <a:xfrm>
                <a:off x="0" y="2937368"/>
                <a:ext cx="119085" cy="180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4387"/>
                    </a:moveTo>
                    <a:lnTo>
                      <a:pt x="0" y="21600"/>
                    </a:lnTo>
                    <a:lnTo>
                      <a:pt x="6686" y="0"/>
                    </a:lnTo>
                    <a:lnTo>
                      <a:pt x="21600" y="4387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85" name="Freeform 60"/>
              <p:cNvGrpSpPr/>
              <p:nvPr/>
            </p:nvGrpSpPr>
            <p:grpSpPr>
              <a:xfrm>
                <a:off x="821831" y="2512906"/>
                <a:ext cx="198113" cy="514207"/>
                <a:chOff x="0" y="0"/>
                <a:chExt cx="198112" cy="514205"/>
              </a:xfrm>
            </p:grpSpPr>
            <p:sp>
              <p:nvSpPr>
                <p:cNvPr id="783" name="Line"/>
                <p:cNvSpPr/>
                <p:nvPr/>
              </p:nvSpPr>
              <p:spPr>
                <a:xfrm flipH="1">
                  <a:off x="0" y="-1"/>
                  <a:ext cx="198113" cy="51420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84" name="Line"/>
                <p:cNvSpPr/>
                <p:nvPr/>
              </p:nvSpPr>
              <p:spPr>
                <a:xfrm flipV="1">
                  <a:off x="0" y="0"/>
                  <a:ext cx="198113" cy="514206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86" name="Freeform 61"/>
              <p:cNvSpPr/>
              <p:nvPr/>
            </p:nvSpPr>
            <p:spPr>
              <a:xfrm>
                <a:off x="821831" y="2847057"/>
                <a:ext cx="103324" cy="180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3712"/>
                    </a:moveTo>
                    <a:lnTo>
                      <a:pt x="0" y="21600"/>
                    </a:lnTo>
                    <a:lnTo>
                      <a:pt x="4086" y="0"/>
                    </a:lnTo>
                    <a:lnTo>
                      <a:pt x="21600" y="3712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89" name="Freeform 62"/>
              <p:cNvGrpSpPr/>
              <p:nvPr/>
            </p:nvGrpSpPr>
            <p:grpSpPr>
              <a:xfrm>
                <a:off x="1499164" y="2530968"/>
                <a:ext cx="218427" cy="516468"/>
                <a:chOff x="0" y="0"/>
                <a:chExt cx="218425" cy="516466"/>
              </a:xfrm>
            </p:grpSpPr>
            <p:sp>
              <p:nvSpPr>
                <p:cNvPr id="787" name="Line"/>
                <p:cNvSpPr/>
                <p:nvPr/>
              </p:nvSpPr>
              <p:spPr>
                <a:xfrm flipH="1">
                  <a:off x="0" y="-1"/>
                  <a:ext cx="218426" cy="516468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88" name="Line"/>
                <p:cNvSpPr/>
                <p:nvPr/>
              </p:nvSpPr>
              <p:spPr>
                <a:xfrm flipV="1">
                  <a:off x="0" y="-1"/>
                  <a:ext cx="218426" cy="516468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90" name="Freeform 63"/>
              <p:cNvSpPr/>
              <p:nvPr/>
            </p:nvSpPr>
            <p:spPr>
              <a:xfrm>
                <a:off x="1499164" y="2862862"/>
                <a:ext cx="110068" cy="184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3988"/>
                    </a:moveTo>
                    <a:lnTo>
                      <a:pt x="0" y="21600"/>
                    </a:lnTo>
                    <a:lnTo>
                      <a:pt x="5538" y="0"/>
                    </a:lnTo>
                    <a:lnTo>
                      <a:pt x="21600" y="3988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93" name="Freeform 64"/>
              <p:cNvGrpSpPr/>
              <p:nvPr/>
            </p:nvGrpSpPr>
            <p:grpSpPr>
              <a:xfrm>
                <a:off x="3628249" y="2546773"/>
                <a:ext cx="213932" cy="500657"/>
                <a:chOff x="0" y="0"/>
                <a:chExt cx="213931" cy="500655"/>
              </a:xfrm>
            </p:grpSpPr>
            <p:sp>
              <p:nvSpPr>
                <p:cNvPr id="791" name="Line"/>
                <p:cNvSpPr/>
                <p:nvPr/>
              </p:nvSpPr>
              <p:spPr>
                <a:xfrm flipH="1">
                  <a:off x="0" y="-1"/>
                  <a:ext cx="213932" cy="50065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92" name="Line"/>
                <p:cNvSpPr/>
                <p:nvPr/>
              </p:nvSpPr>
              <p:spPr>
                <a:xfrm flipV="1">
                  <a:off x="-1" y="-1"/>
                  <a:ext cx="213933" cy="50065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94" name="Freeform 65"/>
              <p:cNvSpPr/>
              <p:nvPr/>
            </p:nvSpPr>
            <p:spPr>
              <a:xfrm>
                <a:off x="3628249" y="2862862"/>
                <a:ext cx="112339" cy="184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4320"/>
                    </a:moveTo>
                    <a:lnTo>
                      <a:pt x="0" y="21600"/>
                    </a:lnTo>
                    <a:lnTo>
                      <a:pt x="5400" y="0"/>
                    </a:lnTo>
                    <a:lnTo>
                      <a:pt x="21600" y="432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797" name="Freeform 66"/>
              <p:cNvGrpSpPr/>
              <p:nvPr/>
            </p:nvGrpSpPr>
            <p:grpSpPr>
              <a:xfrm>
                <a:off x="4359769" y="2530968"/>
                <a:ext cx="234245" cy="496151"/>
                <a:chOff x="0" y="0"/>
                <a:chExt cx="234244" cy="496149"/>
              </a:xfrm>
            </p:grpSpPr>
            <p:sp>
              <p:nvSpPr>
                <p:cNvPr id="795" name="Line"/>
                <p:cNvSpPr/>
                <p:nvPr/>
              </p:nvSpPr>
              <p:spPr>
                <a:xfrm flipH="1">
                  <a:off x="0" y="0"/>
                  <a:ext cx="234245" cy="49615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796" name="Line"/>
                <p:cNvSpPr/>
                <p:nvPr/>
              </p:nvSpPr>
              <p:spPr>
                <a:xfrm flipV="1">
                  <a:off x="-1" y="0"/>
                  <a:ext cx="234246" cy="496150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798" name="Freeform 67"/>
              <p:cNvSpPr/>
              <p:nvPr/>
            </p:nvSpPr>
            <p:spPr>
              <a:xfrm>
                <a:off x="4359769" y="2847057"/>
                <a:ext cx="116814" cy="1800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4725"/>
                    </a:moveTo>
                    <a:lnTo>
                      <a:pt x="0" y="21600"/>
                    </a:lnTo>
                    <a:lnTo>
                      <a:pt x="6849" y="0"/>
                    </a:lnTo>
                    <a:lnTo>
                      <a:pt x="21600" y="4725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801" name="Freeform 68"/>
              <p:cNvGrpSpPr/>
              <p:nvPr/>
            </p:nvGrpSpPr>
            <p:grpSpPr>
              <a:xfrm>
                <a:off x="5057422" y="2546773"/>
                <a:ext cx="250062" cy="480340"/>
                <a:chOff x="0" y="0"/>
                <a:chExt cx="250061" cy="480338"/>
              </a:xfrm>
            </p:grpSpPr>
            <p:sp>
              <p:nvSpPr>
                <p:cNvPr id="799" name="Line"/>
                <p:cNvSpPr/>
                <p:nvPr/>
              </p:nvSpPr>
              <p:spPr>
                <a:xfrm flipH="1">
                  <a:off x="-1" y="0"/>
                  <a:ext cx="250063" cy="480339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00" name="Line"/>
                <p:cNvSpPr/>
                <p:nvPr/>
              </p:nvSpPr>
              <p:spPr>
                <a:xfrm flipV="1">
                  <a:off x="0" y="0"/>
                  <a:ext cx="250062" cy="480339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802" name="Freeform 69"/>
              <p:cNvSpPr/>
              <p:nvPr/>
            </p:nvSpPr>
            <p:spPr>
              <a:xfrm>
                <a:off x="5057422" y="2849315"/>
                <a:ext cx="121356" cy="177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4800"/>
                    </a:moveTo>
                    <a:lnTo>
                      <a:pt x="0" y="21600"/>
                    </a:lnTo>
                    <a:lnTo>
                      <a:pt x="7535" y="0"/>
                    </a:lnTo>
                    <a:lnTo>
                      <a:pt x="21600" y="480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805" name="Freeform 70"/>
              <p:cNvGrpSpPr/>
              <p:nvPr/>
            </p:nvGrpSpPr>
            <p:grpSpPr>
              <a:xfrm>
                <a:off x="1659466" y="-1"/>
                <a:ext cx="557102" cy="1905002"/>
                <a:chOff x="0" y="0"/>
                <a:chExt cx="557101" cy="1905000"/>
              </a:xfrm>
            </p:grpSpPr>
            <p:sp>
              <p:nvSpPr>
                <p:cNvPr id="803" name="Line"/>
                <p:cNvSpPr/>
                <p:nvPr/>
              </p:nvSpPr>
              <p:spPr>
                <a:xfrm flipH="1">
                  <a:off x="0" y="-1"/>
                  <a:ext cx="557101" cy="1905002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04" name="Line"/>
                <p:cNvSpPr/>
                <p:nvPr/>
              </p:nvSpPr>
              <p:spPr>
                <a:xfrm flipV="1">
                  <a:off x="0" y="-1"/>
                  <a:ext cx="557102" cy="1905002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sp>
            <p:nvSpPr>
              <p:cNvPr id="806" name="Freeform 71"/>
              <p:cNvSpPr/>
              <p:nvPr/>
            </p:nvSpPr>
            <p:spPr>
              <a:xfrm>
                <a:off x="1659466" y="1722684"/>
                <a:ext cx="96505" cy="1823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991"/>
                    </a:moveTo>
                    <a:lnTo>
                      <a:pt x="0" y="21600"/>
                    </a:lnTo>
                    <a:lnTo>
                      <a:pt x="1906" y="0"/>
                    </a:lnTo>
                    <a:lnTo>
                      <a:pt x="21600" y="2991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807" name="Freeform 72"/>
              <p:cNvSpPr/>
              <p:nvPr/>
            </p:nvSpPr>
            <p:spPr>
              <a:xfrm>
                <a:off x="3537937" y="340924"/>
                <a:ext cx="857394" cy="712888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grpSp>
            <p:nvGrpSpPr>
              <p:cNvPr id="810" name="Freeform 73"/>
              <p:cNvGrpSpPr/>
              <p:nvPr/>
            </p:nvGrpSpPr>
            <p:grpSpPr>
              <a:xfrm>
                <a:off x="4251395" y="340924"/>
                <a:ext cx="1" cy="712888"/>
                <a:chOff x="0" y="0"/>
                <a:chExt cx="0" cy="712886"/>
              </a:xfrm>
            </p:grpSpPr>
            <p:sp>
              <p:nvSpPr>
                <p:cNvPr id="808" name="Line"/>
                <p:cNvSpPr/>
                <p:nvPr/>
              </p:nvSpPr>
              <p:spPr>
                <a:xfrm flipH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09" name="Line"/>
                <p:cNvSpPr/>
                <p:nvPr/>
              </p:nvSpPr>
              <p:spPr>
                <a:xfrm flipV="1">
                  <a:off x="-1" y="0"/>
                  <a:ext cx="2" cy="712887"/>
                </a:xfrm>
                <a:prstGeom prst="line">
                  <a:avLst/>
                </a:prstGeom>
                <a:noFill/>
                <a:ln w="12700" cap="rnd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</p:grpSp>
          <p:grpSp>
            <p:nvGrpSpPr>
              <p:cNvPr id="824" name="Group 74"/>
              <p:cNvGrpSpPr/>
              <p:nvPr/>
            </p:nvGrpSpPr>
            <p:grpSpPr>
              <a:xfrm>
                <a:off x="4486204" y="410915"/>
                <a:ext cx="889565" cy="378739"/>
                <a:chOff x="0" y="0"/>
                <a:chExt cx="889564" cy="378738"/>
              </a:xfrm>
            </p:grpSpPr>
            <p:sp>
              <p:nvSpPr>
                <p:cNvPr id="811" name="Line 75"/>
                <p:cNvSpPr/>
                <p:nvPr/>
              </p:nvSpPr>
              <p:spPr>
                <a:xfrm flipH="1">
                  <a:off x="626931" y="-1"/>
                  <a:ext cx="262634" cy="31091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2" name="Line 76"/>
                <p:cNvSpPr/>
                <p:nvPr/>
              </p:nvSpPr>
              <p:spPr>
                <a:xfrm flipH="1">
                  <a:off x="567627" y="31090"/>
                  <a:ext cx="59305" cy="8479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3" name="Line 77"/>
                <p:cNvSpPr/>
                <p:nvPr/>
              </p:nvSpPr>
              <p:spPr>
                <a:xfrm flipH="1">
                  <a:off x="522442" y="39569"/>
                  <a:ext cx="45185" cy="11306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4" name="Line 78"/>
                <p:cNvSpPr/>
                <p:nvPr/>
              </p:nvSpPr>
              <p:spPr>
                <a:xfrm flipH="1">
                  <a:off x="468786" y="50875"/>
                  <a:ext cx="53657" cy="28265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5" name="Line 79"/>
                <p:cNvSpPr/>
                <p:nvPr/>
              </p:nvSpPr>
              <p:spPr>
                <a:xfrm flipH="1">
                  <a:off x="465963" y="79139"/>
                  <a:ext cx="2824" cy="36744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6" name="Line 80"/>
                <p:cNvSpPr/>
                <p:nvPr/>
              </p:nvSpPr>
              <p:spPr>
                <a:xfrm>
                  <a:off x="465962" y="115882"/>
                  <a:ext cx="50833" cy="45223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7" name="Line 81"/>
                <p:cNvSpPr/>
                <p:nvPr/>
              </p:nvSpPr>
              <p:spPr>
                <a:xfrm>
                  <a:off x="516794" y="161104"/>
                  <a:ext cx="45185" cy="48050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8" name="Line 82"/>
                <p:cNvSpPr/>
                <p:nvPr/>
              </p:nvSpPr>
              <p:spPr>
                <a:xfrm flipH="1">
                  <a:off x="545035" y="209153"/>
                  <a:ext cx="16944" cy="39570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19" name="Line 83"/>
                <p:cNvSpPr/>
                <p:nvPr/>
              </p:nvSpPr>
              <p:spPr>
                <a:xfrm flipH="1">
                  <a:off x="468786" y="248723"/>
                  <a:ext cx="76249" cy="36744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20" name="Line 84"/>
                <p:cNvSpPr/>
                <p:nvPr/>
              </p:nvSpPr>
              <p:spPr>
                <a:xfrm flipH="1">
                  <a:off x="409482" y="285466"/>
                  <a:ext cx="59305" cy="14132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21" name="Line 85"/>
                <p:cNvSpPr/>
                <p:nvPr/>
              </p:nvSpPr>
              <p:spPr>
                <a:xfrm flipH="1">
                  <a:off x="333233" y="299598"/>
                  <a:ext cx="76250" cy="11306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22" name="Line 86"/>
                <p:cNvSpPr/>
                <p:nvPr/>
              </p:nvSpPr>
              <p:spPr>
                <a:xfrm flipH="1">
                  <a:off x="1" y="310904"/>
                  <a:ext cx="333233" cy="50875"/>
                </a:xfrm>
                <a:prstGeom prst="line">
                  <a:avLst/>
                </a:prstGeom>
                <a:noFill/>
                <a:ln w="12700" cap="flat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</a:p>
              </p:txBody>
            </p:sp>
            <p:sp>
              <p:nvSpPr>
                <p:cNvPr id="823" name="Freeform 87"/>
                <p:cNvSpPr/>
                <p:nvPr/>
              </p:nvSpPr>
              <p:spPr>
                <a:xfrm>
                  <a:off x="0" y="299598"/>
                  <a:ext cx="166617" cy="791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0" y="16971"/>
                      </a:lnTo>
                      <a:lnTo>
                        <a:pt x="20136" y="0"/>
                      </a:lnTo>
                    </a:path>
                  </a:pathLst>
                </a:custGeom>
                <a:noFill/>
                <a:ln w="12700" cap="rnd">
                  <a:solidFill>
                    <a:srgbClr val="726056"/>
                  </a:solidFill>
                  <a:prstDash val="solid"/>
                  <a:round/>
                </a:ln>
                <a:effectLst/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1300480">
                    <a:defRPr sz="3400">
                      <a:latin typeface="Tahoma"/>
                      <a:ea typeface="Tahoma"/>
                      <a:cs typeface="Tahoma"/>
                      <a:sym typeface="Tahoma"/>
                    </a:defRPr>
                  </a:pPr>
                </a:p>
              </p:txBody>
            </p:sp>
          </p:grpSp>
          <p:sp>
            <p:nvSpPr>
              <p:cNvPr id="825" name="Rectangle 88"/>
              <p:cNvSpPr txBox="1"/>
              <p:nvPr/>
            </p:nvSpPr>
            <p:spPr>
              <a:xfrm>
                <a:off x="456353" y="1973297"/>
                <a:ext cx="322778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826" name="Rectangle 89"/>
              <p:cNvSpPr txBox="1"/>
              <p:nvPr/>
            </p:nvSpPr>
            <p:spPr>
              <a:xfrm>
                <a:off x="3997395" y="1973297"/>
                <a:ext cx="506420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24</a:t>
                </a:r>
              </a:p>
            </p:txBody>
          </p:sp>
          <p:sp>
            <p:nvSpPr>
              <p:cNvPr id="827" name="Rectangle 90"/>
              <p:cNvSpPr txBox="1"/>
              <p:nvPr/>
            </p:nvSpPr>
            <p:spPr>
              <a:xfrm>
                <a:off x="4689969" y="1973297"/>
                <a:ext cx="506419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30</a:t>
                </a:r>
              </a:p>
            </p:txBody>
          </p:sp>
          <p:sp>
            <p:nvSpPr>
              <p:cNvPr id="828" name="Rectangle 91"/>
              <p:cNvSpPr txBox="1"/>
              <p:nvPr/>
            </p:nvSpPr>
            <p:spPr>
              <a:xfrm>
                <a:off x="3641748" y="442701"/>
                <a:ext cx="506420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17</a:t>
                </a:r>
              </a:p>
            </p:txBody>
          </p:sp>
          <p:sp>
            <p:nvSpPr>
              <p:cNvPr id="829" name="Rectangle 92"/>
              <p:cNvSpPr txBox="1"/>
              <p:nvPr/>
            </p:nvSpPr>
            <p:spPr>
              <a:xfrm>
                <a:off x="1106311" y="1973297"/>
                <a:ext cx="506419" cy="50933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13</a:t>
                </a:r>
              </a:p>
            </p:txBody>
          </p:sp>
          <p:sp>
            <p:nvSpPr>
              <p:cNvPr id="830" name="Arc 93"/>
              <p:cNvSpPr/>
              <p:nvPr/>
            </p:nvSpPr>
            <p:spPr>
              <a:xfrm>
                <a:off x="4362026" y="889514"/>
                <a:ext cx="541868" cy="10837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29" y="0"/>
                      <a:pt x="21600" y="9671"/>
                      <a:pt x="21600" y="21600"/>
                    </a:cubicBezTo>
                  </a:path>
                </a:pathLst>
              </a:custGeom>
              <a:noFill/>
              <a:ln w="12700" cap="rnd">
                <a:solidFill>
                  <a:srgbClr val="30303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</p:grpSp>
      <p:sp>
        <p:nvSpPr>
          <p:cNvPr id="833" name="Text Box 94"/>
          <p:cNvSpPr txBox="1"/>
          <p:nvPr/>
        </p:nvSpPr>
        <p:spPr>
          <a:xfrm>
            <a:off x="2866248" y="7016044"/>
            <a:ext cx="7597424" cy="105655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1300480">
              <a:spcBef>
                <a:spcPts val="800"/>
              </a:spcBef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Minimum occupancy is guaranteed in both leaf and non-leaf page splits</a:t>
            </a:r>
          </a:p>
        </p:txBody>
      </p:sp>
      <p:grpSp>
        <p:nvGrpSpPr>
          <p:cNvPr id="83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83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835" name="B+ Tree Index: Inse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Insert</a:t>
              </a:r>
            </a:p>
          </p:txBody>
        </p:sp>
      </p:grpSp>
      <p:sp>
        <p:nvSpPr>
          <p:cNvPr id="837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838" name="Text Box 73"/>
          <p:cNvSpPr txBox="1"/>
          <p:nvPr/>
        </p:nvSpPr>
        <p:spPr>
          <a:xfrm>
            <a:off x="442368" y="2259317"/>
            <a:ext cx="355369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8*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33" grpId="2"/>
      <p:bldP build="whole" bldLvl="1" animBg="1" rev="0" advAuto="0" spid="83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6" name="Group 106"/>
          <p:cNvGrpSpPr/>
          <p:nvPr/>
        </p:nvGrpSpPr>
        <p:grpSpPr>
          <a:xfrm>
            <a:off x="233316" y="2242814"/>
            <a:ext cx="13211386" cy="4347750"/>
            <a:chOff x="0" y="0"/>
            <a:chExt cx="13211385" cy="4347748"/>
          </a:xfrm>
        </p:grpSpPr>
        <p:sp>
          <p:nvSpPr>
            <p:cNvPr id="840" name="Freeform 7"/>
            <p:cNvSpPr/>
            <p:nvPr/>
          </p:nvSpPr>
          <p:spPr>
            <a:xfrm>
              <a:off x="0" y="3068717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41" name="Freeform 8"/>
            <p:cNvSpPr/>
            <p:nvPr/>
          </p:nvSpPr>
          <p:spPr>
            <a:xfrm>
              <a:off x="489937" y="3068717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42" name="Freeform 9"/>
            <p:cNvSpPr/>
            <p:nvPr/>
          </p:nvSpPr>
          <p:spPr>
            <a:xfrm>
              <a:off x="977617" y="3068717"/>
              <a:ext cx="487561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43" name="Freeform 10"/>
            <p:cNvSpPr/>
            <p:nvPr/>
          </p:nvSpPr>
          <p:spPr>
            <a:xfrm>
              <a:off x="1465297" y="3068717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44" name="Rectangle 11"/>
            <p:cNvSpPr/>
            <p:nvPr/>
          </p:nvSpPr>
          <p:spPr>
            <a:xfrm>
              <a:off x="15804" y="30348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845" name="Rectangle 12"/>
            <p:cNvSpPr/>
            <p:nvPr/>
          </p:nvSpPr>
          <p:spPr>
            <a:xfrm>
              <a:off x="505742" y="30348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846" name="Freeform 13"/>
            <p:cNvSpPr/>
            <p:nvPr/>
          </p:nvSpPr>
          <p:spPr>
            <a:xfrm>
              <a:off x="4766169" y="544522"/>
              <a:ext cx="731388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49" name="Freeform 14"/>
            <p:cNvGrpSpPr/>
            <p:nvPr/>
          </p:nvGrpSpPr>
          <p:grpSpPr>
            <a:xfrm>
              <a:off x="4885830" y="544522"/>
              <a:ext cx="1" cy="629699"/>
              <a:chOff x="0" y="0"/>
              <a:chExt cx="0" cy="629698"/>
            </a:xfrm>
          </p:grpSpPr>
          <p:sp>
            <p:nvSpPr>
              <p:cNvPr id="847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48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50" name="Freeform 15"/>
            <p:cNvSpPr/>
            <p:nvPr/>
          </p:nvSpPr>
          <p:spPr>
            <a:xfrm>
              <a:off x="5497688" y="54452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53" name="Freeform 16"/>
            <p:cNvGrpSpPr/>
            <p:nvPr/>
          </p:nvGrpSpPr>
          <p:grpSpPr>
            <a:xfrm>
              <a:off x="5619608" y="544522"/>
              <a:ext cx="1" cy="629699"/>
              <a:chOff x="0" y="0"/>
              <a:chExt cx="0" cy="629698"/>
            </a:xfrm>
          </p:grpSpPr>
          <p:sp>
            <p:nvSpPr>
              <p:cNvPr id="851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2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54" name="Freeform 17"/>
            <p:cNvSpPr/>
            <p:nvPr/>
          </p:nvSpPr>
          <p:spPr>
            <a:xfrm>
              <a:off x="6231466" y="544522"/>
              <a:ext cx="731396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57" name="Freeform 18"/>
            <p:cNvGrpSpPr/>
            <p:nvPr/>
          </p:nvGrpSpPr>
          <p:grpSpPr>
            <a:xfrm>
              <a:off x="6353386" y="544522"/>
              <a:ext cx="1" cy="629699"/>
              <a:chOff x="0" y="0"/>
              <a:chExt cx="0" cy="629698"/>
            </a:xfrm>
          </p:grpSpPr>
          <p:sp>
            <p:nvSpPr>
              <p:cNvPr id="855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6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58" name="Freeform 19"/>
            <p:cNvSpPr/>
            <p:nvPr/>
          </p:nvSpPr>
          <p:spPr>
            <a:xfrm>
              <a:off x="6962986" y="54452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61" name="Freeform 20"/>
            <p:cNvGrpSpPr/>
            <p:nvPr/>
          </p:nvGrpSpPr>
          <p:grpSpPr>
            <a:xfrm>
              <a:off x="7084906" y="544522"/>
              <a:ext cx="1" cy="629699"/>
              <a:chOff x="0" y="0"/>
              <a:chExt cx="0" cy="629698"/>
            </a:xfrm>
          </p:grpSpPr>
          <p:sp>
            <p:nvSpPr>
              <p:cNvPr id="859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60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62" name="Freeform 21"/>
            <p:cNvSpPr/>
            <p:nvPr/>
          </p:nvSpPr>
          <p:spPr>
            <a:xfrm>
              <a:off x="7696764" y="544522"/>
              <a:ext cx="121791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3" name="Freeform 22"/>
            <p:cNvSpPr/>
            <p:nvPr/>
          </p:nvSpPr>
          <p:spPr>
            <a:xfrm>
              <a:off x="4183662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4" name="Freeform 23"/>
            <p:cNvSpPr/>
            <p:nvPr/>
          </p:nvSpPr>
          <p:spPr>
            <a:xfrm>
              <a:off x="4673599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5" name="Freeform 24"/>
            <p:cNvSpPr/>
            <p:nvPr/>
          </p:nvSpPr>
          <p:spPr>
            <a:xfrm>
              <a:off x="5163537" y="3080006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6" name="Freeform 25"/>
            <p:cNvSpPr/>
            <p:nvPr/>
          </p:nvSpPr>
          <p:spPr>
            <a:xfrm>
              <a:off x="5651217" y="3080006"/>
              <a:ext cx="487560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7" name="Freeform 26"/>
            <p:cNvSpPr/>
            <p:nvPr/>
          </p:nvSpPr>
          <p:spPr>
            <a:xfrm>
              <a:off x="6305972" y="3080006"/>
              <a:ext cx="489808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8" name="Freeform 27"/>
            <p:cNvSpPr/>
            <p:nvPr/>
          </p:nvSpPr>
          <p:spPr>
            <a:xfrm>
              <a:off x="6795910" y="3080006"/>
              <a:ext cx="489808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69" name="Freeform 28"/>
            <p:cNvSpPr/>
            <p:nvPr/>
          </p:nvSpPr>
          <p:spPr>
            <a:xfrm>
              <a:off x="7285848" y="3080006"/>
              <a:ext cx="485290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0" name="Freeform 29"/>
            <p:cNvSpPr/>
            <p:nvPr/>
          </p:nvSpPr>
          <p:spPr>
            <a:xfrm>
              <a:off x="7771270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1" name="Freeform 30"/>
            <p:cNvSpPr/>
            <p:nvPr/>
          </p:nvSpPr>
          <p:spPr>
            <a:xfrm>
              <a:off x="8430541" y="3080006"/>
              <a:ext cx="489808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2" name="Freeform 31"/>
            <p:cNvSpPr/>
            <p:nvPr/>
          </p:nvSpPr>
          <p:spPr>
            <a:xfrm>
              <a:off x="8920479" y="3080006"/>
              <a:ext cx="485302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3" name="Freeform 32"/>
            <p:cNvSpPr/>
            <p:nvPr/>
          </p:nvSpPr>
          <p:spPr>
            <a:xfrm>
              <a:off x="9405901" y="3080006"/>
              <a:ext cx="487548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4" name="Freeform 33"/>
            <p:cNvSpPr/>
            <p:nvPr/>
          </p:nvSpPr>
          <p:spPr>
            <a:xfrm>
              <a:off x="9893581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5" name="Freeform 34"/>
            <p:cNvSpPr/>
            <p:nvPr/>
          </p:nvSpPr>
          <p:spPr>
            <a:xfrm>
              <a:off x="10537048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6" name="Freeform 35"/>
            <p:cNvSpPr/>
            <p:nvPr/>
          </p:nvSpPr>
          <p:spPr>
            <a:xfrm>
              <a:off x="11024727" y="3080006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7" name="Freeform 36"/>
            <p:cNvSpPr/>
            <p:nvPr/>
          </p:nvSpPr>
          <p:spPr>
            <a:xfrm>
              <a:off x="11512408" y="3080006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8" name="Freeform 37"/>
            <p:cNvSpPr/>
            <p:nvPr/>
          </p:nvSpPr>
          <p:spPr>
            <a:xfrm>
              <a:off x="12000088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79" name="Freeform 38"/>
            <p:cNvSpPr/>
            <p:nvPr/>
          </p:nvSpPr>
          <p:spPr>
            <a:xfrm>
              <a:off x="1575928" y="1743402"/>
              <a:ext cx="731389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82" name="Freeform 39"/>
            <p:cNvGrpSpPr/>
            <p:nvPr/>
          </p:nvGrpSpPr>
          <p:grpSpPr>
            <a:xfrm>
              <a:off x="1697848" y="1743402"/>
              <a:ext cx="1" cy="629699"/>
              <a:chOff x="0" y="0"/>
              <a:chExt cx="0" cy="629698"/>
            </a:xfrm>
          </p:grpSpPr>
          <p:sp>
            <p:nvSpPr>
              <p:cNvPr id="880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1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83" name="Freeform 40"/>
            <p:cNvSpPr/>
            <p:nvPr/>
          </p:nvSpPr>
          <p:spPr>
            <a:xfrm>
              <a:off x="2307448" y="174340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86" name="Freeform 41"/>
            <p:cNvGrpSpPr/>
            <p:nvPr/>
          </p:nvGrpSpPr>
          <p:grpSpPr>
            <a:xfrm>
              <a:off x="2429368" y="1743402"/>
              <a:ext cx="1" cy="629699"/>
              <a:chOff x="0" y="0"/>
              <a:chExt cx="0" cy="629698"/>
            </a:xfrm>
          </p:grpSpPr>
          <p:sp>
            <p:nvSpPr>
              <p:cNvPr id="884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5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87" name="Freeform 42"/>
            <p:cNvSpPr/>
            <p:nvPr/>
          </p:nvSpPr>
          <p:spPr>
            <a:xfrm>
              <a:off x="3038968" y="174340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90" name="Freeform 43"/>
            <p:cNvGrpSpPr/>
            <p:nvPr/>
          </p:nvGrpSpPr>
          <p:grpSpPr>
            <a:xfrm>
              <a:off x="3160888" y="1743402"/>
              <a:ext cx="1" cy="629699"/>
              <a:chOff x="0" y="0"/>
              <a:chExt cx="0" cy="629698"/>
            </a:xfrm>
          </p:grpSpPr>
          <p:sp>
            <p:nvSpPr>
              <p:cNvPr id="888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89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91" name="Freeform 44"/>
            <p:cNvSpPr/>
            <p:nvPr/>
          </p:nvSpPr>
          <p:spPr>
            <a:xfrm>
              <a:off x="3772746" y="174340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94" name="Freeform 45"/>
            <p:cNvGrpSpPr/>
            <p:nvPr/>
          </p:nvGrpSpPr>
          <p:grpSpPr>
            <a:xfrm>
              <a:off x="3894666" y="1743402"/>
              <a:ext cx="1" cy="629699"/>
              <a:chOff x="0" y="0"/>
              <a:chExt cx="0" cy="629698"/>
            </a:xfrm>
          </p:grpSpPr>
          <p:sp>
            <p:nvSpPr>
              <p:cNvPr id="892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3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895" name="Freeform 46"/>
            <p:cNvSpPr/>
            <p:nvPr/>
          </p:nvSpPr>
          <p:spPr>
            <a:xfrm>
              <a:off x="4506524" y="1743402"/>
              <a:ext cx="121790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896" name="Freeform 47"/>
            <p:cNvSpPr/>
            <p:nvPr/>
          </p:nvSpPr>
          <p:spPr>
            <a:xfrm>
              <a:off x="7908995" y="174340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899" name="Freeform 48"/>
            <p:cNvGrpSpPr/>
            <p:nvPr/>
          </p:nvGrpSpPr>
          <p:grpSpPr>
            <a:xfrm>
              <a:off x="8030915" y="1743402"/>
              <a:ext cx="1" cy="629699"/>
              <a:chOff x="0" y="0"/>
              <a:chExt cx="0" cy="629698"/>
            </a:xfrm>
          </p:grpSpPr>
          <p:sp>
            <p:nvSpPr>
              <p:cNvPr id="897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98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00" name="Freeform 49"/>
            <p:cNvSpPr/>
            <p:nvPr/>
          </p:nvSpPr>
          <p:spPr>
            <a:xfrm>
              <a:off x="8642773" y="174340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03" name="Freeform 50"/>
            <p:cNvGrpSpPr/>
            <p:nvPr/>
          </p:nvGrpSpPr>
          <p:grpSpPr>
            <a:xfrm>
              <a:off x="8764692" y="1743402"/>
              <a:ext cx="1" cy="629699"/>
              <a:chOff x="0" y="0"/>
              <a:chExt cx="0" cy="629698"/>
            </a:xfrm>
          </p:grpSpPr>
          <p:sp>
            <p:nvSpPr>
              <p:cNvPr id="901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2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04" name="Freeform 51"/>
            <p:cNvSpPr/>
            <p:nvPr/>
          </p:nvSpPr>
          <p:spPr>
            <a:xfrm>
              <a:off x="9376551" y="1743402"/>
              <a:ext cx="729138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07" name="Freeform 52"/>
            <p:cNvGrpSpPr/>
            <p:nvPr/>
          </p:nvGrpSpPr>
          <p:grpSpPr>
            <a:xfrm>
              <a:off x="9498470" y="1743402"/>
              <a:ext cx="1" cy="629699"/>
              <a:chOff x="0" y="0"/>
              <a:chExt cx="0" cy="629698"/>
            </a:xfrm>
          </p:grpSpPr>
          <p:sp>
            <p:nvSpPr>
              <p:cNvPr id="905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06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08" name="Freeform 53"/>
            <p:cNvSpPr/>
            <p:nvPr/>
          </p:nvSpPr>
          <p:spPr>
            <a:xfrm>
              <a:off x="10105812" y="1743402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11" name="Freeform 54"/>
            <p:cNvGrpSpPr/>
            <p:nvPr/>
          </p:nvGrpSpPr>
          <p:grpSpPr>
            <a:xfrm>
              <a:off x="10232248" y="1743402"/>
              <a:ext cx="1" cy="629699"/>
              <a:chOff x="0" y="0"/>
              <a:chExt cx="0" cy="629698"/>
            </a:xfrm>
          </p:grpSpPr>
          <p:sp>
            <p:nvSpPr>
              <p:cNvPr id="909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0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12" name="Freeform 55"/>
            <p:cNvSpPr/>
            <p:nvPr/>
          </p:nvSpPr>
          <p:spPr>
            <a:xfrm>
              <a:off x="10839590" y="1743402"/>
              <a:ext cx="124051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15" name="Freeform 56"/>
            <p:cNvGrpSpPr/>
            <p:nvPr/>
          </p:nvGrpSpPr>
          <p:grpSpPr>
            <a:xfrm>
              <a:off x="950524" y="2246886"/>
              <a:ext cx="668175" cy="771945"/>
              <a:chOff x="0" y="0"/>
              <a:chExt cx="668173" cy="771943"/>
            </a:xfrm>
          </p:grpSpPr>
          <p:sp>
            <p:nvSpPr>
              <p:cNvPr id="913" name="Line"/>
              <p:cNvSpPr/>
              <p:nvPr/>
            </p:nvSpPr>
            <p:spPr>
              <a:xfrm flipH="1">
                <a:off x="-1" y="0"/>
                <a:ext cx="668175" cy="7719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4" name="Line"/>
              <p:cNvSpPr/>
              <p:nvPr/>
            </p:nvSpPr>
            <p:spPr>
              <a:xfrm flipV="1">
                <a:off x="-1" y="0"/>
                <a:ext cx="668175" cy="7719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16" name="Freeform 57"/>
            <p:cNvSpPr/>
            <p:nvPr/>
          </p:nvSpPr>
          <p:spPr>
            <a:xfrm>
              <a:off x="950524" y="2874548"/>
              <a:ext cx="128571" cy="144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7821"/>
                  </a:moveTo>
                  <a:lnTo>
                    <a:pt x="0" y="21600"/>
                  </a:lnTo>
                  <a:lnTo>
                    <a:pt x="12000" y="0"/>
                  </a:lnTo>
                  <a:lnTo>
                    <a:pt x="21600" y="78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19" name="Freeform 58"/>
            <p:cNvGrpSpPr/>
            <p:nvPr/>
          </p:nvGrpSpPr>
          <p:grpSpPr>
            <a:xfrm>
              <a:off x="2352604" y="2246886"/>
              <a:ext cx="672691" cy="785495"/>
              <a:chOff x="0" y="0"/>
              <a:chExt cx="672690" cy="785494"/>
            </a:xfrm>
          </p:grpSpPr>
          <p:sp>
            <p:nvSpPr>
              <p:cNvPr id="917" name="Line"/>
              <p:cNvSpPr/>
              <p:nvPr/>
            </p:nvSpPr>
            <p:spPr>
              <a:xfrm>
                <a:off x="-1" y="0"/>
                <a:ext cx="672692" cy="7854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18" name="Line"/>
              <p:cNvSpPr/>
              <p:nvPr/>
            </p:nvSpPr>
            <p:spPr>
              <a:xfrm flipH="1" flipV="1">
                <a:off x="-1" y="0"/>
                <a:ext cx="672692" cy="7854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20" name="Freeform 59"/>
            <p:cNvSpPr/>
            <p:nvPr/>
          </p:nvSpPr>
          <p:spPr>
            <a:xfrm>
              <a:off x="2894470" y="2892611"/>
              <a:ext cx="130832" cy="139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425" y="0"/>
                  </a:moveTo>
                  <a:lnTo>
                    <a:pt x="21600" y="21600"/>
                  </a:lnTo>
                  <a:lnTo>
                    <a:pt x="0" y="7958"/>
                  </a:lnTo>
                  <a:lnTo>
                    <a:pt x="942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23" name="Freeform 60"/>
            <p:cNvGrpSpPr/>
            <p:nvPr/>
          </p:nvGrpSpPr>
          <p:grpSpPr>
            <a:xfrm>
              <a:off x="3102186" y="2246886"/>
              <a:ext cx="1998005" cy="803555"/>
              <a:chOff x="0" y="0"/>
              <a:chExt cx="1998003" cy="803554"/>
            </a:xfrm>
          </p:grpSpPr>
          <p:sp>
            <p:nvSpPr>
              <p:cNvPr id="921" name="Line"/>
              <p:cNvSpPr/>
              <p:nvPr/>
            </p:nvSpPr>
            <p:spPr>
              <a:xfrm>
                <a:off x="0" y="-1"/>
                <a:ext cx="1998004" cy="8035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2" name="Line"/>
              <p:cNvSpPr/>
              <p:nvPr/>
            </p:nvSpPr>
            <p:spPr>
              <a:xfrm flipH="1" flipV="1">
                <a:off x="0" y="-1"/>
                <a:ext cx="1998004" cy="8035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24" name="Freeform 61"/>
            <p:cNvSpPr/>
            <p:nvPr/>
          </p:nvSpPr>
          <p:spPr>
            <a:xfrm>
              <a:off x="4946790" y="2955828"/>
              <a:ext cx="153427" cy="94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655" y="0"/>
                  </a:moveTo>
                  <a:lnTo>
                    <a:pt x="21600" y="21600"/>
                  </a:lnTo>
                  <a:lnTo>
                    <a:pt x="0" y="17053"/>
                  </a:lnTo>
                  <a:lnTo>
                    <a:pt x="365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27" name="Freeform 62"/>
            <p:cNvGrpSpPr/>
            <p:nvPr/>
          </p:nvGrpSpPr>
          <p:grpSpPr>
            <a:xfrm>
              <a:off x="7285848" y="2278495"/>
              <a:ext cx="668174" cy="771945"/>
              <a:chOff x="0" y="0"/>
              <a:chExt cx="668173" cy="771943"/>
            </a:xfrm>
          </p:grpSpPr>
          <p:sp>
            <p:nvSpPr>
              <p:cNvPr id="925" name="Line"/>
              <p:cNvSpPr/>
              <p:nvPr/>
            </p:nvSpPr>
            <p:spPr>
              <a:xfrm flipH="1">
                <a:off x="-1" y="0"/>
                <a:ext cx="668175" cy="7719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26" name="Line"/>
              <p:cNvSpPr/>
              <p:nvPr/>
            </p:nvSpPr>
            <p:spPr>
              <a:xfrm flipV="1">
                <a:off x="-1" y="0"/>
                <a:ext cx="668175" cy="77194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28" name="Freeform 63"/>
            <p:cNvSpPr/>
            <p:nvPr/>
          </p:nvSpPr>
          <p:spPr>
            <a:xfrm>
              <a:off x="7285848" y="2906157"/>
              <a:ext cx="128571" cy="144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7821"/>
                  </a:moveTo>
                  <a:lnTo>
                    <a:pt x="0" y="21600"/>
                  </a:lnTo>
                  <a:lnTo>
                    <a:pt x="12000" y="0"/>
                  </a:lnTo>
                  <a:lnTo>
                    <a:pt x="21600" y="78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31" name="Freeform 64"/>
            <p:cNvGrpSpPr/>
            <p:nvPr/>
          </p:nvGrpSpPr>
          <p:grpSpPr>
            <a:xfrm>
              <a:off x="8687928" y="2278495"/>
              <a:ext cx="688490" cy="740334"/>
              <a:chOff x="0" y="0"/>
              <a:chExt cx="688489" cy="740332"/>
            </a:xfrm>
          </p:grpSpPr>
          <p:sp>
            <p:nvSpPr>
              <p:cNvPr id="929" name="Line"/>
              <p:cNvSpPr/>
              <p:nvPr/>
            </p:nvSpPr>
            <p:spPr>
              <a:xfrm>
                <a:off x="-1" y="0"/>
                <a:ext cx="688491" cy="74033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0" name="Line"/>
              <p:cNvSpPr/>
              <p:nvPr/>
            </p:nvSpPr>
            <p:spPr>
              <a:xfrm flipH="1" flipV="1">
                <a:off x="-1" y="-1"/>
                <a:ext cx="688491" cy="74033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32" name="Freeform 65"/>
            <p:cNvSpPr/>
            <p:nvPr/>
          </p:nvSpPr>
          <p:spPr>
            <a:xfrm>
              <a:off x="9241083" y="2876806"/>
              <a:ext cx="135310" cy="142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871" y="0"/>
                  </a:moveTo>
                  <a:lnTo>
                    <a:pt x="21600" y="21600"/>
                  </a:lnTo>
                  <a:lnTo>
                    <a:pt x="0" y="8337"/>
                  </a:lnTo>
                  <a:lnTo>
                    <a:pt x="887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35" name="Freeform 66"/>
            <p:cNvGrpSpPr/>
            <p:nvPr/>
          </p:nvGrpSpPr>
          <p:grpSpPr>
            <a:xfrm>
              <a:off x="9421705" y="2294299"/>
              <a:ext cx="2045419" cy="738084"/>
              <a:chOff x="0" y="0"/>
              <a:chExt cx="2045417" cy="738082"/>
            </a:xfrm>
          </p:grpSpPr>
          <p:sp>
            <p:nvSpPr>
              <p:cNvPr id="933" name="Line"/>
              <p:cNvSpPr/>
              <p:nvPr/>
            </p:nvSpPr>
            <p:spPr>
              <a:xfrm>
                <a:off x="0" y="-1"/>
                <a:ext cx="2045418" cy="73808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4" name="Line"/>
              <p:cNvSpPr/>
              <p:nvPr/>
            </p:nvSpPr>
            <p:spPr>
              <a:xfrm flipH="1" flipV="1">
                <a:off x="0" y="-1"/>
                <a:ext cx="2045418" cy="73808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36" name="Freeform 67"/>
            <p:cNvSpPr/>
            <p:nvPr/>
          </p:nvSpPr>
          <p:spPr>
            <a:xfrm>
              <a:off x="11309208" y="2944539"/>
              <a:ext cx="157910" cy="8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600" y="0"/>
                  </a:moveTo>
                  <a:lnTo>
                    <a:pt x="21600" y="21600"/>
                  </a:lnTo>
                  <a:lnTo>
                    <a:pt x="0" y="18600"/>
                  </a:lnTo>
                  <a:lnTo>
                    <a:pt x="3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39" name="Freeform 68"/>
            <p:cNvGrpSpPr/>
            <p:nvPr/>
          </p:nvGrpSpPr>
          <p:grpSpPr>
            <a:xfrm>
              <a:off x="3038968" y="1095419"/>
              <a:ext cx="1769968" cy="616158"/>
              <a:chOff x="0" y="0"/>
              <a:chExt cx="1769966" cy="616156"/>
            </a:xfrm>
          </p:grpSpPr>
          <p:sp>
            <p:nvSpPr>
              <p:cNvPr id="937" name="Line"/>
              <p:cNvSpPr/>
              <p:nvPr/>
            </p:nvSpPr>
            <p:spPr>
              <a:xfrm flipH="1">
                <a:off x="-1" y="0"/>
                <a:ext cx="1769968" cy="61615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8" name="Line"/>
              <p:cNvSpPr/>
              <p:nvPr/>
            </p:nvSpPr>
            <p:spPr>
              <a:xfrm flipV="1">
                <a:off x="-1" y="0"/>
                <a:ext cx="1769968" cy="61615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40" name="Freeform 69"/>
            <p:cNvSpPr/>
            <p:nvPr/>
          </p:nvSpPr>
          <p:spPr>
            <a:xfrm>
              <a:off x="3038968" y="1621482"/>
              <a:ext cx="157911" cy="90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8600"/>
                  </a:moveTo>
                  <a:lnTo>
                    <a:pt x="0" y="21600"/>
                  </a:lnTo>
                  <a:lnTo>
                    <a:pt x="18327" y="0"/>
                  </a:lnTo>
                  <a:lnTo>
                    <a:pt x="21600" y="186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43" name="Freeform 70"/>
            <p:cNvGrpSpPr/>
            <p:nvPr/>
          </p:nvGrpSpPr>
          <p:grpSpPr>
            <a:xfrm>
              <a:off x="5542844" y="1108966"/>
              <a:ext cx="2993685" cy="602606"/>
              <a:chOff x="0" y="0"/>
              <a:chExt cx="2993683" cy="602605"/>
            </a:xfrm>
          </p:grpSpPr>
          <p:sp>
            <p:nvSpPr>
              <p:cNvPr id="941" name="Line"/>
              <p:cNvSpPr/>
              <p:nvPr/>
            </p:nvSpPr>
            <p:spPr>
              <a:xfrm>
                <a:off x="0" y="-1"/>
                <a:ext cx="2993684" cy="60260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42" name="Line"/>
              <p:cNvSpPr/>
              <p:nvPr/>
            </p:nvSpPr>
            <p:spPr>
              <a:xfrm flipH="1" flipV="1">
                <a:off x="-1" y="0"/>
                <a:ext cx="2993685" cy="6026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44" name="Freeform 71"/>
            <p:cNvSpPr/>
            <p:nvPr/>
          </p:nvSpPr>
          <p:spPr>
            <a:xfrm>
              <a:off x="8380870" y="1641802"/>
              <a:ext cx="155687" cy="76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64" y="0"/>
                  </a:moveTo>
                  <a:lnTo>
                    <a:pt x="21600" y="19510"/>
                  </a:lnTo>
                  <a:lnTo>
                    <a:pt x="0" y="21600"/>
                  </a:lnTo>
                  <a:lnTo>
                    <a:pt x="196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45" name="Freeform 72"/>
            <p:cNvSpPr/>
            <p:nvPr/>
          </p:nvSpPr>
          <p:spPr>
            <a:xfrm>
              <a:off x="2079413" y="3080006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46" name="Freeform 73"/>
            <p:cNvSpPr/>
            <p:nvPr/>
          </p:nvSpPr>
          <p:spPr>
            <a:xfrm>
              <a:off x="2567093" y="3080006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47" name="Freeform 74"/>
            <p:cNvSpPr/>
            <p:nvPr/>
          </p:nvSpPr>
          <p:spPr>
            <a:xfrm>
              <a:off x="3057030" y="3080006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48" name="Freeform 75"/>
            <p:cNvSpPr/>
            <p:nvPr/>
          </p:nvSpPr>
          <p:spPr>
            <a:xfrm>
              <a:off x="3544710" y="3080006"/>
              <a:ext cx="485302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49" name="Rectangle 76"/>
            <p:cNvSpPr/>
            <p:nvPr/>
          </p:nvSpPr>
          <p:spPr>
            <a:xfrm>
              <a:off x="6613445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3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New Root</a:t>
              </a:r>
            </a:p>
          </p:txBody>
        </p:sp>
        <p:sp>
          <p:nvSpPr>
            <p:cNvPr id="950" name="Rectangle 77"/>
            <p:cNvSpPr/>
            <p:nvPr/>
          </p:nvSpPr>
          <p:spPr>
            <a:xfrm>
              <a:off x="4964852" y="58967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951" name="Rectangle 78"/>
            <p:cNvSpPr/>
            <p:nvPr/>
          </p:nvSpPr>
          <p:spPr>
            <a:xfrm>
              <a:off x="8080586" y="177049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952" name="Rectangle 79"/>
            <p:cNvSpPr/>
            <p:nvPr/>
          </p:nvSpPr>
          <p:spPr>
            <a:xfrm>
              <a:off x="8825652" y="178855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953" name="Rectangle 80"/>
            <p:cNvSpPr/>
            <p:nvPr/>
          </p:nvSpPr>
          <p:spPr>
            <a:xfrm>
              <a:off x="4127217" y="307774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954" name="Rectangle 81"/>
            <p:cNvSpPr/>
            <p:nvPr/>
          </p:nvSpPr>
          <p:spPr>
            <a:xfrm>
              <a:off x="4614897" y="307774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955" name="Rectangle 82"/>
            <p:cNvSpPr/>
            <p:nvPr/>
          </p:nvSpPr>
          <p:spPr>
            <a:xfrm>
              <a:off x="6265333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956" name="Rectangle 83"/>
            <p:cNvSpPr/>
            <p:nvPr/>
          </p:nvSpPr>
          <p:spPr>
            <a:xfrm>
              <a:off x="6728177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957" name="Rectangle 84"/>
            <p:cNvSpPr/>
            <p:nvPr/>
          </p:nvSpPr>
          <p:spPr>
            <a:xfrm>
              <a:off x="7200052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958" name="Rectangle 85"/>
            <p:cNvSpPr/>
            <p:nvPr/>
          </p:nvSpPr>
          <p:spPr>
            <a:xfrm>
              <a:off x="8369582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24*</a:t>
              </a:r>
            </a:p>
          </p:txBody>
        </p:sp>
        <p:sp>
          <p:nvSpPr>
            <p:cNvPr id="959" name="Rectangle 86"/>
            <p:cNvSpPr/>
            <p:nvPr/>
          </p:nvSpPr>
          <p:spPr>
            <a:xfrm>
              <a:off x="8873066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960" name="Rectangle 87"/>
            <p:cNvSpPr/>
            <p:nvPr/>
          </p:nvSpPr>
          <p:spPr>
            <a:xfrm>
              <a:off x="9329136" y="306420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961" name="Rectangle 88"/>
            <p:cNvSpPr/>
            <p:nvPr/>
          </p:nvSpPr>
          <p:spPr>
            <a:xfrm>
              <a:off x="10491892" y="306420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962" name="Rectangle 89"/>
            <p:cNvSpPr/>
            <p:nvPr/>
          </p:nvSpPr>
          <p:spPr>
            <a:xfrm>
              <a:off x="10979572" y="306420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963" name="Rectangle 90"/>
            <p:cNvSpPr/>
            <p:nvPr/>
          </p:nvSpPr>
          <p:spPr>
            <a:xfrm>
              <a:off x="11453705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964" name="Rectangle 91"/>
            <p:cNvSpPr/>
            <p:nvPr/>
          </p:nvSpPr>
          <p:spPr>
            <a:xfrm>
              <a:off x="11941385" y="303033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965" name="Rectangle 92"/>
            <p:cNvSpPr/>
            <p:nvPr/>
          </p:nvSpPr>
          <p:spPr>
            <a:xfrm>
              <a:off x="2476782" y="178855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966" name="Rectangle 93"/>
            <p:cNvSpPr/>
            <p:nvPr/>
          </p:nvSpPr>
          <p:spPr>
            <a:xfrm>
              <a:off x="1774613" y="178855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967" name="Rectangle 94"/>
            <p:cNvSpPr/>
            <p:nvPr/>
          </p:nvSpPr>
          <p:spPr>
            <a:xfrm>
              <a:off x="2582897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968" name="Rectangle 95"/>
            <p:cNvSpPr/>
            <p:nvPr/>
          </p:nvSpPr>
          <p:spPr>
            <a:xfrm>
              <a:off x="2097475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969" name="Rectangle 96"/>
            <p:cNvSpPr/>
            <p:nvPr/>
          </p:nvSpPr>
          <p:spPr>
            <a:xfrm>
              <a:off x="3057030" y="304613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8*</a:t>
              </a:r>
            </a:p>
          </p:txBody>
        </p:sp>
        <p:sp>
          <p:nvSpPr>
            <p:cNvPr id="970" name="Line 97"/>
            <p:cNvSpPr/>
            <p:nvPr/>
          </p:nvSpPr>
          <p:spPr>
            <a:xfrm>
              <a:off x="5806703" y="49978"/>
              <a:ext cx="492065" cy="492065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71" name="Arc 98"/>
            <p:cNvSpPr/>
            <p:nvPr/>
          </p:nvSpPr>
          <p:spPr>
            <a:xfrm rot="13440000">
              <a:off x="10103548" y="2745874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72" name="Arc 99"/>
            <p:cNvSpPr/>
            <p:nvPr/>
          </p:nvSpPr>
          <p:spPr>
            <a:xfrm rot="13440000">
              <a:off x="1736223" y="2745874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73" name="Arc 100"/>
            <p:cNvSpPr/>
            <p:nvPr/>
          </p:nvSpPr>
          <p:spPr>
            <a:xfrm rot="13440000">
              <a:off x="3799832" y="2745874"/>
              <a:ext cx="458329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74" name="Arc 101"/>
            <p:cNvSpPr/>
            <p:nvPr/>
          </p:nvSpPr>
          <p:spPr>
            <a:xfrm rot="13440000">
              <a:off x="5976329" y="2745874"/>
              <a:ext cx="460588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975" name="Arc 102"/>
            <p:cNvSpPr/>
            <p:nvPr/>
          </p:nvSpPr>
          <p:spPr>
            <a:xfrm rot="13440000">
              <a:off x="8039938" y="2745874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979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977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978" name="B+ Tree Index: Insert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Insert</a:t>
              </a:r>
            </a:p>
          </p:txBody>
        </p:sp>
      </p:grpSp>
      <p:sp>
        <p:nvSpPr>
          <p:cNvPr id="980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981" name="Recursive splitting went up to root; height went up by 1…"/>
          <p:cNvSpPr txBox="1"/>
          <p:nvPr/>
        </p:nvSpPr>
        <p:spPr>
          <a:xfrm>
            <a:off x="469556" y="6471624"/>
            <a:ext cx="12065688" cy="2524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Recursive splitting went up to root; height went up by 1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Splitting is somewhat expensive; is it avoidable?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</a:t>
            </a:r>
            <a:r>
              <a:rPr i="1"/>
              <a:t>redistribute</a:t>
            </a:r>
            <a:r>
              <a:t> data entries with left or right sibling, if there is space</a:t>
            </a:r>
          </a:p>
        </p:txBody>
      </p:sp>
      <p:sp>
        <p:nvSpPr>
          <p:cNvPr id="982" name="Text Box 73"/>
          <p:cNvSpPr txBox="1"/>
          <p:nvPr/>
        </p:nvSpPr>
        <p:spPr>
          <a:xfrm>
            <a:off x="442368" y="2259317"/>
            <a:ext cx="355369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8*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8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roup 167"/>
          <p:cNvGrpSpPr/>
          <p:nvPr/>
        </p:nvGrpSpPr>
        <p:grpSpPr>
          <a:xfrm>
            <a:off x="366889" y="1967308"/>
            <a:ext cx="12712418" cy="4081279"/>
            <a:chOff x="0" y="0"/>
            <a:chExt cx="12712417" cy="4081278"/>
          </a:xfrm>
        </p:grpSpPr>
        <p:sp>
          <p:nvSpPr>
            <p:cNvPr id="984" name="Freeform 102"/>
            <p:cNvSpPr/>
            <p:nvPr/>
          </p:nvSpPr>
          <p:spPr>
            <a:xfrm>
              <a:off x="4307840" y="539954"/>
              <a:ext cx="819490" cy="72677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87" name="Freeform 103"/>
            <p:cNvGrpSpPr/>
            <p:nvPr/>
          </p:nvGrpSpPr>
          <p:grpSpPr>
            <a:xfrm>
              <a:off x="4445564" y="539954"/>
              <a:ext cx="1" cy="726774"/>
              <a:chOff x="0" y="0"/>
              <a:chExt cx="0" cy="726773"/>
            </a:xfrm>
          </p:grpSpPr>
          <p:sp>
            <p:nvSpPr>
              <p:cNvPr id="985" name="Line"/>
              <p:cNvSpPr/>
              <p:nvPr/>
            </p:nvSpPr>
            <p:spPr>
              <a:xfrm flipH="1">
                <a:off x="-1" y="0"/>
                <a:ext cx="2" cy="72677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86" name="Line"/>
              <p:cNvSpPr/>
              <p:nvPr/>
            </p:nvSpPr>
            <p:spPr>
              <a:xfrm flipV="1">
                <a:off x="-1" y="-1"/>
                <a:ext cx="2" cy="7267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88" name="Freeform 104"/>
            <p:cNvSpPr/>
            <p:nvPr/>
          </p:nvSpPr>
          <p:spPr>
            <a:xfrm>
              <a:off x="5127413" y="539954"/>
              <a:ext cx="821755" cy="72677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91" name="Freeform 105"/>
            <p:cNvGrpSpPr/>
            <p:nvPr/>
          </p:nvGrpSpPr>
          <p:grpSpPr>
            <a:xfrm>
              <a:off x="5267395" y="539954"/>
              <a:ext cx="1" cy="726774"/>
              <a:chOff x="0" y="0"/>
              <a:chExt cx="0" cy="726773"/>
            </a:xfrm>
          </p:grpSpPr>
          <p:sp>
            <p:nvSpPr>
              <p:cNvPr id="989" name="Line"/>
              <p:cNvSpPr/>
              <p:nvPr/>
            </p:nvSpPr>
            <p:spPr>
              <a:xfrm flipH="1">
                <a:off x="-1" y="0"/>
                <a:ext cx="2" cy="72677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0" name="Line"/>
              <p:cNvSpPr/>
              <p:nvPr/>
            </p:nvSpPr>
            <p:spPr>
              <a:xfrm flipV="1">
                <a:off x="-1" y="-1"/>
                <a:ext cx="2" cy="7267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92" name="Freeform 106"/>
            <p:cNvSpPr/>
            <p:nvPr/>
          </p:nvSpPr>
          <p:spPr>
            <a:xfrm>
              <a:off x="5949244" y="539954"/>
              <a:ext cx="819498" cy="72677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95" name="Freeform 107"/>
            <p:cNvGrpSpPr/>
            <p:nvPr/>
          </p:nvGrpSpPr>
          <p:grpSpPr>
            <a:xfrm>
              <a:off x="6086969" y="539954"/>
              <a:ext cx="1" cy="726774"/>
              <a:chOff x="0" y="0"/>
              <a:chExt cx="0" cy="726773"/>
            </a:xfrm>
          </p:grpSpPr>
          <p:sp>
            <p:nvSpPr>
              <p:cNvPr id="993" name="Line"/>
              <p:cNvSpPr/>
              <p:nvPr/>
            </p:nvSpPr>
            <p:spPr>
              <a:xfrm flipH="1">
                <a:off x="-1" y="0"/>
                <a:ext cx="2" cy="72677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4" name="Line"/>
              <p:cNvSpPr/>
              <p:nvPr/>
            </p:nvSpPr>
            <p:spPr>
              <a:xfrm flipV="1">
                <a:off x="-1" y="-1"/>
                <a:ext cx="2" cy="7267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996" name="Freeform 108"/>
            <p:cNvSpPr/>
            <p:nvPr/>
          </p:nvSpPr>
          <p:spPr>
            <a:xfrm>
              <a:off x="6768817" y="539954"/>
              <a:ext cx="824007" cy="72677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999" name="Freeform 109"/>
            <p:cNvGrpSpPr/>
            <p:nvPr/>
          </p:nvGrpSpPr>
          <p:grpSpPr>
            <a:xfrm>
              <a:off x="6904284" y="539954"/>
              <a:ext cx="1" cy="726774"/>
              <a:chOff x="0" y="0"/>
              <a:chExt cx="0" cy="726773"/>
            </a:xfrm>
          </p:grpSpPr>
          <p:sp>
            <p:nvSpPr>
              <p:cNvPr id="997" name="Line"/>
              <p:cNvSpPr/>
              <p:nvPr/>
            </p:nvSpPr>
            <p:spPr>
              <a:xfrm flipH="1">
                <a:off x="-1" y="0"/>
                <a:ext cx="2" cy="72677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98" name="Line"/>
              <p:cNvSpPr/>
              <p:nvPr/>
            </p:nvSpPr>
            <p:spPr>
              <a:xfrm flipV="1">
                <a:off x="-1" y="-1"/>
                <a:ext cx="2" cy="7267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00" name="Freeform 110"/>
            <p:cNvSpPr/>
            <p:nvPr/>
          </p:nvSpPr>
          <p:spPr>
            <a:xfrm>
              <a:off x="7592907" y="539954"/>
              <a:ext cx="135391" cy="72677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1" name="Freeform 111"/>
            <p:cNvSpPr/>
            <p:nvPr/>
          </p:nvSpPr>
          <p:spPr>
            <a:xfrm>
              <a:off x="9848426" y="2788700"/>
              <a:ext cx="546307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2" name="Freeform 112"/>
            <p:cNvSpPr/>
            <p:nvPr/>
          </p:nvSpPr>
          <p:spPr>
            <a:xfrm>
              <a:off x="10394808" y="2788700"/>
              <a:ext cx="548555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3" name="Freeform 113"/>
            <p:cNvSpPr/>
            <p:nvPr/>
          </p:nvSpPr>
          <p:spPr>
            <a:xfrm>
              <a:off x="10943449" y="2788700"/>
              <a:ext cx="548564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4" name="Freeform 114"/>
            <p:cNvSpPr/>
            <p:nvPr/>
          </p:nvSpPr>
          <p:spPr>
            <a:xfrm>
              <a:off x="11492089" y="2788700"/>
              <a:ext cx="544048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5" name="Freeform 115"/>
            <p:cNvSpPr/>
            <p:nvPr/>
          </p:nvSpPr>
          <p:spPr>
            <a:xfrm>
              <a:off x="0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6" name="Freeform 116"/>
            <p:cNvSpPr/>
            <p:nvPr/>
          </p:nvSpPr>
          <p:spPr>
            <a:xfrm>
              <a:off x="546382" y="2788700"/>
              <a:ext cx="548554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7" name="Freeform 117"/>
            <p:cNvSpPr/>
            <p:nvPr/>
          </p:nvSpPr>
          <p:spPr>
            <a:xfrm>
              <a:off x="1095022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8" name="Freeform 118"/>
            <p:cNvSpPr/>
            <p:nvPr/>
          </p:nvSpPr>
          <p:spPr>
            <a:xfrm>
              <a:off x="1641404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09" name="Freeform 119"/>
            <p:cNvSpPr/>
            <p:nvPr/>
          </p:nvSpPr>
          <p:spPr>
            <a:xfrm>
              <a:off x="2460977" y="2788700"/>
              <a:ext cx="548555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0" name="Freeform 120"/>
            <p:cNvSpPr/>
            <p:nvPr/>
          </p:nvSpPr>
          <p:spPr>
            <a:xfrm>
              <a:off x="3009617" y="2788700"/>
              <a:ext cx="546307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1" name="Freeform 121"/>
            <p:cNvSpPr/>
            <p:nvPr/>
          </p:nvSpPr>
          <p:spPr>
            <a:xfrm>
              <a:off x="3556000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2" name="Freeform 122"/>
            <p:cNvSpPr/>
            <p:nvPr/>
          </p:nvSpPr>
          <p:spPr>
            <a:xfrm>
              <a:off x="4102382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3" name="Freeform 123"/>
            <p:cNvSpPr/>
            <p:nvPr/>
          </p:nvSpPr>
          <p:spPr>
            <a:xfrm>
              <a:off x="4921955" y="2788700"/>
              <a:ext cx="548555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4" name="Freeform 124"/>
            <p:cNvSpPr/>
            <p:nvPr/>
          </p:nvSpPr>
          <p:spPr>
            <a:xfrm>
              <a:off x="5470595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5" name="Freeform 125"/>
            <p:cNvSpPr/>
            <p:nvPr/>
          </p:nvSpPr>
          <p:spPr>
            <a:xfrm>
              <a:off x="6016978" y="2788700"/>
              <a:ext cx="548564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6" name="Freeform 126"/>
            <p:cNvSpPr/>
            <p:nvPr/>
          </p:nvSpPr>
          <p:spPr>
            <a:xfrm>
              <a:off x="6565617" y="2788700"/>
              <a:ext cx="548555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7" name="Freeform 127"/>
            <p:cNvSpPr/>
            <p:nvPr/>
          </p:nvSpPr>
          <p:spPr>
            <a:xfrm>
              <a:off x="7385191" y="2788700"/>
              <a:ext cx="548564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8" name="Freeform 128"/>
            <p:cNvSpPr/>
            <p:nvPr/>
          </p:nvSpPr>
          <p:spPr>
            <a:xfrm>
              <a:off x="7933831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19" name="Freeform 129"/>
            <p:cNvSpPr/>
            <p:nvPr/>
          </p:nvSpPr>
          <p:spPr>
            <a:xfrm>
              <a:off x="8480213" y="2788700"/>
              <a:ext cx="548554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20" name="Freeform 130"/>
            <p:cNvSpPr/>
            <p:nvPr/>
          </p:nvSpPr>
          <p:spPr>
            <a:xfrm>
              <a:off x="9028853" y="2788700"/>
              <a:ext cx="546306" cy="58227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023" name="Freeform 131"/>
            <p:cNvGrpSpPr/>
            <p:nvPr/>
          </p:nvGrpSpPr>
          <p:grpSpPr>
            <a:xfrm>
              <a:off x="1110826" y="1174389"/>
              <a:ext cx="3264669" cy="1580215"/>
              <a:chOff x="0" y="0"/>
              <a:chExt cx="3264667" cy="1580213"/>
            </a:xfrm>
          </p:grpSpPr>
          <p:sp>
            <p:nvSpPr>
              <p:cNvPr id="1021" name="Line"/>
              <p:cNvSpPr/>
              <p:nvPr/>
            </p:nvSpPr>
            <p:spPr>
              <a:xfrm flipH="1">
                <a:off x="0" y="-1"/>
                <a:ext cx="3264668" cy="158021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2" name="Line"/>
              <p:cNvSpPr/>
              <p:nvPr/>
            </p:nvSpPr>
            <p:spPr>
              <a:xfrm flipV="1">
                <a:off x="-1" y="0"/>
                <a:ext cx="3264669" cy="158021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24" name="Freeform 132"/>
            <p:cNvSpPr/>
            <p:nvPr/>
          </p:nvSpPr>
          <p:spPr>
            <a:xfrm>
              <a:off x="1110826" y="2637429"/>
              <a:ext cx="171532" cy="117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5166"/>
                  </a:moveTo>
                  <a:lnTo>
                    <a:pt x="0" y="21600"/>
                  </a:lnTo>
                  <a:lnTo>
                    <a:pt x="17222" y="0"/>
                  </a:lnTo>
                  <a:lnTo>
                    <a:pt x="21600" y="1516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027" name="Freeform 133"/>
            <p:cNvGrpSpPr/>
            <p:nvPr/>
          </p:nvGrpSpPr>
          <p:grpSpPr>
            <a:xfrm>
              <a:off x="3555999" y="1194709"/>
              <a:ext cx="1623266" cy="1559896"/>
              <a:chOff x="0" y="0"/>
              <a:chExt cx="1623264" cy="1559894"/>
            </a:xfrm>
          </p:grpSpPr>
          <p:sp>
            <p:nvSpPr>
              <p:cNvPr id="1025" name="Line"/>
              <p:cNvSpPr/>
              <p:nvPr/>
            </p:nvSpPr>
            <p:spPr>
              <a:xfrm flipH="1">
                <a:off x="-1" y="0"/>
                <a:ext cx="1623266" cy="15598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26" name="Line"/>
              <p:cNvSpPr/>
              <p:nvPr/>
            </p:nvSpPr>
            <p:spPr>
              <a:xfrm flipV="1">
                <a:off x="-1" y="0"/>
                <a:ext cx="1623266" cy="15598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28" name="Freeform 134"/>
            <p:cNvSpPr/>
            <p:nvPr/>
          </p:nvSpPr>
          <p:spPr>
            <a:xfrm>
              <a:off x="3556000" y="2596789"/>
              <a:ext cx="155721" cy="157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257"/>
                  </a:moveTo>
                  <a:lnTo>
                    <a:pt x="0" y="21600"/>
                  </a:lnTo>
                  <a:lnTo>
                    <a:pt x="13540" y="0"/>
                  </a:lnTo>
                  <a:lnTo>
                    <a:pt x="21600" y="925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031" name="Freeform 135"/>
            <p:cNvGrpSpPr/>
            <p:nvPr/>
          </p:nvGrpSpPr>
          <p:grpSpPr>
            <a:xfrm>
              <a:off x="6001173" y="1194709"/>
              <a:ext cx="1" cy="1541834"/>
              <a:chOff x="0" y="0"/>
              <a:chExt cx="0" cy="1541833"/>
            </a:xfrm>
          </p:grpSpPr>
          <p:sp>
            <p:nvSpPr>
              <p:cNvPr id="1029" name="Line"/>
              <p:cNvSpPr/>
              <p:nvPr/>
            </p:nvSpPr>
            <p:spPr>
              <a:xfrm flipH="1">
                <a:off x="-1" y="0"/>
                <a:ext cx="2" cy="154183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0" name="Line"/>
              <p:cNvSpPr/>
              <p:nvPr/>
            </p:nvSpPr>
            <p:spPr>
              <a:xfrm flipV="1">
                <a:off x="-1" y="-1"/>
                <a:ext cx="2" cy="154183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32" name="Freeform 136"/>
            <p:cNvSpPr/>
            <p:nvPr/>
          </p:nvSpPr>
          <p:spPr>
            <a:xfrm>
              <a:off x="5956017" y="2551634"/>
              <a:ext cx="85737" cy="184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1092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035" name="Freeform 137"/>
            <p:cNvGrpSpPr/>
            <p:nvPr/>
          </p:nvGrpSpPr>
          <p:grpSpPr>
            <a:xfrm>
              <a:off x="6836550" y="1174389"/>
              <a:ext cx="1609715" cy="1562154"/>
              <a:chOff x="0" y="0"/>
              <a:chExt cx="1609713" cy="1562152"/>
            </a:xfrm>
          </p:grpSpPr>
          <p:sp>
            <p:nvSpPr>
              <p:cNvPr id="1033" name="Line"/>
              <p:cNvSpPr/>
              <p:nvPr/>
            </p:nvSpPr>
            <p:spPr>
              <a:xfrm>
                <a:off x="-1" y="-1"/>
                <a:ext cx="1609715" cy="156215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4" name="Line"/>
              <p:cNvSpPr/>
              <p:nvPr/>
            </p:nvSpPr>
            <p:spPr>
              <a:xfrm flipH="1" flipV="1">
                <a:off x="0" y="0"/>
                <a:ext cx="1609714" cy="156215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36" name="Freeform 138"/>
            <p:cNvSpPr/>
            <p:nvPr/>
          </p:nvSpPr>
          <p:spPr>
            <a:xfrm>
              <a:off x="8290559" y="2580985"/>
              <a:ext cx="155687" cy="155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182" y="0"/>
                  </a:moveTo>
                  <a:lnTo>
                    <a:pt x="21600" y="21600"/>
                  </a:lnTo>
                  <a:lnTo>
                    <a:pt x="0" y="9257"/>
                  </a:lnTo>
                  <a:lnTo>
                    <a:pt x="8182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039" name="Freeform 139"/>
            <p:cNvGrpSpPr/>
            <p:nvPr/>
          </p:nvGrpSpPr>
          <p:grpSpPr>
            <a:xfrm>
              <a:off x="7660640" y="1154069"/>
              <a:ext cx="3264668" cy="1582473"/>
              <a:chOff x="0" y="0"/>
              <a:chExt cx="3264667" cy="1582472"/>
            </a:xfrm>
          </p:grpSpPr>
          <p:sp>
            <p:nvSpPr>
              <p:cNvPr id="1037" name="Line"/>
              <p:cNvSpPr/>
              <p:nvPr/>
            </p:nvSpPr>
            <p:spPr>
              <a:xfrm>
                <a:off x="0" y="-1"/>
                <a:ext cx="3264668" cy="158247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38" name="Line"/>
              <p:cNvSpPr/>
              <p:nvPr/>
            </p:nvSpPr>
            <p:spPr>
              <a:xfrm flipH="1" flipV="1">
                <a:off x="0" y="-1"/>
                <a:ext cx="3264668" cy="158247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40" name="Freeform 140"/>
            <p:cNvSpPr/>
            <p:nvPr/>
          </p:nvSpPr>
          <p:spPr>
            <a:xfrm>
              <a:off x="10753795" y="2617109"/>
              <a:ext cx="171532" cy="119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378" y="0"/>
                  </a:moveTo>
                  <a:lnTo>
                    <a:pt x="21600" y="21600"/>
                  </a:lnTo>
                  <a:lnTo>
                    <a:pt x="0" y="15300"/>
                  </a:lnTo>
                  <a:lnTo>
                    <a:pt x="437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41" name="Rectangle 141"/>
            <p:cNvSpPr/>
            <p:nvPr/>
          </p:nvSpPr>
          <p:spPr>
            <a:xfrm>
              <a:off x="4288121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3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Root</a:t>
              </a:r>
            </a:p>
          </p:txBody>
        </p:sp>
        <p:sp>
          <p:nvSpPr>
            <p:cNvPr id="1042" name="Rectangle 142"/>
            <p:cNvSpPr/>
            <p:nvPr/>
          </p:nvSpPr>
          <p:spPr>
            <a:xfrm>
              <a:off x="5319324" y="65284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1043" name="Rectangle 143"/>
            <p:cNvSpPr/>
            <p:nvPr/>
          </p:nvSpPr>
          <p:spPr>
            <a:xfrm>
              <a:off x="6141155" y="65284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1044" name="Rectangle 144"/>
            <p:cNvSpPr/>
            <p:nvPr/>
          </p:nvSpPr>
          <p:spPr>
            <a:xfrm>
              <a:off x="6981049" y="63478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1045" name="Rectangle 145"/>
            <p:cNvSpPr/>
            <p:nvPr/>
          </p:nvSpPr>
          <p:spPr>
            <a:xfrm>
              <a:off x="2257" y="28112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1046" name="Rectangle 146"/>
            <p:cNvSpPr/>
            <p:nvPr/>
          </p:nvSpPr>
          <p:spPr>
            <a:xfrm>
              <a:off x="564444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1047" name="Rectangle 147"/>
            <p:cNvSpPr/>
            <p:nvPr/>
          </p:nvSpPr>
          <p:spPr>
            <a:xfrm>
              <a:off x="1113084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1048" name="Rectangle 148"/>
            <p:cNvSpPr/>
            <p:nvPr/>
          </p:nvSpPr>
          <p:spPr>
            <a:xfrm>
              <a:off x="1659466" y="28112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1049" name="Rectangle 149"/>
            <p:cNvSpPr/>
            <p:nvPr/>
          </p:nvSpPr>
          <p:spPr>
            <a:xfrm>
              <a:off x="2447431" y="28112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1050" name="Rectangle 150"/>
            <p:cNvSpPr/>
            <p:nvPr/>
          </p:nvSpPr>
          <p:spPr>
            <a:xfrm>
              <a:off x="2978008" y="28112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1051" name="Rectangle 151"/>
            <p:cNvSpPr/>
            <p:nvPr/>
          </p:nvSpPr>
          <p:spPr>
            <a:xfrm>
              <a:off x="4944533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1052" name="Rectangle 152"/>
            <p:cNvSpPr/>
            <p:nvPr/>
          </p:nvSpPr>
          <p:spPr>
            <a:xfrm>
              <a:off x="5457049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1053" name="Rectangle 153"/>
            <p:cNvSpPr/>
            <p:nvPr/>
          </p:nvSpPr>
          <p:spPr>
            <a:xfrm>
              <a:off x="5989884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1054" name="Rectangle 154"/>
            <p:cNvSpPr/>
            <p:nvPr/>
          </p:nvSpPr>
          <p:spPr>
            <a:xfrm>
              <a:off x="7353582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24*</a:t>
              </a:r>
            </a:p>
          </p:txBody>
        </p:sp>
        <p:sp>
          <p:nvSpPr>
            <p:cNvPr id="1055" name="Rectangle 155"/>
            <p:cNvSpPr/>
            <p:nvPr/>
          </p:nvSpPr>
          <p:spPr>
            <a:xfrm>
              <a:off x="7920284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1056" name="Rectangle 156"/>
            <p:cNvSpPr/>
            <p:nvPr/>
          </p:nvSpPr>
          <p:spPr>
            <a:xfrm>
              <a:off x="8432800" y="2811278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1057" name="Rectangle 157"/>
            <p:cNvSpPr/>
            <p:nvPr/>
          </p:nvSpPr>
          <p:spPr>
            <a:xfrm>
              <a:off x="9819075" y="28112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1058" name="Rectangle 158"/>
            <p:cNvSpPr/>
            <p:nvPr/>
          </p:nvSpPr>
          <p:spPr>
            <a:xfrm>
              <a:off x="10367716" y="28112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1059" name="Rectangle 159"/>
            <p:cNvSpPr/>
            <p:nvPr/>
          </p:nvSpPr>
          <p:spPr>
            <a:xfrm>
              <a:off x="10896035" y="279321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1060" name="Rectangle 160"/>
            <p:cNvSpPr/>
            <p:nvPr/>
          </p:nvSpPr>
          <p:spPr>
            <a:xfrm>
              <a:off x="11442417" y="277741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1061" name="Rectangle 161"/>
            <p:cNvSpPr/>
            <p:nvPr/>
          </p:nvSpPr>
          <p:spPr>
            <a:xfrm>
              <a:off x="4535875" y="65284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062" name="Line 162"/>
            <p:cNvSpPr/>
            <p:nvPr/>
          </p:nvSpPr>
          <p:spPr>
            <a:xfrm>
              <a:off x="5626701" y="48939"/>
              <a:ext cx="263068" cy="48817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63" name="Arc 163"/>
            <p:cNvSpPr/>
            <p:nvPr/>
          </p:nvSpPr>
          <p:spPr>
            <a:xfrm rot="19020000">
              <a:off x="4540381" y="2434205"/>
              <a:ext cx="559930" cy="59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64" name="Arc 164"/>
            <p:cNvSpPr/>
            <p:nvPr/>
          </p:nvSpPr>
          <p:spPr>
            <a:xfrm rot="19020000">
              <a:off x="1959741" y="2434205"/>
              <a:ext cx="559930" cy="59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65" name="Arc 165"/>
            <p:cNvSpPr/>
            <p:nvPr/>
          </p:nvSpPr>
          <p:spPr>
            <a:xfrm rot="19020000">
              <a:off x="6895244" y="2434205"/>
              <a:ext cx="562187" cy="59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66" name="Arc 166"/>
            <p:cNvSpPr/>
            <p:nvPr/>
          </p:nvSpPr>
          <p:spPr>
            <a:xfrm rot="19020000">
              <a:off x="9365252" y="2434205"/>
              <a:ext cx="559930" cy="59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1071" name="Group 171"/>
          <p:cNvGrpSpPr/>
          <p:nvPr/>
        </p:nvGrpSpPr>
        <p:grpSpPr>
          <a:xfrm>
            <a:off x="2940755" y="4866640"/>
            <a:ext cx="1569155" cy="22578"/>
            <a:chOff x="0" y="0"/>
            <a:chExt cx="1569153" cy="22577"/>
          </a:xfrm>
        </p:grpSpPr>
        <p:sp>
          <p:nvSpPr>
            <p:cNvPr id="1068" name="Text Box 168"/>
            <p:cNvSpPr/>
            <p:nvPr/>
          </p:nvSpPr>
          <p:spPr>
            <a:xfrm>
              <a:off x="0" y="15804"/>
              <a:ext cx="42446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1300480">
                <a:defRPr b="1" sz="2400">
                  <a:solidFill>
                    <a:srgbClr val="D269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8*</a:t>
              </a:r>
            </a:p>
          </p:txBody>
        </p:sp>
        <p:sp>
          <p:nvSpPr>
            <p:cNvPr id="1069" name="Text Box 169"/>
            <p:cNvSpPr/>
            <p:nvPr/>
          </p:nvSpPr>
          <p:spPr>
            <a:xfrm>
              <a:off x="453813" y="0"/>
              <a:ext cx="532835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1070" name="Text Box 170"/>
            <p:cNvSpPr/>
            <p:nvPr/>
          </p:nvSpPr>
          <p:spPr>
            <a:xfrm>
              <a:off x="1036319" y="22577"/>
              <a:ext cx="53283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</p:grpSp>
      <p:sp>
        <p:nvSpPr>
          <p:cNvPr id="1072" name="Text Box 172"/>
          <p:cNvSpPr txBox="1"/>
          <p:nvPr/>
        </p:nvSpPr>
        <p:spPr>
          <a:xfrm>
            <a:off x="4943404" y="2674338"/>
            <a:ext cx="532836" cy="3456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1300480">
              <a:defRPr b="1" sz="2400">
                <a:solidFill>
                  <a:srgbClr val="D269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8</a:t>
            </a:r>
          </a:p>
        </p:txBody>
      </p:sp>
      <p:grpSp>
        <p:nvGrpSpPr>
          <p:cNvPr id="1075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07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74" name="Insert: Leaf Node Redistribution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Insert: Leaf Node Redistribution</a:t>
              </a:r>
            </a:p>
          </p:txBody>
        </p:sp>
      </p:grpSp>
      <p:sp>
        <p:nvSpPr>
          <p:cNvPr id="1076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077" name="Redistributing data entries with a sibling improves page occupancy at leaf level and avoids too many splits; but usually not used for non-leaf node splits…"/>
          <p:cNvSpPr txBox="1"/>
          <p:nvPr/>
        </p:nvSpPr>
        <p:spPr>
          <a:xfrm>
            <a:off x="492614" y="5802758"/>
            <a:ext cx="12281056" cy="354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Redistributing data entries with a sibling improves page occupancy at leaf level and avoids too many splits; but usually </a:t>
            </a:r>
            <a:r>
              <a:rPr i="1"/>
              <a:t>not</a:t>
            </a:r>
            <a:r>
              <a:t> used for non-leaf node splits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Could increase I/O cost (checking siblings)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Propagating internal splits is better amortization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Pointer management headaches</a:t>
            </a:r>
          </a:p>
        </p:txBody>
      </p:sp>
      <p:sp>
        <p:nvSpPr>
          <p:cNvPr id="1078" name="Text Box 73"/>
          <p:cNvSpPr txBox="1"/>
          <p:nvPr/>
        </p:nvSpPr>
        <p:spPr>
          <a:xfrm>
            <a:off x="442368" y="2259317"/>
            <a:ext cx="355369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8*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77" grpId="4"/>
      <p:bldP build="whole" bldLvl="1" animBg="1" rev="0" advAuto="0" spid="1078" grpId="1"/>
      <p:bldP build="whole" bldLvl="1" animBg="1" rev="0" advAuto="0" spid="1071" grpId="2"/>
      <p:bldP build="whole" bldLvl="1" animBg="1" rev="0" advAuto="0" spid="1072" grpId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2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080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081" name="B+ Tree Index: Delet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Delete</a:t>
              </a:r>
            </a:p>
          </p:txBody>
        </p:sp>
      </p:grpSp>
      <p:sp>
        <p:nvSpPr>
          <p:cNvPr id="1083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084" name="Start at root, find leaf L where entry belongs…"/>
          <p:cNvSpPr txBox="1"/>
          <p:nvPr/>
        </p:nvSpPr>
        <p:spPr>
          <a:xfrm>
            <a:off x="307958" y="2424558"/>
            <a:ext cx="12388884" cy="5823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Start at root, find leaf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t> where entry belongs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Remove the entry; if </a:t>
            </a:r>
            <a:r>
              <a:rPr i="1"/>
              <a:t>L</a:t>
            </a:r>
            <a:r>
              <a:t> is at least half-full,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done!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Else, if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t>has only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d-1</a:t>
            </a:r>
            <a:r>
              <a:rPr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t>entries:</a:t>
            </a:r>
          </a:p>
          <a:p>
            <a:pPr lvl="1" marL="1160584" indent="-703384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Try to </a:t>
            </a:r>
            <a:r>
              <a:rPr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re-distribute</a:t>
            </a:r>
            <a:r>
              <a:t>, borrowing from 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sibling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L’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lvl="1" marL="1160584" indent="-703384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re-distribution fails, </a:t>
            </a:r>
            <a:r>
              <a:rPr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merge</a:t>
            </a:r>
            <a:r>
              <a:rPr>
                <a:solidFill>
                  <a:srgbClr val="0000FF"/>
                </a:solidFill>
              </a:rPr>
              <a:t>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 </a:t>
            </a:r>
            <a:r>
              <a:t>and </a:t>
            </a:r>
            <a:r>
              <a:rPr i="1"/>
              <a:t>L’</a:t>
            </a:r>
            <a:r>
              <a:t> into single leaf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merge occurred, must delete entry (pointing to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t> or sibling) from parent of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t>.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merge might have to propagate upwards recursively</a:t>
            </a:r>
            <a:r>
              <a:rPr>
                <a:solidFill>
                  <a:srgbClr val="0000FF"/>
                </a:solidFill>
              </a:rPr>
              <a:t> </a:t>
            </a:r>
            <a:r>
              <a:t>to root, which decreases height by 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08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8" name="Group 204"/>
          <p:cNvGrpSpPr/>
          <p:nvPr/>
        </p:nvGrpSpPr>
        <p:grpSpPr>
          <a:xfrm>
            <a:off x="9065741" y="5729111"/>
            <a:ext cx="1726073" cy="1288063"/>
            <a:chOff x="0" y="0"/>
            <a:chExt cx="1726071" cy="1288062"/>
          </a:xfrm>
        </p:grpSpPr>
        <p:sp>
          <p:nvSpPr>
            <p:cNvPr id="1086" name="Rectangle 181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1087" name="Rectangle 182"/>
            <p:cNvSpPr/>
            <p:nvPr/>
          </p:nvSpPr>
          <p:spPr>
            <a:xfrm>
              <a:off x="456071" y="1806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</p:grpSp>
      <p:grpSp>
        <p:nvGrpSpPr>
          <p:cNvPr id="1223" name="Group 218"/>
          <p:cNvGrpSpPr/>
          <p:nvPr/>
        </p:nvGrpSpPr>
        <p:grpSpPr>
          <a:xfrm>
            <a:off x="233314" y="2577253"/>
            <a:ext cx="12538172" cy="3691247"/>
            <a:chOff x="0" y="0"/>
            <a:chExt cx="12538170" cy="3691246"/>
          </a:xfrm>
        </p:grpSpPr>
        <p:sp>
          <p:nvSpPr>
            <p:cNvPr id="1089" name="Freeform 102"/>
            <p:cNvSpPr/>
            <p:nvPr/>
          </p:nvSpPr>
          <p:spPr>
            <a:xfrm>
              <a:off x="0" y="3174435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90" name="Freeform 103"/>
            <p:cNvSpPr/>
            <p:nvPr/>
          </p:nvSpPr>
          <p:spPr>
            <a:xfrm>
              <a:off x="489937" y="3174435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91" name="Freeform 104"/>
            <p:cNvSpPr/>
            <p:nvPr/>
          </p:nvSpPr>
          <p:spPr>
            <a:xfrm>
              <a:off x="977617" y="3174435"/>
              <a:ext cx="487561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92" name="Freeform 105"/>
            <p:cNvSpPr/>
            <p:nvPr/>
          </p:nvSpPr>
          <p:spPr>
            <a:xfrm>
              <a:off x="1465297" y="3174435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093" name="Rectangle 106"/>
            <p:cNvSpPr txBox="1"/>
            <p:nvPr/>
          </p:nvSpPr>
          <p:spPr>
            <a:xfrm>
              <a:off x="15804" y="3140568"/>
              <a:ext cx="427268" cy="472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1094" name="Rectangle 107"/>
            <p:cNvSpPr txBox="1"/>
            <p:nvPr/>
          </p:nvSpPr>
          <p:spPr>
            <a:xfrm>
              <a:off x="505742" y="3140568"/>
              <a:ext cx="427268" cy="472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1095" name="Freeform 108"/>
            <p:cNvSpPr/>
            <p:nvPr/>
          </p:nvSpPr>
          <p:spPr>
            <a:xfrm>
              <a:off x="4766169" y="650240"/>
              <a:ext cx="731389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098" name="Freeform 109"/>
            <p:cNvGrpSpPr/>
            <p:nvPr/>
          </p:nvGrpSpPr>
          <p:grpSpPr>
            <a:xfrm>
              <a:off x="4885831" y="650240"/>
              <a:ext cx="1" cy="629699"/>
              <a:chOff x="0" y="0"/>
              <a:chExt cx="0" cy="629698"/>
            </a:xfrm>
          </p:grpSpPr>
          <p:sp>
            <p:nvSpPr>
              <p:cNvPr id="1096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97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099" name="Freeform 110"/>
            <p:cNvSpPr/>
            <p:nvPr/>
          </p:nvSpPr>
          <p:spPr>
            <a:xfrm>
              <a:off x="5497689" y="65024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02" name="Freeform 111"/>
            <p:cNvGrpSpPr/>
            <p:nvPr/>
          </p:nvGrpSpPr>
          <p:grpSpPr>
            <a:xfrm>
              <a:off x="5619609" y="650240"/>
              <a:ext cx="1" cy="629699"/>
              <a:chOff x="0" y="0"/>
              <a:chExt cx="0" cy="629698"/>
            </a:xfrm>
          </p:grpSpPr>
          <p:sp>
            <p:nvSpPr>
              <p:cNvPr id="1100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1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03" name="Freeform 112"/>
            <p:cNvSpPr/>
            <p:nvPr/>
          </p:nvSpPr>
          <p:spPr>
            <a:xfrm>
              <a:off x="6231467" y="650240"/>
              <a:ext cx="731396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06" name="Freeform 113"/>
            <p:cNvGrpSpPr/>
            <p:nvPr/>
          </p:nvGrpSpPr>
          <p:grpSpPr>
            <a:xfrm>
              <a:off x="6353387" y="650240"/>
              <a:ext cx="1" cy="629699"/>
              <a:chOff x="0" y="0"/>
              <a:chExt cx="0" cy="629698"/>
            </a:xfrm>
          </p:grpSpPr>
          <p:sp>
            <p:nvSpPr>
              <p:cNvPr id="1104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5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07" name="Freeform 114"/>
            <p:cNvSpPr/>
            <p:nvPr/>
          </p:nvSpPr>
          <p:spPr>
            <a:xfrm>
              <a:off x="6962987" y="65024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10" name="Freeform 115"/>
            <p:cNvGrpSpPr/>
            <p:nvPr/>
          </p:nvGrpSpPr>
          <p:grpSpPr>
            <a:xfrm>
              <a:off x="7084907" y="650240"/>
              <a:ext cx="1" cy="629699"/>
              <a:chOff x="0" y="0"/>
              <a:chExt cx="0" cy="629698"/>
            </a:xfrm>
          </p:grpSpPr>
          <p:sp>
            <p:nvSpPr>
              <p:cNvPr id="1108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09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11" name="Freeform 116"/>
            <p:cNvSpPr/>
            <p:nvPr/>
          </p:nvSpPr>
          <p:spPr>
            <a:xfrm>
              <a:off x="7696765" y="650240"/>
              <a:ext cx="121791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2" name="Freeform 117"/>
            <p:cNvSpPr/>
            <p:nvPr/>
          </p:nvSpPr>
          <p:spPr>
            <a:xfrm>
              <a:off x="4183662" y="3185724"/>
              <a:ext cx="489808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3" name="Freeform 118"/>
            <p:cNvSpPr/>
            <p:nvPr/>
          </p:nvSpPr>
          <p:spPr>
            <a:xfrm>
              <a:off x="4673600" y="3185724"/>
              <a:ext cx="489808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4" name="Freeform 119"/>
            <p:cNvSpPr/>
            <p:nvPr/>
          </p:nvSpPr>
          <p:spPr>
            <a:xfrm>
              <a:off x="5163538" y="3185724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5" name="Freeform 120"/>
            <p:cNvSpPr/>
            <p:nvPr/>
          </p:nvSpPr>
          <p:spPr>
            <a:xfrm>
              <a:off x="5651218" y="3185724"/>
              <a:ext cx="487561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6" name="Freeform 121"/>
            <p:cNvSpPr/>
            <p:nvPr/>
          </p:nvSpPr>
          <p:spPr>
            <a:xfrm>
              <a:off x="6305974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7" name="Freeform 122"/>
            <p:cNvSpPr/>
            <p:nvPr/>
          </p:nvSpPr>
          <p:spPr>
            <a:xfrm>
              <a:off x="6795911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8" name="Freeform 123"/>
            <p:cNvSpPr/>
            <p:nvPr/>
          </p:nvSpPr>
          <p:spPr>
            <a:xfrm>
              <a:off x="7285849" y="3185724"/>
              <a:ext cx="485291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19" name="Freeform 124"/>
            <p:cNvSpPr/>
            <p:nvPr/>
          </p:nvSpPr>
          <p:spPr>
            <a:xfrm>
              <a:off x="7771272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0" name="Freeform 125"/>
            <p:cNvSpPr/>
            <p:nvPr/>
          </p:nvSpPr>
          <p:spPr>
            <a:xfrm>
              <a:off x="8430543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1" name="Freeform 126"/>
            <p:cNvSpPr/>
            <p:nvPr/>
          </p:nvSpPr>
          <p:spPr>
            <a:xfrm>
              <a:off x="8920481" y="3185724"/>
              <a:ext cx="485302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2" name="Freeform 127"/>
            <p:cNvSpPr/>
            <p:nvPr/>
          </p:nvSpPr>
          <p:spPr>
            <a:xfrm>
              <a:off x="9405903" y="3185724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3" name="Freeform 128"/>
            <p:cNvSpPr/>
            <p:nvPr/>
          </p:nvSpPr>
          <p:spPr>
            <a:xfrm>
              <a:off x="9893583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4" name="Freeform 129"/>
            <p:cNvSpPr/>
            <p:nvPr/>
          </p:nvSpPr>
          <p:spPr>
            <a:xfrm>
              <a:off x="10537050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5" name="Freeform 130"/>
            <p:cNvSpPr/>
            <p:nvPr/>
          </p:nvSpPr>
          <p:spPr>
            <a:xfrm>
              <a:off x="11024730" y="3185724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6" name="Freeform 131"/>
            <p:cNvSpPr/>
            <p:nvPr/>
          </p:nvSpPr>
          <p:spPr>
            <a:xfrm>
              <a:off x="11512410" y="3185724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7" name="Freeform 132"/>
            <p:cNvSpPr/>
            <p:nvPr/>
          </p:nvSpPr>
          <p:spPr>
            <a:xfrm>
              <a:off x="12000090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28" name="Freeform 133"/>
            <p:cNvSpPr/>
            <p:nvPr/>
          </p:nvSpPr>
          <p:spPr>
            <a:xfrm>
              <a:off x="1575929" y="1849120"/>
              <a:ext cx="731388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31" name="Freeform 134"/>
            <p:cNvGrpSpPr/>
            <p:nvPr/>
          </p:nvGrpSpPr>
          <p:grpSpPr>
            <a:xfrm>
              <a:off x="1697849" y="1849120"/>
              <a:ext cx="1" cy="629699"/>
              <a:chOff x="0" y="0"/>
              <a:chExt cx="0" cy="629698"/>
            </a:xfrm>
          </p:grpSpPr>
          <p:sp>
            <p:nvSpPr>
              <p:cNvPr id="1129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0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32" name="Freeform 135"/>
            <p:cNvSpPr/>
            <p:nvPr/>
          </p:nvSpPr>
          <p:spPr>
            <a:xfrm>
              <a:off x="2307449" y="184912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35" name="Freeform 136"/>
            <p:cNvGrpSpPr/>
            <p:nvPr/>
          </p:nvGrpSpPr>
          <p:grpSpPr>
            <a:xfrm>
              <a:off x="2429369" y="1849120"/>
              <a:ext cx="1" cy="629699"/>
              <a:chOff x="0" y="0"/>
              <a:chExt cx="0" cy="629698"/>
            </a:xfrm>
          </p:grpSpPr>
          <p:sp>
            <p:nvSpPr>
              <p:cNvPr id="1133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4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36" name="Freeform 137"/>
            <p:cNvSpPr/>
            <p:nvPr/>
          </p:nvSpPr>
          <p:spPr>
            <a:xfrm>
              <a:off x="3038969" y="184912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39" name="Freeform 138"/>
            <p:cNvGrpSpPr/>
            <p:nvPr/>
          </p:nvGrpSpPr>
          <p:grpSpPr>
            <a:xfrm>
              <a:off x="3160889" y="1849120"/>
              <a:ext cx="1" cy="629699"/>
              <a:chOff x="0" y="0"/>
              <a:chExt cx="0" cy="629698"/>
            </a:xfrm>
          </p:grpSpPr>
          <p:sp>
            <p:nvSpPr>
              <p:cNvPr id="1137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38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40" name="Freeform 139"/>
            <p:cNvSpPr/>
            <p:nvPr/>
          </p:nvSpPr>
          <p:spPr>
            <a:xfrm>
              <a:off x="3772747" y="184912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43" name="Freeform 140"/>
            <p:cNvGrpSpPr/>
            <p:nvPr/>
          </p:nvGrpSpPr>
          <p:grpSpPr>
            <a:xfrm>
              <a:off x="3894667" y="1849120"/>
              <a:ext cx="1" cy="629699"/>
              <a:chOff x="0" y="0"/>
              <a:chExt cx="0" cy="629698"/>
            </a:xfrm>
          </p:grpSpPr>
          <p:sp>
            <p:nvSpPr>
              <p:cNvPr id="1141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2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44" name="Freeform 141"/>
            <p:cNvSpPr/>
            <p:nvPr/>
          </p:nvSpPr>
          <p:spPr>
            <a:xfrm>
              <a:off x="4506524" y="1849120"/>
              <a:ext cx="121791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45" name="Freeform 142"/>
            <p:cNvSpPr/>
            <p:nvPr/>
          </p:nvSpPr>
          <p:spPr>
            <a:xfrm>
              <a:off x="7908997" y="184912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48" name="Freeform 143"/>
            <p:cNvGrpSpPr/>
            <p:nvPr/>
          </p:nvGrpSpPr>
          <p:grpSpPr>
            <a:xfrm>
              <a:off x="8030916" y="1849120"/>
              <a:ext cx="1" cy="629699"/>
              <a:chOff x="0" y="0"/>
              <a:chExt cx="0" cy="629698"/>
            </a:xfrm>
          </p:grpSpPr>
          <p:sp>
            <p:nvSpPr>
              <p:cNvPr id="1146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47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49" name="Freeform 144"/>
            <p:cNvSpPr/>
            <p:nvPr/>
          </p:nvSpPr>
          <p:spPr>
            <a:xfrm>
              <a:off x="8642774" y="184912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52" name="Freeform 145"/>
            <p:cNvGrpSpPr/>
            <p:nvPr/>
          </p:nvGrpSpPr>
          <p:grpSpPr>
            <a:xfrm>
              <a:off x="8764694" y="1849120"/>
              <a:ext cx="1" cy="629699"/>
              <a:chOff x="0" y="0"/>
              <a:chExt cx="0" cy="629698"/>
            </a:xfrm>
          </p:grpSpPr>
          <p:sp>
            <p:nvSpPr>
              <p:cNvPr id="1150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1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53" name="Freeform 146"/>
            <p:cNvSpPr/>
            <p:nvPr/>
          </p:nvSpPr>
          <p:spPr>
            <a:xfrm>
              <a:off x="9376552" y="1849120"/>
              <a:ext cx="729138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56" name="Freeform 147"/>
            <p:cNvGrpSpPr/>
            <p:nvPr/>
          </p:nvGrpSpPr>
          <p:grpSpPr>
            <a:xfrm>
              <a:off x="9498472" y="1849120"/>
              <a:ext cx="1" cy="629699"/>
              <a:chOff x="0" y="0"/>
              <a:chExt cx="0" cy="629698"/>
            </a:xfrm>
          </p:grpSpPr>
          <p:sp>
            <p:nvSpPr>
              <p:cNvPr id="1154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5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57" name="Freeform 148"/>
            <p:cNvSpPr/>
            <p:nvPr/>
          </p:nvSpPr>
          <p:spPr>
            <a:xfrm>
              <a:off x="10105814" y="1849120"/>
              <a:ext cx="733647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60" name="Freeform 149"/>
            <p:cNvGrpSpPr/>
            <p:nvPr/>
          </p:nvGrpSpPr>
          <p:grpSpPr>
            <a:xfrm>
              <a:off x="10232249" y="1849120"/>
              <a:ext cx="1" cy="629699"/>
              <a:chOff x="0" y="0"/>
              <a:chExt cx="0" cy="629698"/>
            </a:xfrm>
          </p:grpSpPr>
          <p:sp>
            <p:nvSpPr>
              <p:cNvPr id="1158" name="Line"/>
              <p:cNvSpPr/>
              <p:nvPr/>
            </p:nvSpPr>
            <p:spPr>
              <a:xfrm flipH="1">
                <a:off x="-1" y="0"/>
                <a:ext cx="2" cy="6296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9" name="Line"/>
              <p:cNvSpPr/>
              <p:nvPr/>
            </p:nvSpPr>
            <p:spPr>
              <a:xfrm flipV="1">
                <a:off x="-1" y="-1"/>
                <a:ext cx="2" cy="62970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61" name="Freeform 150"/>
            <p:cNvSpPr/>
            <p:nvPr/>
          </p:nvSpPr>
          <p:spPr>
            <a:xfrm>
              <a:off x="10839592" y="1849120"/>
              <a:ext cx="124051" cy="62969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64" name="Freeform 151"/>
            <p:cNvGrpSpPr/>
            <p:nvPr/>
          </p:nvGrpSpPr>
          <p:grpSpPr>
            <a:xfrm>
              <a:off x="950524" y="2352604"/>
              <a:ext cx="668175" cy="771945"/>
              <a:chOff x="0" y="0"/>
              <a:chExt cx="668173" cy="771943"/>
            </a:xfrm>
          </p:grpSpPr>
          <p:sp>
            <p:nvSpPr>
              <p:cNvPr id="1162" name="Line"/>
              <p:cNvSpPr/>
              <p:nvPr/>
            </p:nvSpPr>
            <p:spPr>
              <a:xfrm flipH="1">
                <a:off x="0" y="-1"/>
                <a:ext cx="668174" cy="7719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3" name="Line"/>
              <p:cNvSpPr/>
              <p:nvPr/>
            </p:nvSpPr>
            <p:spPr>
              <a:xfrm flipV="1">
                <a:off x="-1" y="-1"/>
                <a:ext cx="668175" cy="7719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65" name="Freeform 152"/>
            <p:cNvSpPr/>
            <p:nvPr/>
          </p:nvSpPr>
          <p:spPr>
            <a:xfrm>
              <a:off x="950524" y="2980266"/>
              <a:ext cx="128571" cy="144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7821"/>
                  </a:moveTo>
                  <a:lnTo>
                    <a:pt x="0" y="21600"/>
                  </a:lnTo>
                  <a:lnTo>
                    <a:pt x="12000" y="0"/>
                  </a:lnTo>
                  <a:lnTo>
                    <a:pt x="21600" y="78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68" name="Freeform 153"/>
            <p:cNvGrpSpPr/>
            <p:nvPr/>
          </p:nvGrpSpPr>
          <p:grpSpPr>
            <a:xfrm>
              <a:off x="2352604" y="2352604"/>
              <a:ext cx="672692" cy="785495"/>
              <a:chOff x="0" y="0"/>
              <a:chExt cx="672690" cy="785494"/>
            </a:xfrm>
          </p:grpSpPr>
          <p:sp>
            <p:nvSpPr>
              <p:cNvPr id="1166" name="Line"/>
              <p:cNvSpPr/>
              <p:nvPr/>
            </p:nvSpPr>
            <p:spPr>
              <a:xfrm>
                <a:off x="0" y="-1"/>
                <a:ext cx="672691" cy="78549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67" name="Line"/>
              <p:cNvSpPr/>
              <p:nvPr/>
            </p:nvSpPr>
            <p:spPr>
              <a:xfrm flipH="1" flipV="1">
                <a:off x="0" y="0"/>
                <a:ext cx="672691" cy="7854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69" name="Freeform 154"/>
            <p:cNvSpPr/>
            <p:nvPr/>
          </p:nvSpPr>
          <p:spPr>
            <a:xfrm>
              <a:off x="2894471" y="2998329"/>
              <a:ext cx="130831" cy="139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425" y="0"/>
                  </a:moveTo>
                  <a:lnTo>
                    <a:pt x="21600" y="21600"/>
                  </a:lnTo>
                  <a:lnTo>
                    <a:pt x="0" y="7958"/>
                  </a:lnTo>
                  <a:lnTo>
                    <a:pt x="942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72" name="Freeform 155"/>
            <p:cNvGrpSpPr/>
            <p:nvPr/>
          </p:nvGrpSpPr>
          <p:grpSpPr>
            <a:xfrm>
              <a:off x="3102187" y="2352604"/>
              <a:ext cx="1998005" cy="803555"/>
              <a:chOff x="0" y="0"/>
              <a:chExt cx="1998004" cy="803554"/>
            </a:xfrm>
          </p:grpSpPr>
          <p:sp>
            <p:nvSpPr>
              <p:cNvPr id="1170" name="Line"/>
              <p:cNvSpPr/>
              <p:nvPr/>
            </p:nvSpPr>
            <p:spPr>
              <a:xfrm>
                <a:off x="0" y="-1"/>
                <a:ext cx="1998005" cy="8035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1" name="Line"/>
              <p:cNvSpPr/>
              <p:nvPr/>
            </p:nvSpPr>
            <p:spPr>
              <a:xfrm flipH="1" flipV="1">
                <a:off x="0" y="-1"/>
                <a:ext cx="1998005" cy="8035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73" name="Freeform 156"/>
            <p:cNvSpPr/>
            <p:nvPr/>
          </p:nvSpPr>
          <p:spPr>
            <a:xfrm>
              <a:off x="4946791" y="3061546"/>
              <a:ext cx="153428" cy="94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655" y="0"/>
                  </a:moveTo>
                  <a:lnTo>
                    <a:pt x="21600" y="21600"/>
                  </a:lnTo>
                  <a:lnTo>
                    <a:pt x="0" y="17053"/>
                  </a:lnTo>
                  <a:lnTo>
                    <a:pt x="3655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76" name="Freeform 157"/>
            <p:cNvGrpSpPr/>
            <p:nvPr/>
          </p:nvGrpSpPr>
          <p:grpSpPr>
            <a:xfrm>
              <a:off x="7285849" y="2384213"/>
              <a:ext cx="668175" cy="771944"/>
              <a:chOff x="0" y="0"/>
              <a:chExt cx="668173" cy="771943"/>
            </a:xfrm>
          </p:grpSpPr>
          <p:sp>
            <p:nvSpPr>
              <p:cNvPr id="1174" name="Line"/>
              <p:cNvSpPr/>
              <p:nvPr/>
            </p:nvSpPr>
            <p:spPr>
              <a:xfrm flipH="1">
                <a:off x="0" y="-1"/>
                <a:ext cx="668174" cy="7719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5" name="Line"/>
              <p:cNvSpPr/>
              <p:nvPr/>
            </p:nvSpPr>
            <p:spPr>
              <a:xfrm flipV="1">
                <a:off x="-1" y="-1"/>
                <a:ext cx="668175" cy="7719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77" name="Freeform 158"/>
            <p:cNvSpPr/>
            <p:nvPr/>
          </p:nvSpPr>
          <p:spPr>
            <a:xfrm>
              <a:off x="7285849" y="3011875"/>
              <a:ext cx="128572" cy="144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7821"/>
                  </a:moveTo>
                  <a:lnTo>
                    <a:pt x="0" y="21600"/>
                  </a:lnTo>
                  <a:lnTo>
                    <a:pt x="12000" y="0"/>
                  </a:lnTo>
                  <a:lnTo>
                    <a:pt x="21600" y="782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80" name="Freeform 159"/>
            <p:cNvGrpSpPr/>
            <p:nvPr/>
          </p:nvGrpSpPr>
          <p:grpSpPr>
            <a:xfrm>
              <a:off x="8687930" y="2384213"/>
              <a:ext cx="688490" cy="740334"/>
              <a:chOff x="0" y="0"/>
              <a:chExt cx="688489" cy="740332"/>
            </a:xfrm>
          </p:grpSpPr>
          <p:sp>
            <p:nvSpPr>
              <p:cNvPr id="1178" name="Line"/>
              <p:cNvSpPr/>
              <p:nvPr/>
            </p:nvSpPr>
            <p:spPr>
              <a:xfrm>
                <a:off x="-1" y="0"/>
                <a:ext cx="688491" cy="74033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79" name="Line"/>
              <p:cNvSpPr/>
              <p:nvPr/>
            </p:nvSpPr>
            <p:spPr>
              <a:xfrm flipH="1" flipV="1">
                <a:off x="-1" y="0"/>
                <a:ext cx="688491" cy="74033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81" name="Freeform 160"/>
            <p:cNvSpPr/>
            <p:nvPr/>
          </p:nvSpPr>
          <p:spPr>
            <a:xfrm>
              <a:off x="9241085" y="2982524"/>
              <a:ext cx="135309" cy="142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871" y="0"/>
                  </a:moveTo>
                  <a:lnTo>
                    <a:pt x="21600" y="21600"/>
                  </a:lnTo>
                  <a:lnTo>
                    <a:pt x="0" y="8337"/>
                  </a:lnTo>
                  <a:lnTo>
                    <a:pt x="8871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84" name="Freeform 161"/>
            <p:cNvGrpSpPr/>
            <p:nvPr/>
          </p:nvGrpSpPr>
          <p:grpSpPr>
            <a:xfrm>
              <a:off x="9421707" y="2400017"/>
              <a:ext cx="2045419" cy="738084"/>
              <a:chOff x="0" y="0"/>
              <a:chExt cx="2045417" cy="738082"/>
            </a:xfrm>
          </p:grpSpPr>
          <p:sp>
            <p:nvSpPr>
              <p:cNvPr id="1182" name="Line"/>
              <p:cNvSpPr/>
              <p:nvPr/>
            </p:nvSpPr>
            <p:spPr>
              <a:xfrm>
                <a:off x="0" y="-1"/>
                <a:ext cx="2045418" cy="73808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3" name="Line"/>
              <p:cNvSpPr/>
              <p:nvPr/>
            </p:nvSpPr>
            <p:spPr>
              <a:xfrm flipH="1" flipV="1">
                <a:off x="-1" y="0"/>
                <a:ext cx="2045419" cy="73808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85" name="Freeform 162"/>
            <p:cNvSpPr/>
            <p:nvPr/>
          </p:nvSpPr>
          <p:spPr>
            <a:xfrm>
              <a:off x="11309210" y="3050257"/>
              <a:ext cx="157911" cy="8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600" y="0"/>
                  </a:moveTo>
                  <a:lnTo>
                    <a:pt x="21600" y="21600"/>
                  </a:lnTo>
                  <a:lnTo>
                    <a:pt x="0" y="18600"/>
                  </a:lnTo>
                  <a:lnTo>
                    <a:pt x="3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88" name="Freeform 163"/>
            <p:cNvGrpSpPr/>
            <p:nvPr/>
          </p:nvGrpSpPr>
          <p:grpSpPr>
            <a:xfrm>
              <a:off x="3038969" y="1201137"/>
              <a:ext cx="1769968" cy="616158"/>
              <a:chOff x="0" y="0"/>
              <a:chExt cx="1769967" cy="616156"/>
            </a:xfrm>
          </p:grpSpPr>
          <p:sp>
            <p:nvSpPr>
              <p:cNvPr id="1186" name="Line"/>
              <p:cNvSpPr/>
              <p:nvPr/>
            </p:nvSpPr>
            <p:spPr>
              <a:xfrm flipH="1">
                <a:off x="0" y="-1"/>
                <a:ext cx="1769968" cy="61615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7" name="Line"/>
              <p:cNvSpPr/>
              <p:nvPr/>
            </p:nvSpPr>
            <p:spPr>
              <a:xfrm flipV="1">
                <a:off x="-1" y="0"/>
                <a:ext cx="1769969" cy="61615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89" name="Freeform 164"/>
            <p:cNvSpPr/>
            <p:nvPr/>
          </p:nvSpPr>
          <p:spPr>
            <a:xfrm>
              <a:off x="3038969" y="1727200"/>
              <a:ext cx="157910" cy="90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8600"/>
                  </a:moveTo>
                  <a:lnTo>
                    <a:pt x="0" y="21600"/>
                  </a:lnTo>
                  <a:lnTo>
                    <a:pt x="18327" y="0"/>
                  </a:lnTo>
                  <a:lnTo>
                    <a:pt x="21600" y="186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192" name="Freeform 165"/>
            <p:cNvGrpSpPr/>
            <p:nvPr/>
          </p:nvGrpSpPr>
          <p:grpSpPr>
            <a:xfrm>
              <a:off x="5542844" y="1214684"/>
              <a:ext cx="2993686" cy="602606"/>
              <a:chOff x="0" y="0"/>
              <a:chExt cx="2993684" cy="602605"/>
            </a:xfrm>
          </p:grpSpPr>
          <p:sp>
            <p:nvSpPr>
              <p:cNvPr id="1190" name="Line"/>
              <p:cNvSpPr/>
              <p:nvPr/>
            </p:nvSpPr>
            <p:spPr>
              <a:xfrm>
                <a:off x="0" y="-1"/>
                <a:ext cx="2993685" cy="60260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91" name="Line"/>
              <p:cNvSpPr/>
              <p:nvPr/>
            </p:nvSpPr>
            <p:spPr>
              <a:xfrm flipH="1" flipV="1">
                <a:off x="-1" y="0"/>
                <a:ext cx="2993686" cy="60260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193" name="Freeform 166"/>
            <p:cNvSpPr/>
            <p:nvPr/>
          </p:nvSpPr>
          <p:spPr>
            <a:xfrm>
              <a:off x="8380872" y="1747520"/>
              <a:ext cx="155686" cy="76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64" y="0"/>
                  </a:moveTo>
                  <a:lnTo>
                    <a:pt x="21600" y="19510"/>
                  </a:lnTo>
                  <a:lnTo>
                    <a:pt x="0" y="21600"/>
                  </a:lnTo>
                  <a:lnTo>
                    <a:pt x="196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94" name="Freeform 167"/>
            <p:cNvSpPr/>
            <p:nvPr/>
          </p:nvSpPr>
          <p:spPr>
            <a:xfrm>
              <a:off x="2079413" y="3185724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95" name="Freeform 168"/>
            <p:cNvSpPr/>
            <p:nvPr/>
          </p:nvSpPr>
          <p:spPr>
            <a:xfrm>
              <a:off x="2567093" y="3185724"/>
              <a:ext cx="489807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96" name="Freeform 169"/>
            <p:cNvSpPr/>
            <p:nvPr/>
          </p:nvSpPr>
          <p:spPr>
            <a:xfrm>
              <a:off x="3057031" y="3185724"/>
              <a:ext cx="487549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97" name="Freeform 170"/>
            <p:cNvSpPr/>
            <p:nvPr/>
          </p:nvSpPr>
          <p:spPr>
            <a:xfrm>
              <a:off x="3544711" y="3185724"/>
              <a:ext cx="485302" cy="50552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198" name="Rectangle 171"/>
            <p:cNvSpPr txBox="1"/>
            <p:nvPr/>
          </p:nvSpPr>
          <p:spPr>
            <a:xfrm>
              <a:off x="3531165" y="194168"/>
              <a:ext cx="833122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Root</a:t>
              </a:r>
            </a:p>
          </p:txBody>
        </p:sp>
        <p:sp>
          <p:nvSpPr>
            <p:cNvPr id="1199" name="Rectangle 172"/>
            <p:cNvSpPr txBox="1"/>
            <p:nvPr/>
          </p:nvSpPr>
          <p:spPr>
            <a:xfrm>
              <a:off x="4964853" y="695395"/>
              <a:ext cx="478167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1200" name="Rectangle 173"/>
            <p:cNvSpPr txBox="1"/>
            <p:nvPr/>
          </p:nvSpPr>
          <p:spPr>
            <a:xfrm>
              <a:off x="8080588" y="1876213"/>
              <a:ext cx="478167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1201" name="Rectangle 174"/>
            <p:cNvSpPr txBox="1"/>
            <p:nvPr/>
          </p:nvSpPr>
          <p:spPr>
            <a:xfrm>
              <a:off x="8825654" y="1894275"/>
              <a:ext cx="478167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1202" name="Rectangle 175"/>
            <p:cNvSpPr txBox="1"/>
            <p:nvPr/>
          </p:nvSpPr>
          <p:spPr>
            <a:xfrm>
              <a:off x="4127218" y="3183466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1203" name="Rectangle 176"/>
            <p:cNvSpPr txBox="1"/>
            <p:nvPr/>
          </p:nvSpPr>
          <p:spPr>
            <a:xfrm>
              <a:off x="4614898" y="3183466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1204" name="Rectangle 177"/>
            <p:cNvSpPr txBox="1"/>
            <p:nvPr/>
          </p:nvSpPr>
          <p:spPr>
            <a:xfrm>
              <a:off x="6253480" y="3151857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1205" name="Rectangle 178"/>
            <p:cNvSpPr txBox="1"/>
            <p:nvPr/>
          </p:nvSpPr>
          <p:spPr>
            <a:xfrm>
              <a:off x="6766278" y="3151857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1206" name="Rectangle 179"/>
            <p:cNvSpPr txBox="1"/>
            <p:nvPr/>
          </p:nvSpPr>
          <p:spPr>
            <a:xfrm>
              <a:off x="7263554" y="3151857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1207" name="Rectangle 180"/>
            <p:cNvSpPr txBox="1"/>
            <p:nvPr/>
          </p:nvSpPr>
          <p:spPr>
            <a:xfrm>
              <a:off x="8344748" y="3151857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24*</a:t>
              </a:r>
            </a:p>
          </p:txBody>
        </p:sp>
        <p:sp>
          <p:nvSpPr>
            <p:cNvPr id="1208" name="Rectangle 183"/>
            <p:cNvSpPr txBox="1"/>
            <p:nvPr/>
          </p:nvSpPr>
          <p:spPr>
            <a:xfrm>
              <a:off x="10491894" y="3169920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1209" name="Rectangle 184"/>
            <p:cNvSpPr txBox="1"/>
            <p:nvPr/>
          </p:nvSpPr>
          <p:spPr>
            <a:xfrm>
              <a:off x="10979574" y="3169920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1210" name="Rectangle 185"/>
            <p:cNvSpPr txBox="1"/>
            <p:nvPr/>
          </p:nvSpPr>
          <p:spPr>
            <a:xfrm>
              <a:off x="11453707" y="3151857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1211" name="Rectangle 186"/>
            <p:cNvSpPr txBox="1"/>
            <p:nvPr/>
          </p:nvSpPr>
          <p:spPr>
            <a:xfrm>
              <a:off x="11941388" y="3136053"/>
              <a:ext cx="596783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1212" name="Rectangle 187"/>
            <p:cNvSpPr txBox="1"/>
            <p:nvPr/>
          </p:nvSpPr>
          <p:spPr>
            <a:xfrm>
              <a:off x="2476782" y="1894275"/>
              <a:ext cx="478167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213" name="Rectangle 188"/>
            <p:cNvSpPr txBox="1"/>
            <p:nvPr/>
          </p:nvSpPr>
          <p:spPr>
            <a:xfrm>
              <a:off x="1774613" y="1894275"/>
              <a:ext cx="308652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214" name="Rectangle 189"/>
            <p:cNvSpPr txBox="1"/>
            <p:nvPr/>
          </p:nvSpPr>
          <p:spPr>
            <a:xfrm>
              <a:off x="2582898" y="3151857"/>
              <a:ext cx="427267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1215" name="Rectangle 190"/>
            <p:cNvSpPr txBox="1"/>
            <p:nvPr/>
          </p:nvSpPr>
          <p:spPr>
            <a:xfrm>
              <a:off x="2097475" y="3151857"/>
              <a:ext cx="427268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1216" name="Rectangle 191"/>
            <p:cNvSpPr txBox="1"/>
            <p:nvPr/>
          </p:nvSpPr>
          <p:spPr>
            <a:xfrm>
              <a:off x="3057031" y="3151857"/>
              <a:ext cx="427268" cy="472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8*</a:t>
              </a:r>
            </a:p>
          </p:txBody>
        </p:sp>
        <p:sp>
          <p:nvSpPr>
            <p:cNvPr id="1217" name="Line 192"/>
            <p:cNvSpPr/>
            <p:nvPr/>
          </p:nvSpPr>
          <p:spPr>
            <a:xfrm>
              <a:off x="4143023" y="-1"/>
              <a:ext cx="803769" cy="59379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18" name="Arc 193"/>
            <p:cNvSpPr/>
            <p:nvPr/>
          </p:nvSpPr>
          <p:spPr>
            <a:xfrm rot="13440000">
              <a:off x="10103549" y="2851592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19" name="Arc 194"/>
            <p:cNvSpPr/>
            <p:nvPr/>
          </p:nvSpPr>
          <p:spPr>
            <a:xfrm rot="13440000">
              <a:off x="1736223" y="2851592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20" name="Arc 195"/>
            <p:cNvSpPr/>
            <p:nvPr/>
          </p:nvSpPr>
          <p:spPr>
            <a:xfrm rot="13440000">
              <a:off x="3799832" y="2851592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21" name="Arc 196"/>
            <p:cNvSpPr/>
            <p:nvPr/>
          </p:nvSpPr>
          <p:spPr>
            <a:xfrm rot="13440000">
              <a:off x="5976330" y="2851592"/>
              <a:ext cx="460588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22" name="Arc 197"/>
            <p:cNvSpPr/>
            <p:nvPr/>
          </p:nvSpPr>
          <p:spPr>
            <a:xfrm rot="13440000">
              <a:off x="8039940" y="2851592"/>
              <a:ext cx="458330" cy="47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21600" y="11930"/>
                    <a:pt x="11929" y="21600"/>
                    <a:pt x="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1224" name="Rectangle 198"/>
          <p:cNvSpPr/>
          <p:nvPr/>
        </p:nvSpPr>
        <p:spPr>
          <a:xfrm>
            <a:off x="7555289" y="5801359"/>
            <a:ext cx="453813" cy="4334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3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225" name="Rectangle 199"/>
          <p:cNvSpPr/>
          <p:nvPr/>
        </p:nvSpPr>
        <p:spPr>
          <a:xfrm>
            <a:off x="7060835" y="5828453"/>
            <a:ext cx="453815" cy="4334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3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226" name="Rectangle 217"/>
          <p:cNvSpPr/>
          <p:nvPr/>
        </p:nvSpPr>
        <p:spPr>
          <a:xfrm>
            <a:off x="7074382" y="5828453"/>
            <a:ext cx="453815" cy="4334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3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grpSp>
        <p:nvGrpSpPr>
          <p:cNvPr id="1233" name="Group 223"/>
          <p:cNvGrpSpPr/>
          <p:nvPr/>
        </p:nvGrpSpPr>
        <p:grpSpPr>
          <a:xfrm>
            <a:off x="7064504" y="4527973"/>
            <a:ext cx="3379048" cy="2570481"/>
            <a:chOff x="0" y="0"/>
            <a:chExt cx="3379046" cy="2570480"/>
          </a:xfrm>
        </p:grpSpPr>
        <p:sp>
          <p:nvSpPr>
            <p:cNvPr id="1227" name="Rectangle 202"/>
            <p:cNvSpPr/>
            <p:nvPr/>
          </p:nvSpPr>
          <p:spPr>
            <a:xfrm>
              <a:off x="1317131" y="0"/>
              <a:ext cx="413173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1300480">
                <a:defRPr b="1" sz="2400">
                  <a:solidFill>
                    <a:srgbClr val="D269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</a:t>
              </a:r>
            </a:p>
          </p:txBody>
        </p:sp>
        <p:sp>
          <p:nvSpPr>
            <p:cNvPr id="1228" name="Rectangle 200"/>
            <p:cNvSpPr/>
            <p:nvPr/>
          </p:nvSpPr>
          <p:spPr>
            <a:xfrm>
              <a:off x="0" y="1284675"/>
              <a:ext cx="56444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1300480">
                <a:defRPr b="1" sz="2400">
                  <a:solidFill>
                    <a:srgbClr val="D269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24*</a:t>
              </a:r>
            </a:p>
          </p:txBody>
        </p:sp>
        <p:grpSp>
          <p:nvGrpSpPr>
            <p:cNvPr id="1232" name="Group 222"/>
            <p:cNvGrpSpPr/>
            <p:nvPr/>
          </p:nvGrpSpPr>
          <p:grpSpPr>
            <a:xfrm>
              <a:off x="1596531" y="1273386"/>
              <a:ext cx="1782516" cy="1297095"/>
              <a:chOff x="0" y="0"/>
              <a:chExt cx="1782515" cy="1297093"/>
            </a:xfrm>
          </p:grpSpPr>
          <p:sp>
            <p:nvSpPr>
              <p:cNvPr id="1229" name="Rectangle 206"/>
              <p:cNvSpPr/>
              <p:nvPr/>
            </p:nvSpPr>
            <p:spPr>
              <a:xfrm>
                <a:off x="0" y="27093"/>
                <a:ext cx="54186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0" fill="norm" stroke="1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l" defTabSz="1300480">
                  <a:defRPr b="1" sz="2400">
                    <a:solidFill>
                      <a:srgbClr val="D269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27* </a:t>
                </a:r>
              </a:p>
            </p:txBody>
          </p:sp>
          <p:sp>
            <p:nvSpPr>
              <p:cNvPr id="1230" name="Rectangle 207"/>
              <p:cNvSpPr/>
              <p:nvPr/>
            </p:nvSpPr>
            <p:spPr>
              <a:xfrm>
                <a:off x="512515" y="27093"/>
                <a:ext cx="1270001" cy="1270001"/>
              </a:xfrm>
              <a:prstGeom prst="lin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0" tIns="0" rIns="0" bIns="0" numCol="1" anchor="t">
                <a:spAutoFit/>
              </a:bodyPr>
              <a:lstStyle>
                <a:lvl1pPr algn="l" defTabSz="1300480">
                  <a:defRPr b="1" sz="2400">
                    <a:solidFill>
                      <a:srgbClr val="D269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29*</a:t>
                </a:r>
              </a:p>
            </p:txBody>
          </p:sp>
          <p:sp>
            <p:nvSpPr>
              <p:cNvPr id="1231" name="Rectangle 221"/>
              <p:cNvSpPr/>
              <p:nvPr/>
            </p:nvSpPr>
            <p:spPr>
              <a:xfrm>
                <a:off x="975360" y="0"/>
                <a:ext cx="433494" cy="43349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ctr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</p:grpSp>
      </p:grpSp>
      <p:sp>
        <p:nvSpPr>
          <p:cNvPr id="1234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237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235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236" name="B+ Tree Index: Delet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Delete</a:t>
              </a:r>
            </a:p>
          </p:txBody>
        </p:sp>
      </p:grpSp>
      <p:sp>
        <p:nvSpPr>
          <p:cNvPr id="1238" name="Text Box 73"/>
          <p:cNvSpPr txBox="1"/>
          <p:nvPr/>
        </p:nvSpPr>
        <p:spPr>
          <a:xfrm>
            <a:off x="8206302" y="1975301"/>
            <a:ext cx="3938064" cy="58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Delete 22*</a:t>
            </a:r>
          </a:p>
        </p:txBody>
      </p:sp>
      <p:sp>
        <p:nvSpPr>
          <p:cNvPr id="1239" name="Text Box 73"/>
          <p:cNvSpPr txBox="1"/>
          <p:nvPr/>
        </p:nvSpPr>
        <p:spPr>
          <a:xfrm>
            <a:off x="8206302" y="2593367"/>
            <a:ext cx="3938064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Delete 20*</a:t>
            </a:r>
          </a:p>
        </p:txBody>
      </p:sp>
      <p:sp>
        <p:nvSpPr>
          <p:cNvPr id="1240" name="Deleting 22* is easy…"/>
          <p:cNvSpPr txBox="1"/>
          <p:nvPr/>
        </p:nvSpPr>
        <p:spPr>
          <a:xfrm>
            <a:off x="507407" y="6945198"/>
            <a:ext cx="12388884" cy="1722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Deleting 22* is easy</a:t>
            </a:r>
          </a:p>
          <a:p>
            <a:pPr marL="508000" indent="-508000" algn="l" defTabSz="130048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Deleting 20* is followed by </a:t>
            </a:r>
            <a:r>
              <a:rPr i="1"/>
              <a:t>redistribution</a:t>
            </a:r>
            <a:r>
              <a:t> at leaf level. Note how middle key is </a:t>
            </a:r>
            <a:r>
              <a:rPr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copied up</a:t>
            </a:r>
            <a:r>
              <a:t>.</a:t>
            </a:r>
          </a:p>
        </p:txBody>
      </p:sp>
      <p:sp>
        <p:nvSpPr>
          <p:cNvPr id="1241" name="Text Box 73"/>
          <p:cNvSpPr txBox="1"/>
          <p:nvPr/>
        </p:nvSpPr>
        <p:spPr>
          <a:xfrm>
            <a:off x="8206302" y="3230975"/>
            <a:ext cx="4164085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Delete 24*?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3" dur="5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5" grpId="4"/>
      <p:bldP build="whole" bldLvl="1" animBg="1" rev="0" advAuto="0" spid="1238" grpId="1"/>
      <p:bldP build="whole" bldLvl="1" animBg="1" rev="0" advAuto="0" spid="1226" grpId="7"/>
      <p:bldP build="whole" bldLvl="1" animBg="1" rev="0" advAuto="0" spid="1239" grpId="3"/>
      <p:bldP build="whole" bldLvl="1" animBg="1" rev="0" advAuto="0" spid="1241" grpId="8"/>
      <p:bldP build="whole" bldLvl="1" animBg="1" rev="0" advAuto="0" spid="1224" grpId="2"/>
      <p:bldP build="whole" bldLvl="1" animBg="1" rev="0" advAuto="0" spid="1233" grpId="6"/>
      <p:bldP build="whole" bldLvl="1" animBg="1" rev="0" advAuto="0" spid="1240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" name="Group 102"/>
          <p:cNvGrpSpPr/>
          <p:nvPr/>
        </p:nvGrpSpPr>
        <p:grpSpPr>
          <a:xfrm>
            <a:off x="6331668" y="2244231"/>
            <a:ext cx="6354786" cy="3429565"/>
            <a:chOff x="0" y="0"/>
            <a:chExt cx="6354785" cy="3429563"/>
          </a:xfrm>
        </p:grpSpPr>
        <p:sp>
          <p:nvSpPr>
            <p:cNvPr id="1243" name="Freeform 6"/>
            <p:cNvSpPr/>
            <p:nvPr/>
          </p:nvSpPr>
          <p:spPr>
            <a:xfrm>
              <a:off x="471016" y="2035386"/>
              <a:ext cx="618632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44" name="Freeform 7"/>
            <p:cNvSpPr/>
            <p:nvPr/>
          </p:nvSpPr>
          <p:spPr>
            <a:xfrm>
              <a:off x="1089647" y="2035386"/>
              <a:ext cx="616374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45" name="Freeform 8"/>
            <p:cNvSpPr/>
            <p:nvPr/>
          </p:nvSpPr>
          <p:spPr>
            <a:xfrm>
              <a:off x="1706020" y="2035386"/>
              <a:ext cx="616375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46" name="Freeform 9"/>
            <p:cNvSpPr/>
            <p:nvPr/>
          </p:nvSpPr>
          <p:spPr>
            <a:xfrm>
              <a:off x="2322394" y="2035386"/>
              <a:ext cx="616374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47" name="Freeform 10"/>
            <p:cNvSpPr/>
            <p:nvPr/>
          </p:nvSpPr>
          <p:spPr>
            <a:xfrm>
              <a:off x="3171318" y="2035386"/>
              <a:ext cx="616374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48" name="Freeform 11"/>
            <p:cNvSpPr/>
            <p:nvPr/>
          </p:nvSpPr>
          <p:spPr>
            <a:xfrm>
              <a:off x="3787691" y="2035386"/>
              <a:ext cx="618632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49" name="Freeform 12"/>
            <p:cNvSpPr/>
            <p:nvPr/>
          </p:nvSpPr>
          <p:spPr>
            <a:xfrm>
              <a:off x="4406322" y="2035386"/>
              <a:ext cx="616375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50" name="Freeform 13"/>
            <p:cNvSpPr/>
            <p:nvPr/>
          </p:nvSpPr>
          <p:spPr>
            <a:xfrm>
              <a:off x="5022696" y="2035386"/>
              <a:ext cx="618632" cy="53283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51" name="Freeform 14"/>
            <p:cNvSpPr/>
            <p:nvPr/>
          </p:nvSpPr>
          <p:spPr>
            <a:xfrm>
              <a:off x="2496242" y="617501"/>
              <a:ext cx="925690" cy="66604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54" name="Freeform 15"/>
            <p:cNvGrpSpPr/>
            <p:nvPr/>
          </p:nvGrpSpPr>
          <p:grpSpPr>
            <a:xfrm>
              <a:off x="2649771" y="617501"/>
              <a:ext cx="1" cy="666046"/>
              <a:chOff x="0" y="0"/>
              <a:chExt cx="0" cy="666044"/>
            </a:xfrm>
          </p:grpSpPr>
          <p:sp>
            <p:nvSpPr>
              <p:cNvPr id="1252" name="Line"/>
              <p:cNvSpPr/>
              <p:nvPr/>
            </p:nvSpPr>
            <p:spPr>
              <a:xfrm flipH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53" name="Line"/>
              <p:cNvSpPr/>
              <p:nvPr/>
            </p:nvSpPr>
            <p:spPr>
              <a:xfrm flipV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55" name="Freeform 16"/>
            <p:cNvSpPr/>
            <p:nvPr/>
          </p:nvSpPr>
          <p:spPr>
            <a:xfrm>
              <a:off x="3421931" y="617501"/>
              <a:ext cx="927948" cy="66604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58" name="Freeform 17"/>
            <p:cNvGrpSpPr/>
            <p:nvPr/>
          </p:nvGrpSpPr>
          <p:grpSpPr>
            <a:xfrm>
              <a:off x="3577718" y="617501"/>
              <a:ext cx="1" cy="666046"/>
              <a:chOff x="0" y="0"/>
              <a:chExt cx="0" cy="666044"/>
            </a:xfrm>
          </p:grpSpPr>
          <p:sp>
            <p:nvSpPr>
              <p:cNvPr id="1256" name="Line"/>
              <p:cNvSpPr/>
              <p:nvPr/>
            </p:nvSpPr>
            <p:spPr>
              <a:xfrm flipH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57" name="Line"/>
              <p:cNvSpPr/>
              <p:nvPr/>
            </p:nvSpPr>
            <p:spPr>
              <a:xfrm flipV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59" name="Freeform 18"/>
            <p:cNvSpPr/>
            <p:nvPr/>
          </p:nvSpPr>
          <p:spPr>
            <a:xfrm>
              <a:off x="4349878" y="617501"/>
              <a:ext cx="925690" cy="66604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62" name="Freeform 19"/>
            <p:cNvGrpSpPr/>
            <p:nvPr/>
          </p:nvGrpSpPr>
          <p:grpSpPr>
            <a:xfrm>
              <a:off x="4501149" y="617501"/>
              <a:ext cx="1" cy="666046"/>
              <a:chOff x="0" y="0"/>
              <a:chExt cx="0" cy="666044"/>
            </a:xfrm>
          </p:grpSpPr>
          <p:sp>
            <p:nvSpPr>
              <p:cNvPr id="1260" name="Line"/>
              <p:cNvSpPr/>
              <p:nvPr/>
            </p:nvSpPr>
            <p:spPr>
              <a:xfrm flipH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61" name="Line"/>
              <p:cNvSpPr/>
              <p:nvPr/>
            </p:nvSpPr>
            <p:spPr>
              <a:xfrm flipV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63" name="Freeform 20"/>
            <p:cNvSpPr/>
            <p:nvPr/>
          </p:nvSpPr>
          <p:spPr>
            <a:xfrm>
              <a:off x="5275567" y="617501"/>
              <a:ext cx="923432" cy="66604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66" name="Freeform 21"/>
            <p:cNvGrpSpPr/>
            <p:nvPr/>
          </p:nvGrpSpPr>
          <p:grpSpPr>
            <a:xfrm>
              <a:off x="5429096" y="617501"/>
              <a:ext cx="1" cy="666046"/>
              <a:chOff x="0" y="0"/>
              <a:chExt cx="0" cy="666044"/>
            </a:xfrm>
          </p:grpSpPr>
          <p:sp>
            <p:nvSpPr>
              <p:cNvPr id="1264" name="Line"/>
              <p:cNvSpPr/>
              <p:nvPr/>
            </p:nvSpPr>
            <p:spPr>
              <a:xfrm flipH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65" name="Line"/>
              <p:cNvSpPr/>
              <p:nvPr/>
            </p:nvSpPr>
            <p:spPr>
              <a:xfrm flipV="1">
                <a:off x="-1" y="0"/>
                <a:ext cx="2" cy="66604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67" name="Freeform 22"/>
            <p:cNvSpPr/>
            <p:nvPr/>
          </p:nvSpPr>
          <p:spPr>
            <a:xfrm>
              <a:off x="6198998" y="617501"/>
              <a:ext cx="155788" cy="66604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70" name="Freeform 23"/>
            <p:cNvGrpSpPr/>
            <p:nvPr/>
          </p:nvGrpSpPr>
          <p:grpSpPr>
            <a:xfrm>
              <a:off x="1706020" y="1184204"/>
              <a:ext cx="848926" cy="817316"/>
              <a:chOff x="0" y="0"/>
              <a:chExt cx="848924" cy="817315"/>
            </a:xfrm>
          </p:grpSpPr>
          <p:sp>
            <p:nvSpPr>
              <p:cNvPr id="1268" name="Line"/>
              <p:cNvSpPr/>
              <p:nvPr/>
            </p:nvSpPr>
            <p:spPr>
              <a:xfrm flipH="1">
                <a:off x="-1" y="0"/>
                <a:ext cx="848926" cy="81731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69" name="Line"/>
              <p:cNvSpPr/>
              <p:nvPr/>
            </p:nvSpPr>
            <p:spPr>
              <a:xfrm flipV="1">
                <a:off x="-1" y="0"/>
                <a:ext cx="848926" cy="81731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71" name="Freeform 24"/>
            <p:cNvSpPr/>
            <p:nvPr/>
          </p:nvSpPr>
          <p:spPr>
            <a:xfrm>
              <a:off x="1706020" y="1850248"/>
              <a:ext cx="162561" cy="15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7737"/>
                  </a:moveTo>
                  <a:lnTo>
                    <a:pt x="0" y="21600"/>
                  </a:lnTo>
                  <a:lnTo>
                    <a:pt x="12300" y="0"/>
                  </a:lnTo>
                  <a:lnTo>
                    <a:pt x="21600" y="773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74" name="Freeform 25"/>
            <p:cNvGrpSpPr/>
            <p:nvPr/>
          </p:nvGrpSpPr>
          <p:grpSpPr>
            <a:xfrm>
              <a:off x="3478376" y="1184204"/>
              <a:ext cx="871503" cy="783449"/>
              <a:chOff x="0" y="0"/>
              <a:chExt cx="871502" cy="783448"/>
            </a:xfrm>
          </p:grpSpPr>
          <p:sp>
            <p:nvSpPr>
              <p:cNvPr id="1272" name="Line"/>
              <p:cNvSpPr/>
              <p:nvPr/>
            </p:nvSpPr>
            <p:spPr>
              <a:xfrm>
                <a:off x="-1" y="0"/>
                <a:ext cx="871504" cy="7834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73" name="Line"/>
              <p:cNvSpPr/>
              <p:nvPr/>
            </p:nvSpPr>
            <p:spPr>
              <a:xfrm flipH="1" flipV="1">
                <a:off x="-1" y="0"/>
                <a:ext cx="871504" cy="7834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75" name="Freeform 26"/>
            <p:cNvSpPr/>
            <p:nvPr/>
          </p:nvSpPr>
          <p:spPr>
            <a:xfrm>
              <a:off x="4180545" y="1818639"/>
              <a:ext cx="169334" cy="1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928" y="0"/>
                  </a:moveTo>
                  <a:lnTo>
                    <a:pt x="21600" y="21600"/>
                  </a:lnTo>
                  <a:lnTo>
                    <a:pt x="0" y="8182"/>
                  </a:lnTo>
                  <a:lnTo>
                    <a:pt x="8928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278" name="Freeform 27"/>
            <p:cNvGrpSpPr/>
            <p:nvPr/>
          </p:nvGrpSpPr>
          <p:grpSpPr>
            <a:xfrm>
              <a:off x="2527290" y="0"/>
              <a:ext cx="1851379" cy="584765"/>
              <a:chOff x="0" y="0"/>
              <a:chExt cx="1851377" cy="584764"/>
            </a:xfrm>
          </p:grpSpPr>
          <p:sp>
            <p:nvSpPr>
              <p:cNvPr id="1276" name="Line"/>
              <p:cNvSpPr/>
              <p:nvPr/>
            </p:nvSpPr>
            <p:spPr>
              <a:xfrm>
                <a:off x="-1" y="0"/>
                <a:ext cx="1851379" cy="58476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277" name="Line"/>
              <p:cNvSpPr/>
              <p:nvPr/>
            </p:nvSpPr>
            <p:spPr>
              <a:xfrm flipH="1" flipV="1">
                <a:off x="-1" y="0"/>
                <a:ext cx="1851379" cy="58476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279" name="Freeform 28"/>
            <p:cNvSpPr/>
            <p:nvPr/>
          </p:nvSpPr>
          <p:spPr>
            <a:xfrm>
              <a:off x="4179984" y="489937"/>
              <a:ext cx="198685" cy="94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436" y="0"/>
                  </a:moveTo>
                  <a:lnTo>
                    <a:pt x="21600" y="21600"/>
                  </a:lnTo>
                  <a:lnTo>
                    <a:pt x="0" y="17486"/>
                  </a:lnTo>
                  <a:lnTo>
                    <a:pt x="3436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80" name="Rectangle 29"/>
            <p:cNvSpPr/>
            <p:nvPr/>
          </p:nvSpPr>
          <p:spPr>
            <a:xfrm>
              <a:off x="2771691" y="79360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1281" name="Rectangle 30"/>
            <p:cNvSpPr/>
            <p:nvPr/>
          </p:nvSpPr>
          <p:spPr>
            <a:xfrm>
              <a:off x="475531" y="214375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1282" name="Rectangle 31"/>
            <p:cNvSpPr/>
            <p:nvPr/>
          </p:nvSpPr>
          <p:spPr>
            <a:xfrm>
              <a:off x="1094162" y="214375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1283" name="Rectangle 32"/>
            <p:cNvSpPr/>
            <p:nvPr/>
          </p:nvSpPr>
          <p:spPr>
            <a:xfrm>
              <a:off x="1690216" y="21595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1284" name="Rectangle 33"/>
            <p:cNvSpPr/>
            <p:nvPr/>
          </p:nvSpPr>
          <p:spPr>
            <a:xfrm>
              <a:off x="3157771" y="21595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1285" name="Rectangle 34"/>
            <p:cNvSpPr/>
            <p:nvPr/>
          </p:nvSpPr>
          <p:spPr>
            <a:xfrm>
              <a:off x="3776402" y="215956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1286" name="Rectangle 35"/>
            <p:cNvSpPr/>
            <p:nvPr/>
          </p:nvSpPr>
          <p:spPr>
            <a:xfrm>
              <a:off x="4372456" y="214375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1287" name="Rectangle 36"/>
            <p:cNvSpPr/>
            <p:nvPr/>
          </p:nvSpPr>
          <p:spPr>
            <a:xfrm>
              <a:off x="4991087" y="212795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1288" name="Arc 37"/>
            <p:cNvSpPr/>
            <p:nvPr/>
          </p:nvSpPr>
          <p:spPr>
            <a:xfrm rot="18420000">
              <a:off x="130081" y="1707988"/>
              <a:ext cx="433494" cy="5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89" name="Arc 38"/>
            <p:cNvSpPr/>
            <p:nvPr/>
          </p:nvSpPr>
          <p:spPr>
            <a:xfrm rot="18420000">
              <a:off x="2731041" y="1707988"/>
              <a:ext cx="433495" cy="5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1293" name="Group 107"/>
          <p:cNvGrpSpPr/>
          <p:nvPr/>
        </p:nvGrpSpPr>
        <p:grpSpPr>
          <a:xfrm>
            <a:off x="5427697" y="2153101"/>
            <a:ext cx="3373121" cy="1526453"/>
            <a:chOff x="-101600" y="-338666"/>
            <a:chExt cx="3373120" cy="1526452"/>
          </a:xfrm>
        </p:grpSpPr>
        <p:sp>
          <p:nvSpPr>
            <p:cNvPr id="1291" name="Text Box 104"/>
            <p:cNvSpPr txBox="1"/>
            <p:nvPr/>
          </p:nvSpPr>
          <p:spPr>
            <a:xfrm>
              <a:off x="-101600" y="-338667"/>
              <a:ext cx="2943892" cy="15264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/>
            <a:p>
              <a:pPr algn="l" defTabSz="130048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Need to merge </a:t>
              </a:r>
            </a:p>
            <a:p>
              <a:pPr algn="l" defTabSz="130048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recursively </a:t>
              </a:r>
            </a:p>
            <a:p>
              <a:pPr algn="l" defTabSz="130048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upwards!</a:t>
              </a:r>
            </a:p>
          </p:txBody>
        </p:sp>
        <p:sp>
          <p:nvSpPr>
            <p:cNvPr id="1292" name="AutoShape 105"/>
            <p:cNvSpPr/>
            <p:nvPr/>
          </p:nvSpPr>
          <p:spPr>
            <a:xfrm flipH="1" rot="10800000">
              <a:off x="1840445" y="555414"/>
              <a:ext cx="1431075" cy="390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4985" y="0"/>
                    <a:pt x="9969" y="5400"/>
                    <a:pt x="9969" y="10800"/>
                  </a:cubicBezTo>
                  <a:cubicBezTo>
                    <a:pt x="9969" y="16200"/>
                    <a:pt x="15785" y="21600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  <a:tailEnd type="stealth" w="med" len="med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grpSp>
        <p:nvGrpSpPr>
          <p:cNvPr id="1375" name="Group 116"/>
          <p:cNvGrpSpPr/>
          <p:nvPr/>
        </p:nvGrpSpPr>
        <p:grpSpPr>
          <a:xfrm>
            <a:off x="697289" y="5837732"/>
            <a:ext cx="12283440" cy="3704766"/>
            <a:chOff x="0" y="0"/>
            <a:chExt cx="12283439" cy="3704765"/>
          </a:xfrm>
        </p:grpSpPr>
        <p:sp>
          <p:nvSpPr>
            <p:cNvPr id="1294" name="Freeform 39"/>
            <p:cNvSpPr/>
            <p:nvPr/>
          </p:nvSpPr>
          <p:spPr>
            <a:xfrm>
              <a:off x="0" y="2373805"/>
              <a:ext cx="539609" cy="54186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95" name="Freeform 40"/>
            <p:cNvSpPr/>
            <p:nvPr/>
          </p:nvSpPr>
          <p:spPr>
            <a:xfrm>
              <a:off x="539608" y="2373805"/>
              <a:ext cx="544126" cy="54186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96" name="Freeform 41"/>
            <p:cNvSpPr/>
            <p:nvPr/>
          </p:nvSpPr>
          <p:spPr>
            <a:xfrm>
              <a:off x="1083733" y="2373805"/>
              <a:ext cx="544125" cy="54186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97" name="Freeform 42"/>
            <p:cNvSpPr/>
            <p:nvPr/>
          </p:nvSpPr>
          <p:spPr>
            <a:xfrm>
              <a:off x="1627857" y="2373805"/>
              <a:ext cx="541868" cy="54186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98" name="Freeform 43"/>
            <p:cNvSpPr/>
            <p:nvPr/>
          </p:nvSpPr>
          <p:spPr>
            <a:xfrm>
              <a:off x="4714239" y="2391867"/>
              <a:ext cx="541868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299" name="Freeform 44"/>
            <p:cNvSpPr/>
            <p:nvPr/>
          </p:nvSpPr>
          <p:spPr>
            <a:xfrm>
              <a:off x="5256106" y="2391867"/>
              <a:ext cx="544125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0" name="Freeform 45"/>
            <p:cNvSpPr/>
            <p:nvPr/>
          </p:nvSpPr>
          <p:spPr>
            <a:xfrm>
              <a:off x="5800230" y="2391867"/>
              <a:ext cx="541868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1" name="Freeform 46"/>
            <p:cNvSpPr/>
            <p:nvPr/>
          </p:nvSpPr>
          <p:spPr>
            <a:xfrm>
              <a:off x="6342097" y="2391867"/>
              <a:ext cx="544125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2" name="Freeform 47"/>
            <p:cNvSpPr/>
            <p:nvPr/>
          </p:nvSpPr>
          <p:spPr>
            <a:xfrm>
              <a:off x="7071359" y="2391867"/>
              <a:ext cx="541867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3" name="Freeform 48"/>
            <p:cNvSpPr/>
            <p:nvPr/>
          </p:nvSpPr>
          <p:spPr>
            <a:xfrm>
              <a:off x="7613225" y="2391867"/>
              <a:ext cx="544126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4" name="Freeform 49"/>
            <p:cNvSpPr/>
            <p:nvPr/>
          </p:nvSpPr>
          <p:spPr>
            <a:xfrm>
              <a:off x="8157350" y="2391867"/>
              <a:ext cx="541867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5" name="Freeform 50"/>
            <p:cNvSpPr/>
            <p:nvPr/>
          </p:nvSpPr>
          <p:spPr>
            <a:xfrm>
              <a:off x="8699217" y="2391867"/>
              <a:ext cx="544125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6" name="Freeform 51"/>
            <p:cNvSpPr/>
            <p:nvPr/>
          </p:nvSpPr>
          <p:spPr>
            <a:xfrm>
              <a:off x="9428478" y="2391867"/>
              <a:ext cx="541868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7" name="Freeform 52"/>
            <p:cNvSpPr/>
            <p:nvPr/>
          </p:nvSpPr>
          <p:spPr>
            <a:xfrm>
              <a:off x="9970345" y="2391867"/>
              <a:ext cx="544126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8" name="Freeform 53"/>
            <p:cNvSpPr/>
            <p:nvPr/>
          </p:nvSpPr>
          <p:spPr>
            <a:xfrm>
              <a:off x="10514470" y="2391867"/>
              <a:ext cx="544126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09" name="Freeform 54"/>
            <p:cNvSpPr/>
            <p:nvPr/>
          </p:nvSpPr>
          <p:spPr>
            <a:xfrm>
              <a:off x="11058594" y="2391867"/>
              <a:ext cx="539610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10" name="Freeform 55"/>
            <p:cNvSpPr/>
            <p:nvPr/>
          </p:nvSpPr>
          <p:spPr>
            <a:xfrm>
              <a:off x="2370666" y="2391867"/>
              <a:ext cx="544125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11" name="Freeform 56"/>
            <p:cNvSpPr/>
            <p:nvPr/>
          </p:nvSpPr>
          <p:spPr>
            <a:xfrm>
              <a:off x="2914790" y="2391867"/>
              <a:ext cx="544126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12" name="Freeform 57"/>
            <p:cNvSpPr/>
            <p:nvPr/>
          </p:nvSpPr>
          <p:spPr>
            <a:xfrm>
              <a:off x="3458915" y="2391867"/>
              <a:ext cx="541867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13" name="Freeform 58"/>
            <p:cNvSpPr/>
            <p:nvPr/>
          </p:nvSpPr>
          <p:spPr>
            <a:xfrm>
              <a:off x="4000781" y="2391867"/>
              <a:ext cx="544126" cy="53961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14" name="Freeform 59"/>
            <p:cNvSpPr/>
            <p:nvPr/>
          </p:nvSpPr>
          <p:spPr>
            <a:xfrm>
              <a:off x="4086577" y="414054"/>
              <a:ext cx="812801" cy="67281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17" name="Freeform 60"/>
            <p:cNvGrpSpPr/>
            <p:nvPr/>
          </p:nvGrpSpPr>
          <p:grpSpPr>
            <a:xfrm>
              <a:off x="4222043" y="414054"/>
              <a:ext cx="1" cy="672819"/>
              <a:chOff x="0" y="0"/>
              <a:chExt cx="0" cy="672817"/>
            </a:xfrm>
          </p:grpSpPr>
          <p:sp>
            <p:nvSpPr>
              <p:cNvPr id="1315" name="Line"/>
              <p:cNvSpPr/>
              <p:nvPr/>
            </p:nvSpPr>
            <p:spPr>
              <a:xfrm flipH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16" name="Line"/>
              <p:cNvSpPr/>
              <p:nvPr/>
            </p:nvSpPr>
            <p:spPr>
              <a:xfrm flipV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18" name="Freeform 61"/>
            <p:cNvSpPr/>
            <p:nvPr/>
          </p:nvSpPr>
          <p:spPr>
            <a:xfrm>
              <a:off x="4899377" y="414054"/>
              <a:ext cx="815059" cy="67281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21" name="Freeform 62"/>
            <p:cNvGrpSpPr/>
            <p:nvPr/>
          </p:nvGrpSpPr>
          <p:grpSpPr>
            <a:xfrm>
              <a:off x="5037101" y="414054"/>
              <a:ext cx="1" cy="672819"/>
              <a:chOff x="0" y="0"/>
              <a:chExt cx="0" cy="672817"/>
            </a:xfrm>
          </p:grpSpPr>
          <p:sp>
            <p:nvSpPr>
              <p:cNvPr id="1319" name="Line"/>
              <p:cNvSpPr/>
              <p:nvPr/>
            </p:nvSpPr>
            <p:spPr>
              <a:xfrm flipH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20" name="Line"/>
              <p:cNvSpPr/>
              <p:nvPr/>
            </p:nvSpPr>
            <p:spPr>
              <a:xfrm flipV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22" name="Freeform 63"/>
            <p:cNvSpPr/>
            <p:nvPr/>
          </p:nvSpPr>
          <p:spPr>
            <a:xfrm>
              <a:off x="5714435" y="414054"/>
              <a:ext cx="812801" cy="67281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25" name="Freeform 64"/>
            <p:cNvGrpSpPr/>
            <p:nvPr/>
          </p:nvGrpSpPr>
          <p:grpSpPr>
            <a:xfrm>
              <a:off x="5849901" y="414054"/>
              <a:ext cx="1" cy="672819"/>
              <a:chOff x="0" y="0"/>
              <a:chExt cx="0" cy="672817"/>
            </a:xfrm>
          </p:grpSpPr>
          <p:sp>
            <p:nvSpPr>
              <p:cNvPr id="1323" name="Line"/>
              <p:cNvSpPr/>
              <p:nvPr/>
            </p:nvSpPr>
            <p:spPr>
              <a:xfrm flipH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24" name="Line"/>
              <p:cNvSpPr/>
              <p:nvPr/>
            </p:nvSpPr>
            <p:spPr>
              <a:xfrm flipV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26" name="Freeform 65"/>
            <p:cNvSpPr/>
            <p:nvPr/>
          </p:nvSpPr>
          <p:spPr>
            <a:xfrm>
              <a:off x="6527234" y="414054"/>
              <a:ext cx="815059" cy="67281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29" name="Freeform 66"/>
            <p:cNvGrpSpPr/>
            <p:nvPr/>
          </p:nvGrpSpPr>
          <p:grpSpPr>
            <a:xfrm>
              <a:off x="6664959" y="414054"/>
              <a:ext cx="1" cy="672819"/>
              <a:chOff x="0" y="0"/>
              <a:chExt cx="0" cy="672817"/>
            </a:xfrm>
          </p:grpSpPr>
          <p:sp>
            <p:nvSpPr>
              <p:cNvPr id="1327" name="Line"/>
              <p:cNvSpPr/>
              <p:nvPr/>
            </p:nvSpPr>
            <p:spPr>
              <a:xfrm flipH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28" name="Line"/>
              <p:cNvSpPr/>
              <p:nvPr/>
            </p:nvSpPr>
            <p:spPr>
              <a:xfrm flipV="1">
                <a:off x="-1" y="0"/>
                <a:ext cx="2" cy="6728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30" name="Freeform 67"/>
            <p:cNvSpPr/>
            <p:nvPr/>
          </p:nvSpPr>
          <p:spPr>
            <a:xfrm>
              <a:off x="7342292" y="414054"/>
              <a:ext cx="137725" cy="67281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33" name="Freeform 68"/>
            <p:cNvGrpSpPr/>
            <p:nvPr/>
          </p:nvGrpSpPr>
          <p:grpSpPr>
            <a:xfrm>
              <a:off x="1065670" y="987530"/>
              <a:ext cx="3088641" cy="1368214"/>
              <a:chOff x="0" y="0"/>
              <a:chExt cx="3088639" cy="1368213"/>
            </a:xfrm>
          </p:grpSpPr>
          <p:sp>
            <p:nvSpPr>
              <p:cNvPr id="1331" name="Line"/>
              <p:cNvSpPr/>
              <p:nvPr/>
            </p:nvSpPr>
            <p:spPr>
              <a:xfrm flipH="1">
                <a:off x="0" y="-1"/>
                <a:ext cx="3088640" cy="136821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32" name="Line"/>
              <p:cNvSpPr/>
              <p:nvPr/>
            </p:nvSpPr>
            <p:spPr>
              <a:xfrm flipV="1">
                <a:off x="0" y="0"/>
                <a:ext cx="3088640" cy="136821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34" name="Freeform 69"/>
            <p:cNvSpPr/>
            <p:nvPr/>
          </p:nvSpPr>
          <p:spPr>
            <a:xfrm>
              <a:off x="1065670" y="2249627"/>
              <a:ext cx="173850" cy="106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5166"/>
                  </a:moveTo>
                  <a:lnTo>
                    <a:pt x="0" y="21600"/>
                  </a:lnTo>
                  <a:lnTo>
                    <a:pt x="17112" y="0"/>
                  </a:lnTo>
                  <a:lnTo>
                    <a:pt x="21600" y="1516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37" name="Freeform 70"/>
            <p:cNvGrpSpPr/>
            <p:nvPr/>
          </p:nvGrpSpPr>
          <p:grpSpPr>
            <a:xfrm>
              <a:off x="3474719" y="987530"/>
              <a:ext cx="1476588" cy="1368214"/>
              <a:chOff x="0" y="0"/>
              <a:chExt cx="1476586" cy="1368213"/>
            </a:xfrm>
          </p:grpSpPr>
          <p:sp>
            <p:nvSpPr>
              <p:cNvPr id="1335" name="Line"/>
              <p:cNvSpPr/>
              <p:nvPr/>
            </p:nvSpPr>
            <p:spPr>
              <a:xfrm flipH="1">
                <a:off x="0" y="-1"/>
                <a:ext cx="1476587" cy="136821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36" name="Line"/>
              <p:cNvSpPr/>
              <p:nvPr/>
            </p:nvSpPr>
            <p:spPr>
              <a:xfrm flipV="1">
                <a:off x="0" y="0"/>
                <a:ext cx="1476587" cy="13682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38" name="Freeform 71"/>
            <p:cNvSpPr/>
            <p:nvPr/>
          </p:nvSpPr>
          <p:spPr>
            <a:xfrm>
              <a:off x="3474719" y="2208987"/>
              <a:ext cx="153530" cy="14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305"/>
                  </a:moveTo>
                  <a:lnTo>
                    <a:pt x="0" y="21600"/>
                  </a:lnTo>
                  <a:lnTo>
                    <a:pt x="13659" y="0"/>
                  </a:lnTo>
                  <a:lnTo>
                    <a:pt x="21600" y="930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41" name="Freeform 72"/>
            <p:cNvGrpSpPr/>
            <p:nvPr/>
          </p:nvGrpSpPr>
          <p:grpSpPr>
            <a:xfrm>
              <a:off x="5764106" y="1005592"/>
              <a:ext cx="1" cy="1368214"/>
              <a:chOff x="0" y="0"/>
              <a:chExt cx="0" cy="1368213"/>
            </a:xfrm>
          </p:grpSpPr>
          <p:sp>
            <p:nvSpPr>
              <p:cNvPr id="1339" name="Line"/>
              <p:cNvSpPr/>
              <p:nvPr/>
            </p:nvSpPr>
            <p:spPr>
              <a:xfrm flipH="1">
                <a:off x="-1" y="0"/>
                <a:ext cx="2" cy="13682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40" name="Line"/>
              <p:cNvSpPr/>
              <p:nvPr/>
            </p:nvSpPr>
            <p:spPr>
              <a:xfrm flipV="1">
                <a:off x="-1" y="0"/>
                <a:ext cx="2" cy="136821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42" name="Freeform 73"/>
            <p:cNvSpPr/>
            <p:nvPr/>
          </p:nvSpPr>
          <p:spPr>
            <a:xfrm>
              <a:off x="5721208" y="2204472"/>
              <a:ext cx="88054" cy="16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10523" y="21600"/>
                  </a:ln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45" name="Freeform 74"/>
            <p:cNvGrpSpPr/>
            <p:nvPr/>
          </p:nvGrpSpPr>
          <p:grpSpPr>
            <a:xfrm>
              <a:off x="6594968" y="1005592"/>
              <a:ext cx="1544321" cy="1368214"/>
              <a:chOff x="0" y="0"/>
              <a:chExt cx="1544319" cy="1368213"/>
            </a:xfrm>
          </p:grpSpPr>
          <p:sp>
            <p:nvSpPr>
              <p:cNvPr id="1343" name="Line"/>
              <p:cNvSpPr/>
              <p:nvPr/>
            </p:nvSpPr>
            <p:spPr>
              <a:xfrm>
                <a:off x="0" y="-1"/>
                <a:ext cx="1544320" cy="136821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44" name="Line"/>
              <p:cNvSpPr/>
              <p:nvPr/>
            </p:nvSpPr>
            <p:spPr>
              <a:xfrm flipH="1" flipV="1">
                <a:off x="0" y="0"/>
                <a:ext cx="1544321" cy="136821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46" name="Freeform 75"/>
            <p:cNvSpPr/>
            <p:nvPr/>
          </p:nvSpPr>
          <p:spPr>
            <a:xfrm>
              <a:off x="7985759" y="2229307"/>
              <a:ext cx="153529" cy="144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624" y="0"/>
                  </a:moveTo>
                  <a:lnTo>
                    <a:pt x="21600" y="21600"/>
                  </a:lnTo>
                  <a:lnTo>
                    <a:pt x="0" y="9450"/>
                  </a:lnTo>
                  <a:lnTo>
                    <a:pt x="762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49" name="Freeform 76"/>
            <p:cNvGrpSpPr/>
            <p:nvPr/>
          </p:nvGrpSpPr>
          <p:grpSpPr>
            <a:xfrm>
              <a:off x="7391963" y="1005592"/>
              <a:ext cx="3122508" cy="1350152"/>
              <a:chOff x="0" y="0"/>
              <a:chExt cx="3122506" cy="1350150"/>
            </a:xfrm>
          </p:grpSpPr>
          <p:sp>
            <p:nvSpPr>
              <p:cNvPr id="1347" name="Line"/>
              <p:cNvSpPr/>
              <p:nvPr/>
            </p:nvSpPr>
            <p:spPr>
              <a:xfrm>
                <a:off x="0" y="-1"/>
                <a:ext cx="3122507" cy="135015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48" name="Line"/>
              <p:cNvSpPr/>
              <p:nvPr/>
            </p:nvSpPr>
            <p:spPr>
              <a:xfrm flipH="1" flipV="1">
                <a:off x="0" y="0"/>
                <a:ext cx="3122507" cy="135015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50" name="Freeform 77"/>
            <p:cNvSpPr/>
            <p:nvPr/>
          </p:nvSpPr>
          <p:spPr>
            <a:xfrm>
              <a:off x="10342879" y="2249627"/>
              <a:ext cx="171592" cy="1061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263" y="0"/>
                  </a:moveTo>
                  <a:lnTo>
                    <a:pt x="21600" y="21600"/>
                  </a:lnTo>
                  <a:lnTo>
                    <a:pt x="0" y="16085"/>
                  </a:lnTo>
                  <a:lnTo>
                    <a:pt x="4263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51" name="Rectangle 78"/>
            <p:cNvSpPr/>
            <p:nvPr/>
          </p:nvSpPr>
          <p:spPr>
            <a:xfrm>
              <a:off x="4515" y="240089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1352" name="Rectangle 79"/>
            <p:cNvSpPr/>
            <p:nvPr/>
          </p:nvSpPr>
          <p:spPr>
            <a:xfrm>
              <a:off x="564444" y="238509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1353" name="Rectangle 80"/>
            <p:cNvSpPr/>
            <p:nvPr/>
          </p:nvSpPr>
          <p:spPr>
            <a:xfrm>
              <a:off x="2957688" y="240089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1354" name="Rectangle 81"/>
            <p:cNvSpPr/>
            <p:nvPr/>
          </p:nvSpPr>
          <p:spPr>
            <a:xfrm>
              <a:off x="4669083" y="24347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1355" name="Rectangle 82"/>
            <p:cNvSpPr/>
            <p:nvPr/>
          </p:nvSpPr>
          <p:spPr>
            <a:xfrm>
              <a:off x="5213208" y="24347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1356" name="Rectangle 83"/>
            <p:cNvSpPr/>
            <p:nvPr/>
          </p:nvSpPr>
          <p:spPr>
            <a:xfrm>
              <a:off x="7060069" y="240089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19*</a:t>
              </a:r>
            </a:p>
          </p:txBody>
        </p:sp>
        <p:sp>
          <p:nvSpPr>
            <p:cNvPr id="1357" name="Rectangle 84"/>
            <p:cNvSpPr/>
            <p:nvPr/>
          </p:nvSpPr>
          <p:spPr>
            <a:xfrm>
              <a:off x="7604194" y="24189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1358" name="Rectangle 85"/>
            <p:cNvSpPr/>
            <p:nvPr/>
          </p:nvSpPr>
          <p:spPr>
            <a:xfrm>
              <a:off x="8164123" y="24347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1359" name="Rectangle 86"/>
            <p:cNvSpPr/>
            <p:nvPr/>
          </p:nvSpPr>
          <p:spPr>
            <a:xfrm>
              <a:off x="9401385" y="24189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1360" name="Rectangle 87"/>
            <p:cNvSpPr/>
            <p:nvPr/>
          </p:nvSpPr>
          <p:spPr>
            <a:xfrm>
              <a:off x="9945509" y="24189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1361" name="Rectangle 88"/>
            <p:cNvSpPr/>
            <p:nvPr/>
          </p:nvSpPr>
          <p:spPr>
            <a:xfrm>
              <a:off x="10471572" y="240089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1362" name="Rectangle 89"/>
            <p:cNvSpPr/>
            <p:nvPr/>
          </p:nvSpPr>
          <p:spPr>
            <a:xfrm>
              <a:off x="11013439" y="238509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1363" name="Rectangle 90"/>
            <p:cNvSpPr/>
            <p:nvPr/>
          </p:nvSpPr>
          <p:spPr>
            <a:xfrm>
              <a:off x="2413564" y="240089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1364" name="Rectangle 91"/>
            <p:cNvSpPr/>
            <p:nvPr/>
          </p:nvSpPr>
          <p:spPr>
            <a:xfrm>
              <a:off x="3481492" y="240089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8*</a:t>
              </a:r>
            </a:p>
          </p:txBody>
        </p:sp>
        <p:sp>
          <p:nvSpPr>
            <p:cNvPr id="1365" name="Rectangle 92"/>
            <p:cNvSpPr/>
            <p:nvPr/>
          </p:nvSpPr>
          <p:spPr>
            <a:xfrm>
              <a:off x="1846289" y="3287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3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New Root</a:t>
              </a:r>
            </a:p>
          </p:txBody>
        </p:sp>
        <p:sp>
          <p:nvSpPr>
            <p:cNvPr id="1366" name="Rectangle 93"/>
            <p:cNvSpPr/>
            <p:nvPr/>
          </p:nvSpPr>
          <p:spPr>
            <a:xfrm>
              <a:off x="6825261" y="52468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1367" name="Rectangle 94"/>
            <p:cNvSpPr/>
            <p:nvPr/>
          </p:nvSpPr>
          <p:spPr>
            <a:xfrm>
              <a:off x="5111608" y="50888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368" name="Rectangle 95"/>
            <p:cNvSpPr/>
            <p:nvPr/>
          </p:nvSpPr>
          <p:spPr>
            <a:xfrm>
              <a:off x="4330417" y="50888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369" name="Rectangle 96"/>
            <p:cNvSpPr/>
            <p:nvPr/>
          </p:nvSpPr>
          <p:spPr>
            <a:xfrm>
              <a:off x="5942470" y="52468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1370" name="Line 97"/>
            <p:cNvSpPr/>
            <p:nvPr/>
          </p:nvSpPr>
          <p:spPr>
            <a:xfrm>
              <a:off x="4930384" y="-1"/>
              <a:ext cx="756946" cy="40841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71" name="Arc 98"/>
            <p:cNvSpPr/>
            <p:nvPr/>
          </p:nvSpPr>
          <p:spPr>
            <a:xfrm rot="18420000">
              <a:off x="2092949" y="2044149"/>
              <a:ext cx="433494" cy="5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72" name="Arc 99"/>
            <p:cNvSpPr/>
            <p:nvPr/>
          </p:nvSpPr>
          <p:spPr>
            <a:xfrm rot="18420000">
              <a:off x="4477163" y="2044149"/>
              <a:ext cx="433494" cy="5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73" name="Arc 100"/>
            <p:cNvSpPr/>
            <p:nvPr/>
          </p:nvSpPr>
          <p:spPr>
            <a:xfrm rot="18420000">
              <a:off x="6753002" y="2044149"/>
              <a:ext cx="433494" cy="5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374" name="Arc 101"/>
            <p:cNvSpPr/>
            <p:nvPr/>
          </p:nvSpPr>
          <p:spPr>
            <a:xfrm rot="18420000">
              <a:off x="9028842" y="2044149"/>
              <a:ext cx="433494" cy="541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1376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379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377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378" name="B+ Tree Index: Delet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Delete</a:t>
              </a:r>
            </a:p>
          </p:txBody>
        </p:sp>
      </p:grpSp>
      <p:sp>
        <p:nvSpPr>
          <p:cNvPr id="1380" name="Text Box 73"/>
          <p:cNvSpPr txBox="1"/>
          <p:nvPr/>
        </p:nvSpPr>
        <p:spPr>
          <a:xfrm>
            <a:off x="450835" y="1993709"/>
            <a:ext cx="3938065" cy="58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Delete 24*</a:t>
            </a:r>
          </a:p>
        </p:txBody>
      </p:sp>
      <p:sp>
        <p:nvSpPr>
          <p:cNvPr id="1381" name="Must merge leaf nodes!…"/>
          <p:cNvSpPr txBox="1"/>
          <p:nvPr/>
        </p:nvSpPr>
        <p:spPr>
          <a:xfrm>
            <a:off x="320376" y="2732602"/>
            <a:ext cx="4629023" cy="2958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Must merge leaf nodes! 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non-leaf node, </a:t>
            </a:r>
            <a:r>
              <a:rPr b="1" i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remove</a:t>
            </a:r>
            <a:r>
              <a:rPr>
                <a:solidFill>
                  <a:srgbClr val="0000FF"/>
                </a:solidFill>
              </a:rPr>
              <a:t> </a:t>
            </a:r>
            <a:r>
              <a:t>index entry with key value = 27</a:t>
            </a:r>
          </a:p>
        </p:txBody>
      </p:sp>
      <p:sp>
        <p:nvSpPr>
          <p:cNvPr id="1382" name="Pull down of  the index entry"/>
          <p:cNvSpPr txBox="1"/>
          <p:nvPr/>
        </p:nvSpPr>
        <p:spPr>
          <a:xfrm>
            <a:off x="8676975" y="5684519"/>
            <a:ext cx="3938065" cy="1147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i="1">
                <a:solidFill>
                  <a:srgbClr val="0433FF"/>
                </a:solidFill>
              </a:rPr>
              <a:t>Pull down</a:t>
            </a:r>
            <a:r>
              <a:t> </a:t>
            </a:r>
            <a:r>
              <a:t>of </a:t>
            </a:r>
            <a:br/>
            <a:r>
              <a:t>the index entry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3" grpId="2"/>
      <p:bldP build="p" bldLvl="1" animBg="1" rev="0" advAuto="0" spid="1381" grpId="1"/>
      <p:bldP build="whole" bldLvl="1" animBg="1" rev="0" advAuto="0" spid="1382" grpId="3"/>
      <p:bldP build="whole" bldLvl="1" animBg="1" rev="0" advAuto="0" spid="1375" grpId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2" name="Group 112"/>
          <p:cNvGrpSpPr/>
          <p:nvPr/>
        </p:nvGrpSpPr>
        <p:grpSpPr>
          <a:xfrm>
            <a:off x="219523" y="4529010"/>
            <a:ext cx="13315247" cy="4294837"/>
            <a:chOff x="0" y="0"/>
            <a:chExt cx="13315246" cy="4294836"/>
          </a:xfrm>
        </p:grpSpPr>
        <p:sp>
          <p:nvSpPr>
            <p:cNvPr id="1384" name="Freeform 6"/>
            <p:cNvSpPr/>
            <p:nvPr/>
          </p:nvSpPr>
          <p:spPr>
            <a:xfrm>
              <a:off x="6195342" y="624819"/>
              <a:ext cx="641210" cy="58024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87" name="Freeform 7"/>
            <p:cNvGrpSpPr/>
            <p:nvPr/>
          </p:nvGrpSpPr>
          <p:grpSpPr>
            <a:xfrm>
              <a:off x="6303716" y="624819"/>
              <a:ext cx="1" cy="580249"/>
              <a:chOff x="0" y="0"/>
              <a:chExt cx="0" cy="580248"/>
            </a:xfrm>
          </p:grpSpPr>
          <p:sp>
            <p:nvSpPr>
              <p:cNvPr id="1385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86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88" name="Freeform 8"/>
            <p:cNvSpPr/>
            <p:nvPr/>
          </p:nvSpPr>
          <p:spPr>
            <a:xfrm>
              <a:off x="6836551" y="624819"/>
              <a:ext cx="643468" cy="58024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91" name="Freeform 9"/>
            <p:cNvGrpSpPr/>
            <p:nvPr/>
          </p:nvGrpSpPr>
          <p:grpSpPr>
            <a:xfrm>
              <a:off x="6942667" y="624819"/>
              <a:ext cx="1" cy="580249"/>
              <a:chOff x="0" y="0"/>
              <a:chExt cx="0" cy="580248"/>
            </a:xfrm>
          </p:grpSpPr>
          <p:sp>
            <p:nvSpPr>
              <p:cNvPr id="1389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90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394" name="Freeform 10"/>
            <p:cNvGrpSpPr/>
            <p:nvPr/>
          </p:nvGrpSpPr>
          <p:grpSpPr>
            <a:xfrm>
              <a:off x="7586134" y="624819"/>
              <a:ext cx="1" cy="580249"/>
              <a:chOff x="0" y="0"/>
              <a:chExt cx="0" cy="580248"/>
            </a:xfrm>
          </p:grpSpPr>
          <p:sp>
            <p:nvSpPr>
              <p:cNvPr id="1392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93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95" name="Freeform 11"/>
            <p:cNvSpPr/>
            <p:nvPr/>
          </p:nvSpPr>
          <p:spPr>
            <a:xfrm>
              <a:off x="3131538" y="1868854"/>
              <a:ext cx="643467" cy="577992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398" name="Freeform 12"/>
            <p:cNvGrpSpPr/>
            <p:nvPr/>
          </p:nvGrpSpPr>
          <p:grpSpPr>
            <a:xfrm>
              <a:off x="3239911" y="1868854"/>
              <a:ext cx="1" cy="577992"/>
              <a:chOff x="0" y="0"/>
              <a:chExt cx="0" cy="577990"/>
            </a:xfrm>
          </p:grpSpPr>
          <p:sp>
            <p:nvSpPr>
              <p:cNvPr id="1396" name="Line"/>
              <p:cNvSpPr/>
              <p:nvPr/>
            </p:nvSpPr>
            <p:spPr>
              <a:xfrm flipH="1">
                <a:off x="-1" y="0"/>
                <a:ext cx="2" cy="57799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97" name="Line"/>
              <p:cNvSpPr/>
              <p:nvPr/>
            </p:nvSpPr>
            <p:spPr>
              <a:xfrm flipV="1">
                <a:off x="-1" y="-1"/>
                <a:ext cx="2" cy="57799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399" name="Freeform 13"/>
            <p:cNvSpPr/>
            <p:nvPr/>
          </p:nvSpPr>
          <p:spPr>
            <a:xfrm>
              <a:off x="3775005" y="1868854"/>
              <a:ext cx="643467" cy="577992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02" name="Freeform 14"/>
            <p:cNvGrpSpPr/>
            <p:nvPr/>
          </p:nvGrpSpPr>
          <p:grpSpPr>
            <a:xfrm>
              <a:off x="3883378" y="1868854"/>
              <a:ext cx="1" cy="577992"/>
              <a:chOff x="0" y="0"/>
              <a:chExt cx="0" cy="577990"/>
            </a:xfrm>
          </p:grpSpPr>
          <p:sp>
            <p:nvSpPr>
              <p:cNvPr id="1400" name="Line"/>
              <p:cNvSpPr/>
              <p:nvPr/>
            </p:nvSpPr>
            <p:spPr>
              <a:xfrm flipH="1">
                <a:off x="-1" y="0"/>
                <a:ext cx="2" cy="57799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01" name="Line"/>
              <p:cNvSpPr/>
              <p:nvPr/>
            </p:nvSpPr>
            <p:spPr>
              <a:xfrm flipV="1">
                <a:off x="-1" y="-1"/>
                <a:ext cx="2" cy="57799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03" name="Freeform 15"/>
            <p:cNvSpPr/>
            <p:nvPr/>
          </p:nvSpPr>
          <p:spPr>
            <a:xfrm>
              <a:off x="4418471" y="1868854"/>
              <a:ext cx="638952" cy="577992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06" name="Freeform 16"/>
            <p:cNvGrpSpPr/>
            <p:nvPr/>
          </p:nvGrpSpPr>
          <p:grpSpPr>
            <a:xfrm>
              <a:off x="4522329" y="1868854"/>
              <a:ext cx="1" cy="577992"/>
              <a:chOff x="0" y="0"/>
              <a:chExt cx="0" cy="577990"/>
            </a:xfrm>
          </p:grpSpPr>
          <p:sp>
            <p:nvSpPr>
              <p:cNvPr id="1404" name="Line"/>
              <p:cNvSpPr/>
              <p:nvPr/>
            </p:nvSpPr>
            <p:spPr>
              <a:xfrm flipH="1">
                <a:off x="-1" y="0"/>
                <a:ext cx="2" cy="57799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05" name="Line"/>
              <p:cNvSpPr/>
              <p:nvPr/>
            </p:nvSpPr>
            <p:spPr>
              <a:xfrm flipV="1">
                <a:off x="-1" y="-1"/>
                <a:ext cx="2" cy="57799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07" name="Freeform 17"/>
            <p:cNvSpPr/>
            <p:nvPr/>
          </p:nvSpPr>
          <p:spPr>
            <a:xfrm>
              <a:off x="5057423" y="1868854"/>
              <a:ext cx="641210" cy="577992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10" name="Freeform 18"/>
            <p:cNvGrpSpPr/>
            <p:nvPr/>
          </p:nvGrpSpPr>
          <p:grpSpPr>
            <a:xfrm>
              <a:off x="5165796" y="1868854"/>
              <a:ext cx="1" cy="577992"/>
              <a:chOff x="0" y="0"/>
              <a:chExt cx="0" cy="577990"/>
            </a:xfrm>
          </p:grpSpPr>
          <p:sp>
            <p:nvSpPr>
              <p:cNvPr id="1408" name="Line"/>
              <p:cNvSpPr/>
              <p:nvPr/>
            </p:nvSpPr>
            <p:spPr>
              <a:xfrm flipH="1">
                <a:off x="-1" y="0"/>
                <a:ext cx="2" cy="57799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09" name="Line"/>
              <p:cNvSpPr/>
              <p:nvPr/>
            </p:nvSpPr>
            <p:spPr>
              <a:xfrm flipV="1">
                <a:off x="-1" y="-1"/>
                <a:ext cx="2" cy="57799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11" name="Freeform 19"/>
            <p:cNvSpPr/>
            <p:nvPr/>
          </p:nvSpPr>
          <p:spPr>
            <a:xfrm>
              <a:off x="5698631" y="1868854"/>
              <a:ext cx="110632" cy="577992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14" name="Freeform 20"/>
            <p:cNvGrpSpPr/>
            <p:nvPr/>
          </p:nvGrpSpPr>
          <p:grpSpPr>
            <a:xfrm>
              <a:off x="873760" y="2363307"/>
              <a:ext cx="2311965" cy="675076"/>
              <a:chOff x="0" y="0"/>
              <a:chExt cx="2311964" cy="675075"/>
            </a:xfrm>
          </p:grpSpPr>
          <p:sp>
            <p:nvSpPr>
              <p:cNvPr id="1412" name="Line"/>
              <p:cNvSpPr/>
              <p:nvPr/>
            </p:nvSpPr>
            <p:spPr>
              <a:xfrm flipH="1">
                <a:off x="0" y="-1"/>
                <a:ext cx="2311965" cy="67507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13" name="Line"/>
              <p:cNvSpPr/>
              <p:nvPr/>
            </p:nvSpPr>
            <p:spPr>
              <a:xfrm flipV="1">
                <a:off x="0" y="-1"/>
                <a:ext cx="2311965" cy="67507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417" name="Freeform 21"/>
            <p:cNvGrpSpPr/>
            <p:nvPr/>
          </p:nvGrpSpPr>
          <p:grpSpPr>
            <a:xfrm>
              <a:off x="2650631" y="2374596"/>
              <a:ext cx="1151468" cy="652499"/>
              <a:chOff x="0" y="0"/>
              <a:chExt cx="1151466" cy="652497"/>
            </a:xfrm>
          </p:grpSpPr>
          <p:sp>
            <p:nvSpPr>
              <p:cNvPr id="1415" name="Line"/>
              <p:cNvSpPr/>
              <p:nvPr/>
            </p:nvSpPr>
            <p:spPr>
              <a:xfrm flipH="1">
                <a:off x="-1" y="0"/>
                <a:ext cx="1151468" cy="65249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16" name="Line"/>
              <p:cNvSpPr/>
              <p:nvPr/>
            </p:nvSpPr>
            <p:spPr>
              <a:xfrm flipV="1">
                <a:off x="-1" y="0"/>
                <a:ext cx="1151468" cy="65249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18" name="Freeform 22"/>
            <p:cNvSpPr/>
            <p:nvPr/>
          </p:nvSpPr>
          <p:spPr>
            <a:xfrm>
              <a:off x="2650631" y="2927751"/>
              <a:ext cx="133210" cy="99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4236"/>
                  </a:moveTo>
                  <a:lnTo>
                    <a:pt x="0" y="21600"/>
                  </a:lnTo>
                  <a:lnTo>
                    <a:pt x="16841" y="0"/>
                  </a:lnTo>
                  <a:lnTo>
                    <a:pt x="21600" y="1423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21" name="Freeform 23"/>
            <p:cNvGrpSpPr/>
            <p:nvPr/>
          </p:nvGrpSpPr>
          <p:grpSpPr>
            <a:xfrm>
              <a:off x="4418471" y="2390400"/>
              <a:ext cx="24837" cy="636695"/>
              <a:chOff x="0" y="0"/>
              <a:chExt cx="24835" cy="636693"/>
            </a:xfrm>
          </p:grpSpPr>
          <p:sp>
            <p:nvSpPr>
              <p:cNvPr id="1419" name="Line"/>
              <p:cNvSpPr/>
              <p:nvPr/>
            </p:nvSpPr>
            <p:spPr>
              <a:xfrm flipH="1">
                <a:off x="0" y="0"/>
                <a:ext cx="24836" cy="63669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20" name="Line"/>
              <p:cNvSpPr/>
              <p:nvPr/>
            </p:nvSpPr>
            <p:spPr>
              <a:xfrm flipV="1">
                <a:off x="-1" y="0"/>
                <a:ext cx="24837" cy="636694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22" name="Freeform 24"/>
            <p:cNvSpPr/>
            <p:nvPr/>
          </p:nvSpPr>
          <p:spPr>
            <a:xfrm>
              <a:off x="4389120" y="2880338"/>
              <a:ext cx="65477" cy="14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665"/>
                  </a:moveTo>
                  <a:lnTo>
                    <a:pt x="8938" y="21600"/>
                  </a:lnTo>
                  <a:lnTo>
                    <a:pt x="0" y="0"/>
                  </a:lnTo>
                  <a:lnTo>
                    <a:pt x="21600" y="665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25" name="Freeform 25"/>
            <p:cNvGrpSpPr/>
            <p:nvPr/>
          </p:nvGrpSpPr>
          <p:grpSpPr>
            <a:xfrm>
              <a:off x="5125156" y="2390400"/>
              <a:ext cx="1124374" cy="620890"/>
              <a:chOff x="0" y="0"/>
              <a:chExt cx="1124373" cy="620888"/>
            </a:xfrm>
          </p:grpSpPr>
          <p:sp>
            <p:nvSpPr>
              <p:cNvPr id="1423" name="Line"/>
              <p:cNvSpPr/>
              <p:nvPr/>
            </p:nvSpPr>
            <p:spPr>
              <a:xfrm>
                <a:off x="0" y="-1"/>
                <a:ext cx="1124374" cy="62089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24" name="Line"/>
              <p:cNvSpPr/>
              <p:nvPr/>
            </p:nvSpPr>
            <p:spPr>
              <a:xfrm flipH="1" flipV="1">
                <a:off x="0" y="-1"/>
                <a:ext cx="1124374" cy="62089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26" name="Freeform 26"/>
            <p:cNvSpPr/>
            <p:nvPr/>
          </p:nvSpPr>
          <p:spPr>
            <a:xfrm>
              <a:off x="6116320" y="2914205"/>
              <a:ext cx="133210" cy="97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759" y="0"/>
                  </a:moveTo>
                  <a:lnTo>
                    <a:pt x="21600" y="21600"/>
                  </a:lnTo>
                  <a:lnTo>
                    <a:pt x="0" y="14065"/>
                  </a:lnTo>
                  <a:lnTo>
                    <a:pt x="4759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29" name="Freeform 27"/>
            <p:cNvGrpSpPr/>
            <p:nvPr/>
          </p:nvGrpSpPr>
          <p:grpSpPr>
            <a:xfrm>
              <a:off x="4377831" y="1117014"/>
              <a:ext cx="1871699" cy="722490"/>
              <a:chOff x="0" y="0"/>
              <a:chExt cx="1871698" cy="722488"/>
            </a:xfrm>
          </p:grpSpPr>
          <p:sp>
            <p:nvSpPr>
              <p:cNvPr id="1427" name="Line"/>
              <p:cNvSpPr/>
              <p:nvPr/>
            </p:nvSpPr>
            <p:spPr>
              <a:xfrm flipH="1">
                <a:off x="-1" y="-1"/>
                <a:ext cx="1871699" cy="72249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28" name="Line"/>
              <p:cNvSpPr/>
              <p:nvPr/>
            </p:nvSpPr>
            <p:spPr>
              <a:xfrm flipV="1">
                <a:off x="-1" y="0"/>
                <a:ext cx="1871699" cy="72248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30" name="Freeform 28"/>
            <p:cNvSpPr/>
            <p:nvPr/>
          </p:nvSpPr>
          <p:spPr>
            <a:xfrm>
              <a:off x="4377831" y="1758223"/>
              <a:ext cx="135468" cy="81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8000"/>
                  </a:moveTo>
                  <a:lnTo>
                    <a:pt x="0" y="21600"/>
                  </a:lnTo>
                  <a:lnTo>
                    <a:pt x="18360" y="0"/>
                  </a:lnTo>
                  <a:lnTo>
                    <a:pt x="21600" y="1800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431" name="Freeform 29"/>
            <p:cNvSpPr/>
            <p:nvPr/>
          </p:nvSpPr>
          <p:spPr>
            <a:xfrm>
              <a:off x="7480019" y="624819"/>
              <a:ext cx="641210" cy="58024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432" name="Freeform 30"/>
            <p:cNvSpPr/>
            <p:nvPr/>
          </p:nvSpPr>
          <p:spPr>
            <a:xfrm>
              <a:off x="8121228" y="624819"/>
              <a:ext cx="641210" cy="58024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35" name="Freeform 31"/>
            <p:cNvGrpSpPr/>
            <p:nvPr/>
          </p:nvGrpSpPr>
          <p:grpSpPr>
            <a:xfrm>
              <a:off x="8227343" y="624819"/>
              <a:ext cx="1" cy="580249"/>
              <a:chOff x="0" y="0"/>
              <a:chExt cx="0" cy="580248"/>
            </a:xfrm>
          </p:grpSpPr>
          <p:sp>
            <p:nvSpPr>
              <p:cNvPr id="1433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34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36" name="Freeform 32"/>
            <p:cNvSpPr/>
            <p:nvPr/>
          </p:nvSpPr>
          <p:spPr>
            <a:xfrm>
              <a:off x="8762437" y="624819"/>
              <a:ext cx="108374" cy="58024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437" name="Freeform 33"/>
            <p:cNvSpPr/>
            <p:nvPr/>
          </p:nvSpPr>
          <p:spPr>
            <a:xfrm>
              <a:off x="9390098" y="1767254"/>
              <a:ext cx="643468" cy="5802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40" name="Freeform 34"/>
            <p:cNvGrpSpPr/>
            <p:nvPr/>
          </p:nvGrpSpPr>
          <p:grpSpPr>
            <a:xfrm>
              <a:off x="9498472" y="1767254"/>
              <a:ext cx="1" cy="580250"/>
              <a:chOff x="0" y="0"/>
              <a:chExt cx="0" cy="580248"/>
            </a:xfrm>
          </p:grpSpPr>
          <p:sp>
            <p:nvSpPr>
              <p:cNvPr id="1438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39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41" name="Freeform 35"/>
            <p:cNvSpPr/>
            <p:nvPr/>
          </p:nvSpPr>
          <p:spPr>
            <a:xfrm>
              <a:off x="10033565" y="1767254"/>
              <a:ext cx="643468" cy="5802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44" name="Freeform 36"/>
            <p:cNvGrpSpPr/>
            <p:nvPr/>
          </p:nvGrpSpPr>
          <p:grpSpPr>
            <a:xfrm>
              <a:off x="10141939" y="1767254"/>
              <a:ext cx="1" cy="580250"/>
              <a:chOff x="0" y="0"/>
              <a:chExt cx="0" cy="580248"/>
            </a:xfrm>
          </p:grpSpPr>
          <p:sp>
            <p:nvSpPr>
              <p:cNvPr id="1442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43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45" name="Freeform 37"/>
            <p:cNvSpPr/>
            <p:nvPr/>
          </p:nvSpPr>
          <p:spPr>
            <a:xfrm>
              <a:off x="10677032" y="1767254"/>
              <a:ext cx="641210" cy="5802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48" name="Freeform 38"/>
            <p:cNvGrpSpPr/>
            <p:nvPr/>
          </p:nvGrpSpPr>
          <p:grpSpPr>
            <a:xfrm>
              <a:off x="10780890" y="1767254"/>
              <a:ext cx="1" cy="580250"/>
              <a:chOff x="0" y="0"/>
              <a:chExt cx="0" cy="580248"/>
            </a:xfrm>
          </p:grpSpPr>
          <p:sp>
            <p:nvSpPr>
              <p:cNvPr id="1446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47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49" name="Freeform 39"/>
            <p:cNvSpPr/>
            <p:nvPr/>
          </p:nvSpPr>
          <p:spPr>
            <a:xfrm>
              <a:off x="11318241" y="1767254"/>
              <a:ext cx="641210" cy="5802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52" name="Freeform 40"/>
            <p:cNvGrpSpPr/>
            <p:nvPr/>
          </p:nvGrpSpPr>
          <p:grpSpPr>
            <a:xfrm>
              <a:off x="11424356" y="1767254"/>
              <a:ext cx="1" cy="580250"/>
              <a:chOff x="0" y="0"/>
              <a:chExt cx="0" cy="580248"/>
            </a:xfrm>
          </p:grpSpPr>
          <p:sp>
            <p:nvSpPr>
              <p:cNvPr id="1450" name="Line"/>
              <p:cNvSpPr/>
              <p:nvPr/>
            </p:nvSpPr>
            <p:spPr>
              <a:xfrm flipH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51" name="Line"/>
              <p:cNvSpPr/>
              <p:nvPr/>
            </p:nvSpPr>
            <p:spPr>
              <a:xfrm flipV="1">
                <a:off x="-1" y="0"/>
                <a:ext cx="2" cy="58024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53" name="Freeform 41"/>
            <p:cNvSpPr/>
            <p:nvPr/>
          </p:nvSpPr>
          <p:spPr>
            <a:xfrm>
              <a:off x="11959450" y="1767254"/>
              <a:ext cx="108374" cy="58025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56" name="Freeform 42"/>
            <p:cNvGrpSpPr/>
            <p:nvPr/>
          </p:nvGrpSpPr>
          <p:grpSpPr>
            <a:xfrm>
              <a:off x="5739271" y="2374596"/>
              <a:ext cx="2181015" cy="652499"/>
              <a:chOff x="0" y="0"/>
              <a:chExt cx="2181013" cy="652497"/>
            </a:xfrm>
          </p:grpSpPr>
          <p:sp>
            <p:nvSpPr>
              <p:cNvPr id="1454" name="Line"/>
              <p:cNvSpPr/>
              <p:nvPr/>
            </p:nvSpPr>
            <p:spPr>
              <a:xfrm>
                <a:off x="0" y="-1"/>
                <a:ext cx="2181014" cy="6524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55" name="Line"/>
              <p:cNvSpPr/>
              <p:nvPr/>
            </p:nvSpPr>
            <p:spPr>
              <a:xfrm flipH="1" flipV="1">
                <a:off x="-1" y="-1"/>
                <a:ext cx="2181015" cy="65249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459" name="Freeform 43"/>
            <p:cNvGrpSpPr/>
            <p:nvPr/>
          </p:nvGrpSpPr>
          <p:grpSpPr>
            <a:xfrm>
              <a:off x="9432997" y="2259449"/>
              <a:ext cx="239325" cy="751841"/>
              <a:chOff x="0" y="0"/>
              <a:chExt cx="239324" cy="751839"/>
            </a:xfrm>
          </p:grpSpPr>
          <p:sp>
            <p:nvSpPr>
              <p:cNvPr id="1457" name="Line"/>
              <p:cNvSpPr/>
              <p:nvPr/>
            </p:nvSpPr>
            <p:spPr>
              <a:xfrm>
                <a:off x="0" y="-1"/>
                <a:ext cx="239325" cy="751841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58" name="Line"/>
              <p:cNvSpPr/>
              <p:nvPr/>
            </p:nvSpPr>
            <p:spPr>
              <a:xfrm flipH="1" flipV="1">
                <a:off x="-1" y="0"/>
                <a:ext cx="239326" cy="75184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60" name="Freeform 44"/>
            <p:cNvSpPr/>
            <p:nvPr/>
          </p:nvSpPr>
          <p:spPr>
            <a:xfrm>
              <a:off x="9595556" y="2864533"/>
              <a:ext cx="76766" cy="14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8424" y="0"/>
                  </a:moveTo>
                  <a:lnTo>
                    <a:pt x="21600" y="21600"/>
                  </a:lnTo>
                  <a:lnTo>
                    <a:pt x="0" y="3323"/>
                  </a:lnTo>
                  <a:lnTo>
                    <a:pt x="18424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63" name="Freeform 45"/>
            <p:cNvGrpSpPr/>
            <p:nvPr/>
          </p:nvGrpSpPr>
          <p:grpSpPr>
            <a:xfrm>
              <a:off x="10074206" y="2275254"/>
              <a:ext cx="1684303" cy="736036"/>
              <a:chOff x="0" y="0"/>
              <a:chExt cx="1684302" cy="736035"/>
            </a:xfrm>
          </p:grpSpPr>
          <p:sp>
            <p:nvSpPr>
              <p:cNvPr id="1461" name="Line"/>
              <p:cNvSpPr/>
              <p:nvPr/>
            </p:nvSpPr>
            <p:spPr>
              <a:xfrm>
                <a:off x="0" y="-1"/>
                <a:ext cx="1684303" cy="73603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62" name="Line"/>
              <p:cNvSpPr/>
              <p:nvPr/>
            </p:nvSpPr>
            <p:spPr>
              <a:xfrm flipH="1" flipV="1">
                <a:off x="0" y="-1"/>
                <a:ext cx="1684303" cy="73603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64" name="Freeform 46"/>
            <p:cNvSpPr/>
            <p:nvPr/>
          </p:nvSpPr>
          <p:spPr>
            <a:xfrm>
              <a:off x="11620783" y="2925493"/>
              <a:ext cx="137726" cy="8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249" y="0"/>
                  </a:moveTo>
                  <a:lnTo>
                    <a:pt x="21600" y="21600"/>
                  </a:lnTo>
                  <a:lnTo>
                    <a:pt x="0" y="17053"/>
                  </a:lnTo>
                  <a:lnTo>
                    <a:pt x="4249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467" name="Freeform 47"/>
            <p:cNvGrpSpPr/>
            <p:nvPr/>
          </p:nvGrpSpPr>
          <p:grpSpPr>
            <a:xfrm>
              <a:off x="6874933" y="1132819"/>
              <a:ext cx="2889957" cy="607343"/>
              <a:chOff x="0" y="0"/>
              <a:chExt cx="2889955" cy="607341"/>
            </a:xfrm>
          </p:grpSpPr>
          <p:sp>
            <p:nvSpPr>
              <p:cNvPr id="1465" name="Line"/>
              <p:cNvSpPr/>
              <p:nvPr/>
            </p:nvSpPr>
            <p:spPr>
              <a:xfrm>
                <a:off x="-1" y="0"/>
                <a:ext cx="2889957" cy="60734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466" name="Line"/>
              <p:cNvSpPr/>
              <p:nvPr/>
            </p:nvSpPr>
            <p:spPr>
              <a:xfrm flipH="1" flipV="1">
                <a:off x="-1" y="0"/>
                <a:ext cx="2889957" cy="607343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468" name="Freeform 48"/>
            <p:cNvSpPr/>
            <p:nvPr/>
          </p:nvSpPr>
          <p:spPr>
            <a:xfrm>
              <a:off x="9624907" y="1676943"/>
              <a:ext cx="139984" cy="69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0" y="0"/>
                  </a:moveTo>
                  <a:lnTo>
                    <a:pt x="21600" y="19510"/>
                  </a:lnTo>
                  <a:lnTo>
                    <a:pt x="0" y="21600"/>
                  </a:lnTo>
                  <a:lnTo>
                    <a:pt x="209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469" name="Rectangle 49"/>
            <p:cNvSpPr/>
            <p:nvPr/>
          </p:nvSpPr>
          <p:spPr>
            <a:xfrm>
              <a:off x="5330614" y="242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3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Root</a:t>
              </a:r>
            </a:p>
          </p:txBody>
        </p:sp>
        <p:sp>
          <p:nvSpPr>
            <p:cNvPr id="1470" name="Rectangle 50"/>
            <p:cNvSpPr/>
            <p:nvPr/>
          </p:nvSpPr>
          <p:spPr>
            <a:xfrm>
              <a:off x="3914987" y="188240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471" name="Rectangle 51"/>
            <p:cNvSpPr/>
            <p:nvPr/>
          </p:nvSpPr>
          <p:spPr>
            <a:xfrm>
              <a:off x="3298613" y="188240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472" name="Rectangle 52"/>
            <p:cNvSpPr/>
            <p:nvPr/>
          </p:nvSpPr>
          <p:spPr>
            <a:xfrm>
              <a:off x="4504267" y="186885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1473" name="Rectangle 53"/>
            <p:cNvSpPr/>
            <p:nvPr/>
          </p:nvSpPr>
          <p:spPr>
            <a:xfrm>
              <a:off x="5210951" y="186885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1474" name="Rectangle 54"/>
            <p:cNvSpPr/>
            <p:nvPr/>
          </p:nvSpPr>
          <p:spPr>
            <a:xfrm>
              <a:off x="6333067" y="63836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475" name="Rectangle 55"/>
            <p:cNvSpPr/>
            <p:nvPr/>
          </p:nvSpPr>
          <p:spPr>
            <a:xfrm>
              <a:off x="9543628" y="179660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grpSp>
          <p:nvGrpSpPr>
            <p:cNvPr id="1524" name="Group 56"/>
            <p:cNvGrpSpPr/>
            <p:nvPr/>
          </p:nvGrpSpPr>
          <p:grpSpPr>
            <a:xfrm>
              <a:off x="0" y="2954845"/>
              <a:ext cx="13315247" cy="1339992"/>
              <a:chOff x="0" y="0"/>
              <a:chExt cx="13315246" cy="1339991"/>
            </a:xfrm>
          </p:grpSpPr>
          <p:sp>
            <p:nvSpPr>
              <p:cNvPr id="1476" name="Freeform 57"/>
              <p:cNvSpPr/>
              <p:nvPr/>
            </p:nvSpPr>
            <p:spPr>
              <a:xfrm>
                <a:off x="3585351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77" name="Freeform 58"/>
              <p:cNvSpPr/>
              <p:nvPr/>
            </p:nvSpPr>
            <p:spPr>
              <a:xfrm>
                <a:off x="4014329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78" name="Freeform 59"/>
              <p:cNvSpPr/>
              <p:nvPr/>
            </p:nvSpPr>
            <p:spPr>
              <a:xfrm>
                <a:off x="4443307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79" name="Freeform 60"/>
              <p:cNvSpPr/>
              <p:nvPr/>
            </p:nvSpPr>
            <p:spPr>
              <a:xfrm>
                <a:off x="4872285" y="99342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0" name="Freeform 61"/>
              <p:cNvSpPr/>
              <p:nvPr/>
            </p:nvSpPr>
            <p:spPr>
              <a:xfrm>
                <a:off x="5405120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1" name="Freeform 62"/>
              <p:cNvSpPr/>
              <p:nvPr/>
            </p:nvSpPr>
            <p:spPr>
              <a:xfrm>
                <a:off x="5834098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2" name="Freeform 63"/>
              <p:cNvSpPr/>
              <p:nvPr/>
            </p:nvSpPr>
            <p:spPr>
              <a:xfrm>
                <a:off x="6263076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3" name="Freeform 64"/>
              <p:cNvSpPr/>
              <p:nvPr/>
            </p:nvSpPr>
            <p:spPr>
              <a:xfrm>
                <a:off x="6692054" y="99342"/>
                <a:ext cx="424463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4" name="Freeform 65"/>
              <p:cNvSpPr/>
              <p:nvPr/>
            </p:nvSpPr>
            <p:spPr>
              <a:xfrm>
                <a:off x="12106206" y="99342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5" name="Freeform 66"/>
              <p:cNvSpPr/>
              <p:nvPr/>
            </p:nvSpPr>
            <p:spPr>
              <a:xfrm>
                <a:off x="7197797" y="99342"/>
                <a:ext cx="428978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6" name="Freeform 67"/>
              <p:cNvSpPr/>
              <p:nvPr/>
            </p:nvSpPr>
            <p:spPr>
              <a:xfrm>
                <a:off x="873760" y="15804"/>
                <a:ext cx="137725" cy="67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880"/>
                    </a:moveTo>
                    <a:lnTo>
                      <a:pt x="0" y="21600"/>
                    </a:lnTo>
                    <a:lnTo>
                      <a:pt x="18767" y="0"/>
                    </a:lnTo>
                    <a:lnTo>
                      <a:pt x="21600" y="2088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7" name="Freeform 68"/>
              <p:cNvSpPr/>
              <p:nvPr/>
            </p:nvSpPr>
            <p:spPr>
              <a:xfrm>
                <a:off x="10823788" y="99342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8" name="Freeform 69"/>
              <p:cNvSpPr/>
              <p:nvPr/>
            </p:nvSpPr>
            <p:spPr>
              <a:xfrm>
                <a:off x="11250507" y="99342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89" name="Freeform 70"/>
              <p:cNvSpPr/>
              <p:nvPr/>
            </p:nvSpPr>
            <p:spPr>
              <a:xfrm>
                <a:off x="11677228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0" name="Freeform 71"/>
              <p:cNvSpPr/>
              <p:nvPr/>
            </p:nvSpPr>
            <p:spPr>
              <a:xfrm>
                <a:off x="9004019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1" name="Freeform 72"/>
              <p:cNvSpPr/>
              <p:nvPr/>
            </p:nvSpPr>
            <p:spPr>
              <a:xfrm>
                <a:off x="9432997" y="99342"/>
                <a:ext cx="424463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2" name="Freeform 73"/>
              <p:cNvSpPr/>
              <p:nvPr/>
            </p:nvSpPr>
            <p:spPr>
              <a:xfrm>
                <a:off x="9857458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3" name="Freeform 74"/>
              <p:cNvSpPr/>
              <p:nvPr/>
            </p:nvSpPr>
            <p:spPr>
              <a:xfrm>
                <a:off x="10286437" y="99342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4" name="Freeform 75"/>
              <p:cNvSpPr/>
              <p:nvPr/>
            </p:nvSpPr>
            <p:spPr>
              <a:xfrm>
                <a:off x="7626774" y="99342"/>
                <a:ext cx="431237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5" name="Freeform 76"/>
              <p:cNvSpPr/>
              <p:nvPr/>
            </p:nvSpPr>
            <p:spPr>
              <a:xfrm>
                <a:off x="8058010" y="99342"/>
                <a:ext cx="424463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6" name="Freeform 77"/>
              <p:cNvSpPr/>
              <p:nvPr/>
            </p:nvSpPr>
            <p:spPr>
              <a:xfrm>
                <a:off x="8482472" y="99342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7" name="Freeform 78"/>
              <p:cNvSpPr/>
              <p:nvPr/>
            </p:nvSpPr>
            <p:spPr>
              <a:xfrm>
                <a:off x="7780303" y="0"/>
                <a:ext cx="139983" cy="722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787" y="0"/>
                    </a:moveTo>
                    <a:lnTo>
                      <a:pt x="21600" y="21600"/>
                    </a:lnTo>
                    <a:lnTo>
                      <a:pt x="0" y="20250"/>
                    </a:lnTo>
                    <a:lnTo>
                      <a:pt x="2787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8" name="Freeform 79"/>
              <p:cNvSpPr/>
              <p:nvPr/>
            </p:nvSpPr>
            <p:spPr>
              <a:xfrm>
                <a:off x="0" y="83537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499" name="Freeform 80"/>
              <p:cNvSpPr/>
              <p:nvPr/>
            </p:nvSpPr>
            <p:spPr>
              <a:xfrm>
                <a:off x="426720" y="83537"/>
                <a:ext cx="426721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0" name="Freeform 81"/>
              <p:cNvSpPr/>
              <p:nvPr/>
            </p:nvSpPr>
            <p:spPr>
              <a:xfrm>
                <a:off x="853440" y="83537"/>
                <a:ext cx="428978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1" name="Freeform 82"/>
              <p:cNvSpPr/>
              <p:nvPr/>
            </p:nvSpPr>
            <p:spPr>
              <a:xfrm>
                <a:off x="1282417" y="83537"/>
                <a:ext cx="428979" cy="465103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2" name="Freeform 83"/>
              <p:cNvSpPr/>
              <p:nvPr/>
            </p:nvSpPr>
            <p:spPr>
              <a:xfrm>
                <a:off x="1797191" y="83537"/>
                <a:ext cx="426721" cy="467361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3" name="Freeform 84"/>
              <p:cNvSpPr/>
              <p:nvPr/>
            </p:nvSpPr>
            <p:spPr>
              <a:xfrm>
                <a:off x="2223911" y="83537"/>
                <a:ext cx="426721" cy="467361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4" name="Freeform 85"/>
              <p:cNvSpPr/>
              <p:nvPr/>
            </p:nvSpPr>
            <p:spPr>
              <a:xfrm>
                <a:off x="2650631" y="83537"/>
                <a:ext cx="428979" cy="467361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5" name="Freeform 86"/>
              <p:cNvSpPr/>
              <p:nvPr/>
            </p:nvSpPr>
            <p:spPr>
              <a:xfrm>
                <a:off x="3079609" y="83537"/>
                <a:ext cx="428979" cy="467361"/>
              </a:xfrm>
              <a:prstGeom prst="rect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Tahoma"/>
                    <a:ea typeface="Tahoma"/>
                    <a:cs typeface="Tahoma"/>
                    <a:sym typeface="Tahoma"/>
                  </a:defRPr>
                </a:pPr>
              </a:p>
            </p:txBody>
          </p:sp>
          <p:sp>
            <p:nvSpPr>
              <p:cNvPr id="1506" name="Rectangle 87"/>
              <p:cNvSpPr/>
              <p:nvPr/>
            </p:nvSpPr>
            <p:spPr>
              <a:xfrm>
                <a:off x="3526649" y="69991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14*</a:t>
                </a:r>
              </a:p>
            </p:txBody>
          </p:sp>
          <p:sp>
            <p:nvSpPr>
              <p:cNvPr id="1507" name="Rectangle 88"/>
              <p:cNvSpPr/>
              <p:nvPr/>
            </p:nvSpPr>
            <p:spPr>
              <a:xfrm>
                <a:off x="3955627" y="69991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16*</a:t>
                </a:r>
              </a:p>
            </p:txBody>
          </p:sp>
          <p:sp>
            <p:nvSpPr>
              <p:cNvPr id="1508" name="Rectangle 89"/>
              <p:cNvSpPr/>
              <p:nvPr/>
            </p:nvSpPr>
            <p:spPr>
              <a:xfrm>
                <a:off x="5371253" y="42897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17*</a:t>
                </a:r>
              </a:p>
            </p:txBody>
          </p:sp>
          <p:sp>
            <p:nvSpPr>
              <p:cNvPr id="1509" name="Rectangle 90"/>
              <p:cNvSpPr/>
              <p:nvPr/>
            </p:nvSpPr>
            <p:spPr>
              <a:xfrm>
                <a:off x="5786685" y="42897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18*</a:t>
                </a:r>
              </a:p>
            </p:txBody>
          </p:sp>
          <p:sp>
            <p:nvSpPr>
              <p:cNvPr id="1510" name="Rectangle 91"/>
              <p:cNvSpPr/>
              <p:nvPr/>
            </p:nvSpPr>
            <p:spPr>
              <a:xfrm>
                <a:off x="7136836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20*</a:t>
                </a:r>
              </a:p>
            </p:txBody>
          </p:sp>
          <p:sp>
            <p:nvSpPr>
              <p:cNvPr id="1511" name="Rectangle 92"/>
              <p:cNvSpPr/>
              <p:nvPr/>
            </p:nvSpPr>
            <p:spPr>
              <a:xfrm>
                <a:off x="10776374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33*</a:t>
                </a:r>
              </a:p>
            </p:txBody>
          </p:sp>
          <p:sp>
            <p:nvSpPr>
              <p:cNvPr id="1512" name="Rectangle 93"/>
              <p:cNvSpPr/>
              <p:nvPr/>
            </p:nvSpPr>
            <p:spPr>
              <a:xfrm>
                <a:off x="11203094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34*</a:t>
                </a:r>
              </a:p>
            </p:txBody>
          </p:sp>
          <p:sp>
            <p:nvSpPr>
              <p:cNvPr id="1513" name="Rectangle 94"/>
              <p:cNvSpPr/>
              <p:nvPr/>
            </p:nvSpPr>
            <p:spPr>
              <a:xfrm>
                <a:off x="11616267" y="42897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38*</a:t>
                </a:r>
              </a:p>
            </p:txBody>
          </p:sp>
          <p:sp>
            <p:nvSpPr>
              <p:cNvPr id="1514" name="Rectangle 95"/>
              <p:cNvSpPr/>
              <p:nvPr/>
            </p:nvSpPr>
            <p:spPr>
              <a:xfrm>
                <a:off x="12045246" y="2709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39*</a:t>
                </a:r>
              </a:p>
            </p:txBody>
          </p:sp>
          <p:sp>
            <p:nvSpPr>
              <p:cNvPr id="1515" name="Rectangle 96"/>
              <p:cNvSpPr/>
              <p:nvPr/>
            </p:nvSpPr>
            <p:spPr>
              <a:xfrm>
                <a:off x="8956606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22*</a:t>
                </a:r>
              </a:p>
            </p:txBody>
          </p:sp>
          <p:sp>
            <p:nvSpPr>
              <p:cNvPr id="1516" name="Rectangle 97"/>
              <p:cNvSpPr/>
              <p:nvPr/>
            </p:nvSpPr>
            <p:spPr>
              <a:xfrm>
                <a:off x="9410419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27*</a:t>
                </a:r>
              </a:p>
            </p:txBody>
          </p:sp>
          <p:sp>
            <p:nvSpPr>
              <p:cNvPr id="1517" name="Rectangle 98"/>
              <p:cNvSpPr/>
              <p:nvPr/>
            </p:nvSpPr>
            <p:spPr>
              <a:xfrm>
                <a:off x="9823592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29*</a:t>
                </a:r>
              </a:p>
            </p:txBody>
          </p:sp>
          <p:sp>
            <p:nvSpPr>
              <p:cNvPr id="1518" name="Rectangle 99"/>
              <p:cNvSpPr/>
              <p:nvPr/>
            </p:nvSpPr>
            <p:spPr>
              <a:xfrm>
                <a:off x="7577103" y="5418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21*</a:t>
                </a:r>
              </a:p>
            </p:txBody>
          </p:sp>
          <p:sp>
            <p:nvSpPr>
              <p:cNvPr id="1519" name="Rectangle 100"/>
              <p:cNvSpPr/>
              <p:nvPr/>
            </p:nvSpPr>
            <p:spPr>
              <a:xfrm>
                <a:off x="2228426" y="2709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7*</a:t>
                </a:r>
              </a:p>
            </p:txBody>
          </p:sp>
          <p:sp>
            <p:nvSpPr>
              <p:cNvPr id="1520" name="Rectangle 101"/>
              <p:cNvSpPr/>
              <p:nvPr/>
            </p:nvSpPr>
            <p:spPr>
              <a:xfrm>
                <a:off x="1801707" y="2709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5*</a:t>
                </a:r>
              </a:p>
            </p:txBody>
          </p:sp>
          <p:sp>
            <p:nvSpPr>
              <p:cNvPr id="1521" name="Rectangle 102"/>
              <p:cNvSpPr/>
              <p:nvPr/>
            </p:nvSpPr>
            <p:spPr>
              <a:xfrm>
                <a:off x="2641600" y="27093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8*</a:t>
                </a:r>
              </a:p>
            </p:txBody>
          </p:sp>
          <p:sp>
            <p:nvSpPr>
              <p:cNvPr id="1522" name="Rectangle 103"/>
              <p:cNvSpPr/>
              <p:nvPr/>
            </p:nvSpPr>
            <p:spPr>
              <a:xfrm>
                <a:off x="433493" y="2483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3*</a:t>
                </a:r>
              </a:p>
            </p:txBody>
          </p:sp>
          <p:sp>
            <p:nvSpPr>
              <p:cNvPr id="1523" name="Rectangle 104"/>
              <p:cNvSpPr/>
              <p:nvPr/>
            </p:nvSpPr>
            <p:spPr>
              <a:xfrm>
                <a:off x="4515" y="24835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3217" tIns="63217" rIns="63217" bIns="63217" numCol="1" anchor="t">
                <a:spAutoFit/>
              </a:bodyPr>
              <a:lstStyle>
                <a:lvl1pPr algn="l" defTabSz="1300480">
                  <a:defRPr b="1" sz="20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2*</a:t>
                </a:r>
              </a:p>
            </p:txBody>
          </p:sp>
        </p:grpSp>
        <p:sp>
          <p:nvSpPr>
            <p:cNvPr id="1525" name="Line 105"/>
            <p:cNvSpPr/>
            <p:nvPr/>
          </p:nvSpPr>
          <p:spPr>
            <a:xfrm>
              <a:off x="6951653" y="-1"/>
              <a:ext cx="607291" cy="60729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26" name="Arc 106"/>
            <p:cNvSpPr/>
            <p:nvPr/>
          </p:nvSpPr>
          <p:spPr>
            <a:xfrm rot="18420000">
              <a:off x="1672102" y="2679832"/>
              <a:ext cx="456051" cy="616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5" y="1"/>
                    <a:pt x="71" y="0"/>
                    <a:pt x="106" y="0"/>
                  </a:cubicBezTo>
                  <a:cubicBezTo>
                    <a:pt x="11946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27" name="Arc 107"/>
            <p:cNvSpPr/>
            <p:nvPr/>
          </p:nvSpPr>
          <p:spPr>
            <a:xfrm rot="18420000">
              <a:off x="3381240" y="2684347"/>
              <a:ext cx="456051" cy="61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5" y="1"/>
                    <a:pt x="71" y="0"/>
                    <a:pt x="106" y="0"/>
                  </a:cubicBezTo>
                  <a:cubicBezTo>
                    <a:pt x="11946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28" name="Arc 108"/>
            <p:cNvSpPr/>
            <p:nvPr/>
          </p:nvSpPr>
          <p:spPr>
            <a:xfrm rot="18420000">
              <a:off x="5085863" y="2684347"/>
              <a:ext cx="456051" cy="61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5" y="1"/>
                    <a:pt x="71" y="0"/>
                    <a:pt x="106" y="0"/>
                  </a:cubicBezTo>
                  <a:cubicBezTo>
                    <a:pt x="11946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29" name="Arc 109"/>
            <p:cNvSpPr/>
            <p:nvPr/>
          </p:nvSpPr>
          <p:spPr>
            <a:xfrm rot="18420000">
              <a:off x="6790485" y="2684347"/>
              <a:ext cx="456051" cy="61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5" y="1"/>
                    <a:pt x="71" y="0"/>
                    <a:pt x="106" y="0"/>
                  </a:cubicBezTo>
                  <a:cubicBezTo>
                    <a:pt x="11946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30" name="Arc 110"/>
            <p:cNvSpPr/>
            <p:nvPr/>
          </p:nvSpPr>
          <p:spPr>
            <a:xfrm rot="18420000">
              <a:off x="8610255" y="2684347"/>
              <a:ext cx="456051" cy="61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5" y="1"/>
                    <a:pt x="71" y="0"/>
                    <a:pt x="106" y="0"/>
                  </a:cubicBezTo>
                  <a:cubicBezTo>
                    <a:pt x="11946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31" name="Arc 111"/>
            <p:cNvSpPr/>
            <p:nvPr/>
          </p:nvSpPr>
          <p:spPr>
            <a:xfrm rot="18420000">
              <a:off x="10427766" y="2684347"/>
              <a:ext cx="453793" cy="61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899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1533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53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53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535" name="Delete: Non-leaf Node Redistribution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Delete: Non-leaf Node Redistribution</a:t>
              </a:r>
            </a:p>
          </p:txBody>
        </p:sp>
      </p:grpSp>
      <p:sp>
        <p:nvSpPr>
          <p:cNvPr id="1537" name="Suppose this is the state of the tree when deleting 24*…"/>
          <p:cNvSpPr txBox="1"/>
          <p:nvPr/>
        </p:nvSpPr>
        <p:spPr>
          <a:xfrm>
            <a:off x="405042" y="2190252"/>
            <a:ext cx="12194715" cy="18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Suppose this is the state of the tree when deleting 24*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Instead of merge of root’s children, we can also redistribute entry from left child of root to right child</a:t>
            </a:r>
          </a:p>
        </p:txBody>
      </p:sp>
      <p:sp>
        <p:nvSpPr>
          <p:cNvPr id="1538" name="Rectangle"/>
          <p:cNvSpPr/>
          <p:nvPr/>
        </p:nvSpPr>
        <p:spPr>
          <a:xfrm>
            <a:off x="3169838" y="6290049"/>
            <a:ext cx="2960613" cy="728942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539" name="Rectangle"/>
          <p:cNvSpPr/>
          <p:nvPr/>
        </p:nvSpPr>
        <p:spPr>
          <a:xfrm>
            <a:off x="9148958" y="6226549"/>
            <a:ext cx="1257160" cy="1884569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537" grpId="1"/>
      <p:bldP build="whole" bldLvl="1" animBg="1" rev="0" advAuto="0" spid="1538" grpId="4"/>
      <p:bldP build="whole" bldLvl="1" animBg="1" rev="0" advAuto="0" spid="1532" grpId="2"/>
      <p:bldP build="whole" bldLvl="1" animBg="1" rev="0" advAuto="0" spid="1539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0" name="Group 110"/>
          <p:cNvGrpSpPr/>
          <p:nvPr/>
        </p:nvGrpSpPr>
        <p:grpSpPr>
          <a:xfrm>
            <a:off x="216270" y="4477253"/>
            <a:ext cx="13321752" cy="4934343"/>
            <a:chOff x="0" y="0"/>
            <a:chExt cx="13321751" cy="4934341"/>
          </a:xfrm>
        </p:grpSpPr>
        <p:sp>
          <p:nvSpPr>
            <p:cNvPr id="1543" name="Freeform 4"/>
            <p:cNvSpPr/>
            <p:nvPr/>
          </p:nvSpPr>
          <p:spPr>
            <a:xfrm>
              <a:off x="875446" y="3476946"/>
              <a:ext cx="135569" cy="83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016"/>
                  </a:moveTo>
                  <a:lnTo>
                    <a:pt x="0" y="21600"/>
                  </a:lnTo>
                  <a:lnTo>
                    <a:pt x="18671" y="0"/>
                  </a:lnTo>
                  <a:lnTo>
                    <a:pt x="21600" y="2101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44" name="Freeform 5"/>
            <p:cNvSpPr/>
            <p:nvPr/>
          </p:nvSpPr>
          <p:spPr>
            <a:xfrm>
              <a:off x="11553137" y="3452110"/>
              <a:ext cx="140164" cy="9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187" y="0"/>
                  </a:moveTo>
                  <a:lnTo>
                    <a:pt x="21600" y="21600"/>
                  </a:lnTo>
                  <a:lnTo>
                    <a:pt x="0" y="19440"/>
                  </a:lnTo>
                  <a:lnTo>
                    <a:pt x="3187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45" name="Rectangle 6"/>
            <p:cNvSpPr/>
            <p:nvPr/>
          </p:nvSpPr>
          <p:spPr>
            <a:xfrm>
              <a:off x="3527061" y="366434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1546" name="Rectangle 7"/>
            <p:cNvSpPr/>
            <p:nvPr/>
          </p:nvSpPr>
          <p:spPr>
            <a:xfrm>
              <a:off x="3952147" y="366434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1547" name="Rectangle 8"/>
            <p:cNvSpPr/>
            <p:nvPr/>
          </p:nvSpPr>
          <p:spPr>
            <a:xfrm>
              <a:off x="10778792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33*</a:t>
              </a:r>
            </a:p>
          </p:txBody>
        </p:sp>
        <p:sp>
          <p:nvSpPr>
            <p:cNvPr id="1548" name="Rectangle 9"/>
            <p:cNvSpPr/>
            <p:nvPr/>
          </p:nvSpPr>
          <p:spPr>
            <a:xfrm>
              <a:off x="11210770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34*</a:t>
              </a:r>
            </a:p>
          </p:txBody>
        </p:sp>
        <p:sp>
          <p:nvSpPr>
            <p:cNvPr id="1549" name="Rectangle 10"/>
            <p:cNvSpPr/>
            <p:nvPr/>
          </p:nvSpPr>
          <p:spPr>
            <a:xfrm>
              <a:off x="11622070" y="36304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38*</a:t>
              </a:r>
            </a:p>
          </p:txBody>
        </p:sp>
        <p:sp>
          <p:nvSpPr>
            <p:cNvPr id="1550" name="Rectangle 11"/>
            <p:cNvSpPr/>
            <p:nvPr/>
          </p:nvSpPr>
          <p:spPr>
            <a:xfrm>
              <a:off x="12051751" y="36124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39*</a:t>
              </a:r>
            </a:p>
          </p:txBody>
        </p:sp>
        <p:sp>
          <p:nvSpPr>
            <p:cNvPr id="1551" name="Rectangle 12"/>
            <p:cNvSpPr/>
            <p:nvPr/>
          </p:nvSpPr>
          <p:spPr>
            <a:xfrm>
              <a:off x="8961263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1552" name="Rectangle 13"/>
            <p:cNvSpPr/>
            <p:nvPr/>
          </p:nvSpPr>
          <p:spPr>
            <a:xfrm>
              <a:off x="9413922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1553" name="Rectangle 14"/>
            <p:cNvSpPr/>
            <p:nvPr/>
          </p:nvSpPr>
          <p:spPr>
            <a:xfrm>
              <a:off x="9832115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29*</a:t>
              </a:r>
            </a:p>
          </p:txBody>
        </p:sp>
        <p:sp>
          <p:nvSpPr>
            <p:cNvPr id="1554" name="Rectangle 15"/>
            <p:cNvSpPr/>
            <p:nvPr/>
          </p:nvSpPr>
          <p:spPr>
            <a:xfrm>
              <a:off x="5372162" y="36304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17*</a:t>
              </a:r>
            </a:p>
          </p:txBody>
        </p:sp>
        <p:sp>
          <p:nvSpPr>
            <p:cNvPr id="1555" name="Rectangle 16"/>
            <p:cNvSpPr/>
            <p:nvPr/>
          </p:nvSpPr>
          <p:spPr>
            <a:xfrm>
              <a:off x="5790355" y="36304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18*</a:t>
              </a:r>
            </a:p>
          </p:txBody>
        </p:sp>
        <p:sp>
          <p:nvSpPr>
            <p:cNvPr id="1556" name="Rectangle 17"/>
            <p:cNvSpPr/>
            <p:nvPr/>
          </p:nvSpPr>
          <p:spPr>
            <a:xfrm>
              <a:off x="7143736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1557" name="Rectangle 18"/>
            <p:cNvSpPr/>
            <p:nvPr/>
          </p:nvSpPr>
          <p:spPr>
            <a:xfrm>
              <a:off x="7582607" y="364627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21*</a:t>
              </a:r>
            </a:p>
          </p:txBody>
        </p:sp>
        <p:sp>
          <p:nvSpPr>
            <p:cNvPr id="1558" name="Rectangle 19"/>
            <p:cNvSpPr/>
            <p:nvPr/>
          </p:nvSpPr>
          <p:spPr>
            <a:xfrm>
              <a:off x="2226529" y="36124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1559" name="Rectangle 20"/>
            <p:cNvSpPr/>
            <p:nvPr/>
          </p:nvSpPr>
          <p:spPr>
            <a:xfrm>
              <a:off x="1801443" y="36124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1560" name="Rectangle 21"/>
            <p:cNvSpPr/>
            <p:nvPr/>
          </p:nvSpPr>
          <p:spPr>
            <a:xfrm>
              <a:off x="2642424" y="36124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8*</a:t>
              </a:r>
            </a:p>
          </p:txBody>
        </p:sp>
        <p:sp>
          <p:nvSpPr>
            <p:cNvPr id="1561" name="Rectangle 22"/>
            <p:cNvSpPr/>
            <p:nvPr/>
          </p:nvSpPr>
          <p:spPr>
            <a:xfrm>
              <a:off x="6893" y="360789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1562" name="Rectangle 23"/>
            <p:cNvSpPr/>
            <p:nvPr/>
          </p:nvSpPr>
          <p:spPr>
            <a:xfrm>
              <a:off x="429681" y="360789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1563" name="Arc 25"/>
            <p:cNvSpPr/>
            <p:nvPr/>
          </p:nvSpPr>
          <p:spPr>
            <a:xfrm rot="18420000">
              <a:off x="1666849" y="3203236"/>
              <a:ext cx="474113" cy="6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899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64" name="Freeform 26"/>
            <p:cNvSpPr/>
            <p:nvPr/>
          </p:nvSpPr>
          <p:spPr>
            <a:xfrm>
              <a:off x="6213143" y="634403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67" name="Freeform 27"/>
            <p:cNvGrpSpPr/>
            <p:nvPr/>
          </p:nvGrpSpPr>
          <p:grpSpPr>
            <a:xfrm>
              <a:off x="6321137" y="634403"/>
              <a:ext cx="1" cy="702170"/>
              <a:chOff x="0" y="0"/>
              <a:chExt cx="0" cy="702168"/>
            </a:xfrm>
          </p:grpSpPr>
          <p:sp>
            <p:nvSpPr>
              <p:cNvPr id="1565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66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68" name="Freeform 28"/>
            <p:cNvSpPr/>
            <p:nvPr/>
          </p:nvSpPr>
          <p:spPr>
            <a:xfrm>
              <a:off x="6856515" y="634403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71" name="Freeform 29"/>
            <p:cNvGrpSpPr/>
            <p:nvPr/>
          </p:nvGrpSpPr>
          <p:grpSpPr>
            <a:xfrm>
              <a:off x="6964511" y="634403"/>
              <a:ext cx="1" cy="702170"/>
              <a:chOff x="0" y="0"/>
              <a:chExt cx="0" cy="702168"/>
            </a:xfrm>
          </p:grpSpPr>
          <p:sp>
            <p:nvSpPr>
              <p:cNvPr id="1569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70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72" name="Freeform 30"/>
            <p:cNvSpPr/>
            <p:nvPr/>
          </p:nvSpPr>
          <p:spPr>
            <a:xfrm>
              <a:off x="7499888" y="634403"/>
              <a:ext cx="645672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75" name="Freeform 31"/>
            <p:cNvGrpSpPr/>
            <p:nvPr/>
          </p:nvGrpSpPr>
          <p:grpSpPr>
            <a:xfrm>
              <a:off x="7607883" y="634403"/>
              <a:ext cx="1" cy="702170"/>
              <a:chOff x="0" y="0"/>
              <a:chExt cx="0" cy="702168"/>
            </a:xfrm>
          </p:grpSpPr>
          <p:sp>
            <p:nvSpPr>
              <p:cNvPr id="1573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74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76" name="Freeform 32"/>
            <p:cNvSpPr/>
            <p:nvPr/>
          </p:nvSpPr>
          <p:spPr>
            <a:xfrm>
              <a:off x="8145559" y="634403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79" name="Freeform 33"/>
            <p:cNvGrpSpPr/>
            <p:nvPr/>
          </p:nvGrpSpPr>
          <p:grpSpPr>
            <a:xfrm>
              <a:off x="8248958" y="634403"/>
              <a:ext cx="1" cy="702170"/>
              <a:chOff x="0" y="0"/>
              <a:chExt cx="0" cy="702168"/>
            </a:xfrm>
          </p:grpSpPr>
          <p:sp>
            <p:nvSpPr>
              <p:cNvPr id="1577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78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80" name="Freeform 34"/>
            <p:cNvSpPr/>
            <p:nvPr/>
          </p:nvSpPr>
          <p:spPr>
            <a:xfrm>
              <a:off x="8788931" y="634403"/>
              <a:ext cx="105698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81" name="Freeform 35"/>
            <p:cNvSpPr/>
            <p:nvPr/>
          </p:nvSpPr>
          <p:spPr>
            <a:xfrm>
              <a:off x="3595994" y="3578546"/>
              <a:ext cx="431980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82" name="Freeform 36"/>
            <p:cNvSpPr/>
            <p:nvPr/>
          </p:nvSpPr>
          <p:spPr>
            <a:xfrm>
              <a:off x="4027973" y="3578546"/>
              <a:ext cx="427384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83" name="Freeform 37"/>
            <p:cNvSpPr/>
            <p:nvPr/>
          </p:nvSpPr>
          <p:spPr>
            <a:xfrm>
              <a:off x="4455356" y="3578546"/>
              <a:ext cx="429682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84" name="Freeform 38"/>
            <p:cNvSpPr/>
            <p:nvPr/>
          </p:nvSpPr>
          <p:spPr>
            <a:xfrm>
              <a:off x="4885037" y="3578546"/>
              <a:ext cx="427385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585" name="Freeform 39"/>
            <p:cNvSpPr/>
            <p:nvPr/>
          </p:nvSpPr>
          <p:spPr>
            <a:xfrm>
              <a:off x="3138740" y="2140341"/>
              <a:ext cx="645671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88" name="Freeform 40"/>
            <p:cNvGrpSpPr/>
            <p:nvPr/>
          </p:nvGrpSpPr>
          <p:grpSpPr>
            <a:xfrm>
              <a:off x="3246734" y="2140341"/>
              <a:ext cx="1" cy="702170"/>
              <a:chOff x="0" y="0"/>
              <a:chExt cx="0" cy="702168"/>
            </a:xfrm>
          </p:grpSpPr>
          <p:sp>
            <p:nvSpPr>
              <p:cNvPr id="1586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87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89" name="Freeform 41"/>
            <p:cNvSpPr/>
            <p:nvPr/>
          </p:nvSpPr>
          <p:spPr>
            <a:xfrm>
              <a:off x="3784410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92" name="Freeform 42"/>
            <p:cNvGrpSpPr/>
            <p:nvPr/>
          </p:nvGrpSpPr>
          <p:grpSpPr>
            <a:xfrm>
              <a:off x="3890107" y="2140341"/>
              <a:ext cx="1" cy="702170"/>
              <a:chOff x="0" y="0"/>
              <a:chExt cx="0" cy="702168"/>
            </a:xfrm>
          </p:grpSpPr>
          <p:sp>
            <p:nvSpPr>
              <p:cNvPr id="1590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91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93" name="Freeform 43"/>
            <p:cNvSpPr/>
            <p:nvPr/>
          </p:nvSpPr>
          <p:spPr>
            <a:xfrm>
              <a:off x="4427783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596" name="Freeform 44"/>
            <p:cNvGrpSpPr/>
            <p:nvPr/>
          </p:nvGrpSpPr>
          <p:grpSpPr>
            <a:xfrm>
              <a:off x="4535778" y="2140341"/>
              <a:ext cx="1" cy="702170"/>
              <a:chOff x="0" y="0"/>
              <a:chExt cx="0" cy="702168"/>
            </a:xfrm>
          </p:grpSpPr>
          <p:sp>
            <p:nvSpPr>
              <p:cNvPr id="1594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95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597" name="Freeform 45"/>
            <p:cNvSpPr/>
            <p:nvPr/>
          </p:nvSpPr>
          <p:spPr>
            <a:xfrm>
              <a:off x="5071156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00" name="Freeform 46"/>
            <p:cNvGrpSpPr/>
            <p:nvPr/>
          </p:nvGrpSpPr>
          <p:grpSpPr>
            <a:xfrm>
              <a:off x="5179150" y="2140341"/>
              <a:ext cx="1" cy="702170"/>
              <a:chOff x="0" y="0"/>
              <a:chExt cx="0" cy="702168"/>
            </a:xfrm>
          </p:grpSpPr>
          <p:sp>
            <p:nvSpPr>
              <p:cNvPr id="1598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599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01" name="Freeform 47"/>
            <p:cNvSpPr/>
            <p:nvPr/>
          </p:nvSpPr>
          <p:spPr>
            <a:xfrm>
              <a:off x="5714529" y="2140341"/>
              <a:ext cx="107996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2" name="Freeform 48"/>
            <p:cNvSpPr/>
            <p:nvPr/>
          </p:nvSpPr>
          <p:spPr>
            <a:xfrm>
              <a:off x="5420415" y="3578546"/>
              <a:ext cx="429682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3" name="Freeform 49"/>
            <p:cNvSpPr/>
            <p:nvPr/>
          </p:nvSpPr>
          <p:spPr>
            <a:xfrm>
              <a:off x="5850096" y="3578546"/>
              <a:ext cx="429682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4" name="Freeform 50"/>
            <p:cNvSpPr/>
            <p:nvPr/>
          </p:nvSpPr>
          <p:spPr>
            <a:xfrm>
              <a:off x="6279777" y="3578546"/>
              <a:ext cx="429683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5" name="Freeform 51"/>
            <p:cNvSpPr/>
            <p:nvPr/>
          </p:nvSpPr>
          <p:spPr>
            <a:xfrm>
              <a:off x="6709459" y="3578546"/>
              <a:ext cx="429682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6" name="Freeform 52"/>
            <p:cNvSpPr/>
            <p:nvPr/>
          </p:nvSpPr>
          <p:spPr>
            <a:xfrm>
              <a:off x="10854618" y="3578546"/>
              <a:ext cx="427385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7" name="Freeform 53"/>
            <p:cNvSpPr/>
            <p:nvPr/>
          </p:nvSpPr>
          <p:spPr>
            <a:xfrm>
              <a:off x="11282002" y="3578546"/>
              <a:ext cx="427384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8" name="Freeform 54"/>
            <p:cNvSpPr/>
            <p:nvPr/>
          </p:nvSpPr>
          <p:spPr>
            <a:xfrm>
              <a:off x="11709384" y="3578546"/>
              <a:ext cx="431980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09" name="Freeform 55"/>
            <p:cNvSpPr/>
            <p:nvPr/>
          </p:nvSpPr>
          <p:spPr>
            <a:xfrm>
              <a:off x="12141364" y="3578546"/>
              <a:ext cx="427384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0" name="Freeform 56"/>
            <p:cNvSpPr/>
            <p:nvPr/>
          </p:nvSpPr>
          <p:spPr>
            <a:xfrm>
              <a:off x="9030196" y="3578546"/>
              <a:ext cx="429682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1" name="Freeform 57"/>
            <p:cNvSpPr/>
            <p:nvPr/>
          </p:nvSpPr>
          <p:spPr>
            <a:xfrm>
              <a:off x="9459878" y="3578546"/>
              <a:ext cx="425087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2" name="Freeform 58"/>
            <p:cNvSpPr/>
            <p:nvPr/>
          </p:nvSpPr>
          <p:spPr>
            <a:xfrm>
              <a:off x="9884963" y="3578546"/>
              <a:ext cx="431980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3" name="Freeform 59"/>
            <p:cNvSpPr/>
            <p:nvPr/>
          </p:nvSpPr>
          <p:spPr>
            <a:xfrm>
              <a:off x="10316942" y="3578546"/>
              <a:ext cx="427384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4" name="Freeform 60"/>
            <p:cNvSpPr/>
            <p:nvPr/>
          </p:nvSpPr>
          <p:spPr>
            <a:xfrm>
              <a:off x="7217264" y="3578546"/>
              <a:ext cx="429682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5" name="Freeform 61"/>
            <p:cNvSpPr/>
            <p:nvPr/>
          </p:nvSpPr>
          <p:spPr>
            <a:xfrm>
              <a:off x="7646944" y="3578546"/>
              <a:ext cx="431980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6" name="Freeform 62"/>
            <p:cNvSpPr/>
            <p:nvPr/>
          </p:nvSpPr>
          <p:spPr>
            <a:xfrm>
              <a:off x="8078924" y="3578546"/>
              <a:ext cx="427385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17" name="Freeform 63"/>
            <p:cNvSpPr/>
            <p:nvPr/>
          </p:nvSpPr>
          <p:spPr>
            <a:xfrm>
              <a:off x="8506307" y="3578546"/>
              <a:ext cx="427384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20" name="Freeform 64"/>
            <p:cNvGrpSpPr/>
            <p:nvPr/>
          </p:nvGrpSpPr>
          <p:grpSpPr>
            <a:xfrm>
              <a:off x="875446" y="2740910"/>
              <a:ext cx="2316144" cy="819575"/>
              <a:chOff x="0" y="0"/>
              <a:chExt cx="2316142" cy="819573"/>
            </a:xfrm>
          </p:grpSpPr>
          <p:sp>
            <p:nvSpPr>
              <p:cNvPr id="1618" name="Line"/>
              <p:cNvSpPr/>
              <p:nvPr/>
            </p:nvSpPr>
            <p:spPr>
              <a:xfrm flipH="1">
                <a:off x="0" y="-1"/>
                <a:ext cx="2316143" cy="8195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19" name="Line"/>
              <p:cNvSpPr/>
              <p:nvPr/>
            </p:nvSpPr>
            <p:spPr>
              <a:xfrm flipV="1">
                <a:off x="0" y="-1"/>
                <a:ext cx="2316143" cy="81957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623" name="Freeform 65"/>
            <p:cNvGrpSpPr/>
            <p:nvPr/>
          </p:nvGrpSpPr>
          <p:grpSpPr>
            <a:xfrm>
              <a:off x="2658508" y="2754457"/>
              <a:ext cx="1153476" cy="787965"/>
              <a:chOff x="0" y="0"/>
              <a:chExt cx="1153475" cy="787964"/>
            </a:xfrm>
          </p:grpSpPr>
          <p:sp>
            <p:nvSpPr>
              <p:cNvPr id="1621" name="Line"/>
              <p:cNvSpPr/>
              <p:nvPr/>
            </p:nvSpPr>
            <p:spPr>
              <a:xfrm flipH="1">
                <a:off x="0" y="-1"/>
                <a:ext cx="1153476" cy="78796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22" name="Line"/>
              <p:cNvSpPr/>
              <p:nvPr/>
            </p:nvSpPr>
            <p:spPr>
              <a:xfrm flipV="1">
                <a:off x="0" y="-1"/>
                <a:ext cx="1153476" cy="78796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24" name="Freeform 66"/>
            <p:cNvSpPr/>
            <p:nvPr/>
          </p:nvSpPr>
          <p:spPr>
            <a:xfrm>
              <a:off x="2658508" y="3422759"/>
              <a:ext cx="133271" cy="119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4264"/>
                  </a:moveTo>
                  <a:lnTo>
                    <a:pt x="0" y="21600"/>
                  </a:lnTo>
                  <a:lnTo>
                    <a:pt x="16759" y="0"/>
                  </a:lnTo>
                  <a:lnTo>
                    <a:pt x="21600" y="14264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27" name="Freeform 67"/>
            <p:cNvGrpSpPr/>
            <p:nvPr/>
          </p:nvGrpSpPr>
          <p:grpSpPr>
            <a:xfrm>
              <a:off x="4388721" y="1230457"/>
              <a:ext cx="1879569" cy="876019"/>
              <a:chOff x="0" y="0"/>
              <a:chExt cx="1879567" cy="876017"/>
            </a:xfrm>
          </p:grpSpPr>
          <p:sp>
            <p:nvSpPr>
              <p:cNvPr id="1625" name="Line"/>
              <p:cNvSpPr/>
              <p:nvPr/>
            </p:nvSpPr>
            <p:spPr>
              <a:xfrm flipH="1">
                <a:off x="0" y="0"/>
                <a:ext cx="1879568" cy="8760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26" name="Line"/>
              <p:cNvSpPr/>
              <p:nvPr/>
            </p:nvSpPr>
            <p:spPr>
              <a:xfrm flipV="1">
                <a:off x="-1" y="0"/>
                <a:ext cx="1879569" cy="87601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28" name="Freeform 68"/>
            <p:cNvSpPr/>
            <p:nvPr/>
          </p:nvSpPr>
          <p:spPr>
            <a:xfrm>
              <a:off x="4388721" y="2007132"/>
              <a:ext cx="137867" cy="99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7673"/>
                  </a:moveTo>
                  <a:lnTo>
                    <a:pt x="0" y="21600"/>
                  </a:lnTo>
                  <a:lnTo>
                    <a:pt x="18360" y="0"/>
                  </a:lnTo>
                  <a:lnTo>
                    <a:pt x="21600" y="17673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29" name="Freeform 69"/>
            <p:cNvSpPr/>
            <p:nvPr/>
          </p:nvSpPr>
          <p:spPr>
            <a:xfrm>
              <a:off x="7702091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32" name="Freeform 70"/>
            <p:cNvGrpSpPr/>
            <p:nvPr/>
          </p:nvGrpSpPr>
          <p:grpSpPr>
            <a:xfrm>
              <a:off x="7807788" y="2140341"/>
              <a:ext cx="1" cy="702170"/>
              <a:chOff x="0" y="0"/>
              <a:chExt cx="0" cy="702168"/>
            </a:xfrm>
          </p:grpSpPr>
          <p:sp>
            <p:nvSpPr>
              <p:cNvPr id="1630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31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33" name="Freeform 71"/>
            <p:cNvSpPr/>
            <p:nvPr/>
          </p:nvSpPr>
          <p:spPr>
            <a:xfrm>
              <a:off x="8345464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36" name="Freeform 72"/>
            <p:cNvGrpSpPr/>
            <p:nvPr/>
          </p:nvGrpSpPr>
          <p:grpSpPr>
            <a:xfrm>
              <a:off x="8451161" y="2140341"/>
              <a:ext cx="1" cy="702170"/>
              <a:chOff x="0" y="0"/>
              <a:chExt cx="0" cy="702168"/>
            </a:xfrm>
          </p:grpSpPr>
          <p:sp>
            <p:nvSpPr>
              <p:cNvPr id="1634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35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37" name="Freeform 73"/>
            <p:cNvSpPr/>
            <p:nvPr/>
          </p:nvSpPr>
          <p:spPr>
            <a:xfrm>
              <a:off x="8988837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40" name="Freeform 74"/>
            <p:cNvGrpSpPr/>
            <p:nvPr/>
          </p:nvGrpSpPr>
          <p:grpSpPr>
            <a:xfrm>
              <a:off x="9096832" y="2140341"/>
              <a:ext cx="1" cy="702170"/>
              <a:chOff x="0" y="0"/>
              <a:chExt cx="0" cy="702168"/>
            </a:xfrm>
          </p:grpSpPr>
          <p:sp>
            <p:nvSpPr>
              <p:cNvPr id="1638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39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41" name="Freeform 75"/>
            <p:cNvSpPr/>
            <p:nvPr/>
          </p:nvSpPr>
          <p:spPr>
            <a:xfrm>
              <a:off x="9632210" y="2140341"/>
              <a:ext cx="643374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44" name="Freeform 76"/>
            <p:cNvGrpSpPr/>
            <p:nvPr/>
          </p:nvGrpSpPr>
          <p:grpSpPr>
            <a:xfrm>
              <a:off x="9740204" y="2140341"/>
              <a:ext cx="1" cy="702170"/>
              <a:chOff x="0" y="0"/>
              <a:chExt cx="0" cy="702168"/>
            </a:xfrm>
          </p:grpSpPr>
          <p:sp>
            <p:nvSpPr>
              <p:cNvPr id="1642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43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45" name="Freeform 77"/>
            <p:cNvSpPr/>
            <p:nvPr/>
          </p:nvSpPr>
          <p:spPr>
            <a:xfrm>
              <a:off x="10275583" y="2140341"/>
              <a:ext cx="107996" cy="702170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48" name="Freeform 78"/>
            <p:cNvGrpSpPr/>
            <p:nvPr/>
          </p:nvGrpSpPr>
          <p:grpSpPr>
            <a:xfrm>
              <a:off x="4388721" y="2740910"/>
              <a:ext cx="80423" cy="785708"/>
              <a:chOff x="0" y="0"/>
              <a:chExt cx="80421" cy="785706"/>
            </a:xfrm>
          </p:grpSpPr>
          <p:sp>
            <p:nvSpPr>
              <p:cNvPr id="1646" name="Line"/>
              <p:cNvSpPr/>
              <p:nvPr/>
            </p:nvSpPr>
            <p:spPr>
              <a:xfrm flipH="1">
                <a:off x="-1" y="0"/>
                <a:ext cx="80423" cy="78570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47" name="Line"/>
              <p:cNvSpPr/>
              <p:nvPr/>
            </p:nvSpPr>
            <p:spPr>
              <a:xfrm flipV="1">
                <a:off x="-1" y="-1"/>
                <a:ext cx="80423" cy="785708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49" name="Freeform 79"/>
            <p:cNvSpPr/>
            <p:nvPr/>
          </p:nvSpPr>
          <p:spPr>
            <a:xfrm>
              <a:off x="4372637" y="3348252"/>
              <a:ext cx="66636" cy="178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641"/>
                  </a:moveTo>
                  <a:lnTo>
                    <a:pt x="4469" y="21600"/>
                  </a:lnTo>
                  <a:lnTo>
                    <a:pt x="0" y="0"/>
                  </a:lnTo>
                  <a:lnTo>
                    <a:pt x="21600" y="164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52" name="Freeform 80"/>
            <p:cNvGrpSpPr/>
            <p:nvPr/>
          </p:nvGrpSpPr>
          <p:grpSpPr>
            <a:xfrm>
              <a:off x="9685058" y="2740910"/>
              <a:ext cx="1920929" cy="801512"/>
              <a:chOff x="0" y="0"/>
              <a:chExt cx="1920927" cy="801511"/>
            </a:xfrm>
          </p:grpSpPr>
          <p:sp>
            <p:nvSpPr>
              <p:cNvPr id="1650" name="Line"/>
              <p:cNvSpPr/>
              <p:nvPr/>
            </p:nvSpPr>
            <p:spPr>
              <a:xfrm>
                <a:off x="-1" y="0"/>
                <a:ext cx="1920929" cy="80151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51" name="Line"/>
              <p:cNvSpPr/>
              <p:nvPr/>
            </p:nvSpPr>
            <p:spPr>
              <a:xfrm flipH="1" flipV="1">
                <a:off x="-1" y="0"/>
                <a:ext cx="1920929" cy="80151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655" name="Freeform 81"/>
            <p:cNvGrpSpPr/>
            <p:nvPr/>
          </p:nvGrpSpPr>
          <p:grpSpPr>
            <a:xfrm>
              <a:off x="9030196" y="2720590"/>
              <a:ext cx="854768" cy="839894"/>
              <a:chOff x="0" y="0"/>
              <a:chExt cx="854766" cy="839893"/>
            </a:xfrm>
          </p:grpSpPr>
          <p:sp>
            <p:nvSpPr>
              <p:cNvPr id="1653" name="Line"/>
              <p:cNvSpPr/>
              <p:nvPr/>
            </p:nvSpPr>
            <p:spPr>
              <a:xfrm>
                <a:off x="0" y="-1"/>
                <a:ext cx="854767" cy="8398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54" name="Line"/>
              <p:cNvSpPr/>
              <p:nvPr/>
            </p:nvSpPr>
            <p:spPr>
              <a:xfrm flipH="1" flipV="1">
                <a:off x="0" y="-1"/>
                <a:ext cx="854767" cy="83989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56" name="Freeform 82"/>
            <p:cNvSpPr/>
            <p:nvPr/>
          </p:nvSpPr>
          <p:spPr>
            <a:xfrm>
              <a:off x="9758586" y="3422759"/>
              <a:ext cx="126378" cy="137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069" y="0"/>
                  </a:moveTo>
                  <a:lnTo>
                    <a:pt x="21600" y="21600"/>
                  </a:lnTo>
                  <a:lnTo>
                    <a:pt x="0" y="10977"/>
                  </a:lnTo>
                  <a:lnTo>
                    <a:pt x="7069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59" name="Freeform 83"/>
            <p:cNvGrpSpPr/>
            <p:nvPr/>
          </p:nvGrpSpPr>
          <p:grpSpPr>
            <a:xfrm>
              <a:off x="8131772" y="2720590"/>
              <a:ext cx="252755" cy="821832"/>
              <a:chOff x="0" y="0"/>
              <a:chExt cx="252753" cy="821831"/>
            </a:xfrm>
          </p:grpSpPr>
          <p:sp>
            <p:nvSpPr>
              <p:cNvPr id="1657" name="Line"/>
              <p:cNvSpPr/>
              <p:nvPr/>
            </p:nvSpPr>
            <p:spPr>
              <a:xfrm flipH="1">
                <a:off x="-1" y="0"/>
                <a:ext cx="252755" cy="8218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58" name="Line"/>
              <p:cNvSpPr/>
              <p:nvPr/>
            </p:nvSpPr>
            <p:spPr>
              <a:xfrm flipV="1">
                <a:off x="-1" y="0"/>
                <a:ext cx="252755" cy="8218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60" name="Freeform 84"/>
            <p:cNvSpPr/>
            <p:nvPr/>
          </p:nvSpPr>
          <p:spPr>
            <a:xfrm>
              <a:off x="8131772" y="3366314"/>
              <a:ext cx="80423" cy="176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3877"/>
                  </a:moveTo>
                  <a:lnTo>
                    <a:pt x="0" y="21600"/>
                  </a:lnTo>
                  <a:lnTo>
                    <a:pt x="4937" y="0"/>
                  </a:lnTo>
                  <a:lnTo>
                    <a:pt x="21600" y="3877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63" name="Freeform 85"/>
            <p:cNvGrpSpPr/>
            <p:nvPr/>
          </p:nvGrpSpPr>
          <p:grpSpPr>
            <a:xfrm>
              <a:off x="6493469" y="2754457"/>
              <a:ext cx="1249983" cy="787965"/>
              <a:chOff x="0" y="0"/>
              <a:chExt cx="1249981" cy="787964"/>
            </a:xfrm>
          </p:grpSpPr>
          <p:sp>
            <p:nvSpPr>
              <p:cNvPr id="1661" name="Line"/>
              <p:cNvSpPr/>
              <p:nvPr/>
            </p:nvSpPr>
            <p:spPr>
              <a:xfrm flipH="1">
                <a:off x="-1" y="-1"/>
                <a:ext cx="1249983" cy="78796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62" name="Line"/>
              <p:cNvSpPr/>
              <p:nvPr/>
            </p:nvSpPr>
            <p:spPr>
              <a:xfrm flipV="1">
                <a:off x="-1" y="-1"/>
                <a:ext cx="1249983" cy="78796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64" name="Freeform 86"/>
            <p:cNvSpPr/>
            <p:nvPr/>
          </p:nvSpPr>
          <p:spPr>
            <a:xfrm>
              <a:off x="6493469" y="3429532"/>
              <a:ext cx="137867" cy="112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5120"/>
                  </a:moveTo>
                  <a:lnTo>
                    <a:pt x="0" y="21600"/>
                  </a:lnTo>
                  <a:lnTo>
                    <a:pt x="17280" y="0"/>
                  </a:lnTo>
                  <a:lnTo>
                    <a:pt x="21600" y="1512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667" name="Freeform 87"/>
            <p:cNvGrpSpPr/>
            <p:nvPr/>
          </p:nvGrpSpPr>
          <p:grpSpPr>
            <a:xfrm>
              <a:off x="6909364" y="1248519"/>
              <a:ext cx="1946204" cy="857957"/>
              <a:chOff x="0" y="0"/>
              <a:chExt cx="1946203" cy="857955"/>
            </a:xfrm>
          </p:grpSpPr>
          <p:sp>
            <p:nvSpPr>
              <p:cNvPr id="1665" name="Line"/>
              <p:cNvSpPr/>
              <p:nvPr/>
            </p:nvSpPr>
            <p:spPr>
              <a:xfrm>
                <a:off x="-1" y="0"/>
                <a:ext cx="1946204" cy="857956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666" name="Line"/>
              <p:cNvSpPr/>
              <p:nvPr/>
            </p:nvSpPr>
            <p:spPr>
              <a:xfrm flipH="1" flipV="1">
                <a:off x="0" y="-1"/>
                <a:ext cx="1946203" cy="857957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668" name="Freeform 88"/>
            <p:cNvSpPr/>
            <p:nvPr/>
          </p:nvSpPr>
          <p:spPr>
            <a:xfrm>
              <a:off x="8715403" y="2009390"/>
              <a:ext cx="140165" cy="97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187" y="0"/>
                  </a:moveTo>
                  <a:lnTo>
                    <a:pt x="21600" y="21600"/>
                  </a:lnTo>
                  <a:lnTo>
                    <a:pt x="0" y="18084"/>
                  </a:lnTo>
                  <a:lnTo>
                    <a:pt x="3187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69" name="Freeform 89"/>
            <p:cNvSpPr/>
            <p:nvPr/>
          </p:nvSpPr>
          <p:spPr>
            <a:xfrm>
              <a:off x="0" y="3560484"/>
              <a:ext cx="425086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0" name="Freeform 90"/>
            <p:cNvSpPr/>
            <p:nvPr/>
          </p:nvSpPr>
          <p:spPr>
            <a:xfrm>
              <a:off x="425085" y="3560484"/>
              <a:ext cx="431980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1" name="Freeform 91"/>
            <p:cNvSpPr/>
            <p:nvPr/>
          </p:nvSpPr>
          <p:spPr>
            <a:xfrm>
              <a:off x="857064" y="3560484"/>
              <a:ext cx="427384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2" name="Freeform 92"/>
            <p:cNvSpPr/>
            <p:nvPr/>
          </p:nvSpPr>
          <p:spPr>
            <a:xfrm>
              <a:off x="1284447" y="3560484"/>
              <a:ext cx="429683" cy="562187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3" name="Freeform 93"/>
            <p:cNvSpPr/>
            <p:nvPr/>
          </p:nvSpPr>
          <p:spPr>
            <a:xfrm>
              <a:off x="1799146" y="3560484"/>
              <a:ext cx="429682" cy="56444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4" name="Freeform 94"/>
            <p:cNvSpPr/>
            <p:nvPr/>
          </p:nvSpPr>
          <p:spPr>
            <a:xfrm>
              <a:off x="2228827" y="3560484"/>
              <a:ext cx="429682" cy="56444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5" name="Freeform 95"/>
            <p:cNvSpPr/>
            <p:nvPr/>
          </p:nvSpPr>
          <p:spPr>
            <a:xfrm>
              <a:off x="2658508" y="3560484"/>
              <a:ext cx="429682" cy="56444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6" name="Freeform 96"/>
            <p:cNvSpPr/>
            <p:nvPr/>
          </p:nvSpPr>
          <p:spPr>
            <a:xfrm>
              <a:off x="3088189" y="3560484"/>
              <a:ext cx="427384" cy="56444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77" name="Rectangle 97"/>
            <p:cNvSpPr/>
            <p:nvPr/>
          </p:nvSpPr>
          <p:spPr>
            <a:xfrm>
              <a:off x="5287102" y="1806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3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Root</a:t>
              </a:r>
            </a:p>
          </p:txBody>
        </p:sp>
        <p:sp>
          <p:nvSpPr>
            <p:cNvPr id="1678" name="Rectangle 98"/>
            <p:cNvSpPr/>
            <p:nvPr/>
          </p:nvSpPr>
          <p:spPr>
            <a:xfrm>
              <a:off x="3922276" y="21719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  <p:sp>
          <p:nvSpPr>
            <p:cNvPr id="1679" name="Rectangle 99"/>
            <p:cNvSpPr/>
            <p:nvPr/>
          </p:nvSpPr>
          <p:spPr>
            <a:xfrm>
              <a:off x="3308774" y="217195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1680" name="Rectangle 100"/>
            <p:cNvSpPr/>
            <p:nvPr/>
          </p:nvSpPr>
          <p:spPr>
            <a:xfrm>
              <a:off x="6362497" y="66375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  <p:sp>
          <p:nvSpPr>
            <p:cNvPr id="1681" name="Rectangle 101"/>
            <p:cNvSpPr/>
            <p:nvPr/>
          </p:nvSpPr>
          <p:spPr>
            <a:xfrm>
              <a:off x="9138191" y="215614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1682" name="Rectangle 102"/>
            <p:cNvSpPr/>
            <p:nvPr/>
          </p:nvSpPr>
          <p:spPr>
            <a:xfrm>
              <a:off x="7851446" y="219001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1683" name="Rectangle 103"/>
            <p:cNvSpPr/>
            <p:nvPr/>
          </p:nvSpPr>
          <p:spPr>
            <a:xfrm>
              <a:off x="8483330" y="215614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1684" name="Line 104"/>
            <p:cNvSpPr/>
            <p:nvPr/>
          </p:nvSpPr>
          <p:spPr>
            <a:xfrm>
              <a:off x="6982394" y="-1"/>
              <a:ext cx="594188" cy="59418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85" name="Arc 105"/>
            <p:cNvSpPr/>
            <p:nvPr/>
          </p:nvSpPr>
          <p:spPr>
            <a:xfrm rot="18420000">
              <a:off x="3387871" y="3203236"/>
              <a:ext cx="474113" cy="6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899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86" name="Arc 106"/>
            <p:cNvSpPr/>
            <p:nvPr/>
          </p:nvSpPr>
          <p:spPr>
            <a:xfrm rot="18420000">
              <a:off x="5115787" y="3203236"/>
              <a:ext cx="474112" cy="6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4" y="1"/>
                    <a:pt x="68" y="0"/>
                    <a:pt x="103" y="0"/>
                  </a:cubicBezTo>
                  <a:cubicBezTo>
                    <a:pt x="11945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87" name="Arc 107"/>
            <p:cNvSpPr/>
            <p:nvPr/>
          </p:nvSpPr>
          <p:spPr>
            <a:xfrm rot="18420000">
              <a:off x="6951698" y="3203236"/>
              <a:ext cx="474112" cy="6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4" y="1"/>
                    <a:pt x="68" y="0"/>
                    <a:pt x="103" y="0"/>
                  </a:cubicBezTo>
                  <a:cubicBezTo>
                    <a:pt x="11945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88" name="Arc 108"/>
            <p:cNvSpPr/>
            <p:nvPr/>
          </p:nvSpPr>
          <p:spPr>
            <a:xfrm rot="18420000">
              <a:off x="8783012" y="3203236"/>
              <a:ext cx="474113" cy="6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899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689" name="Arc 109"/>
            <p:cNvSpPr/>
            <p:nvPr/>
          </p:nvSpPr>
          <p:spPr>
            <a:xfrm rot="18420000">
              <a:off x="10510928" y="3203236"/>
              <a:ext cx="474112" cy="6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"/>
                  </a:moveTo>
                  <a:cubicBezTo>
                    <a:pt x="34" y="1"/>
                    <a:pt x="68" y="0"/>
                    <a:pt x="103" y="0"/>
                  </a:cubicBezTo>
                  <a:cubicBezTo>
                    <a:pt x="11945" y="0"/>
                    <a:pt x="21557" y="9658"/>
                    <a:pt x="21600" y="21600"/>
                  </a:cubicBez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1691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694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692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3" name="Delete: After Redistribution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Delete: After Redistribution</a:t>
              </a:r>
            </a:p>
          </p:txBody>
        </p:sp>
      </p:grpSp>
      <p:sp>
        <p:nvSpPr>
          <p:cNvPr id="1695" name="Rotate IndexKeys through the parent node…"/>
          <p:cNvSpPr txBox="1"/>
          <p:nvPr/>
        </p:nvSpPr>
        <p:spPr>
          <a:xfrm>
            <a:off x="405042" y="2200266"/>
            <a:ext cx="12194715" cy="18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0433FF"/>
                </a:solidFill>
              </a:rPr>
              <a:t>Rotate</a:t>
            </a:r>
            <a:r>
              <a:t> IndexKeys through the parent node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It suffices to re-distribute index entry with key 20; for illustration, 17 also re-distributed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9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00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69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699" name="Delete: Redistribution Preferred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Delete: Redistribution Preferred</a:t>
              </a:r>
            </a:p>
          </p:txBody>
        </p:sp>
      </p:grpSp>
      <p:sp>
        <p:nvSpPr>
          <p:cNvPr id="1701" name="Unlike Insert, where redistribution is discouraged for non-leaf nodes, Delete prefers redistribution over merge decisions at both leaf or non-leaf levels. Why?…"/>
          <p:cNvSpPr txBox="1"/>
          <p:nvPr/>
        </p:nvSpPr>
        <p:spPr>
          <a:xfrm>
            <a:off x="376916" y="2329392"/>
            <a:ext cx="12250969" cy="3773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Unlike Insert, where redistribution is discouraged for non-leaf nodes, Delete prefers redistribution over merge decisions at both leaf or non-leaf levels. Why?</a:t>
            </a:r>
          </a:p>
          <a:p>
            <a:pPr lvl="1" marL="1160584" indent="-703384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Files usually grow, not shrink; deletions are rare! </a:t>
            </a:r>
          </a:p>
          <a:p>
            <a:pPr lvl="1" marL="1160584" indent="-703384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chance of redistribution success (high fanouts)</a:t>
            </a:r>
          </a:p>
          <a:p>
            <a:pPr lvl="1" marL="1160584" indent="-703384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Only need to propagate changes to parent node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01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06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0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05" name="Handling Duplicates/Repetition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Handling Duplicates/Repetitions</a:t>
              </a:r>
            </a:p>
          </p:txBody>
        </p:sp>
      </p:grpSp>
      <p:sp>
        <p:nvSpPr>
          <p:cNvPr id="1707" name="Many data entries could have same IndexKey value…"/>
          <p:cNvSpPr txBox="1"/>
          <p:nvPr/>
        </p:nvSpPr>
        <p:spPr>
          <a:xfrm>
            <a:off x="405042" y="2324611"/>
            <a:ext cx="12194715" cy="6885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Many data entries could have same IndexKey value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Related to AltRIDlist vs. AltRID for data entries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Also, single data entry could still span multiple pages</a:t>
            </a:r>
          </a:p>
          <a:p>
            <a:pPr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Solution 1: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data entries with a given IndexKey value reside on a single page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overflow pages if needed (not inside leaf list)</a:t>
            </a:r>
          </a:p>
          <a:p>
            <a:pPr marL="508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Solution 2: 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Allow repeated IndexKey values among data entries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Modify Search appropriately (rather complicated!)</a:t>
            </a:r>
          </a:p>
          <a:p>
            <a:pPr lvl="1" marL="1016000" indent="-508000" algn="l" defTabSz="130048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RID to get a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unique</a:t>
            </a:r>
            <a:r>
              <a:rPr>
                <a:solidFill>
                  <a:srgbClr val="0000FF"/>
                </a:solidFill>
              </a:rPr>
              <a:t> </a:t>
            </a:r>
            <a:r>
              <a:t>composite key?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70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Text"/>
          <p:cNvSpPr txBox="1"/>
          <p:nvPr/>
        </p:nvSpPr>
        <p:spPr>
          <a:xfrm>
            <a:off x="11998689" y="9114112"/>
            <a:ext cx="355871" cy="371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12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10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1" name="Order Concept in Practic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Order Concept in Practice</a:t>
              </a:r>
            </a:p>
          </p:txBody>
        </p:sp>
      </p:grpSp>
      <p:sp>
        <p:nvSpPr>
          <p:cNvPr id="1713" name="In practice, order (d) concept replaced by physical space criterion: at least half-full…"/>
          <p:cNvSpPr txBox="1"/>
          <p:nvPr/>
        </p:nvSpPr>
        <p:spPr>
          <a:xfrm>
            <a:off x="455842" y="2287722"/>
            <a:ext cx="12194715" cy="6272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practice, </a:t>
            </a:r>
            <a:r>
              <a:rPr i="1"/>
              <a:t>order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(d) concept replaced by physical space criterion: </a:t>
            </a:r>
            <a:r>
              <a:rPr i="1"/>
              <a:t>at least half-full</a:t>
            </a:r>
            <a:endParaRPr i="1"/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t>on-leaf pages can typically hold many more entries than leaf pages, since leaf pages could have long data records (AltRecord) or RID lists (AltRIDlist)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Often, different nodes could have different numbers of entries: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Variable sized IndexKey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AltRecord and variable-sized data records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AltRIDlist could leads to different numbers of data entries sharing an IndexKey value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7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1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1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1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17" name="B+ Tree Index: Bulk Load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Bulk Loading</a:t>
              </a:r>
            </a:p>
          </p:txBody>
        </p:sp>
      </p:grpSp>
      <p:sp>
        <p:nvSpPr>
          <p:cNvPr id="1719" name="Given an existing file we want to index, multiple record-at-a-time Inserts are wasteful (too many IndexKeys!)…"/>
          <p:cNvSpPr txBox="1"/>
          <p:nvPr/>
        </p:nvSpPr>
        <p:spPr>
          <a:xfrm>
            <a:off x="405042" y="2287722"/>
            <a:ext cx="12194715" cy="6272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an existing file we want to index, multiple record-at-a-time Inserts are wasteful (too many IndexKeys!)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Bulk loading avoids this overhead; reduces I/O cost</a:t>
            </a:r>
          </a:p>
          <a:p>
            <a:pPr marL="564444" indent="-564444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 data entries by IndexKey (AltRecord sorts file!)</a:t>
            </a:r>
          </a:p>
          <a:p>
            <a:pPr marL="564444" indent="-564444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Create empty root page; </a:t>
            </a:r>
            <a:r>
              <a:rPr i="1"/>
              <a:t>copy</a:t>
            </a:r>
            <a:r>
              <a:t> leftmost IndexKey of leftmost leaf page to root (non-leaf) and assign child</a:t>
            </a:r>
          </a:p>
          <a:p>
            <a:pPr marL="564444" indent="-564444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 left to right; Insert only leftmost IndexKey from each leaf page into index as usual (NB: fewer keys!)</a:t>
            </a:r>
          </a:p>
          <a:p>
            <a:pPr marL="564444" indent="-564444" algn="l" defTabSz="1300480">
              <a:lnSpc>
                <a:spcPct val="120000"/>
              </a:lnSpc>
              <a:spcBef>
                <a:spcPts val="1000"/>
              </a:spcBef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When non-leaf fills up, follow usual Split procedure and recurse upwards, if needed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19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724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722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23" name="B+ Tree Index: Bulk Load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B+ Tree Index: Bulk Loading</a:t>
              </a:r>
            </a:p>
          </p:txBody>
        </p:sp>
      </p:grpSp>
      <p:sp>
        <p:nvSpPr>
          <p:cNvPr id="1725" name="Rectangle 50"/>
          <p:cNvSpPr txBox="1"/>
          <p:nvPr/>
        </p:nvSpPr>
        <p:spPr>
          <a:xfrm>
            <a:off x="3196848" y="5226051"/>
            <a:ext cx="421662" cy="41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b="1"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726" name="Rectangle 51"/>
          <p:cNvSpPr txBox="1"/>
          <p:nvPr/>
        </p:nvSpPr>
        <p:spPr>
          <a:xfrm>
            <a:off x="2577658" y="5226051"/>
            <a:ext cx="280399" cy="41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b="1"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grpSp>
        <p:nvGrpSpPr>
          <p:cNvPr id="1756" name="Group"/>
          <p:cNvGrpSpPr/>
          <p:nvPr/>
        </p:nvGrpSpPr>
        <p:grpSpPr>
          <a:xfrm>
            <a:off x="1511884" y="6738700"/>
            <a:ext cx="9930928" cy="539610"/>
            <a:chOff x="0" y="0"/>
            <a:chExt cx="9930927" cy="539608"/>
          </a:xfrm>
        </p:grpSpPr>
        <p:sp>
          <p:nvSpPr>
            <p:cNvPr id="1727" name="Freeform 57"/>
            <p:cNvSpPr/>
            <p:nvPr/>
          </p:nvSpPr>
          <p:spPr>
            <a:xfrm>
              <a:off x="3585351" y="74506"/>
              <a:ext cx="428979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28" name="Freeform 58"/>
            <p:cNvSpPr/>
            <p:nvPr/>
          </p:nvSpPr>
          <p:spPr>
            <a:xfrm>
              <a:off x="4014329" y="74506"/>
              <a:ext cx="428979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29" name="Freeform 61"/>
            <p:cNvSpPr/>
            <p:nvPr/>
          </p:nvSpPr>
          <p:spPr>
            <a:xfrm>
              <a:off x="5405120" y="74506"/>
              <a:ext cx="428979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0" name="Freeform 62"/>
            <p:cNvSpPr/>
            <p:nvPr/>
          </p:nvSpPr>
          <p:spPr>
            <a:xfrm>
              <a:off x="5834098" y="74506"/>
              <a:ext cx="428979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1" name="Freeform 66"/>
            <p:cNvSpPr/>
            <p:nvPr/>
          </p:nvSpPr>
          <p:spPr>
            <a:xfrm>
              <a:off x="7197796" y="74506"/>
              <a:ext cx="428979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2" name="Freeform 71"/>
            <p:cNvSpPr/>
            <p:nvPr/>
          </p:nvSpPr>
          <p:spPr>
            <a:xfrm>
              <a:off x="9004019" y="74506"/>
              <a:ext cx="428979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3" name="Freeform 72"/>
            <p:cNvSpPr/>
            <p:nvPr/>
          </p:nvSpPr>
          <p:spPr>
            <a:xfrm>
              <a:off x="9432996" y="74506"/>
              <a:ext cx="424463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4" name="Freeform 75"/>
            <p:cNvSpPr/>
            <p:nvPr/>
          </p:nvSpPr>
          <p:spPr>
            <a:xfrm>
              <a:off x="7626774" y="74506"/>
              <a:ext cx="431237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5" name="Freeform 79"/>
            <p:cNvSpPr/>
            <p:nvPr/>
          </p:nvSpPr>
          <p:spPr>
            <a:xfrm>
              <a:off x="0" y="58702"/>
              <a:ext cx="426721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6" name="Freeform 80"/>
            <p:cNvSpPr/>
            <p:nvPr/>
          </p:nvSpPr>
          <p:spPr>
            <a:xfrm>
              <a:off x="426719" y="58702"/>
              <a:ext cx="426721" cy="4651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7" name="Freeform 83"/>
            <p:cNvSpPr/>
            <p:nvPr/>
          </p:nvSpPr>
          <p:spPr>
            <a:xfrm>
              <a:off x="1797191" y="58702"/>
              <a:ext cx="426721" cy="4673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8" name="Freeform 84"/>
            <p:cNvSpPr/>
            <p:nvPr/>
          </p:nvSpPr>
          <p:spPr>
            <a:xfrm>
              <a:off x="2223911" y="58702"/>
              <a:ext cx="426721" cy="467361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sp>
          <p:nvSpPr>
            <p:cNvPr id="1739" name="Rectangle 87"/>
            <p:cNvSpPr txBox="1"/>
            <p:nvPr/>
          </p:nvSpPr>
          <p:spPr>
            <a:xfrm>
              <a:off x="3526649" y="45155"/>
              <a:ext cx="520509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14*</a:t>
              </a:r>
            </a:p>
          </p:txBody>
        </p:sp>
        <p:sp>
          <p:nvSpPr>
            <p:cNvPr id="1740" name="Rectangle 88"/>
            <p:cNvSpPr txBox="1"/>
            <p:nvPr/>
          </p:nvSpPr>
          <p:spPr>
            <a:xfrm>
              <a:off x="3955627" y="45155"/>
              <a:ext cx="520508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16*</a:t>
              </a:r>
            </a:p>
          </p:txBody>
        </p:sp>
        <p:sp>
          <p:nvSpPr>
            <p:cNvPr id="1741" name="Rectangle 89"/>
            <p:cNvSpPr txBox="1"/>
            <p:nvPr/>
          </p:nvSpPr>
          <p:spPr>
            <a:xfrm>
              <a:off x="5371253" y="18062"/>
              <a:ext cx="520509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17*</a:t>
              </a:r>
            </a:p>
          </p:txBody>
        </p:sp>
        <p:sp>
          <p:nvSpPr>
            <p:cNvPr id="1742" name="Rectangle 90"/>
            <p:cNvSpPr txBox="1"/>
            <p:nvPr/>
          </p:nvSpPr>
          <p:spPr>
            <a:xfrm>
              <a:off x="5786685" y="18062"/>
              <a:ext cx="520508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18*</a:t>
              </a:r>
            </a:p>
          </p:txBody>
        </p:sp>
        <p:sp>
          <p:nvSpPr>
            <p:cNvPr id="1743" name="Rectangle 91"/>
            <p:cNvSpPr txBox="1"/>
            <p:nvPr/>
          </p:nvSpPr>
          <p:spPr>
            <a:xfrm>
              <a:off x="7136835" y="29350"/>
              <a:ext cx="520509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20*</a:t>
              </a:r>
            </a:p>
          </p:txBody>
        </p:sp>
        <p:sp>
          <p:nvSpPr>
            <p:cNvPr id="1744" name="Rectangle 96"/>
            <p:cNvSpPr txBox="1"/>
            <p:nvPr/>
          </p:nvSpPr>
          <p:spPr>
            <a:xfrm>
              <a:off x="8956605" y="29350"/>
              <a:ext cx="520508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22*</a:t>
              </a:r>
            </a:p>
          </p:txBody>
        </p:sp>
        <p:sp>
          <p:nvSpPr>
            <p:cNvPr id="1745" name="Rectangle 97"/>
            <p:cNvSpPr txBox="1"/>
            <p:nvPr/>
          </p:nvSpPr>
          <p:spPr>
            <a:xfrm>
              <a:off x="9410419" y="29350"/>
              <a:ext cx="520509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27*</a:t>
              </a:r>
            </a:p>
          </p:txBody>
        </p:sp>
        <p:sp>
          <p:nvSpPr>
            <p:cNvPr id="1746" name="Rectangle 99"/>
            <p:cNvSpPr txBox="1"/>
            <p:nvPr/>
          </p:nvSpPr>
          <p:spPr>
            <a:xfrm>
              <a:off x="7577103" y="29350"/>
              <a:ext cx="520509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21*</a:t>
              </a:r>
            </a:p>
          </p:txBody>
        </p:sp>
        <p:sp>
          <p:nvSpPr>
            <p:cNvPr id="1747" name="Rectangle 100"/>
            <p:cNvSpPr txBox="1"/>
            <p:nvPr/>
          </p:nvSpPr>
          <p:spPr>
            <a:xfrm>
              <a:off x="2228426" y="2257"/>
              <a:ext cx="379246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</a:t>
              </a:r>
            </a:p>
          </p:txBody>
        </p:sp>
        <p:sp>
          <p:nvSpPr>
            <p:cNvPr id="1748" name="Rectangle 101"/>
            <p:cNvSpPr txBox="1"/>
            <p:nvPr/>
          </p:nvSpPr>
          <p:spPr>
            <a:xfrm>
              <a:off x="1801707" y="2257"/>
              <a:ext cx="379246" cy="4102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5*</a:t>
              </a:r>
            </a:p>
          </p:txBody>
        </p:sp>
        <p:sp>
          <p:nvSpPr>
            <p:cNvPr id="1749" name="Rectangle 103"/>
            <p:cNvSpPr txBox="1"/>
            <p:nvPr/>
          </p:nvSpPr>
          <p:spPr>
            <a:xfrm>
              <a:off x="433493" y="0"/>
              <a:ext cx="379246" cy="4102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3*</a:t>
              </a:r>
            </a:p>
          </p:txBody>
        </p:sp>
        <p:sp>
          <p:nvSpPr>
            <p:cNvPr id="1750" name="Rectangle 104"/>
            <p:cNvSpPr txBox="1"/>
            <p:nvPr/>
          </p:nvSpPr>
          <p:spPr>
            <a:xfrm>
              <a:off x="4515" y="0"/>
              <a:ext cx="379246" cy="4102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3217" tIns="63217" rIns="63217" bIns="63217" numCol="1" anchor="t">
              <a:spAutoFit/>
            </a:bodyPr>
            <a:lstStyle>
              <a:lvl1pPr algn="l" defTabSz="1300480">
                <a:defRPr b="1" sz="20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2*</a:t>
              </a:r>
            </a:p>
          </p:txBody>
        </p:sp>
        <p:sp>
          <p:nvSpPr>
            <p:cNvPr id="1751" name="Line"/>
            <p:cNvSpPr/>
            <p:nvPr/>
          </p:nvSpPr>
          <p:spPr>
            <a:xfrm>
              <a:off x="878375" y="291253"/>
              <a:ext cx="89388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52" name="Line"/>
            <p:cNvSpPr/>
            <p:nvPr/>
          </p:nvSpPr>
          <p:spPr>
            <a:xfrm>
              <a:off x="2658814" y="307057"/>
              <a:ext cx="89388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53" name="Line"/>
            <p:cNvSpPr/>
            <p:nvPr/>
          </p:nvSpPr>
          <p:spPr>
            <a:xfrm>
              <a:off x="4460340" y="307057"/>
              <a:ext cx="89388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54" name="Line"/>
            <p:cNvSpPr/>
            <p:nvPr/>
          </p:nvSpPr>
          <p:spPr>
            <a:xfrm>
              <a:off x="6276979" y="307057"/>
              <a:ext cx="893881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  <p:sp>
          <p:nvSpPr>
            <p:cNvPr id="1755" name="Line"/>
            <p:cNvSpPr/>
            <p:nvPr/>
          </p:nvSpPr>
          <p:spPr>
            <a:xfrm>
              <a:off x="8080796" y="307057"/>
              <a:ext cx="893882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/>
              </a:pPr>
            </a:p>
          </p:txBody>
        </p:sp>
      </p:grpSp>
      <p:sp>
        <p:nvSpPr>
          <p:cNvPr id="1757" name="Rectangle 49"/>
          <p:cNvSpPr txBox="1"/>
          <p:nvPr/>
        </p:nvSpPr>
        <p:spPr>
          <a:xfrm>
            <a:off x="3477474" y="7654996"/>
            <a:ext cx="5245132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Sorted pages of data entries</a:t>
            </a:r>
          </a:p>
        </p:txBody>
      </p:sp>
      <p:sp>
        <p:nvSpPr>
          <p:cNvPr id="1758" name="Line"/>
          <p:cNvSpPr/>
          <p:nvPr/>
        </p:nvSpPr>
        <p:spPr>
          <a:xfrm flipV="1">
            <a:off x="1884700" y="5738888"/>
            <a:ext cx="539787" cy="1046986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grpSp>
        <p:nvGrpSpPr>
          <p:cNvPr id="1768" name="Group"/>
          <p:cNvGrpSpPr/>
          <p:nvPr/>
        </p:nvGrpSpPr>
        <p:grpSpPr>
          <a:xfrm>
            <a:off x="4601991" y="3409426"/>
            <a:ext cx="1393593" cy="702170"/>
            <a:chOff x="0" y="0"/>
            <a:chExt cx="1393591" cy="702168"/>
          </a:xfrm>
        </p:grpSpPr>
        <p:sp>
          <p:nvSpPr>
            <p:cNvPr id="1759" name="Freeform 26"/>
            <p:cNvSpPr/>
            <p:nvPr/>
          </p:nvSpPr>
          <p:spPr>
            <a:xfrm>
              <a:off x="0" y="0"/>
              <a:ext cx="643373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762" name="Freeform 27"/>
            <p:cNvGrpSpPr/>
            <p:nvPr/>
          </p:nvGrpSpPr>
          <p:grpSpPr>
            <a:xfrm>
              <a:off x="107994" y="0"/>
              <a:ext cx="1" cy="702169"/>
              <a:chOff x="0" y="0"/>
              <a:chExt cx="0" cy="702168"/>
            </a:xfrm>
          </p:grpSpPr>
          <p:sp>
            <p:nvSpPr>
              <p:cNvPr id="1760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761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763" name="Freeform 28"/>
            <p:cNvSpPr/>
            <p:nvPr/>
          </p:nvSpPr>
          <p:spPr>
            <a:xfrm>
              <a:off x="643372" y="0"/>
              <a:ext cx="643374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766" name="Freeform 29"/>
            <p:cNvGrpSpPr/>
            <p:nvPr/>
          </p:nvGrpSpPr>
          <p:grpSpPr>
            <a:xfrm>
              <a:off x="751368" y="0"/>
              <a:ext cx="1" cy="702169"/>
              <a:chOff x="0" y="0"/>
              <a:chExt cx="0" cy="702168"/>
            </a:xfrm>
          </p:grpSpPr>
          <p:sp>
            <p:nvSpPr>
              <p:cNvPr id="1764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765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767" name="Freeform 34"/>
            <p:cNvSpPr/>
            <p:nvPr/>
          </p:nvSpPr>
          <p:spPr>
            <a:xfrm>
              <a:off x="1287894" y="0"/>
              <a:ext cx="105698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1769" name="Line"/>
          <p:cNvSpPr/>
          <p:nvPr/>
        </p:nvSpPr>
        <p:spPr>
          <a:xfrm flipH="1" flipV="1">
            <a:off x="3126344" y="5730216"/>
            <a:ext cx="691950" cy="1065713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70" name="Line"/>
          <p:cNvSpPr/>
          <p:nvPr/>
        </p:nvSpPr>
        <p:spPr>
          <a:xfrm flipH="1" flipV="1">
            <a:off x="3738160" y="5745649"/>
            <a:ext cx="1684610" cy="1076419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71" name="Line"/>
          <p:cNvSpPr/>
          <p:nvPr/>
        </p:nvSpPr>
        <p:spPr>
          <a:xfrm flipH="1">
            <a:off x="2373680" y="7501577"/>
            <a:ext cx="4406732" cy="1"/>
          </a:xfrm>
          <a:prstGeom prst="line">
            <a:avLst/>
          </a:prstGeom>
          <a:ln w="63500">
            <a:solidFill>
              <a:srgbClr val="FF26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72" name="Rectangle 49"/>
          <p:cNvSpPr txBox="1"/>
          <p:nvPr/>
        </p:nvSpPr>
        <p:spPr>
          <a:xfrm>
            <a:off x="121004" y="3592150"/>
            <a:ext cx="3527854" cy="1052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 IndexKey 17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Split; push up 14</a:t>
            </a:r>
          </a:p>
        </p:txBody>
      </p:sp>
      <p:grpSp>
        <p:nvGrpSpPr>
          <p:cNvPr id="1782" name="Group"/>
          <p:cNvGrpSpPr/>
          <p:nvPr/>
        </p:nvGrpSpPr>
        <p:grpSpPr>
          <a:xfrm>
            <a:off x="2387895" y="5084666"/>
            <a:ext cx="1393593" cy="702170"/>
            <a:chOff x="0" y="0"/>
            <a:chExt cx="1393591" cy="702168"/>
          </a:xfrm>
        </p:grpSpPr>
        <p:sp>
          <p:nvSpPr>
            <p:cNvPr id="1773" name="Freeform 26"/>
            <p:cNvSpPr/>
            <p:nvPr/>
          </p:nvSpPr>
          <p:spPr>
            <a:xfrm>
              <a:off x="0" y="0"/>
              <a:ext cx="643373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776" name="Freeform 27"/>
            <p:cNvGrpSpPr/>
            <p:nvPr/>
          </p:nvGrpSpPr>
          <p:grpSpPr>
            <a:xfrm>
              <a:off x="107994" y="0"/>
              <a:ext cx="1" cy="702169"/>
              <a:chOff x="0" y="0"/>
              <a:chExt cx="0" cy="702168"/>
            </a:xfrm>
          </p:grpSpPr>
          <p:sp>
            <p:nvSpPr>
              <p:cNvPr id="1774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775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777" name="Freeform 28"/>
            <p:cNvSpPr/>
            <p:nvPr/>
          </p:nvSpPr>
          <p:spPr>
            <a:xfrm>
              <a:off x="643372" y="0"/>
              <a:ext cx="643374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780" name="Freeform 29"/>
            <p:cNvGrpSpPr/>
            <p:nvPr/>
          </p:nvGrpSpPr>
          <p:grpSpPr>
            <a:xfrm>
              <a:off x="751368" y="0"/>
              <a:ext cx="1" cy="702169"/>
              <a:chOff x="0" y="0"/>
              <a:chExt cx="0" cy="702168"/>
            </a:xfrm>
          </p:grpSpPr>
          <p:sp>
            <p:nvSpPr>
              <p:cNvPr id="1778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779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781" name="Freeform 34"/>
            <p:cNvSpPr/>
            <p:nvPr/>
          </p:nvSpPr>
          <p:spPr>
            <a:xfrm>
              <a:off x="1287894" y="0"/>
              <a:ext cx="105698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grpSp>
        <p:nvGrpSpPr>
          <p:cNvPr id="1792" name="Group"/>
          <p:cNvGrpSpPr/>
          <p:nvPr/>
        </p:nvGrpSpPr>
        <p:grpSpPr>
          <a:xfrm>
            <a:off x="7682729" y="5080080"/>
            <a:ext cx="1393593" cy="702170"/>
            <a:chOff x="0" y="0"/>
            <a:chExt cx="1393591" cy="702168"/>
          </a:xfrm>
        </p:grpSpPr>
        <p:sp>
          <p:nvSpPr>
            <p:cNvPr id="1783" name="Freeform 26"/>
            <p:cNvSpPr/>
            <p:nvPr/>
          </p:nvSpPr>
          <p:spPr>
            <a:xfrm>
              <a:off x="0" y="0"/>
              <a:ext cx="643373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786" name="Freeform 27"/>
            <p:cNvGrpSpPr/>
            <p:nvPr/>
          </p:nvGrpSpPr>
          <p:grpSpPr>
            <a:xfrm>
              <a:off x="107994" y="0"/>
              <a:ext cx="1" cy="702169"/>
              <a:chOff x="0" y="0"/>
              <a:chExt cx="0" cy="702168"/>
            </a:xfrm>
          </p:grpSpPr>
          <p:sp>
            <p:nvSpPr>
              <p:cNvPr id="1784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785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787" name="Freeform 28"/>
            <p:cNvSpPr/>
            <p:nvPr/>
          </p:nvSpPr>
          <p:spPr>
            <a:xfrm>
              <a:off x="643372" y="0"/>
              <a:ext cx="643374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  <p:grpSp>
          <p:nvGrpSpPr>
            <p:cNvPr id="1790" name="Freeform 29"/>
            <p:cNvGrpSpPr/>
            <p:nvPr/>
          </p:nvGrpSpPr>
          <p:grpSpPr>
            <a:xfrm>
              <a:off x="751368" y="0"/>
              <a:ext cx="1" cy="702169"/>
              <a:chOff x="0" y="0"/>
              <a:chExt cx="0" cy="702168"/>
            </a:xfrm>
          </p:grpSpPr>
          <p:sp>
            <p:nvSpPr>
              <p:cNvPr id="1788" name="Line"/>
              <p:cNvSpPr/>
              <p:nvPr/>
            </p:nvSpPr>
            <p:spPr>
              <a:xfrm flipH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789" name="Line"/>
              <p:cNvSpPr/>
              <p:nvPr/>
            </p:nvSpPr>
            <p:spPr>
              <a:xfrm flipV="1">
                <a:off x="-1" y="0"/>
                <a:ext cx="2" cy="702169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1300480">
                  <a:defRPr sz="34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sp>
          <p:nvSpPr>
            <p:cNvPr id="1791" name="Freeform 34"/>
            <p:cNvSpPr/>
            <p:nvPr/>
          </p:nvSpPr>
          <p:spPr>
            <a:xfrm>
              <a:off x="1287894" y="0"/>
              <a:ext cx="105698" cy="702169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algn="l" defTabSz="1300480">
                <a:defRPr sz="3400">
                  <a:latin typeface="Tahoma"/>
                  <a:ea typeface="Tahoma"/>
                  <a:cs typeface="Tahoma"/>
                  <a:sym typeface="Tahoma"/>
                </a:defRPr>
              </a:pPr>
            </a:p>
          </p:txBody>
        </p:sp>
      </p:grpSp>
      <p:sp>
        <p:nvSpPr>
          <p:cNvPr id="1793" name="Line"/>
          <p:cNvSpPr/>
          <p:nvPr/>
        </p:nvSpPr>
        <p:spPr>
          <a:xfrm flipV="1">
            <a:off x="7284406" y="5747912"/>
            <a:ext cx="1031963" cy="1057362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94" name="Rectangle 50"/>
          <p:cNvSpPr txBox="1"/>
          <p:nvPr/>
        </p:nvSpPr>
        <p:spPr>
          <a:xfrm>
            <a:off x="4712382" y="3555398"/>
            <a:ext cx="421662" cy="41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b="1"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795" name="Line"/>
          <p:cNvSpPr/>
          <p:nvPr/>
        </p:nvSpPr>
        <p:spPr>
          <a:xfrm flipV="1">
            <a:off x="3193325" y="4108631"/>
            <a:ext cx="1466494" cy="930529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96" name="Line"/>
          <p:cNvSpPr/>
          <p:nvPr/>
        </p:nvSpPr>
        <p:spPr>
          <a:xfrm flipH="1" flipV="1">
            <a:off x="5268548" y="4076771"/>
            <a:ext cx="3005642" cy="977195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97" name="Rectangle 50"/>
          <p:cNvSpPr txBox="1"/>
          <p:nvPr/>
        </p:nvSpPr>
        <p:spPr>
          <a:xfrm>
            <a:off x="7836582" y="5230638"/>
            <a:ext cx="421662" cy="41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b="1"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17</a:t>
            </a:r>
          </a:p>
        </p:txBody>
      </p:sp>
      <p:sp>
        <p:nvSpPr>
          <p:cNvPr id="1798" name="Line"/>
          <p:cNvSpPr/>
          <p:nvPr/>
        </p:nvSpPr>
        <p:spPr>
          <a:xfrm flipV="1">
            <a:off x="5472812" y="5752851"/>
            <a:ext cx="2257737" cy="1069735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799" name="Line"/>
          <p:cNvSpPr/>
          <p:nvPr/>
        </p:nvSpPr>
        <p:spPr>
          <a:xfrm flipH="1" flipV="1">
            <a:off x="9065793" y="5730963"/>
            <a:ext cx="126748" cy="1058478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00" name="Rectangle 50"/>
          <p:cNvSpPr txBox="1"/>
          <p:nvPr/>
        </p:nvSpPr>
        <p:spPr>
          <a:xfrm>
            <a:off x="8488515" y="5230638"/>
            <a:ext cx="421662" cy="410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b="1"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</a:t>
            </a:r>
          </a:p>
        </p:txBody>
      </p:sp>
      <p:sp>
        <p:nvSpPr>
          <p:cNvPr id="1801" name="Rectangle 49"/>
          <p:cNvSpPr txBox="1"/>
          <p:nvPr/>
        </p:nvSpPr>
        <p:spPr>
          <a:xfrm>
            <a:off x="7965937" y="2586311"/>
            <a:ext cx="4273979" cy="199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 IndexKey 22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redistribution!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Split again; push up 20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Height++</a:t>
            </a:r>
          </a:p>
        </p:txBody>
      </p:sp>
      <p:sp>
        <p:nvSpPr>
          <p:cNvPr id="1802" name="Rectangle"/>
          <p:cNvSpPr/>
          <p:nvPr/>
        </p:nvSpPr>
        <p:spPr>
          <a:xfrm>
            <a:off x="6886519" y="6726385"/>
            <a:ext cx="507661" cy="646590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03" name="Rectangle"/>
          <p:cNvSpPr/>
          <p:nvPr/>
        </p:nvSpPr>
        <p:spPr>
          <a:xfrm>
            <a:off x="8668753" y="6726385"/>
            <a:ext cx="507661" cy="646590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04" name="Rectangle"/>
          <p:cNvSpPr/>
          <p:nvPr/>
        </p:nvSpPr>
        <p:spPr>
          <a:xfrm>
            <a:off x="10476386" y="6697909"/>
            <a:ext cx="507661" cy="646591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05" name="Rectangle 49"/>
          <p:cNvSpPr txBox="1"/>
          <p:nvPr/>
        </p:nvSpPr>
        <p:spPr>
          <a:xfrm>
            <a:off x="11461541" y="6650311"/>
            <a:ext cx="596337" cy="644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</a:t>
            </a:r>
          </a:p>
        </p:txBody>
      </p:sp>
      <p:sp>
        <p:nvSpPr>
          <p:cNvPr id="1806" name="Rectangle 49"/>
          <p:cNvSpPr txBox="1"/>
          <p:nvPr/>
        </p:nvSpPr>
        <p:spPr>
          <a:xfrm>
            <a:off x="10194749" y="5419377"/>
            <a:ext cx="1924280" cy="5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3217" tIns="63217" rIns="63217" bIns="63217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and so 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250"/>
                                        <p:tgtEl>
                                          <p:spTgt spid="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xit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xit" nodeType="click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xit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Class="exit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Class="entr" nodeType="click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Class="entr" nodeType="click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02" grpId="23"/>
      <p:bldP build="whole" bldLvl="1" animBg="1" rev="0" advAuto="0" spid="1803" grpId="24"/>
      <p:bldP build="whole" bldLvl="1" animBg="1" rev="0" advAuto="0" spid="1803" grpId="26"/>
      <p:bldP build="whole" bldLvl="1" animBg="1" rev="0" advAuto="0" spid="1800" grpId="22"/>
      <p:bldP build="whole" bldLvl="1" animBg="1" rev="0" advAuto="0" spid="1798" grpId="19"/>
      <p:bldP build="whole" bldLvl="1" animBg="1" rev="0" advAuto="0" spid="1796" grpId="15"/>
      <p:bldP build="whole" bldLvl="1" animBg="1" rev="0" advAuto="0" spid="1770" grpId="18"/>
      <p:bldP build="whole" bldLvl="1" animBg="1" rev="0" advAuto="0" spid="1795" grpId="16"/>
      <p:bldP build="whole" bldLvl="1" animBg="1" rev="0" advAuto="0" spid="1794" grpId="14"/>
      <p:bldP build="whole" bldLvl="1" animBg="1" rev="0" advAuto="0" spid="1768" grpId="13"/>
      <p:bldP build="whole" bldLvl="1" animBg="1" rev="0" advAuto="0" spid="1758" grpId="3"/>
      <p:bldP build="whole" bldLvl="1" animBg="1" rev="0" advAuto="0" spid="1757" grpId="1"/>
      <p:bldP build="whole" bldLvl="1" animBg="1" rev="0" advAuto="0" spid="1799" grpId="21"/>
      <p:bldP build="whole" bldLvl="1" animBg="1" rev="0" advAuto="0" spid="1801" grpId="27"/>
      <p:bldP build="whole" bldLvl="1" animBg="1" rev="0" advAuto="0" spid="1772" grpId="10"/>
      <p:bldP build="whole" bldLvl="1" animBg="1" rev="0" advAuto="0" spid="1793" grpId="20"/>
      <p:bldP build="whole" bldLvl="1" animBg="1" rev="0" advAuto="0" spid="1725" grpId="7"/>
      <p:bldP build="whole" bldLvl="1" animBg="1" rev="0" advAuto="0" spid="1726" grpId="5"/>
      <p:bldP build="whole" bldLvl="1" animBg="1" rev="0" advAuto="0" spid="1782" grpId="2"/>
      <p:bldP build="whole" bldLvl="1" animBg="1" rev="0" advAuto="0" spid="1802" grpId="9"/>
      <p:bldP build="whole" bldLvl="1" animBg="1" rev="0" advAuto="0" spid="1792" grpId="11"/>
      <p:bldP build="whole" bldLvl="1" animBg="1" rev="0" advAuto="0" spid="1771" grpId="4"/>
      <p:bldP build="whole" bldLvl="1" animBg="1" rev="0" advAuto="0" spid="1725" grpId="17"/>
      <p:bldP build="whole" bldLvl="1" animBg="1" rev="0" advAuto="0" spid="1770" grpId="8"/>
      <p:bldP build="whole" bldLvl="1" animBg="1" rev="0" advAuto="0" spid="1769" grpId="6"/>
      <p:bldP build="whole" bldLvl="1" animBg="1" rev="0" advAuto="0" spid="1806" grpId="28"/>
      <p:bldP build="whole" bldLvl="1" animBg="1" rev="0" advAuto="0" spid="1804" grpId="25"/>
      <p:bldP build="whole" bldLvl="1" animBg="1" rev="0" advAuto="0" spid="1797" grpId="1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1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0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0" name="Index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Indexing: Outline</a:t>
              </a:r>
            </a:p>
          </p:txBody>
        </p:sp>
      </p:grpSp>
      <p:sp>
        <p:nvSpPr>
          <p:cNvPr id="1812" name="Overview and Terminology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Terminology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B+ Tree Index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17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15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16" name="Overview of Hash Index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Hash Indexing</a:t>
              </a:r>
            </a:p>
          </p:txBody>
        </p:sp>
      </p:grpSp>
      <p:sp>
        <p:nvSpPr>
          <p:cNvPr id="1818" name="Reduces search cost to nearly O(1)…"/>
          <p:cNvSpPr txBox="1"/>
          <p:nvPr/>
        </p:nvSpPr>
        <p:spPr>
          <a:xfrm>
            <a:off x="570603" y="2406465"/>
            <a:ext cx="11863594" cy="4027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Reduces search cost to nearly O(1)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Good for </a:t>
            </a:r>
            <a:r>
              <a:rPr i="1"/>
              <a:t>equality</a:t>
            </a:r>
            <a:r>
              <a:t> search (but not for range search)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Many variants: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Static hashing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Extendible hashing</a:t>
            </a:r>
          </a:p>
          <a:p>
            <a:pPr lvl="1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Linear hashing, etc. (we will not discuss these)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23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21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22" name="Static Hash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Static Hashing</a:t>
              </a:r>
            </a:p>
          </p:txBody>
        </p:sp>
      </p:grpSp>
      <p:sp>
        <p:nvSpPr>
          <p:cNvPr id="1824" name="Rectangle 9"/>
          <p:cNvSpPr txBox="1"/>
          <p:nvPr/>
        </p:nvSpPr>
        <p:spPr>
          <a:xfrm>
            <a:off x="2690994" y="2179492"/>
            <a:ext cx="2586634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 function</a:t>
            </a:r>
          </a:p>
        </p:txBody>
      </p:sp>
      <p:sp>
        <p:nvSpPr>
          <p:cNvPr id="1825" name="Rectangle 23"/>
          <p:cNvSpPr txBox="1"/>
          <p:nvPr/>
        </p:nvSpPr>
        <p:spPr>
          <a:xfrm>
            <a:off x="2015613" y="3490840"/>
            <a:ext cx="2405659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SearchKey k</a:t>
            </a:r>
          </a:p>
        </p:txBody>
      </p:sp>
      <p:sp>
        <p:nvSpPr>
          <p:cNvPr id="1826" name="Rectangle 24"/>
          <p:cNvSpPr txBox="1"/>
          <p:nvPr/>
        </p:nvSpPr>
        <p:spPr>
          <a:xfrm>
            <a:off x="6508346" y="2117010"/>
            <a:ext cx="2564211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pages</a:t>
            </a:r>
          </a:p>
        </p:txBody>
      </p:sp>
      <p:sp>
        <p:nvSpPr>
          <p:cNvPr id="1827" name="Rectangle 25"/>
          <p:cNvSpPr txBox="1"/>
          <p:nvPr/>
        </p:nvSpPr>
        <p:spPr>
          <a:xfrm>
            <a:off x="7828657" y="5215448"/>
            <a:ext cx="1817886" cy="1015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Overflow </a:t>
            </a:r>
          </a:p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pages</a:t>
            </a:r>
          </a:p>
        </p:txBody>
      </p:sp>
      <p:sp>
        <p:nvSpPr>
          <p:cNvPr id="1828" name="Freeform 6"/>
          <p:cNvSpPr/>
          <p:nvPr/>
        </p:nvSpPr>
        <p:spPr>
          <a:xfrm>
            <a:off x="7842250" y="2745827"/>
            <a:ext cx="744538" cy="350839"/>
          </a:xfrm>
          <a:prstGeom prst="rect">
            <a:avLst/>
          </a:pr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829" name="Freeform 7"/>
          <p:cNvSpPr/>
          <p:nvPr/>
        </p:nvSpPr>
        <p:spPr>
          <a:xfrm>
            <a:off x="5219700" y="3630064"/>
            <a:ext cx="292100" cy="350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10751"/>
                </a:moveTo>
                <a:lnTo>
                  <a:pt x="20661" y="6548"/>
                </a:lnTo>
                <a:lnTo>
                  <a:pt x="18313" y="3128"/>
                </a:lnTo>
                <a:lnTo>
                  <a:pt x="14909" y="782"/>
                </a:lnTo>
                <a:lnTo>
                  <a:pt x="10800" y="0"/>
                </a:lnTo>
                <a:lnTo>
                  <a:pt x="6574" y="782"/>
                </a:lnTo>
                <a:lnTo>
                  <a:pt x="3170" y="3128"/>
                </a:lnTo>
                <a:lnTo>
                  <a:pt x="822" y="6548"/>
                </a:lnTo>
                <a:lnTo>
                  <a:pt x="0" y="10751"/>
                </a:lnTo>
                <a:lnTo>
                  <a:pt x="822" y="14954"/>
                </a:lnTo>
                <a:lnTo>
                  <a:pt x="3170" y="18375"/>
                </a:lnTo>
                <a:lnTo>
                  <a:pt x="6574" y="20720"/>
                </a:lnTo>
                <a:lnTo>
                  <a:pt x="10800" y="21600"/>
                </a:lnTo>
                <a:lnTo>
                  <a:pt x="14909" y="20720"/>
                </a:lnTo>
                <a:lnTo>
                  <a:pt x="18313" y="18375"/>
                </a:lnTo>
                <a:lnTo>
                  <a:pt x="20661" y="14954"/>
                </a:lnTo>
                <a:lnTo>
                  <a:pt x="21600" y="10751"/>
                </a:lnTo>
              </a:path>
            </a:pathLst>
          </a:cu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830" name="Freeform 8"/>
          <p:cNvSpPr/>
          <p:nvPr/>
        </p:nvSpPr>
        <p:spPr>
          <a:xfrm>
            <a:off x="6316662" y="2755352"/>
            <a:ext cx="782638" cy="2355851"/>
          </a:xfrm>
          <a:prstGeom prst="rect">
            <a:avLst/>
          </a:pr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831" name="Rectangle 22"/>
          <p:cNvSpPr txBox="1"/>
          <p:nvPr/>
        </p:nvSpPr>
        <p:spPr>
          <a:xfrm>
            <a:off x="5238750" y="3593552"/>
            <a:ext cx="243235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20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1832" name="Rectangle 26"/>
          <p:cNvSpPr txBox="1"/>
          <p:nvPr/>
        </p:nvSpPr>
        <p:spPr>
          <a:xfrm>
            <a:off x="6553200" y="3049040"/>
            <a:ext cx="240259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2000">
                <a:solidFill>
                  <a:srgbClr val="30303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33" name="Rectangle 27"/>
          <p:cNvSpPr txBox="1"/>
          <p:nvPr/>
        </p:nvSpPr>
        <p:spPr>
          <a:xfrm>
            <a:off x="6553200" y="2739477"/>
            <a:ext cx="240259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2000">
                <a:solidFill>
                  <a:srgbClr val="30303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834" name="Rectangle 28"/>
          <p:cNvSpPr txBox="1"/>
          <p:nvPr/>
        </p:nvSpPr>
        <p:spPr>
          <a:xfrm>
            <a:off x="6484937" y="4720677"/>
            <a:ext cx="502073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2000">
                <a:solidFill>
                  <a:srgbClr val="30303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N-1</a:t>
            </a:r>
          </a:p>
        </p:txBody>
      </p:sp>
      <p:sp>
        <p:nvSpPr>
          <p:cNvPr id="1835" name="Line 29"/>
          <p:cNvSpPr/>
          <p:nvPr/>
        </p:nvSpPr>
        <p:spPr>
          <a:xfrm flipV="1">
            <a:off x="5537200" y="3291927"/>
            <a:ext cx="762001" cy="457201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36" name="Line 30"/>
          <p:cNvSpPr/>
          <p:nvPr/>
        </p:nvSpPr>
        <p:spPr>
          <a:xfrm flipV="1">
            <a:off x="5516562" y="2983953"/>
            <a:ext cx="779463" cy="776287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37" name="Line 31"/>
          <p:cNvSpPr/>
          <p:nvPr/>
        </p:nvSpPr>
        <p:spPr>
          <a:xfrm>
            <a:off x="4546600" y="3825327"/>
            <a:ext cx="685800" cy="1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38" name="Line 32"/>
          <p:cNvSpPr/>
          <p:nvPr/>
        </p:nvSpPr>
        <p:spPr>
          <a:xfrm>
            <a:off x="5519737" y="3763415"/>
            <a:ext cx="779463" cy="1128713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39" name="Line 33"/>
          <p:cNvSpPr/>
          <p:nvPr/>
        </p:nvSpPr>
        <p:spPr>
          <a:xfrm>
            <a:off x="6985000" y="2910927"/>
            <a:ext cx="838200" cy="1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0" name="Line 35"/>
          <p:cNvSpPr/>
          <p:nvPr/>
        </p:nvSpPr>
        <p:spPr>
          <a:xfrm>
            <a:off x="6985000" y="3672927"/>
            <a:ext cx="838200" cy="1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1" name="Line 36"/>
          <p:cNvSpPr/>
          <p:nvPr/>
        </p:nvSpPr>
        <p:spPr>
          <a:xfrm>
            <a:off x="7061200" y="4968327"/>
            <a:ext cx="838200" cy="1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2" name="Line 38"/>
          <p:cNvSpPr/>
          <p:nvPr/>
        </p:nvSpPr>
        <p:spPr>
          <a:xfrm>
            <a:off x="6318250" y="3072852"/>
            <a:ext cx="785813" cy="1"/>
          </a:xfrm>
          <a:prstGeom prst="line">
            <a:avLst/>
          </a:prstGeom>
          <a:ln w="12700">
            <a:solidFill>
              <a:srgbClr val="30303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3" name="Line 39"/>
          <p:cNvSpPr/>
          <p:nvPr/>
        </p:nvSpPr>
        <p:spPr>
          <a:xfrm>
            <a:off x="6316662" y="3426864"/>
            <a:ext cx="785813" cy="1"/>
          </a:xfrm>
          <a:prstGeom prst="line">
            <a:avLst/>
          </a:prstGeom>
          <a:ln w="12700">
            <a:solidFill>
              <a:srgbClr val="30303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4" name="Line 40"/>
          <p:cNvSpPr/>
          <p:nvPr/>
        </p:nvSpPr>
        <p:spPr>
          <a:xfrm>
            <a:off x="6315075" y="3793577"/>
            <a:ext cx="785813" cy="1"/>
          </a:xfrm>
          <a:prstGeom prst="line">
            <a:avLst/>
          </a:prstGeom>
          <a:ln w="12700">
            <a:solidFill>
              <a:srgbClr val="30303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5" name="Line 41"/>
          <p:cNvSpPr/>
          <p:nvPr/>
        </p:nvSpPr>
        <p:spPr>
          <a:xfrm>
            <a:off x="6313487" y="4731789"/>
            <a:ext cx="785813" cy="1"/>
          </a:xfrm>
          <a:prstGeom prst="line">
            <a:avLst/>
          </a:prstGeom>
          <a:ln w="12700">
            <a:solidFill>
              <a:srgbClr val="30303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6" name="Rectangle 24"/>
          <p:cNvSpPr txBox="1"/>
          <p:nvPr/>
        </p:nvSpPr>
        <p:spPr>
          <a:xfrm>
            <a:off x="5256258" y="5243589"/>
            <a:ext cx="2519165" cy="1015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Primary </a:t>
            </a:r>
          </a:p>
          <a:p>
            <a:pPr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bucket pages</a:t>
            </a:r>
          </a:p>
        </p:txBody>
      </p:sp>
      <p:sp>
        <p:nvSpPr>
          <p:cNvPr id="1847" name="N is fixed; primary bucket pages never deallocated…"/>
          <p:cNvSpPr txBox="1"/>
          <p:nvPr/>
        </p:nvSpPr>
        <p:spPr>
          <a:xfrm>
            <a:off x="932640" y="6508963"/>
            <a:ext cx="11166401" cy="2902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 is fixed; primary bucket pages never deallocated</a:t>
            </a:r>
          </a:p>
          <a:p>
            <a:pPr lvl="1" marL="508000" indent="-508000" algn="l" defTabSz="130048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Bucket pages contain data entries (same 3 Alts)</a:t>
            </a:r>
          </a:p>
          <a:p>
            <a:pPr lvl="1" marL="508000" indent="-508000" algn="l" defTabSz="130048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Search: 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Overflow pages help handle hash collisions </a:t>
            </a:r>
          </a:p>
          <a:p>
            <a:pPr lvl="2" marL="1016000" indent="-508000" algn="l" defTabSz="1300480">
              <a:lnSpc>
                <a:spcPct val="110000"/>
              </a:lnSpc>
              <a:spcBef>
                <a:spcPts val="5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Average search cost is O(1) + avg # overflow pages</a:t>
            </a:r>
          </a:p>
        </p:txBody>
      </p:sp>
      <p:sp>
        <p:nvSpPr>
          <p:cNvPr id="1848" name="Rectangle 9"/>
          <p:cNvSpPr txBox="1"/>
          <p:nvPr/>
        </p:nvSpPr>
        <p:spPr>
          <a:xfrm>
            <a:off x="2239350" y="2751582"/>
            <a:ext cx="3489922" cy="545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E.g., h(k) = a*k + b</a:t>
            </a:r>
          </a:p>
        </p:txBody>
      </p:sp>
      <p:sp>
        <p:nvSpPr>
          <p:cNvPr id="1849" name="Rectangle 9"/>
          <p:cNvSpPr txBox="1"/>
          <p:nvPr/>
        </p:nvSpPr>
        <p:spPr>
          <a:xfrm>
            <a:off x="3467099" y="4226328"/>
            <a:ext cx="2111376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h(k) mod N</a:t>
            </a:r>
          </a:p>
        </p:txBody>
      </p:sp>
      <p:sp>
        <p:nvSpPr>
          <p:cNvPr id="1850" name="Rectangle 26"/>
          <p:cNvSpPr txBox="1"/>
          <p:nvPr/>
        </p:nvSpPr>
        <p:spPr>
          <a:xfrm>
            <a:off x="6562452" y="3395293"/>
            <a:ext cx="240259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2000">
                <a:solidFill>
                  <a:srgbClr val="30303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51" name="Freeform 6"/>
          <p:cNvSpPr/>
          <p:nvPr/>
        </p:nvSpPr>
        <p:spPr>
          <a:xfrm>
            <a:off x="7842250" y="3497508"/>
            <a:ext cx="744538" cy="350839"/>
          </a:xfrm>
          <a:prstGeom prst="rect">
            <a:avLst/>
          </a:pr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1852" name="Freeform 6"/>
          <p:cNvSpPr/>
          <p:nvPr/>
        </p:nvSpPr>
        <p:spPr>
          <a:xfrm>
            <a:off x="7914926" y="4780208"/>
            <a:ext cx="744539" cy="350839"/>
          </a:xfrm>
          <a:prstGeom prst="rect">
            <a:avLst/>
          </a:prstGeom>
          <a:ln w="12700" cap="rnd">
            <a:solidFill>
              <a:srgbClr val="000000"/>
            </a:solidFill>
          </a:ln>
        </p:spPr>
        <p:txBody>
          <a:bodyPr lIns="45719" rIns="45719"/>
          <a:lstStyle/>
          <a:p>
            <a:pPr algn="l" defTabSz="914400">
              <a:defRPr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8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8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48" grpId="2"/>
      <p:bldP build="whole" bldLvl="1" animBg="1" rev="0" advAuto="0" spid="1849" grpId="3"/>
      <p:bldP build="whole" bldLvl="1" animBg="1" rev="0" advAuto="0" spid="1824" grpId="1"/>
      <p:bldP build="p" bldLvl="5" animBg="1" rev="0" advAuto="0" spid="1847" grpId="4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57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55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56" name="Static Hashing: Exampl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Static Hashing: Example</a:t>
              </a:r>
            </a:p>
          </p:txBody>
        </p:sp>
      </p:grpSp>
      <p:sp>
        <p:nvSpPr>
          <p:cNvPr id="1858" name="Rectangle 9"/>
          <p:cNvSpPr txBox="1"/>
          <p:nvPr/>
        </p:nvSpPr>
        <p:spPr>
          <a:xfrm>
            <a:off x="8920667" y="5522145"/>
            <a:ext cx="3550444" cy="1485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Say, AltRecord and</a:t>
            </a:r>
          </a:p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only one record fits</a:t>
            </a:r>
          </a:p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 page!</a:t>
            </a:r>
          </a:p>
        </p:txBody>
      </p:sp>
      <p:sp>
        <p:nvSpPr>
          <p:cNvPr id="1859" name="Rectangle 9"/>
          <p:cNvSpPr txBox="1"/>
          <p:nvPr/>
        </p:nvSpPr>
        <p:spPr>
          <a:xfrm>
            <a:off x="4198341" y="5520441"/>
            <a:ext cx="1084263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 = 3</a:t>
            </a:r>
          </a:p>
        </p:txBody>
      </p:sp>
      <p:graphicFrame>
        <p:nvGraphicFramePr>
          <p:cNvPr id="1860" name="Table 1"/>
          <p:cNvGraphicFramePr/>
          <p:nvPr/>
        </p:nvGraphicFramePr>
        <p:xfrm>
          <a:off x="1791373" y="2307921"/>
          <a:ext cx="9434754" cy="3751834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876194"/>
                <a:gridCol w="2743533"/>
                <a:gridCol w="1237101"/>
                <a:gridCol w="3565223"/>
              </a:tblGrid>
              <a:tr h="370840">
                <a:tc>
                  <a:txBody>
                    <a:bodyPr/>
                    <a:lstStyle/>
                    <a:p>
                      <a:pPr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MovieID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38100">
                      <a:solidFill>
                        <a:srgbClr val="FFFFFF"/>
                      </a:solidFill>
                    </a:lnB>
                    <a:solidFill>
                      <a:srgbClr val="8064A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381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52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Gravity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Alfonso Cuaron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74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Blue Jasmine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2013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800">
                          <a:latin typeface="Arial"/>
                          <a:ea typeface="Arial"/>
                          <a:cs typeface="Arial"/>
                          <a:sym typeface="Arial"/>
                        </a:rPr>
                        <a:t>Woody Allen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1861" name="Rectangle"/>
          <p:cNvSpPr/>
          <p:nvPr/>
        </p:nvSpPr>
        <p:spPr>
          <a:xfrm>
            <a:off x="1877234" y="2304006"/>
            <a:ext cx="1728514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62" name="Rectangle 9"/>
          <p:cNvSpPr txBox="1"/>
          <p:nvPr/>
        </p:nvSpPr>
        <p:spPr>
          <a:xfrm>
            <a:off x="932681" y="5522145"/>
            <a:ext cx="2867819" cy="1485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/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function:</a:t>
            </a:r>
          </a:p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= 1, b = 0</a:t>
            </a:r>
          </a:p>
          <a:p>
            <a: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h(k) = k MOD 3</a:t>
            </a:r>
          </a:p>
        </p:txBody>
      </p:sp>
      <p:sp>
        <p:nvSpPr>
          <p:cNvPr id="1863" name="Rectangle"/>
          <p:cNvSpPr/>
          <p:nvPr/>
        </p:nvSpPr>
        <p:spPr>
          <a:xfrm>
            <a:off x="2393700" y="4284512"/>
            <a:ext cx="695582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64" name="Rectangle 9"/>
          <p:cNvSpPr txBox="1"/>
          <p:nvPr/>
        </p:nvSpPr>
        <p:spPr>
          <a:xfrm>
            <a:off x="904808" y="7875156"/>
            <a:ext cx="2642791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15 MOD 3 = 0</a:t>
            </a:r>
          </a:p>
        </p:txBody>
      </p:sp>
      <p:grpSp>
        <p:nvGrpSpPr>
          <p:cNvPr id="1878" name="Group"/>
          <p:cNvGrpSpPr/>
          <p:nvPr/>
        </p:nvGrpSpPr>
        <p:grpSpPr>
          <a:xfrm>
            <a:off x="2732564" y="6329181"/>
            <a:ext cx="9045176" cy="2363273"/>
            <a:chOff x="0" y="0"/>
            <a:chExt cx="9045174" cy="2363272"/>
          </a:xfrm>
        </p:grpSpPr>
        <p:sp>
          <p:nvSpPr>
            <p:cNvPr id="1865" name="Freeform 6"/>
            <p:cNvSpPr/>
            <p:nvPr/>
          </p:nvSpPr>
          <p:spPr>
            <a:xfrm>
              <a:off x="2546257" y="6120"/>
              <a:ext cx="2840001" cy="53326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(15, Avatar, …)</a:t>
              </a:r>
            </a:p>
          </p:txBody>
        </p:sp>
        <p:sp>
          <p:nvSpPr>
            <p:cNvPr id="1866" name="Freeform 7"/>
            <p:cNvSpPr/>
            <p:nvPr/>
          </p:nvSpPr>
          <p:spPr>
            <a:xfrm>
              <a:off x="702395" y="940286"/>
              <a:ext cx="523217" cy="533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751"/>
                  </a:moveTo>
                  <a:lnTo>
                    <a:pt x="20661" y="6548"/>
                  </a:lnTo>
                  <a:lnTo>
                    <a:pt x="18313" y="3128"/>
                  </a:lnTo>
                  <a:lnTo>
                    <a:pt x="14909" y="782"/>
                  </a:lnTo>
                  <a:lnTo>
                    <a:pt x="10800" y="0"/>
                  </a:lnTo>
                  <a:lnTo>
                    <a:pt x="6574" y="782"/>
                  </a:lnTo>
                  <a:lnTo>
                    <a:pt x="3170" y="3128"/>
                  </a:lnTo>
                  <a:lnTo>
                    <a:pt x="822" y="6548"/>
                  </a:lnTo>
                  <a:lnTo>
                    <a:pt x="0" y="10751"/>
                  </a:lnTo>
                  <a:lnTo>
                    <a:pt x="822" y="14954"/>
                  </a:lnTo>
                  <a:lnTo>
                    <a:pt x="3170" y="18375"/>
                  </a:lnTo>
                  <a:lnTo>
                    <a:pt x="6574" y="20720"/>
                  </a:lnTo>
                  <a:lnTo>
                    <a:pt x="10800" y="21600"/>
                  </a:lnTo>
                  <a:lnTo>
                    <a:pt x="14909" y="20720"/>
                  </a:lnTo>
                  <a:lnTo>
                    <a:pt x="18313" y="18375"/>
                  </a:lnTo>
                  <a:lnTo>
                    <a:pt x="20661" y="14954"/>
                  </a:lnTo>
                  <a:lnTo>
                    <a:pt x="21600" y="1075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1867" name="Line 29"/>
            <p:cNvSpPr/>
            <p:nvPr/>
          </p:nvSpPr>
          <p:spPr>
            <a:xfrm>
              <a:off x="1225217" y="1206303"/>
              <a:ext cx="1267667" cy="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8" name="Line 30"/>
            <p:cNvSpPr/>
            <p:nvPr/>
          </p:nvSpPr>
          <p:spPr>
            <a:xfrm flipV="1">
              <a:off x="1217447" y="390999"/>
              <a:ext cx="1290050" cy="761700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69" name="Line 31"/>
            <p:cNvSpPr/>
            <p:nvPr/>
          </p:nvSpPr>
          <p:spPr>
            <a:xfrm>
              <a:off x="0" y="1207040"/>
              <a:ext cx="710566" cy="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0" name="Line 32"/>
            <p:cNvSpPr/>
            <p:nvPr/>
          </p:nvSpPr>
          <p:spPr>
            <a:xfrm>
              <a:off x="1228751" y="1263020"/>
              <a:ext cx="1266635" cy="667495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1" name="Line 35"/>
            <p:cNvSpPr/>
            <p:nvPr/>
          </p:nvSpPr>
          <p:spPr>
            <a:xfrm>
              <a:off x="5337837" y="2090519"/>
              <a:ext cx="868470" cy="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72" name="Freeform 6"/>
            <p:cNvSpPr/>
            <p:nvPr/>
          </p:nvSpPr>
          <p:spPr>
            <a:xfrm>
              <a:off x="2536662" y="940403"/>
              <a:ext cx="2832873" cy="53326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(52, Gravity, …)</a:t>
              </a:r>
            </a:p>
          </p:txBody>
        </p:sp>
        <p:sp>
          <p:nvSpPr>
            <p:cNvPr id="1873" name="Freeform 6"/>
            <p:cNvSpPr/>
            <p:nvPr/>
          </p:nvSpPr>
          <p:spPr>
            <a:xfrm>
              <a:off x="2536662" y="1823887"/>
              <a:ext cx="2832873" cy="53326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(20, Inception, …)</a:t>
              </a:r>
            </a:p>
          </p:txBody>
        </p:sp>
        <p:sp>
          <p:nvSpPr>
            <p:cNvPr id="1874" name="Freeform 6"/>
            <p:cNvSpPr/>
            <p:nvPr/>
          </p:nvSpPr>
          <p:spPr>
            <a:xfrm>
              <a:off x="6212302" y="1823887"/>
              <a:ext cx="2832873" cy="533265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2400"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(74, Blue …)</a:t>
              </a:r>
            </a:p>
          </p:txBody>
        </p:sp>
        <p:sp>
          <p:nvSpPr>
            <p:cNvPr id="1875" name="Rectangle 9"/>
            <p:cNvSpPr txBox="1"/>
            <p:nvPr/>
          </p:nvSpPr>
          <p:spPr>
            <a:xfrm>
              <a:off x="2031449" y="0"/>
              <a:ext cx="339452" cy="5455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1876" name="Rectangle 9"/>
            <p:cNvSpPr txBox="1"/>
            <p:nvPr/>
          </p:nvSpPr>
          <p:spPr>
            <a:xfrm>
              <a:off x="2044607" y="714836"/>
              <a:ext cx="339452" cy="5455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877" name="Rectangle 9"/>
            <p:cNvSpPr txBox="1"/>
            <p:nvPr/>
          </p:nvSpPr>
          <p:spPr>
            <a:xfrm>
              <a:off x="2031449" y="1817767"/>
              <a:ext cx="339452" cy="5455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4450" tIns="44450" rIns="44450" bIns="44450" numCol="1" anchor="t">
              <a:noAutofit/>
            </a:bodyPr>
            <a:lstStyle>
              <a:lvl1pPr algn="l" defTabSz="914400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1879" name="Rectangle"/>
          <p:cNvSpPr/>
          <p:nvPr/>
        </p:nvSpPr>
        <p:spPr>
          <a:xfrm>
            <a:off x="2393700" y="3324814"/>
            <a:ext cx="695582" cy="511463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880" name="Rectangle 9"/>
          <p:cNvSpPr txBox="1"/>
          <p:nvPr/>
        </p:nvSpPr>
        <p:spPr>
          <a:xfrm>
            <a:off x="904808" y="8563506"/>
            <a:ext cx="2642791" cy="545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4450" tIns="44450" rIns="44450" bIns="44450">
            <a:spAutoFit/>
          </a:bodyPr>
          <a:lstStyle>
            <a:lvl1pPr algn="l" defTabSz="91440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74 MOD 3 = 2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3" grpId="10"/>
      <p:bldP build="whole" bldLvl="1" animBg="1" rev="0" advAuto="0" spid="1864" grpId="8"/>
      <p:bldP build="whole" bldLvl="1" animBg="1" rev="0" advAuto="0" spid="1879" grpId="7"/>
      <p:bldP build="whole" bldLvl="1" animBg="1" rev="0" advAuto="0" spid="1880" grpId="11"/>
      <p:bldP build="whole" bldLvl="1" animBg="1" rev="0" advAuto="0" spid="1879" grpId="9"/>
      <p:bldP build="whole" bldLvl="1" animBg="1" rev="0" advAuto="0" spid="1861" grpId="1"/>
      <p:bldP build="whole" bldLvl="1" animBg="1" rev="0" advAuto="0" spid="1859" grpId="2"/>
      <p:bldP build="whole" bldLvl="1" animBg="1" rev="0" advAuto="0" spid="1862" grpId="5"/>
      <p:bldP build="whole" bldLvl="1" animBg="1" rev="0" advAuto="0" spid="1858" grpId="3"/>
      <p:bldP build="whole" bldLvl="1" animBg="1" rev="0" advAuto="0" spid="1878" grpId="4"/>
      <p:bldP build="whole" bldLvl="1" animBg="1" rev="0" advAuto="0" spid="1861" grpId="6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85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8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84" name="Static Hashing: Insert and Delet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Static Hashing: Insert and Delete</a:t>
              </a:r>
            </a:p>
          </p:txBody>
        </p:sp>
      </p:grpSp>
      <p:sp>
        <p:nvSpPr>
          <p:cNvPr id="1886" name="Insert:…"/>
          <p:cNvSpPr txBox="1"/>
          <p:nvPr/>
        </p:nvSpPr>
        <p:spPr>
          <a:xfrm>
            <a:off x="492797" y="2362922"/>
            <a:ext cx="12019205" cy="4715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Equality search; find space on primary bucket page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not enough space, add overflow page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Delete: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Equality search; delete record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overflow page becomes empty, remove it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Primary bucket pages are never removed!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9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8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0" name="Static Hashing: Issue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Static Hashing: Issues</a:t>
              </a:r>
            </a:p>
          </p:txBody>
        </p:sp>
      </p:grpSp>
      <p:sp>
        <p:nvSpPr>
          <p:cNvPr id="1892" name="Since N is fixed, number of overflow pages might grow and degrade search cost; deletes waste a lot of space…"/>
          <p:cNvSpPr txBox="1"/>
          <p:nvPr/>
        </p:nvSpPr>
        <p:spPr>
          <a:xfrm>
            <a:off x="245360" y="2365200"/>
            <a:ext cx="12514080" cy="502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Since N is fixed, number of overflow pages might grow and degrade search cost; deletes waste a lot of space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Full reorg. is expensive and could block query processing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Skew in hashing:</a:t>
            </a:r>
          </a:p>
          <a:p>
            <a:pPr lvl="4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Could be due to bad hash function that does not spread values; but this issue is well-studied/solved by mathematicians</a:t>
            </a:r>
          </a:p>
          <a:p>
            <a:pPr lvl="4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Could be due to skew in the data distribution itself (duplicates); this could cause more overflow pages—difficult to resolve</a:t>
            </a:r>
          </a:p>
        </p:txBody>
      </p:sp>
      <p:sp>
        <p:nvSpPr>
          <p:cNvPr id="1893" name="Text Box 94"/>
          <p:cNvSpPr txBox="1"/>
          <p:nvPr/>
        </p:nvSpPr>
        <p:spPr>
          <a:xfrm>
            <a:off x="337685" y="7957929"/>
            <a:ext cx="12329431" cy="58665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1300480">
              <a:spcBef>
                <a:spcPts val="800"/>
              </a:spcBef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Extendible (dynamic) hashing helps resolve first two issues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3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Slide Number"/>
          <p:cNvSpPr txBox="1"/>
          <p:nvPr>
            <p:ph type="sldNum" sz="quarter" idx="4294967295"/>
          </p:nvPr>
        </p:nvSpPr>
        <p:spPr>
          <a:xfrm>
            <a:off x="12004477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898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189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897" name="Extendible Hash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Extendible Hashing</a:t>
              </a:r>
            </a:p>
          </p:txBody>
        </p:sp>
      </p:grpSp>
      <p:sp>
        <p:nvSpPr>
          <p:cNvPr id="1899" name="Idea: Instead of hashing directly to data pages, maintain a dynamic directory of pointers to data pages…"/>
          <p:cNvSpPr txBox="1"/>
          <p:nvPr/>
        </p:nvSpPr>
        <p:spPr>
          <a:xfrm>
            <a:off x="187770" y="2190949"/>
            <a:ext cx="5389798" cy="5891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Idea:</a:t>
            </a:r>
            <a:r>
              <a:t> Instead of hashing directly to data pages, maintain a dynamic directory of pointers to data pages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Directory can grow and shrink; chosen to double/halve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Search I/O cost: 1 (2 if direc. not cached)</a:t>
            </a:r>
          </a:p>
        </p:txBody>
      </p:sp>
      <p:sp>
        <p:nvSpPr>
          <p:cNvPr id="1900" name="Check last…"/>
          <p:cNvSpPr txBox="1"/>
          <p:nvPr/>
        </p:nvSpPr>
        <p:spPr>
          <a:xfrm>
            <a:off x="5683838" y="7063140"/>
            <a:ext cx="3061509" cy="1028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Check </a:t>
            </a:r>
            <a:r>
              <a:rPr b="1"/>
              <a:t>last </a:t>
            </a:r>
            <a:endParaRPr b="1"/>
          </a:p>
          <a:p>
            <a: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GD bits</a:t>
            </a:r>
            <a:r>
              <a:t> of h(k)</a:t>
            </a:r>
          </a:p>
        </p:txBody>
      </p:sp>
      <p:grpSp>
        <p:nvGrpSpPr>
          <p:cNvPr id="1929" name="Group"/>
          <p:cNvGrpSpPr/>
          <p:nvPr/>
        </p:nvGrpSpPr>
        <p:grpSpPr>
          <a:xfrm>
            <a:off x="5576988" y="2197147"/>
            <a:ext cx="6922823" cy="6047297"/>
            <a:chOff x="0" y="0"/>
            <a:chExt cx="6922822" cy="6047296"/>
          </a:xfrm>
        </p:grpSpPr>
        <p:graphicFrame>
          <p:nvGraphicFramePr>
            <p:cNvPr id="1901" name="Table 1"/>
            <p:cNvGraphicFramePr/>
            <p:nvPr/>
          </p:nvGraphicFramePr>
          <p:xfrm>
            <a:off x="1676200" y="1865861"/>
            <a:ext cx="822276" cy="21115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{33BA23B1-9221-436E-865A-0063620EA4FD}</a:tableStyleId>
                </a:tblPr>
                <a:tblGrid>
                  <a:gridCol w="809575"/>
                </a:tblGrid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902" name="2"/>
            <p:cNvSpPr/>
            <p:nvPr/>
          </p:nvSpPr>
          <p:spPr>
            <a:xfrm>
              <a:off x="1688900" y="1396473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3" name="2"/>
            <p:cNvSpPr/>
            <p:nvPr/>
          </p:nvSpPr>
          <p:spPr>
            <a:xfrm>
              <a:off x="3804078" y="907356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4" name="4* 12*  32* 16*"/>
            <p:cNvSpPr/>
            <p:nvPr/>
          </p:nvSpPr>
          <p:spPr>
            <a:xfrm>
              <a:off x="3804078" y="1364274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4* 12*  32* 16* </a:t>
              </a:r>
            </a:p>
          </p:txBody>
        </p:sp>
        <p:sp>
          <p:nvSpPr>
            <p:cNvPr id="1905" name="Line 53"/>
            <p:cNvSpPr/>
            <p:nvPr/>
          </p:nvSpPr>
          <p:spPr>
            <a:xfrm flipV="1">
              <a:off x="2010335" y="1579849"/>
              <a:ext cx="1798573" cy="557887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06" name="2"/>
            <p:cNvSpPr/>
            <p:nvPr/>
          </p:nvSpPr>
          <p:spPr>
            <a:xfrm>
              <a:off x="3804078" y="2089391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7" name="1*  13*  41*  17*"/>
            <p:cNvSpPr/>
            <p:nvPr/>
          </p:nvSpPr>
          <p:spPr>
            <a:xfrm>
              <a:off x="3804078" y="2546309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1*  13*  41*  17*</a:t>
              </a:r>
            </a:p>
          </p:txBody>
        </p:sp>
        <p:sp>
          <p:nvSpPr>
            <p:cNvPr id="1908" name="2"/>
            <p:cNvSpPr/>
            <p:nvPr/>
          </p:nvSpPr>
          <p:spPr>
            <a:xfrm>
              <a:off x="3804078" y="3271938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09" name="10*"/>
            <p:cNvSpPr/>
            <p:nvPr/>
          </p:nvSpPr>
          <p:spPr>
            <a:xfrm>
              <a:off x="3804078" y="3728856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10*</a:t>
              </a:r>
            </a:p>
          </p:txBody>
        </p:sp>
        <p:sp>
          <p:nvSpPr>
            <p:cNvPr id="1910" name="2"/>
            <p:cNvSpPr/>
            <p:nvPr/>
          </p:nvSpPr>
          <p:spPr>
            <a:xfrm>
              <a:off x="3804078" y="4453973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11" name="7*  15*"/>
            <p:cNvSpPr/>
            <p:nvPr/>
          </p:nvSpPr>
          <p:spPr>
            <a:xfrm>
              <a:off x="3804078" y="4910891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  15*</a:t>
              </a:r>
            </a:p>
          </p:txBody>
        </p:sp>
        <p:sp>
          <p:nvSpPr>
            <p:cNvPr id="1912" name="Line 53"/>
            <p:cNvSpPr/>
            <p:nvPr/>
          </p:nvSpPr>
          <p:spPr>
            <a:xfrm>
              <a:off x="2010335" y="2639397"/>
              <a:ext cx="1794472" cy="146492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13" name="Line 53"/>
            <p:cNvSpPr/>
            <p:nvPr/>
          </p:nvSpPr>
          <p:spPr>
            <a:xfrm>
              <a:off x="2010339" y="3209801"/>
              <a:ext cx="1800421" cy="867240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14" name="Line 53"/>
            <p:cNvSpPr/>
            <p:nvPr/>
          </p:nvSpPr>
          <p:spPr>
            <a:xfrm>
              <a:off x="2010722" y="3691252"/>
              <a:ext cx="1803781" cy="1397786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15" name="Directory"/>
            <p:cNvSpPr txBox="1"/>
            <p:nvPr/>
          </p:nvSpPr>
          <p:spPr>
            <a:xfrm>
              <a:off x="895150" y="4219849"/>
              <a:ext cx="1740100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Directory</a:t>
              </a:r>
            </a:p>
          </p:txBody>
        </p:sp>
        <p:sp>
          <p:nvSpPr>
            <p:cNvPr id="1916" name="Data Pages"/>
            <p:cNvSpPr txBox="1"/>
            <p:nvPr/>
          </p:nvSpPr>
          <p:spPr>
            <a:xfrm>
              <a:off x="4062510" y="5489091"/>
              <a:ext cx="2237979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Data Pages</a:t>
              </a:r>
            </a:p>
          </p:txBody>
        </p:sp>
        <p:sp>
          <p:nvSpPr>
            <p:cNvPr id="1917" name="Bucket A"/>
            <p:cNvSpPr txBox="1"/>
            <p:nvPr/>
          </p:nvSpPr>
          <p:spPr>
            <a:xfrm>
              <a:off x="5020748" y="813888"/>
              <a:ext cx="1718271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A</a:t>
              </a:r>
            </a:p>
          </p:txBody>
        </p:sp>
        <p:sp>
          <p:nvSpPr>
            <p:cNvPr id="1918" name="Bucket B"/>
            <p:cNvSpPr txBox="1"/>
            <p:nvPr/>
          </p:nvSpPr>
          <p:spPr>
            <a:xfrm>
              <a:off x="5020748" y="1982689"/>
              <a:ext cx="1740695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B</a:t>
              </a:r>
            </a:p>
          </p:txBody>
        </p:sp>
        <p:sp>
          <p:nvSpPr>
            <p:cNvPr id="1919" name="Bucket C"/>
            <p:cNvSpPr txBox="1"/>
            <p:nvPr/>
          </p:nvSpPr>
          <p:spPr>
            <a:xfrm>
              <a:off x="5020748" y="3151490"/>
              <a:ext cx="1763118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C</a:t>
              </a:r>
            </a:p>
          </p:txBody>
        </p:sp>
        <p:sp>
          <p:nvSpPr>
            <p:cNvPr id="1920" name="Bucket D"/>
            <p:cNvSpPr txBox="1"/>
            <p:nvPr/>
          </p:nvSpPr>
          <p:spPr>
            <a:xfrm>
              <a:off x="5020748" y="4355922"/>
              <a:ext cx="1763118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D</a:t>
              </a:r>
            </a:p>
          </p:txBody>
        </p:sp>
        <p:sp>
          <p:nvSpPr>
            <p:cNvPr id="1921" name="Global Depth (GD)"/>
            <p:cNvSpPr txBox="1"/>
            <p:nvPr/>
          </p:nvSpPr>
          <p:spPr>
            <a:xfrm>
              <a:off x="-1" y="32198"/>
              <a:ext cx="3479603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Global Depth (GD)</a:t>
              </a:r>
            </a:p>
          </p:txBody>
        </p:sp>
        <p:sp>
          <p:nvSpPr>
            <p:cNvPr id="1922" name="Local Depth (LD)"/>
            <p:cNvSpPr txBox="1"/>
            <p:nvPr/>
          </p:nvSpPr>
          <p:spPr>
            <a:xfrm>
              <a:off x="3736511" y="0"/>
              <a:ext cx="3186312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Local Depth (LD)</a:t>
              </a:r>
            </a:p>
          </p:txBody>
        </p:sp>
        <p:sp>
          <p:nvSpPr>
            <p:cNvPr id="1923" name="Line 53"/>
            <p:cNvSpPr/>
            <p:nvPr/>
          </p:nvSpPr>
          <p:spPr>
            <a:xfrm>
              <a:off x="1802704" y="528210"/>
              <a:ext cx="1" cy="87172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4" name="Line 53"/>
            <p:cNvSpPr/>
            <p:nvPr/>
          </p:nvSpPr>
          <p:spPr>
            <a:xfrm>
              <a:off x="3970767" y="521412"/>
              <a:ext cx="1" cy="362315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25" name="00"/>
            <p:cNvSpPr txBox="1"/>
            <p:nvPr/>
          </p:nvSpPr>
          <p:spPr>
            <a:xfrm>
              <a:off x="1037530" y="1857635"/>
              <a:ext cx="56634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1926" name="01"/>
            <p:cNvSpPr txBox="1"/>
            <p:nvPr/>
          </p:nvSpPr>
          <p:spPr>
            <a:xfrm>
              <a:off x="1037530" y="2411632"/>
              <a:ext cx="566342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1927" name="10"/>
            <p:cNvSpPr txBox="1"/>
            <p:nvPr/>
          </p:nvSpPr>
          <p:spPr>
            <a:xfrm>
              <a:off x="1037530" y="2920087"/>
              <a:ext cx="56634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928" name="11"/>
            <p:cNvSpPr txBox="1"/>
            <p:nvPr/>
          </p:nvSpPr>
          <p:spPr>
            <a:xfrm>
              <a:off x="1067693" y="3414743"/>
              <a:ext cx="536179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</a:t>
              </a:r>
            </a:p>
          </p:txBody>
        </p:sp>
      </p:grpSp>
      <p:sp>
        <p:nvSpPr>
          <p:cNvPr id="1930" name="Text Box 73"/>
          <p:cNvSpPr txBox="1"/>
          <p:nvPr/>
        </p:nvSpPr>
        <p:spPr>
          <a:xfrm>
            <a:off x="1822349" y="8539566"/>
            <a:ext cx="4050975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Search 17*</a:t>
            </a:r>
          </a:p>
        </p:txBody>
      </p:sp>
      <p:sp>
        <p:nvSpPr>
          <p:cNvPr id="1931" name="Text Box 73"/>
          <p:cNvSpPr txBox="1"/>
          <p:nvPr/>
        </p:nvSpPr>
        <p:spPr>
          <a:xfrm>
            <a:off x="6069175" y="8539566"/>
            <a:ext cx="1272850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10001</a:t>
            </a:r>
          </a:p>
        </p:txBody>
      </p:sp>
      <p:sp>
        <p:nvSpPr>
          <p:cNvPr id="1932" name="Rectangle"/>
          <p:cNvSpPr/>
          <p:nvPr/>
        </p:nvSpPr>
        <p:spPr>
          <a:xfrm>
            <a:off x="6796367" y="8584016"/>
            <a:ext cx="498079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33" name="Text Box 73"/>
          <p:cNvSpPr txBox="1"/>
          <p:nvPr/>
        </p:nvSpPr>
        <p:spPr>
          <a:xfrm>
            <a:off x="7796541" y="8539566"/>
            <a:ext cx="2153517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Search 42*</a:t>
            </a:r>
          </a:p>
        </p:txBody>
      </p:sp>
      <p:sp>
        <p:nvSpPr>
          <p:cNvPr id="1934" name="Text Box 73"/>
          <p:cNvSpPr txBox="1"/>
          <p:nvPr/>
        </p:nvSpPr>
        <p:spPr>
          <a:xfrm>
            <a:off x="9888790" y="8539566"/>
            <a:ext cx="1001190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…10</a:t>
            </a:r>
          </a:p>
        </p:txBody>
      </p:sp>
      <p:sp>
        <p:nvSpPr>
          <p:cNvPr id="1935" name="Rectangle"/>
          <p:cNvSpPr/>
          <p:nvPr/>
        </p:nvSpPr>
        <p:spPr>
          <a:xfrm>
            <a:off x="10335883" y="8558616"/>
            <a:ext cx="498079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xit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899" grpId="1"/>
      <p:bldP build="whole" bldLvl="1" animBg="1" rev="0" advAuto="0" spid="1930" grpId="3"/>
      <p:bldP build="whole" bldLvl="1" animBg="1" rev="0" advAuto="0" spid="1929" grpId="2"/>
      <p:bldP build="whole" bldLvl="1" animBg="1" rev="0" advAuto="0" spid="1935" grpId="10"/>
      <p:bldP build="whole" bldLvl="1" animBg="1" rev="0" advAuto="0" spid="1931" grpId="5"/>
      <p:bldP build="whole" bldLvl="1" animBg="1" rev="0" advAuto="0" spid="1932" grpId="6"/>
      <p:bldP build="whole" bldLvl="1" animBg="1" rev="0" advAuto="0" spid="1933" grpId="7"/>
      <p:bldP build="whole" bldLvl="1" animBg="1" rev="0" advAuto="0" spid="1932" grpId="8"/>
      <p:bldP build="whole" bldLvl="1" animBg="1" rev="0" advAuto="0" spid="1934" grpId="9"/>
      <p:bldP build="whole" bldLvl="1" animBg="1" rev="0" advAuto="0" spid="1900" grpId="4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940" name="Group"/>
          <p:cNvGrpSpPr/>
          <p:nvPr/>
        </p:nvGrpSpPr>
        <p:grpSpPr>
          <a:xfrm>
            <a:off x="-1" y="-1"/>
            <a:ext cx="13017501" cy="1733975"/>
            <a:chOff x="0" y="0"/>
            <a:chExt cx="13017500" cy="1733973"/>
          </a:xfrm>
        </p:grpSpPr>
        <p:sp>
          <p:nvSpPr>
            <p:cNvPr id="193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39" name="Extendible Hashing: Insert"/>
            <p:cNvSpPr txBox="1"/>
            <p:nvPr/>
          </p:nvSpPr>
          <p:spPr>
            <a:xfrm>
              <a:off x="1270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Extendible Hashing: Insert</a:t>
              </a:r>
            </a:p>
          </p:txBody>
        </p:sp>
      </p:grpSp>
      <p:sp>
        <p:nvSpPr>
          <p:cNvPr id="1941" name="Search for k; if data page has space, add record; done…"/>
          <p:cNvSpPr txBox="1"/>
          <p:nvPr/>
        </p:nvSpPr>
        <p:spPr>
          <a:xfrm>
            <a:off x="264353" y="2365200"/>
            <a:ext cx="12476094" cy="5023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Search for k; if data page has space, add record; done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data page has no more space: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LD &lt; GD, create </a:t>
            </a:r>
            <a:r>
              <a:rPr b="1"/>
              <a:t>Split Image</a:t>
            </a:r>
            <a:r>
              <a:t> of bucket; LD++ for both bucket and split image; insert record properly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LD == GD, create Split Image; LD++ for both buckets; insert record; but also, </a:t>
            </a:r>
            <a:r>
              <a:rPr b="1"/>
              <a:t>double</a:t>
            </a:r>
            <a:r>
              <a:t> the directory  and GD++! Duplicate other direc. pointers properly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Direc. typically grows in spurts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41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946" name="Group"/>
          <p:cNvGrpSpPr/>
          <p:nvPr/>
        </p:nvGrpSpPr>
        <p:grpSpPr>
          <a:xfrm>
            <a:off x="-1" y="-1"/>
            <a:ext cx="13017501" cy="1733975"/>
            <a:chOff x="0" y="0"/>
            <a:chExt cx="13017500" cy="1733973"/>
          </a:xfrm>
        </p:grpSpPr>
        <p:sp>
          <p:nvSpPr>
            <p:cNvPr id="1944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45" name="Extendible Hashing: Insert"/>
            <p:cNvSpPr txBox="1"/>
            <p:nvPr/>
          </p:nvSpPr>
          <p:spPr>
            <a:xfrm>
              <a:off x="1270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Extendible Hashing: Insert</a:t>
              </a:r>
            </a:p>
          </p:txBody>
        </p:sp>
      </p:grpSp>
      <p:grpSp>
        <p:nvGrpSpPr>
          <p:cNvPr id="1976" name="Group"/>
          <p:cNvGrpSpPr/>
          <p:nvPr/>
        </p:nvGrpSpPr>
        <p:grpSpPr>
          <a:xfrm>
            <a:off x="513084" y="2705147"/>
            <a:ext cx="6922823" cy="6047297"/>
            <a:chOff x="0" y="0"/>
            <a:chExt cx="6922822" cy="6047296"/>
          </a:xfrm>
        </p:grpSpPr>
        <p:graphicFrame>
          <p:nvGraphicFramePr>
            <p:cNvPr id="1947" name="Table 1"/>
            <p:cNvGraphicFramePr/>
            <p:nvPr/>
          </p:nvGraphicFramePr>
          <p:xfrm>
            <a:off x="1676200" y="1865861"/>
            <a:ext cx="822276" cy="2111562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{33BA23B1-9221-436E-865A-0063620EA4FD}</a:tableStyleId>
                </a:tblPr>
                <a:tblGrid>
                  <a:gridCol w="809575"/>
                </a:tblGrid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  <a:tr h="524715">
                  <a:tc>
                    <a:txBody>
                      <a:bodyPr/>
                      <a:lstStyle/>
                      <a:p>
                        <a:pPr defTabSz="914400">
                          <a:defRPr sz="26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DCDEE0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948" name="2"/>
            <p:cNvSpPr/>
            <p:nvPr/>
          </p:nvSpPr>
          <p:spPr>
            <a:xfrm>
              <a:off x="1688900" y="1396473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49" name="2"/>
            <p:cNvSpPr/>
            <p:nvPr/>
          </p:nvSpPr>
          <p:spPr>
            <a:xfrm>
              <a:off x="3804078" y="907356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50" name="4*  12*  32*  16*"/>
            <p:cNvSpPr/>
            <p:nvPr/>
          </p:nvSpPr>
          <p:spPr>
            <a:xfrm>
              <a:off x="3804078" y="1363763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4*  12*  32*  16* </a:t>
              </a:r>
            </a:p>
          </p:txBody>
        </p:sp>
        <p:sp>
          <p:nvSpPr>
            <p:cNvPr id="1951" name="Line 53"/>
            <p:cNvSpPr/>
            <p:nvPr/>
          </p:nvSpPr>
          <p:spPr>
            <a:xfrm flipV="1">
              <a:off x="2010335" y="1579849"/>
              <a:ext cx="1798573" cy="557887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2" name="2"/>
            <p:cNvSpPr/>
            <p:nvPr/>
          </p:nvSpPr>
          <p:spPr>
            <a:xfrm>
              <a:off x="3804078" y="2089391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53" name="1*  13*  41*  17*"/>
            <p:cNvSpPr/>
            <p:nvPr/>
          </p:nvSpPr>
          <p:spPr>
            <a:xfrm>
              <a:off x="3804078" y="2546309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1*  13*  41*  17*</a:t>
              </a:r>
            </a:p>
          </p:txBody>
        </p:sp>
        <p:sp>
          <p:nvSpPr>
            <p:cNvPr id="1954" name="2"/>
            <p:cNvSpPr/>
            <p:nvPr/>
          </p:nvSpPr>
          <p:spPr>
            <a:xfrm>
              <a:off x="3804078" y="3271938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55" name="10*"/>
            <p:cNvSpPr/>
            <p:nvPr/>
          </p:nvSpPr>
          <p:spPr>
            <a:xfrm>
              <a:off x="3804078" y="3728856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10*</a:t>
              </a:r>
            </a:p>
          </p:txBody>
        </p:sp>
        <p:sp>
          <p:nvSpPr>
            <p:cNvPr id="1956" name="2"/>
            <p:cNvSpPr/>
            <p:nvPr/>
          </p:nvSpPr>
          <p:spPr>
            <a:xfrm>
              <a:off x="3804078" y="4453973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957" name="7*  15*"/>
            <p:cNvSpPr/>
            <p:nvPr/>
          </p:nvSpPr>
          <p:spPr>
            <a:xfrm>
              <a:off x="3804078" y="4910891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7*  15*</a:t>
              </a:r>
            </a:p>
          </p:txBody>
        </p:sp>
        <p:sp>
          <p:nvSpPr>
            <p:cNvPr id="1958" name="Line 53"/>
            <p:cNvSpPr/>
            <p:nvPr/>
          </p:nvSpPr>
          <p:spPr>
            <a:xfrm>
              <a:off x="2010335" y="2639397"/>
              <a:ext cx="1794472" cy="146492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59" name="Line 53"/>
            <p:cNvSpPr/>
            <p:nvPr/>
          </p:nvSpPr>
          <p:spPr>
            <a:xfrm>
              <a:off x="2010339" y="3209801"/>
              <a:ext cx="1800421" cy="867240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0" name="Line 53"/>
            <p:cNvSpPr/>
            <p:nvPr/>
          </p:nvSpPr>
          <p:spPr>
            <a:xfrm>
              <a:off x="2010722" y="3691252"/>
              <a:ext cx="1803781" cy="1397786"/>
            </a:xfrm>
            <a:prstGeom prst="line">
              <a:avLst/>
            </a:prstGeom>
            <a:noFill/>
            <a:ln w="381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61" name="Directory"/>
            <p:cNvSpPr txBox="1"/>
            <p:nvPr/>
          </p:nvSpPr>
          <p:spPr>
            <a:xfrm>
              <a:off x="895150" y="4219849"/>
              <a:ext cx="1740100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Directory</a:t>
              </a:r>
            </a:p>
          </p:txBody>
        </p:sp>
        <p:sp>
          <p:nvSpPr>
            <p:cNvPr id="1962" name="Data Pages"/>
            <p:cNvSpPr txBox="1"/>
            <p:nvPr/>
          </p:nvSpPr>
          <p:spPr>
            <a:xfrm>
              <a:off x="4062510" y="5489091"/>
              <a:ext cx="2237979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Data Pages</a:t>
              </a:r>
            </a:p>
          </p:txBody>
        </p:sp>
        <p:sp>
          <p:nvSpPr>
            <p:cNvPr id="1963" name="Bucket A"/>
            <p:cNvSpPr txBox="1"/>
            <p:nvPr/>
          </p:nvSpPr>
          <p:spPr>
            <a:xfrm>
              <a:off x="5020748" y="813888"/>
              <a:ext cx="1718271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A</a:t>
              </a:r>
            </a:p>
          </p:txBody>
        </p:sp>
        <p:sp>
          <p:nvSpPr>
            <p:cNvPr id="1964" name="Bucket B"/>
            <p:cNvSpPr txBox="1"/>
            <p:nvPr/>
          </p:nvSpPr>
          <p:spPr>
            <a:xfrm>
              <a:off x="5020748" y="1982689"/>
              <a:ext cx="1740695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B</a:t>
              </a:r>
            </a:p>
          </p:txBody>
        </p:sp>
        <p:sp>
          <p:nvSpPr>
            <p:cNvPr id="1965" name="Bucket C"/>
            <p:cNvSpPr txBox="1"/>
            <p:nvPr/>
          </p:nvSpPr>
          <p:spPr>
            <a:xfrm>
              <a:off x="5020748" y="3151490"/>
              <a:ext cx="1763118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C</a:t>
              </a:r>
            </a:p>
          </p:txBody>
        </p:sp>
        <p:sp>
          <p:nvSpPr>
            <p:cNvPr id="1966" name="Bucket D"/>
            <p:cNvSpPr txBox="1"/>
            <p:nvPr/>
          </p:nvSpPr>
          <p:spPr>
            <a:xfrm>
              <a:off x="5020748" y="4355922"/>
              <a:ext cx="1763118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D</a:t>
              </a:r>
            </a:p>
          </p:txBody>
        </p:sp>
        <p:sp>
          <p:nvSpPr>
            <p:cNvPr id="1967" name="Global Depth (GD)"/>
            <p:cNvSpPr txBox="1"/>
            <p:nvPr/>
          </p:nvSpPr>
          <p:spPr>
            <a:xfrm>
              <a:off x="-1" y="32198"/>
              <a:ext cx="3479603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Global Depth (GD)</a:t>
              </a:r>
            </a:p>
          </p:txBody>
        </p:sp>
        <p:sp>
          <p:nvSpPr>
            <p:cNvPr id="1968" name="Local Depth (LD)"/>
            <p:cNvSpPr txBox="1"/>
            <p:nvPr/>
          </p:nvSpPr>
          <p:spPr>
            <a:xfrm>
              <a:off x="3736511" y="0"/>
              <a:ext cx="3186312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Local Depth (LD)</a:t>
              </a:r>
            </a:p>
          </p:txBody>
        </p:sp>
        <p:sp>
          <p:nvSpPr>
            <p:cNvPr id="1969" name="Line 53"/>
            <p:cNvSpPr/>
            <p:nvPr/>
          </p:nvSpPr>
          <p:spPr>
            <a:xfrm>
              <a:off x="1802704" y="528210"/>
              <a:ext cx="1" cy="871721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70" name="Line 53"/>
            <p:cNvSpPr/>
            <p:nvPr/>
          </p:nvSpPr>
          <p:spPr>
            <a:xfrm>
              <a:off x="3970767" y="521412"/>
              <a:ext cx="1" cy="362315"/>
            </a:xfrm>
            <a:prstGeom prst="line">
              <a:avLst/>
            </a:prstGeom>
            <a:noFill/>
            <a:ln w="25400" cap="flat">
              <a:solidFill>
                <a:srgbClr val="30303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71" name="Check last…"/>
            <p:cNvSpPr txBox="1"/>
            <p:nvPr/>
          </p:nvSpPr>
          <p:spPr>
            <a:xfrm>
              <a:off x="271950" y="4865993"/>
              <a:ext cx="3061508" cy="1028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Check </a:t>
              </a:r>
              <a:r>
                <a:rPr b="1"/>
                <a:t>last </a:t>
              </a:r>
              <a:endParaRPr b="1"/>
            </a:p>
            <a:p>
              <a: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b="1"/>
                <a:t>GD bits</a:t>
              </a:r>
              <a:r>
                <a:t> of h(k)</a:t>
              </a:r>
            </a:p>
          </p:txBody>
        </p:sp>
        <p:sp>
          <p:nvSpPr>
            <p:cNvPr id="1972" name="00"/>
            <p:cNvSpPr txBox="1"/>
            <p:nvPr/>
          </p:nvSpPr>
          <p:spPr>
            <a:xfrm>
              <a:off x="1037530" y="1857635"/>
              <a:ext cx="56634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1973" name="01"/>
            <p:cNvSpPr txBox="1"/>
            <p:nvPr/>
          </p:nvSpPr>
          <p:spPr>
            <a:xfrm>
              <a:off x="1037530" y="2411632"/>
              <a:ext cx="566342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1974" name="10"/>
            <p:cNvSpPr txBox="1"/>
            <p:nvPr/>
          </p:nvSpPr>
          <p:spPr>
            <a:xfrm>
              <a:off x="1037530" y="2920087"/>
              <a:ext cx="56634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975" name="11"/>
            <p:cNvSpPr txBox="1"/>
            <p:nvPr/>
          </p:nvSpPr>
          <p:spPr>
            <a:xfrm>
              <a:off x="1067693" y="3414743"/>
              <a:ext cx="536179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</a:t>
              </a:r>
            </a:p>
          </p:txBody>
        </p:sp>
      </p:grpSp>
      <p:sp>
        <p:nvSpPr>
          <p:cNvPr id="1977" name="Text Box 73"/>
          <p:cNvSpPr txBox="1"/>
          <p:nvPr/>
        </p:nvSpPr>
        <p:spPr>
          <a:xfrm>
            <a:off x="8267637" y="2363679"/>
            <a:ext cx="2040209" cy="1056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Insert 24*</a:t>
            </a:r>
          </a:p>
        </p:txBody>
      </p:sp>
      <p:sp>
        <p:nvSpPr>
          <p:cNvPr id="1978" name="Text Box 73"/>
          <p:cNvSpPr txBox="1"/>
          <p:nvPr/>
        </p:nvSpPr>
        <p:spPr>
          <a:xfrm>
            <a:off x="10474445" y="2833579"/>
            <a:ext cx="1001189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…00</a:t>
            </a:r>
          </a:p>
        </p:txBody>
      </p:sp>
      <p:sp>
        <p:nvSpPr>
          <p:cNvPr id="1979" name="Rectangle"/>
          <p:cNvSpPr/>
          <p:nvPr/>
        </p:nvSpPr>
        <p:spPr>
          <a:xfrm>
            <a:off x="10922237" y="2877204"/>
            <a:ext cx="498080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80" name="Rectangle"/>
          <p:cNvSpPr/>
          <p:nvPr/>
        </p:nvSpPr>
        <p:spPr>
          <a:xfrm>
            <a:off x="4234812" y="3401393"/>
            <a:ext cx="3023408" cy="114840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81" name="Text Box 73"/>
          <p:cNvSpPr txBox="1"/>
          <p:nvPr/>
        </p:nvSpPr>
        <p:spPr>
          <a:xfrm>
            <a:off x="7859024" y="3563970"/>
            <a:ext cx="4661171" cy="1996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space in bucket A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to split and LD++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Since LD was = GD, 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GD++ and direc. doubles</a:t>
            </a:r>
          </a:p>
        </p:txBody>
      </p:sp>
      <p:sp>
        <p:nvSpPr>
          <p:cNvPr id="1982" name="Rectangle"/>
          <p:cNvSpPr/>
          <p:nvPr/>
        </p:nvSpPr>
        <p:spPr>
          <a:xfrm>
            <a:off x="8685727" y="6131866"/>
            <a:ext cx="498080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grpSp>
        <p:nvGrpSpPr>
          <p:cNvPr id="1991" name="Group"/>
          <p:cNvGrpSpPr/>
          <p:nvPr/>
        </p:nvGrpSpPr>
        <p:grpSpPr>
          <a:xfrm>
            <a:off x="7779439" y="6119891"/>
            <a:ext cx="3997002" cy="2244405"/>
            <a:chOff x="0" y="0"/>
            <a:chExt cx="3997000" cy="2244404"/>
          </a:xfrm>
        </p:grpSpPr>
        <p:sp>
          <p:nvSpPr>
            <p:cNvPr id="1983" name="3"/>
            <p:cNvSpPr/>
            <p:nvPr/>
          </p:nvSpPr>
          <p:spPr>
            <a:xfrm>
              <a:off x="937838" y="82072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84" name="32*  16*  24*"/>
            <p:cNvSpPr/>
            <p:nvPr/>
          </p:nvSpPr>
          <p:spPr>
            <a:xfrm>
              <a:off x="937838" y="538479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32*  16*  24*</a:t>
              </a:r>
            </a:p>
          </p:txBody>
        </p:sp>
        <p:sp>
          <p:nvSpPr>
            <p:cNvPr id="1985" name="3"/>
            <p:cNvSpPr/>
            <p:nvPr/>
          </p:nvSpPr>
          <p:spPr>
            <a:xfrm>
              <a:off x="937838" y="1264107"/>
              <a:ext cx="434978" cy="446088"/>
            </a:xfrm>
            <a:prstGeom prst="rect">
              <a:avLst/>
            </a:prstGeom>
            <a:solidFill>
              <a:srgbClr val="DCDEE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986" name="4*  12*"/>
            <p:cNvSpPr/>
            <p:nvPr/>
          </p:nvSpPr>
          <p:spPr>
            <a:xfrm>
              <a:off x="937838" y="1721025"/>
              <a:ext cx="2348443" cy="446088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>
                <a:defRPr sz="24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4*  12*</a:t>
              </a:r>
            </a:p>
          </p:txBody>
        </p:sp>
        <p:sp>
          <p:nvSpPr>
            <p:cNvPr id="1987" name="Bucket A"/>
            <p:cNvSpPr txBox="1"/>
            <p:nvPr/>
          </p:nvSpPr>
          <p:spPr>
            <a:xfrm>
              <a:off x="2165719" y="0"/>
              <a:ext cx="1718272" cy="5582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A</a:t>
              </a:r>
            </a:p>
          </p:txBody>
        </p:sp>
        <p:sp>
          <p:nvSpPr>
            <p:cNvPr id="1988" name="Bucket A2"/>
            <p:cNvSpPr txBox="1"/>
            <p:nvPr/>
          </p:nvSpPr>
          <p:spPr>
            <a:xfrm>
              <a:off x="2052709" y="1157405"/>
              <a:ext cx="194429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Bucket A2</a:t>
              </a:r>
            </a:p>
          </p:txBody>
        </p:sp>
        <p:sp>
          <p:nvSpPr>
            <p:cNvPr id="1989" name="000"/>
            <p:cNvSpPr txBox="1"/>
            <p:nvPr/>
          </p:nvSpPr>
          <p:spPr>
            <a:xfrm>
              <a:off x="-1" y="482419"/>
              <a:ext cx="79236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000</a:t>
              </a:r>
            </a:p>
          </p:txBody>
        </p:sp>
        <p:sp>
          <p:nvSpPr>
            <p:cNvPr id="1990" name="100"/>
            <p:cNvSpPr txBox="1"/>
            <p:nvPr/>
          </p:nvSpPr>
          <p:spPr>
            <a:xfrm>
              <a:off x="-1" y="1686199"/>
              <a:ext cx="792362" cy="558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3200">
                  <a:solidFill>
                    <a:srgbClr val="40404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  <p:sp>
        <p:nvSpPr>
          <p:cNvPr id="1992" name="Rectangle"/>
          <p:cNvSpPr/>
          <p:nvPr/>
        </p:nvSpPr>
        <p:spPr>
          <a:xfrm>
            <a:off x="7751725" y="6616081"/>
            <a:ext cx="850702" cy="1770682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1993" name="Rectangle"/>
          <p:cNvSpPr/>
          <p:nvPr/>
        </p:nvSpPr>
        <p:spPr>
          <a:xfrm>
            <a:off x="8685727" y="7334907"/>
            <a:ext cx="498080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xit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78" grpId="2"/>
      <p:bldP build="whole" bldLvl="1" animBg="1" rev="0" advAuto="0" spid="1992" grpId="8"/>
      <p:bldP build="whole" bldLvl="1" animBg="1" rev="0" advAuto="0" spid="1993" grpId="10"/>
      <p:bldP build="whole" bldLvl="1" animBg="1" rev="0" advAuto="0" spid="1981" grpId="6"/>
      <p:bldP build="whole" bldLvl="1" animBg="1" rev="0" advAuto="0" spid="1991" grpId="7"/>
      <p:bldP build="whole" bldLvl="1" animBg="1" rev="0" advAuto="0" spid="1979" grpId="3"/>
      <p:bldP build="whole" bldLvl="1" animBg="1" rev="0" advAuto="0" spid="1977" grpId="1"/>
      <p:bldP build="whole" bldLvl="1" animBg="1" rev="0" advAuto="0" spid="1979" grpId="4"/>
      <p:bldP build="whole" bldLvl="1" animBg="1" rev="0" advAuto="0" spid="1980" grpId="5"/>
      <p:bldP build="whole" bldLvl="1" animBg="1" rev="0" advAuto="0" spid="1982" grpId="9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1998" name="Group"/>
          <p:cNvGrpSpPr/>
          <p:nvPr/>
        </p:nvGrpSpPr>
        <p:grpSpPr>
          <a:xfrm>
            <a:off x="-1" y="-1"/>
            <a:ext cx="13017501" cy="1733975"/>
            <a:chOff x="0" y="0"/>
            <a:chExt cx="13017500" cy="1733973"/>
          </a:xfrm>
        </p:grpSpPr>
        <p:sp>
          <p:nvSpPr>
            <p:cNvPr id="1996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997" name="Extendible Hashing: Insert"/>
            <p:cNvSpPr txBox="1"/>
            <p:nvPr/>
          </p:nvSpPr>
          <p:spPr>
            <a:xfrm>
              <a:off x="1270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Extendible Hashing: Insert</a:t>
              </a:r>
            </a:p>
          </p:txBody>
        </p:sp>
      </p:grpSp>
      <p:graphicFrame>
        <p:nvGraphicFramePr>
          <p:cNvPr id="1999" name="Table 1"/>
          <p:cNvGraphicFramePr/>
          <p:nvPr/>
        </p:nvGraphicFramePr>
        <p:xfrm>
          <a:off x="2036884" y="3690606"/>
          <a:ext cx="822276" cy="418477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{33BA23B1-9221-436E-865A-0063620EA4FD}</a:tableStyleId>
              </a:tblPr>
              <a:tblGrid>
                <a:gridCol w="809575"/>
              </a:tblGrid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1509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</a:tbl>
          </a:graphicData>
        </a:graphic>
      </p:graphicFrame>
      <p:sp>
        <p:nvSpPr>
          <p:cNvPr id="2000" name="3"/>
          <p:cNvSpPr/>
          <p:nvPr/>
        </p:nvSpPr>
        <p:spPr>
          <a:xfrm>
            <a:off x="2049584" y="3221218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01" name="3"/>
          <p:cNvSpPr/>
          <p:nvPr/>
        </p:nvSpPr>
        <p:spPr>
          <a:xfrm>
            <a:off x="4164762" y="2732101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02" name="32*  16*  24*"/>
          <p:cNvSpPr/>
          <p:nvPr/>
        </p:nvSpPr>
        <p:spPr>
          <a:xfrm>
            <a:off x="4164762" y="3188508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32*  16*  24*</a:t>
            </a:r>
          </a:p>
        </p:txBody>
      </p:sp>
      <p:sp>
        <p:nvSpPr>
          <p:cNvPr id="2003" name="Line 53"/>
          <p:cNvSpPr/>
          <p:nvPr/>
        </p:nvSpPr>
        <p:spPr>
          <a:xfrm flipV="1">
            <a:off x="2371020" y="3404594"/>
            <a:ext cx="1798572" cy="557887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04" name="2"/>
          <p:cNvSpPr/>
          <p:nvPr/>
        </p:nvSpPr>
        <p:spPr>
          <a:xfrm>
            <a:off x="4164762" y="3914136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05" name="1*  13*  41*  17*"/>
          <p:cNvSpPr/>
          <p:nvPr/>
        </p:nvSpPr>
        <p:spPr>
          <a:xfrm>
            <a:off x="4164762" y="4371054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1*  13*  41*  17*</a:t>
            </a:r>
          </a:p>
        </p:txBody>
      </p:sp>
      <p:sp>
        <p:nvSpPr>
          <p:cNvPr id="2006" name="2"/>
          <p:cNvSpPr/>
          <p:nvPr/>
        </p:nvSpPr>
        <p:spPr>
          <a:xfrm>
            <a:off x="4164762" y="5096683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07" name="10*"/>
          <p:cNvSpPr/>
          <p:nvPr/>
        </p:nvSpPr>
        <p:spPr>
          <a:xfrm>
            <a:off x="4164762" y="5553601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10*</a:t>
            </a:r>
          </a:p>
        </p:txBody>
      </p:sp>
      <p:sp>
        <p:nvSpPr>
          <p:cNvPr id="2008" name="2"/>
          <p:cNvSpPr/>
          <p:nvPr/>
        </p:nvSpPr>
        <p:spPr>
          <a:xfrm>
            <a:off x="4164762" y="6278718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09" name="7*  15*"/>
          <p:cNvSpPr/>
          <p:nvPr/>
        </p:nvSpPr>
        <p:spPr>
          <a:xfrm>
            <a:off x="4164762" y="6735636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7*  15*</a:t>
            </a:r>
          </a:p>
        </p:txBody>
      </p:sp>
      <p:sp>
        <p:nvSpPr>
          <p:cNvPr id="2010" name="Line 53"/>
          <p:cNvSpPr/>
          <p:nvPr/>
        </p:nvSpPr>
        <p:spPr>
          <a:xfrm>
            <a:off x="2371020" y="4464142"/>
            <a:ext cx="1794472" cy="146492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11" name="Line 53"/>
          <p:cNvSpPr/>
          <p:nvPr/>
        </p:nvSpPr>
        <p:spPr>
          <a:xfrm>
            <a:off x="2371023" y="5034546"/>
            <a:ext cx="1800316" cy="751070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12" name="Line 53"/>
          <p:cNvSpPr/>
          <p:nvPr/>
        </p:nvSpPr>
        <p:spPr>
          <a:xfrm>
            <a:off x="2413595" y="6054470"/>
            <a:ext cx="1780077" cy="2099537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13" name="Bucket A"/>
          <p:cNvSpPr txBox="1"/>
          <p:nvPr/>
        </p:nvSpPr>
        <p:spPr>
          <a:xfrm>
            <a:off x="5381432" y="2638633"/>
            <a:ext cx="171827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A</a:t>
            </a:r>
          </a:p>
        </p:txBody>
      </p:sp>
      <p:sp>
        <p:nvSpPr>
          <p:cNvPr id="2014" name="Bucket B"/>
          <p:cNvSpPr txBox="1"/>
          <p:nvPr/>
        </p:nvSpPr>
        <p:spPr>
          <a:xfrm>
            <a:off x="5381432" y="3807434"/>
            <a:ext cx="1740695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B</a:t>
            </a:r>
          </a:p>
        </p:txBody>
      </p:sp>
      <p:sp>
        <p:nvSpPr>
          <p:cNvPr id="2015" name="Bucket C"/>
          <p:cNvSpPr txBox="1"/>
          <p:nvPr/>
        </p:nvSpPr>
        <p:spPr>
          <a:xfrm>
            <a:off x="5381432" y="4976235"/>
            <a:ext cx="1763118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C</a:t>
            </a:r>
          </a:p>
        </p:txBody>
      </p:sp>
      <p:sp>
        <p:nvSpPr>
          <p:cNvPr id="2016" name="Bucket D"/>
          <p:cNvSpPr txBox="1"/>
          <p:nvPr/>
        </p:nvSpPr>
        <p:spPr>
          <a:xfrm>
            <a:off x="5381432" y="6180667"/>
            <a:ext cx="1763118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D</a:t>
            </a:r>
          </a:p>
        </p:txBody>
      </p:sp>
      <p:sp>
        <p:nvSpPr>
          <p:cNvPr id="2017" name="Global Depth (GD)"/>
          <p:cNvSpPr txBox="1"/>
          <p:nvPr/>
        </p:nvSpPr>
        <p:spPr>
          <a:xfrm>
            <a:off x="360684" y="1856943"/>
            <a:ext cx="347960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Depth (GD)</a:t>
            </a:r>
          </a:p>
        </p:txBody>
      </p:sp>
      <p:sp>
        <p:nvSpPr>
          <p:cNvPr id="2018" name="Local Depth (LD)"/>
          <p:cNvSpPr txBox="1"/>
          <p:nvPr/>
        </p:nvSpPr>
        <p:spPr>
          <a:xfrm>
            <a:off x="4097195" y="1824745"/>
            <a:ext cx="3186312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Local Depth (LD)</a:t>
            </a:r>
          </a:p>
        </p:txBody>
      </p:sp>
      <p:sp>
        <p:nvSpPr>
          <p:cNvPr id="2019" name="Line 53"/>
          <p:cNvSpPr/>
          <p:nvPr/>
        </p:nvSpPr>
        <p:spPr>
          <a:xfrm>
            <a:off x="2163388" y="2352955"/>
            <a:ext cx="1" cy="871721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20" name="Line 53"/>
          <p:cNvSpPr/>
          <p:nvPr/>
        </p:nvSpPr>
        <p:spPr>
          <a:xfrm>
            <a:off x="4331451" y="2346157"/>
            <a:ext cx="1" cy="362315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21" name="000"/>
          <p:cNvSpPr txBox="1"/>
          <p:nvPr/>
        </p:nvSpPr>
        <p:spPr>
          <a:xfrm>
            <a:off x="1172194" y="3682380"/>
            <a:ext cx="79236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000</a:t>
            </a:r>
          </a:p>
        </p:txBody>
      </p:sp>
      <p:sp>
        <p:nvSpPr>
          <p:cNvPr id="2022" name="001"/>
          <p:cNvSpPr txBox="1"/>
          <p:nvPr/>
        </p:nvSpPr>
        <p:spPr>
          <a:xfrm>
            <a:off x="1172194" y="4236377"/>
            <a:ext cx="792362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001</a:t>
            </a:r>
          </a:p>
        </p:txBody>
      </p:sp>
      <p:sp>
        <p:nvSpPr>
          <p:cNvPr id="2023" name="010"/>
          <p:cNvSpPr txBox="1"/>
          <p:nvPr/>
        </p:nvSpPr>
        <p:spPr>
          <a:xfrm>
            <a:off x="1172194" y="4744832"/>
            <a:ext cx="79236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010</a:t>
            </a:r>
          </a:p>
        </p:txBody>
      </p:sp>
      <p:sp>
        <p:nvSpPr>
          <p:cNvPr id="2024" name="011"/>
          <p:cNvSpPr txBox="1"/>
          <p:nvPr/>
        </p:nvSpPr>
        <p:spPr>
          <a:xfrm>
            <a:off x="1172194" y="5239488"/>
            <a:ext cx="762199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011</a:t>
            </a:r>
          </a:p>
        </p:txBody>
      </p:sp>
      <p:sp>
        <p:nvSpPr>
          <p:cNvPr id="2025" name="Text Box 73"/>
          <p:cNvSpPr txBox="1"/>
          <p:nvPr/>
        </p:nvSpPr>
        <p:spPr>
          <a:xfrm>
            <a:off x="8207362" y="2006089"/>
            <a:ext cx="377971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24*</a:t>
            </a:r>
          </a:p>
        </p:txBody>
      </p:sp>
      <p:sp>
        <p:nvSpPr>
          <p:cNvPr id="2026" name="3"/>
          <p:cNvSpPr/>
          <p:nvPr/>
        </p:nvSpPr>
        <p:spPr>
          <a:xfrm>
            <a:off x="4167120" y="7491801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27" name="4*  12*"/>
          <p:cNvSpPr/>
          <p:nvPr/>
        </p:nvSpPr>
        <p:spPr>
          <a:xfrm>
            <a:off x="4167120" y="7948719"/>
            <a:ext cx="2348442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4*  12*</a:t>
            </a:r>
          </a:p>
        </p:txBody>
      </p:sp>
      <p:sp>
        <p:nvSpPr>
          <p:cNvPr id="2028" name="Bucket A2"/>
          <p:cNvSpPr txBox="1"/>
          <p:nvPr/>
        </p:nvSpPr>
        <p:spPr>
          <a:xfrm>
            <a:off x="5281991" y="7385099"/>
            <a:ext cx="194429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A2</a:t>
            </a:r>
          </a:p>
        </p:txBody>
      </p:sp>
      <p:sp>
        <p:nvSpPr>
          <p:cNvPr id="2029" name="Rectangle"/>
          <p:cNvSpPr/>
          <p:nvPr/>
        </p:nvSpPr>
        <p:spPr>
          <a:xfrm>
            <a:off x="2018033" y="3169243"/>
            <a:ext cx="498079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30" name="100"/>
          <p:cNvSpPr txBox="1"/>
          <p:nvPr/>
        </p:nvSpPr>
        <p:spPr>
          <a:xfrm>
            <a:off x="1172194" y="5756485"/>
            <a:ext cx="792362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</a:t>
            </a:r>
          </a:p>
        </p:txBody>
      </p:sp>
      <p:sp>
        <p:nvSpPr>
          <p:cNvPr id="2031" name="101"/>
          <p:cNvSpPr txBox="1"/>
          <p:nvPr/>
        </p:nvSpPr>
        <p:spPr>
          <a:xfrm>
            <a:off x="1172194" y="6310481"/>
            <a:ext cx="79236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101</a:t>
            </a:r>
          </a:p>
        </p:txBody>
      </p:sp>
      <p:sp>
        <p:nvSpPr>
          <p:cNvPr id="2032" name="110"/>
          <p:cNvSpPr txBox="1"/>
          <p:nvPr/>
        </p:nvSpPr>
        <p:spPr>
          <a:xfrm>
            <a:off x="1172194" y="6818937"/>
            <a:ext cx="762199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110</a:t>
            </a:r>
          </a:p>
        </p:txBody>
      </p:sp>
      <p:sp>
        <p:nvSpPr>
          <p:cNvPr id="2033" name="111"/>
          <p:cNvSpPr txBox="1"/>
          <p:nvPr/>
        </p:nvSpPr>
        <p:spPr>
          <a:xfrm>
            <a:off x="1172194" y="7313593"/>
            <a:ext cx="732037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111</a:t>
            </a:r>
          </a:p>
        </p:txBody>
      </p:sp>
      <p:sp>
        <p:nvSpPr>
          <p:cNvPr id="2034" name="Rectangle"/>
          <p:cNvSpPr/>
          <p:nvPr/>
        </p:nvSpPr>
        <p:spPr>
          <a:xfrm>
            <a:off x="4133212" y="3868955"/>
            <a:ext cx="498079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35" name="Line 53"/>
          <p:cNvSpPr/>
          <p:nvPr/>
        </p:nvSpPr>
        <p:spPr>
          <a:xfrm flipV="1">
            <a:off x="2378434" y="4591142"/>
            <a:ext cx="1792366" cy="1931999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6" name="Rectangle"/>
          <p:cNvSpPr/>
          <p:nvPr/>
        </p:nvSpPr>
        <p:spPr>
          <a:xfrm>
            <a:off x="1144478" y="4238668"/>
            <a:ext cx="1912014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37" name="Rectangle"/>
          <p:cNvSpPr/>
          <p:nvPr/>
        </p:nvSpPr>
        <p:spPr>
          <a:xfrm>
            <a:off x="1144478" y="5815396"/>
            <a:ext cx="1912014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38" name="Line 53"/>
          <p:cNvSpPr/>
          <p:nvPr/>
        </p:nvSpPr>
        <p:spPr>
          <a:xfrm flipV="1">
            <a:off x="2363285" y="5756484"/>
            <a:ext cx="1819851" cy="1351457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39" name="Line 53"/>
          <p:cNvSpPr/>
          <p:nvPr/>
        </p:nvSpPr>
        <p:spPr>
          <a:xfrm>
            <a:off x="2381162" y="5559327"/>
            <a:ext cx="1785236" cy="1360567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40" name="Line 53"/>
          <p:cNvSpPr/>
          <p:nvPr/>
        </p:nvSpPr>
        <p:spPr>
          <a:xfrm flipV="1">
            <a:off x="2359092" y="6915800"/>
            <a:ext cx="1824009" cy="740311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41" name="Rectangle"/>
          <p:cNvSpPr/>
          <p:nvPr/>
        </p:nvSpPr>
        <p:spPr>
          <a:xfrm>
            <a:off x="4135569" y="2701895"/>
            <a:ext cx="498079" cy="511463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42" name="Rectangle"/>
          <p:cNvSpPr/>
          <p:nvPr/>
        </p:nvSpPr>
        <p:spPr>
          <a:xfrm>
            <a:off x="4133212" y="7459113"/>
            <a:ext cx="498079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43" name="Rectangle"/>
          <p:cNvSpPr/>
          <p:nvPr/>
        </p:nvSpPr>
        <p:spPr>
          <a:xfrm>
            <a:off x="1143882" y="6349685"/>
            <a:ext cx="1912013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44" name="Rectangle"/>
          <p:cNvSpPr/>
          <p:nvPr/>
        </p:nvSpPr>
        <p:spPr>
          <a:xfrm>
            <a:off x="1144478" y="3711230"/>
            <a:ext cx="1912014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45" name="Text Box 73"/>
          <p:cNvSpPr txBox="1"/>
          <p:nvPr/>
        </p:nvSpPr>
        <p:spPr>
          <a:xfrm>
            <a:off x="8207362" y="3037726"/>
            <a:ext cx="377971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18*</a:t>
            </a:r>
          </a:p>
        </p:txBody>
      </p:sp>
      <p:sp>
        <p:nvSpPr>
          <p:cNvPr id="2046" name="…010"/>
          <p:cNvSpPr txBox="1"/>
          <p:nvPr/>
        </p:nvSpPr>
        <p:spPr>
          <a:xfrm>
            <a:off x="10764528" y="3662343"/>
            <a:ext cx="1198762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…010</a:t>
            </a:r>
          </a:p>
        </p:txBody>
      </p:sp>
      <p:sp>
        <p:nvSpPr>
          <p:cNvPr id="2047" name="18*"/>
          <p:cNvSpPr txBox="1"/>
          <p:nvPr/>
        </p:nvSpPr>
        <p:spPr>
          <a:xfrm>
            <a:off x="4774113" y="5554641"/>
            <a:ext cx="571948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18*</a:t>
            </a:r>
          </a:p>
        </p:txBody>
      </p:sp>
      <p:sp>
        <p:nvSpPr>
          <p:cNvPr id="2048" name="Text Box 73"/>
          <p:cNvSpPr txBox="1"/>
          <p:nvPr/>
        </p:nvSpPr>
        <p:spPr>
          <a:xfrm>
            <a:off x="8207362" y="4746801"/>
            <a:ext cx="3779712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Insert 25*</a:t>
            </a:r>
          </a:p>
        </p:txBody>
      </p:sp>
      <p:sp>
        <p:nvSpPr>
          <p:cNvPr id="2049" name="…001"/>
          <p:cNvSpPr txBox="1"/>
          <p:nvPr/>
        </p:nvSpPr>
        <p:spPr>
          <a:xfrm>
            <a:off x="10764528" y="5290149"/>
            <a:ext cx="1198762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…001</a:t>
            </a:r>
          </a:p>
        </p:txBody>
      </p:sp>
      <p:sp>
        <p:nvSpPr>
          <p:cNvPr id="2050" name="Rectangle"/>
          <p:cNvSpPr/>
          <p:nvPr/>
        </p:nvSpPr>
        <p:spPr>
          <a:xfrm>
            <a:off x="4067198" y="3777740"/>
            <a:ext cx="3053293" cy="118150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51" name="Text Box 73"/>
          <p:cNvSpPr txBox="1"/>
          <p:nvPr/>
        </p:nvSpPr>
        <p:spPr>
          <a:xfrm>
            <a:off x="7913542" y="6031412"/>
            <a:ext cx="4661171" cy="2648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lnSpc>
                <a:spcPct val="11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to split bucket B!</a:t>
            </a:r>
          </a:p>
          <a:p>
            <a:pPr algn="l" defTabSz="1300480">
              <a:lnSpc>
                <a:spcPct val="11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Since LD &lt; GD, direc.</a:t>
            </a:r>
          </a:p>
          <a:p>
            <a:pPr algn="l" defTabSz="1300480">
              <a:lnSpc>
                <a:spcPct val="11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/>
              <a:t>does not double</a:t>
            </a:r>
            <a:r>
              <a:t> this time</a:t>
            </a:r>
          </a:p>
          <a:p>
            <a:pPr algn="l" defTabSz="1300480">
              <a:lnSpc>
                <a:spcPct val="11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Only LD++ on old bucket</a:t>
            </a:r>
          </a:p>
          <a:p>
            <a:pPr algn="l" defTabSz="1300480">
              <a:lnSpc>
                <a:spcPct val="11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 modify direc. ptrs</a:t>
            </a:r>
          </a:p>
        </p:txBody>
      </p:sp>
      <p:sp>
        <p:nvSpPr>
          <p:cNvPr id="2052" name="3"/>
          <p:cNvSpPr/>
          <p:nvPr/>
        </p:nvSpPr>
        <p:spPr>
          <a:xfrm>
            <a:off x="4161514" y="8590096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53" name="13*"/>
          <p:cNvSpPr/>
          <p:nvPr/>
        </p:nvSpPr>
        <p:spPr>
          <a:xfrm>
            <a:off x="4161514" y="9047014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13*</a:t>
            </a:r>
          </a:p>
        </p:txBody>
      </p:sp>
      <p:sp>
        <p:nvSpPr>
          <p:cNvPr id="2054" name="Bucket B2"/>
          <p:cNvSpPr txBox="1"/>
          <p:nvPr/>
        </p:nvSpPr>
        <p:spPr>
          <a:xfrm>
            <a:off x="5265173" y="8483394"/>
            <a:ext cx="1966716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B2</a:t>
            </a:r>
          </a:p>
        </p:txBody>
      </p:sp>
      <p:sp>
        <p:nvSpPr>
          <p:cNvPr id="2055" name="3"/>
          <p:cNvSpPr txBox="1"/>
          <p:nvPr/>
        </p:nvSpPr>
        <p:spPr>
          <a:xfrm>
            <a:off x="4240343" y="3934581"/>
            <a:ext cx="283817" cy="4472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056" name="1*  41*  17* 25*"/>
          <p:cNvSpPr txBox="1"/>
          <p:nvPr/>
        </p:nvSpPr>
        <p:spPr>
          <a:xfrm>
            <a:off x="4236572" y="4383587"/>
            <a:ext cx="2209538" cy="4472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1*  41*  17* 25*</a:t>
            </a:r>
          </a:p>
        </p:txBody>
      </p:sp>
      <p:sp>
        <p:nvSpPr>
          <p:cNvPr id="2057" name="Line 53"/>
          <p:cNvSpPr/>
          <p:nvPr/>
        </p:nvSpPr>
        <p:spPr>
          <a:xfrm>
            <a:off x="2434517" y="6576976"/>
            <a:ext cx="1739815" cy="2759205"/>
          </a:xfrm>
          <a:prstGeom prst="line">
            <a:avLst/>
          </a:prstGeom>
          <a:ln w="38100">
            <a:solidFill>
              <a:srgbClr val="FF260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58" name="Rectangle"/>
          <p:cNvSpPr/>
          <p:nvPr/>
        </p:nvSpPr>
        <p:spPr>
          <a:xfrm>
            <a:off x="3760678" y="4425887"/>
            <a:ext cx="533848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59" name="Rectangle"/>
          <p:cNvSpPr/>
          <p:nvPr/>
        </p:nvSpPr>
        <p:spPr>
          <a:xfrm>
            <a:off x="3760678" y="5512452"/>
            <a:ext cx="533848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060" name="Rectangle"/>
          <p:cNvSpPr/>
          <p:nvPr/>
        </p:nvSpPr>
        <p:spPr>
          <a:xfrm>
            <a:off x="3760678" y="6694024"/>
            <a:ext cx="533848" cy="511464"/>
          </a:xfrm>
          <a:prstGeom prst="rect">
            <a:avLst/>
          </a:prstGeom>
          <a:ln w="381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xit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xit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xit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xit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xit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ntr" nodeType="click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xit" nodeType="click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Class="exit" nodeType="click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Class="entr" nodeType="click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Class="entr" nodeType="after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Class="entr" nodeType="afterEffect" presetSubtype="0" presetID="1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Class="entr" nodeType="after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Class="entr" nodeType="click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Class="entr" nodeType="click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Class="entr" nodeType="after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1" grpId="23"/>
      <p:bldP build="whole" bldLvl="1" animBg="1" rev="0" advAuto="0" spid="2060" grpId="16"/>
      <p:bldP build="whole" bldLvl="1" animBg="1" rev="0" advAuto="0" spid="2037" grpId="5"/>
      <p:bldP build="whole" bldLvl="1" animBg="1" rev="0" advAuto="0" spid="2036" grpId="26"/>
      <p:bldP build="whole" bldLvl="1" animBg="1" rev="0" advAuto="0" spid="2037" grpId="7"/>
      <p:bldP build="whole" bldLvl="1" animBg="1" rev="0" advAuto="0" spid="2047" grpId="19"/>
      <p:bldP build="whole" bldLvl="1" animBg="1" rev="0" advAuto="0" spid="2041" grpId="1"/>
      <p:bldP build="whole" bldLvl="1" animBg="1" rev="0" advAuto="0" spid="2058" grpId="11"/>
      <p:bldP build="whole" bldLvl="1" animBg="1" rev="0" advAuto="0" spid="2046" grpId="18"/>
      <p:bldP build="whole" bldLvl="1" animBg="1" rev="0" advAuto="0" spid="2053" grpId="31"/>
      <p:bldP build="whole" bldLvl="1" animBg="1" rev="0" advAuto="0" spid="2058" grpId="14"/>
      <p:bldP build="whole" bldLvl="1" animBg="1" rev="0" advAuto="0" spid="2055" grpId="33"/>
      <p:bldP build="whole" bldLvl="1" animBg="1" rev="0" advAuto="0" spid="2041" grpId="8"/>
      <p:bldP build="whole" bldLvl="1" animBg="1" rev="0" advAuto="0" spid="2035" grpId="27"/>
      <p:bldP build="whole" bldLvl="1" animBg="1" rev="0" advAuto="0" spid="2056" grpId="32"/>
      <p:bldP build="whole" bldLvl="1" animBg="1" rev="0" advAuto="0" spid="2050" grpId="22"/>
      <p:bldP build="whole" bldLvl="1" animBg="1" rev="0" advAuto="0" spid="2048" grpId="20"/>
      <p:bldP build="whole" bldLvl="1" animBg="1" rev="0" advAuto="0" spid="2050" grpId="24"/>
      <p:bldP build="whole" bldLvl="1" animBg="1" rev="0" advAuto="0" spid="2057" grpId="28"/>
      <p:bldP build="whole" bldLvl="1" animBg="1" rev="0" advAuto="0" spid="2044" grpId="4"/>
      <p:bldP build="whole" bldLvl="1" animBg="1" rev="0" advAuto="0" spid="2043" grpId="25"/>
      <p:bldP build="whole" bldLvl="1" animBg="1" rev="0" advAuto="0" spid="2052" grpId="29"/>
      <p:bldP build="whole" bldLvl="1" animBg="1" rev="0" advAuto="0" spid="2044" grpId="6"/>
      <p:bldP build="whole" bldLvl="1" animBg="1" rev="0" advAuto="0" spid="2029" grpId="2"/>
      <p:bldP build="whole" bldLvl="1" animBg="1" rev="0" advAuto="0" spid="2054" grpId="30"/>
      <p:bldP build="whole" bldLvl="1" animBg="1" rev="0" advAuto="0" spid="2042" grpId="3"/>
      <p:bldP build="whole" bldLvl="1" animBg="1" rev="0" advAuto="0" spid="2059" grpId="12"/>
      <p:bldP build="whole" bldLvl="1" animBg="1" rev="0" advAuto="0" spid="2029" grpId="9"/>
      <p:bldP build="whole" bldLvl="1" animBg="1" rev="0" advAuto="0" spid="2059" grpId="15"/>
      <p:bldP build="whole" bldLvl="1" animBg="1" rev="0" advAuto="0" spid="2049" grpId="21"/>
      <p:bldP build="whole" bldLvl="1" animBg="1" rev="0" advAuto="0" spid="2045" grpId="17"/>
      <p:bldP build="whole" bldLvl="1" animBg="1" rev="0" advAuto="0" spid="2042" grpId="10"/>
      <p:bldP build="whole" bldLvl="1" animBg="1" rev="0" advAuto="0" spid="2034" grpId="34"/>
      <p:bldP build="whole" bldLvl="1" animBg="1" rev="0" advAuto="0" spid="2060" grpId="13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2065" name="Group"/>
          <p:cNvGrpSpPr/>
          <p:nvPr/>
        </p:nvGrpSpPr>
        <p:grpSpPr>
          <a:xfrm>
            <a:off x="-1" y="-1"/>
            <a:ext cx="13017501" cy="1733975"/>
            <a:chOff x="0" y="0"/>
            <a:chExt cx="13017500" cy="1733973"/>
          </a:xfrm>
        </p:grpSpPr>
        <p:sp>
          <p:nvSpPr>
            <p:cNvPr id="206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64" name="Extendible Hashing: Delete"/>
            <p:cNvSpPr txBox="1"/>
            <p:nvPr/>
          </p:nvSpPr>
          <p:spPr>
            <a:xfrm>
              <a:off x="1270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Extendible Hashing: Delete</a:t>
              </a:r>
            </a:p>
          </p:txBody>
        </p:sp>
      </p:grpSp>
      <p:sp>
        <p:nvSpPr>
          <p:cNvPr id="2066" name="Search for k; delete record on data page…"/>
          <p:cNvSpPr txBox="1"/>
          <p:nvPr/>
        </p:nvSpPr>
        <p:spPr>
          <a:xfrm>
            <a:off x="332101" y="2399599"/>
            <a:ext cx="12340598" cy="5584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Search for k; delete record on data page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data page becomes empty, we can </a:t>
            </a:r>
            <a:r>
              <a:rPr b="1"/>
              <a:t>merge</a:t>
            </a:r>
            <a:r>
              <a:t> with another data page with same last LD-1 bits (its “historical split image”) and do LD--; update directory pointers</a:t>
            </a:r>
          </a:p>
          <a:p>
            <a:pPr lvl="2" marL="1016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rare cases, historical split image may have split further; then just let this page sit empty for now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all split images get merged back and if all buckets end up with LD &lt; GD, </a:t>
            </a:r>
            <a:r>
              <a:rPr b="1"/>
              <a:t>shrink</a:t>
            </a:r>
            <a:r>
              <a:t> directory by half; GD--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Never does a bucket’s LD become &gt; GD!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066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Slide Number"/>
          <p:cNvSpPr txBox="1"/>
          <p:nvPr>
            <p:ph type="sldNum" sz="quarter" idx="4294967295"/>
          </p:nvPr>
        </p:nvSpPr>
        <p:spPr>
          <a:xfrm>
            <a:off x="12004477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2071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069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070" name="Extendible Hashing: Delet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Extendible Hashing: Delete</a:t>
              </a:r>
            </a:p>
          </p:txBody>
        </p:sp>
      </p:grpSp>
      <p:graphicFrame>
        <p:nvGraphicFramePr>
          <p:cNvPr id="2072" name="Table 1"/>
          <p:cNvGraphicFramePr/>
          <p:nvPr/>
        </p:nvGraphicFramePr>
        <p:xfrm>
          <a:off x="2336572" y="4221400"/>
          <a:ext cx="822276" cy="21115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{33BA23B1-9221-436E-865A-0063620EA4FD}</a:tableStyleId>
              </a:tblPr>
              <a:tblGrid>
                <a:gridCol w="809575"/>
              </a:tblGrid>
              <a:tr h="524715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4715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4715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  <a:tr h="524715">
                <a:tc>
                  <a:txBody>
                    <a:bodyPr/>
                    <a:lstStyle/>
                    <a:p>
                      <a:pPr defTabSz="914400">
                        <a:defRPr sz="2600"/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DCDEE0"/>
                    </a:solidFill>
                  </a:tcPr>
                </a:tc>
              </a:tr>
            </a:tbl>
          </a:graphicData>
        </a:graphic>
      </p:graphicFrame>
      <p:sp>
        <p:nvSpPr>
          <p:cNvPr id="2073" name="2"/>
          <p:cNvSpPr/>
          <p:nvPr/>
        </p:nvSpPr>
        <p:spPr>
          <a:xfrm>
            <a:off x="2349272" y="3752012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74" name="2"/>
          <p:cNvSpPr/>
          <p:nvPr/>
        </p:nvSpPr>
        <p:spPr>
          <a:xfrm>
            <a:off x="4464451" y="3262896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75" name="4* 12*"/>
          <p:cNvSpPr/>
          <p:nvPr/>
        </p:nvSpPr>
        <p:spPr>
          <a:xfrm>
            <a:off x="4464451" y="3719814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4* 12*</a:t>
            </a:r>
          </a:p>
        </p:txBody>
      </p:sp>
      <p:sp>
        <p:nvSpPr>
          <p:cNvPr id="2076" name="Line 53"/>
          <p:cNvSpPr/>
          <p:nvPr/>
        </p:nvSpPr>
        <p:spPr>
          <a:xfrm flipV="1">
            <a:off x="2670708" y="3935388"/>
            <a:ext cx="1798572" cy="557888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77" name="2"/>
          <p:cNvSpPr/>
          <p:nvPr/>
        </p:nvSpPr>
        <p:spPr>
          <a:xfrm>
            <a:off x="4464451" y="4444931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78" name="1*  13*  41*  17*"/>
          <p:cNvSpPr/>
          <p:nvPr/>
        </p:nvSpPr>
        <p:spPr>
          <a:xfrm>
            <a:off x="4464451" y="4901849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1*  13*  41*  17*</a:t>
            </a:r>
          </a:p>
        </p:txBody>
      </p:sp>
      <p:sp>
        <p:nvSpPr>
          <p:cNvPr id="2079" name="2"/>
          <p:cNvSpPr/>
          <p:nvPr/>
        </p:nvSpPr>
        <p:spPr>
          <a:xfrm>
            <a:off x="4464451" y="5627477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80" name="26*"/>
          <p:cNvSpPr/>
          <p:nvPr/>
        </p:nvSpPr>
        <p:spPr>
          <a:xfrm>
            <a:off x="4464451" y="6084395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26*</a:t>
            </a:r>
          </a:p>
        </p:txBody>
      </p:sp>
      <p:sp>
        <p:nvSpPr>
          <p:cNvPr id="2081" name="2"/>
          <p:cNvSpPr/>
          <p:nvPr/>
        </p:nvSpPr>
        <p:spPr>
          <a:xfrm>
            <a:off x="4464451" y="6809513"/>
            <a:ext cx="434978" cy="446088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082" name="7*  15*"/>
          <p:cNvSpPr/>
          <p:nvPr/>
        </p:nvSpPr>
        <p:spPr>
          <a:xfrm>
            <a:off x="4464451" y="7266430"/>
            <a:ext cx="2348443" cy="44608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7*  15*</a:t>
            </a:r>
          </a:p>
        </p:txBody>
      </p:sp>
      <p:sp>
        <p:nvSpPr>
          <p:cNvPr id="2083" name="Line 53"/>
          <p:cNvSpPr/>
          <p:nvPr/>
        </p:nvSpPr>
        <p:spPr>
          <a:xfrm>
            <a:off x="2670708" y="4994937"/>
            <a:ext cx="1794472" cy="146491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84" name="Line 53"/>
          <p:cNvSpPr/>
          <p:nvPr/>
        </p:nvSpPr>
        <p:spPr>
          <a:xfrm>
            <a:off x="2670711" y="5565341"/>
            <a:ext cx="1800421" cy="867240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85" name="Line 53"/>
          <p:cNvSpPr/>
          <p:nvPr/>
        </p:nvSpPr>
        <p:spPr>
          <a:xfrm>
            <a:off x="2671095" y="6046791"/>
            <a:ext cx="1803780" cy="1397786"/>
          </a:xfrm>
          <a:prstGeom prst="line">
            <a:avLst/>
          </a:prstGeom>
          <a:ln w="381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86" name="Bucket A"/>
          <p:cNvSpPr txBox="1"/>
          <p:nvPr/>
        </p:nvSpPr>
        <p:spPr>
          <a:xfrm>
            <a:off x="5681121" y="3169428"/>
            <a:ext cx="1718271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A</a:t>
            </a:r>
          </a:p>
        </p:txBody>
      </p:sp>
      <p:sp>
        <p:nvSpPr>
          <p:cNvPr id="2087" name="Bucket B"/>
          <p:cNvSpPr txBox="1"/>
          <p:nvPr/>
        </p:nvSpPr>
        <p:spPr>
          <a:xfrm>
            <a:off x="5681121" y="4338229"/>
            <a:ext cx="1740695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B</a:t>
            </a:r>
          </a:p>
        </p:txBody>
      </p:sp>
      <p:sp>
        <p:nvSpPr>
          <p:cNvPr id="2088" name="Bucket C"/>
          <p:cNvSpPr txBox="1"/>
          <p:nvPr/>
        </p:nvSpPr>
        <p:spPr>
          <a:xfrm>
            <a:off x="5681121" y="5507029"/>
            <a:ext cx="1763118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C</a:t>
            </a:r>
          </a:p>
        </p:txBody>
      </p:sp>
      <p:sp>
        <p:nvSpPr>
          <p:cNvPr id="2089" name="Bucket D"/>
          <p:cNvSpPr txBox="1"/>
          <p:nvPr/>
        </p:nvSpPr>
        <p:spPr>
          <a:xfrm>
            <a:off x="5681121" y="6711461"/>
            <a:ext cx="1763118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Bucket D</a:t>
            </a:r>
          </a:p>
        </p:txBody>
      </p:sp>
      <p:sp>
        <p:nvSpPr>
          <p:cNvPr id="2090" name="Global Depth (GD)"/>
          <p:cNvSpPr txBox="1"/>
          <p:nvPr/>
        </p:nvSpPr>
        <p:spPr>
          <a:xfrm>
            <a:off x="660372" y="2387738"/>
            <a:ext cx="3479603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Depth (GD)</a:t>
            </a:r>
          </a:p>
        </p:txBody>
      </p:sp>
      <p:sp>
        <p:nvSpPr>
          <p:cNvPr id="2091" name="Local Depth (LD)"/>
          <p:cNvSpPr txBox="1"/>
          <p:nvPr/>
        </p:nvSpPr>
        <p:spPr>
          <a:xfrm>
            <a:off x="4396884" y="2355539"/>
            <a:ext cx="3186312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Local Depth (LD)</a:t>
            </a:r>
          </a:p>
        </p:txBody>
      </p:sp>
      <p:sp>
        <p:nvSpPr>
          <p:cNvPr id="2092" name="Line 53"/>
          <p:cNvSpPr/>
          <p:nvPr/>
        </p:nvSpPr>
        <p:spPr>
          <a:xfrm>
            <a:off x="2463076" y="2883750"/>
            <a:ext cx="1" cy="871720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93" name="Line 53"/>
          <p:cNvSpPr/>
          <p:nvPr/>
        </p:nvSpPr>
        <p:spPr>
          <a:xfrm>
            <a:off x="4631139" y="2876951"/>
            <a:ext cx="1" cy="362316"/>
          </a:xfrm>
          <a:prstGeom prst="line">
            <a:avLst/>
          </a:prstGeom>
          <a:ln w="25400">
            <a:solidFill>
              <a:srgbClr val="30303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094" name="00"/>
          <p:cNvSpPr txBox="1"/>
          <p:nvPr/>
        </p:nvSpPr>
        <p:spPr>
          <a:xfrm>
            <a:off x="1697903" y="4213175"/>
            <a:ext cx="566341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00</a:t>
            </a:r>
          </a:p>
        </p:txBody>
      </p:sp>
      <p:sp>
        <p:nvSpPr>
          <p:cNvPr id="2095" name="01"/>
          <p:cNvSpPr txBox="1"/>
          <p:nvPr/>
        </p:nvSpPr>
        <p:spPr>
          <a:xfrm>
            <a:off x="1697903" y="4767171"/>
            <a:ext cx="566341" cy="558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2096" name="10"/>
          <p:cNvSpPr txBox="1"/>
          <p:nvPr/>
        </p:nvSpPr>
        <p:spPr>
          <a:xfrm>
            <a:off x="1697903" y="5275627"/>
            <a:ext cx="566341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2097" name="11"/>
          <p:cNvSpPr txBox="1"/>
          <p:nvPr/>
        </p:nvSpPr>
        <p:spPr>
          <a:xfrm>
            <a:off x="1728065" y="5770283"/>
            <a:ext cx="536179" cy="558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2098" name="Text Box 73"/>
          <p:cNvSpPr txBox="1"/>
          <p:nvPr/>
        </p:nvSpPr>
        <p:spPr>
          <a:xfrm>
            <a:off x="8405685" y="3934460"/>
            <a:ext cx="3938064" cy="58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Delete 26*</a:t>
            </a:r>
          </a:p>
        </p:txBody>
      </p:sp>
      <p:sp>
        <p:nvSpPr>
          <p:cNvPr id="2099" name="Text Box 73"/>
          <p:cNvSpPr txBox="1"/>
          <p:nvPr/>
        </p:nvSpPr>
        <p:spPr>
          <a:xfrm>
            <a:off x="11152864" y="4487209"/>
            <a:ext cx="1001189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…10</a:t>
            </a:r>
          </a:p>
        </p:txBody>
      </p:sp>
      <p:sp>
        <p:nvSpPr>
          <p:cNvPr id="2100" name="Line"/>
          <p:cNvSpPr/>
          <p:nvPr/>
        </p:nvSpPr>
        <p:spPr>
          <a:xfrm>
            <a:off x="4527951" y="6307439"/>
            <a:ext cx="460378" cy="1"/>
          </a:xfrm>
          <a:prstGeom prst="line">
            <a:avLst/>
          </a:prstGeom>
          <a:ln w="1143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101" name="Text Box 73"/>
          <p:cNvSpPr txBox="1"/>
          <p:nvPr/>
        </p:nvSpPr>
        <p:spPr>
          <a:xfrm>
            <a:off x="7972446" y="5356024"/>
            <a:ext cx="4479204" cy="1056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Bucket C is now empty</a:t>
            </a:r>
          </a:p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merge with A; LD-- </a:t>
            </a:r>
          </a:p>
        </p:txBody>
      </p:sp>
      <p:sp>
        <p:nvSpPr>
          <p:cNvPr id="2102" name="Text Box 73"/>
          <p:cNvSpPr txBox="1"/>
          <p:nvPr/>
        </p:nvSpPr>
        <p:spPr>
          <a:xfrm>
            <a:off x="8157092" y="6643980"/>
            <a:ext cx="4109912" cy="1056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 </a:t>
            </a:r>
            <a:r>
              <a:t>Why did we pick A </a:t>
            </a:r>
          </a:p>
          <a:p>
            <a: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merge with?</a:t>
            </a:r>
          </a:p>
        </p:txBody>
      </p:sp>
      <p:sp>
        <p:nvSpPr>
          <p:cNvPr id="2103" name="Line 53"/>
          <p:cNvSpPr/>
          <p:nvPr/>
        </p:nvSpPr>
        <p:spPr>
          <a:xfrm flipV="1">
            <a:off x="2742056" y="3910188"/>
            <a:ext cx="1727225" cy="1727225"/>
          </a:xfrm>
          <a:prstGeom prst="line">
            <a:avLst/>
          </a:prstGeom>
          <a:ln w="38100">
            <a:solidFill>
              <a:srgbClr val="FF2600"/>
            </a:solidFill>
            <a:tailEnd type="triangle"/>
          </a:ln>
        </p:spPr>
        <p:txBody>
          <a:bodyPr lIns="45719" rIns="45719"/>
          <a:lstStyle/>
          <a:p>
            <a:pPr algn="l" defTabSz="914400">
              <a:defRPr sz="24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104" name="1"/>
          <p:cNvSpPr txBox="1"/>
          <p:nvPr/>
        </p:nvSpPr>
        <p:spPr>
          <a:xfrm>
            <a:off x="4540032" y="3293233"/>
            <a:ext cx="283816" cy="44722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105" name="Text Box 73"/>
          <p:cNvSpPr txBox="1"/>
          <p:nvPr/>
        </p:nvSpPr>
        <p:spPr>
          <a:xfrm>
            <a:off x="8405685" y="2656584"/>
            <a:ext cx="3938064" cy="586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/>
          <a:p>
            <a: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</a:t>
            </a:r>
            <a:r>
              <a:t>: Delete 41*</a:t>
            </a:r>
          </a:p>
        </p:txBody>
      </p:sp>
      <p:sp>
        <p:nvSpPr>
          <p:cNvPr id="2106" name="Text Box 73"/>
          <p:cNvSpPr txBox="1"/>
          <p:nvPr/>
        </p:nvSpPr>
        <p:spPr>
          <a:xfrm>
            <a:off x="11152864" y="3202588"/>
            <a:ext cx="1001189" cy="586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…01</a:t>
            </a:r>
          </a:p>
        </p:txBody>
      </p:sp>
      <p:sp>
        <p:nvSpPr>
          <p:cNvPr id="2107" name="Line"/>
          <p:cNvSpPr/>
          <p:nvPr/>
        </p:nvSpPr>
        <p:spPr>
          <a:xfrm>
            <a:off x="5569351" y="5128777"/>
            <a:ext cx="460378" cy="1"/>
          </a:xfrm>
          <a:prstGeom prst="line">
            <a:avLst/>
          </a:prstGeom>
          <a:ln w="1143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</a:p>
        </p:txBody>
      </p:sp>
      <p:sp>
        <p:nvSpPr>
          <p:cNvPr id="2108" name="Text Box 94"/>
          <p:cNvSpPr txBox="1"/>
          <p:nvPr/>
        </p:nvSpPr>
        <p:spPr>
          <a:xfrm>
            <a:off x="-174676" y="8163516"/>
            <a:ext cx="12329432" cy="11478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indent="508000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practice, deletes—and thus, bucket merges—are rare.</a:t>
            </a:r>
          </a:p>
          <a:p>
            <a:pPr indent="508000" defTabSz="1300480">
              <a:lnSpc>
                <a:spcPct val="120000"/>
              </a:lnSpc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directory shrinking is even more uncommon.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xit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xit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xit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05" grpId="2"/>
      <p:bldP build="whole" bldLvl="1" animBg="1" rev="0" advAuto="0" spid="2107" grpId="3"/>
      <p:bldP build="whole" bldLvl="1" animBg="1" rev="0" advAuto="0" spid="2100" grpId="12"/>
      <p:bldP build="whole" bldLvl="1" animBg="1" rev="0" advAuto="0" spid="2104" grpId="14"/>
      <p:bldP build="whole" bldLvl="1" animBg="1" rev="0" advAuto="0" spid="2088" grpId="9"/>
      <p:bldP build="whole" bldLvl="1" animBg="1" rev="0" advAuto="0" spid="2084" grpId="8"/>
      <p:bldP build="whole" bldLvl="1" animBg="1" rev="0" advAuto="0" spid="2099" grpId="5"/>
      <p:bldP build="whole" bldLvl="1" animBg="1" rev="0" advAuto="0" spid="2101" grpId="7"/>
      <p:bldP build="whole" bldLvl="1" animBg="1" rev="0" advAuto="0" spid="2102" grpId="15"/>
      <p:bldP build="whole" bldLvl="1" animBg="1" rev="0" advAuto="0" spid="2079" grpId="10"/>
      <p:bldP build="whole" bldLvl="1" animBg="1" rev="0" advAuto="0" spid="2106" grpId="1"/>
      <p:bldP build="whole" bldLvl="1" animBg="1" rev="0" advAuto="0" spid="2108" grpId="16"/>
      <p:bldP build="whole" bldLvl="1" animBg="1" rev="0" advAuto="0" spid="2103" grpId="13"/>
      <p:bldP build="whole" bldLvl="1" animBg="1" rev="0" advAuto="0" spid="2098" grpId="4"/>
      <p:bldP build="whole" bldLvl="1" animBg="1" rev="0" advAuto="0" spid="2100" grpId="6"/>
      <p:bldP build="whole" bldLvl="1" animBg="1" rev="0" advAuto="0" spid="2080" grpId="1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2113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111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12" name="Static Hashing vs Extendible Hashing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Static Hashing vs Extendible Hashing</a:t>
              </a:r>
            </a:p>
          </p:txBody>
        </p:sp>
      </p:grpSp>
      <p:sp>
        <p:nvSpPr>
          <p:cNvPr id="2114" name="Text Box 94"/>
          <p:cNvSpPr txBox="1"/>
          <p:nvPr/>
        </p:nvSpPr>
        <p:spPr>
          <a:xfrm>
            <a:off x="337685" y="2515508"/>
            <a:ext cx="12329431" cy="58665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1300480">
              <a:defRPr i="1"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Why not let N in static hashing grow and shrink too?</a:t>
            </a:r>
          </a:p>
        </p:txBody>
      </p:sp>
      <p:sp>
        <p:nvSpPr>
          <p:cNvPr id="2115" name="Extendible hash directory size is typically much smaller than data pages; with static hash, reorganizing all data pages is far more expensive…"/>
          <p:cNvSpPr txBox="1"/>
          <p:nvPr/>
        </p:nvSpPr>
        <p:spPr>
          <a:xfrm>
            <a:off x="408050" y="3545029"/>
            <a:ext cx="12188700" cy="47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Extendible hash directory size is typically much smaller than data pages; with static hash, reorganizing all data pages is far more expensive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Hashing skew is a common issue for both; in static hash, this could lead to a large number of overflow pages; in extendible hash, this could blow up directory size (this is OK)</a:t>
            </a:r>
          </a:p>
          <a:p>
            <a:pPr lvl="1" marL="508000" indent="-508000" algn="l" defTabSz="1300480">
              <a:lnSpc>
                <a:spcPct val="12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too many data entries share search key (duplicates), overflow pages needed for extendible hash too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15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Slide Number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2120" name="Group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118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2119" name="Indexing: Outline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Indexing: Outline</a:t>
              </a:r>
            </a:p>
          </p:txBody>
        </p:sp>
      </p:grpSp>
      <p:sp>
        <p:nvSpPr>
          <p:cNvPr id="2121" name="Overview and Terminology…"/>
          <p:cNvSpPr txBox="1"/>
          <p:nvPr/>
        </p:nvSpPr>
        <p:spPr>
          <a:xfrm>
            <a:off x="360592" y="2305554"/>
            <a:ext cx="12283616" cy="22499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and Terminology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B+ Tree Index</a:t>
            </a:r>
          </a:p>
          <a:p>
            <a:pPr marL="791307" indent="-791307" algn="l" defTabSz="1300480">
              <a:lnSpc>
                <a:spcPts val="5600"/>
              </a:lnSpc>
              <a:buClr>
                <a:srgbClr val="92D050"/>
              </a:buClr>
              <a:buSzPct val="100000"/>
              <a:buChar char="❖"/>
              <a:defRPr b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Index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5" name="Rectangle 3"/>
          <p:cNvGrpSpPr/>
          <p:nvPr/>
        </p:nvGrpSpPr>
        <p:grpSpPr>
          <a:xfrm>
            <a:off x="-1" y="-1"/>
            <a:ext cx="13004801" cy="1733975"/>
            <a:chOff x="0" y="0"/>
            <a:chExt cx="13004800" cy="1733973"/>
          </a:xfrm>
        </p:grpSpPr>
        <p:sp>
          <p:nvSpPr>
            <p:cNvPr id="2123" name="Rectangle"/>
            <p:cNvSpPr/>
            <p:nvPr/>
          </p:nvSpPr>
          <p:spPr>
            <a:xfrm>
              <a:off x="0" y="0"/>
              <a:ext cx="13004800" cy="1733974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4" name="Review Questions"/>
            <p:cNvSpPr txBox="1"/>
            <p:nvPr/>
          </p:nvSpPr>
          <p:spPr>
            <a:xfrm>
              <a:off x="0" y="400846"/>
              <a:ext cx="13004800" cy="932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algn="l" defTabSz="1300480">
                <a:defRPr sz="5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2126" name="Slide Number Placeholder 8"/>
          <p:cNvSpPr txBox="1"/>
          <p:nvPr>
            <p:ph type="sldNum" sz="quarter" idx="4294967295"/>
          </p:nvPr>
        </p:nvSpPr>
        <p:spPr>
          <a:xfrm>
            <a:off x="11998689" y="9114112"/>
            <a:ext cx="355871" cy="3713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127" name="Title 1"/>
          <p:cNvSpPr txBox="1"/>
          <p:nvPr/>
        </p:nvSpPr>
        <p:spPr>
          <a:xfrm>
            <a:off x="338744" y="2323922"/>
            <a:ext cx="12217245" cy="6346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difference between a B tree and B+ tree?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Between the insert and delete operations of a B+ tree index, when/where is redistribution of entries not preferred?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bulk loading better than just iterative inserts from file?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is a hash index not useful for a range search?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Briefly explain 1 pro and 1 con of the extendible hash index over the static hash index.</a:t>
            </a:r>
          </a:p>
          <a:p>
            <a:pPr marL="508000" indent="-508000" algn="l" defTabSz="1300480">
              <a:lnSpc>
                <a:spcPct val="120000"/>
              </a:lnSpc>
              <a:spcBef>
                <a:spcPts val="2000"/>
              </a:spcBef>
              <a:buClr>
                <a:srgbClr val="92D050"/>
              </a:buClr>
              <a:buSzPct val="100000"/>
              <a:buAutoNum type="arabicPeriod" startAt="1"/>
              <a:defRPr sz="3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 it possible to somehow combine at least some of the benefits of B+ tree and hash indexes? :)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