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Rectangle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Rectangle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Image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tif"/><Relationship Id="rId3" Type="http://schemas.openxmlformats.org/officeDocument/2006/relationships/image" Target="../media/image4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tif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bmp"/><Relationship Id="rId3" Type="http://schemas.openxmlformats.org/officeDocument/2006/relationships/image" Target="../media/image2.bmp"/><Relationship Id="rId4" Type="http://schemas.openxmlformats.org/officeDocument/2006/relationships/image" Target="../media/image3.bmp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opic 1: Data Storage Management…"/>
          <p:cNvSpPr txBox="1"/>
          <p:nvPr>
            <p:ph type="subTitle" sz="half" idx="1"/>
          </p:nvPr>
        </p:nvSpPr>
        <p:spPr>
          <a:xfrm>
            <a:off x="584398" y="4191000"/>
            <a:ext cx="8473977" cy="1752600"/>
          </a:xfrm>
          <a:prstGeom prst="rect">
            <a:avLst/>
          </a:prstGeom>
        </p:spPr>
        <p:txBody>
          <a:bodyPr/>
          <a:lstStyle/>
          <a:p>
            <a:pPr algn="l" defTabSz="905255">
              <a:spcBef>
                <a:spcPts val="600"/>
              </a:spcBef>
              <a:defRPr sz="2772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Topic 1: Data Storage Management</a:t>
            </a:r>
          </a:p>
          <a:p>
            <a:pPr algn="l" defTabSz="905255">
              <a:defRPr sz="2772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l" defTabSz="905255">
              <a:spcBef>
                <a:spcPts val="600"/>
              </a:spcBef>
              <a:defRPr sz="2772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Chapters 8 and 9 (except 8.5.4 and 9.2) of Cow Book</a:t>
            </a:r>
          </a:p>
        </p:txBody>
      </p:sp>
      <p:sp>
        <p:nvSpPr>
          <p:cNvPr id="113" name="Arun Kumar"/>
          <p:cNvSpPr txBox="1"/>
          <p:nvPr/>
        </p:nvSpPr>
        <p:spPr>
          <a:xfrm>
            <a:off x="584398" y="3314700"/>
            <a:ext cx="7848601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spcBef>
                <a:spcPts val="500"/>
              </a:spcBef>
              <a:defRPr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Arun Kumar</a:t>
            </a:r>
          </a:p>
        </p:txBody>
      </p:sp>
      <p:sp>
        <p:nvSpPr>
          <p:cNvPr id="114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15" name="CSE 132C Database System Implementation"/>
          <p:cNvSpPr txBox="1"/>
          <p:nvPr>
            <p:ph type="ctrTitle"/>
          </p:nvPr>
        </p:nvSpPr>
        <p:spPr>
          <a:xfrm>
            <a:off x="584398" y="1156891"/>
            <a:ext cx="8077201" cy="2076451"/>
          </a:xfrm>
          <a:prstGeom prst="rect">
            <a:avLst/>
          </a:prstGeom>
        </p:spPr>
        <p:txBody>
          <a:bodyPr/>
          <a:lstStyle/>
          <a:p>
            <a:pPr algn="l">
              <a:defRPr b="1" sz="3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CSE 132C</a:t>
            </a:r>
            <a:br/>
            <a:r>
              <a:t>Database System Implementation</a:t>
            </a:r>
          </a:p>
        </p:txBody>
      </p:sp>
      <p:pic>
        <p:nvPicPr>
          <p:cNvPr id="116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30825" r="0" b="30825"/>
          <a:stretch>
            <a:fillRect/>
          </a:stretch>
        </p:blipFill>
        <p:spPr>
          <a:xfrm>
            <a:off x="584398" y="547292"/>
            <a:ext cx="2332002" cy="503037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Slide ACKs: Jignesh Patel, Paris Koutris"/>
          <p:cNvSpPr txBox="1"/>
          <p:nvPr/>
        </p:nvSpPr>
        <p:spPr>
          <a:xfrm>
            <a:off x="584398" y="6206004"/>
            <a:ext cx="7848601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spcBef>
                <a:spcPts val="500"/>
              </a:spcBef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Slide ACKs: Jignesh Patel, Paris Koutris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44" name="Group"/>
          <p:cNvGrpSpPr/>
          <p:nvPr/>
        </p:nvGrpSpPr>
        <p:grpSpPr>
          <a:xfrm>
            <a:off x="342899" y="1739900"/>
            <a:ext cx="1490665" cy="1282701"/>
            <a:chOff x="0" y="0"/>
            <a:chExt cx="1490663" cy="1282700"/>
          </a:xfrm>
        </p:grpSpPr>
        <p:sp>
          <p:nvSpPr>
            <p:cNvPr id="120" name="Shape"/>
            <p:cNvSpPr/>
            <p:nvPr/>
          </p:nvSpPr>
          <p:spPr>
            <a:xfrm>
              <a:off x="120650" y="552450"/>
              <a:ext cx="439738" cy="698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179"/>
                  </a:moveTo>
                  <a:lnTo>
                    <a:pt x="15441" y="7973"/>
                  </a:lnTo>
                  <a:lnTo>
                    <a:pt x="8664" y="408"/>
                  </a:lnTo>
                  <a:lnTo>
                    <a:pt x="8369" y="278"/>
                  </a:lnTo>
                  <a:lnTo>
                    <a:pt x="7897" y="130"/>
                  </a:lnTo>
                  <a:lnTo>
                    <a:pt x="7367" y="56"/>
                  </a:lnTo>
                  <a:lnTo>
                    <a:pt x="6630" y="0"/>
                  </a:lnTo>
                  <a:lnTo>
                    <a:pt x="5982" y="56"/>
                  </a:lnTo>
                  <a:lnTo>
                    <a:pt x="5334" y="204"/>
                  </a:lnTo>
                  <a:lnTo>
                    <a:pt x="4626" y="408"/>
                  </a:lnTo>
                  <a:lnTo>
                    <a:pt x="3683" y="723"/>
                  </a:lnTo>
                  <a:lnTo>
                    <a:pt x="2917" y="1038"/>
                  </a:lnTo>
                  <a:lnTo>
                    <a:pt x="2269" y="1335"/>
                  </a:lnTo>
                  <a:lnTo>
                    <a:pt x="1739" y="1650"/>
                  </a:lnTo>
                  <a:lnTo>
                    <a:pt x="1267" y="2002"/>
                  </a:lnTo>
                  <a:lnTo>
                    <a:pt x="707" y="2522"/>
                  </a:lnTo>
                  <a:lnTo>
                    <a:pt x="354" y="2929"/>
                  </a:lnTo>
                  <a:lnTo>
                    <a:pt x="59" y="3467"/>
                  </a:lnTo>
                  <a:lnTo>
                    <a:pt x="0" y="4098"/>
                  </a:lnTo>
                  <a:lnTo>
                    <a:pt x="0" y="5025"/>
                  </a:lnTo>
                  <a:lnTo>
                    <a:pt x="177" y="6100"/>
                  </a:lnTo>
                  <a:lnTo>
                    <a:pt x="501" y="7101"/>
                  </a:lnTo>
                  <a:lnTo>
                    <a:pt x="1090" y="8306"/>
                  </a:lnTo>
                  <a:lnTo>
                    <a:pt x="1680" y="9326"/>
                  </a:lnTo>
                  <a:lnTo>
                    <a:pt x="2181" y="9993"/>
                  </a:lnTo>
                  <a:lnTo>
                    <a:pt x="2947" y="10717"/>
                  </a:lnTo>
                  <a:lnTo>
                    <a:pt x="3507" y="11217"/>
                  </a:lnTo>
                  <a:lnTo>
                    <a:pt x="4155" y="11773"/>
                  </a:lnTo>
                  <a:lnTo>
                    <a:pt x="4892" y="12367"/>
                  </a:lnTo>
                  <a:lnTo>
                    <a:pt x="5569" y="12700"/>
                  </a:lnTo>
                  <a:lnTo>
                    <a:pt x="8428" y="12496"/>
                  </a:lnTo>
                  <a:lnTo>
                    <a:pt x="10579" y="12033"/>
                  </a:lnTo>
                  <a:lnTo>
                    <a:pt x="11935" y="12293"/>
                  </a:lnTo>
                  <a:lnTo>
                    <a:pt x="15117" y="12385"/>
                  </a:lnTo>
                  <a:lnTo>
                    <a:pt x="19007" y="12033"/>
                  </a:lnTo>
                  <a:lnTo>
                    <a:pt x="19596" y="12830"/>
                  </a:lnTo>
                  <a:lnTo>
                    <a:pt x="19596" y="18522"/>
                  </a:lnTo>
                  <a:lnTo>
                    <a:pt x="19508" y="19060"/>
                  </a:lnTo>
                  <a:lnTo>
                    <a:pt x="19360" y="19394"/>
                  </a:lnTo>
                  <a:lnTo>
                    <a:pt x="19095" y="19764"/>
                  </a:lnTo>
                  <a:lnTo>
                    <a:pt x="18742" y="20024"/>
                  </a:lnTo>
                  <a:lnTo>
                    <a:pt x="18329" y="20265"/>
                  </a:lnTo>
                  <a:lnTo>
                    <a:pt x="17858" y="20432"/>
                  </a:lnTo>
                  <a:lnTo>
                    <a:pt x="17416" y="20506"/>
                  </a:lnTo>
                  <a:lnTo>
                    <a:pt x="16885" y="20562"/>
                  </a:lnTo>
                  <a:lnTo>
                    <a:pt x="2269" y="20543"/>
                  </a:lnTo>
                  <a:lnTo>
                    <a:pt x="2269" y="21600"/>
                  </a:lnTo>
                  <a:lnTo>
                    <a:pt x="17268" y="21563"/>
                  </a:lnTo>
                  <a:lnTo>
                    <a:pt x="18064" y="21544"/>
                  </a:lnTo>
                  <a:lnTo>
                    <a:pt x="18565" y="21489"/>
                  </a:lnTo>
                  <a:lnTo>
                    <a:pt x="19125" y="21396"/>
                  </a:lnTo>
                  <a:lnTo>
                    <a:pt x="19626" y="21266"/>
                  </a:lnTo>
                  <a:lnTo>
                    <a:pt x="20097" y="21025"/>
                  </a:lnTo>
                  <a:lnTo>
                    <a:pt x="20569" y="20617"/>
                  </a:lnTo>
                  <a:lnTo>
                    <a:pt x="20893" y="20265"/>
                  </a:lnTo>
                  <a:lnTo>
                    <a:pt x="21217" y="19894"/>
                  </a:lnTo>
                  <a:lnTo>
                    <a:pt x="21394" y="19449"/>
                  </a:lnTo>
                  <a:lnTo>
                    <a:pt x="21541" y="18967"/>
                  </a:lnTo>
                  <a:lnTo>
                    <a:pt x="21600" y="18392"/>
                  </a:lnTo>
                  <a:lnTo>
                    <a:pt x="21600" y="10179"/>
                  </a:lnTo>
                  <a:close/>
                </a:path>
              </a:pathLst>
            </a:custGeom>
            <a:solidFill>
              <a:srgbClr val="808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27" name="Group"/>
            <p:cNvGrpSpPr/>
            <p:nvPr/>
          </p:nvGrpSpPr>
          <p:grpSpPr>
            <a:xfrm>
              <a:off x="-1" y="0"/>
              <a:ext cx="841377" cy="1282701"/>
              <a:chOff x="0" y="0"/>
              <a:chExt cx="841375" cy="1282700"/>
            </a:xfrm>
          </p:grpSpPr>
          <p:sp>
            <p:nvSpPr>
              <p:cNvPr id="121" name="Shape"/>
              <p:cNvSpPr/>
              <p:nvPr/>
            </p:nvSpPr>
            <p:spPr>
              <a:xfrm>
                <a:off x="418065" y="0"/>
                <a:ext cx="240501" cy="2878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9368" y="1795"/>
                    </a:moveTo>
                    <a:lnTo>
                      <a:pt x="12131" y="645"/>
                    </a:lnTo>
                    <a:lnTo>
                      <a:pt x="14625" y="0"/>
                    </a:lnTo>
                    <a:lnTo>
                      <a:pt x="17152" y="0"/>
                    </a:lnTo>
                    <a:lnTo>
                      <a:pt x="19207" y="477"/>
                    </a:lnTo>
                    <a:lnTo>
                      <a:pt x="21027" y="2244"/>
                    </a:lnTo>
                    <a:lnTo>
                      <a:pt x="21600" y="5498"/>
                    </a:lnTo>
                    <a:lnTo>
                      <a:pt x="20724" y="8416"/>
                    </a:lnTo>
                    <a:lnTo>
                      <a:pt x="19511" y="10604"/>
                    </a:lnTo>
                    <a:lnTo>
                      <a:pt x="17017" y="13241"/>
                    </a:lnTo>
                    <a:lnTo>
                      <a:pt x="17152" y="15036"/>
                    </a:lnTo>
                    <a:lnTo>
                      <a:pt x="21027" y="19131"/>
                    </a:lnTo>
                    <a:lnTo>
                      <a:pt x="20218" y="20758"/>
                    </a:lnTo>
                    <a:lnTo>
                      <a:pt x="14962" y="16018"/>
                    </a:lnTo>
                    <a:lnTo>
                      <a:pt x="12637" y="17785"/>
                    </a:lnTo>
                    <a:lnTo>
                      <a:pt x="9368" y="19552"/>
                    </a:lnTo>
                    <a:lnTo>
                      <a:pt x="6571" y="21179"/>
                    </a:lnTo>
                    <a:lnTo>
                      <a:pt x="3808" y="21600"/>
                    </a:lnTo>
                    <a:lnTo>
                      <a:pt x="1483" y="20758"/>
                    </a:lnTo>
                    <a:lnTo>
                      <a:pt x="472" y="18514"/>
                    </a:lnTo>
                    <a:lnTo>
                      <a:pt x="0" y="14306"/>
                    </a:lnTo>
                    <a:lnTo>
                      <a:pt x="1314" y="10323"/>
                    </a:lnTo>
                    <a:lnTo>
                      <a:pt x="3808" y="6789"/>
                    </a:lnTo>
                    <a:lnTo>
                      <a:pt x="6369" y="4124"/>
                    </a:lnTo>
                    <a:lnTo>
                      <a:pt x="7885" y="2833"/>
                    </a:lnTo>
                    <a:lnTo>
                      <a:pt x="9368" y="1795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22" name="Shape"/>
              <p:cNvSpPr/>
              <p:nvPr/>
            </p:nvSpPr>
            <p:spPr>
              <a:xfrm>
                <a:off x="-1" y="188169"/>
                <a:ext cx="388847" cy="3118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8149" y="4927"/>
                    </a:moveTo>
                    <a:lnTo>
                      <a:pt x="19812" y="4927"/>
                    </a:lnTo>
                    <a:lnTo>
                      <a:pt x="21351" y="5445"/>
                    </a:lnTo>
                    <a:lnTo>
                      <a:pt x="21600" y="7364"/>
                    </a:lnTo>
                    <a:lnTo>
                      <a:pt x="20436" y="8972"/>
                    </a:lnTo>
                    <a:lnTo>
                      <a:pt x="18232" y="9387"/>
                    </a:lnTo>
                    <a:lnTo>
                      <a:pt x="15945" y="8713"/>
                    </a:lnTo>
                    <a:lnTo>
                      <a:pt x="11580" y="6949"/>
                    </a:lnTo>
                    <a:lnTo>
                      <a:pt x="8461" y="5445"/>
                    </a:lnTo>
                    <a:lnTo>
                      <a:pt x="5946" y="4097"/>
                    </a:lnTo>
                    <a:lnTo>
                      <a:pt x="3742" y="2982"/>
                    </a:lnTo>
                    <a:lnTo>
                      <a:pt x="2890" y="2463"/>
                    </a:lnTo>
                    <a:lnTo>
                      <a:pt x="2266" y="2982"/>
                    </a:lnTo>
                    <a:lnTo>
                      <a:pt x="2578" y="5056"/>
                    </a:lnTo>
                    <a:lnTo>
                      <a:pt x="2807" y="7909"/>
                    </a:lnTo>
                    <a:lnTo>
                      <a:pt x="3867" y="11409"/>
                    </a:lnTo>
                    <a:lnTo>
                      <a:pt x="4678" y="14262"/>
                    </a:lnTo>
                    <a:lnTo>
                      <a:pt x="5946" y="16725"/>
                    </a:lnTo>
                    <a:lnTo>
                      <a:pt x="6985" y="18514"/>
                    </a:lnTo>
                    <a:lnTo>
                      <a:pt x="7484" y="20537"/>
                    </a:lnTo>
                    <a:lnTo>
                      <a:pt x="7172" y="21600"/>
                    </a:lnTo>
                    <a:lnTo>
                      <a:pt x="6258" y="21600"/>
                    </a:lnTo>
                    <a:lnTo>
                      <a:pt x="4366" y="20537"/>
                    </a:lnTo>
                    <a:lnTo>
                      <a:pt x="1663" y="20381"/>
                    </a:lnTo>
                    <a:lnTo>
                      <a:pt x="312" y="20096"/>
                    </a:lnTo>
                    <a:lnTo>
                      <a:pt x="0" y="19188"/>
                    </a:lnTo>
                    <a:lnTo>
                      <a:pt x="416" y="18514"/>
                    </a:lnTo>
                    <a:lnTo>
                      <a:pt x="4054" y="18514"/>
                    </a:lnTo>
                    <a:lnTo>
                      <a:pt x="4782" y="18073"/>
                    </a:lnTo>
                    <a:lnTo>
                      <a:pt x="4366" y="17244"/>
                    </a:lnTo>
                    <a:lnTo>
                      <a:pt x="3243" y="15221"/>
                    </a:lnTo>
                    <a:lnTo>
                      <a:pt x="2266" y="12628"/>
                    </a:lnTo>
                    <a:lnTo>
                      <a:pt x="1850" y="9776"/>
                    </a:lnTo>
                    <a:lnTo>
                      <a:pt x="1039" y="6949"/>
                    </a:lnTo>
                    <a:lnTo>
                      <a:pt x="624" y="4253"/>
                    </a:lnTo>
                    <a:lnTo>
                      <a:pt x="624" y="1400"/>
                    </a:lnTo>
                    <a:lnTo>
                      <a:pt x="1039" y="156"/>
                    </a:lnTo>
                    <a:lnTo>
                      <a:pt x="2515" y="0"/>
                    </a:lnTo>
                    <a:lnTo>
                      <a:pt x="3430" y="0"/>
                    </a:lnTo>
                    <a:lnTo>
                      <a:pt x="4989" y="570"/>
                    </a:lnTo>
                    <a:lnTo>
                      <a:pt x="8108" y="1789"/>
                    </a:lnTo>
                    <a:lnTo>
                      <a:pt x="10311" y="2904"/>
                    </a:lnTo>
                    <a:lnTo>
                      <a:pt x="13243" y="3812"/>
                    </a:lnTo>
                    <a:lnTo>
                      <a:pt x="15945" y="4486"/>
                    </a:lnTo>
                    <a:lnTo>
                      <a:pt x="18149" y="4927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23" name="Shape"/>
              <p:cNvSpPr/>
              <p:nvPr/>
            </p:nvSpPr>
            <p:spPr>
              <a:xfrm>
                <a:off x="523705" y="300621"/>
                <a:ext cx="317671" cy="3418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3468" y="971"/>
                    </a:moveTo>
                    <a:lnTo>
                      <a:pt x="2091" y="0"/>
                    </a:lnTo>
                    <a:lnTo>
                      <a:pt x="816" y="213"/>
                    </a:lnTo>
                    <a:lnTo>
                      <a:pt x="0" y="1374"/>
                    </a:lnTo>
                    <a:lnTo>
                      <a:pt x="153" y="2961"/>
                    </a:lnTo>
                    <a:lnTo>
                      <a:pt x="1173" y="3695"/>
                    </a:lnTo>
                    <a:lnTo>
                      <a:pt x="3468" y="4311"/>
                    </a:lnTo>
                    <a:lnTo>
                      <a:pt x="6911" y="4453"/>
                    </a:lnTo>
                    <a:lnTo>
                      <a:pt x="11654" y="4713"/>
                    </a:lnTo>
                    <a:lnTo>
                      <a:pt x="18565" y="4713"/>
                    </a:lnTo>
                    <a:lnTo>
                      <a:pt x="19560" y="5471"/>
                    </a:lnTo>
                    <a:lnTo>
                      <a:pt x="19330" y="6963"/>
                    </a:lnTo>
                    <a:lnTo>
                      <a:pt x="18438" y="8195"/>
                    </a:lnTo>
                    <a:lnTo>
                      <a:pt x="16908" y="9900"/>
                    </a:lnTo>
                    <a:lnTo>
                      <a:pt x="14970" y="11795"/>
                    </a:lnTo>
                    <a:lnTo>
                      <a:pt x="12802" y="12908"/>
                    </a:lnTo>
                    <a:lnTo>
                      <a:pt x="10507" y="14400"/>
                    </a:lnTo>
                    <a:lnTo>
                      <a:pt x="8441" y="14874"/>
                    </a:lnTo>
                    <a:lnTo>
                      <a:pt x="7064" y="16366"/>
                    </a:lnTo>
                    <a:lnTo>
                      <a:pt x="7676" y="17384"/>
                    </a:lnTo>
                    <a:lnTo>
                      <a:pt x="9334" y="18095"/>
                    </a:lnTo>
                    <a:lnTo>
                      <a:pt x="12419" y="18971"/>
                    </a:lnTo>
                    <a:lnTo>
                      <a:pt x="13924" y="20463"/>
                    </a:lnTo>
                    <a:lnTo>
                      <a:pt x="14970" y="21600"/>
                    </a:lnTo>
                    <a:lnTo>
                      <a:pt x="15735" y="21079"/>
                    </a:lnTo>
                    <a:lnTo>
                      <a:pt x="15735" y="19729"/>
                    </a:lnTo>
                    <a:lnTo>
                      <a:pt x="14357" y="18497"/>
                    </a:lnTo>
                    <a:lnTo>
                      <a:pt x="12266" y="17479"/>
                    </a:lnTo>
                    <a:lnTo>
                      <a:pt x="10379" y="17124"/>
                    </a:lnTo>
                    <a:lnTo>
                      <a:pt x="9716" y="16247"/>
                    </a:lnTo>
                    <a:lnTo>
                      <a:pt x="12419" y="15134"/>
                    </a:lnTo>
                    <a:lnTo>
                      <a:pt x="15505" y="13382"/>
                    </a:lnTo>
                    <a:lnTo>
                      <a:pt x="17392" y="12292"/>
                    </a:lnTo>
                    <a:lnTo>
                      <a:pt x="18948" y="11061"/>
                    </a:lnTo>
                    <a:lnTo>
                      <a:pt x="20478" y="8550"/>
                    </a:lnTo>
                    <a:lnTo>
                      <a:pt x="21523" y="6703"/>
                    </a:lnTo>
                    <a:lnTo>
                      <a:pt x="21600" y="4453"/>
                    </a:lnTo>
                    <a:lnTo>
                      <a:pt x="20707" y="3339"/>
                    </a:lnTo>
                    <a:lnTo>
                      <a:pt x="19330" y="2961"/>
                    </a:lnTo>
                    <a:lnTo>
                      <a:pt x="14740" y="3221"/>
                    </a:lnTo>
                    <a:lnTo>
                      <a:pt x="9716" y="2961"/>
                    </a:lnTo>
                    <a:lnTo>
                      <a:pt x="5789" y="2605"/>
                    </a:lnTo>
                    <a:lnTo>
                      <a:pt x="3978" y="1847"/>
                    </a:lnTo>
                    <a:lnTo>
                      <a:pt x="3468" y="971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24" name="Shape"/>
              <p:cNvSpPr/>
              <p:nvPr/>
            </p:nvSpPr>
            <p:spPr>
              <a:xfrm>
                <a:off x="309428" y="617735"/>
                <a:ext cx="205287" cy="6649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9038" y="0"/>
                    </a:moveTo>
                    <a:lnTo>
                      <a:pt x="14426" y="560"/>
                    </a:lnTo>
                    <a:lnTo>
                      <a:pt x="9499" y="2167"/>
                    </a:lnTo>
                    <a:lnTo>
                      <a:pt x="2917" y="4383"/>
                    </a:lnTo>
                    <a:lnTo>
                      <a:pt x="0" y="6551"/>
                    </a:lnTo>
                    <a:lnTo>
                      <a:pt x="788" y="7890"/>
                    </a:lnTo>
                    <a:lnTo>
                      <a:pt x="7292" y="8097"/>
                    </a:lnTo>
                    <a:lnTo>
                      <a:pt x="9657" y="7074"/>
                    </a:lnTo>
                    <a:lnTo>
                      <a:pt x="10918" y="5540"/>
                    </a:lnTo>
                    <a:lnTo>
                      <a:pt x="12061" y="3994"/>
                    </a:lnTo>
                    <a:lnTo>
                      <a:pt x="13677" y="2667"/>
                    </a:lnTo>
                    <a:lnTo>
                      <a:pt x="16239" y="1899"/>
                    </a:lnTo>
                    <a:lnTo>
                      <a:pt x="17185" y="2350"/>
                    </a:lnTo>
                    <a:lnTo>
                      <a:pt x="16042" y="4834"/>
                    </a:lnTo>
                    <a:lnTo>
                      <a:pt x="13244" y="7890"/>
                    </a:lnTo>
                    <a:lnTo>
                      <a:pt x="11273" y="10203"/>
                    </a:lnTo>
                    <a:lnTo>
                      <a:pt x="7292" y="12870"/>
                    </a:lnTo>
                    <a:lnTo>
                      <a:pt x="4178" y="14721"/>
                    </a:lnTo>
                    <a:lnTo>
                      <a:pt x="1143" y="15110"/>
                    </a:lnTo>
                    <a:lnTo>
                      <a:pt x="788" y="15536"/>
                    </a:lnTo>
                    <a:lnTo>
                      <a:pt x="5321" y="16876"/>
                    </a:lnTo>
                    <a:lnTo>
                      <a:pt x="12653" y="19116"/>
                    </a:lnTo>
                    <a:lnTo>
                      <a:pt x="15451" y="21600"/>
                    </a:lnTo>
                    <a:lnTo>
                      <a:pt x="17185" y="21600"/>
                    </a:lnTo>
                    <a:lnTo>
                      <a:pt x="17422" y="20127"/>
                    </a:lnTo>
                    <a:lnTo>
                      <a:pt x="15648" y="18337"/>
                    </a:lnTo>
                    <a:lnTo>
                      <a:pt x="11864" y="17010"/>
                    </a:lnTo>
                    <a:lnTo>
                      <a:pt x="9499" y="16243"/>
                    </a:lnTo>
                    <a:lnTo>
                      <a:pt x="8908" y="15293"/>
                    </a:lnTo>
                    <a:lnTo>
                      <a:pt x="10327" y="13637"/>
                    </a:lnTo>
                    <a:lnTo>
                      <a:pt x="13677" y="11531"/>
                    </a:lnTo>
                    <a:lnTo>
                      <a:pt x="17777" y="8596"/>
                    </a:lnTo>
                    <a:lnTo>
                      <a:pt x="19747" y="5991"/>
                    </a:lnTo>
                    <a:lnTo>
                      <a:pt x="21600" y="3300"/>
                    </a:lnTo>
                    <a:lnTo>
                      <a:pt x="21600" y="1583"/>
                    </a:lnTo>
                    <a:lnTo>
                      <a:pt x="20772" y="377"/>
                    </a:lnTo>
                    <a:lnTo>
                      <a:pt x="1903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25" name="Shape"/>
              <p:cNvSpPr/>
              <p:nvPr/>
            </p:nvSpPr>
            <p:spPr>
              <a:xfrm>
                <a:off x="352883" y="655219"/>
                <a:ext cx="404580" cy="5195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0450" y="982"/>
                    </a:moveTo>
                    <a:lnTo>
                      <a:pt x="8748" y="1558"/>
                    </a:lnTo>
                    <a:lnTo>
                      <a:pt x="6326" y="2462"/>
                    </a:lnTo>
                    <a:lnTo>
                      <a:pt x="4124" y="3273"/>
                    </a:lnTo>
                    <a:lnTo>
                      <a:pt x="781" y="4753"/>
                    </a:lnTo>
                    <a:lnTo>
                      <a:pt x="0" y="6452"/>
                    </a:lnTo>
                    <a:lnTo>
                      <a:pt x="480" y="9148"/>
                    </a:lnTo>
                    <a:lnTo>
                      <a:pt x="3003" y="9382"/>
                    </a:lnTo>
                    <a:lnTo>
                      <a:pt x="4724" y="8571"/>
                    </a:lnTo>
                    <a:lnTo>
                      <a:pt x="6546" y="6686"/>
                    </a:lnTo>
                    <a:lnTo>
                      <a:pt x="8027" y="4753"/>
                    </a:lnTo>
                    <a:lnTo>
                      <a:pt x="9549" y="3756"/>
                    </a:lnTo>
                    <a:lnTo>
                      <a:pt x="11050" y="3273"/>
                    </a:lnTo>
                    <a:lnTo>
                      <a:pt x="12572" y="3039"/>
                    </a:lnTo>
                    <a:lnTo>
                      <a:pt x="13452" y="3678"/>
                    </a:lnTo>
                    <a:lnTo>
                      <a:pt x="13573" y="5704"/>
                    </a:lnTo>
                    <a:lnTo>
                      <a:pt x="12932" y="11345"/>
                    </a:lnTo>
                    <a:lnTo>
                      <a:pt x="12051" y="14509"/>
                    </a:lnTo>
                    <a:lnTo>
                      <a:pt x="11150" y="16473"/>
                    </a:lnTo>
                    <a:lnTo>
                      <a:pt x="10850" y="17688"/>
                    </a:lnTo>
                    <a:lnTo>
                      <a:pt x="11050" y="18436"/>
                    </a:lnTo>
                    <a:lnTo>
                      <a:pt x="12572" y="18670"/>
                    </a:lnTo>
                    <a:lnTo>
                      <a:pt x="15294" y="19075"/>
                    </a:lnTo>
                    <a:lnTo>
                      <a:pt x="18677" y="20151"/>
                    </a:lnTo>
                    <a:lnTo>
                      <a:pt x="20079" y="21600"/>
                    </a:lnTo>
                    <a:lnTo>
                      <a:pt x="21320" y="21600"/>
                    </a:lnTo>
                    <a:lnTo>
                      <a:pt x="21600" y="20649"/>
                    </a:lnTo>
                    <a:lnTo>
                      <a:pt x="20499" y="19340"/>
                    </a:lnTo>
                    <a:lnTo>
                      <a:pt x="18377" y="18358"/>
                    </a:lnTo>
                    <a:lnTo>
                      <a:pt x="15995" y="17610"/>
                    </a:lnTo>
                    <a:lnTo>
                      <a:pt x="13753" y="17143"/>
                    </a:lnTo>
                    <a:lnTo>
                      <a:pt x="13272" y="16738"/>
                    </a:lnTo>
                    <a:lnTo>
                      <a:pt x="13873" y="14945"/>
                    </a:lnTo>
                    <a:lnTo>
                      <a:pt x="14954" y="11844"/>
                    </a:lnTo>
                    <a:lnTo>
                      <a:pt x="15354" y="10099"/>
                    </a:lnTo>
                    <a:lnTo>
                      <a:pt x="15875" y="7091"/>
                    </a:lnTo>
                    <a:lnTo>
                      <a:pt x="15875" y="3943"/>
                    </a:lnTo>
                    <a:lnTo>
                      <a:pt x="15654" y="1558"/>
                    </a:lnTo>
                    <a:lnTo>
                      <a:pt x="15054" y="483"/>
                    </a:lnTo>
                    <a:lnTo>
                      <a:pt x="14173" y="0"/>
                    </a:lnTo>
                    <a:lnTo>
                      <a:pt x="12932" y="78"/>
                    </a:lnTo>
                    <a:lnTo>
                      <a:pt x="12051" y="343"/>
                    </a:lnTo>
                    <a:lnTo>
                      <a:pt x="10450" y="982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26" name="Shape"/>
              <p:cNvSpPr/>
              <p:nvPr/>
            </p:nvSpPr>
            <p:spPr>
              <a:xfrm>
                <a:off x="227763" y="313365"/>
                <a:ext cx="264476" cy="563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0254" y="575"/>
                    </a:moveTo>
                    <a:lnTo>
                      <a:pt x="17990" y="0"/>
                    </a:lnTo>
                    <a:lnTo>
                      <a:pt x="14288" y="158"/>
                    </a:lnTo>
                    <a:lnTo>
                      <a:pt x="10922" y="819"/>
                    </a:lnTo>
                    <a:lnTo>
                      <a:pt x="7404" y="2846"/>
                    </a:lnTo>
                    <a:lnTo>
                      <a:pt x="3702" y="6007"/>
                    </a:lnTo>
                    <a:lnTo>
                      <a:pt x="1254" y="9255"/>
                    </a:lnTo>
                    <a:lnTo>
                      <a:pt x="0" y="12331"/>
                    </a:lnTo>
                    <a:lnTo>
                      <a:pt x="459" y="15104"/>
                    </a:lnTo>
                    <a:lnTo>
                      <a:pt x="1897" y="17619"/>
                    </a:lnTo>
                    <a:lnTo>
                      <a:pt x="3702" y="19401"/>
                    </a:lnTo>
                    <a:lnTo>
                      <a:pt x="5874" y="20321"/>
                    </a:lnTo>
                    <a:lnTo>
                      <a:pt x="10127" y="21600"/>
                    </a:lnTo>
                    <a:lnTo>
                      <a:pt x="13217" y="21600"/>
                    </a:lnTo>
                    <a:lnTo>
                      <a:pt x="16888" y="20695"/>
                    </a:lnTo>
                    <a:lnTo>
                      <a:pt x="19611" y="19200"/>
                    </a:lnTo>
                    <a:lnTo>
                      <a:pt x="18877" y="17749"/>
                    </a:lnTo>
                    <a:lnTo>
                      <a:pt x="17531" y="15938"/>
                    </a:lnTo>
                    <a:lnTo>
                      <a:pt x="15022" y="14687"/>
                    </a:lnTo>
                    <a:lnTo>
                      <a:pt x="13370" y="13538"/>
                    </a:lnTo>
                    <a:lnTo>
                      <a:pt x="12452" y="12331"/>
                    </a:lnTo>
                    <a:lnTo>
                      <a:pt x="12452" y="10836"/>
                    </a:lnTo>
                    <a:lnTo>
                      <a:pt x="13370" y="9025"/>
                    </a:lnTo>
                    <a:lnTo>
                      <a:pt x="15206" y="7444"/>
                    </a:lnTo>
                    <a:lnTo>
                      <a:pt x="18265" y="5792"/>
                    </a:lnTo>
                    <a:lnTo>
                      <a:pt x="20529" y="4513"/>
                    </a:lnTo>
                    <a:lnTo>
                      <a:pt x="21600" y="3147"/>
                    </a:lnTo>
                    <a:lnTo>
                      <a:pt x="21600" y="1725"/>
                    </a:lnTo>
                    <a:lnTo>
                      <a:pt x="20254" y="575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</p:grpSp>
        <p:grpSp>
          <p:nvGrpSpPr>
            <p:cNvPr id="130" name="Group"/>
            <p:cNvGrpSpPr/>
            <p:nvPr/>
          </p:nvGrpSpPr>
          <p:grpSpPr>
            <a:xfrm>
              <a:off x="604837" y="674687"/>
              <a:ext cx="708026" cy="593726"/>
              <a:chOff x="0" y="0"/>
              <a:chExt cx="708025" cy="593725"/>
            </a:xfrm>
          </p:grpSpPr>
          <p:sp>
            <p:nvSpPr>
              <p:cNvPr id="128" name="Shape"/>
              <p:cNvSpPr/>
              <p:nvPr/>
            </p:nvSpPr>
            <p:spPr>
              <a:xfrm>
                <a:off x="0" y="4792"/>
                <a:ext cx="708026" cy="5889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21556"/>
                    </a:moveTo>
                    <a:lnTo>
                      <a:pt x="21600" y="10393"/>
                    </a:lnTo>
                    <a:lnTo>
                      <a:pt x="21271" y="1472"/>
                    </a:lnTo>
                    <a:lnTo>
                      <a:pt x="10334" y="0"/>
                    </a:lnTo>
                    <a:lnTo>
                      <a:pt x="365" y="1318"/>
                    </a:lnTo>
                    <a:lnTo>
                      <a:pt x="292" y="4461"/>
                    </a:lnTo>
                    <a:lnTo>
                      <a:pt x="0" y="21468"/>
                    </a:lnTo>
                    <a:lnTo>
                      <a:pt x="2228" y="21468"/>
                    </a:lnTo>
                    <a:lnTo>
                      <a:pt x="2228" y="6087"/>
                    </a:lnTo>
                    <a:lnTo>
                      <a:pt x="6500" y="5691"/>
                    </a:lnTo>
                    <a:lnTo>
                      <a:pt x="19592" y="5691"/>
                    </a:lnTo>
                    <a:lnTo>
                      <a:pt x="19774" y="21600"/>
                    </a:lnTo>
                    <a:lnTo>
                      <a:pt x="21600" y="21556"/>
                    </a:lnTo>
                    <a:close/>
                  </a:path>
                </a:pathLst>
              </a:custGeom>
              <a:solidFill>
                <a:srgbClr val="000080"/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29" name="Shape"/>
              <p:cNvSpPr/>
              <p:nvPr/>
            </p:nvSpPr>
            <p:spPr>
              <a:xfrm>
                <a:off x="53864" y="-1"/>
                <a:ext cx="276508" cy="1497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4021" y="4147"/>
                    </a:moveTo>
                    <a:lnTo>
                      <a:pt x="6873" y="3370"/>
                    </a:lnTo>
                    <a:lnTo>
                      <a:pt x="9538" y="0"/>
                    </a:lnTo>
                    <a:lnTo>
                      <a:pt x="12296" y="5098"/>
                    </a:lnTo>
                    <a:lnTo>
                      <a:pt x="21039" y="14947"/>
                    </a:lnTo>
                    <a:lnTo>
                      <a:pt x="21600" y="18576"/>
                    </a:lnTo>
                    <a:lnTo>
                      <a:pt x="16597" y="21600"/>
                    </a:lnTo>
                    <a:lnTo>
                      <a:pt x="0" y="6653"/>
                    </a:lnTo>
                    <a:lnTo>
                      <a:pt x="4021" y="4147"/>
                    </a:lnTo>
                    <a:close/>
                  </a:path>
                </a:pathLst>
              </a:custGeom>
              <a:solidFill>
                <a:srgbClr val="C0C0C0"/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</p:grpSp>
        <p:grpSp>
          <p:nvGrpSpPr>
            <p:cNvPr id="137" name="Group"/>
            <p:cNvGrpSpPr/>
            <p:nvPr/>
          </p:nvGrpSpPr>
          <p:grpSpPr>
            <a:xfrm>
              <a:off x="828675" y="144462"/>
              <a:ext cx="661989" cy="882651"/>
              <a:chOff x="0" y="0"/>
              <a:chExt cx="661987" cy="882649"/>
            </a:xfrm>
          </p:grpSpPr>
          <p:grpSp>
            <p:nvGrpSpPr>
              <p:cNvPr id="133" name="Group"/>
              <p:cNvGrpSpPr/>
              <p:nvPr/>
            </p:nvGrpSpPr>
            <p:grpSpPr>
              <a:xfrm>
                <a:off x="0" y="0"/>
                <a:ext cx="661988" cy="673665"/>
                <a:chOff x="0" y="0"/>
                <a:chExt cx="661987" cy="673664"/>
              </a:xfrm>
            </p:grpSpPr>
            <p:sp>
              <p:nvSpPr>
                <p:cNvPr id="131" name="Shape"/>
                <p:cNvSpPr/>
                <p:nvPr/>
              </p:nvSpPr>
              <p:spPr>
                <a:xfrm>
                  <a:off x="0" y="0"/>
                  <a:ext cx="661988" cy="67366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4030" y="4378"/>
                      </a:moveTo>
                      <a:lnTo>
                        <a:pt x="4559" y="2899"/>
                      </a:lnTo>
                      <a:lnTo>
                        <a:pt x="4891" y="1939"/>
                      </a:lnTo>
                      <a:lnTo>
                        <a:pt x="5009" y="1670"/>
                      </a:lnTo>
                      <a:lnTo>
                        <a:pt x="5204" y="1421"/>
                      </a:lnTo>
                      <a:lnTo>
                        <a:pt x="5322" y="1306"/>
                      </a:lnTo>
                      <a:lnTo>
                        <a:pt x="5557" y="1229"/>
                      </a:lnTo>
                      <a:lnTo>
                        <a:pt x="8276" y="710"/>
                      </a:lnTo>
                      <a:lnTo>
                        <a:pt x="11230" y="192"/>
                      </a:lnTo>
                      <a:lnTo>
                        <a:pt x="13872" y="0"/>
                      </a:lnTo>
                      <a:lnTo>
                        <a:pt x="15378" y="0"/>
                      </a:lnTo>
                      <a:lnTo>
                        <a:pt x="18528" y="173"/>
                      </a:lnTo>
                      <a:lnTo>
                        <a:pt x="20798" y="269"/>
                      </a:lnTo>
                      <a:lnTo>
                        <a:pt x="21130" y="307"/>
                      </a:lnTo>
                      <a:lnTo>
                        <a:pt x="21365" y="403"/>
                      </a:lnTo>
                      <a:lnTo>
                        <a:pt x="21502" y="518"/>
                      </a:lnTo>
                      <a:lnTo>
                        <a:pt x="21600" y="672"/>
                      </a:lnTo>
                      <a:lnTo>
                        <a:pt x="21600" y="864"/>
                      </a:lnTo>
                      <a:lnTo>
                        <a:pt x="21483" y="1440"/>
                      </a:lnTo>
                      <a:lnTo>
                        <a:pt x="21033" y="3398"/>
                      </a:lnTo>
                      <a:lnTo>
                        <a:pt x="20700" y="4838"/>
                      </a:lnTo>
                      <a:lnTo>
                        <a:pt x="19976" y="8102"/>
                      </a:lnTo>
                      <a:lnTo>
                        <a:pt x="19507" y="10118"/>
                      </a:lnTo>
                      <a:lnTo>
                        <a:pt x="18215" y="14842"/>
                      </a:lnTo>
                      <a:lnTo>
                        <a:pt x="16983" y="18605"/>
                      </a:lnTo>
                      <a:lnTo>
                        <a:pt x="16748" y="19334"/>
                      </a:lnTo>
                      <a:lnTo>
                        <a:pt x="16591" y="19738"/>
                      </a:lnTo>
                      <a:lnTo>
                        <a:pt x="16474" y="20122"/>
                      </a:lnTo>
                      <a:lnTo>
                        <a:pt x="16337" y="20371"/>
                      </a:lnTo>
                      <a:lnTo>
                        <a:pt x="16122" y="20621"/>
                      </a:lnTo>
                      <a:lnTo>
                        <a:pt x="15907" y="20717"/>
                      </a:lnTo>
                      <a:lnTo>
                        <a:pt x="15496" y="20813"/>
                      </a:lnTo>
                      <a:lnTo>
                        <a:pt x="14772" y="20870"/>
                      </a:lnTo>
                      <a:lnTo>
                        <a:pt x="13539" y="20870"/>
                      </a:lnTo>
                      <a:lnTo>
                        <a:pt x="12502" y="20986"/>
                      </a:lnTo>
                      <a:lnTo>
                        <a:pt x="11133" y="21197"/>
                      </a:lnTo>
                      <a:lnTo>
                        <a:pt x="9704" y="21446"/>
                      </a:lnTo>
                      <a:lnTo>
                        <a:pt x="8746" y="21600"/>
                      </a:lnTo>
                      <a:lnTo>
                        <a:pt x="7552" y="21600"/>
                      </a:lnTo>
                      <a:lnTo>
                        <a:pt x="7317" y="21446"/>
                      </a:lnTo>
                      <a:lnTo>
                        <a:pt x="646" y="17146"/>
                      </a:lnTo>
                      <a:lnTo>
                        <a:pt x="333" y="16858"/>
                      </a:lnTo>
                      <a:lnTo>
                        <a:pt x="98" y="16570"/>
                      </a:lnTo>
                      <a:lnTo>
                        <a:pt x="0" y="16243"/>
                      </a:lnTo>
                      <a:lnTo>
                        <a:pt x="0" y="15840"/>
                      </a:lnTo>
                      <a:lnTo>
                        <a:pt x="98" y="15494"/>
                      </a:lnTo>
                      <a:lnTo>
                        <a:pt x="1976" y="10176"/>
                      </a:lnTo>
                      <a:lnTo>
                        <a:pt x="3209" y="6816"/>
                      </a:lnTo>
                      <a:lnTo>
                        <a:pt x="4030" y="4378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 sz="2400">
                      <a:latin typeface="Tahoma"/>
                      <a:ea typeface="Tahoma"/>
                      <a:cs typeface="Tahoma"/>
                      <a:sym typeface="Tahoma"/>
                    </a:defRPr>
                  </a:pPr>
                </a:p>
              </p:txBody>
            </p:sp>
            <p:sp>
              <p:nvSpPr>
                <p:cNvPr id="132" name="Shape"/>
                <p:cNvSpPr/>
                <p:nvPr/>
              </p:nvSpPr>
              <p:spPr>
                <a:xfrm>
                  <a:off x="34778" y="67067"/>
                  <a:ext cx="393356" cy="5113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4906" y="6450"/>
                      </a:moveTo>
                      <a:lnTo>
                        <a:pt x="6487" y="3313"/>
                      </a:lnTo>
                      <a:lnTo>
                        <a:pt x="7870" y="556"/>
                      </a:lnTo>
                      <a:lnTo>
                        <a:pt x="8067" y="430"/>
                      </a:lnTo>
                      <a:lnTo>
                        <a:pt x="8298" y="379"/>
                      </a:lnTo>
                      <a:lnTo>
                        <a:pt x="8759" y="354"/>
                      </a:lnTo>
                      <a:lnTo>
                        <a:pt x="14982" y="25"/>
                      </a:lnTo>
                      <a:lnTo>
                        <a:pt x="20974" y="0"/>
                      </a:lnTo>
                      <a:lnTo>
                        <a:pt x="21337" y="51"/>
                      </a:lnTo>
                      <a:lnTo>
                        <a:pt x="21468" y="126"/>
                      </a:lnTo>
                      <a:lnTo>
                        <a:pt x="21600" y="379"/>
                      </a:lnTo>
                      <a:lnTo>
                        <a:pt x="21139" y="2352"/>
                      </a:lnTo>
                      <a:lnTo>
                        <a:pt x="20184" y="4047"/>
                      </a:lnTo>
                      <a:lnTo>
                        <a:pt x="18571" y="7158"/>
                      </a:lnTo>
                      <a:lnTo>
                        <a:pt x="15509" y="12495"/>
                      </a:lnTo>
                      <a:lnTo>
                        <a:pt x="12841" y="17123"/>
                      </a:lnTo>
                      <a:lnTo>
                        <a:pt x="12150" y="18868"/>
                      </a:lnTo>
                      <a:lnTo>
                        <a:pt x="11755" y="20057"/>
                      </a:lnTo>
                      <a:lnTo>
                        <a:pt x="11327" y="20715"/>
                      </a:lnTo>
                      <a:lnTo>
                        <a:pt x="10899" y="21221"/>
                      </a:lnTo>
                      <a:lnTo>
                        <a:pt x="10635" y="21448"/>
                      </a:lnTo>
                      <a:lnTo>
                        <a:pt x="10405" y="21575"/>
                      </a:lnTo>
                      <a:lnTo>
                        <a:pt x="10043" y="21600"/>
                      </a:lnTo>
                      <a:lnTo>
                        <a:pt x="9680" y="21524"/>
                      </a:lnTo>
                      <a:lnTo>
                        <a:pt x="9055" y="21271"/>
                      </a:lnTo>
                      <a:lnTo>
                        <a:pt x="8396" y="20892"/>
                      </a:lnTo>
                      <a:lnTo>
                        <a:pt x="7804" y="20462"/>
                      </a:lnTo>
                      <a:lnTo>
                        <a:pt x="7046" y="20057"/>
                      </a:lnTo>
                      <a:lnTo>
                        <a:pt x="6388" y="19678"/>
                      </a:lnTo>
                      <a:lnTo>
                        <a:pt x="296" y="17756"/>
                      </a:lnTo>
                      <a:lnTo>
                        <a:pt x="99" y="17629"/>
                      </a:lnTo>
                      <a:lnTo>
                        <a:pt x="0" y="17452"/>
                      </a:lnTo>
                      <a:lnTo>
                        <a:pt x="66" y="17199"/>
                      </a:lnTo>
                      <a:lnTo>
                        <a:pt x="165" y="16971"/>
                      </a:lnTo>
                      <a:lnTo>
                        <a:pt x="4906" y="6450"/>
                      </a:lnTo>
                      <a:close/>
                    </a:path>
                  </a:pathLst>
                </a:custGeom>
                <a:solidFill>
                  <a:srgbClr val="005F5F"/>
                </a:solidFill>
                <a:ln w="9525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 sz="2400">
                      <a:latin typeface="Tahoma"/>
                      <a:ea typeface="Tahoma"/>
                      <a:cs typeface="Tahoma"/>
                      <a:sym typeface="Tahoma"/>
                    </a:defRPr>
                  </a:pPr>
                </a:p>
              </p:txBody>
            </p:sp>
          </p:grpSp>
          <p:grpSp>
            <p:nvGrpSpPr>
              <p:cNvPr id="136" name="Group"/>
              <p:cNvGrpSpPr/>
              <p:nvPr/>
            </p:nvGrpSpPr>
            <p:grpSpPr>
              <a:xfrm>
                <a:off x="475503" y="592225"/>
                <a:ext cx="104936" cy="290426"/>
                <a:chOff x="0" y="0"/>
                <a:chExt cx="104934" cy="290424"/>
              </a:xfrm>
            </p:grpSpPr>
            <p:sp>
              <p:nvSpPr>
                <p:cNvPr id="134" name="Line"/>
                <p:cNvSpPr/>
                <p:nvPr/>
              </p:nvSpPr>
              <p:spPr>
                <a:xfrm>
                  <a:off x="8994" y="11377"/>
                  <a:ext cx="95941" cy="2790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lnTo>
                        <a:pt x="675" y="1391"/>
                      </a:lnTo>
                      <a:lnTo>
                        <a:pt x="1755" y="2503"/>
                      </a:lnTo>
                      <a:lnTo>
                        <a:pt x="3510" y="3476"/>
                      </a:lnTo>
                      <a:lnTo>
                        <a:pt x="6480" y="4079"/>
                      </a:lnTo>
                      <a:lnTo>
                        <a:pt x="9990" y="4542"/>
                      </a:lnTo>
                      <a:lnTo>
                        <a:pt x="12690" y="5423"/>
                      </a:lnTo>
                      <a:lnTo>
                        <a:pt x="15120" y="6443"/>
                      </a:lnTo>
                      <a:lnTo>
                        <a:pt x="17415" y="8204"/>
                      </a:lnTo>
                      <a:lnTo>
                        <a:pt x="18225" y="9641"/>
                      </a:lnTo>
                      <a:lnTo>
                        <a:pt x="17550" y="10800"/>
                      </a:lnTo>
                      <a:lnTo>
                        <a:pt x="15120" y="11820"/>
                      </a:lnTo>
                      <a:lnTo>
                        <a:pt x="12825" y="12747"/>
                      </a:lnTo>
                      <a:lnTo>
                        <a:pt x="11340" y="13767"/>
                      </a:lnTo>
                      <a:lnTo>
                        <a:pt x="10260" y="15018"/>
                      </a:lnTo>
                      <a:lnTo>
                        <a:pt x="9720" y="16501"/>
                      </a:lnTo>
                      <a:lnTo>
                        <a:pt x="10800" y="17799"/>
                      </a:lnTo>
                      <a:lnTo>
                        <a:pt x="12285" y="18726"/>
                      </a:lnTo>
                      <a:lnTo>
                        <a:pt x="15660" y="19885"/>
                      </a:lnTo>
                      <a:lnTo>
                        <a:pt x="18225" y="20673"/>
                      </a:lnTo>
                      <a:lnTo>
                        <a:pt x="21600" y="21600"/>
                      </a:lnTo>
                    </a:path>
                  </a:pathLst>
                </a:custGeom>
                <a:noFill/>
                <a:ln w="9525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 sz="2400">
                      <a:latin typeface="Tahoma"/>
                      <a:ea typeface="Tahoma"/>
                      <a:cs typeface="Tahoma"/>
                      <a:sym typeface="Tahoma"/>
                    </a:defRPr>
                  </a:pPr>
                </a:p>
              </p:txBody>
            </p:sp>
            <p:sp>
              <p:nvSpPr>
                <p:cNvPr id="135" name="Circle"/>
                <p:cNvSpPr/>
                <p:nvPr/>
              </p:nvSpPr>
              <p:spPr>
                <a:xfrm>
                  <a:off x="0" y="0"/>
                  <a:ext cx="17989" cy="17965"/>
                </a:xfrm>
                <a:prstGeom prst="ellipse">
                  <a:avLst/>
                </a:prstGeom>
                <a:solidFill>
                  <a:srgbClr val="000000"/>
                </a:solidFill>
                <a:ln w="9525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 sz="2400">
                      <a:latin typeface="Tahoma"/>
                      <a:ea typeface="Tahoma"/>
                      <a:cs typeface="Tahoma"/>
                      <a:sym typeface="Tahoma"/>
                    </a:defRPr>
                  </a:pPr>
                </a:p>
              </p:txBody>
            </p:sp>
          </p:grpSp>
        </p:grpSp>
        <p:grpSp>
          <p:nvGrpSpPr>
            <p:cNvPr id="143" name="Group"/>
            <p:cNvGrpSpPr/>
            <p:nvPr/>
          </p:nvGrpSpPr>
          <p:grpSpPr>
            <a:xfrm>
              <a:off x="890604" y="266716"/>
              <a:ext cx="328580" cy="328580"/>
              <a:chOff x="0" y="0"/>
              <a:chExt cx="328579" cy="328579"/>
            </a:xfrm>
          </p:grpSpPr>
          <p:sp>
            <p:nvSpPr>
              <p:cNvPr id="138" name="Shape"/>
              <p:cNvSpPr/>
              <p:nvPr/>
            </p:nvSpPr>
            <p:spPr>
              <a:xfrm rot="537565">
                <a:off x="20621" y="20621"/>
                <a:ext cx="287338" cy="2873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5400" y="0"/>
                    </a:lnTo>
                    <a:lnTo>
                      <a:pt x="21600" y="0"/>
                    </a:lnTo>
                    <a:lnTo>
                      <a:pt x="16200" y="21600"/>
                    </a:lnTo>
                    <a:close/>
                  </a:path>
                </a:pathLst>
              </a:custGeom>
              <a:solidFill>
                <a:srgbClr val="99CCFF"/>
              </a:solidFill>
              <a:ln w="254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39" name="Line"/>
              <p:cNvSpPr/>
              <p:nvPr/>
            </p:nvSpPr>
            <p:spPr>
              <a:xfrm>
                <a:off x="97138" y="37340"/>
                <a:ext cx="227067" cy="358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40" name="Line"/>
              <p:cNvSpPr/>
              <p:nvPr/>
            </p:nvSpPr>
            <p:spPr>
              <a:xfrm flipH="1">
                <a:off x="28383" y="17899"/>
                <a:ext cx="129899" cy="27040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41" name="Line"/>
              <p:cNvSpPr/>
              <p:nvPr/>
            </p:nvSpPr>
            <p:spPr>
              <a:xfrm flipH="1">
                <a:off x="85149" y="26849"/>
                <a:ext cx="129899" cy="270407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42" name="Line"/>
              <p:cNvSpPr/>
              <p:nvPr/>
            </p:nvSpPr>
            <p:spPr>
              <a:xfrm flipH="1">
                <a:off x="141916" y="35798"/>
                <a:ext cx="129898" cy="27040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/>
                </a:pPr>
              </a:p>
            </p:txBody>
          </p:sp>
        </p:grpSp>
      </p:grpSp>
      <p:sp>
        <p:nvSpPr>
          <p:cNvPr id="145" name="Line"/>
          <p:cNvSpPr/>
          <p:nvPr/>
        </p:nvSpPr>
        <p:spPr>
          <a:xfrm>
            <a:off x="139815" y="2118145"/>
            <a:ext cx="2429981" cy="2214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075" h="20677" fill="norm" stroke="1" extrusionOk="0">
                <a:moveTo>
                  <a:pt x="13014" y="739"/>
                </a:moveTo>
                <a:cubicBezTo>
                  <a:pt x="12752" y="739"/>
                  <a:pt x="12490" y="739"/>
                  <a:pt x="13643" y="739"/>
                </a:cubicBezTo>
                <a:cubicBezTo>
                  <a:pt x="14797" y="739"/>
                  <a:pt x="21088" y="-923"/>
                  <a:pt x="19935" y="739"/>
                </a:cubicBezTo>
                <a:cubicBezTo>
                  <a:pt x="18781" y="2400"/>
                  <a:pt x="9973" y="8097"/>
                  <a:pt x="6723" y="10708"/>
                </a:cubicBezTo>
                <a:cubicBezTo>
                  <a:pt x="3472" y="13319"/>
                  <a:pt x="1375" y="14743"/>
                  <a:pt x="432" y="16404"/>
                </a:cubicBezTo>
                <a:cubicBezTo>
                  <a:pt x="-512" y="18066"/>
                  <a:pt x="274" y="19372"/>
                  <a:pt x="1061" y="20677"/>
                </a:cubicBezTo>
              </a:path>
            </a:pathLst>
          </a:custGeom>
          <a:ln w="25400">
            <a:solidFill>
              <a:srgbClr val="000000"/>
            </a:solidFill>
            <a:tailEnd type="stealth"/>
          </a:ln>
        </p:spPr>
        <p:txBody>
          <a:bodyPr lIns="45719" rIns="45719" anchor="ctr"/>
          <a:lstStyle/>
          <a:p>
            <a:pPr>
              <a:defRPr sz="2400">
                <a:latin typeface="Tahoma"/>
                <a:ea typeface="Tahoma"/>
                <a:cs typeface="Tahoma"/>
                <a:sym typeface="Tahoma"/>
              </a:defRPr>
            </a:pPr>
          </a:p>
        </p:txBody>
      </p:sp>
      <p:sp>
        <p:nvSpPr>
          <p:cNvPr id="146" name="Line"/>
          <p:cNvSpPr/>
          <p:nvPr/>
        </p:nvSpPr>
        <p:spPr>
          <a:xfrm>
            <a:off x="1790700" y="1663016"/>
            <a:ext cx="7082679" cy="27438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506" fill="norm" stroke="1" extrusionOk="0">
                <a:moveTo>
                  <a:pt x="21112" y="21506"/>
                </a:moveTo>
                <a:cubicBezTo>
                  <a:pt x="21189" y="21220"/>
                  <a:pt x="21600" y="21369"/>
                  <a:pt x="21561" y="19814"/>
                </a:cubicBezTo>
                <a:cubicBezTo>
                  <a:pt x="21523" y="18259"/>
                  <a:pt x="21344" y="14289"/>
                  <a:pt x="20890" y="12174"/>
                </a:cubicBezTo>
                <a:cubicBezTo>
                  <a:pt x="20435" y="10059"/>
                  <a:pt x="20039" y="8765"/>
                  <a:pt x="18840" y="7135"/>
                </a:cubicBezTo>
                <a:cubicBezTo>
                  <a:pt x="17642" y="5505"/>
                  <a:pt x="15979" y="3577"/>
                  <a:pt x="13688" y="2394"/>
                </a:cubicBezTo>
                <a:cubicBezTo>
                  <a:pt x="11397" y="1212"/>
                  <a:pt x="7385" y="-94"/>
                  <a:pt x="5104" y="6"/>
                </a:cubicBezTo>
                <a:cubicBezTo>
                  <a:pt x="2823" y="105"/>
                  <a:pt x="1411" y="1548"/>
                  <a:pt x="0" y="2992"/>
                </a:cubicBezTo>
              </a:path>
            </a:pathLst>
          </a:custGeom>
          <a:ln w="25400">
            <a:solidFill>
              <a:srgbClr val="000000"/>
            </a:solidFill>
            <a:tailEnd type="stealth"/>
          </a:ln>
        </p:spPr>
        <p:txBody>
          <a:bodyPr lIns="45719" rIns="45719" anchor="ctr"/>
          <a:lstStyle/>
          <a:p>
            <a:pPr>
              <a:defRPr sz="2400">
                <a:latin typeface="Tahoma"/>
                <a:ea typeface="Tahoma"/>
                <a:cs typeface="Tahoma"/>
                <a:sym typeface="Tahoma"/>
              </a:defRPr>
            </a:pPr>
          </a:p>
        </p:txBody>
      </p:sp>
      <p:sp>
        <p:nvSpPr>
          <p:cNvPr id="147" name="Query"/>
          <p:cNvSpPr txBox="1"/>
          <p:nvPr/>
        </p:nvSpPr>
        <p:spPr>
          <a:xfrm>
            <a:off x="2060334" y="2466685"/>
            <a:ext cx="795820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defRPr sz="2000">
                <a:solidFill>
                  <a:srgbClr val="0033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Query</a:t>
            </a:r>
          </a:p>
        </p:txBody>
      </p:sp>
      <p:sp>
        <p:nvSpPr>
          <p:cNvPr id="148" name="Query Result"/>
          <p:cNvSpPr txBox="1"/>
          <p:nvPr/>
        </p:nvSpPr>
        <p:spPr>
          <a:xfrm>
            <a:off x="3419258" y="1674522"/>
            <a:ext cx="1586345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defRPr sz="2000">
                <a:solidFill>
                  <a:srgbClr val="0033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Query Result</a:t>
            </a:r>
          </a:p>
        </p:txBody>
      </p:sp>
      <p:sp>
        <p:nvSpPr>
          <p:cNvPr id="149" name="Oval"/>
          <p:cNvSpPr/>
          <p:nvPr/>
        </p:nvSpPr>
        <p:spPr>
          <a:xfrm>
            <a:off x="190500" y="2882900"/>
            <a:ext cx="8610600" cy="3429000"/>
          </a:xfrm>
          <a:prstGeom prst="ellipse">
            <a:avLst/>
          </a:prstGeom>
          <a:solidFill>
            <a:srgbClr val="E0E9D1"/>
          </a:solidFill>
          <a:ln w="127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2400">
                <a:latin typeface="Tahoma"/>
                <a:ea typeface="Tahoma"/>
                <a:cs typeface="Tahoma"/>
                <a:sym typeface="Tahoma"/>
              </a:defRPr>
            </a:pPr>
          </a:p>
        </p:txBody>
      </p:sp>
      <p:sp>
        <p:nvSpPr>
          <p:cNvPr id="150" name="Database Server"/>
          <p:cNvSpPr txBox="1"/>
          <p:nvPr/>
        </p:nvSpPr>
        <p:spPr>
          <a:xfrm>
            <a:off x="2871311" y="3004959"/>
            <a:ext cx="3153729" cy="548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defRPr sz="3200">
                <a:solidFill>
                  <a:srgbClr val="0033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Database Server</a:t>
            </a:r>
          </a:p>
        </p:txBody>
      </p:sp>
      <p:sp>
        <p:nvSpPr>
          <p:cNvPr id="151" name="Rectangle"/>
          <p:cNvSpPr/>
          <p:nvPr/>
        </p:nvSpPr>
        <p:spPr>
          <a:xfrm>
            <a:off x="1103312" y="4076700"/>
            <a:ext cx="1066801" cy="609600"/>
          </a:xfrm>
          <a:prstGeom prst="rect">
            <a:avLst/>
          </a:prstGeom>
          <a:solidFill>
            <a:srgbClr val="FFFF99"/>
          </a:solidFill>
          <a:ln w="254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000">
                <a:solidFill>
                  <a:srgbClr val="0339BD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2" name="Rectangle"/>
          <p:cNvSpPr/>
          <p:nvPr/>
        </p:nvSpPr>
        <p:spPr>
          <a:xfrm>
            <a:off x="3008313" y="4076700"/>
            <a:ext cx="1143001" cy="609600"/>
          </a:xfrm>
          <a:prstGeom prst="rect">
            <a:avLst/>
          </a:prstGeom>
          <a:solidFill>
            <a:srgbClr val="FFFF99"/>
          </a:solidFill>
          <a:ln w="254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000">
                <a:solidFill>
                  <a:srgbClr val="0339BD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57" name="Group"/>
          <p:cNvGrpSpPr/>
          <p:nvPr/>
        </p:nvGrpSpPr>
        <p:grpSpPr>
          <a:xfrm>
            <a:off x="371234" y="4445000"/>
            <a:ext cx="795820" cy="843253"/>
            <a:chOff x="0" y="0"/>
            <a:chExt cx="795818" cy="843252"/>
          </a:xfrm>
        </p:grpSpPr>
        <p:grpSp>
          <p:nvGrpSpPr>
            <p:cNvPr id="155" name="Group"/>
            <p:cNvGrpSpPr/>
            <p:nvPr/>
          </p:nvGrpSpPr>
          <p:grpSpPr>
            <a:xfrm>
              <a:off x="88341" y="0"/>
              <a:ext cx="582623" cy="533400"/>
              <a:chOff x="0" y="0"/>
              <a:chExt cx="582622" cy="533400"/>
            </a:xfrm>
          </p:grpSpPr>
          <p:sp>
            <p:nvSpPr>
              <p:cNvPr id="153" name="Square"/>
              <p:cNvSpPr/>
              <p:nvPr/>
            </p:nvSpPr>
            <p:spPr>
              <a:xfrm>
                <a:off x="24611" y="0"/>
                <a:ext cx="533400" cy="533400"/>
              </a:xfrm>
              <a:prstGeom prst="rect">
                <a:avLst/>
              </a:prstGeom>
              <a:solidFill>
                <a:srgbClr val="CCFFFF"/>
              </a:solidFill>
              <a:ln w="254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54" name="Select R.text from…"/>
              <p:cNvSpPr txBox="1"/>
              <p:nvPr/>
            </p:nvSpPr>
            <p:spPr>
              <a:xfrm>
                <a:off x="-1" y="18403"/>
                <a:ext cx="582624" cy="4965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/>
              <a:p>
                <a:pPr algn="ctr">
                  <a:defRPr sz="3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Select R.text from </a:t>
                </a:r>
                <a:endParaRPr>
                  <a:latin typeface="Tahoma"/>
                  <a:ea typeface="Tahoma"/>
                  <a:cs typeface="Tahoma"/>
                  <a:sym typeface="Tahoma"/>
                </a:endParaRPr>
              </a:p>
              <a:p>
                <a:pPr algn="ctr">
                  <a:defRPr sz="3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Report R, Weather W</a:t>
                </a:r>
                <a:endParaRPr>
                  <a:latin typeface="Tahoma"/>
                  <a:ea typeface="Tahoma"/>
                  <a:cs typeface="Tahoma"/>
                  <a:sym typeface="Tahoma"/>
                </a:endParaRPr>
              </a:p>
              <a:p>
                <a:pPr algn="ctr">
                  <a:defRPr sz="3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where W.image.rain() </a:t>
                </a:r>
                <a:endParaRPr>
                  <a:latin typeface="Tahoma"/>
                  <a:ea typeface="Tahoma"/>
                  <a:cs typeface="Tahoma"/>
                  <a:sym typeface="Tahoma"/>
                </a:endParaRPr>
              </a:p>
              <a:p>
                <a:pPr algn="ctr">
                  <a:defRPr sz="3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and W.city = R.city </a:t>
                </a:r>
                <a:endParaRPr>
                  <a:latin typeface="Tahoma"/>
                  <a:ea typeface="Tahoma"/>
                  <a:cs typeface="Tahoma"/>
                  <a:sym typeface="Tahoma"/>
                </a:endParaRPr>
              </a:p>
              <a:p>
                <a:pPr algn="ctr">
                  <a:defRPr sz="3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and W.date = R.date</a:t>
                </a:r>
                <a:endParaRPr>
                  <a:latin typeface="Tahoma"/>
                  <a:ea typeface="Tahoma"/>
                  <a:cs typeface="Tahoma"/>
                  <a:sym typeface="Tahoma"/>
                </a:endParaRPr>
              </a:p>
              <a:p>
                <a:pPr algn="ctr">
                  <a:defRPr sz="3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and </a:t>
                </a:r>
                <a:endParaRPr>
                  <a:latin typeface="Tahoma"/>
                  <a:ea typeface="Tahoma"/>
                  <a:cs typeface="Tahoma"/>
                  <a:sym typeface="Tahoma"/>
                </a:endParaRPr>
              </a:p>
              <a:p>
                <a:pPr algn="ctr">
                  <a:defRPr sz="3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R.text.</a:t>
                </a:r>
                <a:endParaRPr>
                  <a:latin typeface="Tahoma"/>
                  <a:ea typeface="Tahoma"/>
                  <a:cs typeface="Tahoma"/>
                  <a:sym typeface="Tahoma"/>
                </a:endParaRPr>
              </a:p>
              <a:p>
                <a:pPr algn="ctr">
                  <a:defRPr sz="3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matches(“insurance claims”)</a:t>
                </a:r>
              </a:p>
            </p:txBody>
          </p:sp>
        </p:grpSp>
        <p:sp>
          <p:nvSpPr>
            <p:cNvPr id="156" name="Query"/>
            <p:cNvSpPr txBox="1"/>
            <p:nvPr/>
          </p:nvSpPr>
          <p:spPr>
            <a:xfrm>
              <a:off x="-1" y="468022"/>
              <a:ext cx="795820" cy="3752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0033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Query</a:t>
              </a:r>
            </a:p>
          </p:txBody>
        </p:sp>
      </p:grpSp>
      <p:sp>
        <p:nvSpPr>
          <p:cNvPr id="158" name="Line"/>
          <p:cNvSpPr/>
          <p:nvPr/>
        </p:nvSpPr>
        <p:spPr>
          <a:xfrm flipV="1">
            <a:off x="254000" y="4330700"/>
            <a:ext cx="838201" cy="1589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>
              <a:defRPr sz="2400"/>
            </a:pPr>
          </a:p>
        </p:txBody>
      </p:sp>
      <p:sp>
        <p:nvSpPr>
          <p:cNvPr id="159" name="Rectangle"/>
          <p:cNvSpPr/>
          <p:nvPr/>
        </p:nvSpPr>
        <p:spPr>
          <a:xfrm>
            <a:off x="4978400" y="4076700"/>
            <a:ext cx="1295400" cy="609600"/>
          </a:xfrm>
          <a:prstGeom prst="rect">
            <a:avLst/>
          </a:prstGeom>
          <a:solidFill>
            <a:srgbClr val="FFFF99"/>
          </a:solidFill>
          <a:ln w="254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000">
                <a:solidFill>
                  <a:srgbClr val="0339BD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0" name="Rectangle"/>
          <p:cNvSpPr/>
          <p:nvPr/>
        </p:nvSpPr>
        <p:spPr>
          <a:xfrm>
            <a:off x="7112000" y="4076700"/>
            <a:ext cx="1295400" cy="609600"/>
          </a:xfrm>
          <a:prstGeom prst="rect">
            <a:avLst/>
          </a:prstGeom>
          <a:solidFill>
            <a:srgbClr val="FFFF99"/>
          </a:solidFill>
          <a:ln w="254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000">
                <a:solidFill>
                  <a:srgbClr val="0339BD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1" name="Line"/>
          <p:cNvSpPr/>
          <p:nvPr/>
        </p:nvSpPr>
        <p:spPr>
          <a:xfrm flipV="1">
            <a:off x="6273799" y="4387850"/>
            <a:ext cx="838202" cy="1589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>
              <a:defRPr sz="2400"/>
            </a:pPr>
          </a:p>
        </p:txBody>
      </p:sp>
      <p:sp>
        <p:nvSpPr>
          <p:cNvPr id="162" name="Line"/>
          <p:cNvSpPr/>
          <p:nvPr/>
        </p:nvSpPr>
        <p:spPr>
          <a:xfrm flipV="1">
            <a:off x="8407400" y="4095750"/>
            <a:ext cx="381001" cy="1589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>
              <a:defRPr sz="2400"/>
            </a:pPr>
          </a:p>
        </p:txBody>
      </p:sp>
      <p:sp>
        <p:nvSpPr>
          <p:cNvPr id="163" name="Line"/>
          <p:cNvSpPr/>
          <p:nvPr/>
        </p:nvSpPr>
        <p:spPr>
          <a:xfrm flipV="1">
            <a:off x="2158999" y="4387850"/>
            <a:ext cx="838202" cy="1589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>
              <a:defRPr sz="2400"/>
            </a:pPr>
          </a:p>
        </p:txBody>
      </p:sp>
      <p:sp>
        <p:nvSpPr>
          <p:cNvPr id="164" name="Line"/>
          <p:cNvSpPr/>
          <p:nvPr/>
        </p:nvSpPr>
        <p:spPr>
          <a:xfrm flipV="1">
            <a:off x="4140199" y="4387850"/>
            <a:ext cx="838202" cy="1589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>
              <a:defRPr sz="2400"/>
            </a:pPr>
          </a:p>
        </p:txBody>
      </p:sp>
      <p:sp>
        <p:nvSpPr>
          <p:cNvPr id="165" name="Line"/>
          <p:cNvSpPr/>
          <p:nvPr/>
        </p:nvSpPr>
        <p:spPr>
          <a:xfrm>
            <a:off x="5410200" y="3534702"/>
            <a:ext cx="2367089" cy="5673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4" h="20105" fill="norm" stroke="1" extrusionOk="0">
                <a:moveTo>
                  <a:pt x="21370" y="20105"/>
                </a:moveTo>
                <a:cubicBezTo>
                  <a:pt x="21485" y="13580"/>
                  <a:pt x="21600" y="7055"/>
                  <a:pt x="18613" y="3905"/>
                </a:cubicBezTo>
                <a:cubicBezTo>
                  <a:pt x="15626" y="755"/>
                  <a:pt x="6549" y="-1495"/>
                  <a:pt x="3447" y="1205"/>
                </a:cubicBezTo>
                <a:cubicBezTo>
                  <a:pt x="345" y="3905"/>
                  <a:pt x="172" y="12005"/>
                  <a:pt x="0" y="20105"/>
                </a:cubicBezTo>
              </a:path>
            </a:pathLst>
          </a:custGeom>
          <a:ln w="22225" cap="rnd">
            <a:solidFill>
              <a:srgbClr val="000000"/>
            </a:solidFill>
            <a:prstDash val="sysDot"/>
            <a:tailEnd type="stealth"/>
          </a:ln>
        </p:spPr>
        <p:txBody>
          <a:bodyPr lIns="45719" rIns="45719" anchor="ctr"/>
          <a:lstStyle/>
          <a:p>
            <a:pPr>
              <a:defRPr sz="2400">
                <a:latin typeface="Tahoma"/>
                <a:ea typeface="Tahoma"/>
                <a:cs typeface="Tahoma"/>
                <a:sym typeface="Tahoma"/>
              </a:defRPr>
            </a:pPr>
          </a:p>
        </p:txBody>
      </p:sp>
      <p:grpSp>
        <p:nvGrpSpPr>
          <p:cNvPr id="180" name="Group"/>
          <p:cNvGrpSpPr/>
          <p:nvPr/>
        </p:nvGrpSpPr>
        <p:grpSpPr>
          <a:xfrm>
            <a:off x="1100137" y="4078287"/>
            <a:ext cx="1984376" cy="1489366"/>
            <a:chOff x="0" y="0"/>
            <a:chExt cx="1984374" cy="1489364"/>
          </a:xfrm>
        </p:grpSpPr>
        <p:grpSp>
          <p:nvGrpSpPr>
            <p:cNvPr id="175" name="Group"/>
            <p:cNvGrpSpPr/>
            <p:nvPr/>
          </p:nvGrpSpPr>
          <p:grpSpPr>
            <a:xfrm>
              <a:off x="612774" y="417512"/>
              <a:ext cx="1371601" cy="762001"/>
              <a:chOff x="0" y="0"/>
              <a:chExt cx="1371599" cy="761999"/>
            </a:xfrm>
          </p:grpSpPr>
          <p:sp>
            <p:nvSpPr>
              <p:cNvPr id="166" name="Oval"/>
              <p:cNvSpPr/>
              <p:nvPr/>
            </p:nvSpPr>
            <p:spPr>
              <a:xfrm>
                <a:off x="685799" y="-1"/>
                <a:ext cx="381001" cy="152401"/>
              </a:xfrm>
              <a:prstGeom prst="ellipse">
                <a:avLst/>
              </a:prstGeom>
              <a:solidFill>
                <a:srgbClr val="FF00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67" name="Oval"/>
              <p:cNvSpPr/>
              <p:nvPr/>
            </p:nvSpPr>
            <p:spPr>
              <a:xfrm>
                <a:off x="990599" y="304799"/>
                <a:ext cx="381001" cy="152401"/>
              </a:xfrm>
              <a:prstGeom prst="ellipse">
                <a:avLst/>
              </a:prstGeom>
              <a:solidFill>
                <a:srgbClr val="FF00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68" name="Oval"/>
              <p:cNvSpPr/>
              <p:nvPr/>
            </p:nvSpPr>
            <p:spPr>
              <a:xfrm>
                <a:off x="380999" y="304799"/>
                <a:ext cx="381001" cy="152401"/>
              </a:xfrm>
              <a:prstGeom prst="ellipse">
                <a:avLst/>
              </a:prstGeom>
              <a:solidFill>
                <a:srgbClr val="FF00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69" name="Oval"/>
              <p:cNvSpPr/>
              <p:nvPr/>
            </p:nvSpPr>
            <p:spPr>
              <a:xfrm>
                <a:off x="609599" y="609599"/>
                <a:ext cx="381001" cy="152401"/>
              </a:xfrm>
              <a:prstGeom prst="ellipse">
                <a:avLst/>
              </a:prstGeom>
              <a:solidFill>
                <a:srgbClr val="FF00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70" name="Oval"/>
              <p:cNvSpPr/>
              <p:nvPr/>
            </p:nvSpPr>
            <p:spPr>
              <a:xfrm>
                <a:off x="0" y="609599"/>
                <a:ext cx="381001" cy="152401"/>
              </a:xfrm>
              <a:prstGeom prst="ellipse">
                <a:avLst/>
              </a:prstGeom>
              <a:solidFill>
                <a:srgbClr val="FF00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71" name="Line"/>
              <p:cNvSpPr/>
              <p:nvPr/>
            </p:nvSpPr>
            <p:spPr>
              <a:xfrm flipV="1">
                <a:off x="152399" y="457200"/>
                <a:ext cx="304800" cy="1524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72" name="Line"/>
              <p:cNvSpPr/>
              <p:nvPr/>
            </p:nvSpPr>
            <p:spPr>
              <a:xfrm flipH="1" flipV="1">
                <a:off x="609600" y="457200"/>
                <a:ext cx="152400" cy="1524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73" name="Line"/>
              <p:cNvSpPr/>
              <p:nvPr/>
            </p:nvSpPr>
            <p:spPr>
              <a:xfrm flipH="1" flipV="1">
                <a:off x="914400" y="152400"/>
                <a:ext cx="228600" cy="1524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74" name="Line"/>
              <p:cNvSpPr/>
              <p:nvPr/>
            </p:nvSpPr>
            <p:spPr>
              <a:xfrm flipV="1">
                <a:off x="609599" y="152400"/>
                <a:ext cx="228600" cy="1524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/>
                </a:pPr>
              </a:p>
            </p:txBody>
          </p:sp>
        </p:grpSp>
        <p:sp>
          <p:nvSpPr>
            <p:cNvPr id="176" name="Syntax Tree"/>
            <p:cNvSpPr txBox="1"/>
            <p:nvPr/>
          </p:nvSpPr>
          <p:spPr>
            <a:xfrm>
              <a:off x="514865" y="1114134"/>
              <a:ext cx="1459469" cy="3752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0033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Syntax Tree</a:t>
              </a:r>
            </a:p>
          </p:txBody>
        </p:sp>
        <p:grpSp>
          <p:nvGrpSpPr>
            <p:cNvPr id="179" name="Group"/>
            <p:cNvGrpSpPr/>
            <p:nvPr/>
          </p:nvGrpSpPr>
          <p:grpSpPr>
            <a:xfrm>
              <a:off x="0" y="0"/>
              <a:ext cx="1066799" cy="609600"/>
              <a:chOff x="0" y="0"/>
              <a:chExt cx="1066798" cy="609599"/>
            </a:xfrm>
          </p:grpSpPr>
          <p:sp>
            <p:nvSpPr>
              <p:cNvPr id="177" name="Rectangle"/>
              <p:cNvSpPr/>
              <p:nvPr/>
            </p:nvSpPr>
            <p:spPr>
              <a:xfrm>
                <a:off x="0" y="-1"/>
                <a:ext cx="1066799" cy="609601"/>
              </a:xfrm>
              <a:prstGeom prst="rect">
                <a:avLst/>
              </a:prstGeom>
              <a:solidFill>
                <a:srgbClr val="FFFF99"/>
              </a:solidFill>
              <a:ln w="254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78" name="Parser"/>
              <p:cNvSpPr txBox="1"/>
              <p:nvPr/>
            </p:nvSpPr>
            <p:spPr>
              <a:xfrm>
                <a:off x="107274" y="117184"/>
                <a:ext cx="852251" cy="3752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>
                <a:lvl1pPr algn="ctr">
                  <a:defRPr sz="20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Parser</a:t>
                </a:r>
              </a:p>
            </p:txBody>
          </p:sp>
        </p:grpSp>
      </p:grpSp>
      <p:grpSp>
        <p:nvGrpSpPr>
          <p:cNvPr id="196" name="Group"/>
          <p:cNvGrpSpPr/>
          <p:nvPr/>
        </p:nvGrpSpPr>
        <p:grpSpPr>
          <a:xfrm>
            <a:off x="2981220" y="4078287"/>
            <a:ext cx="2116235" cy="1489366"/>
            <a:chOff x="0" y="0"/>
            <a:chExt cx="2116233" cy="1489364"/>
          </a:xfrm>
        </p:grpSpPr>
        <p:grpSp>
          <p:nvGrpSpPr>
            <p:cNvPr id="192" name="Group"/>
            <p:cNvGrpSpPr/>
            <p:nvPr/>
          </p:nvGrpSpPr>
          <p:grpSpPr>
            <a:xfrm>
              <a:off x="708129" y="417512"/>
              <a:ext cx="1408105" cy="1071853"/>
              <a:chOff x="0" y="0"/>
              <a:chExt cx="1408104" cy="1071852"/>
            </a:xfrm>
          </p:grpSpPr>
          <p:grpSp>
            <p:nvGrpSpPr>
              <p:cNvPr id="190" name="Group"/>
              <p:cNvGrpSpPr/>
              <p:nvPr/>
            </p:nvGrpSpPr>
            <p:grpSpPr>
              <a:xfrm>
                <a:off x="-1" y="0"/>
                <a:ext cx="1371601" cy="762000"/>
                <a:chOff x="0" y="0"/>
                <a:chExt cx="1371599" cy="761999"/>
              </a:xfrm>
            </p:grpSpPr>
            <p:sp>
              <p:nvSpPr>
                <p:cNvPr id="181" name="Oval"/>
                <p:cNvSpPr/>
                <p:nvPr/>
              </p:nvSpPr>
              <p:spPr>
                <a:xfrm>
                  <a:off x="685799" y="-1"/>
                  <a:ext cx="381001" cy="152401"/>
                </a:xfrm>
                <a:prstGeom prst="ellipse">
                  <a:avLst/>
                </a:prstGeom>
                <a:solidFill>
                  <a:srgbClr val="FF9900"/>
                </a:solidFill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2400">
                      <a:latin typeface="Tahoma"/>
                      <a:ea typeface="Tahoma"/>
                      <a:cs typeface="Tahoma"/>
                      <a:sym typeface="Tahoma"/>
                    </a:defRPr>
                  </a:pPr>
                </a:p>
              </p:txBody>
            </p:sp>
            <p:sp>
              <p:nvSpPr>
                <p:cNvPr id="182" name="Oval"/>
                <p:cNvSpPr/>
                <p:nvPr/>
              </p:nvSpPr>
              <p:spPr>
                <a:xfrm>
                  <a:off x="990599" y="304799"/>
                  <a:ext cx="381001" cy="152401"/>
                </a:xfrm>
                <a:prstGeom prst="ellipse">
                  <a:avLst/>
                </a:prstGeom>
                <a:solidFill>
                  <a:srgbClr val="FF9900"/>
                </a:solidFill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2400">
                      <a:latin typeface="Tahoma"/>
                      <a:ea typeface="Tahoma"/>
                      <a:cs typeface="Tahoma"/>
                      <a:sym typeface="Tahoma"/>
                    </a:defRPr>
                  </a:pPr>
                </a:p>
              </p:txBody>
            </p:sp>
            <p:sp>
              <p:nvSpPr>
                <p:cNvPr id="183" name="Oval"/>
                <p:cNvSpPr/>
                <p:nvPr/>
              </p:nvSpPr>
              <p:spPr>
                <a:xfrm>
                  <a:off x="380999" y="304799"/>
                  <a:ext cx="381001" cy="152401"/>
                </a:xfrm>
                <a:prstGeom prst="ellipse">
                  <a:avLst/>
                </a:prstGeom>
                <a:solidFill>
                  <a:srgbClr val="FF9900"/>
                </a:solidFill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2400">
                      <a:latin typeface="Tahoma"/>
                      <a:ea typeface="Tahoma"/>
                      <a:cs typeface="Tahoma"/>
                      <a:sym typeface="Tahoma"/>
                    </a:defRPr>
                  </a:pPr>
                </a:p>
              </p:txBody>
            </p:sp>
            <p:sp>
              <p:nvSpPr>
                <p:cNvPr id="184" name="Oval"/>
                <p:cNvSpPr/>
                <p:nvPr/>
              </p:nvSpPr>
              <p:spPr>
                <a:xfrm>
                  <a:off x="609599" y="609599"/>
                  <a:ext cx="381001" cy="152401"/>
                </a:xfrm>
                <a:prstGeom prst="ellipse">
                  <a:avLst/>
                </a:prstGeom>
                <a:solidFill>
                  <a:srgbClr val="FF9900"/>
                </a:solidFill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2400">
                      <a:latin typeface="Tahoma"/>
                      <a:ea typeface="Tahoma"/>
                      <a:cs typeface="Tahoma"/>
                      <a:sym typeface="Tahoma"/>
                    </a:defRPr>
                  </a:pPr>
                </a:p>
              </p:txBody>
            </p:sp>
            <p:sp>
              <p:nvSpPr>
                <p:cNvPr id="185" name="Oval"/>
                <p:cNvSpPr/>
                <p:nvPr/>
              </p:nvSpPr>
              <p:spPr>
                <a:xfrm>
                  <a:off x="0" y="609599"/>
                  <a:ext cx="381001" cy="152401"/>
                </a:xfrm>
                <a:prstGeom prst="ellipse">
                  <a:avLst/>
                </a:prstGeom>
                <a:solidFill>
                  <a:srgbClr val="FF9900"/>
                </a:solidFill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2400">
                      <a:latin typeface="Tahoma"/>
                      <a:ea typeface="Tahoma"/>
                      <a:cs typeface="Tahoma"/>
                      <a:sym typeface="Tahoma"/>
                    </a:defRPr>
                  </a:pPr>
                </a:p>
              </p:txBody>
            </p:sp>
            <p:sp>
              <p:nvSpPr>
                <p:cNvPr id="186" name="Line"/>
                <p:cNvSpPr/>
                <p:nvPr/>
              </p:nvSpPr>
              <p:spPr>
                <a:xfrm flipV="1">
                  <a:off x="152399" y="457200"/>
                  <a:ext cx="304800" cy="15240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 sz="2400"/>
                  </a:pPr>
                </a:p>
              </p:txBody>
            </p:sp>
            <p:sp>
              <p:nvSpPr>
                <p:cNvPr id="187" name="Line"/>
                <p:cNvSpPr/>
                <p:nvPr/>
              </p:nvSpPr>
              <p:spPr>
                <a:xfrm flipH="1" flipV="1">
                  <a:off x="609600" y="457200"/>
                  <a:ext cx="152400" cy="15240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 sz="2400"/>
                  </a:pPr>
                </a:p>
              </p:txBody>
            </p:sp>
            <p:sp>
              <p:nvSpPr>
                <p:cNvPr id="188" name="Line"/>
                <p:cNvSpPr/>
                <p:nvPr/>
              </p:nvSpPr>
              <p:spPr>
                <a:xfrm flipH="1" flipV="1">
                  <a:off x="914400" y="152400"/>
                  <a:ext cx="228600" cy="15240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 sz="2400"/>
                  </a:pPr>
                </a:p>
              </p:txBody>
            </p:sp>
            <p:sp>
              <p:nvSpPr>
                <p:cNvPr id="189" name="Line"/>
                <p:cNvSpPr/>
                <p:nvPr/>
              </p:nvSpPr>
              <p:spPr>
                <a:xfrm flipV="1">
                  <a:off x="609599" y="152400"/>
                  <a:ext cx="228600" cy="15240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 sz="2400"/>
                  </a:pPr>
                </a:p>
              </p:txBody>
            </p:sp>
          </p:grpSp>
          <p:sp>
            <p:nvSpPr>
              <p:cNvPr id="191" name="Query Plan"/>
              <p:cNvSpPr txBox="1"/>
              <p:nvPr/>
            </p:nvSpPr>
            <p:spPr>
              <a:xfrm>
                <a:off x="33344" y="696621"/>
                <a:ext cx="1374761" cy="3752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>
                <a:lvl1pPr algn="ctr">
                  <a:defRPr sz="2000">
                    <a:solidFill>
                      <a:srgbClr val="0033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Query Plan</a:t>
                </a:r>
              </a:p>
            </p:txBody>
          </p:sp>
        </p:grpSp>
        <p:grpSp>
          <p:nvGrpSpPr>
            <p:cNvPr id="195" name="Group"/>
            <p:cNvGrpSpPr/>
            <p:nvPr/>
          </p:nvGrpSpPr>
          <p:grpSpPr>
            <a:xfrm>
              <a:off x="0" y="0"/>
              <a:ext cx="1190834" cy="609600"/>
              <a:chOff x="0" y="0"/>
              <a:chExt cx="1190833" cy="609599"/>
            </a:xfrm>
          </p:grpSpPr>
          <p:sp>
            <p:nvSpPr>
              <p:cNvPr id="193" name="Rectangle"/>
              <p:cNvSpPr/>
              <p:nvPr/>
            </p:nvSpPr>
            <p:spPr>
              <a:xfrm>
                <a:off x="23917" y="0"/>
                <a:ext cx="1143000" cy="609600"/>
              </a:xfrm>
              <a:prstGeom prst="rect">
                <a:avLst/>
              </a:prstGeom>
              <a:solidFill>
                <a:srgbClr val="FFFF99"/>
              </a:solidFill>
              <a:ln w="254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94" name="Optimizer"/>
              <p:cNvSpPr txBox="1"/>
              <p:nvPr/>
            </p:nvSpPr>
            <p:spPr>
              <a:xfrm>
                <a:off x="0" y="117184"/>
                <a:ext cx="1190834" cy="3752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>
                <a:lvl1pPr algn="ctr">
                  <a:defRPr sz="20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Optimizer</a:t>
                </a:r>
              </a:p>
            </p:txBody>
          </p:sp>
        </p:grpSp>
      </p:grpSp>
      <p:grpSp>
        <p:nvGrpSpPr>
          <p:cNvPr id="218" name="Group"/>
          <p:cNvGrpSpPr/>
          <p:nvPr/>
        </p:nvGrpSpPr>
        <p:grpSpPr>
          <a:xfrm>
            <a:off x="4975225" y="4049422"/>
            <a:ext cx="2160599" cy="2099256"/>
            <a:chOff x="0" y="0"/>
            <a:chExt cx="2160598" cy="2099254"/>
          </a:xfrm>
        </p:grpSpPr>
        <p:grpSp>
          <p:nvGrpSpPr>
            <p:cNvPr id="214" name="Group"/>
            <p:cNvGrpSpPr/>
            <p:nvPr/>
          </p:nvGrpSpPr>
          <p:grpSpPr>
            <a:xfrm>
              <a:off x="312737" y="601530"/>
              <a:ext cx="1847862" cy="1497725"/>
              <a:chOff x="0" y="0"/>
              <a:chExt cx="1847861" cy="1497724"/>
            </a:xfrm>
          </p:grpSpPr>
          <p:sp>
            <p:nvSpPr>
              <p:cNvPr id="197" name="Segments"/>
              <p:cNvSpPr txBox="1"/>
              <p:nvPr/>
            </p:nvSpPr>
            <p:spPr>
              <a:xfrm>
                <a:off x="161932" y="1122493"/>
                <a:ext cx="1247761" cy="3752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>
                <a:lvl1pPr algn="ctr">
                  <a:defRPr sz="2000">
                    <a:solidFill>
                      <a:srgbClr val="0033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Segments</a:t>
                </a:r>
              </a:p>
            </p:txBody>
          </p:sp>
          <p:grpSp>
            <p:nvGrpSpPr>
              <p:cNvPr id="213" name="Group"/>
              <p:cNvGrpSpPr/>
              <p:nvPr/>
            </p:nvGrpSpPr>
            <p:grpSpPr>
              <a:xfrm>
                <a:off x="-1" y="0"/>
                <a:ext cx="1847863" cy="1198985"/>
                <a:chOff x="0" y="0"/>
                <a:chExt cx="1847861" cy="1198984"/>
              </a:xfrm>
            </p:grpSpPr>
            <p:grpSp>
              <p:nvGrpSpPr>
                <p:cNvPr id="205" name="Group"/>
                <p:cNvGrpSpPr/>
                <p:nvPr/>
              </p:nvGrpSpPr>
              <p:grpSpPr>
                <a:xfrm>
                  <a:off x="0" y="489373"/>
                  <a:ext cx="1225551" cy="709612"/>
                  <a:chOff x="0" y="0"/>
                  <a:chExt cx="1225550" cy="709611"/>
                </a:xfrm>
              </p:grpSpPr>
              <p:sp>
                <p:nvSpPr>
                  <p:cNvPr id="198" name="Oval"/>
                  <p:cNvSpPr/>
                  <p:nvPr/>
                </p:nvSpPr>
                <p:spPr>
                  <a:xfrm>
                    <a:off x="534987" y="152399"/>
                    <a:ext cx="381001" cy="152401"/>
                  </a:xfrm>
                  <a:prstGeom prst="ellipse">
                    <a:avLst/>
                  </a:prstGeom>
                  <a:solidFill>
                    <a:srgbClr val="CC99FF"/>
                  </a:solidFill>
                  <a:ln w="2540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2400">
                        <a:latin typeface="Tahoma"/>
                        <a:ea typeface="Tahoma"/>
                        <a:cs typeface="Tahoma"/>
                        <a:sym typeface="Tahoma"/>
                      </a:defRPr>
                    </a:pPr>
                  </a:p>
                </p:txBody>
              </p:sp>
              <p:sp>
                <p:nvSpPr>
                  <p:cNvPr id="199" name="Oval"/>
                  <p:cNvSpPr/>
                  <p:nvPr/>
                </p:nvSpPr>
                <p:spPr>
                  <a:xfrm>
                    <a:off x="763587" y="457198"/>
                    <a:ext cx="381001" cy="152401"/>
                  </a:xfrm>
                  <a:prstGeom prst="ellipse">
                    <a:avLst/>
                  </a:prstGeom>
                  <a:solidFill>
                    <a:srgbClr val="CC99FF"/>
                  </a:solidFill>
                  <a:ln w="2540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2400">
                        <a:latin typeface="Tahoma"/>
                        <a:ea typeface="Tahoma"/>
                        <a:cs typeface="Tahoma"/>
                        <a:sym typeface="Tahoma"/>
                      </a:defRPr>
                    </a:pPr>
                  </a:p>
                </p:txBody>
              </p:sp>
              <p:sp>
                <p:nvSpPr>
                  <p:cNvPr id="200" name="Oval"/>
                  <p:cNvSpPr/>
                  <p:nvPr/>
                </p:nvSpPr>
                <p:spPr>
                  <a:xfrm>
                    <a:off x="153987" y="457198"/>
                    <a:ext cx="381001" cy="152401"/>
                  </a:xfrm>
                  <a:prstGeom prst="ellipse">
                    <a:avLst/>
                  </a:prstGeom>
                  <a:solidFill>
                    <a:srgbClr val="CC99FF"/>
                  </a:solidFill>
                  <a:ln w="2540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2400">
                        <a:latin typeface="Tahoma"/>
                        <a:ea typeface="Tahoma"/>
                        <a:cs typeface="Tahoma"/>
                        <a:sym typeface="Tahoma"/>
                      </a:defRPr>
                    </a:pPr>
                  </a:p>
                </p:txBody>
              </p:sp>
              <p:sp>
                <p:nvSpPr>
                  <p:cNvPr id="201" name="Line"/>
                  <p:cNvSpPr/>
                  <p:nvPr/>
                </p:nvSpPr>
                <p:spPr>
                  <a:xfrm flipV="1">
                    <a:off x="306387" y="304799"/>
                    <a:ext cx="304801" cy="152400"/>
                  </a:xfrm>
                  <a:prstGeom prst="line">
                    <a:avLst/>
                  </a:prstGeom>
                  <a:noFill/>
                  <a:ln w="25400" cap="flat">
                    <a:solidFill>
                      <a:srgbClr val="000000"/>
                    </a:solidFill>
                    <a:prstDash val="solid"/>
                    <a:round/>
                    <a:tailEnd type="triangle" w="med" len="med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>
                      <a:defRPr sz="2400"/>
                    </a:pPr>
                  </a:p>
                </p:txBody>
              </p:sp>
              <p:sp>
                <p:nvSpPr>
                  <p:cNvPr id="202" name="Line"/>
                  <p:cNvSpPr/>
                  <p:nvPr/>
                </p:nvSpPr>
                <p:spPr>
                  <a:xfrm flipH="1" flipV="1">
                    <a:off x="763587" y="304799"/>
                    <a:ext cx="152401" cy="152400"/>
                  </a:xfrm>
                  <a:prstGeom prst="line">
                    <a:avLst/>
                  </a:prstGeom>
                  <a:noFill/>
                  <a:ln w="25400" cap="flat">
                    <a:solidFill>
                      <a:srgbClr val="000000"/>
                    </a:solidFill>
                    <a:prstDash val="solid"/>
                    <a:round/>
                    <a:tailEnd type="triangle" w="med" len="med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>
                      <a:defRPr sz="2400"/>
                    </a:pPr>
                  </a:p>
                </p:txBody>
              </p:sp>
              <p:sp>
                <p:nvSpPr>
                  <p:cNvPr id="203" name="Line"/>
                  <p:cNvSpPr/>
                  <p:nvPr/>
                </p:nvSpPr>
                <p:spPr>
                  <a:xfrm flipV="1">
                    <a:off x="763587" y="-1"/>
                    <a:ext cx="228601" cy="152401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round/>
                    <a:tailEnd type="triangle" w="med" len="med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>
                      <a:defRPr sz="2400"/>
                    </a:pPr>
                  </a:p>
                </p:txBody>
              </p:sp>
              <p:sp>
                <p:nvSpPr>
                  <p:cNvPr id="204" name="Shape"/>
                  <p:cNvSpPr/>
                  <p:nvPr/>
                </p:nvSpPr>
                <p:spPr>
                  <a:xfrm>
                    <a:off x="0" y="66674"/>
                    <a:ext cx="1225551" cy="64293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89" h="21547" fill="norm" stroke="1" extrusionOk="0">
                        <a:moveTo>
                          <a:pt x="1447" y="21547"/>
                        </a:moveTo>
                        <a:cubicBezTo>
                          <a:pt x="1002" y="20270"/>
                          <a:pt x="445" y="19259"/>
                          <a:pt x="0" y="17982"/>
                        </a:cubicBezTo>
                        <a:cubicBezTo>
                          <a:pt x="55" y="15322"/>
                          <a:pt x="-84" y="12609"/>
                          <a:pt x="194" y="10002"/>
                        </a:cubicBezTo>
                        <a:cubicBezTo>
                          <a:pt x="278" y="9364"/>
                          <a:pt x="751" y="9151"/>
                          <a:pt x="1029" y="8779"/>
                        </a:cubicBezTo>
                        <a:cubicBezTo>
                          <a:pt x="1419" y="8247"/>
                          <a:pt x="2421" y="7023"/>
                          <a:pt x="2922" y="6384"/>
                        </a:cubicBezTo>
                        <a:cubicBezTo>
                          <a:pt x="3340" y="5852"/>
                          <a:pt x="3924" y="6065"/>
                          <a:pt x="4370" y="5586"/>
                        </a:cubicBezTo>
                        <a:cubicBezTo>
                          <a:pt x="4815" y="5108"/>
                          <a:pt x="5177" y="4416"/>
                          <a:pt x="5622" y="3990"/>
                        </a:cubicBezTo>
                        <a:cubicBezTo>
                          <a:pt x="6569" y="3086"/>
                          <a:pt x="7571" y="2075"/>
                          <a:pt x="8545" y="1224"/>
                        </a:cubicBezTo>
                        <a:cubicBezTo>
                          <a:pt x="8935" y="905"/>
                          <a:pt x="9380" y="692"/>
                          <a:pt x="9797" y="426"/>
                        </a:cubicBezTo>
                        <a:cubicBezTo>
                          <a:pt x="10020" y="266"/>
                          <a:pt x="10438" y="0"/>
                          <a:pt x="10438" y="0"/>
                        </a:cubicBezTo>
                        <a:cubicBezTo>
                          <a:pt x="16060" y="639"/>
                          <a:pt x="12637" y="-53"/>
                          <a:pt x="15448" y="1596"/>
                        </a:cubicBezTo>
                        <a:cubicBezTo>
                          <a:pt x="16172" y="3618"/>
                          <a:pt x="17090" y="7236"/>
                          <a:pt x="18371" y="7980"/>
                        </a:cubicBezTo>
                        <a:cubicBezTo>
                          <a:pt x="19317" y="9204"/>
                          <a:pt x="20681" y="11332"/>
                          <a:pt x="21071" y="13567"/>
                        </a:cubicBezTo>
                        <a:cubicBezTo>
                          <a:pt x="21210" y="14365"/>
                          <a:pt x="21488" y="15961"/>
                          <a:pt x="21488" y="15961"/>
                        </a:cubicBezTo>
                        <a:cubicBezTo>
                          <a:pt x="21432" y="17184"/>
                          <a:pt x="21516" y="18461"/>
                          <a:pt x="21293" y="19579"/>
                        </a:cubicBezTo>
                        <a:cubicBezTo>
                          <a:pt x="21210" y="19951"/>
                          <a:pt x="20876" y="19845"/>
                          <a:pt x="20653" y="19951"/>
                        </a:cubicBezTo>
                        <a:cubicBezTo>
                          <a:pt x="20041" y="20217"/>
                          <a:pt x="19401" y="20483"/>
                          <a:pt x="18788" y="20749"/>
                        </a:cubicBezTo>
                        <a:cubicBezTo>
                          <a:pt x="18426" y="20909"/>
                          <a:pt x="17730" y="21175"/>
                          <a:pt x="17730" y="21175"/>
                        </a:cubicBezTo>
                        <a:cubicBezTo>
                          <a:pt x="3395" y="20696"/>
                          <a:pt x="8768" y="19525"/>
                          <a:pt x="1447" y="21547"/>
                        </a:cubicBezTo>
                        <a:close/>
                      </a:path>
                    </a:pathLst>
                  </a:custGeom>
                  <a:noFill/>
                  <a:ln w="1270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2400">
                        <a:latin typeface="Tahoma"/>
                        <a:ea typeface="Tahoma"/>
                        <a:cs typeface="Tahoma"/>
                        <a:sym typeface="Tahoma"/>
                      </a:defRPr>
                    </a:pPr>
                  </a:p>
                </p:txBody>
              </p:sp>
            </p:grpSp>
            <p:grpSp>
              <p:nvGrpSpPr>
                <p:cNvPr id="212" name="Group"/>
                <p:cNvGrpSpPr/>
                <p:nvPr/>
              </p:nvGrpSpPr>
              <p:grpSpPr>
                <a:xfrm>
                  <a:off x="757237" y="0"/>
                  <a:ext cx="1090625" cy="553795"/>
                  <a:chOff x="0" y="0"/>
                  <a:chExt cx="1090623" cy="553794"/>
                </a:xfrm>
              </p:grpSpPr>
              <p:sp>
                <p:nvSpPr>
                  <p:cNvPr id="206" name="Oval"/>
                  <p:cNvSpPr/>
                  <p:nvPr/>
                </p:nvSpPr>
                <p:spPr>
                  <a:xfrm>
                    <a:off x="355600" y="27409"/>
                    <a:ext cx="381001" cy="152401"/>
                  </a:xfrm>
                  <a:prstGeom prst="ellipse">
                    <a:avLst/>
                  </a:prstGeom>
                  <a:solidFill>
                    <a:srgbClr val="CC99FF"/>
                  </a:solidFill>
                  <a:ln w="2540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2400">
                        <a:latin typeface="Tahoma"/>
                        <a:ea typeface="Tahoma"/>
                        <a:cs typeface="Tahoma"/>
                        <a:sym typeface="Tahoma"/>
                      </a:defRPr>
                    </a:pPr>
                  </a:p>
                </p:txBody>
              </p:sp>
              <p:sp>
                <p:nvSpPr>
                  <p:cNvPr id="207" name="Oval"/>
                  <p:cNvSpPr/>
                  <p:nvPr/>
                </p:nvSpPr>
                <p:spPr>
                  <a:xfrm>
                    <a:off x="660400" y="332209"/>
                    <a:ext cx="381001" cy="152401"/>
                  </a:xfrm>
                  <a:prstGeom prst="ellipse">
                    <a:avLst/>
                  </a:prstGeom>
                  <a:solidFill>
                    <a:srgbClr val="CC99FF"/>
                  </a:solidFill>
                  <a:ln w="2540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2400">
                        <a:latin typeface="Tahoma"/>
                        <a:ea typeface="Tahoma"/>
                        <a:cs typeface="Tahoma"/>
                        <a:sym typeface="Tahoma"/>
                      </a:defRPr>
                    </a:pPr>
                  </a:p>
                </p:txBody>
              </p:sp>
              <p:sp>
                <p:nvSpPr>
                  <p:cNvPr id="208" name="Oval"/>
                  <p:cNvSpPr/>
                  <p:nvPr/>
                </p:nvSpPr>
                <p:spPr>
                  <a:xfrm>
                    <a:off x="50800" y="332209"/>
                    <a:ext cx="381001" cy="152401"/>
                  </a:xfrm>
                  <a:prstGeom prst="ellipse">
                    <a:avLst/>
                  </a:prstGeom>
                  <a:solidFill>
                    <a:srgbClr val="CC99FF"/>
                  </a:solidFill>
                  <a:ln w="2540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2400">
                        <a:latin typeface="Tahoma"/>
                        <a:ea typeface="Tahoma"/>
                        <a:cs typeface="Tahoma"/>
                        <a:sym typeface="Tahoma"/>
                      </a:defRPr>
                    </a:pPr>
                  </a:p>
                </p:txBody>
              </p:sp>
              <p:sp>
                <p:nvSpPr>
                  <p:cNvPr id="209" name="Line"/>
                  <p:cNvSpPr/>
                  <p:nvPr/>
                </p:nvSpPr>
                <p:spPr>
                  <a:xfrm flipH="1" flipV="1">
                    <a:off x="584200" y="179810"/>
                    <a:ext cx="228601" cy="152400"/>
                  </a:xfrm>
                  <a:prstGeom prst="line">
                    <a:avLst/>
                  </a:prstGeom>
                  <a:noFill/>
                  <a:ln w="25400" cap="flat">
                    <a:solidFill>
                      <a:srgbClr val="000000"/>
                    </a:solidFill>
                    <a:prstDash val="solid"/>
                    <a:round/>
                    <a:tailEnd type="triangle" w="med" len="med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>
                      <a:defRPr sz="2400"/>
                    </a:pPr>
                  </a:p>
                </p:txBody>
              </p:sp>
              <p:sp>
                <p:nvSpPr>
                  <p:cNvPr id="210" name="Line"/>
                  <p:cNvSpPr/>
                  <p:nvPr/>
                </p:nvSpPr>
                <p:spPr>
                  <a:xfrm flipV="1">
                    <a:off x="279400" y="179810"/>
                    <a:ext cx="228601" cy="152400"/>
                  </a:xfrm>
                  <a:prstGeom prst="line">
                    <a:avLst/>
                  </a:prstGeom>
                  <a:noFill/>
                  <a:ln w="25400" cap="flat">
                    <a:solidFill>
                      <a:srgbClr val="000000"/>
                    </a:solidFill>
                    <a:prstDash val="solid"/>
                    <a:round/>
                    <a:tailEnd type="triangle" w="med" len="med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>
                      <a:defRPr sz="2400"/>
                    </a:pPr>
                  </a:p>
                </p:txBody>
              </p:sp>
              <p:sp>
                <p:nvSpPr>
                  <p:cNvPr id="211" name="Shape"/>
                  <p:cNvSpPr/>
                  <p:nvPr/>
                </p:nvSpPr>
                <p:spPr>
                  <a:xfrm>
                    <a:off x="0" y="0"/>
                    <a:ext cx="1090624" cy="55379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52" h="20588" fill="norm" stroke="1" extrusionOk="0">
                        <a:moveTo>
                          <a:pt x="21253" y="19820"/>
                        </a:moveTo>
                        <a:cubicBezTo>
                          <a:pt x="14342" y="21026"/>
                          <a:pt x="11537" y="20509"/>
                          <a:pt x="2371" y="20279"/>
                        </a:cubicBezTo>
                        <a:cubicBezTo>
                          <a:pt x="1793" y="20049"/>
                          <a:pt x="1070" y="20279"/>
                          <a:pt x="636" y="19417"/>
                        </a:cubicBezTo>
                        <a:cubicBezTo>
                          <a:pt x="231" y="18613"/>
                          <a:pt x="116" y="15683"/>
                          <a:pt x="0" y="14649"/>
                        </a:cubicBezTo>
                        <a:cubicBezTo>
                          <a:pt x="58" y="12639"/>
                          <a:pt x="29" y="10628"/>
                          <a:pt x="202" y="8617"/>
                        </a:cubicBezTo>
                        <a:cubicBezTo>
                          <a:pt x="289" y="7641"/>
                          <a:pt x="1214" y="6435"/>
                          <a:pt x="1504" y="6032"/>
                        </a:cubicBezTo>
                        <a:cubicBezTo>
                          <a:pt x="3701" y="2930"/>
                          <a:pt x="6304" y="1379"/>
                          <a:pt x="8877" y="0"/>
                        </a:cubicBezTo>
                        <a:cubicBezTo>
                          <a:pt x="13908" y="288"/>
                          <a:pt x="15296" y="-574"/>
                          <a:pt x="18853" y="1322"/>
                        </a:cubicBezTo>
                        <a:cubicBezTo>
                          <a:pt x="19692" y="2413"/>
                          <a:pt x="19923" y="3390"/>
                          <a:pt x="20386" y="5171"/>
                        </a:cubicBezTo>
                        <a:cubicBezTo>
                          <a:pt x="20964" y="10054"/>
                          <a:pt x="21600" y="14764"/>
                          <a:pt x="21253" y="19820"/>
                        </a:cubicBezTo>
                        <a:close/>
                      </a:path>
                    </a:pathLst>
                  </a:custGeom>
                  <a:noFill/>
                  <a:ln w="1270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2400">
                        <a:latin typeface="Tahoma"/>
                        <a:ea typeface="Tahoma"/>
                        <a:cs typeface="Tahoma"/>
                        <a:sym typeface="Tahoma"/>
                      </a:defRPr>
                    </a:pPr>
                  </a:p>
                </p:txBody>
              </p:sp>
            </p:grpSp>
          </p:grpSp>
        </p:grpSp>
        <p:grpSp>
          <p:nvGrpSpPr>
            <p:cNvPr id="217" name="Group"/>
            <p:cNvGrpSpPr/>
            <p:nvPr/>
          </p:nvGrpSpPr>
          <p:grpSpPr>
            <a:xfrm>
              <a:off x="0" y="-1"/>
              <a:ext cx="1295400" cy="667332"/>
              <a:chOff x="0" y="0"/>
              <a:chExt cx="1295400" cy="667330"/>
            </a:xfrm>
          </p:grpSpPr>
          <p:sp>
            <p:nvSpPr>
              <p:cNvPr id="215" name="Rectangle"/>
              <p:cNvSpPr/>
              <p:nvPr/>
            </p:nvSpPr>
            <p:spPr>
              <a:xfrm>
                <a:off x="0" y="28865"/>
                <a:ext cx="1295400" cy="609600"/>
              </a:xfrm>
              <a:prstGeom prst="rect">
                <a:avLst/>
              </a:prstGeom>
              <a:solidFill>
                <a:srgbClr val="FFFF99"/>
              </a:solidFill>
              <a:ln w="254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0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16" name="Query  Scheduler"/>
              <p:cNvSpPr txBox="1"/>
              <p:nvPr/>
            </p:nvSpPr>
            <p:spPr>
              <a:xfrm>
                <a:off x="23757" y="-1"/>
                <a:ext cx="1247886" cy="6673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/>
              <a:p>
                <a:pPr algn="ctr">
                  <a:defRPr sz="20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Query </a:t>
                </a:r>
                <a:br/>
                <a:r>
                  <a:t>Scheduler</a:t>
                </a:r>
              </a:p>
            </p:txBody>
          </p:sp>
        </p:grpSp>
      </p:grpSp>
      <p:grpSp>
        <p:nvGrpSpPr>
          <p:cNvPr id="227" name="Group"/>
          <p:cNvGrpSpPr/>
          <p:nvPr/>
        </p:nvGrpSpPr>
        <p:grpSpPr>
          <a:xfrm>
            <a:off x="7108825" y="4078287"/>
            <a:ext cx="2913063" cy="2487614"/>
            <a:chOff x="0" y="28865"/>
            <a:chExt cx="2913062" cy="2487612"/>
          </a:xfrm>
        </p:grpSpPr>
        <p:grpSp>
          <p:nvGrpSpPr>
            <p:cNvPr id="223" name="Group"/>
            <p:cNvGrpSpPr/>
            <p:nvPr/>
          </p:nvGrpSpPr>
          <p:grpSpPr>
            <a:xfrm>
              <a:off x="1357312" y="454315"/>
              <a:ext cx="1555751" cy="2062163"/>
              <a:chOff x="126298" y="57796"/>
              <a:chExt cx="1555750" cy="2062162"/>
            </a:xfrm>
          </p:grpSpPr>
          <p:grpSp>
            <p:nvGrpSpPr>
              <p:cNvPr id="221" name="Group"/>
              <p:cNvGrpSpPr/>
              <p:nvPr/>
            </p:nvGrpSpPr>
            <p:grpSpPr>
              <a:xfrm>
                <a:off x="126298" y="57796"/>
                <a:ext cx="1536701" cy="1536701"/>
                <a:chOff x="2733" y="57796"/>
                <a:chExt cx="1536699" cy="1536699"/>
              </a:xfrm>
            </p:grpSpPr>
            <p:sp>
              <p:nvSpPr>
                <p:cNvPr id="219" name="Square"/>
                <p:cNvSpPr/>
                <p:nvPr/>
              </p:nvSpPr>
              <p:spPr>
                <a:xfrm>
                  <a:off x="2733" y="57796"/>
                  <a:ext cx="533401" cy="533401"/>
                </a:xfrm>
                <a:prstGeom prst="rect">
                  <a:avLst/>
                </a:prstGeom>
                <a:solidFill>
                  <a:srgbClr val="CCFFFF"/>
                </a:solidFill>
                <a:ln w="2540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2400">
                      <a:latin typeface="Tahoma"/>
                      <a:ea typeface="Tahoma"/>
                      <a:cs typeface="Tahoma"/>
                      <a:sym typeface="Tahoma"/>
                    </a:defRPr>
                  </a:pPr>
                </a:p>
              </p:txBody>
            </p:sp>
            <p:sp>
              <p:nvSpPr>
                <p:cNvPr id="220" name="|…|……|………..|………..|…"/>
                <p:cNvSpPr/>
                <p:nvPr/>
              </p:nvSpPr>
              <p:spPr>
                <a:xfrm>
                  <a:off x="269433" y="324496"/>
                  <a:ext cx="1270001" cy="127000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ctr">
                  <a:spAutoFit/>
                </a:bodyPr>
                <a:lstStyle/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  <a:endParaRPr>
                    <a:latin typeface="Tahoma"/>
                    <a:ea typeface="Tahoma"/>
                    <a:cs typeface="Tahoma"/>
                    <a:sym typeface="Tahoma"/>
                  </a:endParaRP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  <a:endParaRPr>
                    <a:latin typeface="Tahoma"/>
                    <a:ea typeface="Tahoma"/>
                    <a:cs typeface="Tahoma"/>
                    <a:sym typeface="Tahoma"/>
                  </a:endParaRP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  <a:endParaRPr>
                    <a:latin typeface="Tahoma"/>
                    <a:ea typeface="Tahoma"/>
                    <a:cs typeface="Tahoma"/>
                    <a:sym typeface="Tahoma"/>
                  </a:endParaRP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  <a:endParaRPr>
                    <a:latin typeface="Tahoma"/>
                    <a:ea typeface="Tahoma"/>
                    <a:cs typeface="Tahoma"/>
                    <a:sym typeface="Tahoma"/>
                  </a:endParaRP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  <a:endParaRPr>
                    <a:latin typeface="Tahoma"/>
                    <a:ea typeface="Tahoma"/>
                    <a:cs typeface="Tahoma"/>
                    <a:sym typeface="Tahoma"/>
                  </a:endParaRP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  <a:endParaRPr>
                    <a:latin typeface="Tahoma"/>
                    <a:ea typeface="Tahoma"/>
                    <a:cs typeface="Tahoma"/>
                    <a:sym typeface="Tahoma"/>
                  </a:endParaRP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  <a:endParaRPr>
                    <a:latin typeface="Tahoma"/>
                    <a:ea typeface="Tahoma"/>
                    <a:cs typeface="Tahoma"/>
                    <a:sym typeface="Tahoma"/>
                  </a:endParaRP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  <a:endParaRPr>
                    <a:latin typeface="Tahoma"/>
                    <a:ea typeface="Tahoma"/>
                    <a:cs typeface="Tahoma"/>
                    <a:sym typeface="Tahoma"/>
                  </a:endParaRP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  <a:endParaRPr>
                    <a:latin typeface="Tahoma"/>
                    <a:ea typeface="Tahoma"/>
                    <a:cs typeface="Tahoma"/>
                    <a:sym typeface="Tahoma"/>
                  </a:endParaRP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  <a:endParaRPr>
                    <a:latin typeface="Tahoma"/>
                    <a:ea typeface="Tahoma"/>
                    <a:cs typeface="Tahoma"/>
                    <a:sym typeface="Tahoma"/>
                  </a:endParaRP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</a:p>
              </p:txBody>
            </p:sp>
          </p:grpSp>
          <p:sp>
            <p:nvSpPr>
              <p:cNvPr id="222" name="Query…"/>
              <p:cNvSpPr/>
              <p:nvPr/>
            </p:nvSpPr>
            <p:spPr>
              <a:xfrm>
                <a:off x="412048" y="849959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/>
              <a:p>
                <a:pPr algn="ctr">
                  <a:lnSpc>
                    <a:spcPct val="80000"/>
                  </a:lnSpc>
                  <a:defRPr sz="2000">
                    <a:solidFill>
                      <a:srgbClr val="0033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Query</a:t>
                </a:r>
                <a:endParaRPr>
                  <a:latin typeface="Tahoma"/>
                  <a:ea typeface="Tahoma"/>
                  <a:cs typeface="Tahoma"/>
                  <a:sym typeface="Tahoma"/>
                </a:endParaRPr>
              </a:p>
              <a:p>
                <a:pPr algn="ctr">
                  <a:lnSpc>
                    <a:spcPct val="80000"/>
                  </a:lnSpc>
                  <a:defRPr sz="2000">
                    <a:solidFill>
                      <a:srgbClr val="0033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Result</a:t>
                </a:r>
              </a:p>
            </p:txBody>
          </p:sp>
        </p:grpSp>
        <p:grpSp>
          <p:nvGrpSpPr>
            <p:cNvPr id="226" name="Group"/>
            <p:cNvGrpSpPr/>
            <p:nvPr/>
          </p:nvGrpSpPr>
          <p:grpSpPr>
            <a:xfrm>
              <a:off x="0" y="28865"/>
              <a:ext cx="1917700" cy="1574801"/>
              <a:chOff x="0" y="28865"/>
              <a:chExt cx="1917700" cy="1574800"/>
            </a:xfrm>
          </p:grpSpPr>
          <p:sp>
            <p:nvSpPr>
              <p:cNvPr id="224" name="Rectangle"/>
              <p:cNvSpPr/>
              <p:nvPr/>
            </p:nvSpPr>
            <p:spPr>
              <a:xfrm>
                <a:off x="0" y="28865"/>
                <a:ext cx="1295400" cy="609601"/>
              </a:xfrm>
              <a:prstGeom prst="rect">
                <a:avLst/>
              </a:prstGeom>
              <a:solidFill>
                <a:srgbClr val="FFFF99"/>
              </a:solidFill>
              <a:ln w="254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225" name="Execute…"/>
              <p:cNvSpPr/>
              <p:nvPr/>
            </p:nvSpPr>
            <p:spPr>
              <a:xfrm>
                <a:off x="647700" y="333665"/>
                <a:ext cx="1270000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/>
              <a:p>
                <a:pPr algn="ctr">
                  <a:defRPr sz="20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Execute</a:t>
                </a:r>
                <a:endParaRPr>
                  <a:latin typeface="Tahoma"/>
                  <a:ea typeface="Tahoma"/>
                  <a:cs typeface="Tahoma"/>
                  <a:sym typeface="Tahoma"/>
                </a:endParaRPr>
              </a:p>
              <a:p>
                <a:pPr algn="ctr">
                  <a:defRPr sz="20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Operators</a:t>
                </a:r>
              </a:p>
            </p:txBody>
          </p:sp>
        </p:grpSp>
      </p:grpSp>
      <p:grpSp>
        <p:nvGrpSpPr>
          <p:cNvPr id="23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2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9" name="Lifecycle of an SQL Query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Lifecycle of an SQL Query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2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5" grpId="5"/>
      <p:bldP build="whole" bldLvl="1" animBg="1" rev="0" advAuto="0" spid="218" grpId="3"/>
      <p:bldP build="whole" bldLvl="1" animBg="1" rev="0" advAuto="0" spid="227" grpId="4"/>
      <p:bldP build="whole" bldLvl="1" animBg="1" rev="0" advAuto="0" spid="196" grpId="2"/>
      <p:bldP build="whole" bldLvl="1" animBg="1" rev="0" advAuto="0" spid="18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3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3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34" name="RDBMS Architectur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RDBMS Architecture</a:t>
              </a:r>
            </a:p>
          </p:txBody>
        </p:sp>
      </p:grpSp>
      <p:pic>
        <p:nvPicPr>
          <p:cNvPr id="236" name="image24.png" descr="image2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38812" y="1438704"/>
            <a:ext cx="5466376" cy="5089096"/>
          </a:xfrm>
          <a:prstGeom prst="rect">
            <a:avLst/>
          </a:prstGeom>
          <a:ln w="12700">
            <a:miter lim="400000"/>
          </a:ln>
        </p:spPr>
      </p:pic>
      <p:sp>
        <p:nvSpPr>
          <p:cNvPr id="237" name="Rectangle"/>
          <p:cNvSpPr/>
          <p:nvPr/>
        </p:nvSpPr>
        <p:spPr>
          <a:xfrm>
            <a:off x="2895600" y="3530600"/>
            <a:ext cx="2789684" cy="2906465"/>
          </a:xfrm>
          <a:prstGeom prst="rect">
            <a:avLst/>
          </a:prstGeom>
          <a:ln w="50800">
            <a:solidFill>
              <a:srgbClr val="FF2600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38" name="Storage…"/>
          <p:cNvSpPr txBox="1"/>
          <p:nvPr/>
        </p:nvSpPr>
        <p:spPr>
          <a:xfrm>
            <a:off x="602866" y="5205729"/>
            <a:ext cx="2031490" cy="1261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26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Storage </a:t>
            </a:r>
          </a:p>
          <a:p>
            <a:pPr algn="r">
              <a:defRPr sz="26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Management</a:t>
            </a:r>
          </a:p>
          <a:p>
            <a:pPr algn="r">
              <a:defRPr sz="26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Subsystem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8" grpId="2"/>
      <p:bldP build="whole" bldLvl="1" animBg="1" rev="0" advAuto="0" spid="23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4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4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2" name="Another View of Storage Manager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Another View of Storage Manager</a:t>
              </a:r>
            </a:p>
          </p:txBody>
        </p:sp>
      </p:grpSp>
      <p:sp>
        <p:nvSpPr>
          <p:cNvPr id="244" name="Shape"/>
          <p:cNvSpPr/>
          <p:nvPr/>
        </p:nvSpPr>
        <p:spPr>
          <a:xfrm>
            <a:off x="4169986" y="4945462"/>
            <a:ext cx="502120" cy="620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2856"/>
                </a:moveTo>
                <a:lnTo>
                  <a:pt x="5400" y="12856"/>
                </a:lnTo>
                <a:lnTo>
                  <a:pt x="5400" y="0"/>
                </a:lnTo>
                <a:lnTo>
                  <a:pt x="16200" y="0"/>
                </a:lnTo>
                <a:lnTo>
                  <a:pt x="16200" y="12856"/>
                </a:lnTo>
                <a:lnTo>
                  <a:pt x="21600" y="12856"/>
                </a:lnTo>
                <a:lnTo>
                  <a:pt x="10800" y="2160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00000">
                <a:srgbClr val="BABABA"/>
              </a:gs>
            </a:gsLst>
            <a:lin ang="16200000"/>
          </a:gradFill>
          <a:ln>
            <a:solidFill>
              <a:srgbClr val="000000"/>
            </a:solidFill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45" name="I/O Accesses"/>
          <p:cNvSpPr txBox="1"/>
          <p:nvPr/>
        </p:nvSpPr>
        <p:spPr>
          <a:xfrm>
            <a:off x="4879693" y="5033986"/>
            <a:ext cx="1846323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400"/>
            </a:lvl1pPr>
          </a:lstStyle>
          <a:p>
            <a:pPr/>
            <a:r>
              <a:t>I/O Accesses</a:t>
            </a:r>
          </a:p>
        </p:txBody>
      </p:sp>
      <p:grpSp>
        <p:nvGrpSpPr>
          <p:cNvPr id="273" name="Group"/>
          <p:cNvGrpSpPr/>
          <p:nvPr/>
        </p:nvGrpSpPr>
        <p:grpSpPr>
          <a:xfrm>
            <a:off x="3442860" y="5635052"/>
            <a:ext cx="2258279" cy="960657"/>
            <a:chOff x="0" y="0"/>
            <a:chExt cx="2258278" cy="960656"/>
          </a:xfrm>
        </p:grpSpPr>
        <p:grpSp>
          <p:nvGrpSpPr>
            <p:cNvPr id="266" name="Group"/>
            <p:cNvGrpSpPr/>
            <p:nvPr/>
          </p:nvGrpSpPr>
          <p:grpSpPr>
            <a:xfrm>
              <a:off x="0" y="-1"/>
              <a:ext cx="980061" cy="960658"/>
              <a:chOff x="0" y="0"/>
              <a:chExt cx="980060" cy="960656"/>
            </a:xfrm>
          </p:grpSpPr>
          <p:grpSp>
            <p:nvGrpSpPr>
              <p:cNvPr id="249" name="Group"/>
              <p:cNvGrpSpPr/>
              <p:nvPr/>
            </p:nvGrpSpPr>
            <p:grpSpPr>
              <a:xfrm>
                <a:off x="0" y="-1"/>
                <a:ext cx="580617" cy="561214"/>
                <a:chOff x="0" y="0"/>
                <a:chExt cx="580616" cy="561212"/>
              </a:xfrm>
            </p:grpSpPr>
            <p:sp>
              <p:nvSpPr>
                <p:cNvPr id="246" name="Shape"/>
                <p:cNvSpPr/>
                <p:nvPr/>
              </p:nvSpPr>
              <p:spPr>
                <a:xfrm>
                  <a:off x="0" y="-1"/>
                  <a:ext cx="580618" cy="56121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700"/>
                      </a:moveTo>
                      <a:cubicBezTo>
                        <a:pt x="0" y="1209"/>
                        <a:pt x="4835" y="0"/>
                        <a:pt x="10800" y="0"/>
                      </a:cubicBezTo>
                      <a:cubicBezTo>
                        <a:pt x="16765" y="0"/>
                        <a:pt x="21600" y="1209"/>
                        <a:pt x="21600" y="2700"/>
                      </a:cubicBezTo>
                      <a:lnTo>
                        <a:pt x="21600" y="18900"/>
                      </a:lnTo>
                      <a:cubicBezTo>
                        <a:pt x="21600" y="20391"/>
                        <a:pt x="16765" y="21600"/>
                        <a:pt x="10800" y="21600"/>
                      </a:cubicBezTo>
                      <a:cubicBezTo>
                        <a:pt x="4835" y="21600"/>
                        <a:pt x="0" y="20391"/>
                        <a:pt x="0" y="1890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AE0000"/>
                    </a:gs>
                    <a:gs pos="100000">
                      <a:srgbClr val="FF9696"/>
                    </a:gs>
                  </a:gsLst>
                  <a:lin ang="16200000" scaled="0"/>
                </a:gradFill>
                <a:ln w="12700" cap="flat">
                  <a:noFill/>
                  <a:miter lim="400000"/>
                </a:ln>
                <a:effectLst>
                  <a:outerShdw sx="100000" sy="100000" kx="0" ky="0" algn="b" rotWithShape="0" blurRad="38100" dist="23000" dir="5400000">
                    <a:srgbClr val="000000">
                      <a:alpha val="35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2400"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247" name="Oval"/>
                <p:cNvSpPr/>
                <p:nvPr/>
              </p:nvSpPr>
              <p:spPr>
                <a:xfrm>
                  <a:off x="0" y="-1"/>
                  <a:ext cx="580617" cy="140305"/>
                </a:xfrm>
                <a:prstGeom prst="ellipse">
                  <a:avLst/>
                </a:prstGeom>
                <a:solidFill>
                  <a:srgbClr val="FFFFFF">
                    <a:alpha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2400"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248" name="Line"/>
                <p:cNvSpPr/>
                <p:nvPr/>
              </p:nvSpPr>
              <p:spPr>
                <a:xfrm>
                  <a:off x="0" y="-1"/>
                  <a:ext cx="580618" cy="56121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700"/>
                      </a:moveTo>
                      <a:cubicBezTo>
                        <a:pt x="21600" y="4191"/>
                        <a:pt x="16765" y="5400"/>
                        <a:pt x="10800" y="5400"/>
                      </a:cubicBezTo>
                      <a:cubicBezTo>
                        <a:pt x="4835" y="5400"/>
                        <a:pt x="0" y="4191"/>
                        <a:pt x="0" y="2700"/>
                      </a:cubicBezTo>
                      <a:cubicBezTo>
                        <a:pt x="0" y="1209"/>
                        <a:pt x="4835" y="0"/>
                        <a:pt x="10800" y="0"/>
                      </a:cubicBezTo>
                      <a:cubicBezTo>
                        <a:pt x="16765" y="0"/>
                        <a:pt x="21600" y="1209"/>
                        <a:pt x="21600" y="2700"/>
                      </a:cubicBezTo>
                      <a:lnTo>
                        <a:pt x="21600" y="18900"/>
                      </a:lnTo>
                      <a:cubicBezTo>
                        <a:pt x="21600" y="20391"/>
                        <a:pt x="16765" y="21600"/>
                        <a:pt x="10800" y="21600"/>
                      </a:cubicBezTo>
                      <a:cubicBezTo>
                        <a:pt x="4835" y="21600"/>
                        <a:pt x="0" y="20391"/>
                        <a:pt x="0" y="18900"/>
                      </a:cubicBezTo>
                      <a:lnTo>
                        <a:pt x="0" y="2700"/>
                      </a:lnTo>
                    </a:path>
                  </a:pathLst>
                </a:custGeom>
                <a:noFill/>
                <a:ln w="9525" cap="flat">
                  <a:solidFill>
                    <a:srgbClr val="AA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2400">
                      <a:solidFill>
                        <a:srgbClr val="FFFFFF"/>
                      </a:solidFill>
                    </a:defRPr>
                  </a:pPr>
                </a:p>
              </p:txBody>
            </p:sp>
          </p:grpSp>
          <p:grpSp>
            <p:nvGrpSpPr>
              <p:cNvPr id="253" name="Group"/>
              <p:cNvGrpSpPr/>
              <p:nvPr/>
            </p:nvGrpSpPr>
            <p:grpSpPr>
              <a:xfrm>
                <a:off x="99860" y="99860"/>
                <a:ext cx="580618" cy="561214"/>
                <a:chOff x="0" y="0"/>
                <a:chExt cx="580616" cy="561212"/>
              </a:xfrm>
            </p:grpSpPr>
            <p:sp>
              <p:nvSpPr>
                <p:cNvPr id="250" name="Shape"/>
                <p:cNvSpPr/>
                <p:nvPr/>
              </p:nvSpPr>
              <p:spPr>
                <a:xfrm>
                  <a:off x="0" y="-1"/>
                  <a:ext cx="580618" cy="56121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700"/>
                      </a:moveTo>
                      <a:cubicBezTo>
                        <a:pt x="0" y="1209"/>
                        <a:pt x="4835" y="0"/>
                        <a:pt x="10800" y="0"/>
                      </a:cubicBezTo>
                      <a:cubicBezTo>
                        <a:pt x="16765" y="0"/>
                        <a:pt x="21600" y="1209"/>
                        <a:pt x="21600" y="2700"/>
                      </a:cubicBezTo>
                      <a:lnTo>
                        <a:pt x="21600" y="18900"/>
                      </a:lnTo>
                      <a:cubicBezTo>
                        <a:pt x="21600" y="20391"/>
                        <a:pt x="16765" y="21600"/>
                        <a:pt x="10800" y="21600"/>
                      </a:cubicBezTo>
                      <a:cubicBezTo>
                        <a:pt x="4835" y="21600"/>
                        <a:pt x="0" y="20391"/>
                        <a:pt x="0" y="1890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AE0000"/>
                    </a:gs>
                    <a:gs pos="100000">
                      <a:srgbClr val="FF9696"/>
                    </a:gs>
                  </a:gsLst>
                  <a:lin ang="16200000" scaled="0"/>
                </a:gradFill>
                <a:ln w="12700" cap="flat">
                  <a:noFill/>
                  <a:miter lim="400000"/>
                </a:ln>
                <a:effectLst>
                  <a:outerShdw sx="100000" sy="100000" kx="0" ky="0" algn="b" rotWithShape="0" blurRad="38100" dist="23000" dir="5400000">
                    <a:srgbClr val="000000">
                      <a:alpha val="35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2400"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251" name="Oval"/>
                <p:cNvSpPr/>
                <p:nvPr/>
              </p:nvSpPr>
              <p:spPr>
                <a:xfrm>
                  <a:off x="0" y="-1"/>
                  <a:ext cx="580617" cy="140305"/>
                </a:xfrm>
                <a:prstGeom prst="ellipse">
                  <a:avLst/>
                </a:prstGeom>
                <a:solidFill>
                  <a:srgbClr val="FFFFFF">
                    <a:alpha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2400"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252" name="Line"/>
                <p:cNvSpPr/>
                <p:nvPr/>
              </p:nvSpPr>
              <p:spPr>
                <a:xfrm>
                  <a:off x="0" y="-1"/>
                  <a:ext cx="580618" cy="56121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700"/>
                      </a:moveTo>
                      <a:cubicBezTo>
                        <a:pt x="21600" y="4191"/>
                        <a:pt x="16765" y="5400"/>
                        <a:pt x="10800" y="5400"/>
                      </a:cubicBezTo>
                      <a:cubicBezTo>
                        <a:pt x="4835" y="5400"/>
                        <a:pt x="0" y="4191"/>
                        <a:pt x="0" y="2700"/>
                      </a:cubicBezTo>
                      <a:cubicBezTo>
                        <a:pt x="0" y="1209"/>
                        <a:pt x="4835" y="0"/>
                        <a:pt x="10800" y="0"/>
                      </a:cubicBezTo>
                      <a:cubicBezTo>
                        <a:pt x="16765" y="0"/>
                        <a:pt x="21600" y="1209"/>
                        <a:pt x="21600" y="2700"/>
                      </a:cubicBezTo>
                      <a:lnTo>
                        <a:pt x="21600" y="18900"/>
                      </a:lnTo>
                      <a:cubicBezTo>
                        <a:pt x="21600" y="20391"/>
                        <a:pt x="16765" y="21600"/>
                        <a:pt x="10800" y="21600"/>
                      </a:cubicBezTo>
                      <a:cubicBezTo>
                        <a:pt x="4835" y="21600"/>
                        <a:pt x="0" y="20391"/>
                        <a:pt x="0" y="18900"/>
                      </a:cubicBezTo>
                      <a:lnTo>
                        <a:pt x="0" y="2700"/>
                      </a:lnTo>
                    </a:path>
                  </a:pathLst>
                </a:custGeom>
                <a:noFill/>
                <a:ln w="9525" cap="flat">
                  <a:solidFill>
                    <a:srgbClr val="AA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2400">
                      <a:solidFill>
                        <a:srgbClr val="FFFFFF"/>
                      </a:solidFill>
                    </a:defRPr>
                  </a:pPr>
                </a:p>
              </p:txBody>
            </p:sp>
          </p:grpSp>
          <p:grpSp>
            <p:nvGrpSpPr>
              <p:cNvPr id="257" name="Group"/>
              <p:cNvGrpSpPr/>
              <p:nvPr/>
            </p:nvGrpSpPr>
            <p:grpSpPr>
              <a:xfrm>
                <a:off x="199721" y="199721"/>
                <a:ext cx="580618" cy="561214"/>
                <a:chOff x="0" y="0"/>
                <a:chExt cx="580616" cy="561212"/>
              </a:xfrm>
            </p:grpSpPr>
            <p:sp>
              <p:nvSpPr>
                <p:cNvPr id="254" name="Shape"/>
                <p:cNvSpPr/>
                <p:nvPr/>
              </p:nvSpPr>
              <p:spPr>
                <a:xfrm>
                  <a:off x="0" y="-1"/>
                  <a:ext cx="580618" cy="56121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700"/>
                      </a:moveTo>
                      <a:cubicBezTo>
                        <a:pt x="0" y="1209"/>
                        <a:pt x="4835" y="0"/>
                        <a:pt x="10800" y="0"/>
                      </a:cubicBezTo>
                      <a:cubicBezTo>
                        <a:pt x="16765" y="0"/>
                        <a:pt x="21600" y="1209"/>
                        <a:pt x="21600" y="2700"/>
                      </a:cubicBezTo>
                      <a:lnTo>
                        <a:pt x="21600" y="18900"/>
                      </a:lnTo>
                      <a:cubicBezTo>
                        <a:pt x="21600" y="20391"/>
                        <a:pt x="16765" y="21600"/>
                        <a:pt x="10800" y="21600"/>
                      </a:cubicBezTo>
                      <a:cubicBezTo>
                        <a:pt x="4835" y="21600"/>
                        <a:pt x="0" y="20391"/>
                        <a:pt x="0" y="1890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AE0000"/>
                    </a:gs>
                    <a:gs pos="100000">
                      <a:srgbClr val="FF9696"/>
                    </a:gs>
                  </a:gsLst>
                  <a:lin ang="16200000" scaled="0"/>
                </a:gradFill>
                <a:ln w="12700" cap="flat">
                  <a:noFill/>
                  <a:miter lim="400000"/>
                </a:ln>
                <a:effectLst>
                  <a:outerShdw sx="100000" sy="100000" kx="0" ky="0" algn="b" rotWithShape="0" blurRad="38100" dist="23000" dir="5400000">
                    <a:srgbClr val="000000">
                      <a:alpha val="35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2400"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255" name="Oval"/>
                <p:cNvSpPr/>
                <p:nvPr/>
              </p:nvSpPr>
              <p:spPr>
                <a:xfrm>
                  <a:off x="0" y="-1"/>
                  <a:ext cx="580617" cy="140305"/>
                </a:xfrm>
                <a:prstGeom prst="ellipse">
                  <a:avLst/>
                </a:prstGeom>
                <a:solidFill>
                  <a:srgbClr val="FFFFFF">
                    <a:alpha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2400"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256" name="Line"/>
                <p:cNvSpPr/>
                <p:nvPr/>
              </p:nvSpPr>
              <p:spPr>
                <a:xfrm>
                  <a:off x="0" y="-1"/>
                  <a:ext cx="580618" cy="56121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700"/>
                      </a:moveTo>
                      <a:cubicBezTo>
                        <a:pt x="21600" y="4191"/>
                        <a:pt x="16765" y="5400"/>
                        <a:pt x="10800" y="5400"/>
                      </a:cubicBezTo>
                      <a:cubicBezTo>
                        <a:pt x="4835" y="5400"/>
                        <a:pt x="0" y="4191"/>
                        <a:pt x="0" y="2700"/>
                      </a:cubicBezTo>
                      <a:cubicBezTo>
                        <a:pt x="0" y="1209"/>
                        <a:pt x="4835" y="0"/>
                        <a:pt x="10800" y="0"/>
                      </a:cubicBezTo>
                      <a:cubicBezTo>
                        <a:pt x="16765" y="0"/>
                        <a:pt x="21600" y="1209"/>
                        <a:pt x="21600" y="2700"/>
                      </a:cubicBezTo>
                      <a:lnTo>
                        <a:pt x="21600" y="18900"/>
                      </a:lnTo>
                      <a:cubicBezTo>
                        <a:pt x="21600" y="20391"/>
                        <a:pt x="16765" y="21600"/>
                        <a:pt x="10800" y="21600"/>
                      </a:cubicBezTo>
                      <a:cubicBezTo>
                        <a:pt x="4835" y="21600"/>
                        <a:pt x="0" y="20391"/>
                        <a:pt x="0" y="18900"/>
                      </a:cubicBezTo>
                      <a:lnTo>
                        <a:pt x="0" y="2700"/>
                      </a:lnTo>
                    </a:path>
                  </a:pathLst>
                </a:custGeom>
                <a:noFill/>
                <a:ln w="9525" cap="flat">
                  <a:solidFill>
                    <a:srgbClr val="AA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2400">
                      <a:solidFill>
                        <a:srgbClr val="FFFFFF"/>
                      </a:solidFill>
                    </a:defRPr>
                  </a:pPr>
                </a:p>
              </p:txBody>
            </p:sp>
          </p:grpSp>
          <p:grpSp>
            <p:nvGrpSpPr>
              <p:cNvPr id="261" name="Group"/>
              <p:cNvGrpSpPr/>
              <p:nvPr/>
            </p:nvGrpSpPr>
            <p:grpSpPr>
              <a:xfrm>
                <a:off x="299582" y="299582"/>
                <a:ext cx="580618" cy="561214"/>
                <a:chOff x="0" y="0"/>
                <a:chExt cx="580616" cy="561212"/>
              </a:xfrm>
            </p:grpSpPr>
            <p:sp>
              <p:nvSpPr>
                <p:cNvPr id="258" name="Shape"/>
                <p:cNvSpPr/>
                <p:nvPr/>
              </p:nvSpPr>
              <p:spPr>
                <a:xfrm>
                  <a:off x="0" y="-1"/>
                  <a:ext cx="580618" cy="56121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700"/>
                      </a:moveTo>
                      <a:cubicBezTo>
                        <a:pt x="0" y="1209"/>
                        <a:pt x="4835" y="0"/>
                        <a:pt x="10800" y="0"/>
                      </a:cubicBezTo>
                      <a:cubicBezTo>
                        <a:pt x="16765" y="0"/>
                        <a:pt x="21600" y="1209"/>
                        <a:pt x="21600" y="2700"/>
                      </a:cubicBezTo>
                      <a:lnTo>
                        <a:pt x="21600" y="18900"/>
                      </a:lnTo>
                      <a:cubicBezTo>
                        <a:pt x="21600" y="20391"/>
                        <a:pt x="16765" y="21600"/>
                        <a:pt x="10800" y="21600"/>
                      </a:cubicBezTo>
                      <a:cubicBezTo>
                        <a:pt x="4835" y="21600"/>
                        <a:pt x="0" y="20391"/>
                        <a:pt x="0" y="1890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AE0000"/>
                    </a:gs>
                    <a:gs pos="100000">
                      <a:srgbClr val="FF9696"/>
                    </a:gs>
                  </a:gsLst>
                  <a:lin ang="16200000" scaled="0"/>
                </a:gradFill>
                <a:ln w="12700" cap="flat">
                  <a:noFill/>
                  <a:miter lim="400000"/>
                </a:ln>
                <a:effectLst>
                  <a:outerShdw sx="100000" sy="100000" kx="0" ky="0" algn="b" rotWithShape="0" blurRad="38100" dist="23000" dir="5400000">
                    <a:srgbClr val="000000">
                      <a:alpha val="35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2400"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259" name="Oval"/>
                <p:cNvSpPr/>
                <p:nvPr/>
              </p:nvSpPr>
              <p:spPr>
                <a:xfrm>
                  <a:off x="0" y="-1"/>
                  <a:ext cx="580617" cy="140305"/>
                </a:xfrm>
                <a:prstGeom prst="ellipse">
                  <a:avLst/>
                </a:prstGeom>
                <a:solidFill>
                  <a:srgbClr val="FFFFFF">
                    <a:alpha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2400"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260" name="Line"/>
                <p:cNvSpPr/>
                <p:nvPr/>
              </p:nvSpPr>
              <p:spPr>
                <a:xfrm>
                  <a:off x="0" y="-1"/>
                  <a:ext cx="580618" cy="56121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700"/>
                      </a:moveTo>
                      <a:cubicBezTo>
                        <a:pt x="21600" y="4191"/>
                        <a:pt x="16765" y="5400"/>
                        <a:pt x="10800" y="5400"/>
                      </a:cubicBezTo>
                      <a:cubicBezTo>
                        <a:pt x="4835" y="5400"/>
                        <a:pt x="0" y="4191"/>
                        <a:pt x="0" y="2700"/>
                      </a:cubicBezTo>
                      <a:cubicBezTo>
                        <a:pt x="0" y="1209"/>
                        <a:pt x="4835" y="0"/>
                        <a:pt x="10800" y="0"/>
                      </a:cubicBezTo>
                      <a:cubicBezTo>
                        <a:pt x="16765" y="0"/>
                        <a:pt x="21600" y="1209"/>
                        <a:pt x="21600" y="2700"/>
                      </a:cubicBezTo>
                      <a:lnTo>
                        <a:pt x="21600" y="18900"/>
                      </a:lnTo>
                      <a:cubicBezTo>
                        <a:pt x="21600" y="20391"/>
                        <a:pt x="16765" y="21600"/>
                        <a:pt x="10800" y="21600"/>
                      </a:cubicBezTo>
                      <a:cubicBezTo>
                        <a:pt x="4835" y="21600"/>
                        <a:pt x="0" y="20391"/>
                        <a:pt x="0" y="18900"/>
                      </a:cubicBezTo>
                      <a:lnTo>
                        <a:pt x="0" y="2700"/>
                      </a:lnTo>
                    </a:path>
                  </a:pathLst>
                </a:custGeom>
                <a:noFill/>
                <a:ln w="9525" cap="flat">
                  <a:solidFill>
                    <a:srgbClr val="AA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2400">
                      <a:solidFill>
                        <a:srgbClr val="FFFFFF"/>
                      </a:solidFill>
                    </a:defRPr>
                  </a:pPr>
                </a:p>
              </p:txBody>
            </p:sp>
          </p:grpSp>
          <p:grpSp>
            <p:nvGrpSpPr>
              <p:cNvPr id="265" name="Group"/>
              <p:cNvGrpSpPr/>
              <p:nvPr/>
            </p:nvGrpSpPr>
            <p:grpSpPr>
              <a:xfrm>
                <a:off x="399443" y="399443"/>
                <a:ext cx="580618" cy="561214"/>
                <a:chOff x="0" y="0"/>
                <a:chExt cx="580616" cy="561212"/>
              </a:xfrm>
            </p:grpSpPr>
            <p:sp>
              <p:nvSpPr>
                <p:cNvPr id="262" name="Shape"/>
                <p:cNvSpPr/>
                <p:nvPr/>
              </p:nvSpPr>
              <p:spPr>
                <a:xfrm>
                  <a:off x="0" y="-1"/>
                  <a:ext cx="580618" cy="56121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700"/>
                      </a:moveTo>
                      <a:cubicBezTo>
                        <a:pt x="0" y="1209"/>
                        <a:pt x="4835" y="0"/>
                        <a:pt x="10800" y="0"/>
                      </a:cubicBezTo>
                      <a:cubicBezTo>
                        <a:pt x="16765" y="0"/>
                        <a:pt x="21600" y="1209"/>
                        <a:pt x="21600" y="2700"/>
                      </a:cubicBezTo>
                      <a:lnTo>
                        <a:pt x="21600" y="18900"/>
                      </a:lnTo>
                      <a:cubicBezTo>
                        <a:pt x="21600" y="20391"/>
                        <a:pt x="16765" y="21600"/>
                        <a:pt x="10800" y="21600"/>
                      </a:cubicBezTo>
                      <a:cubicBezTo>
                        <a:pt x="4835" y="21600"/>
                        <a:pt x="0" y="20391"/>
                        <a:pt x="0" y="1890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AE0000"/>
                    </a:gs>
                    <a:gs pos="100000">
                      <a:srgbClr val="FF9696"/>
                    </a:gs>
                  </a:gsLst>
                  <a:lin ang="16200000" scaled="0"/>
                </a:gradFill>
                <a:ln w="12700" cap="flat">
                  <a:noFill/>
                  <a:miter lim="400000"/>
                </a:ln>
                <a:effectLst>
                  <a:outerShdw sx="100000" sy="100000" kx="0" ky="0" algn="b" rotWithShape="0" blurRad="38100" dist="23000" dir="5400000">
                    <a:srgbClr val="000000">
                      <a:alpha val="35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2400"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263" name="Oval"/>
                <p:cNvSpPr/>
                <p:nvPr/>
              </p:nvSpPr>
              <p:spPr>
                <a:xfrm>
                  <a:off x="0" y="-1"/>
                  <a:ext cx="580617" cy="140305"/>
                </a:xfrm>
                <a:prstGeom prst="ellipse">
                  <a:avLst/>
                </a:prstGeom>
                <a:solidFill>
                  <a:srgbClr val="FFFFFF">
                    <a:alpha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2400"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264" name="Line"/>
                <p:cNvSpPr/>
                <p:nvPr/>
              </p:nvSpPr>
              <p:spPr>
                <a:xfrm>
                  <a:off x="0" y="-1"/>
                  <a:ext cx="580618" cy="56121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700"/>
                      </a:moveTo>
                      <a:cubicBezTo>
                        <a:pt x="21600" y="4191"/>
                        <a:pt x="16765" y="5400"/>
                        <a:pt x="10800" y="5400"/>
                      </a:cubicBezTo>
                      <a:cubicBezTo>
                        <a:pt x="4835" y="5400"/>
                        <a:pt x="0" y="4191"/>
                        <a:pt x="0" y="2700"/>
                      </a:cubicBezTo>
                      <a:cubicBezTo>
                        <a:pt x="0" y="1209"/>
                        <a:pt x="4835" y="0"/>
                        <a:pt x="10800" y="0"/>
                      </a:cubicBezTo>
                      <a:cubicBezTo>
                        <a:pt x="16765" y="0"/>
                        <a:pt x="21600" y="1209"/>
                        <a:pt x="21600" y="2700"/>
                      </a:cubicBezTo>
                      <a:lnTo>
                        <a:pt x="21600" y="18900"/>
                      </a:lnTo>
                      <a:cubicBezTo>
                        <a:pt x="21600" y="20391"/>
                        <a:pt x="16765" y="21600"/>
                        <a:pt x="10800" y="21600"/>
                      </a:cubicBezTo>
                      <a:cubicBezTo>
                        <a:pt x="4835" y="21600"/>
                        <a:pt x="0" y="20391"/>
                        <a:pt x="0" y="18900"/>
                      </a:cubicBezTo>
                      <a:lnTo>
                        <a:pt x="0" y="2700"/>
                      </a:lnTo>
                    </a:path>
                  </a:pathLst>
                </a:custGeom>
                <a:noFill/>
                <a:ln w="9525" cap="flat">
                  <a:solidFill>
                    <a:srgbClr val="AA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2400">
                      <a:solidFill>
                        <a:srgbClr val="FFFFFF"/>
                      </a:solidFill>
                    </a:defRPr>
                  </a:pPr>
                </a:p>
              </p:txBody>
            </p:sp>
          </p:grpSp>
        </p:grpSp>
        <p:grpSp>
          <p:nvGrpSpPr>
            <p:cNvPr id="272" name="Group"/>
            <p:cNvGrpSpPr/>
            <p:nvPr/>
          </p:nvGrpSpPr>
          <p:grpSpPr>
            <a:xfrm>
              <a:off x="1081464" y="15436"/>
              <a:ext cx="1176815" cy="929783"/>
              <a:chOff x="0" y="0"/>
              <a:chExt cx="1176813" cy="929782"/>
            </a:xfrm>
          </p:grpSpPr>
          <p:pic>
            <p:nvPicPr>
              <p:cNvPr id="267" name="image1.png" descr="image1.png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-1" y="0"/>
                <a:ext cx="777372" cy="53034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68" name="image1.png" descr="image1.png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99860" y="99860"/>
                <a:ext cx="777372" cy="53034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69" name="image1.png" descr="image1.png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199721" y="199721"/>
                <a:ext cx="777371" cy="53034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70" name="image1.png" descr="image1.png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299582" y="299582"/>
                <a:ext cx="777371" cy="53034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71" name="image1.png" descr="image1.png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399443" y="399443"/>
                <a:ext cx="777371" cy="53034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276" name="Group"/>
          <p:cNvGrpSpPr/>
          <p:nvPr/>
        </p:nvGrpSpPr>
        <p:grpSpPr>
          <a:xfrm>
            <a:off x="2326157" y="4316648"/>
            <a:ext cx="4209370" cy="576012"/>
            <a:chOff x="0" y="0"/>
            <a:chExt cx="4209369" cy="576011"/>
          </a:xfrm>
        </p:grpSpPr>
        <p:sp>
          <p:nvSpPr>
            <p:cNvPr id="274" name="Rectangle"/>
            <p:cNvSpPr/>
            <p:nvPr/>
          </p:nvSpPr>
          <p:spPr>
            <a:xfrm>
              <a:off x="-1" y="-1"/>
              <a:ext cx="4209371" cy="576013"/>
            </a:xfrm>
            <a:prstGeom prst="rect">
              <a:avLst/>
            </a:prstGeom>
            <a:solidFill>
              <a:srgbClr val="808DA9"/>
            </a:solidFill>
            <a:ln w="25400" cap="flat">
              <a:solidFill>
                <a:srgbClr val="5D677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5" name="I/O Manager"/>
            <p:cNvSpPr txBox="1"/>
            <p:nvPr/>
          </p:nvSpPr>
          <p:spPr>
            <a:xfrm>
              <a:off x="-1" y="39085"/>
              <a:ext cx="4209371" cy="497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solidFill>
                    <a:srgbClr val="FFFFFF"/>
                  </a:solidFill>
                </a:defRPr>
              </a:lvl1pPr>
            </a:lstStyle>
            <a:p>
              <a:pPr/>
              <a:r>
                <a:t>I/O Manager</a:t>
              </a:r>
            </a:p>
          </p:txBody>
        </p:sp>
      </p:grpSp>
      <p:grpSp>
        <p:nvGrpSpPr>
          <p:cNvPr id="292" name="Group"/>
          <p:cNvGrpSpPr/>
          <p:nvPr/>
        </p:nvGrpSpPr>
        <p:grpSpPr>
          <a:xfrm>
            <a:off x="2359541" y="1591970"/>
            <a:ext cx="2684821" cy="1912652"/>
            <a:chOff x="0" y="0"/>
            <a:chExt cx="2684820" cy="1912651"/>
          </a:xfrm>
        </p:grpSpPr>
        <p:grpSp>
          <p:nvGrpSpPr>
            <p:cNvPr id="279" name="Group"/>
            <p:cNvGrpSpPr/>
            <p:nvPr/>
          </p:nvGrpSpPr>
          <p:grpSpPr>
            <a:xfrm>
              <a:off x="-1" y="-1"/>
              <a:ext cx="2684822" cy="1912653"/>
              <a:chOff x="0" y="0"/>
              <a:chExt cx="2684820" cy="1912651"/>
            </a:xfrm>
          </p:grpSpPr>
          <p:sp>
            <p:nvSpPr>
              <p:cNvPr id="277" name="Rectangle"/>
              <p:cNvSpPr/>
              <p:nvPr/>
            </p:nvSpPr>
            <p:spPr>
              <a:xfrm>
                <a:off x="-1" y="-1"/>
                <a:ext cx="2684822" cy="1912653"/>
              </a:xfrm>
              <a:prstGeom prst="rect">
                <a:avLst/>
              </a:prstGeom>
              <a:solidFill>
                <a:srgbClr val="808DA9"/>
              </a:solidFill>
              <a:ln w="25400" cap="flat">
                <a:solidFill>
                  <a:srgbClr val="5D677B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ctr">
                  <a:defRPr sz="24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78" name="Access Methods"/>
              <p:cNvSpPr txBox="1"/>
              <p:nvPr/>
            </p:nvSpPr>
            <p:spPr>
              <a:xfrm>
                <a:off x="-1" y="-1"/>
                <a:ext cx="2684822" cy="447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sz="24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Access Methods</a:t>
                </a:r>
              </a:p>
            </p:txBody>
          </p:sp>
        </p:grpSp>
        <p:grpSp>
          <p:nvGrpSpPr>
            <p:cNvPr id="282" name="Group"/>
            <p:cNvGrpSpPr/>
            <p:nvPr/>
          </p:nvGrpSpPr>
          <p:grpSpPr>
            <a:xfrm>
              <a:off x="126191" y="1211909"/>
              <a:ext cx="1161290" cy="617221"/>
              <a:chOff x="0" y="0"/>
              <a:chExt cx="1161288" cy="617219"/>
            </a:xfrm>
          </p:grpSpPr>
          <p:sp>
            <p:nvSpPr>
              <p:cNvPr id="280" name="Rectangle"/>
              <p:cNvSpPr/>
              <p:nvPr/>
            </p:nvSpPr>
            <p:spPr>
              <a:xfrm>
                <a:off x="0" y="72392"/>
                <a:ext cx="1161289" cy="472436"/>
              </a:xfrm>
              <a:prstGeom prst="rect">
                <a:avLst/>
              </a:prstGeom>
              <a:solidFill>
                <a:srgbClr val="730E00"/>
              </a:solidFill>
              <a:ln w="25400" cap="flat">
                <a:solidFill>
                  <a:srgbClr val="540A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lnSpc>
                    <a:spcPct val="80000"/>
                  </a:lnSpc>
                  <a:defRPr sz="24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81" name="Heap File"/>
              <p:cNvSpPr txBox="1"/>
              <p:nvPr/>
            </p:nvSpPr>
            <p:spPr>
              <a:xfrm>
                <a:off x="0" y="-1"/>
                <a:ext cx="1161289" cy="6172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lnSpc>
                    <a:spcPct val="80000"/>
                  </a:lnSpc>
                  <a:defRPr b="1" sz="20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Heap File</a:t>
                </a:r>
              </a:p>
            </p:txBody>
          </p:sp>
        </p:grpSp>
        <p:grpSp>
          <p:nvGrpSpPr>
            <p:cNvPr id="285" name="Group"/>
            <p:cNvGrpSpPr/>
            <p:nvPr/>
          </p:nvGrpSpPr>
          <p:grpSpPr>
            <a:xfrm>
              <a:off x="1409552" y="1200866"/>
              <a:ext cx="1161289" cy="617221"/>
              <a:chOff x="0" y="0"/>
              <a:chExt cx="1161288" cy="617219"/>
            </a:xfrm>
          </p:grpSpPr>
          <p:sp>
            <p:nvSpPr>
              <p:cNvPr id="283" name="Rectangle"/>
              <p:cNvSpPr/>
              <p:nvPr/>
            </p:nvSpPr>
            <p:spPr>
              <a:xfrm>
                <a:off x="0" y="61349"/>
                <a:ext cx="1161289" cy="494522"/>
              </a:xfrm>
              <a:prstGeom prst="rect">
                <a:avLst/>
              </a:prstGeom>
              <a:solidFill>
                <a:srgbClr val="730E00"/>
              </a:solidFill>
              <a:ln w="25400" cap="flat">
                <a:solidFill>
                  <a:srgbClr val="540A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lnSpc>
                    <a:spcPct val="80000"/>
                  </a:lnSpc>
                  <a:defRPr b="1" sz="20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84" name="B+-tree Index"/>
              <p:cNvSpPr txBox="1"/>
              <p:nvPr/>
            </p:nvSpPr>
            <p:spPr>
              <a:xfrm>
                <a:off x="0" y="0"/>
                <a:ext cx="1161289" cy="6172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lnSpc>
                    <a:spcPct val="80000"/>
                  </a:lnSpc>
                  <a:defRPr b="1" sz="20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B+-tree Index</a:t>
                </a:r>
              </a:p>
            </p:txBody>
          </p:sp>
        </p:grpSp>
        <p:grpSp>
          <p:nvGrpSpPr>
            <p:cNvPr id="288" name="Group"/>
            <p:cNvGrpSpPr/>
            <p:nvPr/>
          </p:nvGrpSpPr>
          <p:grpSpPr>
            <a:xfrm>
              <a:off x="126191" y="602537"/>
              <a:ext cx="1161290" cy="617221"/>
              <a:chOff x="0" y="0"/>
              <a:chExt cx="1161288" cy="617219"/>
            </a:xfrm>
          </p:grpSpPr>
          <p:sp>
            <p:nvSpPr>
              <p:cNvPr id="286" name="Rectangle"/>
              <p:cNvSpPr/>
              <p:nvPr/>
            </p:nvSpPr>
            <p:spPr>
              <a:xfrm>
                <a:off x="0" y="61349"/>
                <a:ext cx="1161289" cy="494522"/>
              </a:xfrm>
              <a:prstGeom prst="rect">
                <a:avLst/>
              </a:prstGeom>
              <a:solidFill>
                <a:srgbClr val="730E00"/>
              </a:solidFill>
              <a:ln w="25400" cap="flat">
                <a:solidFill>
                  <a:srgbClr val="540A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lnSpc>
                    <a:spcPct val="80000"/>
                  </a:lnSpc>
                  <a:defRPr sz="24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87" name="Sorted File"/>
              <p:cNvSpPr txBox="1"/>
              <p:nvPr/>
            </p:nvSpPr>
            <p:spPr>
              <a:xfrm>
                <a:off x="0" y="0"/>
                <a:ext cx="1161289" cy="6172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lnSpc>
                    <a:spcPct val="80000"/>
                  </a:lnSpc>
                  <a:defRPr b="1" sz="20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Sorted File</a:t>
                </a:r>
              </a:p>
            </p:txBody>
          </p:sp>
        </p:grpSp>
        <p:grpSp>
          <p:nvGrpSpPr>
            <p:cNvPr id="291" name="Group"/>
            <p:cNvGrpSpPr/>
            <p:nvPr/>
          </p:nvGrpSpPr>
          <p:grpSpPr>
            <a:xfrm>
              <a:off x="1409552" y="602537"/>
              <a:ext cx="1161289" cy="617221"/>
              <a:chOff x="0" y="0"/>
              <a:chExt cx="1161288" cy="617219"/>
            </a:xfrm>
          </p:grpSpPr>
          <p:sp>
            <p:nvSpPr>
              <p:cNvPr id="289" name="Rectangle"/>
              <p:cNvSpPr/>
              <p:nvPr/>
            </p:nvSpPr>
            <p:spPr>
              <a:xfrm>
                <a:off x="0" y="61349"/>
                <a:ext cx="1161289" cy="494522"/>
              </a:xfrm>
              <a:prstGeom prst="rect">
                <a:avLst/>
              </a:prstGeom>
              <a:solidFill>
                <a:srgbClr val="730E00"/>
              </a:solidFill>
              <a:ln w="25400" cap="flat">
                <a:solidFill>
                  <a:srgbClr val="540A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lnSpc>
                    <a:spcPct val="80000"/>
                  </a:lnSpc>
                  <a:defRPr sz="24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90" name="Hash Index"/>
              <p:cNvSpPr txBox="1"/>
              <p:nvPr/>
            </p:nvSpPr>
            <p:spPr>
              <a:xfrm>
                <a:off x="0" y="0"/>
                <a:ext cx="1161289" cy="6172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lnSpc>
                    <a:spcPct val="80000"/>
                  </a:lnSpc>
                  <a:defRPr b="1" sz="20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Hash Index</a:t>
                </a:r>
              </a:p>
            </p:txBody>
          </p:sp>
        </p:grpSp>
      </p:grpSp>
      <p:grpSp>
        <p:nvGrpSpPr>
          <p:cNvPr id="295" name="Group"/>
          <p:cNvGrpSpPr/>
          <p:nvPr/>
        </p:nvGrpSpPr>
        <p:grpSpPr>
          <a:xfrm>
            <a:off x="2337533" y="3619499"/>
            <a:ext cx="2667005" cy="576013"/>
            <a:chOff x="0" y="0"/>
            <a:chExt cx="2667004" cy="576011"/>
          </a:xfrm>
        </p:grpSpPr>
        <p:sp>
          <p:nvSpPr>
            <p:cNvPr id="293" name="Rectangle"/>
            <p:cNvSpPr/>
            <p:nvPr/>
          </p:nvSpPr>
          <p:spPr>
            <a:xfrm>
              <a:off x="-1" y="-1"/>
              <a:ext cx="2667006" cy="576013"/>
            </a:xfrm>
            <a:prstGeom prst="rect">
              <a:avLst/>
            </a:prstGeom>
            <a:solidFill>
              <a:srgbClr val="808DA9"/>
            </a:solidFill>
            <a:ln w="25400" cap="flat">
              <a:solidFill>
                <a:srgbClr val="5D677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4" name="Buffer Manager"/>
            <p:cNvSpPr txBox="1"/>
            <p:nvPr/>
          </p:nvSpPr>
          <p:spPr>
            <a:xfrm>
              <a:off x="-1" y="64485"/>
              <a:ext cx="266700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solidFill>
                    <a:srgbClr val="FFFFFF"/>
                  </a:solidFill>
                </a:defRPr>
              </a:lvl1pPr>
            </a:lstStyle>
            <a:p>
              <a:pPr/>
              <a:r>
                <a:t>Buffer Manager</a:t>
              </a:r>
            </a:p>
          </p:txBody>
        </p:sp>
      </p:grpSp>
      <p:sp>
        <p:nvSpPr>
          <p:cNvPr id="296" name="Rectangle"/>
          <p:cNvSpPr/>
          <p:nvPr/>
        </p:nvSpPr>
        <p:spPr>
          <a:xfrm rot="16200000">
            <a:off x="4193233" y="2575603"/>
            <a:ext cx="2642073" cy="635015"/>
          </a:xfrm>
          <a:prstGeom prst="rect">
            <a:avLst/>
          </a:prstGeom>
          <a:solidFill>
            <a:schemeClr val="accent1"/>
          </a:solidFill>
          <a:ln w="25400">
            <a:solidFill>
              <a:srgbClr val="5D677B"/>
            </a:solidFill>
          </a:ln>
        </p:spPr>
        <p:txBody>
          <a:bodyPr lIns="45719" rIns="45719" anchor="ctr"/>
          <a:lstStyle/>
          <a:p>
            <a:pPr algn="ctr">
              <a:lnSpc>
                <a:spcPct val="80000"/>
              </a:lnSpc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97" name="Concurrency Control Manager"/>
          <p:cNvSpPr txBox="1"/>
          <p:nvPr/>
        </p:nvSpPr>
        <p:spPr>
          <a:xfrm rot="16200000">
            <a:off x="4163731" y="2527350"/>
            <a:ext cx="2642073" cy="731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lnSpc>
                <a:spcPct val="80000"/>
              </a:lnSpc>
              <a:defRPr sz="2400">
                <a:solidFill>
                  <a:srgbClr val="FFFFFF"/>
                </a:solidFill>
              </a:defRPr>
            </a:lvl1pPr>
          </a:lstStyle>
          <a:p>
            <a:pPr/>
            <a:r>
              <a:t>Concurrency Control Manager</a:t>
            </a:r>
          </a:p>
        </p:txBody>
      </p:sp>
      <p:sp>
        <p:nvSpPr>
          <p:cNvPr id="298" name="Rectangle"/>
          <p:cNvSpPr/>
          <p:nvPr/>
        </p:nvSpPr>
        <p:spPr>
          <a:xfrm rot="16200000">
            <a:off x="4913784" y="2605104"/>
            <a:ext cx="2642074" cy="576012"/>
          </a:xfrm>
          <a:prstGeom prst="rect">
            <a:avLst/>
          </a:prstGeom>
          <a:solidFill>
            <a:schemeClr val="accent1"/>
          </a:solidFill>
          <a:ln w="25400">
            <a:solidFill>
              <a:srgbClr val="5D677B"/>
            </a:solidFill>
          </a:ln>
        </p:spPr>
        <p:txBody>
          <a:bodyPr lIns="45719" rIns="45719" anchor="ctr"/>
          <a:lstStyle/>
          <a:p>
            <a:pPr algn="ctr">
              <a:lnSpc>
                <a:spcPct val="80000"/>
              </a:lnSpc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99" name="Recovery Manager"/>
          <p:cNvSpPr txBox="1"/>
          <p:nvPr/>
        </p:nvSpPr>
        <p:spPr>
          <a:xfrm rot="16200000">
            <a:off x="4913784" y="2669589"/>
            <a:ext cx="2642074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lnSpc>
                <a:spcPct val="80000"/>
              </a:lnSpc>
              <a:defRPr sz="2400">
                <a:solidFill>
                  <a:srgbClr val="FFFFFF"/>
                </a:solidFill>
              </a:defRPr>
            </a:lvl1pPr>
          </a:lstStyle>
          <a:p>
            <a:pPr/>
            <a:r>
              <a:t>Recovery Manager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0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0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3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305" name="Data Storage (Disks)…"/>
          <p:cNvSpPr txBox="1"/>
          <p:nvPr/>
        </p:nvSpPr>
        <p:spPr>
          <a:xfrm>
            <a:off x="253541" y="1621093"/>
            <a:ext cx="8636918" cy="2091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571500" indent="-571500">
              <a:lnSpc>
                <a:spcPts val="4000"/>
              </a:lnSpc>
              <a:buClr>
                <a:srgbClr val="92D050"/>
              </a:buClr>
              <a:buSzPct val="100000"/>
              <a:buChar char="❖"/>
              <a:defRPr b="1"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 Storage (Disks)</a:t>
            </a:r>
          </a:p>
          <a:p>
            <a:pPr marL="571500" indent="-571500">
              <a:lnSpc>
                <a:spcPts val="4000"/>
              </a:lnSpc>
              <a:buClr>
                <a:srgbClr val="92D050"/>
              </a:buClr>
              <a:buSzPct val="100000"/>
              <a:buChar char="❖"/>
              <a:defRPr b="1"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Buffer Management</a:t>
            </a:r>
          </a:p>
          <a:p>
            <a:pPr marL="571500" indent="-571500">
              <a:lnSpc>
                <a:spcPts val="4000"/>
              </a:lnSpc>
              <a:buClr>
                <a:srgbClr val="92D050"/>
              </a:buClr>
              <a:buSzPct val="100000"/>
              <a:buChar char="❖"/>
              <a:defRPr b="1"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File Organization</a:t>
            </a:r>
          </a:p>
          <a:p>
            <a:pPr marL="571500" indent="-571500">
              <a:lnSpc>
                <a:spcPts val="4000"/>
              </a:lnSpc>
              <a:buClr>
                <a:srgbClr val="92D050"/>
              </a:buClr>
              <a:buSzPct val="100000"/>
              <a:buChar char="❖"/>
              <a:defRPr b="1"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New Storage Hardware</a:t>
            </a:r>
          </a:p>
        </p:txBody>
      </p:sp>
      <p:sp>
        <p:nvSpPr>
          <p:cNvPr id="306" name="Arrow"/>
          <p:cNvSpPr/>
          <p:nvPr/>
        </p:nvSpPr>
        <p:spPr>
          <a:xfrm>
            <a:off x="4188544" y="1727200"/>
            <a:ext cx="766912" cy="477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8601" y="14256"/>
                </a:moveTo>
                <a:lnTo>
                  <a:pt x="8601" y="21600"/>
                </a:lnTo>
                <a:lnTo>
                  <a:pt x="0" y="10800"/>
                </a:lnTo>
                <a:lnTo>
                  <a:pt x="8601" y="0"/>
                </a:lnTo>
                <a:lnTo>
                  <a:pt x="8601" y="7344"/>
                </a:lnTo>
                <a:lnTo>
                  <a:pt x="21600" y="7344"/>
                </a:lnTo>
                <a:lnTo>
                  <a:pt x="21600" y="1425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>
                                        <p:cTn id="7" dur="2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0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1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0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0" name="Memory/Storage Hierarchy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Memory/Storage Hierarchy</a:t>
              </a:r>
            </a:p>
          </p:txBody>
        </p:sp>
      </p:grpSp>
      <p:grpSp>
        <p:nvGrpSpPr>
          <p:cNvPr id="318" name="Group"/>
          <p:cNvGrpSpPr/>
          <p:nvPr/>
        </p:nvGrpSpPr>
        <p:grpSpPr>
          <a:xfrm>
            <a:off x="2173462" y="3634265"/>
            <a:ext cx="4094023" cy="1415757"/>
            <a:chOff x="0" y="0"/>
            <a:chExt cx="4094022" cy="1415756"/>
          </a:xfrm>
        </p:grpSpPr>
        <p:grpSp>
          <p:nvGrpSpPr>
            <p:cNvPr id="314" name="Group"/>
            <p:cNvGrpSpPr/>
            <p:nvPr/>
          </p:nvGrpSpPr>
          <p:grpSpPr>
            <a:xfrm>
              <a:off x="408650" y="437514"/>
              <a:ext cx="3685373" cy="871047"/>
              <a:chOff x="0" y="0"/>
              <a:chExt cx="3685371" cy="871046"/>
            </a:xfrm>
          </p:grpSpPr>
          <p:sp>
            <p:nvSpPr>
              <p:cNvPr id="312" name="Shape"/>
              <p:cNvSpPr/>
              <p:nvPr/>
            </p:nvSpPr>
            <p:spPr>
              <a:xfrm>
                <a:off x="0" y="-1"/>
                <a:ext cx="3685372" cy="8710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2655" y="0"/>
                    </a:lnTo>
                    <a:lnTo>
                      <a:pt x="18945" y="0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AE0000"/>
                  </a:gs>
                  <a:gs pos="100000">
                    <a:srgbClr val="FF9696"/>
                  </a:gs>
                </a:gsLst>
                <a:lin ang="16200000" scaled="0"/>
              </a:gradFill>
              <a:ln w="9525" cap="flat">
                <a:solidFill>
                  <a:srgbClr val="AA0000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b="1" sz="24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3" name="Flash Storage"/>
              <p:cNvSpPr txBox="1"/>
              <p:nvPr/>
            </p:nvSpPr>
            <p:spPr>
              <a:xfrm>
                <a:off x="301944" y="247685"/>
                <a:ext cx="3081484" cy="447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b="1" sz="24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Flash Storage</a:t>
                </a:r>
              </a:p>
            </p:txBody>
          </p:sp>
        </p:grpSp>
        <p:grpSp>
          <p:nvGrpSpPr>
            <p:cNvPr id="317" name="Group"/>
            <p:cNvGrpSpPr/>
            <p:nvPr/>
          </p:nvGrpSpPr>
          <p:grpSpPr>
            <a:xfrm>
              <a:off x="0" y="-1"/>
              <a:ext cx="964564" cy="1415758"/>
              <a:chOff x="0" y="0"/>
              <a:chExt cx="964563" cy="1415756"/>
            </a:xfrm>
          </p:grpSpPr>
          <p:sp>
            <p:nvSpPr>
              <p:cNvPr id="315" name="Shape"/>
              <p:cNvSpPr/>
              <p:nvPr/>
            </p:nvSpPr>
            <p:spPr>
              <a:xfrm rot="17805817">
                <a:off x="-215632" y="519716"/>
                <a:ext cx="1395827" cy="3763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3522" y="0"/>
                    </a:lnTo>
                    <a:lnTo>
                      <a:pt x="21600" y="0"/>
                    </a:lnTo>
                    <a:lnTo>
                      <a:pt x="18078" y="21600"/>
                    </a:lnTo>
                    <a:close/>
                  </a:path>
                </a:pathLst>
              </a:custGeom>
              <a:solidFill>
                <a:srgbClr val="BFBFB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b="1" baseline="30000"/>
                </a:pPr>
              </a:p>
            </p:txBody>
          </p:sp>
          <p:sp>
            <p:nvSpPr>
              <p:cNvPr id="316" name="105 – 106"/>
              <p:cNvSpPr txBox="1"/>
              <p:nvPr/>
            </p:nvSpPr>
            <p:spPr>
              <a:xfrm rot="17805817">
                <a:off x="-4489" y="574528"/>
                <a:ext cx="973541" cy="2667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/>
              <a:p>
                <a:pPr algn="ctr">
                  <a:defRPr b="1"/>
                </a:pPr>
                <a:r>
                  <a:t>10</a:t>
                </a:r>
                <a:r>
                  <a:rPr baseline="30000"/>
                  <a:t>5</a:t>
                </a:r>
                <a:r>
                  <a:t> – 10</a:t>
                </a:r>
                <a:r>
                  <a:rPr baseline="30000"/>
                  <a:t>6</a:t>
                </a:r>
              </a:p>
            </p:txBody>
          </p:sp>
        </p:grpSp>
      </p:grpSp>
      <p:grpSp>
        <p:nvGrpSpPr>
          <p:cNvPr id="321" name="Group"/>
          <p:cNvGrpSpPr/>
          <p:nvPr/>
        </p:nvGrpSpPr>
        <p:grpSpPr>
          <a:xfrm>
            <a:off x="3847128" y="1549399"/>
            <a:ext cx="1143000" cy="1289051"/>
            <a:chOff x="88411" y="0"/>
            <a:chExt cx="1142999" cy="1289049"/>
          </a:xfrm>
        </p:grpSpPr>
        <p:sp>
          <p:nvSpPr>
            <p:cNvPr id="319" name="Triangle"/>
            <p:cNvSpPr/>
            <p:nvPr/>
          </p:nvSpPr>
          <p:spPr>
            <a:xfrm>
              <a:off x="88411" y="0"/>
              <a:ext cx="1143001" cy="1066800"/>
            </a:xfrm>
            <a:prstGeom prst="triangle">
              <a:avLst/>
            </a:prstGeom>
            <a:gradFill flip="none" rotWithShape="1">
              <a:gsLst>
                <a:gs pos="0">
                  <a:srgbClr val="730E00"/>
                </a:gs>
                <a:gs pos="100000">
                  <a:srgbClr val="DAA9A9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0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0" name="CPU"/>
            <p:cNvSpPr txBox="1"/>
            <p:nvPr/>
          </p:nvSpPr>
          <p:spPr>
            <a:xfrm>
              <a:off x="374161" y="412749"/>
              <a:ext cx="571501" cy="876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algn="ctr">
                <a:defRPr b="1" sz="2000">
                  <a:solidFill>
                    <a:srgbClr val="FFFFFF"/>
                  </a:solidFill>
                </a:defRPr>
              </a:pPr>
              <a:r>
                <a:t>CPU</a:t>
              </a:r>
            </a:p>
            <a:p>
              <a:pPr algn="ctr">
                <a:defRPr b="1" sz="2000"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324" name="Group"/>
          <p:cNvGrpSpPr/>
          <p:nvPr/>
        </p:nvGrpSpPr>
        <p:grpSpPr>
          <a:xfrm>
            <a:off x="3251020" y="2821503"/>
            <a:ext cx="2347562" cy="871046"/>
            <a:chOff x="0" y="0"/>
            <a:chExt cx="2347560" cy="871044"/>
          </a:xfrm>
        </p:grpSpPr>
        <p:sp>
          <p:nvSpPr>
            <p:cNvPr id="322" name="Shape"/>
            <p:cNvSpPr/>
            <p:nvPr/>
          </p:nvSpPr>
          <p:spPr>
            <a:xfrm>
              <a:off x="0" y="0"/>
              <a:ext cx="2347561" cy="871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4167" y="0"/>
                  </a:lnTo>
                  <a:lnTo>
                    <a:pt x="17433" y="0"/>
                  </a:lnTo>
                  <a:lnTo>
                    <a:pt x="2160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000"/>
                </a:gs>
                <a:gs pos="100000">
                  <a:srgbClr val="BABABA"/>
                </a:gs>
              </a:gsLst>
              <a:lin ang="16200000" scaled="0"/>
            </a:gradFill>
            <a:ln w="9525" cap="flat">
              <a:solidFill>
                <a:srgbClr val="000000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3" name="Main Memory"/>
            <p:cNvSpPr/>
            <p:nvPr/>
          </p:nvSpPr>
          <p:spPr>
            <a:xfrm>
              <a:off x="301944" y="440739"/>
              <a:ext cx="1743673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Main Memory</a:t>
              </a:r>
            </a:p>
          </p:txBody>
        </p:sp>
      </p:grpSp>
      <p:grpSp>
        <p:nvGrpSpPr>
          <p:cNvPr id="327" name="Group"/>
          <p:cNvGrpSpPr/>
          <p:nvPr/>
        </p:nvGrpSpPr>
        <p:grpSpPr>
          <a:xfrm>
            <a:off x="1839199" y="5283956"/>
            <a:ext cx="5171202" cy="1104144"/>
            <a:chOff x="0" y="0"/>
            <a:chExt cx="5171200" cy="1104142"/>
          </a:xfrm>
        </p:grpSpPr>
        <p:sp>
          <p:nvSpPr>
            <p:cNvPr id="325" name="Shape"/>
            <p:cNvSpPr/>
            <p:nvPr/>
          </p:nvSpPr>
          <p:spPr>
            <a:xfrm>
              <a:off x="-1" y="0"/>
              <a:ext cx="5171202" cy="1104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398" y="0"/>
                  </a:lnTo>
                  <a:lnTo>
                    <a:pt x="19202" y="0"/>
                  </a:lnTo>
                  <a:lnTo>
                    <a:pt x="2160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765F52"/>
                </a:gs>
                <a:gs pos="100000">
                  <a:srgbClr val="D0C1BA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6" name="Magnetic Hard Disk Drive (HDD)"/>
            <p:cNvSpPr txBox="1"/>
            <p:nvPr/>
          </p:nvSpPr>
          <p:spPr>
            <a:xfrm>
              <a:off x="382747" y="191612"/>
              <a:ext cx="4405706" cy="802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Magnetic Hard Disk Drive (HDD)</a:t>
              </a:r>
            </a:p>
          </p:txBody>
        </p:sp>
      </p:grpSp>
      <p:grpSp>
        <p:nvGrpSpPr>
          <p:cNvPr id="330" name="Group"/>
          <p:cNvGrpSpPr/>
          <p:nvPr/>
        </p:nvGrpSpPr>
        <p:grpSpPr>
          <a:xfrm>
            <a:off x="1352660" y="1718381"/>
            <a:ext cx="2327061" cy="4117305"/>
            <a:chOff x="0" y="0"/>
            <a:chExt cx="2327060" cy="4117304"/>
          </a:xfrm>
        </p:grpSpPr>
        <p:sp>
          <p:nvSpPr>
            <p:cNvPr id="328" name="Shape"/>
            <p:cNvSpPr/>
            <p:nvPr/>
          </p:nvSpPr>
          <p:spPr>
            <a:xfrm rot="17805817">
              <a:off x="-1047225" y="1870490"/>
              <a:ext cx="4421510" cy="376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460" y="0"/>
                  </a:lnTo>
                  <a:lnTo>
                    <a:pt x="21600" y="0"/>
                  </a:lnTo>
                  <a:lnTo>
                    <a:pt x="21140" y="21600"/>
                  </a:lnTo>
                  <a:close/>
                </a:path>
              </a:pathLst>
            </a:custGeom>
            <a:solidFill>
              <a:srgbClr val="D9D9D9">
                <a:alpha val="37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i="1"/>
              </a:pPr>
            </a:p>
          </p:txBody>
        </p:sp>
        <p:sp>
          <p:nvSpPr>
            <p:cNvPr id="329" name="A  C  C  E  S  S       C  Y  C  L  E  S"/>
            <p:cNvSpPr txBox="1"/>
            <p:nvPr/>
          </p:nvSpPr>
          <p:spPr>
            <a:xfrm rot="17805817">
              <a:off x="-639566" y="1925301"/>
              <a:ext cx="3606192" cy="266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b="1" i="1"/>
              </a:lvl1pPr>
            </a:lstStyle>
            <a:p>
              <a:pPr/>
              <a:r>
                <a:t>A  C  C  E  S  S       C  Y  C  L  E  S  </a:t>
              </a:r>
            </a:p>
          </p:txBody>
        </p:sp>
      </p:grpSp>
      <p:grpSp>
        <p:nvGrpSpPr>
          <p:cNvPr id="333" name="Group"/>
          <p:cNvGrpSpPr/>
          <p:nvPr/>
        </p:nvGrpSpPr>
        <p:grpSpPr>
          <a:xfrm>
            <a:off x="1495606" y="4970289"/>
            <a:ext cx="964564" cy="1415757"/>
            <a:chOff x="0" y="0"/>
            <a:chExt cx="964563" cy="1415756"/>
          </a:xfrm>
        </p:grpSpPr>
        <p:sp>
          <p:nvSpPr>
            <p:cNvPr id="331" name="Shape"/>
            <p:cNvSpPr/>
            <p:nvPr/>
          </p:nvSpPr>
          <p:spPr>
            <a:xfrm rot="17805817">
              <a:off x="-215632" y="519716"/>
              <a:ext cx="1395827" cy="376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3522" y="0"/>
                  </a:lnTo>
                  <a:lnTo>
                    <a:pt x="21600" y="0"/>
                  </a:lnTo>
                  <a:lnTo>
                    <a:pt x="18078" y="21600"/>
                  </a:lnTo>
                  <a:close/>
                </a:path>
              </a:pathLst>
            </a:custGeom>
            <a:solidFill>
              <a:srgbClr val="BFBFB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baseline="30000"/>
              </a:pPr>
            </a:p>
          </p:txBody>
        </p:sp>
        <p:sp>
          <p:nvSpPr>
            <p:cNvPr id="332" name="107 – 108"/>
            <p:cNvSpPr txBox="1"/>
            <p:nvPr/>
          </p:nvSpPr>
          <p:spPr>
            <a:xfrm rot="17805817">
              <a:off x="-4489" y="574528"/>
              <a:ext cx="973541" cy="266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algn="ctr">
                <a:defRPr b="1"/>
              </a:pPr>
              <a:r>
                <a:t>10</a:t>
              </a:r>
              <a:r>
                <a:rPr baseline="30000"/>
                <a:t>7</a:t>
              </a:r>
              <a:r>
                <a:t> – 10</a:t>
              </a:r>
              <a:r>
                <a:rPr baseline="30000"/>
                <a:t>8</a:t>
              </a:r>
            </a:p>
          </p:txBody>
        </p:sp>
      </p:grpSp>
      <p:grpSp>
        <p:nvGrpSpPr>
          <p:cNvPr id="336" name="Group"/>
          <p:cNvGrpSpPr/>
          <p:nvPr/>
        </p:nvGrpSpPr>
        <p:grpSpPr>
          <a:xfrm>
            <a:off x="2868066" y="2456923"/>
            <a:ext cx="881863" cy="1251779"/>
            <a:chOff x="0" y="0"/>
            <a:chExt cx="881862" cy="1251777"/>
          </a:xfrm>
        </p:grpSpPr>
        <p:sp>
          <p:nvSpPr>
            <p:cNvPr id="334" name="Shape"/>
            <p:cNvSpPr/>
            <p:nvPr/>
          </p:nvSpPr>
          <p:spPr>
            <a:xfrm rot="17805817">
              <a:off x="-165156" y="437727"/>
              <a:ext cx="1212174" cy="376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4055" y="0"/>
                  </a:lnTo>
                  <a:lnTo>
                    <a:pt x="21600" y="0"/>
                  </a:lnTo>
                  <a:lnTo>
                    <a:pt x="17545" y="21600"/>
                  </a:lnTo>
                  <a:close/>
                </a:path>
              </a:pathLst>
            </a:custGeom>
            <a:solidFill>
              <a:srgbClr val="BFBFB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baseline="30000"/>
              </a:pPr>
            </a:p>
          </p:txBody>
        </p:sp>
        <p:sp>
          <p:nvSpPr>
            <p:cNvPr id="335" name="100s"/>
            <p:cNvSpPr txBox="1"/>
            <p:nvPr/>
          </p:nvSpPr>
          <p:spPr>
            <a:xfrm rot="17805817">
              <a:off x="30682" y="492538"/>
              <a:ext cx="820498" cy="266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b="1"/>
              </a:lvl1pPr>
            </a:lstStyle>
            <a:p>
              <a:pPr/>
              <a:r>
                <a:t>100s</a:t>
              </a:r>
            </a:p>
          </p:txBody>
        </p:sp>
      </p:grpSp>
      <p:grpSp>
        <p:nvGrpSpPr>
          <p:cNvPr id="339" name="Group"/>
          <p:cNvGrpSpPr/>
          <p:nvPr/>
        </p:nvGrpSpPr>
        <p:grpSpPr>
          <a:xfrm>
            <a:off x="4030255" y="2293373"/>
            <a:ext cx="762001" cy="332741"/>
            <a:chOff x="0" y="0"/>
            <a:chExt cx="762000" cy="332740"/>
          </a:xfrm>
        </p:grpSpPr>
        <p:sp>
          <p:nvSpPr>
            <p:cNvPr id="337" name="Rounded Rectangle"/>
            <p:cNvSpPr/>
            <p:nvPr/>
          </p:nvSpPr>
          <p:spPr>
            <a:xfrm>
              <a:off x="0" y="40640"/>
              <a:ext cx="762000" cy="251461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9900"/>
                </a:gs>
                <a:gs pos="100000">
                  <a:srgbClr val="00FF80"/>
                </a:gs>
              </a:gsLst>
              <a:lin ang="16200000" scaled="0"/>
            </a:gradFill>
            <a:ln w="9525" cap="flat">
              <a:solidFill>
                <a:srgbClr val="AA0000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16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8" name="Cache"/>
            <p:cNvSpPr txBox="1"/>
            <p:nvPr/>
          </p:nvSpPr>
          <p:spPr>
            <a:xfrm>
              <a:off x="12275" y="0"/>
              <a:ext cx="737450" cy="332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1600">
                  <a:solidFill>
                    <a:srgbClr val="FFFFFF"/>
                  </a:solidFill>
                </a:defRPr>
              </a:lvl1pPr>
            </a:lstStyle>
            <a:p>
              <a:pPr/>
              <a:r>
                <a:t>Cache</a:t>
              </a:r>
            </a:p>
          </p:txBody>
        </p:sp>
      </p:grpSp>
      <p:grpSp>
        <p:nvGrpSpPr>
          <p:cNvPr id="342" name="Group"/>
          <p:cNvGrpSpPr/>
          <p:nvPr/>
        </p:nvGrpSpPr>
        <p:grpSpPr>
          <a:xfrm>
            <a:off x="5463951" y="1092200"/>
            <a:ext cx="3164168" cy="4771018"/>
            <a:chOff x="0" y="0"/>
            <a:chExt cx="3164167" cy="4771017"/>
          </a:xfrm>
        </p:grpSpPr>
        <p:sp>
          <p:nvSpPr>
            <p:cNvPr id="340" name="Shape"/>
            <p:cNvSpPr/>
            <p:nvPr/>
          </p:nvSpPr>
          <p:spPr>
            <a:xfrm rot="14520000">
              <a:off x="-856317" y="1890208"/>
              <a:ext cx="4876801" cy="990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137" y="5400"/>
                  </a:lnTo>
                  <a:lnTo>
                    <a:pt x="137" y="16200"/>
                  </a:lnTo>
                  <a:lnTo>
                    <a:pt x="0" y="16200"/>
                  </a:lnTo>
                  <a:close/>
                  <a:moveTo>
                    <a:pt x="274" y="5400"/>
                  </a:moveTo>
                  <a:lnTo>
                    <a:pt x="548" y="5400"/>
                  </a:lnTo>
                  <a:lnTo>
                    <a:pt x="548" y="16200"/>
                  </a:lnTo>
                  <a:lnTo>
                    <a:pt x="274" y="16200"/>
                  </a:lnTo>
                  <a:close/>
                  <a:moveTo>
                    <a:pt x="686" y="5400"/>
                  </a:moveTo>
                  <a:lnTo>
                    <a:pt x="19406" y="5400"/>
                  </a:lnTo>
                  <a:lnTo>
                    <a:pt x="19406" y="0"/>
                  </a:lnTo>
                  <a:lnTo>
                    <a:pt x="21600" y="10800"/>
                  </a:lnTo>
                  <a:lnTo>
                    <a:pt x="19406" y="21600"/>
                  </a:lnTo>
                  <a:lnTo>
                    <a:pt x="19406" y="16200"/>
                  </a:lnTo>
                  <a:lnTo>
                    <a:pt x="686" y="16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E0000"/>
                </a:gs>
                <a:gs pos="100000">
                  <a:srgbClr val="FF9696"/>
                </a:gs>
              </a:gsLst>
              <a:lin ang="16200000" scaled="0"/>
            </a:gradFill>
            <a:ln w="9525" cap="flat">
              <a:solidFill>
                <a:srgbClr val="AA0000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36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1" name="Price"/>
            <p:cNvSpPr txBox="1"/>
            <p:nvPr/>
          </p:nvSpPr>
          <p:spPr>
            <a:xfrm rot="3744968">
              <a:off x="-633302" y="2114087"/>
              <a:ext cx="4474370" cy="624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3600">
                  <a:solidFill>
                    <a:srgbClr val="FFFFFF"/>
                  </a:solidFill>
                </a:defRPr>
              </a:lvl1pPr>
            </a:lstStyle>
            <a:p>
              <a:pPr/>
              <a:r>
                <a:t>Price</a:t>
              </a:r>
            </a:p>
          </p:txBody>
        </p:sp>
      </p:grpSp>
      <p:grpSp>
        <p:nvGrpSpPr>
          <p:cNvPr id="345" name="Group"/>
          <p:cNvGrpSpPr/>
          <p:nvPr/>
        </p:nvGrpSpPr>
        <p:grpSpPr>
          <a:xfrm>
            <a:off x="4780297" y="1420923"/>
            <a:ext cx="3096654" cy="4794984"/>
            <a:chOff x="0" y="0"/>
            <a:chExt cx="3096652" cy="4794983"/>
          </a:xfrm>
        </p:grpSpPr>
        <p:sp>
          <p:nvSpPr>
            <p:cNvPr id="343" name="Shape"/>
            <p:cNvSpPr/>
            <p:nvPr/>
          </p:nvSpPr>
          <p:spPr>
            <a:xfrm flipH="1" rot="14580000">
              <a:off x="-890075" y="1902191"/>
              <a:ext cx="4876801" cy="990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137" y="5400"/>
                  </a:lnTo>
                  <a:lnTo>
                    <a:pt x="137" y="16200"/>
                  </a:lnTo>
                  <a:lnTo>
                    <a:pt x="0" y="16200"/>
                  </a:lnTo>
                  <a:close/>
                  <a:moveTo>
                    <a:pt x="274" y="5400"/>
                  </a:moveTo>
                  <a:lnTo>
                    <a:pt x="548" y="5400"/>
                  </a:lnTo>
                  <a:lnTo>
                    <a:pt x="548" y="16200"/>
                  </a:lnTo>
                  <a:lnTo>
                    <a:pt x="274" y="16200"/>
                  </a:lnTo>
                  <a:close/>
                  <a:moveTo>
                    <a:pt x="686" y="5400"/>
                  </a:moveTo>
                  <a:lnTo>
                    <a:pt x="19406" y="5400"/>
                  </a:lnTo>
                  <a:lnTo>
                    <a:pt x="19406" y="0"/>
                  </a:lnTo>
                  <a:lnTo>
                    <a:pt x="21600" y="10800"/>
                  </a:lnTo>
                  <a:lnTo>
                    <a:pt x="19406" y="21600"/>
                  </a:lnTo>
                  <a:lnTo>
                    <a:pt x="19406" y="16200"/>
                  </a:lnTo>
                  <a:lnTo>
                    <a:pt x="686" y="16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9900"/>
                </a:gs>
                <a:gs pos="100000">
                  <a:srgbClr val="00FF80"/>
                </a:gs>
              </a:gsLst>
              <a:lin ang="0" scaled="0"/>
            </a:gradFill>
            <a:ln w="9525" cap="flat">
              <a:solidFill>
                <a:srgbClr val="009900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36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4" name="Capacity"/>
            <p:cNvSpPr txBox="1"/>
            <p:nvPr/>
          </p:nvSpPr>
          <p:spPr>
            <a:xfrm rot="3834657">
              <a:off x="-646440" y="2043698"/>
              <a:ext cx="4474370" cy="624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3600">
                  <a:solidFill>
                    <a:srgbClr val="FFFFFF"/>
                  </a:solidFill>
                </a:defRPr>
              </a:lvl1pPr>
            </a:lstStyle>
            <a:p>
              <a:pPr/>
              <a:r>
                <a:t>Capacity</a:t>
              </a:r>
            </a:p>
          </p:txBody>
        </p:sp>
      </p:grpSp>
      <p:grpSp>
        <p:nvGrpSpPr>
          <p:cNvPr id="348" name="Group"/>
          <p:cNvGrpSpPr/>
          <p:nvPr/>
        </p:nvGrpSpPr>
        <p:grpSpPr>
          <a:xfrm>
            <a:off x="304799" y="1308816"/>
            <a:ext cx="3096654" cy="4794984"/>
            <a:chOff x="0" y="0"/>
            <a:chExt cx="3096652" cy="4794983"/>
          </a:xfrm>
        </p:grpSpPr>
        <p:sp>
          <p:nvSpPr>
            <p:cNvPr id="346" name="Shape"/>
            <p:cNvSpPr/>
            <p:nvPr/>
          </p:nvSpPr>
          <p:spPr>
            <a:xfrm rot="17820000">
              <a:off x="-890075" y="1902191"/>
              <a:ext cx="4876801" cy="990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137" y="5400"/>
                  </a:lnTo>
                  <a:lnTo>
                    <a:pt x="137" y="16200"/>
                  </a:lnTo>
                  <a:lnTo>
                    <a:pt x="0" y="16200"/>
                  </a:lnTo>
                  <a:close/>
                  <a:moveTo>
                    <a:pt x="274" y="5400"/>
                  </a:moveTo>
                  <a:lnTo>
                    <a:pt x="548" y="5400"/>
                  </a:lnTo>
                  <a:lnTo>
                    <a:pt x="548" y="16200"/>
                  </a:lnTo>
                  <a:lnTo>
                    <a:pt x="274" y="16200"/>
                  </a:lnTo>
                  <a:close/>
                  <a:moveTo>
                    <a:pt x="686" y="5400"/>
                  </a:moveTo>
                  <a:lnTo>
                    <a:pt x="19406" y="5400"/>
                  </a:lnTo>
                  <a:lnTo>
                    <a:pt x="19406" y="0"/>
                  </a:lnTo>
                  <a:lnTo>
                    <a:pt x="21600" y="10800"/>
                  </a:lnTo>
                  <a:lnTo>
                    <a:pt x="19406" y="21600"/>
                  </a:lnTo>
                  <a:lnTo>
                    <a:pt x="19406" y="16200"/>
                  </a:lnTo>
                  <a:lnTo>
                    <a:pt x="686" y="16200"/>
                  </a:lnTo>
                  <a:close/>
                </a:path>
              </a:pathLst>
            </a:custGeom>
            <a:solidFill>
              <a:srgbClr val="009900"/>
            </a:solidFill>
            <a:ln w="25400" cap="flat">
              <a:solidFill>
                <a:srgbClr val="0099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36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7" name="Access Speed"/>
            <p:cNvSpPr txBox="1"/>
            <p:nvPr/>
          </p:nvSpPr>
          <p:spPr>
            <a:xfrm rot="17820000">
              <a:off x="-709940" y="2126445"/>
              <a:ext cx="4474370" cy="624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3600">
                  <a:solidFill>
                    <a:srgbClr val="FFFFFF"/>
                  </a:solidFill>
                </a:defRPr>
              </a:lvl1pPr>
            </a:lstStyle>
            <a:p>
              <a:pPr/>
              <a:r>
                <a:t>Access Speed</a:t>
              </a:r>
            </a:p>
          </p:txBody>
        </p:sp>
      </p:grpSp>
      <p:sp>
        <p:nvSpPr>
          <p:cNvPr id="349" name="Tape"/>
          <p:cNvSpPr txBox="1"/>
          <p:nvPr/>
        </p:nvSpPr>
        <p:spPr>
          <a:xfrm>
            <a:off x="4038297" y="6359842"/>
            <a:ext cx="686406" cy="42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200">
                <a:solidFill>
                  <a:srgbClr val="FF2600"/>
                </a:solidFill>
              </a:defRPr>
            </a:lvl1pPr>
          </a:lstStyle>
          <a:p>
            <a:pPr/>
            <a:r>
              <a:t>Tape</a:t>
            </a:r>
          </a:p>
        </p:txBody>
      </p:sp>
      <p:sp>
        <p:nvSpPr>
          <p:cNvPr id="350" name="Non-Volatile RAM"/>
          <p:cNvSpPr txBox="1"/>
          <p:nvPr/>
        </p:nvSpPr>
        <p:spPr>
          <a:xfrm>
            <a:off x="3294660" y="3634265"/>
            <a:ext cx="2247936" cy="42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200">
                <a:solidFill>
                  <a:srgbClr val="FF2600"/>
                </a:solidFill>
              </a:defRPr>
            </a:lvl1pPr>
          </a:lstStyle>
          <a:p>
            <a:pPr/>
            <a:r>
              <a:t>Non-Volatile RAM</a:t>
            </a:r>
          </a:p>
        </p:txBody>
      </p:sp>
      <p:sp>
        <p:nvSpPr>
          <p:cNvPr id="351" name="~GB/s"/>
          <p:cNvSpPr txBox="1"/>
          <p:nvPr/>
        </p:nvSpPr>
        <p:spPr>
          <a:xfrm>
            <a:off x="107080" y="4291329"/>
            <a:ext cx="888316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~GB/s</a:t>
            </a:r>
          </a:p>
        </p:txBody>
      </p:sp>
      <p:sp>
        <p:nvSpPr>
          <p:cNvPr id="352" name="~10GB/s"/>
          <p:cNvSpPr txBox="1"/>
          <p:nvPr/>
        </p:nvSpPr>
        <p:spPr>
          <a:xfrm>
            <a:off x="638603" y="2876562"/>
            <a:ext cx="1199094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~10GB/s</a:t>
            </a:r>
          </a:p>
        </p:txBody>
      </p:sp>
      <p:sp>
        <p:nvSpPr>
          <p:cNvPr id="353" name="~100GB/s"/>
          <p:cNvSpPr txBox="1"/>
          <p:nvPr/>
        </p:nvSpPr>
        <p:spPr>
          <a:xfrm>
            <a:off x="860481" y="2054350"/>
            <a:ext cx="1354483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~100GB/s</a:t>
            </a:r>
          </a:p>
        </p:txBody>
      </p:sp>
      <p:sp>
        <p:nvSpPr>
          <p:cNvPr id="354" name="~MBs…"/>
          <p:cNvSpPr txBox="1"/>
          <p:nvPr/>
        </p:nvSpPr>
        <p:spPr>
          <a:xfrm>
            <a:off x="6660280" y="1901950"/>
            <a:ext cx="1230063" cy="74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~MBs</a:t>
            </a:r>
          </a:p>
          <a:p>
            <a:pPr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~$2/MB</a:t>
            </a:r>
          </a:p>
        </p:txBody>
      </p:sp>
      <p:sp>
        <p:nvSpPr>
          <p:cNvPr id="355" name="~10GBs…"/>
          <p:cNvSpPr txBox="1"/>
          <p:nvPr/>
        </p:nvSpPr>
        <p:spPr>
          <a:xfrm>
            <a:off x="7155580" y="2851162"/>
            <a:ext cx="1214647" cy="74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~10GBs</a:t>
            </a:r>
          </a:p>
          <a:p>
            <a:pPr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~$5/GB</a:t>
            </a:r>
          </a:p>
        </p:txBody>
      </p:sp>
      <p:sp>
        <p:nvSpPr>
          <p:cNvPr id="356" name="~TBs…"/>
          <p:cNvSpPr txBox="1"/>
          <p:nvPr/>
        </p:nvSpPr>
        <p:spPr>
          <a:xfrm>
            <a:off x="7778752" y="3970793"/>
            <a:ext cx="1323514" cy="74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~TBs</a:t>
            </a:r>
          </a:p>
          <a:p>
            <a:pPr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~$200/TB</a:t>
            </a:r>
          </a:p>
        </p:txBody>
      </p:sp>
      <p:sp>
        <p:nvSpPr>
          <p:cNvPr id="357" name="~PBs; ~$10/TB"/>
          <p:cNvSpPr txBox="1"/>
          <p:nvPr/>
        </p:nvSpPr>
        <p:spPr>
          <a:xfrm>
            <a:off x="6465675" y="6364412"/>
            <a:ext cx="1998958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~PBs; ~$10/TB</a:t>
            </a:r>
          </a:p>
        </p:txBody>
      </p:sp>
      <p:sp>
        <p:nvSpPr>
          <p:cNvPr id="358" name="~10TBs…"/>
          <p:cNvSpPr txBox="1"/>
          <p:nvPr/>
        </p:nvSpPr>
        <p:spPr>
          <a:xfrm>
            <a:off x="7457087" y="5589267"/>
            <a:ext cx="1168126" cy="74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~10TBs</a:t>
            </a:r>
          </a:p>
          <a:p>
            <a:pPr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~$30/TB</a:t>
            </a:r>
          </a:p>
        </p:txBody>
      </p:sp>
      <p:sp>
        <p:nvSpPr>
          <p:cNvPr id="359" name="~200MB/s"/>
          <p:cNvSpPr txBox="1"/>
          <p:nvPr/>
        </p:nvSpPr>
        <p:spPr>
          <a:xfrm>
            <a:off x="22614" y="5866129"/>
            <a:ext cx="1369899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~200MB/s</a:t>
            </a:r>
          </a:p>
        </p:txBody>
      </p:sp>
      <p:sp>
        <p:nvSpPr>
          <p:cNvPr id="360" name="~50MB/s"/>
          <p:cNvSpPr txBox="1"/>
          <p:nvPr/>
        </p:nvSpPr>
        <p:spPr>
          <a:xfrm>
            <a:off x="263914" y="6364412"/>
            <a:ext cx="1214510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~50MB/s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click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after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ntr" nodeType="after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Class="entr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ntr" nodeType="afterEffect" presetSubtype="0" presetID="1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Class="entr" nodeType="after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Class="entr" nodeType="clickEffect" presetSubtype="0" presetID="1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51" grpId="13"/>
      <p:bldP build="whole" bldLvl="1" animBg="1" rev="0" advAuto="0" spid="357" grpId="17"/>
      <p:bldP build="whole" bldLvl="1" animBg="1" rev="0" advAuto="0" spid="358" grpId="11"/>
      <p:bldP build="whole" bldLvl="1" animBg="1" rev="0" advAuto="0" spid="318" grpId="12"/>
      <p:bldP build="whole" bldLvl="1" animBg="1" rev="0" advAuto="0" spid="336" grpId="2"/>
      <p:bldP build="whole" bldLvl="1" animBg="1" rev="0" advAuto="0" spid="350" grpId="18"/>
      <p:bldP build="whole" bldLvl="1" animBg="1" rev="0" advAuto="0" spid="342" grpId="8"/>
      <p:bldP build="whole" bldLvl="1" animBg="1" rev="0" advAuto="0" spid="345" grpId="7"/>
      <p:bldP build="whole" bldLvl="1" animBg="1" rev="0" advAuto="0" spid="352" grpId="5"/>
      <p:bldP build="whole" bldLvl="1" animBg="1" rev="0" advAuto="0" spid="354" grpId="9"/>
      <p:bldP build="whole" bldLvl="1" animBg="1" rev="0" advAuto="0" spid="333" grpId="1"/>
      <p:bldP build="whole" bldLvl="1" animBg="1" rev="0" advAuto="0" spid="353" grpId="4"/>
      <p:bldP build="whole" bldLvl="1" animBg="1" rev="0" advAuto="0" spid="359" grpId="6"/>
      <p:bldP build="whole" bldLvl="1" animBg="1" rev="0" advAuto="0" spid="360" grpId="16"/>
      <p:bldP build="whole" bldLvl="1" animBg="1" rev="0" advAuto="0" spid="356" grpId="14"/>
      <p:bldP build="whole" bldLvl="1" animBg="1" rev="0" advAuto="0" spid="348" grpId="3"/>
      <p:bldP build="whole" bldLvl="1" animBg="1" rev="0" advAuto="0" spid="349" grpId="15"/>
      <p:bldP build="whole" bldLvl="1" animBg="1" rev="0" advAuto="0" spid="355" grpId="1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6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6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64" name="Magnetic Hard Disk (Disk for short)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Magnetic Hard Disk (Disk for short)</a:t>
              </a:r>
            </a:p>
          </p:txBody>
        </p:sp>
      </p:grpSp>
      <p:sp>
        <p:nvSpPr>
          <p:cNvPr id="366" name="Widely used secondary storage device…"/>
          <p:cNvSpPr txBox="1"/>
          <p:nvPr/>
        </p:nvSpPr>
        <p:spPr>
          <a:xfrm>
            <a:off x="253541" y="1621093"/>
            <a:ext cx="8636918" cy="2723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Widely used secondary storage device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Data storage/retrieval units: </a:t>
            </a:r>
            <a:r>
              <a:t>disk blocks</a:t>
            </a:r>
            <a:r>
              <a:rPr b="0"/>
              <a:t> or </a:t>
            </a:r>
            <a:r>
              <a:t>pages</a:t>
            </a:r>
            <a:endParaRPr b="0"/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Unlike DRAM, different disk pages have different retrieval times based on location</a:t>
            </a:r>
            <a:endParaRPr b="0"/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Need to optimize layout of data on disk pages</a:t>
            </a:r>
            <a:endParaRPr b="0"/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Orders of magnitude performance gaps possible!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36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7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6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0" name="Components of a Disk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Components of a Disk</a:t>
              </a:r>
            </a:p>
          </p:txBody>
        </p:sp>
      </p:grpSp>
      <p:pic>
        <p:nvPicPr>
          <p:cNvPr id="37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84883" y="1266721"/>
            <a:ext cx="6374234" cy="54845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7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7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6" name="Components of a Disk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Components of a Disk</a:t>
              </a:r>
            </a:p>
          </p:txBody>
        </p:sp>
      </p:grpSp>
      <p:pic>
        <p:nvPicPr>
          <p:cNvPr id="37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507" y="1385571"/>
            <a:ext cx="5628590" cy="4977945"/>
          </a:xfrm>
          <a:prstGeom prst="rect">
            <a:avLst/>
          </a:prstGeom>
          <a:ln w="12700">
            <a:miter lim="400000"/>
          </a:ln>
        </p:spPr>
      </p:pic>
      <p:pic>
        <p:nvPicPr>
          <p:cNvPr id="37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80717" y="1878876"/>
            <a:ext cx="3598447" cy="3967340"/>
          </a:xfrm>
          <a:prstGeom prst="rect">
            <a:avLst/>
          </a:prstGeom>
          <a:ln w="12700">
            <a:miter lim="400000"/>
          </a:ln>
        </p:spPr>
      </p:pic>
      <p:sp>
        <p:nvSpPr>
          <p:cNvPr id="380" name="1 block = n contiguous sectors…"/>
          <p:cNvSpPr txBox="1"/>
          <p:nvPr/>
        </p:nvSpPr>
        <p:spPr>
          <a:xfrm>
            <a:off x="3833275" y="5842794"/>
            <a:ext cx="4593839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1 block = n contiguous sectors</a:t>
            </a:r>
          </a:p>
          <a:p>
            <a:pPr algn="ctr"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(n fixed during disk configuration)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8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8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8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4" name="How does a Disk Work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How does a Disk Work?</a:t>
              </a:r>
            </a:p>
          </p:txBody>
        </p:sp>
      </p:grpSp>
      <p:pic>
        <p:nvPicPr>
          <p:cNvPr id="38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507" y="1385571"/>
            <a:ext cx="5628590" cy="4977945"/>
          </a:xfrm>
          <a:prstGeom prst="rect">
            <a:avLst/>
          </a:prstGeom>
          <a:ln w="12700">
            <a:miter lim="400000"/>
          </a:ln>
        </p:spPr>
      </p:pic>
      <p:sp>
        <p:nvSpPr>
          <p:cNvPr id="387" name="Magnetic changes on platters to store bits…"/>
          <p:cNvSpPr txBox="1"/>
          <p:nvPr/>
        </p:nvSpPr>
        <p:spPr>
          <a:xfrm>
            <a:off x="4873613" y="1533952"/>
            <a:ext cx="4230910" cy="1275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Magnetic changes on platters to store bits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Spindle rotates platters</a:t>
            </a:r>
          </a:p>
        </p:txBody>
      </p:sp>
      <p:sp>
        <p:nvSpPr>
          <p:cNvPr id="388" name="7200 to 15000 RPM…"/>
          <p:cNvSpPr txBox="1"/>
          <p:nvPr/>
        </p:nvSpPr>
        <p:spPr>
          <a:xfrm>
            <a:off x="5518729" y="3123973"/>
            <a:ext cx="3153332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7200 to 15000 RPM</a:t>
            </a:r>
          </a:p>
          <a:p>
            <a:pPr algn="ctr">
              <a:defRPr sz="24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(Rotations Per Minute)</a:t>
            </a:r>
          </a:p>
        </p:txBody>
      </p:sp>
      <p:sp>
        <p:nvSpPr>
          <p:cNvPr id="389" name="Head reads/writes track…"/>
          <p:cNvSpPr txBox="1"/>
          <p:nvPr/>
        </p:nvSpPr>
        <p:spPr>
          <a:xfrm>
            <a:off x="4873613" y="4103732"/>
            <a:ext cx="4379639" cy="2113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Head reads/writes track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Exactly 1 head can read/write at a time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Arm moves radially to position head on track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88" grpId="1"/>
      <p:bldP build="whole" bldLvl="1" animBg="1" rev="0" advAuto="0" spid="389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9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5045" y="1482364"/>
            <a:ext cx="6809910" cy="511738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9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9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4" name="How is the Disk Integrated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How is the Disk Integrated?</a:t>
              </a:r>
            </a:p>
          </p:txBody>
        </p:sp>
      </p:grpSp>
      <p:sp>
        <p:nvSpPr>
          <p:cNvPr id="396" name="OS interfaces…"/>
          <p:cNvSpPr txBox="1"/>
          <p:nvPr/>
        </p:nvSpPr>
        <p:spPr>
          <a:xfrm>
            <a:off x="6653618" y="2197894"/>
            <a:ext cx="2102754" cy="11482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OS interfaces</a:t>
            </a:r>
          </a:p>
          <a:p>
            <a:pPr algn="ctr"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with the </a:t>
            </a:r>
          </a:p>
          <a:p>
            <a:pPr algn="ctr"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Disk Controller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9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0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9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0" name="Disk Access Tim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Disk Access Times</a:t>
              </a:r>
            </a:p>
          </p:txBody>
        </p:sp>
      </p:grpSp>
      <p:sp>
        <p:nvSpPr>
          <p:cNvPr id="402" name="Access time = Rotational delay + Seek time + Transfer time"/>
          <p:cNvSpPr txBox="1"/>
          <p:nvPr/>
        </p:nvSpPr>
        <p:spPr>
          <a:xfrm>
            <a:off x="475302" y="1483681"/>
            <a:ext cx="8193396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Access time = Rotational delay + Seek time + Transfer time </a:t>
            </a:r>
          </a:p>
        </p:txBody>
      </p:sp>
      <p:sp>
        <p:nvSpPr>
          <p:cNvPr id="403" name="Rotational delay…"/>
          <p:cNvSpPr txBox="1"/>
          <p:nvPr/>
        </p:nvSpPr>
        <p:spPr>
          <a:xfrm>
            <a:off x="473236" y="2172530"/>
            <a:ext cx="7898337" cy="42978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Rotational delay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Waiting for sector to come under disk head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Function of RPM; typically, 0-10ms (avg v worst)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Seek time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Moving disk head to correct track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Typically, 1-20ms (high-end disks: avg is 4ms)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Transfer time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Moving data from/to disk surface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Typically, hundreds of MB/s!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40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0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0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7" name="Typical Modern Disk Spec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Typical Modern Disk Spec</a:t>
              </a:r>
            </a:p>
          </p:txBody>
        </p:sp>
      </p:grpSp>
      <p:graphicFrame>
        <p:nvGraphicFramePr>
          <p:cNvPr id="409" name="Table 1"/>
          <p:cNvGraphicFramePr/>
          <p:nvPr/>
        </p:nvGraphicFramePr>
        <p:xfrm>
          <a:off x="2733675" y="2622550"/>
          <a:ext cx="3689350" cy="2431207"/>
        </p:xfrm>
        <a:graphic xmlns:a="http://schemas.openxmlformats.org/drawingml/2006/main">
          <a:graphicData uri="http://schemas.openxmlformats.org/drawingml/2006/table">
            <a:tbl>
              <a:tblPr firstCol="1" firstRow="0" lastCol="0" lastRow="0" bandCol="0" bandRow="1" rtl="0">
                <a:tableStyleId>{4C3C2611-4C71-4FC5-86AE-919BDF0F9419}</a:tableStyleId>
              </a:tblPr>
              <a:tblGrid>
                <a:gridCol w="1838325"/>
                <a:gridCol w="1838325"/>
              </a:tblGrid>
              <a:tr h="604626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</a:rPr>
                        <a:t>Capacity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/>
                        <a:t>1TB</a:t>
                      </a:r>
                    </a:p>
                  </a:txBody>
                  <a:tcPr marL="0" marR="0" marT="0" marB="0" anchor="ctr" anchorCtr="0" horzOverflow="overflow"/>
                </a:tc>
              </a:tr>
              <a:tr h="604626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</a:rPr>
                        <a:t>RPM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/>
                        <a:t>7200</a:t>
                      </a:r>
                    </a:p>
                  </a:txBody>
                  <a:tcPr marL="0" marR="0" marT="0" marB="0" anchor="ctr" anchorCtr="0" horzOverflow="overflow"/>
                </a:tc>
              </a:tr>
              <a:tr h="604626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</a:rPr>
                        <a:t>Transfer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/>
                        <a:t>6 Gb/s</a:t>
                      </a:r>
                    </a:p>
                  </a:txBody>
                  <a:tcPr marL="0" marR="0" marT="0" marB="0" anchor="ctr" anchorCtr="0" horzOverflow="overflow"/>
                </a:tc>
              </a:tr>
              <a:tr h="604626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</a:rPr>
                        <a:t>#Platters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/>
                        <a:t>Just 1!</a:t>
                      </a:r>
                    </a:p>
                  </a:txBody>
                  <a:tcPr marL="0" marR="0" marT="0" marB="0" anchor="ctr" anchorCtr="0" horzOverflow="overflow"/>
                </a:tc>
              </a:tr>
              <a:tr h="604626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</a:rPr>
                        <a:t>Avg Seek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/>
                        <a:t>9ms</a:t>
                      </a:r>
                    </a:p>
                  </a:txBody>
                  <a:tcPr marL="0" marR="0" marT="0" marB="0" anchor="ctr" anchorCtr="0" horzOverflow="overflow"/>
                </a:tc>
              </a:tr>
              <a:tr h="604626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</a:rPr>
                        <a:t>Price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/>
                        <a:t>USD 33!</a:t>
                      </a:r>
                    </a:p>
                  </a:txBody>
                  <a:tcPr marL="0" marR="0" marT="0" marB="0" anchor="ctr" anchorCtr="0" horzOverflow="overflow"/>
                </a:tc>
              </a:tr>
            </a:tbl>
          </a:graphicData>
        </a:graphic>
      </p:graphicFrame>
      <p:sp>
        <p:nvSpPr>
          <p:cNvPr id="410" name="Western Digital Blue WD10EZEX (from Amazon)"/>
          <p:cNvSpPr txBox="1"/>
          <p:nvPr/>
        </p:nvSpPr>
        <p:spPr>
          <a:xfrm>
            <a:off x="1236632" y="1867694"/>
            <a:ext cx="6670736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Western Digital Blue WD10EZEX (from Amazon)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1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1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14" name="Data Organization on Disk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Data Organization on Disk</a:t>
              </a:r>
            </a:p>
          </p:txBody>
        </p:sp>
      </p:grpSp>
      <p:sp>
        <p:nvSpPr>
          <p:cNvPr id="416" name="Disk space is organized into files; relation is stored as a file…"/>
          <p:cNvSpPr txBox="1"/>
          <p:nvPr/>
        </p:nvSpPr>
        <p:spPr>
          <a:xfrm>
            <a:off x="216533" y="1612012"/>
            <a:ext cx="8710934" cy="4526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Disk space is organized into </a:t>
            </a:r>
            <a:r>
              <a:rPr b="1"/>
              <a:t>files</a:t>
            </a:r>
            <a:r>
              <a:t>; relation is stored as a file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Files are made of </a:t>
            </a:r>
            <a:r>
              <a:rPr b="1"/>
              <a:t>pages</a:t>
            </a:r>
            <a:r>
              <a:t>; each page is physically laid out on 1 or more disk </a:t>
            </a:r>
            <a:r>
              <a:rPr b="1"/>
              <a:t>blocks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Typical block size: 512B; page size: 4KB or 8KB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OS/RAM page size is not necessarily same as disk block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Page size is always a multiple of disk block size but can be much higher, e.g., even 1 MB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Page is basic unit of reads/writes to disk by OS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File data (de-)allocated in increments of pages on disk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Pages contain </a:t>
            </a:r>
            <a:r>
              <a:rPr b="1"/>
              <a:t>records</a:t>
            </a:r>
            <a:r>
              <a:t> (physical version of tuples)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416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2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1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20" name="Disk Data Layout Principl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Disk Data Layout Principles</a:t>
              </a:r>
            </a:p>
          </p:txBody>
        </p:sp>
      </p:grpSp>
      <p:sp>
        <p:nvSpPr>
          <p:cNvPr id="422" name="Sequential access vs. Random access…"/>
          <p:cNvSpPr txBox="1"/>
          <p:nvPr/>
        </p:nvSpPr>
        <p:spPr>
          <a:xfrm>
            <a:off x="216533" y="1618777"/>
            <a:ext cx="8710934" cy="3916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Sequential</a:t>
            </a:r>
            <a:r>
              <a:t> access vs. </a:t>
            </a:r>
            <a:r>
              <a:rPr b="1"/>
              <a:t>Random</a:t>
            </a:r>
            <a:r>
              <a:t> access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Reading contiguous blocks together </a:t>
            </a:r>
            <a:r>
              <a:rPr i="1"/>
              <a:t>amortizes</a:t>
            </a:r>
            <a:r>
              <a:t> seek time and rotational delay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a transfer rate of 200MB/s, sequential reads can be ~200MB/s, but random reads ~0.3MB/s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Better to lay out pages of a file contiguously on disk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</a:t>
            </a:r>
            <a:r>
              <a:rPr b="1"/>
              <a:t>Next</a:t>
            </a:r>
            <a:r>
              <a:t>”</a:t>
            </a:r>
            <a:r>
              <a:rPr b="1"/>
              <a:t> </a:t>
            </a:r>
            <a:r>
              <a:t>block concept: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On same track (in rotation order), then same cylinder, and then adjacent cylinder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42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2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2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26" name="Review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Review</a:t>
              </a:r>
            </a:p>
          </p:txBody>
        </p:sp>
      </p:grpSp>
      <p:sp>
        <p:nvSpPr>
          <p:cNvPr id="428" name="Why does a magnetic hard disk have seek time?…"/>
          <p:cNvSpPr txBox="1"/>
          <p:nvPr/>
        </p:nvSpPr>
        <p:spPr>
          <a:xfrm>
            <a:off x="216533" y="1673639"/>
            <a:ext cx="8710934" cy="2951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47578" indent="-347578">
              <a:spcBef>
                <a:spcPts val="1000"/>
              </a:spcBef>
              <a:buSzPct val="100000"/>
              <a:buAutoNum type="arabicPeriod" startAt="1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Why does a magnetic hard disk have seek time?</a:t>
            </a:r>
          </a:p>
          <a:p>
            <a:pPr marL="347578" indent="-347578">
              <a:spcBef>
                <a:spcPts val="1000"/>
              </a:spcBef>
              <a:buSzPct val="100000"/>
              <a:buAutoNum type="arabicPeriod" startAt="1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RPM of a given magnetic hard disk is 6000, what is the average rotational delay?</a:t>
            </a:r>
          </a:p>
          <a:p>
            <a:pPr marL="347578" indent="-347578">
              <a:spcBef>
                <a:spcPts val="1000"/>
              </a:spcBef>
              <a:buSzPct val="100000"/>
              <a:buAutoNum type="arabicPeriod" startAt="1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causes the random vs. sequential access latency dichotomy on a magnetic hard disk?</a:t>
            </a:r>
          </a:p>
          <a:p>
            <a:pPr marL="347578" indent="-347578">
              <a:spcBef>
                <a:spcPts val="1000"/>
              </a:spcBef>
              <a:buSzPct val="100000"/>
              <a:buAutoNum type="arabicPeriod" startAt="1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Which part(s) of the disk access latency does not change between random vs. sequential access?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428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31" name="Is it possible to exploit RAM better and avoid going to disk all the time?"/>
          <p:cNvSpPr txBox="1"/>
          <p:nvPr/>
        </p:nvSpPr>
        <p:spPr>
          <a:xfrm>
            <a:off x="533400" y="2579205"/>
            <a:ext cx="8077200" cy="1191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lnSpc>
                <a:spcPct val="120000"/>
              </a:lnSpc>
              <a:defRPr sz="35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Is it possible to exploit RAM better and avoid going to disk all the time?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3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3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5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437" name="Data Storage (Disks)…"/>
          <p:cNvSpPr txBox="1"/>
          <p:nvPr/>
        </p:nvSpPr>
        <p:spPr>
          <a:xfrm>
            <a:off x="253541" y="1621093"/>
            <a:ext cx="8636918" cy="2091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571500" indent="-571500">
              <a:lnSpc>
                <a:spcPts val="4000"/>
              </a:lnSpc>
              <a:buClr>
                <a:srgbClr val="92D050"/>
              </a:buClr>
              <a:buSzPct val="100000"/>
              <a:buChar char="❖"/>
              <a:defRPr b="1"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 Storage (Disks)</a:t>
            </a:r>
          </a:p>
          <a:p>
            <a:pPr marL="571500" indent="-571500">
              <a:lnSpc>
                <a:spcPts val="4000"/>
              </a:lnSpc>
              <a:buClr>
                <a:srgbClr val="92D050"/>
              </a:buClr>
              <a:buSzPct val="100000"/>
              <a:buChar char="❖"/>
              <a:defRPr b="1"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Buffer Management</a:t>
            </a:r>
          </a:p>
          <a:p>
            <a:pPr marL="571500" indent="-571500">
              <a:lnSpc>
                <a:spcPts val="4000"/>
              </a:lnSpc>
              <a:buClr>
                <a:srgbClr val="92D050"/>
              </a:buClr>
              <a:buSzPct val="100000"/>
              <a:buChar char="❖"/>
              <a:defRPr b="1"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File Organization</a:t>
            </a:r>
          </a:p>
          <a:p>
            <a:pPr marL="571500" indent="-571500">
              <a:lnSpc>
                <a:spcPts val="4000"/>
              </a:lnSpc>
              <a:buClr>
                <a:srgbClr val="92D050"/>
              </a:buClr>
              <a:buSzPct val="100000"/>
              <a:buChar char="❖"/>
              <a:defRPr b="1"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New Storage Hardware</a:t>
            </a:r>
          </a:p>
        </p:txBody>
      </p:sp>
      <p:sp>
        <p:nvSpPr>
          <p:cNvPr id="438" name="Arrow"/>
          <p:cNvSpPr/>
          <p:nvPr/>
        </p:nvSpPr>
        <p:spPr>
          <a:xfrm>
            <a:off x="4112344" y="2225228"/>
            <a:ext cx="766912" cy="477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8601" y="14256"/>
                </a:moveTo>
                <a:lnTo>
                  <a:pt x="8601" y="21600"/>
                </a:lnTo>
                <a:lnTo>
                  <a:pt x="0" y="10800"/>
                </a:lnTo>
                <a:lnTo>
                  <a:pt x="8601" y="0"/>
                </a:lnTo>
                <a:lnTo>
                  <a:pt x="8601" y="7344"/>
                </a:lnTo>
                <a:lnTo>
                  <a:pt x="21600" y="7344"/>
                </a:lnTo>
                <a:lnTo>
                  <a:pt x="21600" y="1425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>
                                        <p:cTn id="7" dur="2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3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4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4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42" name="Buffer Managemen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Buffer Management</a:t>
              </a:r>
            </a:p>
          </p:txBody>
        </p:sp>
      </p:grpSp>
      <p:sp>
        <p:nvSpPr>
          <p:cNvPr id="444" name="Pages should be in DRAM for DBMS query processor…"/>
          <p:cNvSpPr txBox="1"/>
          <p:nvPr/>
        </p:nvSpPr>
        <p:spPr>
          <a:xfrm>
            <a:off x="267986" y="1648365"/>
            <a:ext cx="8608028" cy="36882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Pages should be in DRAM for DBMS query processor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But not all pages of a database might fit in DRAM!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Buffer Pool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part of main memory that DBMS manages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Divided into </a:t>
            </a:r>
            <a:r>
              <a:rPr b="1"/>
              <a:t>buffer frames</a:t>
            </a:r>
            <a:r>
              <a:t> (slots for pages)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Buffer Manager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Subsystem of DBMS to read pages from disk to buffer pool and write “dirty” pages back to disk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444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4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4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48" name="Buffer Managemen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Buffer Management</a:t>
              </a:r>
            </a:p>
          </p:txBody>
        </p:sp>
      </p:grpSp>
      <p:grpSp>
        <p:nvGrpSpPr>
          <p:cNvPr id="461" name="Group"/>
          <p:cNvGrpSpPr/>
          <p:nvPr/>
        </p:nvGrpSpPr>
        <p:grpSpPr>
          <a:xfrm>
            <a:off x="1670608" y="2701924"/>
            <a:ext cx="4230689" cy="1720851"/>
            <a:chOff x="0" y="0"/>
            <a:chExt cx="4230687" cy="1720849"/>
          </a:xfrm>
        </p:grpSpPr>
        <p:sp>
          <p:nvSpPr>
            <p:cNvPr id="450" name="Rectangle"/>
            <p:cNvSpPr/>
            <p:nvPr/>
          </p:nvSpPr>
          <p:spPr>
            <a:xfrm>
              <a:off x="12700" y="12700"/>
              <a:ext cx="4205288" cy="1695450"/>
            </a:xfrm>
            <a:prstGeom prst="rect">
              <a:avLst/>
            </a:prstGeom>
            <a:noFill/>
            <a:ln w="254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451" name="Rectangle"/>
            <p:cNvSpPr/>
            <p:nvPr/>
          </p:nvSpPr>
          <p:spPr>
            <a:xfrm>
              <a:off x="6349" y="6350"/>
              <a:ext cx="679451" cy="1708150"/>
            </a:xfrm>
            <a:prstGeom prst="rect">
              <a:avLst/>
            </a:prstGeom>
            <a:noFill/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452" name="Rectangle"/>
            <p:cNvSpPr/>
            <p:nvPr/>
          </p:nvSpPr>
          <p:spPr>
            <a:xfrm>
              <a:off x="698500" y="6350"/>
              <a:ext cx="682625" cy="1708150"/>
            </a:xfrm>
            <a:prstGeom prst="rect">
              <a:avLst/>
            </a:prstGeom>
            <a:noFill/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453" name="Rectangle"/>
            <p:cNvSpPr/>
            <p:nvPr/>
          </p:nvSpPr>
          <p:spPr>
            <a:xfrm>
              <a:off x="1393825" y="6350"/>
              <a:ext cx="681038" cy="1708150"/>
            </a:xfrm>
            <a:prstGeom prst="rect">
              <a:avLst/>
            </a:prstGeom>
            <a:noFill/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454" name="Rectangle"/>
            <p:cNvSpPr/>
            <p:nvPr/>
          </p:nvSpPr>
          <p:spPr>
            <a:xfrm>
              <a:off x="2087562" y="6350"/>
              <a:ext cx="679451" cy="1708150"/>
            </a:xfrm>
            <a:prstGeom prst="rect">
              <a:avLst/>
            </a:prstGeom>
            <a:noFill/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455" name="Rectangle"/>
            <p:cNvSpPr/>
            <p:nvPr/>
          </p:nvSpPr>
          <p:spPr>
            <a:xfrm>
              <a:off x="2779712" y="6350"/>
              <a:ext cx="681038" cy="1708150"/>
            </a:xfrm>
            <a:prstGeom prst="rect">
              <a:avLst/>
            </a:prstGeom>
            <a:noFill/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456" name="Line"/>
            <p:cNvSpPr/>
            <p:nvPr/>
          </p:nvSpPr>
          <p:spPr>
            <a:xfrm>
              <a:off x="0" y="550862"/>
              <a:ext cx="4230688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57" name="Line"/>
            <p:cNvSpPr/>
            <p:nvPr/>
          </p:nvSpPr>
          <p:spPr>
            <a:xfrm>
              <a:off x="0" y="1169987"/>
              <a:ext cx="4230688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58" name="Rectangle"/>
            <p:cNvSpPr/>
            <p:nvPr/>
          </p:nvSpPr>
          <p:spPr>
            <a:xfrm>
              <a:off x="3468687" y="-1"/>
              <a:ext cx="750492" cy="550864"/>
            </a:xfrm>
            <a:prstGeom prst="rect">
              <a:avLst/>
            </a:prstGeom>
            <a:solidFill>
              <a:srgbClr val="30303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459" name="Rectangle"/>
            <p:cNvSpPr/>
            <p:nvPr/>
          </p:nvSpPr>
          <p:spPr>
            <a:xfrm>
              <a:off x="1387475" y="-1"/>
              <a:ext cx="693738" cy="550864"/>
            </a:xfrm>
            <a:prstGeom prst="rect">
              <a:avLst/>
            </a:prstGeom>
            <a:solidFill>
              <a:srgbClr val="30303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460" name="Rectangle"/>
            <p:cNvSpPr/>
            <p:nvPr/>
          </p:nvSpPr>
          <p:spPr>
            <a:xfrm>
              <a:off x="2081212" y="1169987"/>
              <a:ext cx="692151" cy="550863"/>
            </a:xfrm>
            <a:prstGeom prst="rect">
              <a:avLst/>
            </a:prstGeom>
            <a:solidFill>
              <a:srgbClr val="30303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</p:grpSp>
      <p:grpSp>
        <p:nvGrpSpPr>
          <p:cNvPr id="468" name="Group"/>
          <p:cNvGrpSpPr/>
          <p:nvPr/>
        </p:nvGrpSpPr>
        <p:grpSpPr>
          <a:xfrm>
            <a:off x="2854114" y="5496309"/>
            <a:ext cx="1795414" cy="938808"/>
            <a:chOff x="0" y="0"/>
            <a:chExt cx="1795412" cy="938806"/>
          </a:xfrm>
        </p:grpSpPr>
        <p:grpSp>
          <p:nvGrpSpPr>
            <p:cNvPr id="466" name="Group"/>
            <p:cNvGrpSpPr/>
            <p:nvPr/>
          </p:nvGrpSpPr>
          <p:grpSpPr>
            <a:xfrm>
              <a:off x="0" y="0"/>
              <a:ext cx="1795413" cy="938807"/>
              <a:chOff x="0" y="0"/>
              <a:chExt cx="1795412" cy="938806"/>
            </a:xfrm>
          </p:grpSpPr>
          <p:sp>
            <p:nvSpPr>
              <p:cNvPr id="462" name="Oval"/>
              <p:cNvSpPr/>
              <p:nvPr/>
            </p:nvSpPr>
            <p:spPr>
              <a:xfrm>
                <a:off x="17305" y="0"/>
                <a:ext cx="1760804" cy="209827"/>
              </a:xfrm>
              <a:prstGeom prst="ellipse">
                <a:avLst/>
              </a:prstGeom>
              <a:noFill/>
              <a:ln w="25400" cap="flat">
                <a:solidFill>
                  <a:srgbClr val="30303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463" name="Oval"/>
              <p:cNvSpPr/>
              <p:nvPr/>
            </p:nvSpPr>
            <p:spPr>
              <a:xfrm>
                <a:off x="17305" y="728980"/>
                <a:ext cx="1760804" cy="209827"/>
              </a:xfrm>
              <a:prstGeom prst="ellipse">
                <a:avLst/>
              </a:prstGeom>
              <a:noFill/>
              <a:ln w="25400" cap="flat">
                <a:solidFill>
                  <a:srgbClr val="30303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464" name="Line"/>
              <p:cNvSpPr/>
              <p:nvPr/>
            </p:nvSpPr>
            <p:spPr>
              <a:xfrm flipH="1">
                <a:off x="0" y="105994"/>
                <a:ext cx="1" cy="728981"/>
              </a:xfrm>
              <a:prstGeom prst="line">
                <a:avLst/>
              </a:prstGeom>
              <a:noFill/>
              <a:ln w="25400" cap="flat">
                <a:solidFill>
                  <a:srgbClr val="30303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465" name="Line"/>
              <p:cNvSpPr/>
              <p:nvPr/>
            </p:nvSpPr>
            <p:spPr>
              <a:xfrm>
                <a:off x="1795412" y="105994"/>
                <a:ext cx="1" cy="728981"/>
              </a:xfrm>
              <a:prstGeom prst="line">
                <a:avLst/>
              </a:prstGeom>
              <a:noFill/>
              <a:ln w="25400" cap="flat">
                <a:solidFill>
                  <a:srgbClr val="30303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/>
                </a:pPr>
              </a:p>
            </p:txBody>
          </p:sp>
        </p:grpSp>
        <p:sp>
          <p:nvSpPr>
            <p:cNvPr id="467" name="DB"/>
            <p:cNvSpPr txBox="1"/>
            <p:nvPr/>
          </p:nvSpPr>
          <p:spPr>
            <a:xfrm>
              <a:off x="503020" y="195334"/>
              <a:ext cx="789373" cy="5481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450" tIns="44450" rIns="44450" bIns="44450" numCol="1" anchor="ctr">
              <a:noAutofit/>
            </a:bodyPr>
            <a:lstStyle>
              <a:lvl1pPr algn="ctr">
                <a:defRPr sz="2400">
                  <a:solidFill>
                    <a:srgbClr val="53535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DB</a:t>
              </a:r>
            </a:p>
          </p:txBody>
        </p:sp>
      </p:grpSp>
      <p:sp>
        <p:nvSpPr>
          <p:cNvPr id="469" name="Line"/>
          <p:cNvSpPr/>
          <p:nvPr/>
        </p:nvSpPr>
        <p:spPr>
          <a:xfrm>
            <a:off x="561541" y="4874252"/>
            <a:ext cx="6103927" cy="1"/>
          </a:xfrm>
          <a:prstGeom prst="line">
            <a:avLst/>
          </a:prstGeom>
          <a:ln w="38100">
            <a:solidFill>
              <a:schemeClr val="accent2"/>
            </a:solidFill>
            <a:custDash>
              <a:ds d="200000" sp="200000"/>
            </a:custDash>
            <a:miter lim="400000"/>
          </a:ln>
        </p:spPr>
        <p:txBody>
          <a:bodyPr lIns="45719" rIns="45719"/>
          <a:lstStyle/>
          <a:p>
            <a:pPr>
              <a:defRPr sz="2400"/>
            </a:pPr>
          </a:p>
        </p:txBody>
      </p:sp>
      <p:sp>
        <p:nvSpPr>
          <p:cNvPr id="470" name="RAM"/>
          <p:cNvSpPr txBox="1"/>
          <p:nvPr/>
        </p:nvSpPr>
        <p:spPr>
          <a:xfrm>
            <a:off x="604973" y="4284776"/>
            <a:ext cx="795736" cy="434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RAM</a:t>
            </a:r>
          </a:p>
        </p:txBody>
      </p:sp>
      <p:sp>
        <p:nvSpPr>
          <p:cNvPr id="471" name="Disk"/>
          <p:cNvSpPr txBox="1"/>
          <p:nvPr/>
        </p:nvSpPr>
        <p:spPr>
          <a:xfrm>
            <a:off x="587932" y="5029200"/>
            <a:ext cx="745432" cy="4345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Disk</a:t>
            </a:r>
          </a:p>
        </p:txBody>
      </p:sp>
      <p:sp>
        <p:nvSpPr>
          <p:cNvPr id="472" name="Page in an…"/>
          <p:cNvSpPr txBox="1"/>
          <p:nvPr/>
        </p:nvSpPr>
        <p:spPr>
          <a:xfrm>
            <a:off x="6464857" y="2538994"/>
            <a:ext cx="2185493" cy="790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Page in an</a:t>
            </a:r>
          </a:p>
          <a:p>
            <a: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occupied frame</a:t>
            </a:r>
          </a:p>
        </p:txBody>
      </p:sp>
      <p:sp>
        <p:nvSpPr>
          <p:cNvPr id="473" name="Free frames"/>
          <p:cNvSpPr txBox="1"/>
          <p:nvPr/>
        </p:nvSpPr>
        <p:spPr>
          <a:xfrm>
            <a:off x="6471207" y="3567700"/>
            <a:ext cx="1744515" cy="434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Free frames</a:t>
            </a:r>
          </a:p>
        </p:txBody>
      </p:sp>
      <p:sp>
        <p:nvSpPr>
          <p:cNvPr id="474" name="Line"/>
          <p:cNvSpPr/>
          <p:nvPr/>
        </p:nvSpPr>
        <p:spPr>
          <a:xfrm>
            <a:off x="3751820" y="2048922"/>
            <a:ext cx="1" cy="608553"/>
          </a:xfrm>
          <a:prstGeom prst="line">
            <a:avLst/>
          </a:prstGeom>
          <a:ln w="63500">
            <a:solidFill>
              <a:schemeClr val="accent1"/>
            </a:solidFill>
            <a:headEnd type="triangle"/>
            <a:tailEnd type="triangle"/>
          </a:ln>
        </p:spPr>
        <p:txBody>
          <a:bodyPr lIns="45719" rIns="45719"/>
          <a:lstStyle/>
          <a:p>
            <a:pPr>
              <a:defRPr sz="2400"/>
            </a:pPr>
          </a:p>
        </p:txBody>
      </p:sp>
      <p:sp>
        <p:nvSpPr>
          <p:cNvPr id="475" name="Page Requests from Higher Levels of DBMS"/>
          <p:cNvSpPr txBox="1"/>
          <p:nvPr/>
        </p:nvSpPr>
        <p:spPr>
          <a:xfrm>
            <a:off x="719670" y="1569943"/>
            <a:ext cx="6233618" cy="4345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Page Requests</a:t>
            </a:r>
            <a:r>
              <a:t> from Higher Levels of DBMS</a:t>
            </a:r>
          </a:p>
        </p:txBody>
      </p:sp>
      <p:sp>
        <p:nvSpPr>
          <p:cNvPr id="476" name="Buffer Pool"/>
          <p:cNvSpPr txBox="1"/>
          <p:nvPr/>
        </p:nvSpPr>
        <p:spPr>
          <a:xfrm>
            <a:off x="653020" y="2222946"/>
            <a:ext cx="1744069" cy="4345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Buffer Pool</a:t>
            </a:r>
          </a:p>
        </p:txBody>
      </p:sp>
      <p:sp>
        <p:nvSpPr>
          <p:cNvPr id="477" name="Buffer Replacement Policy…"/>
          <p:cNvSpPr txBox="1"/>
          <p:nvPr/>
        </p:nvSpPr>
        <p:spPr>
          <a:xfrm>
            <a:off x="4751945" y="5120227"/>
            <a:ext cx="3963543" cy="7901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Buffer Replacement Policy</a:t>
            </a:r>
          </a:p>
          <a:p>
            <a: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decides which frame to evict</a:t>
            </a:r>
          </a:p>
        </p:txBody>
      </p:sp>
      <p:sp>
        <p:nvSpPr>
          <p:cNvPr id="478" name="Line"/>
          <p:cNvSpPr/>
          <p:nvPr/>
        </p:nvSpPr>
        <p:spPr>
          <a:xfrm>
            <a:off x="3751820" y="4446587"/>
            <a:ext cx="1" cy="1025910"/>
          </a:xfrm>
          <a:prstGeom prst="line">
            <a:avLst/>
          </a:prstGeom>
          <a:ln w="63500">
            <a:solidFill>
              <a:schemeClr val="accent1"/>
            </a:solidFill>
            <a:headEnd type="triangle"/>
            <a:tailEnd type="triangle"/>
          </a:ln>
        </p:spPr>
        <p:txBody>
          <a:bodyPr lIns="45719" rIns="45719"/>
          <a:lstStyle/>
          <a:p>
            <a:pPr>
              <a:defRPr sz="2400"/>
            </a:pPr>
          </a:p>
        </p:txBody>
      </p:sp>
      <p:sp>
        <p:nvSpPr>
          <p:cNvPr id="479" name="Line"/>
          <p:cNvSpPr/>
          <p:nvPr/>
        </p:nvSpPr>
        <p:spPr>
          <a:xfrm flipH="1" flipV="1">
            <a:off x="3898050" y="4534258"/>
            <a:ext cx="849472" cy="659158"/>
          </a:xfrm>
          <a:prstGeom prst="line">
            <a:avLst/>
          </a:prstGeom>
          <a:ln w="50800">
            <a:solidFill>
              <a:schemeClr val="accent3">
                <a:satOff val="-6373"/>
                <a:lumOff val="-10823"/>
              </a:schemeClr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480" name="Line"/>
          <p:cNvSpPr/>
          <p:nvPr/>
        </p:nvSpPr>
        <p:spPr>
          <a:xfrm flipH="1">
            <a:off x="5879250" y="2934058"/>
            <a:ext cx="608593" cy="1"/>
          </a:xfrm>
          <a:prstGeom prst="line">
            <a:avLst/>
          </a:prstGeom>
          <a:ln w="50800">
            <a:solidFill>
              <a:schemeClr val="accent3">
                <a:satOff val="-6373"/>
                <a:lumOff val="-10823"/>
              </a:schemeClr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481" name="Line"/>
          <p:cNvSpPr/>
          <p:nvPr/>
        </p:nvSpPr>
        <p:spPr>
          <a:xfrm flipH="1">
            <a:off x="5714149" y="3789977"/>
            <a:ext cx="733638" cy="412034"/>
          </a:xfrm>
          <a:prstGeom prst="line">
            <a:avLst/>
          </a:prstGeom>
          <a:ln w="50800">
            <a:solidFill>
              <a:schemeClr val="accent3">
                <a:satOff val="-6373"/>
                <a:lumOff val="-10823"/>
              </a:schemeClr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482" name="Line"/>
          <p:cNvSpPr/>
          <p:nvPr/>
        </p:nvSpPr>
        <p:spPr>
          <a:xfrm flipH="1" flipV="1">
            <a:off x="5635004" y="3590080"/>
            <a:ext cx="787372" cy="214774"/>
          </a:xfrm>
          <a:prstGeom prst="line">
            <a:avLst/>
          </a:prstGeom>
          <a:ln w="50800">
            <a:solidFill>
              <a:schemeClr val="accent3">
                <a:satOff val="-6373"/>
                <a:lumOff val="-10823"/>
              </a:schemeClr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73" grpId="4"/>
      <p:bldP build="whole" bldLvl="1" animBg="1" rev="0" advAuto="0" spid="482" grpId="3"/>
      <p:bldP build="whole" bldLvl="1" animBg="1" rev="0" advAuto="0" spid="480" grpId="2"/>
      <p:bldP build="whole" bldLvl="1" animBg="1" rev="0" advAuto="0" spid="479" grpId="7"/>
      <p:bldP build="whole" bldLvl="1" animBg="1" rev="0" advAuto="0" spid="481" grpId="5"/>
      <p:bldP build="whole" bldLvl="1" animBg="1" rev="0" advAuto="0" spid="472" grpId="1"/>
      <p:bldP build="whole" bldLvl="1" animBg="1" rev="0" advAuto="0" spid="477" grpId="6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8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8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86" name="Page Requests to Buffer Manager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Page Requests to Buffer Manager</a:t>
              </a:r>
            </a:p>
          </p:txBody>
        </p:sp>
      </p:grpSp>
      <p:sp>
        <p:nvSpPr>
          <p:cNvPr id="488" name="Request a page for query processing (read or write)…"/>
          <p:cNvSpPr txBox="1"/>
          <p:nvPr/>
        </p:nvSpPr>
        <p:spPr>
          <a:xfrm>
            <a:off x="330666" y="1699039"/>
            <a:ext cx="8431868" cy="1402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Request</a:t>
            </a:r>
            <a:r>
              <a:t> a page for query processing (read or write)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Release</a:t>
            </a:r>
            <a:r>
              <a:t> a page when no longer needed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Notify</a:t>
            </a:r>
            <a:r>
              <a:t> if a page is modified (a write op happened)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9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9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92" name="Buffer Manager’s Bookkeep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Buffer Manager’s Bookkeeping</a:t>
              </a:r>
            </a:p>
          </p:txBody>
        </p:sp>
      </p:grpSp>
      <p:sp>
        <p:nvSpPr>
          <p:cNvPr id="494" name="2 variables per buffer frame maintained…"/>
          <p:cNvSpPr txBox="1"/>
          <p:nvPr/>
        </p:nvSpPr>
        <p:spPr>
          <a:xfrm>
            <a:off x="318133" y="1559339"/>
            <a:ext cx="8710934" cy="3815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2 variables per buffer frame maintained 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Pin Count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Current number of “users” of the page in the frame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“Pinning” means PinCount++; page </a:t>
            </a:r>
            <a:r>
              <a:rPr i="1"/>
              <a:t>requested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“Unpinning” means PinCount is 0; page </a:t>
            </a:r>
            <a:r>
              <a:rPr i="1"/>
              <a:t>released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Dirty Bit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Set when a user </a:t>
            </a:r>
            <a:r>
              <a:rPr i="1"/>
              <a:t>notifies</a:t>
            </a:r>
            <a:r>
              <a:t> that page was modified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Must write this page back to disk in due course!</a:t>
            </a:r>
          </a:p>
        </p:txBody>
      </p:sp>
      <p:sp>
        <p:nvSpPr>
          <p:cNvPr id="495" name="Q: What if 2 users pin and modify the same page?!"/>
          <p:cNvSpPr txBox="1"/>
          <p:nvPr/>
        </p:nvSpPr>
        <p:spPr>
          <a:xfrm>
            <a:off x="1080735" y="5714747"/>
            <a:ext cx="6982530" cy="562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lnSpc>
                <a:spcPts val="4000"/>
              </a:lnSpc>
              <a:defRPr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What if 2 users pin and modify the same page?!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4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494" grpId="1"/>
      <p:bldP build="whole" bldLvl="1" animBg="1" rev="0" advAuto="0" spid="495" grpId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0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9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99" name="Handling Page Request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Handling Page Requests</a:t>
              </a:r>
            </a:p>
          </p:txBody>
        </p:sp>
      </p:grpSp>
      <p:sp>
        <p:nvSpPr>
          <p:cNvPr id="501" name="Return address of the frame in the pool…"/>
          <p:cNvSpPr txBox="1"/>
          <p:nvPr/>
        </p:nvSpPr>
        <p:spPr>
          <a:xfrm>
            <a:off x="318133" y="4512089"/>
            <a:ext cx="3606554" cy="1438921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Return address of the frame in the pool</a:t>
            </a:r>
          </a:p>
          <a:p>
            <a:pPr marL="381000" indent="-3810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Increment Pin Count</a:t>
            </a:r>
          </a:p>
        </p:txBody>
      </p:sp>
      <p:sp>
        <p:nvSpPr>
          <p:cNvPr id="502" name="Is page in…"/>
          <p:cNvSpPr/>
          <p:nvPr/>
        </p:nvSpPr>
        <p:spPr>
          <a:xfrm>
            <a:off x="385688" y="1954766"/>
            <a:ext cx="2974827" cy="18852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Is page in </a:t>
            </a:r>
          </a:p>
          <a:p>
            <a:pPr algn="ctr"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buffer pool?</a:t>
            </a:r>
          </a:p>
        </p:txBody>
      </p:sp>
      <p:sp>
        <p:nvSpPr>
          <p:cNvPr id="503" name="Choose a frame for replacement (buffer replacement policy); it should have Pin Count 0!…"/>
          <p:cNvSpPr txBox="1"/>
          <p:nvPr/>
        </p:nvSpPr>
        <p:spPr>
          <a:xfrm>
            <a:off x="4349811" y="1495838"/>
            <a:ext cx="4519106" cy="4666001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Choose a frame for replacement</a:t>
            </a:r>
            <a:r>
              <a:rPr b="1"/>
              <a:t> </a:t>
            </a:r>
            <a:r>
              <a:t>(</a:t>
            </a:r>
            <a:r>
              <a:rPr b="1"/>
              <a:t>buffer replacement policy</a:t>
            </a:r>
            <a:r>
              <a:t>); it should have Pin Count 0!</a:t>
            </a:r>
          </a:p>
          <a:p>
            <a:pPr marL="381000" indent="-3810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chosen frame has Dirty Bit set, “flush” it to disk</a:t>
            </a:r>
          </a:p>
          <a:p>
            <a:pPr marL="381000" indent="-3810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Read requested page from disk into chosen frame</a:t>
            </a:r>
          </a:p>
          <a:p>
            <a:pPr marL="381000" indent="-3810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Pin the page and return the frame address</a:t>
            </a:r>
          </a:p>
        </p:txBody>
      </p:sp>
      <p:sp>
        <p:nvSpPr>
          <p:cNvPr id="504" name="Line"/>
          <p:cNvSpPr/>
          <p:nvPr/>
        </p:nvSpPr>
        <p:spPr>
          <a:xfrm>
            <a:off x="1873101" y="1474583"/>
            <a:ext cx="1" cy="466101"/>
          </a:xfrm>
          <a:prstGeom prst="line">
            <a:avLst/>
          </a:prstGeom>
          <a:ln w="508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505" name="Line"/>
          <p:cNvSpPr/>
          <p:nvPr/>
        </p:nvSpPr>
        <p:spPr>
          <a:xfrm>
            <a:off x="3346301" y="2897394"/>
            <a:ext cx="993410" cy="1"/>
          </a:xfrm>
          <a:prstGeom prst="line">
            <a:avLst/>
          </a:prstGeom>
          <a:ln w="508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506" name="Line"/>
          <p:cNvSpPr/>
          <p:nvPr/>
        </p:nvSpPr>
        <p:spPr>
          <a:xfrm>
            <a:off x="1873101" y="3845395"/>
            <a:ext cx="1" cy="661322"/>
          </a:xfrm>
          <a:prstGeom prst="line">
            <a:avLst/>
          </a:prstGeom>
          <a:ln w="508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507" name="Yes"/>
          <p:cNvSpPr txBox="1"/>
          <p:nvPr/>
        </p:nvSpPr>
        <p:spPr>
          <a:xfrm>
            <a:off x="998673" y="3861181"/>
            <a:ext cx="627113" cy="434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Yes</a:t>
            </a:r>
          </a:p>
        </p:txBody>
      </p:sp>
      <p:sp>
        <p:nvSpPr>
          <p:cNvPr id="508" name="No"/>
          <p:cNvSpPr txBox="1"/>
          <p:nvPr/>
        </p:nvSpPr>
        <p:spPr>
          <a:xfrm>
            <a:off x="3475173" y="2392476"/>
            <a:ext cx="507902" cy="434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No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5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Class="entr" nodeType="with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5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5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5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Class="entr" nodeType="with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5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5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5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5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05" grpId="7"/>
      <p:bldP build="whole" bldLvl="1" animBg="1" rev="0" advAuto="0" spid="508" grpId="6"/>
      <p:bldP build="p" bldLvl="1" animBg="1" rev="0" advAuto="0" spid="503" grpId="8"/>
      <p:bldP build="whole" bldLvl="1" animBg="1" rev="0" advAuto="0" spid="506" grpId="4"/>
      <p:bldP build="whole" bldLvl="1" animBg="1" rev="0" advAuto="0" spid="504" grpId="1"/>
      <p:bldP build="whole" bldLvl="1" animBg="1" rev="0" advAuto="0" spid="502" grpId="2"/>
      <p:bldP build="p" bldLvl="1" animBg="1" rev="0" advAuto="0" spid="501" grpId="5"/>
      <p:bldP build="whole" bldLvl="1" animBg="1" rev="0" advAuto="0" spid="507" grpId="3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1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1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12" name="Buffer Replacement Policy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Buffer Replacement Policy</a:t>
              </a:r>
            </a:p>
          </p:txBody>
        </p:sp>
      </p:grpSp>
      <p:sp>
        <p:nvSpPr>
          <p:cNvPr id="514" name="Policy to pick the frame for replacement…"/>
          <p:cNvSpPr txBox="1"/>
          <p:nvPr/>
        </p:nvSpPr>
        <p:spPr>
          <a:xfrm>
            <a:off x="292733" y="1584865"/>
            <a:ext cx="8710934" cy="36882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Policy to pick the frame for replacement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Has a major impact on </a:t>
            </a:r>
            <a:r>
              <a:rPr b="1"/>
              <a:t>I/O cost</a:t>
            </a:r>
            <a:r>
              <a:t> (number of disk I/Os) of a query based on its </a:t>
            </a:r>
            <a:r>
              <a:rPr b="1"/>
              <a:t>data access pattern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Popular policies: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Least Recently Used (LRU)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Most Recently Used (MRU)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“Clock” (LRU variant with lower overhead)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First In First Out (FIFO), Random, etc.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5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5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5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514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1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1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18" name="Least Recently Used (LRU)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Least Recently Used (LRU)</a:t>
              </a:r>
            </a:p>
          </p:txBody>
        </p:sp>
      </p:grpSp>
      <p:sp>
        <p:nvSpPr>
          <p:cNvPr id="520" name="Queue of pointers to frames with PinCount of 0…"/>
          <p:cNvSpPr txBox="1"/>
          <p:nvPr/>
        </p:nvSpPr>
        <p:spPr>
          <a:xfrm>
            <a:off x="366497" y="1508539"/>
            <a:ext cx="8560970" cy="1402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Queue of pointers to frames with PinCount of 0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Add newly unpinned frame to end of queue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replacement, grab frame from front of queue</a:t>
            </a:r>
          </a:p>
        </p:txBody>
      </p:sp>
      <p:sp>
        <p:nvSpPr>
          <p:cNvPr id="521" name="3 frames in pool"/>
          <p:cNvSpPr txBox="1"/>
          <p:nvPr/>
        </p:nvSpPr>
        <p:spPr>
          <a:xfrm>
            <a:off x="1276560" y="3889692"/>
            <a:ext cx="2270176" cy="4345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 frames in pool</a:t>
            </a:r>
          </a:p>
        </p:txBody>
      </p:sp>
      <p:sp>
        <p:nvSpPr>
          <p:cNvPr id="522" name="5 pages on disk:…"/>
          <p:cNvSpPr txBox="1"/>
          <p:nvPr/>
        </p:nvSpPr>
        <p:spPr>
          <a:xfrm>
            <a:off x="4720858" y="3692842"/>
            <a:ext cx="2321373" cy="790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5 pages on disk:</a:t>
            </a:r>
          </a:p>
          <a:p>
            <a: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A, B, C, D, E</a:t>
            </a:r>
          </a:p>
        </p:txBody>
      </p:sp>
      <p:sp>
        <p:nvSpPr>
          <p:cNvPr id="523" name="Page request sequence:…"/>
          <p:cNvSpPr txBox="1"/>
          <p:nvPr/>
        </p:nvSpPr>
        <p:spPr>
          <a:xfrm>
            <a:off x="1086060" y="4753292"/>
            <a:ext cx="6353424" cy="1605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>
              <a:lnSpc>
                <a:spcPct val="110000"/>
              </a:lnSpc>
              <a:defRPr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Page request sequence:</a:t>
            </a:r>
          </a:p>
          <a:p>
            <a:pPr>
              <a:lnSpc>
                <a:spcPct val="110000"/>
              </a:lnSpc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Request A, Request B, Modify A, Request D, </a:t>
            </a:r>
          </a:p>
          <a:p>
            <a:pPr>
              <a:lnSpc>
                <a:spcPct val="110000"/>
              </a:lnSpc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Release B, Release A, Request E, Request C,</a:t>
            </a:r>
          </a:p>
          <a:p>
            <a:pPr>
              <a:lnSpc>
                <a:spcPct val="110000"/>
              </a:lnSpc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Release C, Release D, Release E</a:t>
            </a:r>
          </a:p>
        </p:txBody>
      </p:sp>
      <p:sp>
        <p:nvSpPr>
          <p:cNvPr id="524" name="Example:"/>
          <p:cNvSpPr txBox="1"/>
          <p:nvPr/>
        </p:nvSpPr>
        <p:spPr>
          <a:xfrm>
            <a:off x="870160" y="3255124"/>
            <a:ext cx="1456830" cy="4345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Example: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24" grpId="1"/>
      <p:bldP build="whole" bldLvl="1" animBg="1" rev="0" advAuto="0" spid="521" grpId="3"/>
      <p:bldP build="whole" bldLvl="1" animBg="1" rev="0" advAuto="0" spid="523" grpId="4"/>
      <p:bldP build="whole" bldLvl="1" animBg="1" rev="0" advAuto="0" spid="522" grpId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2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2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28" name="Least Recently Used (LRU)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Least Recently Used (LRU)</a:t>
              </a:r>
            </a:p>
          </p:txBody>
        </p:sp>
      </p:grpSp>
      <p:graphicFrame>
        <p:nvGraphicFramePr>
          <p:cNvPr id="530" name="Table 1"/>
          <p:cNvGraphicFramePr/>
          <p:nvPr/>
        </p:nvGraphicFramePr>
        <p:xfrm>
          <a:off x="901700" y="1854200"/>
          <a:ext cx="1262460" cy="8841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416586"/>
                <a:gridCol w="416586"/>
                <a:gridCol w="416586"/>
              </a:tblGrid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-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-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-</a:t>
                      </a:r>
                    </a:p>
                  </a:txBody>
                  <a:tcPr marL="0" marR="0" marT="0" marB="0" anchor="ctr" anchorCtr="0" horzOverflow="overflow"/>
                </a:tc>
              </a:tr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531" name="Page"/>
          <p:cNvSpPr txBox="1"/>
          <p:nvPr/>
        </p:nvSpPr>
        <p:spPr>
          <a:xfrm>
            <a:off x="70060" y="1806892"/>
            <a:ext cx="813446" cy="4345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Page</a:t>
            </a:r>
          </a:p>
        </p:txBody>
      </p:sp>
      <p:sp>
        <p:nvSpPr>
          <p:cNvPr id="532" name="PC"/>
          <p:cNvSpPr txBox="1"/>
          <p:nvPr/>
        </p:nvSpPr>
        <p:spPr>
          <a:xfrm>
            <a:off x="328574" y="2174428"/>
            <a:ext cx="525017" cy="434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PC</a:t>
            </a:r>
          </a:p>
        </p:txBody>
      </p:sp>
      <p:sp>
        <p:nvSpPr>
          <p:cNvPr id="533" name="DB"/>
          <p:cNvSpPr txBox="1"/>
          <p:nvPr/>
        </p:nvSpPr>
        <p:spPr>
          <a:xfrm>
            <a:off x="328574" y="2542728"/>
            <a:ext cx="525017" cy="434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DB</a:t>
            </a:r>
          </a:p>
        </p:txBody>
      </p:sp>
      <p:graphicFrame>
        <p:nvGraphicFramePr>
          <p:cNvPr id="534" name="Table 1-1"/>
          <p:cNvGraphicFramePr/>
          <p:nvPr/>
        </p:nvGraphicFramePr>
        <p:xfrm>
          <a:off x="901700" y="3479800"/>
          <a:ext cx="1262460" cy="8841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416586"/>
                <a:gridCol w="416586"/>
                <a:gridCol w="416586"/>
              </a:tblGrid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A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-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-</a:t>
                      </a:r>
                    </a:p>
                  </a:txBody>
                  <a:tcPr marL="0" marR="0" marT="0" marB="0" anchor="ctr" anchorCtr="0" horzOverflow="overflow"/>
                </a:tc>
              </a:tr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1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535" name="Request A"/>
          <p:cNvSpPr txBox="1"/>
          <p:nvPr/>
        </p:nvSpPr>
        <p:spPr>
          <a:xfrm>
            <a:off x="772566" y="3062510"/>
            <a:ext cx="1508027" cy="434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Request A</a:t>
            </a:r>
          </a:p>
        </p:txBody>
      </p:sp>
      <p:graphicFrame>
        <p:nvGraphicFramePr>
          <p:cNvPr id="536" name="Table 1-1-1"/>
          <p:cNvGraphicFramePr/>
          <p:nvPr/>
        </p:nvGraphicFramePr>
        <p:xfrm>
          <a:off x="2921334" y="5040324"/>
          <a:ext cx="1262460" cy="88414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416586"/>
                <a:gridCol w="416586"/>
                <a:gridCol w="416586"/>
              </a:tblGrid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A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B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-</a:t>
                      </a:r>
                    </a:p>
                  </a:txBody>
                  <a:tcPr marL="0" marR="0" marT="0" marB="0" anchor="ctr" anchorCtr="0" horzOverflow="overflow"/>
                </a:tc>
              </a:tr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1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1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1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537" name="Modify A"/>
          <p:cNvSpPr txBox="1"/>
          <p:nvPr/>
        </p:nvSpPr>
        <p:spPr>
          <a:xfrm>
            <a:off x="2927783" y="4638910"/>
            <a:ext cx="1270497" cy="434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Modify A</a:t>
            </a:r>
          </a:p>
        </p:txBody>
      </p:sp>
      <p:graphicFrame>
        <p:nvGraphicFramePr>
          <p:cNvPr id="538" name="Table 1-1-1-1"/>
          <p:cNvGraphicFramePr/>
          <p:nvPr/>
        </p:nvGraphicFramePr>
        <p:xfrm>
          <a:off x="901700" y="5040324"/>
          <a:ext cx="1262460" cy="88414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416586"/>
                <a:gridCol w="416586"/>
                <a:gridCol w="416586"/>
              </a:tblGrid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A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B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-</a:t>
                      </a:r>
                    </a:p>
                  </a:txBody>
                  <a:tcPr marL="0" marR="0" marT="0" marB="0" anchor="ctr" anchorCtr="0" horzOverflow="overflow"/>
                </a:tc>
              </a:tr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1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1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539" name="Request B"/>
          <p:cNvSpPr txBox="1"/>
          <p:nvPr/>
        </p:nvSpPr>
        <p:spPr>
          <a:xfrm>
            <a:off x="764158" y="4638910"/>
            <a:ext cx="1524844" cy="434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Request B</a:t>
            </a:r>
          </a:p>
        </p:txBody>
      </p:sp>
      <p:graphicFrame>
        <p:nvGraphicFramePr>
          <p:cNvPr id="540" name="Table 1-1-1-1-1"/>
          <p:cNvGraphicFramePr/>
          <p:nvPr/>
        </p:nvGraphicFramePr>
        <p:xfrm>
          <a:off x="2929743" y="3479800"/>
          <a:ext cx="1262460" cy="8841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416586"/>
                <a:gridCol w="416586"/>
                <a:gridCol w="416586"/>
              </a:tblGrid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A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B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D</a:t>
                      </a:r>
                    </a:p>
                  </a:txBody>
                  <a:tcPr marL="0" marR="0" marT="0" marB="0" anchor="ctr" anchorCtr="0" horzOverflow="overflow"/>
                </a:tc>
              </a:tr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1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1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1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1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541" name="Request D"/>
          <p:cNvSpPr txBox="1"/>
          <p:nvPr/>
        </p:nvSpPr>
        <p:spPr>
          <a:xfrm>
            <a:off x="2792201" y="3062510"/>
            <a:ext cx="1541662" cy="434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Request D</a:t>
            </a:r>
          </a:p>
        </p:txBody>
      </p:sp>
      <p:graphicFrame>
        <p:nvGraphicFramePr>
          <p:cNvPr id="542" name="Table 1-1-1-1-1-1"/>
          <p:cNvGraphicFramePr/>
          <p:nvPr/>
        </p:nvGraphicFramePr>
        <p:xfrm>
          <a:off x="2921334" y="1847850"/>
          <a:ext cx="1262460" cy="8841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416586"/>
                <a:gridCol w="416586"/>
                <a:gridCol w="416586"/>
              </a:tblGrid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A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B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D</a:t>
                      </a:r>
                    </a:p>
                  </a:txBody>
                  <a:tcPr marL="0" marR="0" marT="0" marB="0" anchor="ctr" anchorCtr="0" horzOverflow="overflow"/>
                </a:tc>
              </a:tr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1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1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1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543" name="Release B"/>
          <p:cNvSpPr txBox="1"/>
          <p:nvPr/>
        </p:nvSpPr>
        <p:spPr>
          <a:xfrm>
            <a:off x="2800684" y="1406971"/>
            <a:ext cx="1507878" cy="4345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Release B</a:t>
            </a:r>
          </a:p>
        </p:txBody>
      </p:sp>
      <p:graphicFrame>
        <p:nvGraphicFramePr>
          <p:cNvPr id="544" name="Table 1-1-1-1-1-1-1"/>
          <p:cNvGraphicFramePr/>
          <p:nvPr/>
        </p:nvGraphicFramePr>
        <p:xfrm>
          <a:off x="4943027" y="1854200"/>
          <a:ext cx="1262461" cy="8841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416586"/>
                <a:gridCol w="416586"/>
                <a:gridCol w="416586"/>
              </a:tblGrid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A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B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D</a:t>
                      </a:r>
                    </a:p>
                  </a:txBody>
                  <a:tcPr marL="0" marR="0" marT="0" marB="0" anchor="ctr" anchorCtr="0" horzOverflow="overflow"/>
                </a:tc>
              </a:tr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1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1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545" name="Release A"/>
          <p:cNvSpPr txBox="1"/>
          <p:nvPr/>
        </p:nvSpPr>
        <p:spPr>
          <a:xfrm>
            <a:off x="4822377" y="1406971"/>
            <a:ext cx="1491061" cy="4345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Release A</a:t>
            </a:r>
          </a:p>
        </p:txBody>
      </p:sp>
      <p:sp>
        <p:nvSpPr>
          <p:cNvPr id="546" name="Queue of pointers:"/>
          <p:cNvSpPr txBox="1"/>
          <p:nvPr/>
        </p:nvSpPr>
        <p:spPr>
          <a:xfrm>
            <a:off x="1476672" y="6218485"/>
            <a:ext cx="2609355" cy="434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Queue of pointers:</a:t>
            </a:r>
          </a:p>
        </p:txBody>
      </p:sp>
      <p:sp>
        <p:nvSpPr>
          <p:cNvPr id="547" name="F0"/>
          <p:cNvSpPr txBox="1"/>
          <p:nvPr/>
        </p:nvSpPr>
        <p:spPr>
          <a:xfrm>
            <a:off x="4800730" y="6215310"/>
            <a:ext cx="457300" cy="434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F0</a:t>
            </a:r>
          </a:p>
        </p:txBody>
      </p:sp>
      <p:sp>
        <p:nvSpPr>
          <p:cNvPr id="548" name="F1"/>
          <p:cNvSpPr txBox="1"/>
          <p:nvPr/>
        </p:nvSpPr>
        <p:spPr>
          <a:xfrm>
            <a:off x="4268129" y="6218485"/>
            <a:ext cx="457301" cy="434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F1</a:t>
            </a:r>
          </a:p>
        </p:txBody>
      </p:sp>
      <p:sp>
        <p:nvSpPr>
          <p:cNvPr id="549" name="Rectangle"/>
          <p:cNvSpPr/>
          <p:nvPr/>
        </p:nvSpPr>
        <p:spPr>
          <a:xfrm>
            <a:off x="4215618" y="6218485"/>
            <a:ext cx="554187" cy="463849"/>
          </a:xfrm>
          <a:prstGeom prst="rect">
            <a:avLst/>
          </a:prstGeom>
          <a:ln w="50800">
            <a:solidFill>
              <a:srgbClr val="FF2600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550" name="Rectangle"/>
          <p:cNvSpPr/>
          <p:nvPr/>
        </p:nvSpPr>
        <p:spPr>
          <a:xfrm>
            <a:off x="4970560" y="1885950"/>
            <a:ext cx="800746" cy="665510"/>
          </a:xfrm>
          <a:prstGeom prst="rect">
            <a:avLst/>
          </a:prstGeom>
          <a:ln w="50800">
            <a:solidFill>
              <a:srgbClr val="FF2600"/>
            </a:solidFill>
          </a:ln>
        </p:spPr>
        <p:txBody>
          <a:bodyPr lIns="45719" rIns="45719" anchor="ctr"/>
          <a:lstStyle/>
          <a:p>
            <a:pPr/>
          </a:p>
        </p:txBody>
      </p:sp>
      <p:graphicFrame>
        <p:nvGraphicFramePr>
          <p:cNvPr id="551" name="Table 1-1-1-1-1-1-1-1-1"/>
          <p:cNvGraphicFramePr/>
          <p:nvPr/>
        </p:nvGraphicFramePr>
        <p:xfrm>
          <a:off x="4936677" y="3492500"/>
          <a:ext cx="1262461" cy="8841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416586"/>
                <a:gridCol w="416586"/>
                <a:gridCol w="416586"/>
              </a:tblGrid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A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E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D</a:t>
                      </a:r>
                    </a:p>
                  </a:txBody>
                  <a:tcPr marL="0" marR="0" marT="0" marB="0" anchor="ctr" anchorCtr="0" horzOverflow="overflow"/>
                </a:tc>
              </a:tr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1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1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1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552" name="Request E"/>
          <p:cNvSpPr txBox="1"/>
          <p:nvPr/>
        </p:nvSpPr>
        <p:spPr>
          <a:xfrm>
            <a:off x="4805485" y="3062510"/>
            <a:ext cx="1524845" cy="434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Request E</a:t>
            </a:r>
          </a:p>
        </p:txBody>
      </p:sp>
      <p:graphicFrame>
        <p:nvGraphicFramePr>
          <p:cNvPr id="553" name="Table 1-1-1-1-1-1-1-1-1-1"/>
          <p:cNvGraphicFramePr/>
          <p:nvPr/>
        </p:nvGraphicFramePr>
        <p:xfrm>
          <a:off x="4946681" y="5040324"/>
          <a:ext cx="1262460" cy="88414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416586"/>
                <a:gridCol w="416586"/>
                <a:gridCol w="416586"/>
              </a:tblGrid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C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E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D</a:t>
                      </a:r>
                    </a:p>
                  </a:txBody>
                  <a:tcPr marL="0" marR="0" marT="0" marB="0" anchor="ctr" anchorCtr="0" horzOverflow="overflow"/>
                </a:tc>
              </a:tr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1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1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1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554" name="Request C"/>
          <p:cNvSpPr txBox="1"/>
          <p:nvPr/>
        </p:nvSpPr>
        <p:spPr>
          <a:xfrm>
            <a:off x="4800730" y="4638910"/>
            <a:ext cx="1541662" cy="434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Request C</a:t>
            </a:r>
          </a:p>
        </p:txBody>
      </p:sp>
      <p:sp>
        <p:nvSpPr>
          <p:cNvPr id="555" name="Rectangle"/>
          <p:cNvSpPr/>
          <p:nvPr/>
        </p:nvSpPr>
        <p:spPr>
          <a:xfrm>
            <a:off x="4966269" y="3835703"/>
            <a:ext cx="406500" cy="783408"/>
          </a:xfrm>
          <a:prstGeom prst="rect">
            <a:avLst/>
          </a:prstGeom>
          <a:ln w="50800">
            <a:solidFill>
              <a:srgbClr val="FF2600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556" name="Flush A!"/>
          <p:cNvSpPr txBox="1"/>
          <p:nvPr/>
        </p:nvSpPr>
        <p:spPr>
          <a:xfrm>
            <a:off x="6493434" y="4638910"/>
            <a:ext cx="1202780" cy="434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sz="24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Flush A!</a:t>
            </a:r>
          </a:p>
        </p:txBody>
      </p:sp>
      <p:graphicFrame>
        <p:nvGraphicFramePr>
          <p:cNvPr id="557" name="Table 1-1-1-1-1-1-1-1-1-1-1"/>
          <p:cNvGraphicFramePr/>
          <p:nvPr/>
        </p:nvGraphicFramePr>
        <p:xfrm>
          <a:off x="6970810" y="3479800"/>
          <a:ext cx="1262461" cy="8841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416586"/>
                <a:gridCol w="416586"/>
                <a:gridCol w="416586"/>
              </a:tblGrid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C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E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D</a:t>
                      </a:r>
                    </a:p>
                  </a:txBody>
                  <a:tcPr marL="0" marR="0" marT="0" marB="0" anchor="ctr" anchorCtr="0" horzOverflow="overflow"/>
                </a:tc>
              </a:tr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1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1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  <a:tr h="2904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535353"/>
                          </a:solidFill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558" name="Release C"/>
          <p:cNvSpPr txBox="1"/>
          <p:nvPr/>
        </p:nvSpPr>
        <p:spPr>
          <a:xfrm>
            <a:off x="6833268" y="3057971"/>
            <a:ext cx="1524696" cy="4345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Release C</a:t>
            </a:r>
          </a:p>
        </p:txBody>
      </p:sp>
      <p:sp>
        <p:nvSpPr>
          <p:cNvPr id="559" name="and so on"/>
          <p:cNvSpPr txBox="1"/>
          <p:nvPr/>
        </p:nvSpPr>
        <p:spPr>
          <a:xfrm>
            <a:off x="6875461" y="2422971"/>
            <a:ext cx="1440459" cy="4345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and so on</a:t>
            </a:r>
          </a:p>
        </p:txBody>
      </p:sp>
      <p:sp>
        <p:nvSpPr>
          <p:cNvPr id="560" name="Buf. Pool"/>
          <p:cNvSpPr txBox="1"/>
          <p:nvPr/>
        </p:nvSpPr>
        <p:spPr>
          <a:xfrm>
            <a:off x="819360" y="1406971"/>
            <a:ext cx="1338511" cy="4345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Buf. Pool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ntr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0" presetID="1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Class="entr" nodeType="after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Class="entr" nodeType="clickEffect" presetSubtype="0" presetID="1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Class="entr" nodeType="click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Class="entr" nodeType="clickEffect" presetSubtype="0" presetID="1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Class="entr" nodeType="clickEffect" presetSubtype="0" presetID="1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Class="entr" nodeType="clickEffect" presetSubtype="0" presetID="1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Class="entr" nodeType="clickEffect" presetSubtype="0" presetID="1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Class="entr" nodeType="clickEffect" presetSubtype="0" presetID="1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3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Class="exit" nodeType="clickEffect" presetSubtype="0" presetID="1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Class="exit" nodeType="afterEffect" presetSubtype="0" presetID="1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Class="entr" nodeType="clickEffect" presetSubtype="0" presetID="1" grpId="2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4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Class="entr" nodeType="clickEffect" presetSubtype="0" presetID="1" grpId="2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8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Class="entr" nodeType="clickEffect" presetSubtype="0" presetID="1" grpId="2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2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Class="entr" nodeType="clickEffect" presetSubtype="0" presetID="1" grpId="3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6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Class="exit" nodeType="clickEffect" presetSubtype="0" presetID="1" grpId="3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Class="entr" nodeType="clickEffect" presetSubtype="0" presetID="1" grpId="3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4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Class="entr" nodeType="clickEffect" presetSubtype="0" presetID="1" grpId="3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8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Class="entr" nodeType="clickEffect" presetSubtype="0" presetID="1" grpId="3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2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47" grpId="20"/>
      <p:bldP build="whole" bldLvl="1" animBg="1" rev="0" advAuto="0" spid="544" grpId="19"/>
      <p:bldP build="whole" bldLvl="1" animBg="1" rev="0" advAuto="0" spid="554" grpId="27"/>
      <p:bldP build="whole" bldLvl="1" animBg="1" rev="0" advAuto="0" spid="537" grpId="10"/>
      <p:bldP build="whole" bldLvl="1" animBg="1" rev="0" advAuto="0" spid="550" grpId="21"/>
      <p:bldP build="whole" bldLvl="1" animBg="1" rev="0" advAuto="0" spid="536" grpId="11"/>
      <p:bldP build="whole" bldLvl="1" animBg="1" rev="0" advAuto="0" spid="546" grpId="16"/>
      <p:bldP build="whole" bldLvl="1" animBg="1" rev="0" advAuto="0" spid="547" grpId="31"/>
      <p:bldP build="whole" bldLvl="1" animBg="1" rev="0" advAuto="0" spid="534" grpId="7"/>
      <p:bldP build="whole" bldLvl="1" animBg="1" rev="0" advAuto="0" spid="549" grpId="23"/>
      <p:bldP build="whole" bldLvl="1" animBg="1" rev="0" advAuto="0" spid="539" grpId="8"/>
      <p:bldP build="whole" bldLvl="1" animBg="1" rev="0" advAuto="0" spid="549" grpId="25"/>
      <p:bldP build="whole" bldLvl="1" animBg="1" rev="0" advAuto="0" spid="533" grpId="5"/>
      <p:bldP build="whole" bldLvl="1" animBg="1" rev="0" advAuto="0" spid="541" grpId="12"/>
      <p:bldP build="whole" bldLvl="1" animBg="1" rev="0" advAuto="0" spid="551" grpId="24"/>
      <p:bldP build="whole" bldLvl="1" animBg="1" rev="0" advAuto="0" spid="542" grpId="15"/>
      <p:bldP build="whole" bldLvl="1" animBg="1" rev="0" advAuto="0" spid="559" grpId="34"/>
      <p:bldP build="whole" bldLvl="1" animBg="1" rev="0" advAuto="0" spid="556" grpId="29"/>
      <p:bldP build="whole" bldLvl="1" animBg="1" rev="0" advAuto="0" spid="532" grpId="4"/>
      <p:bldP build="whole" bldLvl="1" animBg="1" rev="0" advAuto="0" spid="543" grpId="14"/>
      <p:bldP build="whole" bldLvl="1" animBg="1" rev="0" advAuto="0" spid="545" grpId="18"/>
      <p:bldP build="whole" bldLvl="1" animBg="1" rev="0" advAuto="0" spid="535" grpId="6"/>
      <p:bldP build="whole" bldLvl="1" animBg="1" rev="0" advAuto="0" spid="558" grpId="32"/>
      <p:bldP build="whole" bldLvl="1" animBg="1" rev="0" advAuto="0" spid="548" grpId="17"/>
      <p:bldP build="whole" bldLvl="1" animBg="1" rev="0" advAuto="0" spid="553" grpId="30"/>
      <p:bldP build="whole" bldLvl="1" animBg="1" rev="0" advAuto="0" spid="531" grpId="2"/>
      <p:bldP build="whole" bldLvl="1" animBg="1" rev="0" advAuto="0" spid="540" grpId="13"/>
      <p:bldP build="whole" bldLvl="1" animBg="1" rev="0" advAuto="0" spid="548" grpId="26"/>
      <p:bldP build="whole" bldLvl="1" animBg="1" rev="0" advAuto="0" spid="538" grpId="9"/>
      <p:bldP build="whole" bldLvl="1" animBg="1" rev="0" advAuto="0" spid="530" grpId="3"/>
      <p:bldP build="whole" bldLvl="1" animBg="1" rev="0" advAuto="0" spid="557" grpId="33"/>
      <p:bldP build="whole" bldLvl="1" animBg="1" rev="0" advAuto="0" spid="552" grpId="22"/>
      <p:bldP build="whole" bldLvl="1" animBg="1" rev="0" advAuto="0" spid="560" grpId="1"/>
      <p:bldP build="whole" bldLvl="1" animBg="1" rev="0" advAuto="0" spid="555" grpId="28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6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6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64" name="Clock Algorithm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Clock Algorithm</a:t>
              </a:r>
            </a:p>
          </p:txBody>
        </p:sp>
      </p:grpSp>
      <p:sp>
        <p:nvSpPr>
          <p:cNvPr id="566" name="Variant of LRU with lower overhead (no queue)…"/>
          <p:cNvSpPr txBox="1"/>
          <p:nvPr/>
        </p:nvSpPr>
        <p:spPr>
          <a:xfrm>
            <a:off x="330833" y="1572039"/>
            <a:ext cx="8710934" cy="1884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Variant of LRU with lower overhead (no queue)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 buffer frames treated </a:t>
            </a:r>
            <a:r>
              <a:rPr i="1"/>
              <a:t>logically</a:t>
            </a:r>
            <a:r>
              <a:t> as a circle: the “clock”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Current</a:t>
            </a:r>
            <a:r>
              <a:t> variable points to a frame: the “hand”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Each frame has </a:t>
            </a:r>
            <a:r>
              <a:rPr b="1"/>
              <a:t>Referenced Bit</a:t>
            </a:r>
            <a:r>
              <a:t> (along with PC, DB)</a:t>
            </a:r>
          </a:p>
        </p:txBody>
      </p:sp>
      <p:pic>
        <p:nvPicPr>
          <p:cNvPr id="567" name="buffer-pool.jpg" descr="buffer-pool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47937" y="3641578"/>
            <a:ext cx="3719864" cy="2297986"/>
          </a:xfrm>
          <a:prstGeom prst="rect">
            <a:avLst/>
          </a:prstGeom>
          <a:ln w="12700">
            <a:miter lim="400000"/>
          </a:ln>
        </p:spPr>
      </p:pic>
      <p:sp>
        <p:nvSpPr>
          <p:cNvPr id="568" name="Finding a frame to replace:…"/>
          <p:cNvSpPr txBox="1"/>
          <p:nvPr/>
        </p:nvSpPr>
        <p:spPr>
          <a:xfrm>
            <a:off x="330833" y="3604039"/>
            <a:ext cx="5052495" cy="2723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Finding a frame to replace:</a:t>
            </a:r>
          </a:p>
          <a:p>
            <a:pPr lvl="1" marL="8382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PC &gt; 0, increment Current</a:t>
            </a:r>
          </a:p>
          <a:p>
            <a:pPr lvl="1" marL="8382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PC == 0 :</a:t>
            </a:r>
          </a:p>
          <a:p>
            <a:pPr lvl="2" marL="1143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RB == 1, set its RB = 0 and increment Current</a:t>
            </a:r>
          </a:p>
          <a:p>
            <a:pPr lvl="2" marL="1143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RB == 0, pick this frame!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5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5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5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Class="entr" nodeType="with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5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5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5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5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566" grpId="1"/>
      <p:bldP build="whole" bldLvl="1" animBg="1" rev="0" advAuto="0" spid="567" grpId="3"/>
      <p:bldP build="p" bldLvl="5" animBg="1" rev="0" advAuto="0" spid="568" grpId="2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7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7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72" name="Sequential Flood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Sequential Flooding</a:t>
              </a:r>
            </a:p>
          </p:txBody>
        </p:sp>
      </p:grpSp>
      <p:sp>
        <p:nvSpPr>
          <p:cNvPr id="574" name="LRU performs poorly when file is repeatedly scanned…"/>
          <p:cNvSpPr txBox="1"/>
          <p:nvPr/>
        </p:nvSpPr>
        <p:spPr>
          <a:xfrm>
            <a:off x="412600" y="1610139"/>
            <a:ext cx="8438667" cy="1402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LRU performs poorly when file is repeatedly scanned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Given: Num. buffer frames &lt; Num. pages in file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Then, every page request causes a disk I/O!</a:t>
            </a:r>
          </a:p>
        </p:txBody>
      </p:sp>
      <p:sp>
        <p:nvSpPr>
          <p:cNvPr id="575" name="Q: Which other replacement policy is better for this case?…"/>
          <p:cNvSpPr txBox="1"/>
          <p:nvPr/>
        </p:nvSpPr>
        <p:spPr>
          <a:xfrm>
            <a:off x="649059" y="3345110"/>
            <a:ext cx="7845882" cy="930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lnSpc>
                <a:spcPct val="140000"/>
              </a:lnSpc>
              <a:defRPr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Which other replacement policy is better for this case?</a:t>
            </a:r>
          </a:p>
          <a:p>
            <a:pPr algn="ctr">
              <a:lnSpc>
                <a:spcPct val="140000"/>
              </a:lnSpc>
              <a:defRPr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LRU, Clock, MRU, FIFO, or Random?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5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5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75" grpId="2"/>
      <p:bldP build="p" bldLvl="1" animBg="1" rev="0" advAuto="0" spid="574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8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7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79" name="DBMS vs. OS Filesystem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DBMS vs. OS Filesystem</a:t>
              </a:r>
            </a:p>
          </p:txBody>
        </p:sp>
      </p:grpSp>
      <p:sp>
        <p:nvSpPr>
          <p:cNvPr id="581" name="DBMS knows fine-grained information of data access patterns of this “application” compared to OS…"/>
          <p:cNvSpPr txBox="1"/>
          <p:nvPr/>
        </p:nvSpPr>
        <p:spPr>
          <a:xfrm>
            <a:off x="306847" y="2781756"/>
            <a:ext cx="8646968" cy="3078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DBMS knows fine-grained information of data access patterns of this “application” compared to OS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Can pre-fetch pages as per query semantics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Can better interleave I/Os and computations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Can exploit multiple disks more effectively (RAID)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Own buffer pool lets DBMS adjust buffer replacement policy, pin pages to memory, and flush dirty pages</a:t>
            </a:r>
          </a:p>
        </p:txBody>
      </p:sp>
      <p:sp>
        <p:nvSpPr>
          <p:cNvPr id="582" name="Q: DBMS sits on top of OS filesystem; so, why not just let…"/>
          <p:cNvSpPr txBox="1"/>
          <p:nvPr/>
        </p:nvSpPr>
        <p:spPr>
          <a:xfrm>
            <a:off x="598532" y="1629543"/>
            <a:ext cx="7946936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DBMS sits on top of OS filesystem; so, why not just let </a:t>
            </a:r>
          </a:p>
          <a:p>
            <a:pPr algn="ctr">
              <a:defRPr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OS handle database file layout and buffer management?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nodeType="with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ntr" nodeType="with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5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82" grpId="1"/>
      <p:bldP build="p" bldLvl="1" animBg="1" rev="0" advAuto="0" spid="581" grpId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8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8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86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588" name="Data Storage (Disks)…"/>
          <p:cNvSpPr txBox="1"/>
          <p:nvPr/>
        </p:nvSpPr>
        <p:spPr>
          <a:xfrm>
            <a:off x="253541" y="1621093"/>
            <a:ext cx="8636918" cy="2091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571500" indent="-571500">
              <a:lnSpc>
                <a:spcPts val="4000"/>
              </a:lnSpc>
              <a:buClr>
                <a:srgbClr val="92D050"/>
              </a:buClr>
              <a:buSzPct val="100000"/>
              <a:buChar char="❖"/>
              <a:defRPr b="1"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 Storage (Disks)</a:t>
            </a:r>
          </a:p>
          <a:p>
            <a:pPr marL="571500" indent="-571500">
              <a:lnSpc>
                <a:spcPts val="4000"/>
              </a:lnSpc>
              <a:buClr>
                <a:srgbClr val="92D050"/>
              </a:buClr>
              <a:buSzPct val="100000"/>
              <a:buChar char="❖"/>
              <a:defRPr b="1"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Buffer Management</a:t>
            </a:r>
          </a:p>
          <a:p>
            <a:pPr marL="571500" indent="-571500">
              <a:lnSpc>
                <a:spcPts val="4000"/>
              </a:lnSpc>
              <a:buClr>
                <a:srgbClr val="92D050"/>
              </a:buClr>
              <a:buSzPct val="100000"/>
              <a:buChar char="❖"/>
              <a:defRPr b="1"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File Organization</a:t>
            </a:r>
          </a:p>
          <a:p>
            <a:pPr marL="571500" indent="-571500">
              <a:lnSpc>
                <a:spcPts val="4000"/>
              </a:lnSpc>
              <a:buClr>
                <a:srgbClr val="92D050"/>
              </a:buClr>
              <a:buSzPct val="100000"/>
              <a:buChar char="❖"/>
              <a:defRPr b="1"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New Storage Hardware</a:t>
            </a:r>
          </a:p>
        </p:txBody>
      </p:sp>
      <p:sp>
        <p:nvSpPr>
          <p:cNvPr id="589" name="Arrow"/>
          <p:cNvSpPr/>
          <p:nvPr/>
        </p:nvSpPr>
        <p:spPr>
          <a:xfrm>
            <a:off x="3693244" y="2745928"/>
            <a:ext cx="766912" cy="477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8601" y="14256"/>
                </a:moveTo>
                <a:lnTo>
                  <a:pt x="8601" y="21600"/>
                </a:lnTo>
                <a:lnTo>
                  <a:pt x="0" y="10800"/>
                </a:lnTo>
                <a:lnTo>
                  <a:pt x="8601" y="0"/>
                </a:lnTo>
                <a:lnTo>
                  <a:pt x="8601" y="7344"/>
                </a:lnTo>
                <a:lnTo>
                  <a:pt x="21600" y="7344"/>
                </a:lnTo>
                <a:lnTo>
                  <a:pt x="21600" y="1425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>
                                        <p:cTn id="7" dur="2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89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9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9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93" name="Data Organization Basics: Recap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Data Organization Basics: Recap</a:t>
              </a:r>
            </a:p>
          </p:txBody>
        </p:sp>
      </p:grpSp>
      <p:sp>
        <p:nvSpPr>
          <p:cNvPr id="595" name="Disk space organized into files; relations are stored as files…"/>
          <p:cNvSpPr txBox="1"/>
          <p:nvPr/>
        </p:nvSpPr>
        <p:spPr>
          <a:xfrm>
            <a:off x="305433" y="1622839"/>
            <a:ext cx="8710934" cy="2367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Disk space organized into </a:t>
            </a:r>
            <a:r>
              <a:rPr b="1"/>
              <a:t>files</a:t>
            </a:r>
            <a:r>
              <a:t>; relations are stored as files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Files are made up of </a:t>
            </a:r>
            <a:r>
              <a:rPr b="1"/>
              <a:t>pages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File data (de-)allocated in increments of disk pages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Pages contain </a:t>
            </a:r>
            <a:r>
              <a:rPr b="1"/>
              <a:t>records</a:t>
            </a:r>
            <a:r>
              <a:t> (physical version of tuples)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Higher levels operate on sets of records</a:t>
            </a:r>
          </a:p>
        </p:txBody>
      </p:sp>
      <p:sp>
        <p:nvSpPr>
          <p:cNvPr id="596" name="Rectangle"/>
          <p:cNvSpPr/>
          <p:nvPr/>
        </p:nvSpPr>
        <p:spPr>
          <a:xfrm>
            <a:off x="677960" y="2101850"/>
            <a:ext cx="3907190" cy="476973"/>
          </a:xfrm>
          <a:prstGeom prst="rect">
            <a:avLst/>
          </a:prstGeom>
          <a:ln w="50800">
            <a:solidFill>
              <a:srgbClr val="FF2600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597" name="How pages are organized in a file: Page Layout"/>
          <p:cNvSpPr txBox="1"/>
          <p:nvPr/>
        </p:nvSpPr>
        <p:spPr>
          <a:xfrm>
            <a:off x="1319212" y="4486592"/>
            <a:ext cx="6607176" cy="4345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How pages are organized in a file: </a:t>
            </a:r>
            <a:r>
              <a:rPr b="1"/>
              <a:t>Page Layout</a:t>
            </a:r>
          </a:p>
        </p:txBody>
      </p:sp>
      <p:sp>
        <p:nvSpPr>
          <p:cNvPr id="598" name="How records are organized in a page: Record Layout"/>
          <p:cNvSpPr txBox="1"/>
          <p:nvPr/>
        </p:nvSpPr>
        <p:spPr>
          <a:xfrm>
            <a:off x="921246" y="4994396"/>
            <a:ext cx="7403108" cy="434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How records are organized in a page: </a:t>
            </a:r>
            <a:r>
              <a:rPr b="1"/>
              <a:t>Record Layout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98" grpId="3"/>
      <p:bldP build="whole" bldLvl="1" animBg="1" rev="0" advAuto="0" spid="597" grpId="2"/>
      <p:bldP build="p" bldLvl="1" animBg="1" rev="0" advAuto="0" spid="595" grpId="1"/>
      <p:bldP build="whole" bldLvl="1" animBg="1" rev="0" advAuto="0" spid="596" grpId="4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60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0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02" name="Unordered (Heap) Fil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Unordered (Heap) Files</a:t>
              </a:r>
            </a:p>
          </p:txBody>
        </p:sp>
      </p:grpSp>
      <p:sp>
        <p:nvSpPr>
          <p:cNvPr id="604" name="Simplest structure; records/pages in no particular order…"/>
          <p:cNvSpPr txBox="1"/>
          <p:nvPr/>
        </p:nvSpPr>
        <p:spPr>
          <a:xfrm>
            <a:off x="305433" y="1610139"/>
            <a:ext cx="8710934" cy="4043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Simplest structure; records/pages in no particular order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Pages added/deleted as table grows/shrinks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Metadata tracked to enable record-level access: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Pages in the file via </a:t>
            </a:r>
            <a:r>
              <a:rPr b="1"/>
              <a:t>PageID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Records in a page via </a:t>
            </a:r>
            <a:r>
              <a:rPr b="1"/>
              <a:t>RecordID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Free space on a page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Operations on the file: insert/delete file, read a record with given RID, scan records (maybe given a predicate), insert/delete record(s)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604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60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0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08" name="Heap File as Linked List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Heap File as Linked Lists</a:t>
              </a:r>
            </a:p>
          </p:txBody>
        </p:sp>
      </p:grpSp>
      <p:sp>
        <p:nvSpPr>
          <p:cNvPr id="610" name="(Filename, Header PageID) stored in known catalog…"/>
          <p:cNvSpPr txBox="1"/>
          <p:nvPr/>
        </p:nvSpPr>
        <p:spPr>
          <a:xfrm>
            <a:off x="508633" y="4570413"/>
            <a:ext cx="8289737" cy="1402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(Filename, Header PageID) stored in known catalog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Each page has 2 pointers (PageIDs) and data records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Pages in second list have some free space</a:t>
            </a:r>
          </a:p>
        </p:txBody>
      </p:sp>
      <p:grpSp>
        <p:nvGrpSpPr>
          <p:cNvPr id="654" name="Group"/>
          <p:cNvGrpSpPr/>
          <p:nvPr/>
        </p:nvGrpSpPr>
        <p:grpSpPr>
          <a:xfrm>
            <a:off x="831180" y="1587490"/>
            <a:ext cx="7497763" cy="3148023"/>
            <a:chOff x="0" y="0"/>
            <a:chExt cx="7497762" cy="3148022"/>
          </a:xfrm>
        </p:grpSpPr>
        <p:sp>
          <p:nvSpPr>
            <p:cNvPr id="611" name="Rectangle 7"/>
            <p:cNvSpPr/>
            <p:nvPr/>
          </p:nvSpPr>
          <p:spPr>
            <a:xfrm>
              <a:off x="1371600" y="230196"/>
              <a:ext cx="1206501" cy="825501"/>
            </a:xfrm>
            <a:prstGeom prst="rect">
              <a:avLst/>
            </a:prstGeom>
            <a:solidFill>
              <a:schemeClr val="accent1">
                <a:lumOff val="23725"/>
              </a:schemeClr>
            </a:solidFill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12" name="Rectangle 8"/>
            <p:cNvSpPr/>
            <p:nvPr/>
          </p:nvSpPr>
          <p:spPr>
            <a:xfrm>
              <a:off x="2819400" y="230196"/>
              <a:ext cx="1206501" cy="825501"/>
            </a:xfrm>
            <a:prstGeom prst="rect">
              <a:avLst/>
            </a:prstGeom>
            <a:solidFill>
              <a:schemeClr val="accent1">
                <a:lumOff val="23725"/>
              </a:schemeClr>
            </a:solidFill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13" name="Rectangle 9"/>
            <p:cNvSpPr/>
            <p:nvPr/>
          </p:nvSpPr>
          <p:spPr>
            <a:xfrm>
              <a:off x="4724400" y="230196"/>
              <a:ext cx="1206501" cy="825501"/>
            </a:xfrm>
            <a:prstGeom prst="rect">
              <a:avLst/>
            </a:prstGeom>
            <a:solidFill>
              <a:schemeClr val="accent1">
                <a:lumOff val="23725"/>
              </a:schemeClr>
            </a:solidFill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617" name="Group 10"/>
            <p:cNvGrpSpPr/>
            <p:nvPr/>
          </p:nvGrpSpPr>
          <p:grpSpPr>
            <a:xfrm>
              <a:off x="1371600" y="1677997"/>
              <a:ext cx="4559301" cy="825501"/>
              <a:chOff x="0" y="0"/>
              <a:chExt cx="4559300" cy="825500"/>
            </a:xfrm>
          </p:grpSpPr>
          <p:sp>
            <p:nvSpPr>
              <p:cNvPr id="614" name="Rectangle 11"/>
              <p:cNvSpPr/>
              <p:nvPr/>
            </p:nvSpPr>
            <p:spPr>
              <a:xfrm>
                <a:off x="-1" y="-1"/>
                <a:ext cx="1206501" cy="825501"/>
              </a:xfrm>
              <a:prstGeom prst="rect">
                <a:avLst/>
              </a:prstGeom>
              <a:solidFill>
                <a:srgbClr val="DDDDDD"/>
              </a:solidFill>
              <a:ln w="12700" cap="flat">
                <a:solidFill>
                  <a:srgbClr val="30303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615" name="Rectangle 12"/>
              <p:cNvSpPr/>
              <p:nvPr/>
            </p:nvSpPr>
            <p:spPr>
              <a:xfrm>
                <a:off x="1447800" y="-1"/>
                <a:ext cx="1206501" cy="825501"/>
              </a:xfrm>
              <a:prstGeom prst="rect">
                <a:avLst/>
              </a:prstGeom>
              <a:solidFill>
                <a:srgbClr val="DDDDDD"/>
              </a:solidFill>
              <a:ln w="12700" cap="flat">
                <a:solidFill>
                  <a:srgbClr val="30303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616" name="Rectangle 13"/>
              <p:cNvSpPr/>
              <p:nvPr/>
            </p:nvSpPr>
            <p:spPr>
              <a:xfrm>
                <a:off x="3352800" y="-1"/>
                <a:ext cx="1206501" cy="825501"/>
              </a:xfrm>
              <a:prstGeom prst="rect">
                <a:avLst/>
              </a:prstGeom>
              <a:solidFill>
                <a:srgbClr val="DDDDDD"/>
              </a:solidFill>
              <a:ln w="12700" cap="flat">
                <a:solidFill>
                  <a:srgbClr val="30303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</p:grpSp>
        <p:sp>
          <p:nvSpPr>
            <p:cNvPr id="618" name="Rectangle 14"/>
            <p:cNvSpPr/>
            <p:nvPr/>
          </p:nvSpPr>
          <p:spPr>
            <a:xfrm>
              <a:off x="0" y="992197"/>
              <a:ext cx="1206500" cy="825501"/>
            </a:xfrm>
            <a:prstGeom prst="rect">
              <a:avLst/>
            </a:prstGeom>
            <a:solidFill>
              <a:schemeClr val="accent2">
                <a:lumOff val="23627"/>
              </a:schemeClr>
            </a:solidFill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19" name="Rectangle 15"/>
            <p:cNvSpPr/>
            <p:nvPr/>
          </p:nvSpPr>
          <p:spPr>
            <a:xfrm>
              <a:off x="585390" y="104506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/>
            <a:p>
              <a:pPr algn="ctr">
                <a:defRPr b="1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Header</a:t>
              </a:r>
            </a:p>
            <a:p>
              <a:pPr algn="ctr">
                <a:defRPr b="1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Page</a:t>
              </a:r>
            </a:p>
          </p:txBody>
        </p:sp>
        <p:sp>
          <p:nvSpPr>
            <p:cNvPr id="620" name="Rectangle 16"/>
            <p:cNvSpPr/>
            <p:nvPr/>
          </p:nvSpPr>
          <p:spPr>
            <a:xfrm>
              <a:off x="1652587" y="31909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/>
            <a:p>
              <a:pPr>
                <a:defRPr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Data</a:t>
              </a:r>
            </a:p>
            <a:p>
              <a:pPr>
                <a:defRPr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Page</a:t>
              </a:r>
            </a:p>
          </p:txBody>
        </p:sp>
        <p:sp>
          <p:nvSpPr>
            <p:cNvPr id="621" name="Rectangle 17"/>
            <p:cNvSpPr/>
            <p:nvPr/>
          </p:nvSpPr>
          <p:spPr>
            <a:xfrm>
              <a:off x="3100387" y="31909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/>
            <a:p>
              <a:pPr>
                <a:defRPr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Data</a:t>
              </a:r>
            </a:p>
            <a:p>
              <a:pPr>
                <a:defRPr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Page</a:t>
              </a:r>
            </a:p>
          </p:txBody>
        </p:sp>
        <p:sp>
          <p:nvSpPr>
            <p:cNvPr id="622" name="Rectangle 18"/>
            <p:cNvSpPr/>
            <p:nvPr/>
          </p:nvSpPr>
          <p:spPr>
            <a:xfrm>
              <a:off x="5005387" y="31909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/>
            <a:p>
              <a:pPr>
                <a:defRPr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Data</a:t>
              </a:r>
            </a:p>
            <a:p>
              <a:pPr>
                <a:defRPr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Page</a:t>
              </a:r>
            </a:p>
          </p:txBody>
        </p:sp>
        <p:sp>
          <p:nvSpPr>
            <p:cNvPr id="623" name="Rectangle 19"/>
            <p:cNvSpPr/>
            <p:nvPr/>
          </p:nvSpPr>
          <p:spPr>
            <a:xfrm>
              <a:off x="1652587" y="176689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/>
            <a:p>
              <a:pPr>
                <a:defRPr>
                  <a:solidFill>
                    <a:srgbClr val="30303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Data</a:t>
              </a:r>
            </a:p>
            <a:p>
              <a:pPr>
                <a:defRPr>
                  <a:solidFill>
                    <a:srgbClr val="30303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Page</a:t>
              </a:r>
            </a:p>
          </p:txBody>
        </p:sp>
        <p:sp>
          <p:nvSpPr>
            <p:cNvPr id="624" name="Rectangle 20"/>
            <p:cNvSpPr/>
            <p:nvPr/>
          </p:nvSpPr>
          <p:spPr>
            <a:xfrm>
              <a:off x="3100387" y="172562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/>
            <a:p>
              <a:pPr>
                <a:defRPr>
                  <a:solidFill>
                    <a:srgbClr val="30303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Data</a:t>
              </a:r>
            </a:p>
            <a:p>
              <a:pPr>
                <a:defRPr>
                  <a:solidFill>
                    <a:srgbClr val="30303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Page</a:t>
              </a:r>
            </a:p>
          </p:txBody>
        </p:sp>
        <p:sp>
          <p:nvSpPr>
            <p:cNvPr id="625" name="Rectangle 21"/>
            <p:cNvSpPr/>
            <p:nvPr/>
          </p:nvSpPr>
          <p:spPr>
            <a:xfrm>
              <a:off x="5005387" y="172562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/>
            <a:p>
              <a:pPr>
                <a:defRPr>
                  <a:solidFill>
                    <a:srgbClr val="30303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Data</a:t>
              </a:r>
            </a:p>
            <a:p>
              <a:pPr>
                <a:defRPr>
                  <a:solidFill>
                    <a:srgbClr val="30303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Page</a:t>
              </a:r>
            </a:p>
          </p:txBody>
        </p:sp>
        <p:sp>
          <p:nvSpPr>
            <p:cNvPr id="626" name="Arc 22"/>
            <p:cNvSpPr/>
            <p:nvPr/>
          </p:nvSpPr>
          <p:spPr>
            <a:xfrm>
              <a:off x="760384" y="609609"/>
              <a:ext cx="608049" cy="3778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99" y="9664"/>
                    <a:pt x="9731" y="30"/>
                    <a:pt x="21600" y="0"/>
                  </a:cubicBezTo>
                </a:path>
              </a:pathLst>
            </a:custGeom>
            <a:noFill/>
            <a:ln w="12700" cap="rnd">
              <a:solidFill>
                <a:srgbClr val="CF0E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27" name="Arc 23"/>
            <p:cNvSpPr/>
            <p:nvPr/>
          </p:nvSpPr>
          <p:spPr>
            <a:xfrm rot="7560000">
              <a:off x="1289724" y="991860"/>
              <a:ext cx="609573" cy="381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895" y="0"/>
                    <a:pt x="21551" y="9656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AD0101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28" name="Arc 24"/>
            <p:cNvSpPr/>
            <p:nvPr/>
          </p:nvSpPr>
          <p:spPr>
            <a:xfrm>
              <a:off x="2284393" y="0"/>
              <a:ext cx="838220" cy="227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8880"/>
                  </a:moveTo>
                  <a:cubicBezTo>
                    <a:pt x="138" y="8383"/>
                    <a:pt x="4932" y="0"/>
                    <a:pt x="10799" y="0"/>
                  </a:cubicBezTo>
                  <a:cubicBezTo>
                    <a:pt x="16764" y="1"/>
                    <a:pt x="21600" y="8656"/>
                    <a:pt x="21600" y="19334"/>
                  </a:cubicBezTo>
                  <a:cubicBezTo>
                    <a:pt x="21600" y="20091"/>
                    <a:pt x="21575" y="20848"/>
                    <a:pt x="21525" y="21600"/>
                  </a:cubicBezTo>
                </a:path>
              </a:pathLst>
            </a:custGeom>
            <a:noFill/>
            <a:ln w="12700" cap="rnd">
              <a:solidFill>
                <a:srgbClr val="CF0E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29" name="Arc 25"/>
            <p:cNvSpPr/>
            <p:nvPr/>
          </p:nvSpPr>
          <p:spPr>
            <a:xfrm rot="10800000">
              <a:off x="2360612" y="1066819"/>
              <a:ext cx="838221" cy="227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8880"/>
                  </a:moveTo>
                  <a:cubicBezTo>
                    <a:pt x="138" y="8383"/>
                    <a:pt x="4932" y="0"/>
                    <a:pt x="10799" y="0"/>
                  </a:cubicBezTo>
                  <a:cubicBezTo>
                    <a:pt x="16764" y="1"/>
                    <a:pt x="21600" y="8656"/>
                    <a:pt x="21600" y="19334"/>
                  </a:cubicBezTo>
                  <a:cubicBezTo>
                    <a:pt x="21600" y="20091"/>
                    <a:pt x="21575" y="20848"/>
                    <a:pt x="21525" y="21600"/>
                  </a:cubicBezTo>
                </a:path>
              </a:pathLst>
            </a:custGeom>
            <a:noFill/>
            <a:ln w="12700" cap="rnd">
              <a:solidFill>
                <a:srgbClr val="AD0101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30" name="Arc 26"/>
            <p:cNvSpPr/>
            <p:nvPr/>
          </p:nvSpPr>
          <p:spPr>
            <a:xfrm>
              <a:off x="3427393" y="0"/>
              <a:ext cx="838221" cy="227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8880"/>
                  </a:moveTo>
                  <a:cubicBezTo>
                    <a:pt x="138" y="8383"/>
                    <a:pt x="4932" y="0"/>
                    <a:pt x="10799" y="0"/>
                  </a:cubicBezTo>
                  <a:cubicBezTo>
                    <a:pt x="16764" y="1"/>
                    <a:pt x="21600" y="8656"/>
                    <a:pt x="21600" y="19334"/>
                  </a:cubicBezTo>
                  <a:cubicBezTo>
                    <a:pt x="21600" y="20091"/>
                    <a:pt x="21575" y="20848"/>
                    <a:pt x="21525" y="21600"/>
                  </a:cubicBezTo>
                </a:path>
              </a:pathLst>
            </a:custGeom>
            <a:noFill/>
            <a:ln w="12700" cap="rnd">
              <a:solidFill>
                <a:srgbClr val="CF0E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31" name="Arc 27"/>
            <p:cNvSpPr/>
            <p:nvPr/>
          </p:nvSpPr>
          <p:spPr>
            <a:xfrm rot="10800000">
              <a:off x="3503612" y="1066819"/>
              <a:ext cx="838221" cy="227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8880"/>
                  </a:moveTo>
                  <a:cubicBezTo>
                    <a:pt x="138" y="8383"/>
                    <a:pt x="4932" y="0"/>
                    <a:pt x="10799" y="0"/>
                  </a:cubicBezTo>
                  <a:cubicBezTo>
                    <a:pt x="16764" y="1"/>
                    <a:pt x="21600" y="8656"/>
                    <a:pt x="21600" y="19334"/>
                  </a:cubicBezTo>
                  <a:cubicBezTo>
                    <a:pt x="21600" y="20091"/>
                    <a:pt x="21575" y="20848"/>
                    <a:pt x="21525" y="21600"/>
                  </a:cubicBezTo>
                </a:path>
              </a:pathLst>
            </a:custGeom>
            <a:noFill/>
            <a:ln w="12700" cap="rnd">
              <a:solidFill>
                <a:srgbClr val="AD0101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32" name="Arc 28"/>
            <p:cNvSpPr/>
            <p:nvPr/>
          </p:nvSpPr>
          <p:spPr>
            <a:xfrm>
              <a:off x="4570393" y="0"/>
              <a:ext cx="838221" cy="227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8880"/>
                  </a:moveTo>
                  <a:cubicBezTo>
                    <a:pt x="138" y="8383"/>
                    <a:pt x="4932" y="0"/>
                    <a:pt x="10799" y="0"/>
                  </a:cubicBezTo>
                  <a:cubicBezTo>
                    <a:pt x="16764" y="1"/>
                    <a:pt x="21600" y="8656"/>
                    <a:pt x="21600" y="19334"/>
                  </a:cubicBezTo>
                  <a:cubicBezTo>
                    <a:pt x="21600" y="20091"/>
                    <a:pt x="21575" y="20848"/>
                    <a:pt x="21525" y="21600"/>
                  </a:cubicBezTo>
                </a:path>
              </a:pathLst>
            </a:custGeom>
            <a:noFill/>
            <a:ln w="12700" cap="rnd">
              <a:solidFill>
                <a:srgbClr val="CF0E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33" name="Arc 29"/>
            <p:cNvSpPr/>
            <p:nvPr/>
          </p:nvSpPr>
          <p:spPr>
            <a:xfrm rot="10800000">
              <a:off x="4646612" y="1066819"/>
              <a:ext cx="838221" cy="227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8880"/>
                  </a:moveTo>
                  <a:cubicBezTo>
                    <a:pt x="138" y="8383"/>
                    <a:pt x="4932" y="0"/>
                    <a:pt x="10799" y="0"/>
                  </a:cubicBezTo>
                  <a:cubicBezTo>
                    <a:pt x="16764" y="1"/>
                    <a:pt x="21600" y="8656"/>
                    <a:pt x="21600" y="19334"/>
                  </a:cubicBezTo>
                  <a:cubicBezTo>
                    <a:pt x="21600" y="20091"/>
                    <a:pt x="21575" y="20848"/>
                    <a:pt x="21525" y="21600"/>
                  </a:cubicBezTo>
                </a:path>
              </a:pathLst>
            </a:custGeom>
            <a:noFill/>
            <a:ln w="12700" cap="rnd">
              <a:solidFill>
                <a:srgbClr val="AD0101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34" name="Arc 30"/>
            <p:cNvSpPr/>
            <p:nvPr/>
          </p:nvSpPr>
          <p:spPr>
            <a:xfrm>
              <a:off x="2284393" y="1447800"/>
              <a:ext cx="838220" cy="227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8880"/>
                  </a:moveTo>
                  <a:cubicBezTo>
                    <a:pt x="138" y="8383"/>
                    <a:pt x="4932" y="0"/>
                    <a:pt x="10799" y="0"/>
                  </a:cubicBezTo>
                  <a:cubicBezTo>
                    <a:pt x="16764" y="1"/>
                    <a:pt x="21600" y="8656"/>
                    <a:pt x="21600" y="19334"/>
                  </a:cubicBezTo>
                  <a:cubicBezTo>
                    <a:pt x="21600" y="20091"/>
                    <a:pt x="21575" y="20848"/>
                    <a:pt x="21525" y="21600"/>
                  </a:cubicBezTo>
                </a:path>
              </a:pathLst>
            </a:custGeom>
            <a:noFill/>
            <a:ln w="12700" cap="rnd">
              <a:solidFill>
                <a:srgbClr val="063DE8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35" name="Arc 31"/>
            <p:cNvSpPr/>
            <p:nvPr/>
          </p:nvSpPr>
          <p:spPr>
            <a:xfrm rot="10800000">
              <a:off x="2360612" y="2514619"/>
              <a:ext cx="838221" cy="227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8880"/>
                  </a:moveTo>
                  <a:cubicBezTo>
                    <a:pt x="138" y="8383"/>
                    <a:pt x="4932" y="0"/>
                    <a:pt x="10799" y="0"/>
                  </a:cubicBezTo>
                  <a:cubicBezTo>
                    <a:pt x="16764" y="1"/>
                    <a:pt x="21600" y="8656"/>
                    <a:pt x="21600" y="19334"/>
                  </a:cubicBezTo>
                  <a:cubicBezTo>
                    <a:pt x="21600" y="20091"/>
                    <a:pt x="21575" y="20848"/>
                    <a:pt x="21525" y="21600"/>
                  </a:cubicBezTo>
                </a:path>
              </a:pathLst>
            </a:custGeom>
            <a:noFill/>
            <a:ln w="12700" cap="rnd">
              <a:solidFill>
                <a:srgbClr val="B760F9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36" name="Arc 32"/>
            <p:cNvSpPr/>
            <p:nvPr/>
          </p:nvSpPr>
          <p:spPr>
            <a:xfrm>
              <a:off x="3427393" y="1447800"/>
              <a:ext cx="838221" cy="227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8880"/>
                  </a:moveTo>
                  <a:cubicBezTo>
                    <a:pt x="138" y="8383"/>
                    <a:pt x="4932" y="0"/>
                    <a:pt x="10799" y="0"/>
                  </a:cubicBezTo>
                  <a:cubicBezTo>
                    <a:pt x="16764" y="1"/>
                    <a:pt x="21600" y="8656"/>
                    <a:pt x="21600" y="19334"/>
                  </a:cubicBezTo>
                  <a:cubicBezTo>
                    <a:pt x="21600" y="20091"/>
                    <a:pt x="21575" y="20848"/>
                    <a:pt x="21525" y="21600"/>
                  </a:cubicBezTo>
                </a:path>
              </a:pathLst>
            </a:custGeom>
            <a:noFill/>
            <a:ln w="12700" cap="rnd">
              <a:solidFill>
                <a:srgbClr val="063DE8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37" name="Arc 33"/>
            <p:cNvSpPr/>
            <p:nvPr/>
          </p:nvSpPr>
          <p:spPr>
            <a:xfrm rot="10800000">
              <a:off x="3503612" y="2514619"/>
              <a:ext cx="838221" cy="227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8880"/>
                  </a:moveTo>
                  <a:cubicBezTo>
                    <a:pt x="138" y="8383"/>
                    <a:pt x="4932" y="0"/>
                    <a:pt x="10799" y="0"/>
                  </a:cubicBezTo>
                  <a:cubicBezTo>
                    <a:pt x="16764" y="1"/>
                    <a:pt x="21600" y="8656"/>
                    <a:pt x="21600" y="19334"/>
                  </a:cubicBezTo>
                  <a:cubicBezTo>
                    <a:pt x="21600" y="20091"/>
                    <a:pt x="21575" y="20848"/>
                    <a:pt x="21525" y="21600"/>
                  </a:cubicBezTo>
                </a:path>
              </a:pathLst>
            </a:custGeom>
            <a:noFill/>
            <a:ln w="12700" cap="rnd">
              <a:solidFill>
                <a:srgbClr val="B760F9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38" name="Arc 34"/>
            <p:cNvSpPr/>
            <p:nvPr/>
          </p:nvSpPr>
          <p:spPr>
            <a:xfrm>
              <a:off x="4494193" y="1447800"/>
              <a:ext cx="838221" cy="227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8880"/>
                  </a:moveTo>
                  <a:cubicBezTo>
                    <a:pt x="138" y="8383"/>
                    <a:pt x="4932" y="0"/>
                    <a:pt x="10799" y="0"/>
                  </a:cubicBezTo>
                  <a:cubicBezTo>
                    <a:pt x="16764" y="1"/>
                    <a:pt x="21600" y="8656"/>
                    <a:pt x="21600" y="19334"/>
                  </a:cubicBezTo>
                  <a:cubicBezTo>
                    <a:pt x="21600" y="20091"/>
                    <a:pt x="21575" y="20848"/>
                    <a:pt x="21525" y="21600"/>
                  </a:cubicBezTo>
                </a:path>
              </a:pathLst>
            </a:custGeom>
            <a:noFill/>
            <a:ln w="12700" cap="rnd">
              <a:solidFill>
                <a:srgbClr val="063DE8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39" name="Arc 35"/>
            <p:cNvSpPr/>
            <p:nvPr/>
          </p:nvSpPr>
          <p:spPr>
            <a:xfrm rot="10800000">
              <a:off x="4570412" y="2514619"/>
              <a:ext cx="838221" cy="227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8880"/>
                  </a:moveTo>
                  <a:cubicBezTo>
                    <a:pt x="138" y="8383"/>
                    <a:pt x="4932" y="0"/>
                    <a:pt x="10799" y="0"/>
                  </a:cubicBezTo>
                  <a:cubicBezTo>
                    <a:pt x="16764" y="1"/>
                    <a:pt x="21600" y="8656"/>
                    <a:pt x="21600" y="19334"/>
                  </a:cubicBezTo>
                  <a:cubicBezTo>
                    <a:pt x="21600" y="20091"/>
                    <a:pt x="21575" y="20848"/>
                    <a:pt x="21525" y="21600"/>
                  </a:cubicBezTo>
                </a:path>
              </a:pathLst>
            </a:custGeom>
            <a:noFill/>
            <a:ln w="12700" cap="rnd">
              <a:solidFill>
                <a:srgbClr val="B760F9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40" name="Arc 36"/>
            <p:cNvSpPr/>
            <p:nvPr/>
          </p:nvSpPr>
          <p:spPr>
            <a:xfrm rot="3240000">
              <a:off x="1218262" y="1448144"/>
              <a:ext cx="608049" cy="377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47" y="9650"/>
                    <a:pt x="9766" y="30"/>
                    <a:pt x="21600" y="0"/>
                  </a:cubicBezTo>
                </a:path>
              </a:pathLst>
            </a:custGeom>
            <a:noFill/>
            <a:ln w="12700" cap="rnd">
              <a:solidFill>
                <a:srgbClr val="303030"/>
              </a:solidFill>
              <a:prstDash val="solid"/>
              <a:round/>
              <a:head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41" name="Arc 37"/>
            <p:cNvSpPr/>
            <p:nvPr/>
          </p:nvSpPr>
          <p:spPr>
            <a:xfrm rot="10800000">
              <a:off x="833437" y="1828809"/>
              <a:ext cx="609601" cy="381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63DE8"/>
              </a:solidFill>
              <a:prstDash val="solid"/>
              <a:round/>
              <a:head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42" name="Rectangle 38"/>
            <p:cNvSpPr/>
            <p:nvPr/>
          </p:nvSpPr>
          <p:spPr>
            <a:xfrm>
              <a:off x="6227762" y="187802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/>
            <a:p>
              <a:pPr>
                <a:defRPr>
                  <a:solidFill>
                    <a:srgbClr val="30303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Pages with</a:t>
              </a:r>
            </a:p>
            <a:p>
              <a:pPr>
                <a:defRPr>
                  <a:solidFill>
                    <a:srgbClr val="30303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Free Space</a:t>
              </a:r>
            </a:p>
          </p:txBody>
        </p:sp>
        <p:sp>
          <p:nvSpPr>
            <p:cNvPr id="643" name="Rectangle 39"/>
            <p:cNvSpPr/>
            <p:nvPr/>
          </p:nvSpPr>
          <p:spPr>
            <a:xfrm>
              <a:off x="6226175" y="43180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>
                  <a:solidFill>
                    <a:srgbClr val="303030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Full Pages</a:t>
              </a:r>
            </a:p>
          </p:txBody>
        </p:sp>
        <p:sp>
          <p:nvSpPr>
            <p:cNvPr id="644" name="Arc 40"/>
            <p:cNvSpPr/>
            <p:nvPr/>
          </p:nvSpPr>
          <p:spPr>
            <a:xfrm>
              <a:off x="5713393" y="0"/>
              <a:ext cx="838221" cy="227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8880"/>
                  </a:moveTo>
                  <a:cubicBezTo>
                    <a:pt x="138" y="8383"/>
                    <a:pt x="4932" y="0"/>
                    <a:pt x="10799" y="0"/>
                  </a:cubicBezTo>
                  <a:cubicBezTo>
                    <a:pt x="16764" y="1"/>
                    <a:pt x="21600" y="8656"/>
                    <a:pt x="21600" y="19334"/>
                  </a:cubicBezTo>
                  <a:cubicBezTo>
                    <a:pt x="21600" y="20091"/>
                    <a:pt x="21575" y="20848"/>
                    <a:pt x="21525" y="21600"/>
                  </a:cubicBezTo>
                </a:path>
              </a:pathLst>
            </a:custGeom>
            <a:noFill/>
            <a:ln w="12700" cap="rnd">
              <a:solidFill>
                <a:srgbClr val="CF0E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648" name="Group 41"/>
            <p:cNvGrpSpPr/>
            <p:nvPr/>
          </p:nvGrpSpPr>
          <p:grpSpPr>
            <a:xfrm>
              <a:off x="6394450" y="223846"/>
              <a:ext cx="228601" cy="152401"/>
              <a:chOff x="0" y="0"/>
              <a:chExt cx="228600" cy="152400"/>
            </a:xfrm>
          </p:grpSpPr>
          <p:sp>
            <p:nvSpPr>
              <p:cNvPr id="645" name="Line 42"/>
              <p:cNvSpPr/>
              <p:nvPr/>
            </p:nvSpPr>
            <p:spPr>
              <a:xfrm>
                <a:off x="0" y="0"/>
                <a:ext cx="228600" cy="0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646" name="Line 43"/>
              <p:cNvSpPr/>
              <p:nvPr/>
            </p:nvSpPr>
            <p:spPr>
              <a:xfrm>
                <a:off x="38100" y="76200"/>
                <a:ext cx="152400" cy="1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647" name="Line 44"/>
              <p:cNvSpPr/>
              <p:nvPr/>
            </p:nvSpPr>
            <p:spPr>
              <a:xfrm>
                <a:off x="76200" y="152400"/>
                <a:ext cx="76201" cy="1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/>
                </a:pPr>
              </a:p>
            </p:txBody>
          </p:sp>
        </p:grpSp>
        <p:grpSp>
          <p:nvGrpSpPr>
            <p:cNvPr id="652" name="Group 45"/>
            <p:cNvGrpSpPr/>
            <p:nvPr/>
          </p:nvGrpSpPr>
          <p:grpSpPr>
            <a:xfrm>
              <a:off x="6318250" y="1671647"/>
              <a:ext cx="228601" cy="152401"/>
              <a:chOff x="0" y="0"/>
              <a:chExt cx="228600" cy="152400"/>
            </a:xfrm>
          </p:grpSpPr>
          <p:sp>
            <p:nvSpPr>
              <p:cNvPr id="649" name="Line 46"/>
              <p:cNvSpPr/>
              <p:nvPr/>
            </p:nvSpPr>
            <p:spPr>
              <a:xfrm>
                <a:off x="0" y="0"/>
                <a:ext cx="228600" cy="0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650" name="Line 47"/>
              <p:cNvSpPr/>
              <p:nvPr/>
            </p:nvSpPr>
            <p:spPr>
              <a:xfrm>
                <a:off x="38100" y="76200"/>
                <a:ext cx="152400" cy="1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651" name="Line 48"/>
              <p:cNvSpPr/>
              <p:nvPr/>
            </p:nvSpPr>
            <p:spPr>
              <a:xfrm>
                <a:off x="76200" y="152400"/>
                <a:ext cx="76201" cy="1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/>
                </a:pPr>
              </a:p>
            </p:txBody>
          </p:sp>
        </p:grpSp>
        <p:sp>
          <p:nvSpPr>
            <p:cNvPr id="653" name="Arc 49"/>
            <p:cNvSpPr/>
            <p:nvPr/>
          </p:nvSpPr>
          <p:spPr>
            <a:xfrm>
              <a:off x="5637193" y="1447800"/>
              <a:ext cx="838221" cy="227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8880"/>
                  </a:moveTo>
                  <a:cubicBezTo>
                    <a:pt x="138" y="8383"/>
                    <a:pt x="4932" y="0"/>
                    <a:pt x="10799" y="0"/>
                  </a:cubicBezTo>
                  <a:cubicBezTo>
                    <a:pt x="16764" y="1"/>
                    <a:pt x="21600" y="8656"/>
                    <a:pt x="21600" y="19334"/>
                  </a:cubicBezTo>
                  <a:cubicBezTo>
                    <a:pt x="21600" y="20091"/>
                    <a:pt x="21575" y="20848"/>
                    <a:pt x="21525" y="21600"/>
                  </a:cubicBezTo>
                </a:path>
              </a:pathLst>
            </a:custGeom>
            <a:noFill/>
            <a:ln w="12700" cap="rnd">
              <a:solidFill>
                <a:srgbClr val="063DE8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</p:grpSp>
      <p:sp>
        <p:nvSpPr>
          <p:cNvPr id="655" name="Q: Why would free space arise in pages?"/>
          <p:cNvSpPr txBox="1"/>
          <p:nvPr/>
        </p:nvSpPr>
        <p:spPr>
          <a:xfrm>
            <a:off x="1734319" y="6088265"/>
            <a:ext cx="5675363" cy="434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>
              <a:defRPr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Why would free space arise in pages?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54" grpId="1"/>
      <p:bldP build="whole" bldLvl="1" animBg="1" rev="0" advAuto="0" spid="655" grpId="3"/>
      <p:bldP build="p" bldLvl="1" animBg="1" rev="0" advAuto="0" spid="610" grpId="2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66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5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59" name="Heap File as Page Directory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Heap File as Page Directory</a:t>
              </a:r>
            </a:p>
          </p:txBody>
        </p:sp>
      </p:grpSp>
      <p:sp>
        <p:nvSpPr>
          <p:cNvPr id="661" name="Entry in directory for each page:…"/>
          <p:cNvSpPr txBox="1"/>
          <p:nvPr/>
        </p:nvSpPr>
        <p:spPr>
          <a:xfrm>
            <a:off x="432433" y="4639037"/>
            <a:ext cx="8279134" cy="1884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Entry in directory for each page: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Is it free or full?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How many bytes of free space?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Faster to identify page with free space to add records</a:t>
            </a:r>
          </a:p>
        </p:txBody>
      </p:sp>
      <p:grpSp>
        <p:nvGrpSpPr>
          <p:cNvPr id="701" name="Group 6"/>
          <p:cNvGrpSpPr/>
          <p:nvPr/>
        </p:nvGrpSpPr>
        <p:grpSpPr>
          <a:xfrm>
            <a:off x="2100263" y="1354674"/>
            <a:ext cx="4198937" cy="3047289"/>
            <a:chOff x="0" y="0"/>
            <a:chExt cx="4198936" cy="3047288"/>
          </a:xfrm>
        </p:grpSpPr>
        <p:grpSp>
          <p:nvGrpSpPr>
            <p:cNvPr id="668" name="Group 7"/>
            <p:cNvGrpSpPr/>
            <p:nvPr/>
          </p:nvGrpSpPr>
          <p:grpSpPr>
            <a:xfrm>
              <a:off x="1011237" y="298450"/>
              <a:ext cx="977900" cy="685800"/>
              <a:chOff x="0" y="0"/>
              <a:chExt cx="977899" cy="685800"/>
            </a:xfrm>
          </p:grpSpPr>
          <p:sp>
            <p:nvSpPr>
              <p:cNvPr id="662" name="Rectangle 8"/>
              <p:cNvSpPr/>
              <p:nvPr/>
            </p:nvSpPr>
            <p:spPr>
              <a:xfrm>
                <a:off x="-1" y="6350"/>
                <a:ext cx="977901" cy="158750"/>
              </a:xfrm>
              <a:prstGeom prst="rect">
                <a:avLst/>
              </a:prstGeom>
              <a:solidFill>
                <a:srgbClr val="D89243"/>
              </a:solidFill>
              <a:ln w="12700" cap="flat">
                <a:solidFill>
                  <a:srgbClr val="30303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663" name="Rectangle 9"/>
              <p:cNvSpPr/>
              <p:nvPr/>
            </p:nvSpPr>
            <p:spPr>
              <a:xfrm>
                <a:off x="-1" y="177800"/>
                <a:ext cx="977901" cy="158750"/>
              </a:xfrm>
              <a:prstGeom prst="rect">
                <a:avLst/>
              </a:prstGeom>
              <a:solidFill>
                <a:srgbClr val="D89243"/>
              </a:solidFill>
              <a:ln w="12700" cap="flat">
                <a:solidFill>
                  <a:srgbClr val="30303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664" name="Rectangle 10"/>
              <p:cNvSpPr/>
              <p:nvPr/>
            </p:nvSpPr>
            <p:spPr>
              <a:xfrm>
                <a:off x="-1" y="349250"/>
                <a:ext cx="977901" cy="158750"/>
              </a:xfrm>
              <a:prstGeom prst="rect">
                <a:avLst/>
              </a:prstGeom>
              <a:solidFill>
                <a:srgbClr val="D89243"/>
              </a:solidFill>
              <a:ln w="12700" cap="flat">
                <a:solidFill>
                  <a:srgbClr val="30303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665" name="Rectangle 11"/>
              <p:cNvSpPr/>
              <p:nvPr/>
            </p:nvSpPr>
            <p:spPr>
              <a:xfrm>
                <a:off x="-1" y="520700"/>
                <a:ext cx="977901" cy="158750"/>
              </a:xfrm>
              <a:prstGeom prst="rect">
                <a:avLst/>
              </a:prstGeom>
              <a:solidFill>
                <a:srgbClr val="D89243"/>
              </a:solidFill>
              <a:ln w="12700" cap="flat">
                <a:solidFill>
                  <a:srgbClr val="30303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666" name="Line 12"/>
              <p:cNvSpPr/>
              <p:nvPr/>
            </p:nvSpPr>
            <p:spPr>
              <a:xfrm flipH="1">
                <a:off x="303212" y="0"/>
                <a:ext cx="1" cy="685800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667" name="Line 13"/>
              <p:cNvSpPr/>
              <p:nvPr/>
            </p:nvSpPr>
            <p:spPr>
              <a:xfrm flipH="1">
                <a:off x="674687" y="0"/>
                <a:ext cx="1" cy="685800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/>
                </a:pPr>
              </a:p>
            </p:txBody>
          </p:sp>
        </p:grpSp>
        <p:grpSp>
          <p:nvGrpSpPr>
            <p:cNvPr id="675" name="Group 14"/>
            <p:cNvGrpSpPr/>
            <p:nvPr/>
          </p:nvGrpSpPr>
          <p:grpSpPr>
            <a:xfrm>
              <a:off x="1011237" y="1136650"/>
              <a:ext cx="977900" cy="685800"/>
              <a:chOff x="0" y="0"/>
              <a:chExt cx="977899" cy="685800"/>
            </a:xfrm>
          </p:grpSpPr>
          <p:sp>
            <p:nvSpPr>
              <p:cNvPr id="669" name="Rectangle 15"/>
              <p:cNvSpPr/>
              <p:nvPr/>
            </p:nvSpPr>
            <p:spPr>
              <a:xfrm>
                <a:off x="-1" y="6350"/>
                <a:ext cx="977901" cy="158750"/>
              </a:xfrm>
              <a:prstGeom prst="rect">
                <a:avLst/>
              </a:prstGeom>
              <a:solidFill>
                <a:srgbClr val="D89243"/>
              </a:solidFill>
              <a:ln w="12700" cap="flat">
                <a:solidFill>
                  <a:srgbClr val="30303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670" name="Rectangle 16"/>
              <p:cNvSpPr/>
              <p:nvPr/>
            </p:nvSpPr>
            <p:spPr>
              <a:xfrm>
                <a:off x="-1" y="177800"/>
                <a:ext cx="977901" cy="158750"/>
              </a:xfrm>
              <a:prstGeom prst="rect">
                <a:avLst/>
              </a:prstGeom>
              <a:solidFill>
                <a:srgbClr val="D89243"/>
              </a:solidFill>
              <a:ln w="12700" cap="flat">
                <a:solidFill>
                  <a:srgbClr val="30303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671" name="Rectangle 17"/>
              <p:cNvSpPr/>
              <p:nvPr/>
            </p:nvSpPr>
            <p:spPr>
              <a:xfrm>
                <a:off x="-1" y="349250"/>
                <a:ext cx="977901" cy="158750"/>
              </a:xfrm>
              <a:prstGeom prst="rect">
                <a:avLst/>
              </a:prstGeom>
              <a:solidFill>
                <a:srgbClr val="D89243"/>
              </a:solidFill>
              <a:ln w="12700" cap="flat">
                <a:solidFill>
                  <a:srgbClr val="30303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672" name="Rectangle 18"/>
              <p:cNvSpPr/>
              <p:nvPr/>
            </p:nvSpPr>
            <p:spPr>
              <a:xfrm>
                <a:off x="-1" y="520700"/>
                <a:ext cx="977901" cy="158750"/>
              </a:xfrm>
              <a:prstGeom prst="rect">
                <a:avLst/>
              </a:prstGeom>
              <a:solidFill>
                <a:srgbClr val="D89243"/>
              </a:solidFill>
              <a:ln w="12700" cap="flat">
                <a:solidFill>
                  <a:srgbClr val="30303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673" name="Line 19"/>
              <p:cNvSpPr/>
              <p:nvPr/>
            </p:nvSpPr>
            <p:spPr>
              <a:xfrm flipH="1">
                <a:off x="303212" y="0"/>
                <a:ext cx="1" cy="685800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674" name="Line 20"/>
              <p:cNvSpPr/>
              <p:nvPr/>
            </p:nvSpPr>
            <p:spPr>
              <a:xfrm flipH="1">
                <a:off x="674687" y="0"/>
                <a:ext cx="1" cy="685800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/>
                </a:pPr>
              </a:p>
            </p:txBody>
          </p:sp>
        </p:grpSp>
        <p:grpSp>
          <p:nvGrpSpPr>
            <p:cNvPr id="682" name="Group 21"/>
            <p:cNvGrpSpPr/>
            <p:nvPr/>
          </p:nvGrpSpPr>
          <p:grpSpPr>
            <a:xfrm>
              <a:off x="1011237" y="1974850"/>
              <a:ext cx="977900" cy="685800"/>
              <a:chOff x="0" y="0"/>
              <a:chExt cx="977899" cy="685800"/>
            </a:xfrm>
          </p:grpSpPr>
          <p:sp>
            <p:nvSpPr>
              <p:cNvPr id="676" name="Rectangle 22"/>
              <p:cNvSpPr/>
              <p:nvPr/>
            </p:nvSpPr>
            <p:spPr>
              <a:xfrm>
                <a:off x="-1" y="6350"/>
                <a:ext cx="977901" cy="158750"/>
              </a:xfrm>
              <a:prstGeom prst="rect">
                <a:avLst/>
              </a:prstGeom>
              <a:solidFill>
                <a:srgbClr val="D89243"/>
              </a:solidFill>
              <a:ln w="12700" cap="flat">
                <a:solidFill>
                  <a:srgbClr val="30303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677" name="Rectangle 23"/>
              <p:cNvSpPr/>
              <p:nvPr/>
            </p:nvSpPr>
            <p:spPr>
              <a:xfrm>
                <a:off x="-1" y="177800"/>
                <a:ext cx="977901" cy="158750"/>
              </a:xfrm>
              <a:prstGeom prst="rect">
                <a:avLst/>
              </a:prstGeom>
              <a:solidFill>
                <a:srgbClr val="D89243"/>
              </a:solidFill>
              <a:ln w="12700" cap="flat">
                <a:solidFill>
                  <a:srgbClr val="30303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678" name="Rectangle 24"/>
              <p:cNvSpPr/>
              <p:nvPr/>
            </p:nvSpPr>
            <p:spPr>
              <a:xfrm>
                <a:off x="-1" y="349250"/>
                <a:ext cx="977901" cy="158750"/>
              </a:xfrm>
              <a:prstGeom prst="rect">
                <a:avLst/>
              </a:prstGeom>
              <a:solidFill>
                <a:srgbClr val="D89243"/>
              </a:solidFill>
              <a:ln w="12700" cap="flat">
                <a:solidFill>
                  <a:srgbClr val="30303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679" name="Rectangle 25"/>
              <p:cNvSpPr/>
              <p:nvPr/>
            </p:nvSpPr>
            <p:spPr>
              <a:xfrm>
                <a:off x="-1" y="520700"/>
                <a:ext cx="977901" cy="158750"/>
              </a:xfrm>
              <a:prstGeom prst="rect">
                <a:avLst/>
              </a:prstGeom>
              <a:solidFill>
                <a:srgbClr val="D89243"/>
              </a:solidFill>
              <a:ln w="12700" cap="flat">
                <a:solidFill>
                  <a:srgbClr val="30303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680" name="Line 26"/>
              <p:cNvSpPr/>
              <p:nvPr/>
            </p:nvSpPr>
            <p:spPr>
              <a:xfrm flipH="1">
                <a:off x="303212" y="0"/>
                <a:ext cx="1" cy="685800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681" name="Line 27"/>
              <p:cNvSpPr/>
              <p:nvPr/>
            </p:nvSpPr>
            <p:spPr>
              <a:xfrm flipH="1">
                <a:off x="674687" y="0"/>
                <a:ext cx="1" cy="685800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/>
                </a:pPr>
              </a:p>
            </p:txBody>
          </p:sp>
        </p:grpSp>
        <p:sp>
          <p:nvSpPr>
            <p:cNvPr id="683" name="Rectangle 28"/>
            <p:cNvSpPr/>
            <p:nvPr/>
          </p:nvSpPr>
          <p:spPr>
            <a:xfrm>
              <a:off x="3221037" y="0"/>
              <a:ext cx="977900" cy="673100"/>
            </a:xfrm>
            <a:prstGeom prst="rect">
              <a:avLst/>
            </a:prstGeom>
            <a:solidFill>
              <a:schemeClr val="accent1">
                <a:lumOff val="23725"/>
              </a:schemeClr>
            </a:solidFill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84" name="Rectangle 29"/>
            <p:cNvSpPr/>
            <p:nvPr/>
          </p:nvSpPr>
          <p:spPr>
            <a:xfrm>
              <a:off x="3221037" y="914400"/>
              <a:ext cx="977900" cy="673100"/>
            </a:xfrm>
            <a:prstGeom prst="rect">
              <a:avLst/>
            </a:prstGeom>
            <a:solidFill>
              <a:schemeClr val="accent1">
                <a:lumOff val="23725"/>
              </a:schemeClr>
            </a:solidFill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85" name="Rectangle 30"/>
            <p:cNvSpPr/>
            <p:nvPr/>
          </p:nvSpPr>
          <p:spPr>
            <a:xfrm>
              <a:off x="3221037" y="2286000"/>
              <a:ext cx="977900" cy="673100"/>
            </a:xfrm>
            <a:prstGeom prst="rect">
              <a:avLst/>
            </a:prstGeom>
            <a:solidFill>
              <a:schemeClr val="accent1">
                <a:lumOff val="23725"/>
              </a:schemeClr>
            </a:solidFill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86" name="Rectangle 31"/>
            <p:cNvSpPr txBox="1"/>
            <p:nvPr/>
          </p:nvSpPr>
          <p:spPr>
            <a:xfrm>
              <a:off x="3317347" y="12700"/>
              <a:ext cx="785280" cy="647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/>
            <a:p>
              <a:pPr>
                <a:defRPr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Data</a:t>
              </a:r>
            </a:p>
            <a:p>
              <a:pPr>
                <a:defRPr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Page 1</a:t>
              </a:r>
            </a:p>
          </p:txBody>
        </p:sp>
        <p:sp>
          <p:nvSpPr>
            <p:cNvPr id="687" name="Rectangle 32"/>
            <p:cNvSpPr txBox="1"/>
            <p:nvPr/>
          </p:nvSpPr>
          <p:spPr>
            <a:xfrm>
              <a:off x="3317347" y="927100"/>
              <a:ext cx="785280" cy="6477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/>
            <a:p>
              <a:pPr>
                <a:defRPr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Data</a:t>
              </a:r>
            </a:p>
            <a:p>
              <a:pPr>
                <a:defRPr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Page 2</a:t>
              </a:r>
            </a:p>
          </p:txBody>
        </p:sp>
        <p:sp>
          <p:nvSpPr>
            <p:cNvPr id="688" name="Rectangle 33"/>
            <p:cNvSpPr txBox="1"/>
            <p:nvPr/>
          </p:nvSpPr>
          <p:spPr>
            <a:xfrm>
              <a:off x="3303450" y="2298700"/>
              <a:ext cx="813074" cy="6477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/>
            <a:p>
              <a:pPr>
                <a:defRPr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Data</a:t>
              </a:r>
            </a:p>
            <a:p>
              <a:pPr>
                <a:defRPr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Page N</a:t>
              </a:r>
            </a:p>
          </p:txBody>
        </p:sp>
        <p:sp>
          <p:nvSpPr>
            <p:cNvPr id="689" name="Rectangle 34"/>
            <p:cNvSpPr txBox="1"/>
            <p:nvPr/>
          </p:nvSpPr>
          <p:spPr>
            <a:xfrm>
              <a:off x="0" y="352425"/>
              <a:ext cx="927597" cy="6477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/>
            <a:p>
              <a:pPr>
                <a:defRPr b="1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Header</a:t>
              </a:r>
            </a:p>
            <a:p>
              <a:pPr>
                <a:defRPr b="1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Page</a:t>
              </a:r>
            </a:p>
          </p:txBody>
        </p:sp>
        <p:sp>
          <p:nvSpPr>
            <p:cNvPr id="690" name="Rectangle 35"/>
            <p:cNvSpPr txBox="1"/>
            <p:nvPr/>
          </p:nvSpPr>
          <p:spPr>
            <a:xfrm>
              <a:off x="917233" y="2678988"/>
              <a:ext cx="1165908" cy="368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>
                  <a:solidFill>
                    <a:srgbClr val="303030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Directory</a:t>
              </a:r>
            </a:p>
          </p:txBody>
        </p:sp>
        <p:grpSp>
          <p:nvGrpSpPr>
            <p:cNvPr id="693" name="Group 36"/>
            <p:cNvGrpSpPr/>
            <p:nvPr/>
          </p:nvGrpSpPr>
          <p:grpSpPr>
            <a:xfrm>
              <a:off x="628632" y="912812"/>
              <a:ext cx="381018" cy="300031"/>
              <a:chOff x="-17" y="0"/>
              <a:chExt cx="381017" cy="300030"/>
            </a:xfrm>
          </p:grpSpPr>
          <p:sp>
            <p:nvSpPr>
              <p:cNvPr id="691" name="Arc 37"/>
              <p:cNvSpPr/>
              <p:nvPr/>
            </p:nvSpPr>
            <p:spPr>
              <a:xfrm>
                <a:off x="-18" y="0"/>
                <a:ext cx="379431" cy="1492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cubicBezTo>
                      <a:pt x="245" y="9634"/>
                      <a:pt x="9830" y="50"/>
                      <a:pt x="21600" y="0"/>
                    </a:cubicBezTo>
                  </a:path>
                </a:pathLst>
              </a:custGeom>
              <a:noFill/>
              <a:ln w="12700" cap="rnd">
                <a:solidFill>
                  <a:srgbClr val="726056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692" name="Arc 38"/>
              <p:cNvSpPr/>
              <p:nvPr/>
            </p:nvSpPr>
            <p:spPr>
              <a:xfrm>
                <a:off x="-18" y="147630"/>
                <a:ext cx="381018" cy="1524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21600"/>
                    </a:moveTo>
                    <a:cubicBezTo>
                      <a:pt x="9671" y="21600"/>
                      <a:pt x="0" y="11930"/>
                      <a:pt x="0" y="0"/>
                    </a:cubicBezTo>
                  </a:path>
                </a:pathLst>
              </a:custGeom>
              <a:noFill/>
              <a:ln w="12700" cap="rnd">
                <a:solidFill>
                  <a:srgbClr val="726056"/>
                </a:solidFill>
                <a:prstDash val="solid"/>
                <a:round/>
                <a:headEnd type="triangle" w="med" len="med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</p:grpSp>
        <p:grpSp>
          <p:nvGrpSpPr>
            <p:cNvPr id="696" name="Group 39"/>
            <p:cNvGrpSpPr/>
            <p:nvPr/>
          </p:nvGrpSpPr>
          <p:grpSpPr>
            <a:xfrm>
              <a:off x="628632" y="1751012"/>
              <a:ext cx="381018" cy="300031"/>
              <a:chOff x="-17" y="0"/>
              <a:chExt cx="381017" cy="300030"/>
            </a:xfrm>
          </p:grpSpPr>
          <p:sp>
            <p:nvSpPr>
              <p:cNvPr id="694" name="Arc 40"/>
              <p:cNvSpPr/>
              <p:nvPr/>
            </p:nvSpPr>
            <p:spPr>
              <a:xfrm>
                <a:off x="-18" y="0"/>
                <a:ext cx="379431" cy="1492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cubicBezTo>
                      <a:pt x="245" y="9634"/>
                      <a:pt x="9830" y="50"/>
                      <a:pt x="21600" y="0"/>
                    </a:cubicBezTo>
                  </a:path>
                </a:pathLst>
              </a:custGeom>
              <a:noFill/>
              <a:ln w="12700" cap="rnd">
                <a:solidFill>
                  <a:srgbClr val="726056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695" name="Arc 41"/>
              <p:cNvSpPr/>
              <p:nvPr/>
            </p:nvSpPr>
            <p:spPr>
              <a:xfrm>
                <a:off x="-18" y="147630"/>
                <a:ext cx="381018" cy="1524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21600"/>
                    </a:moveTo>
                    <a:cubicBezTo>
                      <a:pt x="9671" y="21600"/>
                      <a:pt x="0" y="11930"/>
                      <a:pt x="0" y="0"/>
                    </a:cubicBezTo>
                  </a:path>
                </a:pathLst>
              </a:custGeom>
              <a:noFill/>
              <a:ln w="12700" cap="rnd">
                <a:solidFill>
                  <a:srgbClr val="726056"/>
                </a:solidFill>
                <a:prstDash val="solid"/>
                <a:round/>
                <a:headEnd type="triangle" w="med" len="med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</p:grpSp>
        <p:sp>
          <p:nvSpPr>
            <p:cNvPr id="697" name="Arc 42"/>
            <p:cNvSpPr/>
            <p:nvPr/>
          </p:nvSpPr>
          <p:spPr>
            <a:xfrm>
              <a:off x="1162049" y="74612"/>
              <a:ext cx="2055782" cy="301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23" y="9640"/>
                    <a:pt x="9755" y="9"/>
                    <a:pt x="21600" y="0"/>
                  </a:cubicBezTo>
                </a:path>
              </a:pathLst>
            </a:custGeom>
            <a:noFill/>
            <a:ln w="12700" cap="rnd">
              <a:solidFill>
                <a:srgbClr val="AD0101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98" name="Arc 43"/>
            <p:cNvSpPr/>
            <p:nvPr/>
          </p:nvSpPr>
          <p:spPr>
            <a:xfrm>
              <a:off x="1466768" y="374621"/>
              <a:ext cx="1752682" cy="609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9671" y="21600"/>
                    <a:pt x="0" y="11930"/>
                    <a:pt x="0" y="0"/>
                  </a:cubicBezTo>
                </a:path>
              </a:pathLst>
            </a:custGeom>
            <a:noFill/>
            <a:ln w="12700" cap="rnd">
              <a:solidFill>
                <a:srgbClr val="AD0101"/>
              </a:solidFill>
              <a:prstDash val="solid"/>
              <a:round/>
              <a:head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99" name="Arc 44"/>
            <p:cNvSpPr/>
            <p:nvPr/>
          </p:nvSpPr>
          <p:spPr>
            <a:xfrm>
              <a:off x="1847818" y="374597"/>
              <a:ext cx="685832" cy="1143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9671" y="21600"/>
                    <a:pt x="0" y="11930"/>
                    <a:pt x="0" y="0"/>
                  </a:cubicBezTo>
                </a:path>
              </a:pathLst>
            </a:custGeom>
            <a:noFill/>
            <a:ln w="12700" cap="rnd">
              <a:solidFill>
                <a:srgbClr val="AD0101"/>
              </a:solidFill>
              <a:prstDash val="solid"/>
              <a:round/>
              <a:head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700" name="Arc 45"/>
            <p:cNvSpPr/>
            <p:nvPr/>
          </p:nvSpPr>
          <p:spPr>
            <a:xfrm>
              <a:off x="1843087" y="2055801"/>
              <a:ext cx="1371601" cy="228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AD0101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nodeType="with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01" grpId="1"/>
      <p:bldP build="p" bldLvl="1" animBg="1" rev="0" advAuto="0" spid="661" grpId="2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70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0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05" name="Data Organization Basics: Recap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Data Organization Basics: Recap</a:t>
              </a:r>
            </a:p>
          </p:txBody>
        </p:sp>
      </p:grpSp>
      <p:sp>
        <p:nvSpPr>
          <p:cNvPr id="707" name="Disk space organized into files; relations are stored as files…"/>
          <p:cNvSpPr txBox="1"/>
          <p:nvPr/>
        </p:nvSpPr>
        <p:spPr>
          <a:xfrm>
            <a:off x="305433" y="1622839"/>
            <a:ext cx="8710934" cy="2367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Disk space organized into </a:t>
            </a:r>
            <a:r>
              <a:rPr b="1"/>
              <a:t>files</a:t>
            </a:r>
            <a:r>
              <a:t>; relations are stored as files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Files are made up of </a:t>
            </a:r>
            <a:r>
              <a:rPr b="1"/>
              <a:t>pages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File data (de-)allocated in increments of disk pages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Pages contain </a:t>
            </a:r>
            <a:r>
              <a:rPr b="1"/>
              <a:t>records</a:t>
            </a:r>
            <a:r>
              <a:t> (physical version of tuples)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Higher levels operate on sets of records</a:t>
            </a:r>
          </a:p>
        </p:txBody>
      </p:sp>
      <p:sp>
        <p:nvSpPr>
          <p:cNvPr id="708" name="Rectangle"/>
          <p:cNvSpPr/>
          <p:nvPr/>
        </p:nvSpPr>
        <p:spPr>
          <a:xfrm>
            <a:off x="627160" y="3067050"/>
            <a:ext cx="3339784" cy="476973"/>
          </a:xfrm>
          <a:prstGeom prst="rect">
            <a:avLst/>
          </a:prstGeom>
          <a:ln w="50800">
            <a:solidFill>
              <a:srgbClr val="FF2600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709" name="How pages are organized in a file: Page Layout"/>
          <p:cNvSpPr txBox="1"/>
          <p:nvPr/>
        </p:nvSpPr>
        <p:spPr>
          <a:xfrm>
            <a:off x="1319212" y="4486592"/>
            <a:ext cx="6607176" cy="4345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How pages are organized in a file: </a:t>
            </a:r>
            <a:r>
              <a:rPr b="1"/>
              <a:t>Page Layout</a:t>
            </a:r>
          </a:p>
        </p:txBody>
      </p:sp>
      <p:sp>
        <p:nvSpPr>
          <p:cNvPr id="710" name="How records are organized in a page: Record Layout"/>
          <p:cNvSpPr txBox="1"/>
          <p:nvPr/>
        </p:nvSpPr>
        <p:spPr>
          <a:xfrm>
            <a:off x="921246" y="4994396"/>
            <a:ext cx="7403108" cy="434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How records are organized in a page: </a:t>
            </a:r>
            <a:r>
              <a:rPr b="1"/>
              <a:t>Record Layout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707" grpId="1"/>
      <p:bldP build="whole" bldLvl="1" animBg="1" rev="0" advAuto="0" spid="710" grpId="3"/>
      <p:bldP build="whole" bldLvl="1" animBg="1" rev="0" advAuto="0" spid="708" grpId="4"/>
      <p:bldP build="whole" bldLvl="1" animBg="1" rev="0" advAuto="0" spid="709" grpId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71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1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14" name="Record Layout Desiderata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Record Layout Desiderata</a:t>
              </a:r>
            </a:p>
          </p:txBody>
        </p:sp>
      </p:grpSp>
      <p:sp>
        <p:nvSpPr>
          <p:cNvPr id="716" name="Higher levels (queries) operate on sets of records…"/>
          <p:cNvSpPr txBox="1"/>
          <p:nvPr/>
        </p:nvSpPr>
        <p:spPr>
          <a:xfrm>
            <a:off x="368933" y="1559339"/>
            <a:ext cx="8710934" cy="4297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Higher levels (queries) operate on sets of records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Records are stored in </a:t>
            </a:r>
            <a:r>
              <a:rPr b="1"/>
              <a:t>slotted pages</a:t>
            </a:r>
            <a:endParaRPr b="1"/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Page is a collection of slots; one record per slot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Physically, </a:t>
            </a:r>
            <a:r>
              <a:rPr b="1"/>
              <a:t>RecordID = &lt;PageID, SlotNumber&gt;</a:t>
            </a:r>
            <a:r>
              <a:t>!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Many record layouts possible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Need to support record-level operations efficiently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Insert a record or multiple records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Read/update/delete a record given its RecordID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Scan all records (possibly applying a predicate)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7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7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7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7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716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72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1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20" name="Record Layout and Format 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Record Layout and Format Outline</a:t>
              </a:r>
            </a:p>
          </p:txBody>
        </p:sp>
      </p:grpSp>
      <p:sp>
        <p:nvSpPr>
          <p:cNvPr id="722" name="Layout of fixed-length records:…"/>
          <p:cNvSpPr txBox="1"/>
          <p:nvPr/>
        </p:nvSpPr>
        <p:spPr>
          <a:xfrm>
            <a:off x="419733" y="1648239"/>
            <a:ext cx="7939445" cy="3815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Layout of fixed-length records: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Packed layout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Unpacked layout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Layout of variable-length records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Record format for fixed-length records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Record formats for variable-length records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Delimiter-based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Pointer-based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72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2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26" name="Layout of Fixed-length Record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Layout of Fixed-length Records</a:t>
              </a:r>
            </a:p>
          </p:txBody>
        </p:sp>
      </p:grpSp>
      <p:sp>
        <p:nvSpPr>
          <p:cNvPr id="728" name="Recall that RecordID = &lt;PageID, SlotNumber&gt;…"/>
          <p:cNvSpPr txBox="1"/>
          <p:nvPr/>
        </p:nvSpPr>
        <p:spPr>
          <a:xfrm>
            <a:off x="432433" y="4984303"/>
            <a:ext cx="8279134" cy="14022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Recall that </a:t>
            </a:r>
            <a:r>
              <a:rPr b="1"/>
              <a:t>RecordID = &lt;PageID, SlotNumber&gt;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 for Packed: moving/deleting records alter RIDs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 for Unpacked: extra space used by bitmap</a:t>
            </a:r>
          </a:p>
        </p:txBody>
      </p:sp>
      <p:grpSp>
        <p:nvGrpSpPr>
          <p:cNvPr id="748" name="Group"/>
          <p:cNvGrpSpPr/>
          <p:nvPr/>
        </p:nvGrpSpPr>
        <p:grpSpPr>
          <a:xfrm>
            <a:off x="581704" y="1464899"/>
            <a:ext cx="3933038" cy="3226942"/>
            <a:chOff x="0" y="0"/>
            <a:chExt cx="3933037" cy="3226941"/>
          </a:xfrm>
        </p:grpSpPr>
        <p:sp>
          <p:nvSpPr>
            <p:cNvPr id="729" name="Rectangle 5"/>
            <p:cNvSpPr/>
            <p:nvPr/>
          </p:nvSpPr>
          <p:spPr>
            <a:xfrm>
              <a:off x="746683" y="55562"/>
              <a:ext cx="1739901" cy="215901"/>
            </a:xfrm>
            <a:prstGeom prst="rect">
              <a:avLst/>
            </a:prstGeom>
            <a:noFill/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730" name="Rectangle 6"/>
            <p:cNvSpPr/>
            <p:nvPr/>
          </p:nvSpPr>
          <p:spPr>
            <a:xfrm>
              <a:off x="746683" y="284162"/>
              <a:ext cx="1739901" cy="215901"/>
            </a:xfrm>
            <a:prstGeom prst="rect">
              <a:avLst/>
            </a:prstGeom>
            <a:noFill/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731" name="Rectangle 7"/>
            <p:cNvSpPr/>
            <p:nvPr/>
          </p:nvSpPr>
          <p:spPr>
            <a:xfrm>
              <a:off x="746683" y="512762"/>
              <a:ext cx="1739901" cy="215901"/>
            </a:xfrm>
            <a:prstGeom prst="rect">
              <a:avLst/>
            </a:prstGeom>
            <a:noFill/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732" name="Rectangle 8"/>
            <p:cNvSpPr/>
            <p:nvPr/>
          </p:nvSpPr>
          <p:spPr>
            <a:xfrm>
              <a:off x="746683" y="741362"/>
              <a:ext cx="1739901" cy="520701"/>
            </a:xfrm>
            <a:prstGeom prst="rect">
              <a:avLst/>
            </a:prstGeom>
            <a:noFill/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733" name="Rectangle 9"/>
            <p:cNvSpPr/>
            <p:nvPr/>
          </p:nvSpPr>
          <p:spPr>
            <a:xfrm>
              <a:off x="746683" y="1274762"/>
              <a:ext cx="1739901" cy="215901"/>
            </a:xfrm>
            <a:prstGeom prst="rect">
              <a:avLst/>
            </a:prstGeom>
            <a:noFill/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734" name="Rectangle 10"/>
            <p:cNvSpPr/>
            <p:nvPr/>
          </p:nvSpPr>
          <p:spPr>
            <a:xfrm>
              <a:off x="746683" y="1503362"/>
              <a:ext cx="1739901" cy="520701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735" name="Rectangle 11"/>
            <p:cNvSpPr/>
            <p:nvPr/>
          </p:nvSpPr>
          <p:spPr>
            <a:xfrm>
              <a:off x="746683" y="2036762"/>
              <a:ext cx="1739901" cy="520701"/>
            </a:xfrm>
            <a:prstGeom prst="rect">
              <a:avLst/>
            </a:prstGeom>
            <a:noFill/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736" name="Line 12"/>
            <p:cNvSpPr/>
            <p:nvPr/>
          </p:nvSpPr>
          <p:spPr>
            <a:xfrm>
              <a:off x="1959533" y="2030412"/>
              <a:ext cx="1" cy="53340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737" name="Rectangle 13"/>
            <p:cNvSpPr txBox="1"/>
            <p:nvPr/>
          </p:nvSpPr>
          <p:spPr>
            <a:xfrm>
              <a:off x="0" y="0"/>
              <a:ext cx="678012" cy="3683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>
                  <a:solidFill>
                    <a:srgbClr val="535353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Slot 1</a:t>
              </a:r>
            </a:p>
          </p:txBody>
        </p:sp>
        <p:sp>
          <p:nvSpPr>
            <p:cNvPr id="738" name="Rectangle 14"/>
            <p:cNvSpPr txBox="1"/>
            <p:nvPr/>
          </p:nvSpPr>
          <p:spPr>
            <a:xfrm>
              <a:off x="0" y="228600"/>
              <a:ext cx="678012" cy="3683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>
                  <a:solidFill>
                    <a:srgbClr val="535353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Slot 2</a:t>
              </a:r>
            </a:p>
          </p:txBody>
        </p:sp>
        <p:sp>
          <p:nvSpPr>
            <p:cNvPr id="739" name="Rectangle 15"/>
            <p:cNvSpPr txBox="1"/>
            <p:nvPr/>
          </p:nvSpPr>
          <p:spPr>
            <a:xfrm>
              <a:off x="0" y="1219200"/>
              <a:ext cx="705805" cy="368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>
                  <a:solidFill>
                    <a:srgbClr val="535353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Slot N</a:t>
              </a:r>
            </a:p>
          </p:txBody>
        </p:sp>
        <p:sp>
          <p:nvSpPr>
            <p:cNvPr id="740" name="Rectangle 16"/>
            <p:cNvSpPr txBox="1"/>
            <p:nvPr/>
          </p:nvSpPr>
          <p:spPr>
            <a:xfrm>
              <a:off x="1334058" y="674687"/>
              <a:ext cx="643335" cy="520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 sz="2800"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. . .</a:t>
              </a:r>
            </a:p>
          </p:txBody>
        </p:sp>
        <p:sp>
          <p:nvSpPr>
            <p:cNvPr id="741" name="Rectangle 17"/>
            <p:cNvSpPr txBox="1"/>
            <p:nvPr/>
          </p:nvSpPr>
          <p:spPr>
            <a:xfrm>
              <a:off x="2019858" y="2160587"/>
              <a:ext cx="254187" cy="368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N</a:t>
              </a:r>
            </a:p>
          </p:txBody>
        </p:sp>
        <p:sp>
          <p:nvSpPr>
            <p:cNvPr id="742" name="Rectangle 18"/>
            <p:cNvSpPr txBox="1"/>
            <p:nvPr/>
          </p:nvSpPr>
          <p:spPr>
            <a:xfrm>
              <a:off x="826058" y="2792412"/>
              <a:ext cx="1169145" cy="4345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 sz="2400">
                  <a:solidFill>
                    <a:srgbClr val="53535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Packed</a:t>
              </a:r>
            </a:p>
          </p:txBody>
        </p:sp>
        <p:sp>
          <p:nvSpPr>
            <p:cNvPr id="743" name="Rectangle 19"/>
            <p:cNvSpPr txBox="1"/>
            <p:nvPr/>
          </p:nvSpPr>
          <p:spPr>
            <a:xfrm>
              <a:off x="2943541" y="864377"/>
              <a:ext cx="701118" cy="647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/>
            <a:p>
              <a:pPr>
                <a:defRPr>
                  <a:solidFill>
                    <a:srgbClr val="535353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Free</a:t>
              </a:r>
            </a:p>
            <a:p>
              <a:pPr>
                <a:defRPr>
                  <a:solidFill>
                    <a:srgbClr val="535353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Space</a:t>
              </a:r>
            </a:p>
          </p:txBody>
        </p:sp>
        <p:sp>
          <p:nvSpPr>
            <p:cNvPr id="744" name="Rectangle 21"/>
            <p:cNvSpPr txBox="1"/>
            <p:nvPr/>
          </p:nvSpPr>
          <p:spPr>
            <a:xfrm>
              <a:off x="2705961" y="2281626"/>
              <a:ext cx="1227077" cy="647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/>
            <a:p>
              <a:pPr>
                <a:defRPr>
                  <a:solidFill>
                    <a:srgbClr val="535353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Number </a:t>
              </a:r>
            </a:p>
            <a:p>
              <a:pPr>
                <a:defRPr>
                  <a:solidFill>
                    <a:srgbClr val="535353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of </a:t>
              </a:r>
              <a:r>
                <a:rPr b="1"/>
                <a:t>records</a:t>
              </a:r>
            </a:p>
          </p:txBody>
        </p:sp>
        <p:sp>
          <p:nvSpPr>
            <p:cNvPr id="745" name="Line"/>
            <p:cNvSpPr/>
            <p:nvPr/>
          </p:nvSpPr>
          <p:spPr>
            <a:xfrm flipH="1" flipV="1">
              <a:off x="2246693" y="2377149"/>
              <a:ext cx="447114" cy="143600"/>
            </a:xfrm>
            <a:prstGeom prst="line">
              <a:avLst/>
            </a:prstGeom>
            <a:noFill/>
            <a:ln w="25400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46" name="Line"/>
            <p:cNvSpPr/>
            <p:nvPr/>
          </p:nvSpPr>
          <p:spPr>
            <a:xfrm flipH="1">
              <a:off x="2476347" y="1195693"/>
              <a:ext cx="443111" cy="443111"/>
            </a:xfrm>
            <a:prstGeom prst="line">
              <a:avLst/>
            </a:prstGeom>
            <a:noFill/>
            <a:ln w="25400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47" name="Rectangle 10"/>
            <p:cNvSpPr/>
            <p:nvPr/>
          </p:nvSpPr>
          <p:spPr>
            <a:xfrm>
              <a:off x="746683" y="1995289"/>
              <a:ext cx="1214934" cy="562174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</p:grpSp>
      <p:grpSp>
        <p:nvGrpSpPr>
          <p:cNvPr id="783" name="Group"/>
          <p:cNvGrpSpPr/>
          <p:nvPr/>
        </p:nvGrpSpPr>
        <p:grpSpPr>
          <a:xfrm>
            <a:off x="4108910" y="1530350"/>
            <a:ext cx="4732499" cy="4054475"/>
            <a:chOff x="0" y="0"/>
            <a:chExt cx="4732497" cy="4054475"/>
          </a:xfrm>
        </p:grpSpPr>
        <p:sp>
          <p:nvSpPr>
            <p:cNvPr id="749" name="Rectangle 24"/>
            <p:cNvSpPr/>
            <p:nvPr/>
          </p:nvSpPr>
          <p:spPr>
            <a:xfrm>
              <a:off x="1414997" y="47625"/>
              <a:ext cx="1739901" cy="215900"/>
            </a:xfrm>
            <a:prstGeom prst="rect">
              <a:avLst/>
            </a:prstGeom>
            <a:noFill/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750" name="Rectangle 25"/>
            <p:cNvSpPr/>
            <p:nvPr/>
          </p:nvSpPr>
          <p:spPr>
            <a:xfrm>
              <a:off x="1414997" y="276225"/>
              <a:ext cx="1739901" cy="215900"/>
            </a:xfrm>
            <a:prstGeom prst="rect">
              <a:avLst/>
            </a:prstGeom>
            <a:noFill/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751" name="Rectangle 26"/>
            <p:cNvSpPr/>
            <p:nvPr/>
          </p:nvSpPr>
          <p:spPr>
            <a:xfrm>
              <a:off x="1414997" y="504825"/>
              <a:ext cx="1739901" cy="215900"/>
            </a:xfrm>
            <a:prstGeom prst="rect">
              <a:avLst/>
            </a:prstGeom>
            <a:noFill/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752" name="Rectangle 27"/>
            <p:cNvSpPr/>
            <p:nvPr/>
          </p:nvSpPr>
          <p:spPr>
            <a:xfrm>
              <a:off x="1414997" y="733425"/>
              <a:ext cx="1739901" cy="520700"/>
            </a:xfrm>
            <a:prstGeom prst="rect">
              <a:avLst/>
            </a:prstGeom>
            <a:noFill/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753" name="Rectangle 28"/>
            <p:cNvSpPr/>
            <p:nvPr/>
          </p:nvSpPr>
          <p:spPr>
            <a:xfrm>
              <a:off x="1414997" y="1266825"/>
              <a:ext cx="1739901" cy="215901"/>
            </a:xfrm>
            <a:prstGeom prst="rect">
              <a:avLst/>
            </a:prstGeom>
            <a:noFill/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754" name="Rectangle 29"/>
            <p:cNvSpPr/>
            <p:nvPr/>
          </p:nvSpPr>
          <p:spPr>
            <a:xfrm>
              <a:off x="1414997" y="1495425"/>
              <a:ext cx="1739901" cy="292101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755" name="Rectangle 30"/>
            <p:cNvSpPr/>
            <p:nvPr/>
          </p:nvSpPr>
          <p:spPr>
            <a:xfrm>
              <a:off x="1414997" y="2028825"/>
              <a:ext cx="1739901" cy="520700"/>
            </a:xfrm>
            <a:prstGeom prst="rect">
              <a:avLst/>
            </a:prstGeom>
            <a:noFill/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756" name="Line 31"/>
            <p:cNvSpPr/>
            <p:nvPr/>
          </p:nvSpPr>
          <p:spPr>
            <a:xfrm>
              <a:off x="2704046" y="2022475"/>
              <a:ext cx="1" cy="533400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757" name="Line 32"/>
            <p:cNvSpPr/>
            <p:nvPr/>
          </p:nvSpPr>
          <p:spPr>
            <a:xfrm>
              <a:off x="2917255" y="2022475"/>
              <a:ext cx="1" cy="533400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758" name="Line 33"/>
            <p:cNvSpPr/>
            <p:nvPr/>
          </p:nvSpPr>
          <p:spPr>
            <a:xfrm>
              <a:off x="2475447" y="2022475"/>
              <a:ext cx="1" cy="533400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759" name="Line 34"/>
            <p:cNvSpPr/>
            <p:nvPr/>
          </p:nvSpPr>
          <p:spPr>
            <a:xfrm>
              <a:off x="2246847" y="2022475"/>
              <a:ext cx="1" cy="533400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760" name="Line 35"/>
            <p:cNvSpPr/>
            <p:nvPr/>
          </p:nvSpPr>
          <p:spPr>
            <a:xfrm>
              <a:off x="1789647" y="2022475"/>
              <a:ext cx="1" cy="533400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761" name="Line 36"/>
            <p:cNvSpPr/>
            <p:nvPr/>
          </p:nvSpPr>
          <p:spPr>
            <a:xfrm flipH="1">
              <a:off x="1561047" y="2022475"/>
              <a:ext cx="1" cy="533400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762" name="Rectangle 37"/>
            <p:cNvSpPr/>
            <p:nvPr/>
          </p:nvSpPr>
          <p:spPr>
            <a:xfrm>
              <a:off x="1926172" y="66675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 sz="2800"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. . .</a:t>
              </a:r>
            </a:p>
          </p:txBody>
        </p:sp>
        <p:sp>
          <p:nvSpPr>
            <p:cNvPr id="763" name="Rectangle 38"/>
            <p:cNvSpPr/>
            <p:nvPr/>
          </p:nvSpPr>
          <p:spPr>
            <a:xfrm>
              <a:off x="2891371" y="215423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M</a:t>
              </a:r>
            </a:p>
          </p:txBody>
        </p:sp>
        <p:sp>
          <p:nvSpPr>
            <p:cNvPr id="764" name="Rectangle 39"/>
            <p:cNvSpPr/>
            <p:nvPr/>
          </p:nvSpPr>
          <p:spPr>
            <a:xfrm>
              <a:off x="2688171" y="215423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765" name="Rectangle 40"/>
            <p:cNvSpPr/>
            <p:nvPr/>
          </p:nvSpPr>
          <p:spPr>
            <a:xfrm>
              <a:off x="2230972" y="2155825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766" name="Rectangle 41"/>
            <p:cNvSpPr/>
            <p:nvPr/>
          </p:nvSpPr>
          <p:spPr>
            <a:xfrm>
              <a:off x="1773772" y="215265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. . .</a:t>
              </a:r>
            </a:p>
          </p:txBody>
        </p:sp>
        <p:sp>
          <p:nvSpPr>
            <p:cNvPr id="767" name="Rectangle 42"/>
            <p:cNvSpPr/>
            <p:nvPr/>
          </p:nvSpPr>
          <p:spPr>
            <a:xfrm>
              <a:off x="1468972" y="253523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sz="16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M  ...    3  2  1</a:t>
              </a:r>
            </a:p>
          </p:txBody>
        </p:sp>
        <p:sp>
          <p:nvSpPr>
            <p:cNvPr id="768" name="Rectangle 43"/>
            <p:cNvSpPr/>
            <p:nvPr/>
          </p:nvSpPr>
          <p:spPr>
            <a:xfrm>
              <a:off x="1467682" y="2784475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 sz="2400">
                  <a:solidFill>
                    <a:srgbClr val="53535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Unpacked</a:t>
              </a:r>
            </a:p>
          </p:txBody>
        </p:sp>
        <p:sp>
          <p:nvSpPr>
            <p:cNvPr id="769" name="Rectangle 44"/>
            <p:cNvSpPr/>
            <p:nvPr/>
          </p:nvSpPr>
          <p:spPr>
            <a:xfrm>
              <a:off x="638709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>
                  <a:solidFill>
                    <a:srgbClr val="535353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Slot 1</a:t>
              </a:r>
            </a:p>
          </p:txBody>
        </p:sp>
        <p:sp>
          <p:nvSpPr>
            <p:cNvPr id="770" name="Rectangle 45"/>
            <p:cNvSpPr/>
            <p:nvPr/>
          </p:nvSpPr>
          <p:spPr>
            <a:xfrm>
              <a:off x="638709" y="22860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>
                  <a:solidFill>
                    <a:srgbClr val="535353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Slot 2</a:t>
              </a:r>
            </a:p>
          </p:txBody>
        </p:sp>
        <p:sp>
          <p:nvSpPr>
            <p:cNvPr id="771" name="Rectangle 46"/>
            <p:cNvSpPr/>
            <p:nvPr/>
          </p:nvSpPr>
          <p:spPr>
            <a:xfrm>
              <a:off x="638709" y="121920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>
                  <a:solidFill>
                    <a:srgbClr val="535353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Slot N</a:t>
              </a:r>
            </a:p>
          </p:txBody>
        </p:sp>
        <p:sp>
          <p:nvSpPr>
            <p:cNvPr id="772" name="Rectangle 47"/>
            <p:cNvSpPr/>
            <p:nvPr/>
          </p:nvSpPr>
          <p:spPr>
            <a:xfrm>
              <a:off x="1414997" y="504825"/>
              <a:ext cx="1739901" cy="215900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773" name="Rectangle 50"/>
            <p:cNvSpPr/>
            <p:nvPr/>
          </p:nvSpPr>
          <p:spPr>
            <a:xfrm>
              <a:off x="1414997" y="1800225"/>
              <a:ext cx="1739901" cy="215900"/>
            </a:xfrm>
            <a:prstGeom prst="rect">
              <a:avLst/>
            </a:prstGeom>
            <a:noFill/>
            <a:ln w="1270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774" name="Rectangle 51"/>
            <p:cNvSpPr/>
            <p:nvPr/>
          </p:nvSpPr>
          <p:spPr>
            <a:xfrm>
              <a:off x="638709" y="175260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>
                  <a:solidFill>
                    <a:srgbClr val="535353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Slot M</a:t>
              </a:r>
            </a:p>
          </p:txBody>
        </p:sp>
        <p:sp>
          <p:nvSpPr>
            <p:cNvPr id="775" name="Rectangle 52"/>
            <p:cNvSpPr/>
            <p:nvPr/>
          </p:nvSpPr>
          <p:spPr>
            <a:xfrm>
              <a:off x="2459571" y="215423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776" name="Rectangle 53"/>
            <p:cNvSpPr/>
            <p:nvPr/>
          </p:nvSpPr>
          <p:spPr>
            <a:xfrm>
              <a:off x="1545172" y="215423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777" name="Rectangle 54"/>
            <p:cNvSpPr/>
            <p:nvPr/>
          </p:nvSpPr>
          <p:spPr>
            <a:xfrm>
              <a:off x="3429780" y="168910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/>
            <a:p>
              <a:pPr>
                <a:defRPr>
                  <a:solidFill>
                    <a:srgbClr val="535353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Number</a:t>
              </a:r>
            </a:p>
            <a:p>
              <a:pPr>
                <a:defRPr>
                  <a:solidFill>
                    <a:srgbClr val="535353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of </a:t>
              </a:r>
              <a:r>
                <a:rPr b="1"/>
                <a:t>slots</a:t>
              </a:r>
            </a:p>
          </p:txBody>
        </p:sp>
        <p:sp>
          <p:nvSpPr>
            <p:cNvPr id="778" name="Rectangle 54"/>
            <p:cNvSpPr/>
            <p:nvPr/>
          </p:nvSpPr>
          <p:spPr>
            <a:xfrm>
              <a:off x="3462497" y="251618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>
                  <a:solidFill>
                    <a:srgbClr val="535353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Bitmap</a:t>
              </a:r>
            </a:p>
          </p:txBody>
        </p:sp>
        <p:sp>
          <p:nvSpPr>
            <p:cNvPr id="779" name="Line"/>
            <p:cNvSpPr/>
            <p:nvPr/>
          </p:nvSpPr>
          <p:spPr>
            <a:xfrm flipH="1" flipV="1">
              <a:off x="2897787" y="2576633"/>
              <a:ext cx="547603" cy="108708"/>
            </a:xfrm>
            <a:prstGeom prst="line">
              <a:avLst/>
            </a:prstGeom>
            <a:noFill/>
            <a:ln w="25400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80" name="Line"/>
            <p:cNvSpPr/>
            <p:nvPr/>
          </p:nvSpPr>
          <p:spPr>
            <a:xfrm flipH="1">
              <a:off x="3120939" y="1998957"/>
              <a:ext cx="268759" cy="268759"/>
            </a:xfrm>
            <a:prstGeom prst="line">
              <a:avLst/>
            </a:prstGeom>
            <a:noFill/>
            <a:ln w="25400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81" name="Line"/>
            <p:cNvSpPr/>
            <p:nvPr/>
          </p:nvSpPr>
          <p:spPr>
            <a:xfrm>
              <a:off x="1446" y="1410334"/>
              <a:ext cx="1408196" cy="254431"/>
            </a:xfrm>
            <a:prstGeom prst="line">
              <a:avLst/>
            </a:prstGeom>
            <a:noFill/>
            <a:ln w="25400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82" name="Line"/>
            <p:cNvSpPr/>
            <p:nvPr/>
          </p:nvSpPr>
          <p:spPr>
            <a:xfrm flipV="1">
              <a:off x="-1" y="622029"/>
              <a:ext cx="1412072" cy="394413"/>
            </a:xfrm>
            <a:prstGeom prst="line">
              <a:avLst/>
            </a:prstGeom>
            <a:noFill/>
            <a:ln w="25400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83" grpId="2"/>
      <p:bldP build="whole" bldLvl="1" animBg="1" rev="0" advAuto="0" spid="728" grpId="3"/>
      <p:bldP build="whole" bldLvl="1" animBg="1" rev="0" advAuto="0" spid="748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78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8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87" name="Layout of Variable-length Record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Layout of Variable-length Records</a:t>
              </a:r>
            </a:p>
          </p:txBody>
        </p:sp>
      </p:grpSp>
      <p:sp>
        <p:nvSpPr>
          <p:cNvPr id="789" name="Rectangle 2"/>
          <p:cNvSpPr/>
          <p:nvPr/>
        </p:nvSpPr>
        <p:spPr>
          <a:xfrm>
            <a:off x="1135856" y="3801030"/>
            <a:ext cx="6934201" cy="990601"/>
          </a:xfrm>
          <a:prstGeom prst="rect">
            <a:avLst/>
          </a:prstGeom>
          <a:solidFill>
            <a:srgbClr val="C0C0C0">
              <a:alpha val="50000"/>
            </a:srgbClr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>
              <a:defRPr sz="2400">
                <a:latin typeface="Tahoma"/>
                <a:ea typeface="Tahoma"/>
                <a:cs typeface="Tahoma"/>
                <a:sym typeface="Tahoma"/>
              </a:defRPr>
            </a:pPr>
          </a:p>
        </p:txBody>
      </p:sp>
      <p:sp>
        <p:nvSpPr>
          <p:cNvPr id="790" name="Rectangle 6"/>
          <p:cNvSpPr/>
          <p:nvPr/>
        </p:nvSpPr>
        <p:spPr>
          <a:xfrm>
            <a:off x="1135856" y="1819830"/>
            <a:ext cx="6934201" cy="2971801"/>
          </a:xfrm>
          <a:prstGeom prst="rect">
            <a:avLst/>
          </a:prstGeom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>
              <a:defRPr sz="2400">
                <a:latin typeface="Tahoma"/>
                <a:ea typeface="Tahoma"/>
                <a:cs typeface="Tahoma"/>
                <a:sym typeface="Tahoma"/>
              </a:defRPr>
            </a:pPr>
          </a:p>
        </p:txBody>
      </p:sp>
      <p:grpSp>
        <p:nvGrpSpPr>
          <p:cNvPr id="793" name="Rectangle 7"/>
          <p:cNvGrpSpPr/>
          <p:nvPr/>
        </p:nvGrpSpPr>
        <p:grpSpPr>
          <a:xfrm>
            <a:off x="5860255" y="4243943"/>
            <a:ext cx="2209801" cy="547688"/>
            <a:chOff x="0" y="0"/>
            <a:chExt cx="2209800" cy="547687"/>
          </a:xfrm>
        </p:grpSpPr>
        <p:sp>
          <p:nvSpPr>
            <p:cNvPr id="791" name="Rectangle"/>
            <p:cNvSpPr/>
            <p:nvPr/>
          </p:nvSpPr>
          <p:spPr>
            <a:xfrm>
              <a:off x="0" y="-1"/>
              <a:ext cx="2209800" cy="547689"/>
            </a:xfrm>
            <a:prstGeom prst="rect">
              <a:avLst/>
            </a:prstGeom>
            <a:solidFill>
              <a:srgbClr val="BFFDED"/>
            </a:solidFill>
            <a:ln w="190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792" name="Book-keeping"/>
            <p:cNvSpPr txBox="1"/>
            <p:nvPr/>
          </p:nvSpPr>
          <p:spPr>
            <a:xfrm>
              <a:off x="299821" y="75723"/>
              <a:ext cx="1610158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Book-keeping</a:t>
              </a:r>
            </a:p>
          </p:txBody>
        </p:sp>
      </p:grpSp>
      <p:grpSp>
        <p:nvGrpSpPr>
          <p:cNvPr id="802" name="Group 8"/>
          <p:cNvGrpSpPr/>
          <p:nvPr/>
        </p:nvGrpSpPr>
        <p:grpSpPr>
          <a:xfrm>
            <a:off x="1131093" y="1819830"/>
            <a:ext cx="6938963" cy="1981201"/>
            <a:chOff x="0" y="0"/>
            <a:chExt cx="6938961" cy="1981200"/>
          </a:xfrm>
        </p:grpSpPr>
        <p:sp>
          <p:nvSpPr>
            <p:cNvPr id="794" name="Rectangle 9"/>
            <p:cNvSpPr/>
            <p:nvPr/>
          </p:nvSpPr>
          <p:spPr>
            <a:xfrm>
              <a:off x="0" y="3175"/>
              <a:ext cx="5029200" cy="457200"/>
            </a:xfrm>
            <a:prstGeom prst="rect">
              <a:avLst/>
            </a:prstGeom>
            <a:solidFill>
              <a:srgbClr val="D89243">
                <a:alpha val="50000"/>
              </a:srgbClr>
            </a:solidFill>
            <a:ln w="190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795" name="Rectangle 10"/>
            <p:cNvSpPr/>
            <p:nvPr/>
          </p:nvSpPr>
          <p:spPr>
            <a:xfrm>
              <a:off x="1604962" y="457200"/>
              <a:ext cx="5334000" cy="457200"/>
            </a:xfrm>
            <a:prstGeom prst="rect">
              <a:avLst/>
            </a:prstGeom>
            <a:blipFill rotWithShape="1">
              <a:blip r:embed="rId2"/>
              <a:srcRect l="0" t="0" r="0" b="0"/>
              <a:tile tx="0" ty="0" sx="100000" sy="100000" flip="none" algn="tl"/>
            </a:blipFill>
            <a:ln w="190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796" name="Rectangle 11"/>
            <p:cNvSpPr/>
            <p:nvPr/>
          </p:nvSpPr>
          <p:spPr>
            <a:xfrm>
              <a:off x="5033961" y="0"/>
              <a:ext cx="1905000" cy="457200"/>
            </a:xfrm>
            <a:prstGeom prst="rect">
              <a:avLst/>
            </a:prstGeom>
            <a:blipFill rotWithShape="1">
              <a:blip r:embed="rId3"/>
              <a:srcRect l="0" t="0" r="0" b="0"/>
              <a:tile tx="0" ty="0" sx="100000" sy="100000" flip="none" algn="tl"/>
            </a:blipFill>
            <a:ln w="190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797" name="Rectangle 12"/>
            <p:cNvSpPr/>
            <p:nvPr/>
          </p:nvSpPr>
          <p:spPr>
            <a:xfrm>
              <a:off x="4762" y="457200"/>
              <a:ext cx="1600200" cy="457200"/>
            </a:xfrm>
            <a:prstGeom prst="rect">
              <a:avLst/>
            </a:prstGeom>
            <a:blipFill rotWithShape="1">
              <a:blip r:embed="rId3"/>
              <a:srcRect l="0" t="0" r="0" b="0"/>
              <a:tile tx="0" ty="0" sx="100000" sy="100000" flip="none" algn="tl"/>
            </a:blipFill>
            <a:ln w="190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798" name="Rectangle 13"/>
            <p:cNvSpPr/>
            <p:nvPr/>
          </p:nvSpPr>
          <p:spPr>
            <a:xfrm>
              <a:off x="995362" y="1524000"/>
              <a:ext cx="5943600" cy="457200"/>
            </a:xfrm>
            <a:prstGeom prst="rect">
              <a:avLst/>
            </a:prstGeom>
            <a:blipFill rotWithShape="1">
              <a:blip r:embed="rId4"/>
              <a:srcRect l="0" t="0" r="0" b="0"/>
              <a:tile tx="0" ty="0" sx="100000" sy="100000" flip="none" algn="tl"/>
            </a:blipFill>
            <a:ln w="190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799" name="Oval 14"/>
            <p:cNvSpPr/>
            <p:nvPr/>
          </p:nvSpPr>
          <p:spPr>
            <a:xfrm>
              <a:off x="1452562" y="1219200"/>
              <a:ext cx="76201" cy="76200"/>
            </a:xfrm>
            <a:prstGeom prst="ellipse">
              <a:avLst/>
            </a:prstGeom>
            <a:solidFill>
              <a:srgbClr val="000000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00" name="Oval 15"/>
            <p:cNvSpPr/>
            <p:nvPr/>
          </p:nvSpPr>
          <p:spPr>
            <a:xfrm>
              <a:off x="1757362" y="1219200"/>
              <a:ext cx="76201" cy="76200"/>
            </a:xfrm>
            <a:prstGeom prst="ellipse">
              <a:avLst/>
            </a:prstGeom>
            <a:solidFill>
              <a:srgbClr val="000000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01" name="Oval 16"/>
            <p:cNvSpPr/>
            <p:nvPr/>
          </p:nvSpPr>
          <p:spPr>
            <a:xfrm>
              <a:off x="2062162" y="1219200"/>
              <a:ext cx="76201" cy="76200"/>
            </a:xfrm>
            <a:prstGeom prst="ellipse">
              <a:avLst/>
            </a:prstGeom>
            <a:solidFill>
              <a:srgbClr val="000000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</p:grpSp>
      <p:grpSp>
        <p:nvGrpSpPr>
          <p:cNvPr id="821" name="Group 17"/>
          <p:cNvGrpSpPr/>
          <p:nvPr/>
        </p:nvGrpSpPr>
        <p:grpSpPr>
          <a:xfrm>
            <a:off x="648171" y="2034143"/>
            <a:ext cx="3611885" cy="3753644"/>
            <a:chOff x="0" y="0"/>
            <a:chExt cx="3611884" cy="3753642"/>
          </a:xfrm>
        </p:grpSpPr>
        <p:grpSp>
          <p:nvGrpSpPr>
            <p:cNvPr id="805" name="Rectangle 18"/>
            <p:cNvGrpSpPr/>
            <p:nvPr/>
          </p:nvGrpSpPr>
          <p:grpSpPr>
            <a:xfrm>
              <a:off x="3064197" y="2196622"/>
              <a:ext cx="547688" cy="574041"/>
              <a:chOff x="0" y="0"/>
              <a:chExt cx="547687" cy="574040"/>
            </a:xfrm>
          </p:grpSpPr>
          <p:sp>
            <p:nvSpPr>
              <p:cNvPr id="803" name="Square"/>
              <p:cNvSpPr/>
              <p:nvPr/>
            </p:nvSpPr>
            <p:spPr>
              <a:xfrm>
                <a:off x="0" y="13176"/>
                <a:ext cx="547688" cy="547688"/>
              </a:xfrm>
              <a:prstGeom prst="rect">
                <a:avLst/>
              </a:prstGeom>
              <a:solidFill>
                <a:srgbClr val="BFFDED"/>
              </a:solidFill>
              <a:ln w="190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804" name="0,…"/>
              <p:cNvSpPr txBox="1"/>
              <p:nvPr/>
            </p:nvSpPr>
            <p:spPr>
              <a:xfrm>
                <a:off x="92392" y="-1"/>
                <a:ext cx="362903" cy="574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/>
              <a:p>
                <a:pPr algn="ctr">
                  <a:defRPr b="1" sz="1600">
                    <a:latin typeface="Tahoma"/>
                    <a:ea typeface="Tahoma"/>
                    <a:cs typeface="Tahoma"/>
                    <a:sym typeface="Tahoma"/>
                  </a:defRPr>
                </a:pPr>
                <a:r>
                  <a:t>0, </a:t>
                </a:r>
              </a:p>
              <a:p>
                <a:pPr algn="ctr">
                  <a:defRPr b="1" sz="1600">
                    <a:latin typeface="Tahoma"/>
                    <a:ea typeface="Tahoma"/>
                    <a:cs typeface="Tahoma"/>
                    <a:sym typeface="Tahoma"/>
                  </a:defRPr>
                </a:pPr>
                <a:r>
                  <a:t>70</a:t>
                </a:r>
              </a:p>
            </p:txBody>
          </p:sp>
        </p:grpSp>
        <p:grpSp>
          <p:nvGrpSpPr>
            <p:cNvPr id="808" name="Rectangle 19"/>
            <p:cNvGrpSpPr/>
            <p:nvPr/>
          </p:nvGrpSpPr>
          <p:grpSpPr>
            <a:xfrm>
              <a:off x="2530797" y="2196622"/>
              <a:ext cx="547688" cy="574041"/>
              <a:chOff x="0" y="0"/>
              <a:chExt cx="547687" cy="574040"/>
            </a:xfrm>
          </p:grpSpPr>
          <p:sp>
            <p:nvSpPr>
              <p:cNvPr id="806" name="Square"/>
              <p:cNvSpPr/>
              <p:nvPr/>
            </p:nvSpPr>
            <p:spPr>
              <a:xfrm>
                <a:off x="0" y="13176"/>
                <a:ext cx="547688" cy="547688"/>
              </a:xfrm>
              <a:prstGeom prst="rect">
                <a:avLst/>
              </a:prstGeom>
              <a:solidFill>
                <a:srgbClr val="BFFDED"/>
              </a:solidFill>
              <a:ln w="190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807" name="-1,…"/>
              <p:cNvSpPr txBox="1"/>
              <p:nvPr/>
            </p:nvSpPr>
            <p:spPr>
              <a:xfrm>
                <a:off x="81527" y="-1"/>
                <a:ext cx="384633" cy="574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/>
              <a:p>
                <a:pPr algn="ctr">
                  <a:defRPr b="1" sz="1600">
                    <a:latin typeface="Tahoma"/>
                    <a:ea typeface="Tahoma"/>
                    <a:cs typeface="Tahoma"/>
                    <a:sym typeface="Tahoma"/>
                  </a:defRPr>
                </a:pPr>
                <a:r>
                  <a:t>-1,</a:t>
                </a:r>
              </a:p>
              <a:p>
                <a:pPr algn="ctr">
                  <a:defRPr b="1" sz="1600">
                    <a:latin typeface="Tahoma"/>
                    <a:ea typeface="Tahoma"/>
                    <a:cs typeface="Tahoma"/>
                    <a:sym typeface="Tahoma"/>
                  </a:defRPr>
                </a:pPr>
                <a:r>
                  <a:t>0</a:t>
                </a:r>
              </a:p>
            </p:txBody>
          </p:sp>
        </p:grpSp>
        <p:grpSp>
          <p:nvGrpSpPr>
            <p:cNvPr id="811" name="Rectangle 20"/>
            <p:cNvGrpSpPr/>
            <p:nvPr/>
          </p:nvGrpSpPr>
          <p:grpSpPr>
            <a:xfrm>
              <a:off x="1997397" y="2209799"/>
              <a:ext cx="1543844" cy="1543844"/>
              <a:chOff x="4048" y="13176"/>
              <a:chExt cx="1543843" cy="1543843"/>
            </a:xfrm>
          </p:grpSpPr>
          <p:sp>
            <p:nvSpPr>
              <p:cNvPr id="809" name="Square"/>
              <p:cNvSpPr/>
              <p:nvPr/>
            </p:nvSpPr>
            <p:spPr>
              <a:xfrm>
                <a:off x="4048" y="13176"/>
                <a:ext cx="547688" cy="547688"/>
              </a:xfrm>
              <a:prstGeom prst="rect">
                <a:avLst/>
              </a:prstGeom>
              <a:solidFill>
                <a:srgbClr val="BFFDED"/>
              </a:solidFill>
              <a:ln w="190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810" name="560,…"/>
              <p:cNvSpPr/>
              <p:nvPr/>
            </p:nvSpPr>
            <p:spPr>
              <a:xfrm>
                <a:off x="277891" y="287019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/>
              <a:p>
                <a:pPr algn="ctr">
                  <a:defRPr b="1" sz="1600">
                    <a:latin typeface="Tahoma"/>
                    <a:ea typeface="Tahoma"/>
                    <a:cs typeface="Tahoma"/>
                    <a:sym typeface="Tahoma"/>
                  </a:defRPr>
                </a:pPr>
                <a:r>
                  <a:t>560,</a:t>
                </a:r>
              </a:p>
              <a:p>
                <a:pPr algn="ctr">
                  <a:defRPr b="1" sz="1600">
                    <a:latin typeface="Tahoma"/>
                    <a:ea typeface="Tahoma"/>
                    <a:cs typeface="Tahoma"/>
                    <a:sym typeface="Tahoma"/>
                  </a:defRPr>
                </a:pPr>
                <a:r>
                  <a:t>90</a:t>
                </a:r>
              </a:p>
            </p:txBody>
          </p:sp>
        </p:grpSp>
        <p:grpSp>
          <p:nvGrpSpPr>
            <p:cNvPr id="814" name="Rectangle 21"/>
            <p:cNvGrpSpPr/>
            <p:nvPr/>
          </p:nvGrpSpPr>
          <p:grpSpPr>
            <a:xfrm>
              <a:off x="1463997" y="2196622"/>
              <a:ext cx="547688" cy="574041"/>
              <a:chOff x="0" y="0"/>
              <a:chExt cx="547687" cy="574040"/>
            </a:xfrm>
          </p:grpSpPr>
          <p:sp>
            <p:nvSpPr>
              <p:cNvPr id="812" name="Square"/>
              <p:cNvSpPr/>
              <p:nvPr/>
            </p:nvSpPr>
            <p:spPr>
              <a:xfrm>
                <a:off x="0" y="13176"/>
                <a:ext cx="547688" cy="547688"/>
              </a:xfrm>
              <a:prstGeom prst="rect">
                <a:avLst/>
              </a:prstGeom>
              <a:solidFill>
                <a:srgbClr val="BFFDED"/>
              </a:solidFill>
              <a:ln w="190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813" name="-1,…"/>
              <p:cNvSpPr txBox="1"/>
              <p:nvPr/>
            </p:nvSpPr>
            <p:spPr>
              <a:xfrm>
                <a:off x="51762" y="-1"/>
                <a:ext cx="444163" cy="574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/>
              <a:p>
                <a:pPr algn="ctr">
                  <a:defRPr b="1" sz="1600">
                    <a:latin typeface="Tahoma"/>
                    <a:ea typeface="Tahoma"/>
                    <a:cs typeface="Tahoma"/>
                    <a:sym typeface="Tahoma"/>
                  </a:defRPr>
                </a:pPr>
                <a:r>
                  <a:t>-1, </a:t>
                </a:r>
              </a:p>
              <a:p>
                <a:pPr algn="ctr">
                  <a:defRPr b="1" sz="1600">
                    <a:latin typeface="Tahoma"/>
                    <a:ea typeface="Tahoma"/>
                    <a:cs typeface="Tahoma"/>
                    <a:sym typeface="Tahoma"/>
                  </a:defRPr>
                </a:pPr>
                <a:r>
                  <a:t>0</a:t>
                </a:r>
              </a:p>
            </p:txBody>
          </p:sp>
        </p:grpSp>
        <p:grpSp>
          <p:nvGrpSpPr>
            <p:cNvPr id="817" name="Rectangle 22"/>
            <p:cNvGrpSpPr/>
            <p:nvPr/>
          </p:nvGrpSpPr>
          <p:grpSpPr>
            <a:xfrm>
              <a:off x="930597" y="2209799"/>
              <a:ext cx="1543844" cy="1543844"/>
              <a:chOff x="4048" y="13176"/>
              <a:chExt cx="1543843" cy="1543843"/>
            </a:xfrm>
          </p:grpSpPr>
          <p:sp>
            <p:nvSpPr>
              <p:cNvPr id="815" name="Square"/>
              <p:cNvSpPr/>
              <p:nvPr/>
            </p:nvSpPr>
            <p:spPr>
              <a:xfrm>
                <a:off x="4048" y="13176"/>
                <a:ext cx="547688" cy="547688"/>
              </a:xfrm>
              <a:prstGeom prst="rect">
                <a:avLst/>
              </a:prstGeom>
              <a:solidFill>
                <a:srgbClr val="BFFDED"/>
              </a:solidFill>
              <a:ln w="190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816" name="120,…"/>
              <p:cNvSpPr/>
              <p:nvPr/>
            </p:nvSpPr>
            <p:spPr>
              <a:xfrm>
                <a:off x="277891" y="287019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/>
              <a:p>
                <a:pPr algn="ctr">
                  <a:defRPr b="1" sz="1600">
                    <a:latin typeface="Tahoma"/>
                    <a:ea typeface="Tahoma"/>
                    <a:cs typeface="Tahoma"/>
                    <a:sym typeface="Tahoma"/>
                  </a:defRPr>
                </a:pPr>
                <a:r>
                  <a:t>120,</a:t>
                </a:r>
              </a:p>
              <a:p>
                <a:pPr algn="ctr">
                  <a:defRPr b="1" sz="1600">
                    <a:latin typeface="Tahoma"/>
                    <a:ea typeface="Tahoma"/>
                    <a:cs typeface="Tahoma"/>
                    <a:sym typeface="Tahoma"/>
                  </a:defRPr>
                </a:pPr>
                <a:r>
                  <a:t>40</a:t>
                </a:r>
              </a:p>
            </p:txBody>
          </p:sp>
        </p:grpSp>
        <p:sp>
          <p:nvSpPr>
            <p:cNvPr id="818" name="Freeform 23"/>
            <p:cNvSpPr/>
            <p:nvPr/>
          </p:nvSpPr>
          <p:spPr>
            <a:xfrm>
              <a:off x="-1" y="0"/>
              <a:ext cx="3357886" cy="2287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5" h="21600" fill="norm" stroke="1" extrusionOk="0">
                  <a:moveTo>
                    <a:pt x="21035" y="21600"/>
                  </a:moveTo>
                  <a:cubicBezTo>
                    <a:pt x="20836" y="21270"/>
                    <a:pt x="21532" y="19891"/>
                    <a:pt x="19831" y="19576"/>
                  </a:cubicBezTo>
                  <a:cubicBezTo>
                    <a:pt x="18131" y="19262"/>
                    <a:pt x="13258" y="19876"/>
                    <a:pt x="10851" y="19711"/>
                  </a:cubicBezTo>
                  <a:cubicBezTo>
                    <a:pt x="8445" y="19546"/>
                    <a:pt x="6655" y="19352"/>
                    <a:pt x="5382" y="18557"/>
                  </a:cubicBezTo>
                  <a:cubicBezTo>
                    <a:pt x="4109" y="17763"/>
                    <a:pt x="3771" y="16144"/>
                    <a:pt x="3244" y="14945"/>
                  </a:cubicBezTo>
                  <a:cubicBezTo>
                    <a:pt x="2717" y="13745"/>
                    <a:pt x="2756" y="13266"/>
                    <a:pt x="2219" y="11332"/>
                  </a:cubicBezTo>
                  <a:cubicBezTo>
                    <a:pt x="1682" y="9398"/>
                    <a:pt x="-68" y="5231"/>
                    <a:pt x="2" y="3343"/>
                  </a:cubicBezTo>
                  <a:cubicBezTo>
                    <a:pt x="71" y="1454"/>
                    <a:pt x="2100" y="690"/>
                    <a:pt x="2647" y="0"/>
                  </a:cubicBezTo>
                </a:path>
              </a:pathLst>
            </a:custGeom>
            <a:noFill/>
            <a:ln w="38100" cap="flat">
              <a:solidFill>
                <a:srgbClr val="D26900"/>
              </a:solidFill>
              <a:prstDash val="solid"/>
              <a:round/>
              <a:tailEnd type="stealth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19" name="Freeform 24"/>
            <p:cNvSpPr/>
            <p:nvPr/>
          </p:nvSpPr>
          <p:spPr>
            <a:xfrm>
              <a:off x="720697" y="449262"/>
              <a:ext cx="1325913" cy="1843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216" fill="norm" stroke="1" extrusionOk="0">
                  <a:moveTo>
                    <a:pt x="7467" y="21216"/>
                  </a:moveTo>
                  <a:cubicBezTo>
                    <a:pt x="6274" y="19498"/>
                    <a:pt x="919" y="14144"/>
                    <a:pt x="259" y="10855"/>
                  </a:cubicBezTo>
                  <a:cubicBezTo>
                    <a:pt x="-401" y="7565"/>
                    <a:pt x="30" y="3234"/>
                    <a:pt x="3533" y="1425"/>
                  </a:cubicBezTo>
                  <a:cubicBezTo>
                    <a:pt x="7036" y="-384"/>
                    <a:pt x="17519" y="292"/>
                    <a:pt x="21199" y="0"/>
                  </a:cubicBezTo>
                </a:path>
              </a:pathLst>
            </a:custGeom>
            <a:noFill/>
            <a:ln w="38100" cap="flat">
              <a:solidFill>
                <a:srgbClr val="D26900"/>
              </a:solidFill>
              <a:prstDash val="solid"/>
              <a:round/>
              <a:tailEnd type="stealth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20" name="Freeform 25"/>
            <p:cNvSpPr/>
            <p:nvPr/>
          </p:nvSpPr>
          <p:spPr>
            <a:xfrm>
              <a:off x="1209343" y="1496372"/>
              <a:ext cx="1107142" cy="810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6" h="21040" fill="norm" stroke="1" extrusionOk="0">
                  <a:moveTo>
                    <a:pt x="20636" y="21040"/>
                  </a:moveTo>
                  <a:cubicBezTo>
                    <a:pt x="17588" y="18896"/>
                    <a:pt x="5723" y="11642"/>
                    <a:pt x="2380" y="8261"/>
                  </a:cubicBezTo>
                  <a:cubicBezTo>
                    <a:pt x="-964" y="4881"/>
                    <a:pt x="12" y="2161"/>
                    <a:pt x="604" y="800"/>
                  </a:cubicBezTo>
                  <a:cubicBezTo>
                    <a:pt x="1196" y="-560"/>
                    <a:pt x="4835" y="264"/>
                    <a:pt x="5930" y="100"/>
                  </a:cubicBezTo>
                </a:path>
              </a:pathLst>
            </a:custGeom>
            <a:noFill/>
            <a:ln w="38100" cap="flat">
              <a:solidFill>
                <a:srgbClr val="D26900"/>
              </a:solidFill>
              <a:prstDash val="solid"/>
              <a:round/>
              <a:tailEnd type="stealth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</p:grpSp>
      <p:grpSp>
        <p:nvGrpSpPr>
          <p:cNvPr id="837" name="Group 26"/>
          <p:cNvGrpSpPr/>
          <p:nvPr/>
        </p:nvGrpSpPr>
        <p:grpSpPr>
          <a:xfrm>
            <a:off x="1531143" y="2048430"/>
            <a:ext cx="4605339" cy="3717291"/>
            <a:chOff x="0" y="0"/>
            <a:chExt cx="4605337" cy="3717289"/>
          </a:xfrm>
        </p:grpSpPr>
        <p:grpSp>
          <p:nvGrpSpPr>
            <p:cNvPr id="824" name="Rectangle 27"/>
            <p:cNvGrpSpPr/>
            <p:nvPr/>
          </p:nvGrpSpPr>
          <p:grpSpPr>
            <a:xfrm>
              <a:off x="3248024" y="2195512"/>
              <a:ext cx="547688" cy="547688"/>
              <a:chOff x="0" y="0"/>
              <a:chExt cx="547687" cy="547687"/>
            </a:xfrm>
          </p:grpSpPr>
          <p:sp>
            <p:nvSpPr>
              <p:cNvPr id="822" name="Square"/>
              <p:cNvSpPr/>
              <p:nvPr/>
            </p:nvSpPr>
            <p:spPr>
              <a:xfrm>
                <a:off x="-1" y="-1"/>
                <a:ext cx="547689" cy="547689"/>
              </a:xfrm>
              <a:prstGeom prst="rect">
                <a:avLst/>
              </a:prstGeom>
              <a:solidFill>
                <a:srgbClr val="BFFDED"/>
              </a:solidFill>
              <a:ln w="190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823" name="6"/>
              <p:cNvSpPr txBox="1"/>
              <p:nvPr/>
            </p:nvSpPr>
            <p:spPr>
              <a:xfrm>
                <a:off x="140910" y="75723"/>
                <a:ext cx="265867" cy="3962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>
                <a:lvl1pPr algn="ctr">
                  <a:defRPr b="1" sz="2000">
                    <a:solidFill>
                      <a:srgbClr val="303030"/>
                    </a:solidFill>
                    <a:latin typeface="Tahoma"/>
                    <a:ea typeface="Tahoma"/>
                    <a:cs typeface="Tahoma"/>
                    <a:sym typeface="Tahoma"/>
                  </a:defRPr>
                </a:lvl1pPr>
              </a:lstStyle>
              <a:p>
                <a:pPr/>
                <a:r>
                  <a:t>6</a:t>
                </a:r>
              </a:p>
            </p:txBody>
          </p:sp>
        </p:grpSp>
        <p:grpSp>
          <p:nvGrpSpPr>
            <p:cNvPr id="827" name="Rectangle 28"/>
            <p:cNvGrpSpPr/>
            <p:nvPr/>
          </p:nvGrpSpPr>
          <p:grpSpPr>
            <a:xfrm>
              <a:off x="2714624" y="2182335"/>
              <a:ext cx="547688" cy="574041"/>
              <a:chOff x="0" y="0"/>
              <a:chExt cx="547687" cy="574040"/>
            </a:xfrm>
          </p:grpSpPr>
          <p:sp>
            <p:nvSpPr>
              <p:cNvPr id="825" name="Square"/>
              <p:cNvSpPr/>
              <p:nvPr/>
            </p:nvSpPr>
            <p:spPr>
              <a:xfrm>
                <a:off x="0" y="13176"/>
                <a:ext cx="547688" cy="547688"/>
              </a:xfrm>
              <a:prstGeom prst="rect">
                <a:avLst/>
              </a:prstGeom>
              <a:solidFill>
                <a:srgbClr val="BFFDED"/>
              </a:solidFill>
              <a:ln w="190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826" name="70,…"/>
              <p:cNvSpPr txBox="1"/>
              <p:nvPr/>
            </p:nvSpPr>
            <p:spPr>
              <a:xfrm>
                <a:off x="30876" y="-1"/>
                <a:ext cx="485935" cy="574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/>
              <a:p>
                <a:pPr algn="ctr">
                  <a:defRPr b="1" sz="1600">
                    <a:latin typeface="Tahoma"/>
                    <a:ea typeface="Tahoma"/>
                    <a:cs typeface="Tahoma"/>
                    <a:sym typeface="Tahoma"/>
                  </a:defRPr>
                </a:pPr>
                <a:r>
                  <a:t>70, </a:t>
                </a:r>
              </a:p>
              <a:p>
                <a:pPr algn="ctr">
                  <a:defRPr b="1" sz="1600">
                    <a:latin typeface="Tahoma"/>
                    <a:ea typeface="Tahoma"/>
                    <a:cs typeface="Tahoma"/>
                    <a:sym typeface="Tahoma"/>
                  </a:defRPr>
                </a:pPr>
                <a:r>
                  <a:t>50</a:t>
                </a:r>
              </a:p>
            </p:txBody>
          </p:sp>
        </p:grpSp>
        <p:sp>
          <p:nvSpPr>
            <p:cNvPr id="828" name="Freeform 29"/>
            <p:cNvSpPr/>
            <p:nvPr/>
          </p:nvSpPr>
          <p:spPr>
            <a:xfrm>
              <a:off x="2924175" y="0"/>
              <a:ext cx="1681163" cy="2278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3" fill="norm" stroke="1" extrusionOk="0">
                  <a:moveTo>
                    <a:pt x="0" y="21143"/>
                  </a:moveTo>
                  <a:cubicBezTo>
                    <a:pt x="612" y="19080"/>
                    <a:pt x="2346" y="12082"/>
                    <a:pt x="3692" y="8722"/>
                  </a:cubicBezTo>
                  <a:cubicBezTo>
                    <a:pt x="5038" y="5363"/>
                    <a:pt x="5099" y="2460"/>
                    <a:pt x="8077" y="1002"/>
                  </a:cubicBezTo>
                  <a:cubicBezTo>
                    <a:pt x="11055" y="-457"/>
                    <a:pt x="18785" y="206"/>
                    <a:pt x="21600" y="0"/>
                  </a:cubicBezTo>
                </a:path>
              </a:pathLst>
            </a:custGeom>
            <a:noFill/>
            <a:ln w="38100" cap="flat">
              <a:solidFill>
                <a:srgbClr val="D26900"/>
              </a:solidFill>
              <a:prstDash val="solid"/>
              <a:round/>
              <a:tailEnd type="stealth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29" name="Text Box 30"/>
            <p:cNvSpPr txBox="1"/>
            <p:nvPr/>
          </p:nvSpPr>
          <p:spPr>
            <a:xfrm>
              <a:off x="2687637" y="2743199"/>
              <a:ext cx="265867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2000">
                  <a:solidFill>
                    <a:srgbClr val="D26900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830" name="Text Box 31"/>
            <p:cNvSpPr txBox="1"/>
            <p:nvPr/>
          </p:nvSpPr>
          <p:spPr>
            <a:xfrm>
              <a:off x="2154237" y="2743199"/>
              <a:ext cx="265867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2000">
                  <a:solidFill>
                    <a:srgbClr val="D26900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831" name="Text Box 32"/>
            <p:cNvSpPr txBox="1"/>
            <p:nvPr/>
          </p:nvSpPr>
          <p:spPr>
            <a:xfrm>
              <a:off x="1620837" y="2743199"/>
              <a:ext cx="265867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2000">
                  <a:solidFill>
                    <a:srgbClr val="D26900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832" name="Text Box 33"/>
            <p:cNvSpPr txBox="1"/>
            <p:nvPr/>
          </p:nvSpPr>
          <p:spPr>
            <a:xfrm>
              <a:off x="1146175" y="2743199"/>
              <a:ext cx="265867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2000">
                  <a:solidFill>
                    <a:srgbClr val="D26900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833" name="Text Box 34"/>
            <p:cNvSpPr txBox="1"/>
            <p:nvPr/>
          </p:nvSpPr>
          <p:spPr>
            <a:xfrm>
              <a:off x="612775" y="2743199"/>
              <a:ext cx="265867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2000">
                  <a:solidFill>
                    <a:srgbClr val="D26900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834" name="Text Box 35"/>
            <p:cNvSpPr txBox="1"/>
            <p:nvPr/>
          </p:nvSpPr>
          <p:spPr>
            <a:xfrm>
              <a:off x="79375" y="2743199"/>
              <a:ext cx="265867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2000">
                  <a:solidFill>
                    <a:srgbClr val="D26900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835" name="AutoShape 36"/>
            <p:cNvSpPr/>
            <p:nvPr/>
          </p:nvSpPr>
          <p:spPr>
            <a:xfrm rot="16200000">
              <a:off x="1570037" y="1233487"/>
              <a:ext cx="593725" cy="3733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5635" y="21600"/>
                    <a:pt x="10800" y="20794"/>
                    <a:pt x="10800" y="19800"/>
                  </a:cubicBezTo>
                  <a:lnTo>
                    <a:pt x="10800" y="12600"/>
                  </a:lnTo>
                  <a:cubicBezTo>
                    <a:pt x="10800" y="11606"/>
                    <a:pt x="5965" y="10800"/>
                    <a:pt x="0" y="10800"/>
                  </a:cubicBezTo>
                  <a:cubicBezTo>
                    <a:pt x="5965" y="10800"/>
                    <a:pt x="10800" y="9994"/>
                    <a:pt x="10800" y="9000"/>
                  </a:cubicBezTo>
                  <a:lnTo>
                    <a:pt x="10800" y="1800"/>
                  </a:lnTo>
                  <a:cubicBezTo>
                    <a:pt x="10800" y="806"/>
                    <a:pt x="15635" y="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0009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36" name="Text Box 37"/>
            <p:cNvSpPr txBox="1"/>
            <p:nvPr/>
          </p:nvSpPr>
          <p:spPr>
            <a:xfrm>
              <a:off x="1066800" y="3321049"/>
              <a:ext cx="1586469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2000">
                  <a:solidFill>
                    <a:srgbClr val="535353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Slot directory</a:t>
              </a:r>
            </a:p>
          </p:txBody>
        </p:sp>
      </p:grpSp>
      <p:grpSp>
        <p:nvGrpSpPr>
          <p:cNvPr id="842" name="Group 38"/>
          <p:cNvGrpSpPr/>
          <p:nvPr/>
        </p:nvGrpSpPr>
        <p:grpSpPr>
          <a:xfrm>
            <a:off x="235743" y="3799443"/>
            <a:ext cx="5624513" cy="2023428"/>
            <a:chOff x="0" y="0"/>
            <a:chExt cx="5624511" cy="2023427"/>
          </a:xfrm>
        </p:grpSpPr>
        <p:grpSp>
          <p:nvGrpSpPr>
            <p:cNvPr id="840" name="Group 39"/>
            <p:cNvGrpSpPr/>
            <p:nvPr/>
          </p:nvGrpSpPr>
          <p:grpSpPr>
            <a:xfrm>
              <a:off x="484235" y="-1"/>
              <a:ext cx="5140277" cy="1532116"/>
              <a:chOff x="0" y="0"/>
              <a:chExt cx="5140276" cy="1532114"/>
            </a:xfrm>
          </p:grpSpPr>
          <p:sp>
            <p:nvSpPr>
              <p:cNvPr id="838" name="Rectangle 40"/>
              <p:cNvSpPr/>
              <p:nvPr/>
            </p:nvSpPr>
            <p:spPr>
              <a:xfrm>
                <a:off x="4592589" y="444499"/>
                <a:ext cx="547688" cy="547688"/>
              </a:xfrm>
              <a:prstGeom prst="rect">
                <a:avLst/>
              </a:prstGeom>
              <a:solidFill>
                <a:srgbClr val="BFFDED"/>
              </a:solidFill>
              <a:ln w="190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0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839" name="Freeform 41"/>
              <p:cNvSpPr/>
              <p:nvPr/>
            </p:nvSpPr>
            <p:spPr>
              <a:xfrm>
                <a:off x="-1" y="0"/>
                <a:ext cx="4913266" cy="15321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94" h="21294" fill="norm" stroke="1" extrusionOk="0">
                    <a:moveTo>
                      <a:pt x="20394" y="8472"/>
                    </a:moveTo>
                    <a:cubicBezTo>
                      <a:pt x="20084" y="10237"/>
                      <a:pt x="19814" y="16945"/>
                      <a:pt x="18549" y="19063"/>
                    </a:cubicBezTo>
                    <a:cubicBezTo>
                      <a:pt x="17284" y="21181"/>
                      <a:pt x="15781" y="21423"/>
                      <a:pt x="12796" y="21247"/>
                    </a:cubicBezTo>
                    <a:cubicBezTo>
                      <a:pt x="9811" y="21070"/>
                      <a:pt x="2484" y="21600"/>
                      <a:pt x="639" y="18070"/>
                    </a:cubicBezTo>
                    <a:cubicBezTo>
                      <a:pt x="-1206" y="14540"/>
                      <a:pt x="1509" y="3751"/>
                      <a:pt x="1733" y="0"/>
                    </a:cubicBezTo>
                  </a:path>
                </a:pathLst>
              </a:custGeom>
              <a:noFill/>
              <a:ln w="38100" cap="flat">
                <a:solidFill>
                  <a:srgbClr val="000099"/>
                </a:solidFill>
                <a:prstDash val="sysDot"/>
                <a:round/>
                <a:tailEnd type="stealth" w="med" len="med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</p:grpSp>
        <p:sp>
          <p:nvSpPr>
            <p:cNvPr id="841" name="Text Box 42"/>
            <p:cNvSpPr txBox="1"/>
            <p:nvPr/>
          </p:nvSpPr>
          <p:spPr>
            <a:xfrm>
              <a:off x="0" y="1373187"/>
              <a:ext cx="1356306" cy="65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 b="1">
                  <a:solidFill>
                    <a:srgbClr val="535353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Free Space</a:t>
              </a:r>
            </a:p>
            <a:p>
              <a:pPr>
                <a:defRPr b="1">
                  <a:solidFill>
                    <a:srgbClr val="535353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Pointer</a:t>
              </a:r>
            </a:p>
          </p:txBody>
        </p:sp>
      </p:grpSp>
      <p:sp>
        <p:nvSpPr>
          <p:cNvPr id="843" name="Text Box 44"/>
          <p:cNvSpPr txBox="1"/>
          <p:nvPr/>
        </p:nvSpPr>
        <p:spPr>
          <a:xfrm>
            <a:off x="1981994" y="1819830"/>
            <a:ext cx="876807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000">
                <a:solidFill>
                  <a:srgbClr val="0000FF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Rid=?</a:t>
            </a:r>
          </a:p>
        </p:txBody>
      </p:sp>
      <p:sp>
        <p:nvSpPr>
          <p:cNvPr id="844" name="Text Box 45"/>
          <p:cNvSpPr txBox="1"/>
          <p:nvPr/>
        </p:nvSpPr>
        <p:spPr>
          <a:xfrm>
            <a:off x="1988344" y="1819830"/>
            <a:ext cx="175142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000">
                <a:solidFill>
                  <a:srgbClr val="0000FF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Rid=  (11, 1)</a:t>
            </a:r>
          </a:p>
        </p:txBody>
      </p:sp>
      <p:sp>
        <p:nvSpPr>
          <p:cNvPr id="845" name="Text Box 46"/>
          <p:cNvSpPr txBox="1"/>
          <p:nvPr/>
        </p:nvSpPr>
        <p:spPr>
          <a:xfrm>
            <a:off x="8199337" y="1667430"/>
            <a:ext cx="808222" cy="100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sz="2000">
                <a:solidFill>
                  <a:srgbClr val="535353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Page </a:t>
            </a:r>
          </a:p>
          <a:p>
            <a:pPr>
              <a:defRPr b="1" sz="2000">
                <a:solidFill>
                  <a:srgbClr val="535353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num </a:t>
            </a:r>
          </a:p>
          <a:p>
            <a:pPr>
              <a:defRPr b="1" sz="2000">
                <a:solidFill>
                  <a:srgbClr val="535353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= 11</a:t>
            </a:r>
          </a:p>
        </p:txBody>
      </p:sp>
      <p:sp>
        <p:nvSpPr>
          <p:cNvPr id="846" name="Text Box 48"/>
          <p:cNvSpPr txBox="1"/>
          <p:nvPr/>
        </p:nvSpPr>
        <p:spPr>
          <a:xfrm>
            <a:off x="2918172" y="5901610"/>
            <a:ext cx="2910915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000">
                <a:solidFill>
                  <a:srgbClr val="535353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Slot entry: offset, length</a:t>
            </a:r>
          </a:p>
        </p:txBody>
      </p:sp>
      <p:sp>
        <p:nvSpPr>
          <p:cNvPr id="847" name="Line 49"/>
          <p:cNvSpPr/>
          <p:nvPr/>
        </p:nvSpPr>
        <p:spPr>
          <a:xfrm flipH="1" flipV="1">
            <a:off x="4564855" y="4823380"/>
            <a:ext cx="76201" cy="1143001"/>
          </a:xfrm>
          <a:prstGeom prst="line">
            <a:avLst/>
          </a:prstGeom>
          <a:ln w="381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>
              <a:defRPr sz="2400"/>
            </a:pPr>
          </a:p>
        </p:txBody>
      </p:sp>
      <p:sp>
        <p:nvSpPr>
          <p:cNvPr id="848" name="TextBox 1"/>
          <p:cNvSpPr txBox="1"/>
          <p:nvPr/>
        </p:nvSpPr>
        <p:spPr>
          <a:xfrm>
            <a:off x="442356" y="1554241"/>
            <a:ext cx="640419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solidFill>
                  <a:srgbClr val="535353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Start</a:t>
            </a:r>
          </a:p>
        </p:txBody>
      </p:sp>
      <p:sp>
        <p:nvSpPr>
          <p:cNvPr id="849" name="Dir. grows backwards"/>
          <p:cNvSpPr txBox="1"/>
          <p:nvPr/>
        </p:nvSpPr>
        <p:spPr>
          <a:xfrm>
            <a:off x="5575933" y="5132848"/>
            <a:ext cx="3238520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Dir. grows backwards</a:t>
            </a:r>
          </a:p>
        </p:txBody>
      </p:sp>
      <p:sp>
        <p:nvSpPr>
          <p:cNvPr id="850" name="Line 49"/>
          <p:cNvSpPr/>
          <p:nvPr/>
        </p:nvSpPr>
        <p:spPr>
          <a:xfrm flipV="1">
            <a:off x="2188301" y="5082873"/>
            <a:ext cx="547755" cy="729864"/>
          </a:xfrm>
          <a:prstGeom prst="line">
            <a:avLst/>
          </a:prstGeom>
          <a:ln w="381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>
              <a:defRPr sz="2400"/>
            </a:pPr>
          </a:p>
        </p:txBody>
      </p:sp>
      <p:sp>
        <p:nvSpPr>
          <p:cNvPr id="851" name="Line 49"/>
          <p:cNvSpPr/>
          <p:nvPr/>
        </p:nvSpPr>
        <p:spPr>
          <a:xfrm flipH="1" flipV="1">
            <a:off x="1821655" y="5082873"/>
            <a:ext cx="366119" cy="733548"/>
          </a:xfrm>
          <a:prstGeom prst="line">
            <a:avLst/>
          </a:prstGeom>
          <a:ln w="381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>
              <a:defRPr sz="2400"/>
            </a:pPr>
          </a:p>
        </p:txBody>
      </p:sp>
      <p:sp>
        <p:nvSpPr>
          <p:cNvPr id="852" name="Text Box 48"/>
          <p:cNvSpPr txBox="1"/>
          <p:nvPr/>
        </p:nvSpPr>
        <p:spPr>
          <a:xfrm>
            <a:off x="1541742" y="5741272"/>
            <a:ext cx="1135297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000">
                <a:solidFill>
                  <a:srgbClr val="535353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Slot num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ntr" nodeType="click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8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Class="entr" nodeType="with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8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Class="entr" nodeType="after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Class="entr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43" grpId="14"/>
      <p:bldP build="whole" bldLvl="1" animBg="1" rev="0" advAuto="0" spid="793" grpId="3"/>
      <p:bldP build="whole" bldLvl="1" animBg="1" rev="0" advAuto="0" spid="789" grpId="1"/>
      <p:bldP build="whole" bldLvl="1" animBg="1" rev="0" advAuto="0" spid="850" grpId="8"/>
      <p:bldP build="whole" bldLvl="1" animBg="1" rev="0" advAuto="0" spid="852" grpId="10"/>
      <p:bldP build="whole" bldLvl="1" animBg="1" rev="0" advAuto="0" spid="821" grpId="11"/>
      <p:bldP build="whole" bldLvl="1" animBg="1" rev="0" advAuto="0" spid="842" grpId="4"/>
      <p:bldP build="whole" bldLvl="1" animBg="1" rev="0" advAuto="0" spid="844" grpId="15"/>
      <p:bldP build="whole" bldLvl="1" animBg="1" rev="0" advAuto="0" spid="846" grpId="6"/>
      <p:bldP build="whole" bldLvl="1" animBg="1" rev="0" advAuto="0" spid="851" grpId="9"/>
      <p:bldP build="p" bldLvl="1" animBg="1" rev="0" advAuto="0" spid="849" grpId="12"/>
      <p:bldP build="whole" bldLvl="1" animBg="1" rev="0" advAuto="0" spid="847" grpId="7"/>
      <p:bldP build="whole" bldLvl="1" animBg="1" rev="0" advAuto="0" spid="845" grpId="13"/>
      <p:bldP build="whole" bldLvl="1" animBg="1" rev="0" advAuto="0" spid="837" grpId="5"/>
      <p:bldP build="whole" bldLvl="1" animBg="1" rev="0" advAuto="0" spid="802" grpId="2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85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5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56" name="Layout of Variable-length Record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Layout of Variable-length Records</a:t>
              </a:r>
            </a:p>
          </p:txBody>
        </p:sp>
      </p:grpSp>
      <p:sp>
        <p:nvSpPr>
          <p:cNvPr id="858" name="A big pro: moving records on page does not alter RIDs…"/>
          <p:cNvSpPr txBox="1"/>
          <p:nvPr/>
        </p:nvSpPr>
        <p:spPr>
          <a:xfrm>
            <a:off x="318133" y="1635539"/>
            <a:ext cx="8156775" cy="2850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big pro: moving records on page does not alter RIDs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Good for fixed-length records too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Deleting a record: offset is set to -1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Inserting a new record: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Any available slot can be used (incl. in free space)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not enough free space, reorganize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86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6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62" name="Fixed-length Record Forma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Fixed-length Record Format</a:t>
              </a:r>
            </a:p>
          </p:txBody>
        </p:sp>
      </p:grpSp>
      <p:grpSp>
        <p:nvGrpSpPr>
          <p:cNvPr id="883" name="Group 6"/>
          <p:cNvGrpSpPr/>
          <p:nvPr/>
        </p:nvGrpSpPr>
        <p:grpSpPr>
          <a:xfrm>
            <a:off x="1728316" y="2924492"/>
            <a:ext cx="6223001" cy="2976563"/>
            <a:chOff x="0" y="0"/>
            <a:chExt cx="6223000" cy="2976562"/>
          </a:xfrm>
        </p:grpSpPr>
        <p:grpSp>
          <p:nvGrpSpPr>
            <p:cNvPr id="868" name="Group 7"/>
            <p:cNvGrpSpPr/>
            <p:nvPr/>
          </p:nvGrpSpPr>
          <p:grpSpPr>
            <a:xfrm>
              <a:off x="403225" y="477837"/>
              <a:ext cx="5245100" cy="749301"/>
              <a:chOff x="0" y="0"/>
              <a:chExt cx="5245100" cy="749300"/>
            </a:xfrm>
          </p:grpSpPr>
          <p:sp>
            <p:nvSpPr>
              <p:cNvPr id="864" name="Rectangle 8"/>
              <p:cNvSpPr/>
              <p:nvPr/>
            </p:nvSpPr>
            <p:spPr>
              <a:xfrm>
                <a:off x="0" y="0"/>
                <a:ext cx="1358900" cy="749300"/>
              </a:xfrm>
              <a:prstGeom prst="rect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865" name="Rectangle 9"/>
              <p:cNvSpPr/>
              <p:nvPr/>
            </p:nvSpPr>
            <p:spPr>
              <a:xfrm>
                <a:off x="1371600" y="0"/>
                <a:ext cx="1358900" cy="749300"/>
              </a:xfrm>
              <a:prstGeom prst="rect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866" name="Rectangle 10"/>
              <p:cNvSpPr/>
              <p:nvPr/>
            </p:nvSpPr>
            <p:spPr>
              <a:xfrm>
                <a:off x="2743200" y="0"/>
                <a:ext cx="1739900" cy="749300"/>
              </a:xfrm>
              <a:prstGeom prst="rect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867" name="Rectangle 11"/>
              <p:cNvSpPr/>
              <p:nvPr/>
            </p:nvSpPr>
            <p:spPr>
              <a:xfrm>
                <a:off x="4495800" y="0"/>
                <a:ext cx="749300" cy="749300"/>
              </a:xfrm>
              <a:prstGeom prst="rect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</p:grpSp>
        <p:sp>
          <p:nvSpPr>
            <p:cNvPr id="869" name="Line 12"/>
            <p:cNvSpPr/>
            <p:nvPr/>
          </p:nvSpPr>
          <p:spPr>
            <a:xfrm flipH="1" flipV="1">
              <a:off x="396874" y="1233487"/>
              <a:ext cx="152402" cy="533401"/>
            </a:xfrm>
            <a:prstGeom prst="line">
              <a:avLst/>
            </a:prstGeom>
            <a:noFill/>
            <a:ln w="381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870" name="Rectangle 13"/>
            <p:cNvSpPr/>
            <p:nvPr/>
          </p:nvSpPr>
          <p:spPr>
            <a:xfrm>
              <a:off x="0" y="1706562"/>
              <a:ext cx="1270000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sz="2400">
                  <a:solidFill>
                    <a:srgbClr val="53535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Base address (B)</a:t>
              </a:r>
            </a:p>
          </p:txBody>
        </p:sp>
        <p:sp>
          <p:nvSpPr>
            <p:cNvPr id="871" name="Rectangle 14"/>
            <p:cNvSpPr/>
            <p:nvPr/>
          </p:nvSpPr>
          <p:spPr>
            <a:xfrm>
              <a:off x="838200" y="60960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sz="2400"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L1</a:t>
              </a:r>
            </a:p>
          </p:txBody>
        </p:sp>
        <p:sp>
          <p:nvSpPr>
            <p:cNvPr id="872" name="Line 15"/>
            <p:cNvSpPr/>
            <p:nvPr/>
          </p:nvSpPr>
          <p:spPr>
            <a:xfrm flipH="1">
              <a:off x="396875" y="852487"/>
              <a:ext cx="457200" cy="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873" name="Line 16"/>
            <p:cNvSpPr/>
            <p:nvPr/>
          </p:nvSpPr>
          <p:spPr>
            <a:xfrm>
              <a:off x="1311275" y="852487"/>
              <a:ext cx="457200" cy="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874" name="Rectangle 17"/>
            <p:cNvSpPr/>
            <p:nvPr/>
          </p:nvSpPr>
          <p:spPr>
            <a:xfrm>
              <a:off x="2133600" y="60960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sz="2400"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L2</a:t>
              </a:r>
            </a:p>
          </p:txBody>
        </p:sp>
        <p:sp>
          <p:nvSpPr>
            <p:cNvPr id="875" name="Rectangle 18"/>
            <p:cNvSpPr/>
            <p:nvPr/>
          </p:nvSpPr>
          <p:spPr>
            <a:xfrm>
              <a:off x="3657600" y="60960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sz="2400"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L3</a:t>
              </a:r>
            </a:p>
          </p:txBody>
        </p:sp>
        <p:sp>
          <p:nvSpPr>
            <p:cNvPr id="876" name="Rectangle 19"/>
            <p:cNvSpPr/>
            <p:nvPr/>
          </p:nvSpPr>
          <p:spPr>
            <a:xfrm>
              <a:off x="4953000" y="60960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sz="2400"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L4</a:t>
              </a:r>
            </a:p>
          </p:txBody>
        </p:sp>
        <p:sp>
          <p:nvSpPr>
            <p:cNvPr id="877" name="Rectangle 20"/>
            <p:cNvSpPr/>
            <p:nvPr/>
          </p:nvSpPr>
          <p:spPr>
            <a:xfrm>
              <a:off x="914400" y="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sz="2400"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F1</a:t>
              </a:r>
            </a:p>
          </p:txBody>
        </p:sp>
        <p:sp>
          <p:nvSpPr>
            <p:cNvPr id="878" name="Rectangle 21"/>
            <p:cNvSpPr/>
            <p:nvPr/>
          </p:nvSpPr>
          <p:spPr>
            <a:xfrm>
              <a:off x="2133600" y="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sz="2400"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F2</a:t>
              </a:r>
            </a:p>
          </p:txBody>
        </p:sp>
        <p:sp>
          <p:nvSpPr>
            <p:cNvPr id="879" name="Rectangle 22"/>
            <p:cNvSpPr/>
            <p:nvPr/>
          </p:nvSpPr>
          <p:spPr>
            <a:xfrm>
              <a:off x="3657600" y="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sz="2400"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F3</a:t>
              </a:r>
            </a:p>
          </p:txBody>
        </p:sp>
        <p:sp>
          <p:nvSpPr>
            <p:cNvPr id="880" name="Rectangle 23"/>
            <p:cNvSpPr/>
            <p:nvPr/>
          </p:nvSpPr>
          <p:spPr>
            <a:xfrm>
              <a:off x="4953000" y="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sz="2400"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F4</a:t>
              </a:r>
            </a:p>
          </p:txBody>
        </p:sp>
        <p:sp>
          <p:nvSpPr>
            <p:cNvPr id="881" name="Line 24"/>
            <p:cNvSpPr/>
            <p:nvPr/>
          </p:nvSpPr>
          <p:spPr>
            <a:xfrm flipH="1" flipV="1">
              <a:off x="3140074" y="1233487"/>
              <a:ext cx="152401" cy="533401"/>
            </a:xfrm>
            <a:prstGeom prst="line">
              <a:avLst/>
            </a:prstGeom>
            <a:noFill/>
            <a:ln w="381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882" name="Rectangle 25"/>
            <p:cNvSpPr/>
            <p:nvPr/>
          </p:nvSpPr>
          <p:spPr>
            <a:xfrm>
              <a:off x="2882900" y="1706562"/>
              <a:ext cx="1270000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sz="2400">
                  <a:solidFill>
                    <a:srgbClr val="53535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Address = B+L1+L2</a:t>
              </a:r>
            </a:p>
          </p:txBody>
        </p:sp>
      </p:grpSp>
      <p:sp>
        <p:nvSpPr>
          <p:cNvPr id="884" name="All records in a file are same “type” and length…"/>
          <p:cNvSpPr txBox="1"/>
          <p:nvPr/>
        </p:nvSpPr>
        <p:spPr>
          <a:xfrm>
            <a:off x="343533" y="1599311"/>
            <a:ext cx="8456934" cy="919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records in a file are same “type” and length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System catalog contains attribute data type lengths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88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8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88" name="Variable-length Record Formats"/>
            <p:cNvSpPr txBox="1"/>
            <p:nvPr/>
          </p:nvSpPr>
          <p:spPr>
            <a:xfrm>
              <a:off x="0" y="304658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Variable-length Record Formats</a:t>
              </a:r>
            </a:p>
          </p:txBody>
        </p:sp>
      </p:grpSp>
      <p:sp>
        <p:nvSpPr>
          <p:cNvPr id="890" name="Both store fields consecutively; count fixed by schema!…"/>
          <p:cNvSpPr txBox="1"/>
          <p:nvPr/>
        </p:nvSpPr>
        <p:spPr>
          <a:xfrm>
            <a:off x="241933" y="4498863"/>
            <a:ext cx="8710934" cy="2124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5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Both store fields consecutively; count fixed by schema!</a:t>
            </a:r>
          </a:p>
          <a:p>
            <a:pPr marL="381000" indent="-381000">
              <a:lnSpc>
                <a:spcPct val="110000"/>
              </a:lnSpc>
              <a:spcBef>
                <a:spcPts val="5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 of delimiter-based: need to scan record from start to retrieve even a single field (attribute)</a:t>
            </a:r>
          </a:p>
          <a:p>
            <a:pPr marL="381000" indent="-381000">
              <a:lnSpc>
                <a:spcPct val="110000"/>
              </a:lnSpc>
              <a:spcBef>
                <a:spcPts val="5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Cons of pointer-based: small dir. overhead; growing records require maintaining dir.; records larger than a page!</a:t>
            </a:r>
          </a:p>
        </p:txBody>
      </p:sp>
      <p:grpSp>
        <p:nvGrpSpPr>
          <p:cNvPr id="906" name="Group 4"/>
          <p:cNvGrpSpPr/>
          <p:nvPr/>
        </p:nvGrpSpPr>
        <p:grpSpPr>
          <a:xfrm>
            <a:off x="366464" y="2876550"/>
            <a:ext cx="6948737" cy="1269443"/>
            <a:chOff x="-319335" y="-120649"/>
            <a:chExt cx="6948735" cy="1269442"/>
          </a:xfrm>
        </p:grpSpPr>
        <p:sp>
          <p:nvSpPr>
            <p:cNvPr id="891" name="Rectangle 5"/>
            <p:cNvSpPr/>
            <p:nvPr/>
          </p:nvSpPr>
          <p:spPr>
            <a:xfrm>
              <a:off x="990600" y="0"/>
              <a:ext cx="228600" cy="609600"/>
            </a:xfrm>
            <a:prstGeom prst="rect">
              <a:avLst/>
            </a:prstGeom>
            <a:solidFill>
              <a:srgbClr val="D89243">
                <a:alpha val="50000"/>
              </a:srgbClr>
            </a:solidFill>
            <a:ln w="1905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92" name="Rectangle 6"/>
            <p:cNvSpPr/>
            <p:nvPr/>
          </p:nvSpPr>
          <p:spPr>
            <a:xfrm>
              <a:off x="1219200" y="0"/>
              <a:ext cx="228600" cy="609600"/>
            </a:xfrm>
            <a:prstGeom prst="rect">
              <a:avLst/>
            </a:prstGeom>
            <a:solidFill>
              <a:srgbClr val="D89243">
                <a:alpha val="50000"/>
              </a:srgbClr>
            </a:solidFill>
            <a:ln w="1905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93" name="Rectangle 7"/>
            <p:cNvSpPr/>
            <p:nvPr/>
          </p:nvSpPr>
          <p:spPr>
            <a:xfrm>
              <a:off x="1447800" y="0"/>
              <a:ext cx="228600" cy="609600"/>
            </a:xfrm>
            <a:prstGeom prst="rect">
              <a:avLst/>
            </a:prstGeom>
            <a:solidFill>
              <a:srgbClr val="D89243">
                <a:alpha val="50000"/>
              </a:srgbClr>
            </a:solidFill>
            <a:ln w="1905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94" name="Rectangle 8"/>
            <p:cNvSpPr/>
            <p:nvPr/>
          </p:nvSpPr>
          <p:spPr>
            <a:xfrm>
              <a:off x="1676400" y="0"/>
              <a:ext cx="228600" cy="609600"/>
            </a:xfrm>
            <a:prstGeom prst="rect">
              <a:avLst/>
            </a:prstGeom>
            <a:solidFill>
              <a:srgbClr val="D89243">
                <a:alpha val="50000"/>
              </a:srgbClr>
            </a:solidFill>
            <a:ln w="1905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95" name="Rectangle 9"/>
            <p:cNvSpPr/>
            <p:nvPr/>
          </p:nvSpPr>
          <p:spPr>
            <a:xfrm>
              <a:off x="1905000" y="0"/>
              <a:ext cx="228600" cy="609600"/>
            </a:xfrm>
            <a:prstGeom prst="rect">
              <a:avLst/>
            </a:prstGeom>
            <a:solidFill>
              <a:srgbClr val="D89243">
                <a:alpha val="50000"/>
              </a:srgbClr>
            </a:solidFill>
            <a:ln w="19050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96" name="Rectangle 10"/>
            <p:cNvSpPr/>
            <p:nvPr/>
          </p:nvSpPr>
          <p:spPr>
            <a:xfrm>
              <a:off x="2133600" y="0"/>
              <a:ext cx="914400" cy="609600"/>
            </a:xfrm>
            <a:prstGeom prst="rect">
              <a:avLst/>
            </a:prstGeom>
            <a:noFill/>
            <a:ln w="25400" cap="flat">
              <a:solidFill>
                <a:srgbClr val="D269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97" name="Rectangle 11"/>
            <p:cNvSpPr/>
            <p:nvPr/>
          </p:nvSpPr>
          <p:spPr>
            <a:xfrm>
              <a:off x="3048000" y="0"/>
              <a:ext cx="1143000" cy="609600"/>
            </a:xfrm>
            <a:prstGeom prst="rect">
              <a:avLst/>
            </a:prstGeom>
            <a:noFill/>
            <a:ln w="25400" cap="flat">
              <a:solidFill>
                <a:srgbClr val="D269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98" name="Rectangle 12"/>
            <p:cNvSpPr/>
            <p:nvPr/>
          </p:nvSpPr>
          <p:spPr>
            <a:xfrm>
              <a:off x="4191000" y="0"/>
              <a:ext cx="762000" cy="609600"/>
            </a:xfrm>
            <a:prstGeom prst="rect">
              <a:avLst/>
            </a:prstGeom>
            <a:noFill/>
            <a:ln w="25400" cap="flat">
              <a:solidFill>
                <a:srgbClr val="D269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99" name="Rectangle 13"/>
            <p:cNvSpPr/>
            <p:nvPr/>
          </p:nvSpPr>
          <p:spPr>
            <a:xfrm>
              <a:off x="4953000" y="0"/>
              <a:ext cx="1676400" cy="609600"/>
            </a:xfrm>
            <a:prstGeom prst="rect">
              <a:avLst/>
            </a:prstGeom>
            <a:noFill/>
            <a:ln w="25400" cap="flat">
              <a:solidFill>
                <a:srgbClr val="D269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900" name="Freeform 14"/>
            <p:cNvSpPr/>
            <p:nvPr/>
          </p:nvSpPr>
          <p:spPr>
            <a:xfrm>
              <a:off x="1066800" y="304800"/>
              <a:ext cx="1066800" cy="8439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06" fill="norm" stroke="1" extrusionOk="0">
                  <a:moveTo>
                    <a:pt x="0" y="0"/>
                  </a:moveTo>
                  <a:cubicBezTo>
                    <a:pt x="3600" y="9566"/>
                    <a:pt x="7200" y="19131"/>
                    <a:pt x="10800" y="20366"/>
                  </a:cubicBezTo>
                  <a:cubicBezTo>
                    <a:pt x="14400" y="21600"/>
                    <a:pt x="18000" y="14503"/>
                    <a:pt x="21600" y="7406"/>
                  </a:cubicBezTo>
                </a:path>
              </a:pathLst>
            </a:custGeom>
            <a:noFill/>
            <a:ln w="1905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901" name="Freeform 15"/>
            <p:cNvSpPr/>
            <p:nvPr/>
          </p:nvSpPr>
          <p:spPr>
            <a:xfrm>
              <a:off x="1290637" y="300037"/>
              <a:ext cx="1752601" cy="841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54" fill="norm" stroke="1" extrusionOk="0">
                  <a:moveTo>
                    <a:pt x="0" y="0"/>
                  </a:moveTo>
                  <a:cubicBezTo>
                    <a:pt x="6652" y="9566"/>
                    <a:pt x="13304" y="19131"/>
                    <a:pt x="16904" y="20366"/>
                  </a:cubicBezTo>
                  <a:cubicBezTo>
                    <a:pt x="20504" y="21600"/>
                    <a:pt x="20817" y="9566"/>
                    <a:pt x="21600" y="7406"/>
                  </a:cubicBezTo>
                </a:path>
              </a:pathLst>
            </a:custGeom>
            <a:noFill/>
            <a:ln w="1905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902" name="Freeform 16"/>
            <p:cNvSpPr/>
            <p:nvPr/>
          </p:nvSpPr>
          <p:spPr>
            <a:xfrm>
              <a:off x="1524000" y="304800"/>
              <a:ext cx="2667000" cy="8439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06" fill="norm" stroke="1" extrusionOk="0">
                  <a:moveTo>
                    <a:pt x="0" y="0"/>
                  </a:moveTo>
                  <a:cubicBezTo>
                    <a:pt x="6223" y="9566"/>
                    <a:pt x="12446" y="19131"/>
                    <a:pt x="16046" y="20366"/>
                  </a:cubicBezTo>
                  <a:cubicBezTo>
                    <a:pt x="19646" y="21600"/>
                    <a:pt x="20623" y="14503"/>
                    <a:pt x="21600" y="7406"/>
                  </a:cubicBezTo>
                </a:path>
              </a:pathLst>
            </a:custGeom>
            <a:noFill/>
            <a:ln w="1905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903" name="Freeform 17"/>
            <p:cNvSpPr/>
            <p:nvPr/>
          </p:nvSpPr>
          <p:spPr>
            <a:xfrm>
              <a:off x="1752600" y="304800"/>
              <a:ext cx="3200400" cy="8439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06" fill="norm" stroke="1" extrusionOk="0">
                  <a:moveTo>
                    <a:pt x="0" y="0"/>
                  </a:moveTo>
                  <a:cubicBezTo>
                    <a:pt x="5657" y="9566"/>
                    <a:pt x="11314" y="19131"/>
                    <a:pt x="14914" y="20366"/>
                  </a:cubicBezTo>
                  <a:cubicBezTo>
                    <a:pt x="18514" y="21600"/>
                    <a:pt x="20057" y="14503"/>
                    <a:pt x="21600" y="7406"/>
                  </a:cubicBezTo>
                </a:path>
              </a:pathLst>
            </a:custGeom>
            <a:noFill/>
            <a:ln w="1905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904" name="Freeform 18"/>
            <p:cNvSpPr/>
            <p:nvPr/>
          </p:nvSpPr>
          <p:spPr>
            <a:xfrm>
              <a:off x="1981200" y="304800"/>
              <a:ext cx="4648200" cy="8439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06" fill="norm" stroke="1" extrusionOk="0">
                  <a:moveTo>
                    <a:pt x="0" y="0"/>
                  </a:moveTo>
                  <a:cubicBezTo>
                    <a:pt x="7052" y="9566"/>
                    <a:pt x="14105" y="19131"/>
                    <a:pt x="17705" y="20366"/>
                  </a:cubicBezTo>
                  <a:cubicBezTo>
                    <a:pt x="21305" y="21600"/>
                    <a:pt x="21452" y="14503"/>
                    <a:pt x="21600" y="7406"/>
                  </a:cubicBezTo>
                </a:path>
              </a:pathLst>
            </a:custGeom>
            <a:noFill/>
            <a:ln w="1905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905" name="Text Box 19"/>
            <p:cNvSpPr txBox="1"/>
            <p:nvPr/>
          </p:nvSpPr>
          <p:spPr>
            <a:xfrm>
              <a:off x="-319336" y="-120650"/>
              <a:ext cx="1322637" cy="11482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2400">
                  <a:solidFill>
                    <a:srgbClr val="535353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Array of </a:t>
              </a:r>
            </a:p>
            <a:p>
              <a:pPr>
                <a:defRPr sz="2400">
                  <a:solidFill>
                    <a:srgbClr val="535353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Integer</a:t>
              </a:r>
            </a:p>
            <a:p>
              <a:pPr>
                <a:defRPr sz="2400">
                  <a:solidFill>
                    <a:srgbClr val="535353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Offsets</a:t>
              </a:r>
            </a:p>
          </p:txBody>
        </p:sp>
      </p:grpSp>
      <p:grpSp>
        <p:nvGrpSpPr>
          <p:cNvPr id="931" name="Group"/>
          <p:cNvGrpSpPr/>
          <p:nvPr/>
        </p:nvGrpSpPr>
        <p:grpSpPr>
          <a:xfrm>
            <a:off x="241300" y="1427163"/>
            <a:ext cx="8433917" cy="1704975"/>
            <a:chOff x="0" y="0"/>
            <a:chExt cx="8433916" cy="1704974"/>
          </a:xfrm>
        </p:grpSpPr>
        <p:grpSp>
          <p:nvGrpSpPr>
            <p:cNvPr id="927" name="Group 21"/>
            <p:cNvGrpSpPr/>
            <p:nvPr/>
          </p:nvGrpSpPr>
          <p:grpSpPr>
            <a:xfrm>
              <a:off x="0" y="0"/>
              <a:ext cx="7880351" cy="1704975"/>
              <a:chOff x="0" y="0"/>
              <a:chExt cx="7880350" cy="1704974"/>
            </a:xfrm>
          </p:grpSpPr>
          <p:grpSp>
            <p:nvGrpSpPr>
              <p:cNvPr id="924" name="Group 22"/>
              <p:cNvGrpSpPr/>
              <p:nvPr/>
            </p:nvGrpSpPr>
            <p:grpSpPr>
              <a:xfrm>
                <a:off x="1069975" y="331787"/>
                <a:ext cx="6810376" cy="1373188"/>
                <a:chOff x="0" y="0"/>
                <a:chExt cx="6810374" cy="1373187"/>
              </a:xfrm>
            </p:grpSpPr>
            <p:grpSp>
              <p:nvGrpSpPr>
                <p:cNvPr id="909" name="Group 23"/>
                <p:cNvGrpSpPr/>
                <p:nvPr/>
              </p:nvGrpSpPr>
              <p:grpSpPr>
                <a:xfrm>
                  <a:off x="0" y="-1"/>
                  <a:ext cx="1358900" cy="596901"/>
                  <a:chOff x="0" y="0"/>
                  <a:chExt cx="1358900" cy="596899"/>
                </a:xfrm>
              </p:grpSpPr>
              <p:sp>
                <p:nvSpPr>
                  <p:cNvPr id="907" name="Rectangle 24"/>
                  <p:cNvSpPr/>
                  <p:nvPr/>
                </p:nvSpPr>
                <p:spPr>
                  <a:xfrm>
                    <a:off x="0" y="-1"/>
                    <a:ext cx="368300" cy="596901"/>
                  </a:xfrm>
                  <a:prstGeom prst="rect">
                    <a:avLst/>
                  </a:prstGeom>
                  <a:noFill/>
                  <a:ln w="12700" cap="flat">
                    <a:solidFill>
                      <a:srgbClr val="303030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2400">
                        <a:latin typeface="Tahoma"/>
                        <a:ea typeface="Tahoma"/>
                        <a:cs typeface="Tahoma"/>
                        <a:sym typeface="Tahoma"/>
                      </a:defRPr>
                    </a:pPr>
                  </a:p>
                </p:txBody>
              </p:sp>
              <p:sp>
                <p:nvSpPr>
                  <p:cNvPr id="908" name="Rectangle 25"/>
                  <p:cNvSpPr/>
                  <p:nvPr/>
                </p:nvSpPr>
                <p:spPr>
                  <a:xfrm>
                    <a:off x="381000" y="-1"/>
                    <a:ext cx="977900" cy="596901"/>
                  </a:xfrm>
                  <a:prstGeom prst="rect">
                    <a:avLst/>
                  </a:prstGeom>
                  <a:noFill/>
                  <a:ln w="12700" cap="flat">
                    <a:solidFill>
                      <a:srgbClr val="303030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2400">
                        <a:latin typeface="Tahoma"/>
                        <a:ea typeface="Tahoma"/>
                        <a:cs typeface="Tahoma"/>
                        <a:sym typeface="Tahoma"/>
                      </a:defRPr>
                    </a:pPr>
                  </a:p>
                </p:txBody>
              </p:sp>
            </p:grpSp>
            <p:sp>
              <p:nvSpPr>
                <p:cNvPr id="910" name="Rectangle 26"/>
                <p:cNvSpPr/>
                <p:nvPr/>
              </p:nvSpPr>
              <p:spPr>
                <a:xfrm>
                  <a:off x="1371599" y="0"/>
                  <a:ext cx="368301" cy="596900"/>
                </a:xfrm>
                <a:prstGeom prst="rect">
                  <a:avLst/>
                </a:prstGeom>
                <a:noFill/>
                <a:ln w="12700" cap="flat">
                  <a:solidFill>
                    <a:srgbClr val="30303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2400">
                      <a:latin typeface="Tahoma"/>
                      <a:ea typeface="Tahoma"/>
                      <a:cs typeface="Tahoma"/>
                      <a:sym typeface="Tahoma"/>
                    </a:defRPr>
                  </a:pPr>
                </a:p>
              </p:txBody>
            </p:sp>
            <p:sp>
              <p:nvSpPr>
                <p:cNvPr id="911" name="Rectangle 27"/>
                <p:cNvSpPr/>
                <p:nvPr/>
              </p:nvSpPr>
              <p:spPr>
                <a:xfrm>
                  <a:off x="1752599" y="0"/>
                  <a:ext cx="977901" cy="596900"/>
                </a:xfrm>
                <a:prstGeom prst="rect">
                  <a:avLst/>
                </a:prstGeom>
                <a:noFill/>
                <a:ln w="12700" cap="flat">
                  <a:solidFill>
                    <a:srgbClr val="30303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2400">
                      <a:latin typeface="Tahoma"/>
                      <a:ea typeface="Tahoma"/>
                      <a:cs typeface="Tahoma"/>
                      <a:sym typeface="Tahoma"/>
                    </a:defRPr>
                  </a:pPr>
                </a:p>
              </p:txBody>
            </p:sp>
            <p:grpSp>
              <p:nvGrpSpPr>
                <p:cNvPr id="914" name="Group 28"/>
                <p:cNvGrpSpPr/>
                <p:nvPr/>
              </p:nvGrpSpPr>
              <p:grpSpPr>
                <a:xfrm>
                  <a:off x="2743199" y="-1"/>
                  <a:ext cx="1358901" cy="596901"/>
                  <a:chOff x="0" y="0"/>
                  <a:chExt cx="1358900" cy="596899"/>
                </a:xfrm>
              </p:grpSpPr>
              <p:sp>
                <p:nvSpPr>
                  <p:cNvPr id="912" name="Rectangle 29"/>
                  <p:cNvSpPr/>
                  <p:nvPr/>
                </p:nvSpPr>
                <p:spPr>
                  <a:xfrm>
                    <a:off x="0" y="-1"/>
                    <a:ext cx="368300" cy="596901"/>
                  </a:xfrm>
                  <a:prstGeom prst="rect">
                    <a:avLst/>
                  </a:prstGeom>
                  <a:noFill/>
                  <a:ln w="12700" cap="flat">
                    <a:solidFill>
                      <a:srgbClr val="303030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2400">
                        <a:latin typeface="Tahoma"/>
                        <a:ea typeface="Tahoma"/>
                        <a:cs typeface="Tahoma"/>
                        <a:sym typeface="Tahoma"/>
                      </a:defRPr>
                    </a:pPr>
                  </a:p>
                </p:txBody>
              </p:sp>
              <p:sp>
                <p:nvSpPr>
                  <p:cNvPr id="913" name="Rectangle 30"/>
                  <p:cNvSpPr/>
                  <p:nvPr/>
                </p:nvSpPr>
                <p:spPr>
                  <a:xfrm>
                    <a:off x="381000" y="-1"/>
                    <a:ext cx="977900" cy="596901"/>
                  </a:xfrm>
                  <a:prstGeom prst="rect">
                    <a:avLst/>
                  </a:prstGeom>
                  <a:noFill/>
                  <a:ln w="12700" cap="flat">
                    <a:solidFill>
                      <a:srgbClr val="303030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2400">
                        <a:latin typeface="Tahoma"/>
                        <a:ea typeface="Tahoma"/>
                        <a:cs typeface="Tahoma"/>
                        <a:sym typeface="Tahoma"/>
                      </a:defRPr>
                    </a:pPr>
                  </a:p>
                </p:txBody>
              </p:sp>
            </p:grpSp>
            <p:grpSp>
              <p:nvGrpSpPr>
                <p:cNvPr id="917" name="Group 31"/>
                <p:cNvGrpSpPr/>
                <p:nvPr/>
              </p:nvGrpSpPr>
              <p:grpSpPr>
                <a:xfrm>
                  <a:off x="4114799" y="-1"/>
                  <a:ext cx="1358901" cy="596901"/>
                  <a:chOff x="0" y="0"/>
                  <a:chExt cx="1358900" cy="596899"/>
                </a:xfrm>
              </p:grpSpPr>
              <p:sp>
                <p:nvSpPr>
                  <p:cNvPr id="915" name="Rectangle 32"/>
                  <p:cNvSpPr/>
                  <p:nvPr/>
                </p:nvSpPr>
                <p:spPr>
                  <a:xfrm>
                    <a:off x="0" y="-1"/>
                    <a:ext cx="368300" cy="596901"/>
                  </a:xfrm>
                  <a:prstGeom prst="rect">
                    <a:avLst/>
                  </a:prstGeom>
                  <a:noFill/>
                  <a:ln w="12700" cap="flat">
                    <a:solidFill>
                      <a:srgbClr val="303030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2400">
                        <a:latin typeface="Tahoma"/>
                        <a:ea typeface="Tahoma"/>
                        <a:cs typeface="Tahoma"/>
                        <a:sym typeface="Tahoma"/>
                      </a:defRPr>
                    </a:pPr>
                  </a:p>
                </p:txBody>
              </p:sp>
              <p:sp>
                <p:nvSpPr>
                  <p:cNvPr id="916" name="Rectangle 33"/>
                  <p:cNvSpPr/>
                  <p:nvPr/>
                </p:nvSpPr>
                <p:spPr>
                  <a:xfrm>
                    <a:off x="381000" y="-1"/>
                    <a:ext cx="977900" cy="596901"/>
                  </a:xfrm>
                  <a:prstGeom prst="rect">
                    <a:avLst/>
                  </a:prstGeom>
                  <a:noFill/>
                  <a:ln w="12700" cap="flat">
                    <a:solidFill>
                      <a:srgbClr val="303030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 sz="2400">
                        <a:latin typeface="Tahoma"/>
                        <a:ea typeface="Tahoma"/>
                        <a:cs typeface="Tahoma"/>
                        <a:sym typeface="Tahoma"/>
                      </a:defRPr>
                    </a:pPr>
                  </a:p>
                </p:txBody>
              </p:sp>
            </p:grpSp>
            <p:sp>
              <p:nvSpPr>
                <p:cNvPr id="918" name="Rectangle 34"/>
                <p:cNvSpPr/>
                <p:nvPr/>
              </p:nvSpPr>
              <p:spPr>
                <a:xfrm>
                  <a:off x="41274" y="77787"/>
                  <a:ext cx="1270001" cy="127000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4450" tIns="44450" rIns="44450" bIns="44450" numCol="1" anchor="t">
                  <a:spAutoFit/>
                </a:bodyPr>
                <a:lstStyle>
                  <a:lvl1pPr>
                    <a:defRPr sz="2400">
                      <a:solidFill>
                        <a:srgbClr val="D26900"/>
                      </a:solidFill>
                      <a:latin typeface="Tahoma"/>
                      <a:ea typeface="Tahoma"/>
                      <a:cs typeface="Tahoma"/>
                      <a:sym typeface="Tahoma"/>
                    </a:defRPr>
                  </a:lvl1pPr>
                </a:lstStyle>
                <a:p>
                  <a:pPr/>
                  <a:r>
                    <a:t>4</a:t>
                  </a:r>
                </a:p>
              </p:txBody>
            </p:sp>
            <p:sp>
              <p:nvSpPr>
                <p:cNvPr id="919" name="Rectangle 35"/>
                <p:cNvSpPr/>
                <p:nvPr/>
              </p:nvSpPr>
              <p:spPr>
                <a:xfrm>
                  <a:off x="1425574" y="103187"/>
                  <a:ext cx="1270001" cy="127000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4450" tIns="44450" rIns="44450" bIns="44450" numCol="1" anchor="t">
                  <a:spAutoFit/>
                </a:bodyPr>
                <a:lstStyle>
                  <a:lvl1pPr>
                    <a:defRPr sz="2400">
                      <a:solidFill>
                        <a:srgbClr val="D26900"/>
                      </a:solidFill>
                      <a:latin typeface="Tahoma"/>
                      <a:ea typeface="Tahoma"/>
                      <a:cs typeface="Tahoma"/>
                      <a:sym typeface="Tahoma"/>
                    </a:defRPr>
                  </a:lvl1pPr>
                </a:lstStyle>
                <a:p>
                  <a:pPr/>
                  <a:r>
                    <a:t>$</a:t>
                  </a:r>
                </a:p>
              </p:txBody>
            </p:sp>
            <p:sp>
              <p:nvSpPr>
                <p:cNvPr id="920" name="Rectangle 36"/>
                <p:cNvSpPr/>
                <p:nvPr/>
              </p:nvSpPr>
              <p:spPr>
                <a:xfrm>
                  <a:off x="2797174" y="103187"/>
                  <a:ext cx="1270001" cy="127000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4450" tIns="44450" rIns="44450" bIns="44450" numCol="1" anchor="t">
                  <a:spAutoFit/>
                </a:bodyPr>
                <a:lstStyle>
                  <a:lvl1pPr>
                    <a:defRPr sz="2400">
                      <a:solidFill>
                        <a:srgbClr val="D26900"/>
                      </a:solidFill>
                      <a:latin typeface="Tahoma"/>
                      <a:ea typeface="Tahoma"/>
                      <a:cs typeface="Tahoma"/>
                      <a:sym typeface="Tahoma"/>
                    </a:defRPr>
                  </a:lvl1pPr>
                </a:lstStyle>
                <a:p>
                  <a:pPr/>
                  <a:r>
                    <a:t>$</a:t>
                  </a:r>
                </a:p>
              </p:txBody>
            </p:sp>
            <p:sp>
              <p:nvSpPr>
                <p:cNvPr id="921" name="Rectangle 37"/>
                <p:cNvSpPr/>
                <p:nvPr/>
              </p:nvSpPr>
              <p:spPr>
                <a:xfrm>
                  <a:off x="4168774" y="103187"/>
                  <a:ext cx="1270001" cy="127000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4450" tIns="44450" rIns="44450" bIns="44450" numCol="1" anchor="t">
                  <a:spAutoFit/>
                </a:bodyPr>
                <a:lstStyle>
                  <a:lvl1pPr>
                    <a:defRPr sz="2400">
                      <a:solidFill>
                        <a:srgbClr val="D26900"/>
                      </a:solidFill>
                      <a:latin typeface="Tahoma"/>
                      <a:ea typeface="Tahoma"/>
                      <a:cs typeface="Tahoma"/>
                      <a:sym typeface="Tahoma"/>
                    </a:defRPr>
                  </a:lvl1pPr>
                </a:lstStyle>
                <a:p>
                  <a:pPr/>
                  <a:r>
                    <a:t>$</a:t>
                  </a:r>
                </a:p>
              </p:txBody>
            </p:sp>
            <p:sp>
              <p:nvSpPr>
                <p:cNvPr id="922" name="Rectangle 38"/>
                <p:cNvSpPr/>
                <p:nvPr/>
              </p:nvSpPr>
              <p:spPr>
                <a:xfrm>
                  <a:off x="5486399" y="0"/>
                  <a:ext cx="368301" cy="596900"/>
                </a:xfrm>
                <a:prstGeom prst="rect">
                  <a:avLst/>
                </a:prstGeom>
                <a:noFill/>
                <a:ln w="12700" cap="flat">
                  <a:solidFill>
                    <a:srgbClr val="30303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2400">
                      <a:latin typeface="Tahoma"/>
                      <a:ea typeface="Tahoma"/>
                      <a:cs typeface="Tahoma"/>
                      <a:sym typeface="Tahoma"/>
                    </a:defRPr>
                  </a:pPr>
                </a:p>
              </p:txBody>
            </p:sp>
            <p:sp>
              <p:nvSpPr>
                <p:cNvPr id="923" name="Rectangle 39"/>
                <p:cNvSpPr/>
                <p:nvPr/>
              </p:nvSpPr>
              <p:spPr>
                <a:xfrm>
                  <a:off x="5540374" y="103187"/>
                  <a:ext cx="1270001" cy="127000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4450" tIns="44450" rIns="44450" bIns="44450" numCol="1" anchor="t">
                  <a:spAutoFit/>
                </a:bodyPr>
                <a:lstStyle>
                  <a:lvl1pPr>
                    <a:defRPr sz="2400">
                      <a:solidFill>
                        <a:srgbClr val="D26900"/>
                      </a:solidFill>
                      <a:latin typeface="Tahoma"/>
                      <a:ea typeface="Tahoma"/>
                      <a:cs typeface="Tahoma"/>
                      <a:sym typeface="Tahoma"/>
                    </a:defRPr>
                  </a:lvl1pPr>
                </a:lstStyle>
                <a:p>
                  <a:pPr/>
                  <a:r>
                    <a:t>$</a:t>
                  </a:r>
                </a:p>
              </p:txBody>
            </p:sp>
          </p:grpSp>
          <p:sp>
            <p:nvSpPr>
              <p:cNvPr id="925" name="Rectangle 40"/>
              <p:cNvSpPr/>
              <p:nvPr/>
            </p:nvSpPr>
            <p:spPr>
              <a:xfrm>
                <a:off x="0" y="306386"/>
                <a:ext cx="1270000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4450" tIns="44450" rIns="44450" bIns="44450" numCol="1" anchor="t">
                <a:spAutoFit/>
              </a:bodyPr>
              <a:lstStyle/>
              <a:p>
                <a:pPr>
                  <a:defRPr sz="2400">
                    <a:solidFill>
                      <a:srgbClr val="535353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Field</a:t>
                </a:r>
              </a:p>
              <a:p>
                <a:pPr>
                  <a:defRPr sz="2400">
                    <a:solidFill>
                      <a:srgbClr val="535353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Count</a:t>
                </a:r>
              </a:p>
            </p:txBody>
          </p:sp>
          <p:sp>
            <p:nvSpPr>
              <p:cNvPr id="926" name="Rectangle 41"/>
              <p:cNvSpPr/>
              <p:nvPr/>
            </p:nvSpPr>
            <p:spPr>
              <a:xfrm>
                <a:off x="1658937" y="0"/>
                <a:ext cx="1270001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4450" tIns="44450" rIns="44450" bIns="44450" numCol="1" anchor="t">
                <a:spAutoFit/>
              </a:bodyPr>
              <a:lstStyle>
                <a:lvl1pPr>
                  <a:defRPr>
                    <a:solidFill>
                      <a:srgbClr val="D26900"/>
                    </a:solidFill>
                    <a:latin typeface="Tahoma"/>
                    <a:ea typeface="Tahoma"/>
                    <a:cs typeface="Tahoma"/>
                    <a:sym typeface="Tahoma"/>
                  </a:defRPr>
                </a:lvl1pPr>
              </a:lstStyle>
              <a:p>
                <a:pPr/>
                <a:r>
                  <a:t>F1                    F2                   F3                    F4</a:t>
                </a:r>
              </a:p>
            </p:txBody>
          </p:sp>
        </p:grpSp>
        <p:sp>
          <p:nvSpPr>
            <p:cNvPr id="928" name="Line 12"/>
            <p:cNvSpPr/>
            <p:nvPr/>
          </p:nvSpPr>
          <p:spPr>
            <a:xfrm flipH="1">
              <a:off x="6812787" y="471936"/>
              <a:ext cx="349046" cy="217609"/>
            </a:xfrm>
            <a:prstGeom prst="line">
              <a:avLst/>
            </a:prstGeom>
            <a:noFill/>
            <a:ln w="381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929" name="Rectangle 13"/>
            <p:cNvSpPr/>
            <p:nvPr/>
          </p:nvSpPr>
          <p:spPr>
            <a:xfrm>
              <a:off x="7163916" y="15319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/>
            <a:p>
              <a:pPr>
                <a:defRPr sz="2400">
                  <a:solidFill>
                    <a:srgbClr val="535353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Delimiter </a:t>
              </a:r>
            </a:p>
            <a:p>
              <a:pPr>
                <a:defRPr sz="2400">
                  <a:solidFill>
                    <a:srgbClr val="535353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symbol</a:t>
              </a:r>
            </a:p>
          </p:txBody>
        </p:sp>
        <p:sp>
          <p:nvSpPr>
            <p:cNvPr id="930" name="Line 12"/>
            <p:cNvSpPr/>
            <p:nvPr/>
          </p:nvSpPr>
          <p:spPr>
            <a:xfrm>
              <a:off x="763395" y="613389"/>
              <a:ext cx="356727" cy="1"/>
            </a:xfrm>
            <a:prstGeom prst="line">
              <a:avLst/>
            </a:prstGeom>
            <a:noFill/>
            <a:ln w="381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/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90" grpId="3"/>
      <p:bldP build="whole" bldLvl="1" animBg="1" rev="0" advAuto="0" spid="931" grpId="1"/>
      <p:bldP build="whole" bldLvl="1" animBg="1" rev="0" advAuto="0" spid="906" grpId="2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93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3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35" name="Column Store Layou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Column Store Layout</a:t>
              </a:r>
            </a:p>
          </p:txBody>
        </p:sp>
      </p:grpSp>
      <p:sp>
        <p:nvSpPr>
          <p:cNvPr id="937" name="Consider the following SQL query:"/>
          <p:cNvSpPr txBox="1"/>
          <p:nvPr/>
        </p:nvSpPr>
        <p:spPr>
          <a:xfrm>
            <a:off x="254633" y="1621202"/>
            <a:ext cx="8710934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Consider the following SQL query:</a:t>
            </a:r>
          </a:p>
        </p:txBody>
      </p:sp>
      <p:sp>
        <p:nvSpPr>
          <p:cNvPr id="938" name="SELECT COUNT(DISTINCT Year) FROM Movies M"/>
          <p:cNvSpPr txBox="1"/>
          <p:nvPr/>
        </p:nvSpPr>
        <p:spPr>
          <a:xfrm>
            <a:off x="342924" y="2964482"/>
            <a:ext cx="8458151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 </a:t>
            </a:r>
            <a:r>
              <a:rPr>
                <a:solidFill>
                  <a:srgbClr val="0070C0"/>
                </a:solidFill>
              </a:rPr>
              <a:t>COUNT(DISTINCT Year) </a:t>
            </a:r>
            <a:r>
              <a:t>FROM </a:t>
            </a:r>
            <a:r>
              <a:rPr>
                <a:solidFill>
                  <a:srgbClr val="E46C0A"/>
                </a:solidFill>
              </a:rPr>
              <a:t>Movies M</a:t>
            </a:r>
          </a:p>
        </p:txBody>
      </p:sp>
      <p:sp>
        <p:nvSpPr>
          <p:cNvPr id="939" name="Movies (M)"/>
          <p:cNvSpPr txBox="1"/>
          <p:nvPr/>
        </p:nvSpPr>
        <p:spPr>
          <a:xfrm>
            <a:off x="1016000" y="2163818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 (M)</a:t>
            </a:r>
          </a:p>
        </p:txBody>
      </p:sp>
      <p:graphicFrame>
        <p:nvGraphicFramePr>
          <p:cNvPr id="940" name="Table 1"/>
          <p:cNvGraphicFramePr/>
          <p:nvPr/>
        </p:nvGraphicFramePr>
        <p:xfrm>
          <a:off x="3210241" y="2292842"/>
          <a:ext cx="4917760" cy="37084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435418"/>
                <a:gridCol w="1098868"/>
                <a:gridCol w="946468"/>
                <a:gridCol w="1437005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941" name="Rectangle"/>
          <p:cNvSpPr/>
          <p:nvPr/>
        </p:nvSpPr>
        <p:spPr>
          <a:xfrm>
            <a:off x="5755331" y="2295074"/>
            <a:ext cx="898625" cy="458005"/>
          </a:xfrm>
          <a:prstGeom prst="rect">
            <a:avLst/>
          </a:prstGeom>
          <a:ln w="50800">
            <a:solidFill>
              <a:srgbClr val="FF2600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942" name="Q: Why bother reading other attributes?"/>
          <p:cNvSpPr txBox="1"/>
          <p:nvPr/>
        </p:nvSpPr>
        <p:spPr>
          <a:xfrm>
            <a:off x="1835894" y="3716395"/>
            <a:ext cx="5472212" cy="434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>
              <a:defRPr b="1"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Q:</a:t>
            </a:r>
            <a:r>
              <a:rPr b="0"/>
              <a:t> Why bother reading other attributes?</a:t>
            </a:r>
          </a:p>
        </p:txBody>
      </p:sp>
      <p:sp>
        <p:nvSpPr>
          <p:cNvPr id="943" name="Most “analytics” queries read only one or a few attributes; reading other attributes wastes I/O time…"/>
          <p:cNvSpPr txBox="1"/>
          <p:nvPr/>
        </p:nvSpPr>
        <p:spPr>
          <a:xfrm>
            <a:off x="254633" y="4417697"/>
            <a:ext cx="8710934" cy="16308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Most “analytics” queries read only one or a few attributes; reading other attributes wastes I/O time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“Column store” RDBMSs lay out relations in column-major order to help speed up such queries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9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Class="entr" nodeType="with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9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9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38" grpId="4"/>
      <p:bldP build="whole" bldLvl="1" animBg="1" rev="0" advAuto="0" spid="940" grpId="3"/>
      <p:bldP build="whole" bldLvl="1" animBg="1" rev="0" advAuto="0" spid="937" grpId="1"/>
      <p:bldP build="whole" bldLvl="1" animBg="1" rev="0" advAuto="0" spid="939" grpId="2"/>
      <p:bldP build="p" bldLvl="5" animBg="1" rev="0" advAuto="0" spid="943" grpId="7"/>
      <p:bldP build="whole" bldLvl="1" animBg="1" rev="0" advAuto="0" spid="942" grpId="6"/>
      <p:bldP build="whole" bldLvl="1" animBg="1" rev="0" advAuto="0" spid="941" grpId="5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94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4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47" name="Column Store Layou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Column Store Layout</a:t>
              </a:r>
            </a:p>
          </p:txBody>
        </p:sp>
      </p:grpSp>
      <p:graphicFrame>
        <p:nvGraphicFramePr>
          <p:cNvPr id="949" name="Table 1"/>
          <p:cNvGraphicFramePr/>
          <p:nvPr/>
        </p:nvGraphicFramePr>
        <p:xfrm>
          <a:off x="800100" y="1536700"/>
          <a:ext cx="7208520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35418"/>
                <a:gridCol w="2098992"/>
                <a:gridCol w="946468"/>
                <a:gridCol w="272764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Avatar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Jim Cameron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Gravity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Alfonso Cuaron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74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Blue Jasmine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Woody Allen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950" name="20, 16, 53, 74"/>
          <p:cNvSpPr/>
          <p:nvPr/>
        </p:nvSpPr>
        <p:spPr>
          <a:xfrm>
            <a:off x="725880" y="4568199"/>
            <a:ext cx="1966864" cy="614195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20, 16, 53, 74</a:t>
            </a:r>
          </a:p>
        </p:txBody>
      </p:sp>
      <p:sp>
        <p:nvSpPr>
          <p:cNvPr id="951" name="Inception, Avatar"/>
          <p:cNvSpPr/>
          <p:nvPr/>
        </p:nvSpPr>
        <p:spPr>
          <a:xfrm>
            <a:off x="2935680" y="4568199"/>
            <a:ext cx="2330798" cy="614195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Inception, Avatar</a:t>
            </a:r>
          </a:p>
        </p:txBody>
      </p:sp>
      <p:sp>
        <p:nvSpPr>
          <p:cNvPr id="952" name="Gravity, Blue Jasmine"/>
          <p:cNvSpPr/>
          <p:nvPr/>
        </p:nvSpPr>
        <p:spPr>
          <a:xfrm>
            <a:off x="5509414" y="4568199"/>
            <a:ext cx="2677419" cy="614195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Gravity, Blue Jasmine</a:t>
            </a:r>
          </a:p>
        </p:txBody>
      </p:sp>
      <p:sp>
        <p:nvSpPr>
          <p:cNvPr id="953" name="2010, 2009, 2013, 2013"/>
          <p:cNvSpPr/>
          <p:nvPr/>
        </p:nvSpPr>
        <p:spPr>
          <a:xfrm>
            <a:off x="725880" y="5324740"/>
            <a:ext cx="3118050" cy="614195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2010, 2009, 2013, 2013</a:t>
            </a:r>
          </a:p>
        </p:txBody>
      </p:sp>
      <p:sp>
        <p:nvSpPr>
          <p:cNvPr id="954" name="Pages in a column store layout:"/>
          <p:cNvSpPr txBox="1"/>
          <p:nvPr/>
        </p:nvSpPr>
        <p:spPr>
          <a:xfrm>
            <a:off x="735818" y="4001297"/>
            <a:ext cx="4354216" cy="434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Pages in a column store layout:</a:t>
            </a:r>
          </a:p>
        </p:txBody>
      </p:sp>
      <p:sp>
        <p:nvSpPr>
          <p:cNvPr id="955" name="…"/>
          <p:cNvSpPr txBox="1"/>
          <p:nvPr/>
        </p:nvSpPr>
        <p:spPr>
          <a:xfrm>
            <a:off x="3912015" y="5395938"/>
            <a:ext cx="431801" cy="471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…</a:t>
            </a:r>
          </a:p>
        </p:txBody>
      </p:sp>
      <p:sp>
        <p:nvSpPr>
          <p:cNvPr id="956" name="High potential for…"/>
          <p:cNvSpPr txBox="1"/>
          <p:nvPr/>
        </p:nvSpPr>
        <p:spPr>
          <a:xfrm>
            <a:off x="5054608" y="5277498"/>
            <a:ext cx="2592091" cy="7901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>
              <a:defRPr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High potential for</a:t>
            </a:r>
          </a:p>
          <a:p>
            <a:pPr>
              <a:defRPr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 compression!</a:t>
            </a:r>
          </a:p>
        </p:txBody>
      </p:sp>
      <p:sp>
        <p:nvSpPr>
          <p:cNvPr id="957" name="Q: When might a column store cause poorer performance?"/>
          <p:cNvSpPr txBox="1"/>
          <p:nvPr/>
        </p:nvSpPr>
        <p:spPr>
          <a:xfrm>
            <a:off x="540047" y="6162732"/>
            <a:ext cx="8063906" cy="4345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>
              <a:defRPr b="1"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Q:</a:t>
            </a:r>
            <a:r>
              <a:rPr b="0"/>
              <a:t> When might a column store cause poorer performance?</a:t>
            </a:r>
          </a:p>
        </p:txBody>
      </p:sp>
      <p:sp>
        <p:nvSpPr>
          <p:cNvPr id="958" name="Rectangle"/>
          <p:cNvSpPr/>
          <p:nvPr/>
        </p:nvSpPr>
        <p:spPr>
          <a:xfrm>
            <a:off x="2277197" y="5402835"/>
            <a:ext cx="1487042" cy="458005"/>
          </a:xfrm>
          <a:prstGeom prst="rect">
            <a:avLst/>
          </a:prstGeom>
          <a:ln w="50800">
            <a:solidFill>
              <a:srgbClr val="FF2600"/>
            </a:solidFill>
          </a:ln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52" grpId="5"/>
      <p:bldP build="whole" bldLvl="1" animBg="1" rev="0" advAuto="0" spid="956" grpId="8"/>
      <p:bldP build="whole" bldLvl="1" animBg="1" rev="0" advAuto="0" spid="953" grpId="3"/>
      <p:bldP build="whole" bldLvl="1" animBg="1" rev="0" advAuto="0" spid="954" grpId="1"/>
      <p:bldP build="whole" bldLvl="1" animBg="1" rev="0" advAuto="0" spid="950" grpId="4"/>
      <p:bldP build="whole" bldLvl="1" animBg="1" rev="0" advAuto="0" spid="958" grpId="7"/>
      <p:bldP build="whole" bldLvl="1" animBg="1" rev="0" advAuto="0" spid="957" grpId="9"/>
      <p:bldP build="whole" bldLvl="1" animBg="1" rev="0" advAuto="0" spid="955" grpId="6"/>
      <p:bldP build="whole" bldLvl="1" animBg="1" rev="0" advAuto="0" spid="951" grpId="2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96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6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62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964" name="Data Storage (Disks)…"/>
          <p:cNvSpPr txBox="1"/>
          <p:nvPr/>
        </p:nvSpPr>
        <p:spPr>
          <a:xfrm>
            <a:off x="253541" y="1621093"/>
            <a:ext cx="8636918" cy="2091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571500" indent="-571500">
              <a:lnSpc>
                <a:spcPts val="4000"/>
              </a:lnSpc>
              <a:buClr>
                <a:srgbClr val="92D050"/>
              </a:buClr>
              <a:buSzPct val="100000"/>
              <a:buChar char="❖"/>
              <a:defRPr b="1"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 Storage (Disks)</a:t>
            </a:r>
          </a:p>
          <a:p>
            <a:pPr marL="571500" indent="-571500">
              <a:lnSpc>
                <a:spcPts val="4000"/>
              </a:lnSpc>
              <a:buClr>
                <a:srgbClr val="92D050"/>
              </a:buClr>
              <a:buSzPct val="100000"/>
              <a:buChar char="❖"/>
              <a:defRPr b="1"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Buffer Management</a:t>
            </a:r>
          </a:p>
          <a:p>
            <a:pPr marL="571500" indent="-571500">
              <a:lnSpc>
                <a:spcPts val="4000"/>
              </a:lnSpc>
              <a:buClr>
                <a:srgbClr val="92D050"/>
              </a:buClr>
              <a:buSzPct val="100000"/>
              <a:buChar char="❖"/>
              <a:defRPr b="1"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File Organization</a:t>
            </a:r>
          </a:p>
          <a:p>
            <a:pPr marL="571500" indent="-571500">
              <a:lnSpc>
                <a:spcPts val="4000"/>
              </a:lnSpc>
              <a:buClr>
                <a:srgbClr val="92D050"/>
              </a:buClr>
              <a:buSzPct val="100000"/>
              <a:buChar char="❖"/>
              <a:defRPr b="1"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New Storage Hardware</a:t>
            </a:r>
          </a:p>
        </p:txBody>
      </p:sp>
      <p:sp>
        <p:nvSpPr>
          <p:cNvPr id="965" name="Arrow"/>
          <p:cNvSpPr/>
          <p:nvPr/>
        </p:nvSpPr>
        <p:spPr>
          <a:xfrm>
            <a:off x="4544144" y="3228528"/>
            <a:ext cx="766912" cy="477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8601" y="14256"/>
                </a:moveTo>
                <a:lnTo>
                  <a:pt x="8601" y="21600"/>
                </a:lnTo>
                <a:lnTo>
                  <a:pt x="0" y="10800"/>
                </a:lnTo>
                <a:lnTo>
                  <a:pt x="8601" y="0"/>
                </a:lnTo>
                <a:lnTo>
                  <a:pt x="8601" y="7344"/>
                </a:lnTo>
                <a:lnTo>
                  <a:pt x="21600" y="7344"/>
                </a:lnTo>
                <a:lnTo>
                  <a:pt x="21600" y="1425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>
                                        <p:cTn id="7" dur="200"/>
                                        <p:tgtEl>
                                          <p:spTgt spid="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65" grpId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97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6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69" name="Storage/Memory Hierarchy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Storage/Memory Hierarchy</a:t>
              </a:r>
            </a:p>
          </p:txBody>
        </p:sp>
      </p:grpSp>
      <p:grpSp>
        <p:nvGrpSpPr>
          <p:cNvPr id="977" name="Group"/>
          <p:cNvGrpSpPr/>
          <p:nvPr/>
        </p:nvGrpSpPr>
        <p:grpSpPr>
          <a:xfrm>
            <a:off x="2363962" y="3697765"/>
            <a:ext cx="4094023" cy="1415757"/>
            <a:chOff x="0" y="0"/>
            <a:chExt cx="4094022" cy="1415756"/>
          </a:xfrm>
        </p:grpSpPr>
        <p:grpSp>
          <p:nvGrpSpPr>
            <p:cNvPr id="973" name="Group"/>
            <p:cNvGrpSpPr/>
            <p:nvPr/>
          </p:nvGrpSpPr>
          <p:grpSpPr>
            <a:xfrm>
              <a:off x="408650" y="437514"/>
              <a:ext cx="3685373" cy="871047"/>
              <a:chOff x="0" y="0"/>
              <a:chExt cx="3685371" cy="871046"/>
            </a:xfrm>
          </p:grpSpPr>
          <p:sp>
            <p:nvSpPr>
              <p:cNvPr id="971" name="Shape"/>
              <p:cNvSpPr/>
              <p:nvPr/>
            </p:nvSpPr>
            <p:spPr>
              <a:xfrm>
                <a:off x="0" y="-1"/>
                <a:ext cx="3685372" cy="8710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2655" y="0"/>
                    </a:lnTo>
                    <a:lnTo>
                      <a:pt x="18945" y="0"/>
                    </a:lnTo>
                    <a:lnTo>
                      <a:pt x="21600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AE0000"/>
                  </a:gs>
                  <a:gs pos="100000">
                    <a:srgbClr val="FF9696"/>
                  </a:gs>
                </a:gsLst>
                <a:lin ang="16200000" scaled="0"/>
              </a:gradFill>
              <a:ln w="9525" cap="flat">
                <a:solidFill>
                  <a:srgbClr val="AA0000"/>
                </a:solidFill>
                <a:prstDash val="solid"/>
                <a:round/>
              </a:ln>
              <a:effectLst>
                <a:outerShdw sx="100000" sy="100000" kx="0" ky="0" algn="b" rotWithShape="0" blurRad="38100" dist="23000" dir="540000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b="1" sz="24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972" name="Flash Storage"/>
              <p:cNvSpPr txBox="1"/>
              <p:nvPr/>
            </p:nvSpPr>
            <p:spPr>
              <a:xfrm>
                <a:off x="301944" y="247685"/>
                <a:ext cx="3081484" cy="447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b="1" sz="24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Flash Storage</a:t>
                </a:r>
              </a:p>
            </p:txBody>
          </p:sp>
        </p:grpSp>
        <p:grpSp>
          <p:nvGrpSpPr>
            <p:cNvPr id="976" name="Group"/>
            <p:cNvGrpSpPr/>
            <p:nvPr/>
          </p:nvGrpSpPr>
          <p:grpSpPr>
            <a:xfrm>
              <a:off x="0" y="-1"/>
              <a:ext cx="964564" cy="1415758"/>
              <a:chOff x="0" y="0"/>
              <a:chExt cx="964563" cy="1415756"/>
            </a:xfrm>
          </p:grpSpPr>
          <p:sp>
            <p:nvSpPr>
              <p:cNvPr id="974" name="Shape"/>
              <p:cNvSpPr/>
              <p:nvPr/>
            </p:nvSpPr>
            <p:spPr>
              <a:xfrm rot="17805817">
                <a:off x="-215632" y="519716"/>
                <a:ext cx="1395827" cy="3763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3522" y="0"/>
                    </a:lnTo>
                    <a:lnTo>
                      <a:pt x="21600" y="0"/>
                    </a:lnTo>
                    <a:lnTo>
                      <a:pt x="18078" y="21600"/>
                    </a:lnTo>
                    <a:close/>
                  </a:path>
                </a:pathLst>
              </a:custGeom>
              <a:solidFill>
                <a:srgbClr val="BFBFB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b="1" baseline="30000"/>
                </a:pPr>
              </a:p>
            </p:txBody>
          </p:sp>
          <p:sp>
            <p:nvSpPr>
              <p:cNvPr id="975" name="105 – 106"/>
              <p:cNvSpPr txBox="1"/>
              <p:nvPr/>
            </p:nvSpPr>
            <p:spPr>
              <a:xfrm rot="17805817">
                <a:off x="-4489" y="574528"/>
                <a:ext cx="973541" cy="2667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/>
              <a:p>
                <a:pPr algn="ctr">
                  <a:defRPr b="1"/>
                </a:pPr>
                <a:r>
                  <a:t>10</a:t>
                </a:r>
                <a:r>
                  <a:rPr baseline="30000"/>
                  <a:t>5</a:t>
                </a:r>
                <a:r>
                  <a:t> – 10</a:t>
                </a:r>
                <a:r>
                  <a:rPr baseline="30000"/>
                  <a:t>6</a:t>
                </a:r>
              </a:p>
            </p:txBody>
          </p:sp>
        </p:grpSp>
      </p:grpSp>
      <p:grpSp>
        <p:nvGrpSpPr>
          <p:cNvPr id="980" name="Group"/>
          <p:cNvGrpSpPr/>
          <p:nvPr/>
        </p:nvGrpSpPr>
        <p:grpSpPr>
          <a:xfrm>
            <a:off x="4037628" y="1612899"/>
            <a:ext cx="1143000" cy="1238251"/>
            <a:chOff x="88411" y="0"/>
            <a:chExt cx="1142999" cy="1238249"/>
          </a:xfrm>
        </p:grpSpPr>
        <p:sp>
          <p:nvSpPr>
            <p:cNvPr id="978" name="Triangle"/>
            <p:cNvSpPr/>
            <p:nvPr/>
          </p:nvSpPr>
          <p:spPr>
            <a:xfrm>
              <a:off x="88411" y="0"/>
              <a:ext cx="1143001" cy="1066800"/>
            </a:xfrm>
            <a:prstGeom prst="triangle">
              <a:avLst/>
            </a:prstGeom>
            <a:gradFill flip="none" rotWithShape="1">
              <a:gsLst>
                <a:gs pos="0">
                  <a:srgbClr val="730E00"/>
                </a:gs>
                <a:gs pos="100000">
                  <a:srgbClr val="DAA9A9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0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79" name="CPU"/>
            <p:cNvSpPr txBox="1"/>
            <p:nvPr/>
          </p:nvSpPr>
          <p:spPr>
            <a:xfrm>
              <a:off x="374161" y="361949"/>
              <a:ext cx="571501" cy="876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algn="ctr">
                <a:defRPr b="1" sz="2000">
                  <a:solidFill>
                    <a:srgbClr val="FFFFFF"/>
                  </a:solidFill>
                </a:defRPr>
              </a:pPr>
              <a:r>
                <a:t>CPU</a:t>
              </a:r>
            </a:p>
            <a:p>
              <a:pPr algn="ctr">
                <a:defRPr b="1" sz="2000"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983" name="Group"/>
          <p:cNvGrpSpPr/>
          <p:nvPr/>
        </p:nvGrpSpPr>
        <p:grpSpPr>
          <a:xfrm>
            <a:off x="3441520" y="2885003"/>
            <a:ext cx="2347562" cy="892861"/>
            <a:chOff x="0" y="0"/>
            <a:chExt cx="2347560" cy="892859"/>
          </a:xfrm>
        </p:grpSpPr>
        <p:sp>
          <p:nvSpPr>
            <p:cNvPr id="981" name="Shape"/>
            <p:cNvSpPr/>
            <p:nvPr/>
          </p:nvSpPr>
          <p:spPr>
            <a:xfrm>
              <a:off x="0" y="0"/>
              <a:ext cx="2347561" cy="871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4167" y="0"/>
                  </a:lnTo>
                  <a:lnTo>
                    <a:pt x="17433" y="0"/>
                  </a:lnTo>
                  <a:lnTo>
                    <a:pt x="2160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000"/>
                </a:gs>
                <a:gs pos="100000">
                  <a:srgbClr val="BABABA"/>
                </a:gs>
              </a:gsLst>
              <a:lin ang="16200000" scaled="0"/>
            </a:gradFill>
            <a:ln w="9525" cap="flat">
              <a:solidFill>
                <a:srgbClr val="000000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82" name="Main Memory"/>
            <p:cNvSpPr txBox="1"/>
            <p:nvPr/>
          </p:nvSpPr>
          <p:spPr>
            <a:xfrm>
              <a:off x="301944" y="90219"/>
              <a:ext cx="1743673" cy="802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Main Memory</a:t>
              </a:r>
            </a:p>
          </p:txBody>
        </p:sp>
      </p:grpSp>
      <p:grpSp>
        <p:nvGrpSpPr>
          <p:cNvPr id="986" name="Group"/>
          <p:cNvGrpSpPr/>
          <p:nvPr/>
        </p:nvGrpSpPr>
        <p:grpSpPr>
          <a:xfrm>
            <a:off x="2029699" y="5347456"/>
            <a:ext cx="5171202" cy="1104144"/>
            <a:chOff x="0" y="0"/>
            <a:chExt cx="5171200" cy="1104142"/>
          </a:xfrm>
        </p:grpSpPr>
        <p:sp>
          <p:nvSpPr>
            <p:cNvPr id="984" name="Shape"/>
            <p:cNvSpPr/>
            <p:nvPr/>
          </p:nvSpPr>
          <p:spPr>
            <a:xfrm>
              <a:off x="-1" y="0"/>
              <a:ext cx="5171202" cy="1104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398" y="0"/>
                  </a:lnTo>
                  <a:lnTo>
                    <a:pt x="19202" y="0"/>
                  </a:lnTo>
                  <a:lnTo>
                    <a:pt x="2160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765F52"/>
                </a:gs>
                <a:gs pos="100000">
                  <a:srgbClr val="D0C1BA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85" name="Magnetic Hard Disk Drive (HDD)"/>
            <p:cNvSpPr txBox="1"/>
            <p:nvPr/>
          </p:nvSpPr>
          <p:spPr>
            <a:xfrm>
              <a:off x="382747" y="191612"/>
              <a:ext cx="4405706" cy="802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>
                  <a:solidFill>
                    <a:srgbClr val="FFFFFF"/>
                  </a:solidFill>
                </a:defRPr>
              </a:lvl1pPr>
            </a:lstStyle>
            <a:p>
              <a:pPr/>
              <a:r>
                <a:t>Magnetic Hard Disk Drive (HDD)</a:t>
              </a:r>
            </a:p>
          </p:txBody>
        </p:sp>
      </p:grpSp>
      <p:grpSp>
        <p:nvGrpSpPr>
          <p:cNvPr id="989" name="Group"/>
          <p:cNvGrpSpPr/>
          <p:nvPr/>
        </p:nvGrpSpPr>
        <p:grpSpPr>
          <a:xfrm>
            <a:off x="1543160" y="1781881"/>
            <a:ext cx="2327061" cy="4117305"/>
            <a:chOff x="0" y="0"/>
            <a:chExt cx="2327060" cy="4117304"/>
          </a:xfrm>
        </p:grpSpPr>
        <p:sp>
          <p:nvSpPr>
            <p:cNvPr id="987" name="Shape"/>
            <p:cNvSpPr/>
            <p:nvPr/>
          </p:nvSpPr>
          <p:spPr>
            <a:xfrm rot="17805817">
              <a:off x="-1047225" y="1870490"/>
              <a:ext cx="4421510" cy="376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460" y="0"/>
                  </a:lnTo>
                  <a:lnTo>
                    <a:pt x="21600" y="0"/>
                  </a:lnTo>
                  <a:lnTo>
                    <a:pt x="21140" y="21600"/>
                  </a:lnTo>
                  <a:close/>
                </a:path>
              </a:pathLst>
            </a:custGeom>
            <a:solidFill>
              <a:srgbClr val="D9D9D9">
                <a:alpha val="37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i="1"/>
              </a:pPr>
            </a:p>
          </p:txBody>
        </p:sp>
        <p:sp>
          <p:nvSpPr>
            <p:cNvPr id="988" name="A  C  C  E  S  S       C  Y  C  L  E  S"/>
            <p:cNvSpPr txBox="1"/>
            <p:nvPr/>
          </p:nvSpPr>
          <p:spPr>
            <a:xfrm rot="17805817">
              <a:off x="-639566" y="1925301"/>
              <a:ext cx="3606192" cy="266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b="1" i="1"/>
              </a:lvl1pPr>
            </a:lstStyle>
            <a:p>
              <a:pPr/>
              <a:r>
                <a:t>A  C  C  E  S  S       C  Y  C  L  E  S  </a:t>
              </a:r>
            </a:p>
          </p:txBody>
        </p:sp>
      </p:grpSp>
      <p:grpSp>
        <p:nvGrpSpPr>
          <p:cNvPr id="992" name="Group"/>
          <p:cNvGrpSpPr/>
          <p:nvPr/>
        </p:nvGrpSpPr>
        <p:grpSpPr>
          <a:xfrm>
            <a:off x="1686106" y="5033789"/>
            <a:ext cx="964564" cy="1415757"/>
            <a:chOff x="0" y="0"/>
            <a:chExt cx="964563" cy="1415756"/>
          </a:xfrm>
        </p:grpSpPr>
        <p:sp>
          <p:nvSpPr>
            <p:cNvPr id="990" name="Shape"/>
            <p:cNvSpPr/>
            <p:nvPr/>
          </p:nvSpPr>
          <p:spPr>
            <a:xfrm rot="17805817">
              <a:off x="-215632" y="519716"/>
              <a:ext cx="1395827" cy="376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3522" y="0"/>
                  </a:lnTo>
                  <a:lnTo>
                    <a:pt x="21600" y="0"/>
                  </a:lnTo>
                  <a:lnTo>
                    <a:pt x="18078" y="21600"/>
                  </a:lnTo>
                  <a:close/>
                </a:path>
              </a:pathLst>
            </a:custGeom>
            <a:solidFill>
              <a:srgbClr val="BFBFB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baseline="30000"/>
              </a:pPr>
            </a:p>
          </p:txBody>
        </p:sp>
        <p:sp>
          <p:nvSpPr>
            <p:cNvPr id="991" name="107 – 108"/>
            <p:cNvSpPr txBox="1"/>
            <p:nvPr/>
          </p:nvSpPr>
          <p:spPr>
            <a:xfrm rot="17805817">
              <a:off x="-4489" y="574528"/>
              <a:ext cx="973541" cy="266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algn="ctr">
                <a:defRPr b="1"/>
              </a:pPr>
              <a:r>
                <a:t>10</a:t>
              </a:r>
              <a:r>
                <a:rPr baseline="30000"/>
                <a:t>7</a:t>
              </a:r>
              <a:r>
                <a:t> – 10</a:t>
              </a:r>
              <a:r>
                <a:rPr baseline="30000"/>
                <a:t>8</a:t>
              </a:r>
            </a:p>
          </p:txBody>
        </p:sp>
      </p:grpSp>
      <p:grpSp>
        <p:nvGrpSpPr>
          <p:cNvPr id="995" name="Group"/>
          <p:cNvGrpSpPr/>
          <p:nvPr/>
        </p:nvGrpSpPr>
        <p:grpSpPr>
          <a:xfrm>
            <a:off x="3058566" y="2520423"/>
            <a:ext cx="881863" cy="1251779"/>
            <a:chOff x="0" y="0"/>
            <a:chExt cx="881862" cy="1251777"/>
          </a:xfrm>
        </p:grpSpPr>
        <p:sp>
          <p:nvSpPr>
            <p:cNvPr id="993" name="Shape"/>
            <p:cNvSpPr/>
            <p:nvPr/>
          </p:nvSpPr>
          <p:spPr>
            <a:xfrm rot="17805817">
              <a:off x="-165156" y="437727"/>
              <a:ext cx="1212174" cy="376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4055" y="0"/>
                  </a:lnTo>
                  <a:lnTo>
                    <a:pt x="21600" y="0"/>
                  </a:lnTo>
                  <a:lnTo>
                    <a:pt x="17545" y="21600"/>
                  </a:lnTo>
                  <a:close/>
                </a:path>
              </a:pathLst>
            </a:custGeom>
            <a:solidFill>
              <a:srgbClr val="BFBFB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baseline="30000"/>
              </a:pPr>
            </a:p>
          </p:txBody>
        </p:sp>
        <p:sp>
          <p:nvSpPr>
            <p:cNvPr id="994" name="100s"/>
            <p:cNvSpPr txBox="1"/>
            <p:nvPr/>
          </p:nvSpPr>
          <p:spPr>
            <a:xfrm rot="17805817">
              <a:off x="30682" y="492538"/>
              <a:ext cx="820498" cy="266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b="1"/>
              </a:lvl1pPr>
            </a:lstStyle>
            <a:p>
              <a:pPr/>
              <a:r>
                <a:t>100s</a:t>
              </a:r>
            </a:p>
          </p:txBody>
        </p:sp>
      </p:grpSp>
      <p:grpSp>
        <p:nvGrpSpPr>
          <p:cNvPr id="998" name="Group"/>
          <p:cNvGrpSpPr/>
          <p:nvPr/>
        </p:nvGrpSpPr>
        <p:grpSpPr>
          <a:xfrm>
            <a:off x="4220755" y="2356873"/>
            <a:ext cx="762001" cy="332741"/>
            <a:chOff x="0" y="0"/>
            <a:chExt cx="762000" cy="332740"/>
          </a:xfrm>
        </p:grpSpPr>
        <p:sp>
          <p:nvSpPr>
            <p:cNvPr id="996" name="Rounded Rectangle"/>
            <p:cNvSpPr/>
            <p:nvPr/>
          </p:nvSpPr>
          <p:spPr>
            <a:xfrm>
              <a:off x="0" y="40640"/>
              <a:ext cx="762000" cy="251461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9900"/>
                </a:gs>
                <a:gs pos="100000">
                  <a:srgbClr val="00FF80"/>
                </a:gs>
              </a:gsLst>
              <a:lin ang="16200000" scaled="0"/>
            </a:gradFill>
            <a:ln w="9525" cap="flat">
              <a:solidFill>
                <a:srgbClr val="AA0000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16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97" name="Cache"/>
            <p:cNvSpPr txBox="1"/>
            <p:nvPr/>
          </p:nvSpPr>
          <p:spPr>
            <a:xfrm>
              <a:off x="12275" y="0"/>
              <a:ext cx="737450" cy="332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1600">
                  <a:solidFill>
                    <a:srgbClr val="FFFFFF"/>
                  </a:solidFill>
                </a:defRPr>
              </a:lvl1pPr>
            </a:lstStyle>
            <a:p>
              <a:pPr/>
              <a:r>
                <a:t>Cache</a:t>
              </a:r>
            </a:p>
          </p:txBody>
        </p:sp>
      </p:grpSp>
      <p:grpSp>
        <p:nvGrpSpPr>
          <p:cNvPr id="1001" name="Group"/>
          <p:cNvGrpSpPr/>
          <p:nvPr/>
        </p:nvGrpSpPr>
        <p:grpSpPr>
          <a:xfrm>
            <a:off x="5933851" y="1155700"/>
            <a:ext cx="3164168" cy="4771018"/>
            <a:chOff x="0" y="0"/>
            <a:chExt cx="3164167" cy="4771017"/>
          </a:xfrm>
        </p:grpSpPr>
        <p:sp>
          <p:nvSpPr>
            <p:cNvPr id="999" name="Shape"/>
            <p:cNvSpPr/>
            <p:nvPr/>
          </p:nvSpPr>
          <p:spPr>
            <a:xfrm rot="14520000">
              <a:off x="-856317" y="1890208"/>
              <a:ext cx="4876801" cy="990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137" y="5400"/>
                  </a:lnTo>
                  <a:lnTo>
                    <a:pt x="137" y="16200"/>
                  </a:lnTo>
                  <a:lnTo>
                    <a:pt x="0" y="16200"/>
                  </a:lnTo>
                  <a:close/>
                  <a:moveTo>
                    <a:pt x="274" y="5400"/>
                  </a:moveTo>
                  <a:lnTo>
                    <a:pt x="548" y="5400"/>
                  </a:lnTo>
                  <a:lnTo>
                    <a:pt x="548" y="16200"/>
                  </a:lnTo>
                  <a:lnTo>
                    <a:pt x="274" y="16200"/>
                  </a:lnTo>
                  <a:close/>
                  <a:moveTo>
                    <a:pt x="686" y="5400"/>
                  </a:moveTo>
                  <a:lnTo>
                    <a:pt x="19406" y="5400"/>
                  </a:lnTo>
                  <a:lnTo>
                    <a:pt x="19406" y="0"/>
                  </a:lnTo>
                  <a:lnTo>
                    <a:pt x="21600" y="10800"/>
                  </a:lnTo>
                  <a:lnTo>
                    <a:pt x="19406" y="21600"/>
                  </a:lnTo>
                  <a:lnTo>
                    <a:pt x="19406" y="16200"/>
                  </a:lnTo>
                  <a:lnTo>
                    <a:pt x="686" y="16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E0000"/>
                </a:gs>
                <a:gs pos="100000">
                  <a:srgbClr val="FF9696"/>
                </a:gs>
              </a:gsLst>
              <a:lin ang="16200000" scaled="0"/>
            </a:gradFill>
            <a:ln w="9525" cap="flat">
              <a:solidFill>
                <a:srgbClr val="AA0000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36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00" name="Price"/>
            <p:cNvSpPr txBox="1"/>
            <p:nvPr/>
          </p:nvSpPr>
          <p:spPr>
            <a:xfrm rot="3744968">
              <a:off x="-633302" y="2114087"/>
              <a:ext cx="4474370" cy="624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3600">
                  <a:solidFill>
                    <a:srgbClr val="FFFFFF"/>
                  </a:solidFill>
                </a:defRPr>
              </a:lvl1pPr>
            </a:lstStyle>
            <a:p>
              <a:pPr/>
              <a:r>
                <a:t>Price</a:t>
              </a:r>
            </a:p>
          </p:txBody>
        </p:sp>
      </p:grpSp>
      <p:grpSp>
        <p:nvGrpSpPr>
          <p:cNvPr id="1004" name="Group"/>
          <p:cNvGrpSpPr/>
          <p:nvPr/>
        </p:nvGrpSpPr>
        <p:grpSpPr>
          <a:xfrm>
            <a:off x="4970797" y="1484423"/>
            <a:ext cx="3096654" cy="4794984"/>
            <a:chOff x="0" y="0"/>
            <a:chExt cx="3096652" cy="4794983"/>
          </a:xfrm>
        </p:grpSpPr>
        <p:sp>
          <p:nvSpPr>
            <p:cNvPr id="1002" name="Shape"/>
            <p:cNvSpPr/>
            <p:nvPr/>
          </p:nvSpPr>
          <p:spPr>
            <a:xfrm flipH="1" rot="14580000">
              <a:off x="-890075" y="1902191"/>
              <a:ext cx="4876801" cy="990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137" y="5400"/>
                  </a:lnTo>
                  <a:lnTo>
                    <a:pt x="137" y="16200"/>
                  </a:lnTo>
                  <a:lnTo>
                    <a:pt x="0" y="16200"/>
                  </a:lnTo>
                  <a:close/>
                  <a:moveTo>
                    <a:pt x="274" y="5400"/>
                  </a:moveTo>
                  <a:lnTo>
                    <a:pt x="548" y="5400"/>
                  </a:lnTo>
                  <a:lnTo>
                    <a:pt x="548" y="16200"/>
                  </a:lnTo>
                  <a:lnTo>
                    <a:pt x="274" y="16200"/>
                  </a:lnTo>
                  <a:close/>
                  <a:moveTo>
                    <a:pt x="686" y="5400"/>
                  </a:moveTo>
                  <a:lnTo>
                    <a:pt x="19406" y="5400"/>
                  </a:lnTo>
                  <a:lnTo>
                    <a:pt x="19406" y="0"/>
                  </a:lnTo>
                  <a:lnTo>
                    <a:pt x="21600" y="10800"/>
                  </a:lnTo>
                  <a:lnTo>
                    <a:pt x="19406" y="21600"/>
                  </a:lnTo>
                  <a:lnTo>
                    <a:pt x="19406" y="16200"/>
                  </a:lnTo>
                  <a:lnTo>
                    <a:pt x="686" y="162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9900"/>
                </a:gs>
                <a:gs pos="100000">
                  <a:srgbClr val="00FF80"/>
                </a:gs>
              </a:gsLst>
              <a:lin ang="0" scaled="0"/>
            </a:gradFill>
            <a:ln w="9525" cap="flat">
              <a:solidFill>
                <a:srgbClr val="009900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36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03" name="Capacity"/>
            <p:cNvSpPr txBox="1"/>
            <p:nvPr/>
          </p:nvSpPr>
          <p:spPr>
            <a:xfrm rot="3834657">
              <a:off x="-646440" y="2043698"/>
              <a:ext cx="4474370" cy="624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3600">
                  <a:solidFill>
                    <a:srgbClr val="FFFFFF"/>
                  </a:solidFill>
                </a:defRPr>
              </a:lvl1pPr>
            </a:lstStyle>
            <a:p>
              <a:pPr/>
              <a:r>
                <a:t>Capacity</a:t>
              </a:r>
            </a:p>
          </p:txBody>
        </p:sp>
      </p:grpSp>
      <p:grpSp>
        <p:nvGrpSpPr>
          <p:cNvPr id="1007" name="Group"/>
          <p:cNvGrpSpPr/>
          <p:nvPr/>
        </p:nvGrpSpPr>
        <p:grpSpPr>
          <a:xfrm>
            <a:off x="495299" y="1372316"/>
            <a:ext cx="3096654" cy="4794984"/>
            <a:chOff x="0" y="0"/>
            <a:chExt cx="3096652" cy="4794983"/>
          </a:xfrm>
        </p:grpSpPr>
        <p:sp>
          <p:nvSpPr>
            <p:cNvPr id="1005" name="Shape"/>
            <p:cNvSpPr/>
            <p:nvPr/>
          </p:nvSpPr>
          <p:spPr>
            <a:xfrm rot="17820000">
              <a:off x="-890075" y="1902191"/>
              <a:ext cx="4876801" cy="990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137" y="5400"/>
                  </a:lnTo>
                  <a:lnTo>
                    <a:pt x="137" y="16200"/>
                  </a:lnTo>
                  <a:lnTo>
                    <a:pt x="0" y="16200"/>
                  </a:lnTo>
                  <a:close/>
                  <a:moveTo>
                    <a:pt x="274" y="5400"/>
                  </a:moveTo>
                  <a:lnTo>
                    <a:pt x="548" y="5400"/>
                  </a:lnTo>
                  <a:lnTo>
                    <a:pt x="548" y="16200"/>
                  </a:lnTo>
                  <a:lnTo>
                    <a:pt x="274" y="16200"/>
                  </a:lnTo>
                  <a:close/>
                  <a:moveTo>
                    <a:pt x="686" y="5400"/>
                  </a:moveTo>
                  <a:lnTo>
                    <a:pt x="19406" y="5400"/>
                  </a:lnTo>
                  <a:lnTo>
                    <a:pt x="19406" y="0"/>
                  </a:lnTo>
                  <a:lnTo>
                    <a:pt x="21600" y="10800"/>
                  </a:lnTo>
                  <a:lnTo>
                    <a:pt x="19406" y="21600"/>
                  </a:lnTo>
                  <a:lnTo>
                    <a:pt x="19406" y="16200"/>
                  </a:lnTo>
                  <a:lnTo>
                    <a:pt x="686" y="16200"/>
                  </a:lnTo>
                  <a:close/>
                </a:path>
              </a:pathLst>
            </a:custGeom>
            <a:solidFill>
              <a:srgbClr val="009900"/>
            </a:solidFill>
            <a:ln w="25400" cap="flat">
              <a:solidFill>
                <a:srgbClr val="0099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36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06" name="Access Speed"/>
            <p:cNvSpPr txBox="1"/>
            <p:nvPr/>
          </p:nvSpPr>
          <p:spPr>
            <a:xfrm rot="17820000">
              <a:off x="-709940" y="2126445"/>
              <a:ext cx="4474370" cy="624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3600">
                  <a:solidFill>
                    <a:srgbClr val="FFFFFF"/>
                  </a:solidFill>
                </a:defRPr>
              </a:lvl1pPr>
            </a:lstStyle>
            <a:p>
              <a:pPr/>
              <a:r>
                <a:t>Access Speed</a:t>
              </a:r>
            </a:p>
          </p:txBody>
        </p:sp>
      </p:grpSp>
      <p:sp>
        <p:nvSpPr>
          <p:cNvPr id="1008" name="Tape"/>
          <p:cNvSpPr txBox="1"/>
          <p:nvPr/>
        </p:nvSpPr>
        <p:spPr>
          <a:xfrm>
            <a:off x="4228797" y="6423342"/>
            <a:ext cx="686406" cy="42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200">
                <a:solidFill>
                  <a:srgbClr val="FF2600"/>
                </a:solidFill>
              </a:defRPr>
            </a:lvl1pPr>
          </a:lstStyle>
          <a:p>
            <a:pPr/>
            <a:r>
              <a:t>Tape</a:t>
            </a:r>
          </a:p>
        </p:txBody>
      </p:sp>
      <p:sp>
        <p:nvSpPr>
          <p:cNvPr id="1009" name="Non-Volatile Memory?"/>
          <p:cNvSpPr txBox="1"/>
          <p:nvPr/>
        </p:nvSpPr>
        <p:spPr>
          <a:xfrm>
            <a:off x="3219961" y="3709194"/>
            <a:ext cx="2803734" cy="42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200">
                <a:solidFill>
                  <a:srgbClr val="FF2600"/>
                </a:solidFill>
              </a:defRPr>
            </a:lvl1pPr>
          </a:lstStyle>
          <a:p>
            <a:pPr/>
            <a:r>
              <a:t>Non-Volatile Memory?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01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01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13" name="Flash Solid State Drive vs. Magnetic Disk"/>
            <p:cNvSpPr txBox="1"/>
            <p:nvPr/>
          </p:nvSpPr>
          <p:spPr>
            <a:xfrm>
              <a:off x="0" y="304658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Flash Solid State Drive vs. Magnetic Disk</a:t>
              </a:r>
            </a:p>
          </p:txBody>
        </p:sp>
      </p:grpSp>
      <p:sp>
        <p:nvSpPr>
          <p:cNvPr id="1015" name="Roughly speaking, flash SSD combines persistence of magnetic disks with speed closer to DRAM…"/>
          <p:cNvSpPr txBox="1"/>
          <p:nvPr/>
        </p:nvSpPr>
        <p:spPr>
          <a:xfrm>
            <a:off x="409276" y="1618738"/>
            <a:ext cx="8440715" cy="4653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Roughly speaking, flash SSD combines persistence of magnetic disks with speed closer to DRAM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Random reads/writes not much worse than sequential</a:t>
            </a:r>
          </a:p>
          <a:p>
            <a:pPr lvl="1" marL="8382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“Locality of reference” different for data/file layout</a:t>
            </a:r>
          </a:p>
          <a:p>
            <a:pPr lvl="1" marL="8382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But still block-addressable like magnetic disks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 access latency: 100x faster!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 transfer throughout: Also 10-100x higher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Parallel read/writes more feasible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But cost per GB can be 3x-5x higher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Read-write impact asymmetry leads to lower lifetimes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15" grpId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02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01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19" name="Flash SSDs in RDBMS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Flash SSDs in RDBMSs</a:t>
              </a:r>
            </a:p>
          </p:txBody>
        </p:sp>
      </p:grpSp>
      <p:sp>
        <p:nvSpPr>
          <p:cNvPr id="1021" name="Various ideas explored in research:…"/>
          <p:cNvSpPr txBox="1"/>
          <p:nvPr/>
        </p:nvSpPr>
        <p:spPr>
          <a:xfrm>
            <a:off x="497365" y="2234311"/>
            <a:ext cx="8275633" cy="38152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Various ideas explored in research: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Fully replace magnetic disks 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Supplement HDDs; but to store which part of DB?</a:t>
            </a:r>
          </a:p>
          <a:p>
            <a:pPr lvl="1" marL="8382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Just the “logs” of transactions</a:t>
            </a:r>
          </a:p>
          <a:p>
            <a:pPr lvl="1" marL="8382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Index structures</a:t>
            </a:r>
          </a:p>
          <a:p>
            <a:pPr lvl="1" marL="8382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“Hot” relations/data structures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Requires reimplementing RDBMS internals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 consensus yet but “fully replace” becoming common</a:t>
            </a:r>
          </a:p>
        </p:txBody>
      </p:sp>
      <p:sp>
        <p:nvSpPr>
          <p:cNvPr id="1022" name="Q: How best to exploit flash SSDs for RDBMSs?"/>
          <p:cNvSpPr txBox="1"/>
          <p:nvPr/>
        </p:nvSpPr>
        <p:spPr>
          <a:xfrm>
            <a:off x="1250696" y="1527492"/>
            <a:ext cx="6642607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lnSpc>
                <a:spcPts val="3400"/>
              </a:lnSpc>
              <a:defRPr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How best to exploit flash SSDs for RDBMSs?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0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Class="entr" nodeType="with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0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Class="entr" nodeType="with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0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Class="entr" nodeType="with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0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0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0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22" grpId="1"/>
      <p:bldP build="p" bldLvl="1" animBg="1" rev="0" advAuto="0" spid="1021" grpId="2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02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02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26" name="NVMs vs. Disk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NVMs vs. Disks</a:t>
              </a:r>
            </a:p>
          </p:txBody>
        </p:sp>
      </p:grpSp>
      <p:sp>
        <p:nvSpPr>
          <p:cNvPr id="1028" name="Roughly speaking, NVMs are like persistent DRAM, but with similar capacity as SSDs…"/>
          <p:cNvSpPr txBox="1"/>
          <p:nvPr/>
        </p:nvSpPr>
        <p:spPr>
          <a:xfrm>
            <a:off x="383047" y="1688212"/>
            <a:ext cx="8479506" cy="4170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Roughly speaking, NVMs are like persistent DRAM, but with similar capacity as SSDs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Random R/W with less-to-no SSD-style wear and tear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Byte-addressability (not blocks like SSDs/HDDs)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“Locality of reference” concept radically changes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Latency, throughput, parallelism, etc. similar to DRAM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Yet to see light of day in production settings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Cost per GB: No one knows yet. :)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Active area of research in comp. arch. + DB systems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28" grpId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03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03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32" name="Recap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Recap</a:t>
              </a:r>
            </a:p>
          </p:txBody>
        </p:sp>
      </p:grpSp>
      <p:sp>
        <p:nvSpPr>
          <p:cNvPr id="1034" name="Data Storage (Disks)…"/>
          <p:cNvSpPr txBox="1"/>
          <p:nvPr/>
        </p:nvSpPr>
        <p:spPr>
          <a:xfrm>
            <a:off x="456741" y="1582992"/>
            <a:ext cx="8083822" cy="4780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 Storage (Disks)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Storage hierarchy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Disk architecture and access times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Buffer Management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Buffer manager and buffer pool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Buffer replacement algorithms (LRU, clock, etc.)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File Organization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Page layouts (heap files)</a:t>
            </a:r>
          </a:p>
          <a:p>
            <a:pPr lvl="1" marL="762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Record layouts (fixed, variable, columnar)</a:t>
            </a:r>
          </a:p>
          <a:p>
            <a:pPr marL="381000" indent="-3810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New Storage Hardware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