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0" name="Shape 11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b="1" cap="all" sz="4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b="1" sz="2400"/>
            </a:lvl1pPr>
            <a:lvl2pPr marL="0" indent="457200">
              <a:spcBef>
                <a:spcPts val="500"/>
              </a:spcBef>
              <a:buSzTx/>
              <a:buFontTx/>
              <a:buNone/>
              <a:defRPr b="1" sz="2400"/>
            </a:lvl2pPr>
            <a:lvl3pPr marL="0" indent="914400">
              <a:spcBef>
                <a:spcPts val="500"/>
              </a:spcBef>
              <a:buSzTx/>
              <a:buFontTx/>
              <a:buNone/>
              <a:defRPr b="1" sz="2400"/>
            </a:lvl3pPr>
            <a:lvl4pPr marL="0" indent="1371600">
              <a:spcBef>
                <a:spcPts val="500"/>
              </a:spcBef>
              <a:buSzTx/>
              <a:buFontTx/>
              <a:buNone/>
              <a:defRPr b="1" sz="2400"/>
            </a:lvl4pPr>
            <a:lvl5pPr marL="0" indent="1828800">
              <a:spcBef>
                <a:spcPts val="500"/>
              </a:spcBef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Rectangle"/>
          <p:cNvSpPr/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Rectangle"/>
          <p:cNvSpPr/>
          <p:nvPr>
            <p:ph type="body" sz="half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Image"/>
          <p:cNvSpPr/>
          <p:nvPr>
            <p:ph type="pic" sz="half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 txBox="1"/>
          <p:nvPr>
            <p:ph type="title"/>
          </p:nvPr>
        </p:nvSpPr>
        <p:spPr>
          <a:xfrm>
            <a:off x="6629400" y="274638"/>
            <a:ext cx="2057400" cy="5851526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2" name="Body Level One…"/>
          <p:cNvSpPr txBox="1"/>
          <p:nvPr>
            <p:ph type="body" idx="1"/>
          </p:nvPr>
        </p:nvSpPr>
        <p:spPr>
          <a:xfrm>
            <a:off x="457200" y="274638"/>
            <a:ext cx="6019800" cy="5851526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tif"/><Relationship Id="rId3" Type="http://schemas.openxmlformats.org/officeDocument/2006/relationships/image" Target="../media/image3.tif"/><Relationship Id="rId4" Type="http://schemas.openxmlformats.org/officeDocument/2006/relationships/image" Target="../media/image4.tif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5" Type="http://schemas.openxmlformats.org/officeDocument/2006/relationships/image" Target="../media/image5.tif"/><Relationship Id="rId6" Type="http://schemas.openxmlformats.org/officeDocument/2006/relationships/image" Target="../media/image6.tif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6.jpe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7.tif"/><Relationship Id="rId10" Type="http://schemas.openxmlformats.org/officeDocument/2006/relationships/image" Target="../media/image8.tif"/><Relationship Id="rId11" Type="http://schemas.openxmlformats.org/officeDocument/2006/relationships/image" Target="../media/image9.tif"/><Relationship Id="rId12" Type="http://schemas.openxmlformats.org/officeDocument/2006/relationships/image" Target="../media/image10.tif"/><Relationship Id="rId13" Type="http://schemas.openxmlformats.org/officeDocument/2006/relationships/image" Target="../media/image11.tif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Relationship Id="rId9" Type="http://schemas.openxmlformats.org/officeDocument/2006/relationships/image" Target="../media/image15.png"/><Relationship Id="rId10" Type="http://schemas.openxmlformats.org/officeDocument/2006/relationships/image" Target="../media/image16.png"/><Relationship Id="rId11" Type="http://schemas.openxmlformats.org/officeDocument/2006/relationships/image" Target="../media/image13.tif"/><Relationship Id="rId12" Type="http://schemas.openxmlformats.org/officeDocument/2006/relationships/image" Target="../media/image14.tif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cseweb.ucsd.edu/classes/sp23/cse132C-a/index.html" TargetMode="Externa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cseweb.ucsd.edu/classes/sp23/cse132C-a/index.html" TargetMode="Externa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podcast.ucsd.edu" TargetMode="External"/><Relationship Id="rId3" Type="http://schemas.openxmlformats.org/officeDocument/2006/relationships/hyperlink" Target="https://cseweb.ucsd.edu/classes/sp23/cse132C-a/index.html" TargetMode="Externa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cseweb.ucsd.edu/classes/sp23/cse132C-a/index.html" TargetMode="Externa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cseweb.ucsd.edu/classes/sp23/cse132C-a/index.html" TargetMode="Externa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cseweb.ucsd.edu/classes/sp23/cse132C-a/index.html" TargetMode="Externa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
</file>

<file path=ppt/slides/_rels/slide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
</file>

<file path=ppt/slides/_rels/slide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
</file>

<file path=ppt/slides/_rels/slide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
</file>

<file path=ppt/slides/_rels/slide5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
</file>

<file path=ppt/slides/_rels/slide5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
</file>

<file path=ppt/slides/_rels/slide6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/Relationships>

</file>

<file path=ppt/slides/_rels/slide6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
</file>

<file path=ppt/slides/_rels/slide6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
</file>

<file path=ppt/slides/_rels/slide6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
</file>

<file path=ppt/slides/_rels/slide6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
</file>

<file path=ppt/slides/_rels/slide6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
</file>

<file path=ppt/slides/_rels/slide6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Relationship Id="rId3" Type="http://schemas.openxmlformats.org/officeDocument/2006/relationships/image" Target="../media/image31.png"/></Relationships>

</file>

<file path=ppt/slides/_rels/slide6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
</file>

<file path=ppt/slides/_rels/slide6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
</file>

<file path=ppt/slides/_rels/slide7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7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
</file>

<file path=ppt/slides/_rels/slide7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/Relationships>

</file>

<file path=ppt/slides/_rels/slide7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
</file>

<file path=ppt/slides/_rels/slide7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
</file>

<file path=ppt/slides/_rels/slide7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/Relationships>

</file>

<file path=ppt/slides/_rels/slide8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/Relationships>

</file>

<file path=ppt/slides/_rels/slide8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/Relationships>

</file>

<file path=ppt/slides/_rels/slide8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
</file>

<file path=ppt/slides/_rels/slide10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/Relationships>

</file>

<file path=ppt/slides/_rels/slide10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CSE 132C Database System Implementation"/>
          <p:cNvSpPr txBox="1"/>
          <p:nvPr>
            <p:ph type="ctrTitle"/>
          </p:nvPr>
        </p:nvSpPr>
        <p:spPr>
          <a:xfrm>
            <a:off x="685800" y="1612900"/>
            <a:ext cx="8077200" cy="2076451"/>
          </a:xfrm>
          <a:prstGeom prst="rect">
            <a:avLst/>
          </a:prstGeom>
        </p:spPr>
        <p:txBody>
          <a:bodyPr/>
          <a:lstStyle/>
          <a:p>
            <a:pPr algn="l">
              <a:defRPr b="1" sz="38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CSE 132C</a:t>
            </a:r>
            <a:br/>
            <a:r>
              <a:t>Database System Implementation</a:t>
            </a:r>
          </a:p>
        </p:txBody>
      </p:sp>
      <p:sp>
        <p:nvSpPr>
          <p:cNvPr id="113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14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0" t="30825" r="0" b="30825"/>
          <a:stretch>
            <a:fillRect/>
          </a:stretch>
        </p:blipFill>
        <p:spPr>
          <a:xfrm>
            <a:off x="584398" y="547292"/>
            <a:ext cx="2332002" cy="503037"/>
          </a:xfrm>
          <a:prstGeom prst="rect">
            <a:avLst/>
          </a:prstGeom>
          <a:ln w="12700">
            <a:miter lim="400000"/>
          </a:ln>
        </p:spPr>
      </p:pic>
      <p:sp>
        <p:nvSpPr>
          <p:cNvPr id="115" name="Spring 2023…"/>
          <p:cNvSpPr txBox="1"/>
          <p:nvPr>
            <p:ph type="subTitle" sz="quarter" idx="1"/>
          </p:nvPr>
        </p:nvSpPr>
        <p:spPr>
          <a:xfrm>
            <a:off x="685800" y="4191000"/>
            <a:ext cx="6400800" cy="1752600"/>
          </a:xfrm>
          <a:prstGeom prst="rect">
            <a:avLst/>
          </a:prstGeom>
        </p:spPr>
        <p:txBody>
          <a:bodyPr/>
          <a:lstStyle/>
          <a:p>
            <a:pPr algn="l">
              <a:spcBef>
                <a:spcPts val="600"/>
              </a:spcBef>
              <a:defRPr sz="2800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Spring 2023</a:t>
            </a:r>
          </a:p>
          <a:p>
            <a:pPr algn="l">
              <a:defRPr sz="1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algn="l">
              <a:spcBef>
                <a:spcPts val="600"/>
              </a:spcBef>
              <a:defRPr sz="28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Arun Kumar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0661" y="1511157"/>
            <a:ext cx="1784351" cy="11895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18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50661" y="3316381"/>
            <a:ext cx="1784351" cy="1190593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Rectangle 9"/>
          <p:cNvSpPr txBox="1"/>
          <p:nvPr/>
        </p:nvSpPr>
        <p:spPr>
          <a:xfrm>
            <a:off x="2303609" y="1893868"/>
            <a:ext cx="6471693" cy="4241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4272" tIns="34272" rIns="34272" bIns="34272">
            <a:spAutoFit/>
          </a:bodyPr>
          <a:lstStyle>
            <a:lvl1pPr>
              <a:lnSpc>
                <a:spcPct val="110000"/>
              </a:lnSpc>
              <a:defRPr sz="2400">
                <a:solidFill>
                  <a:srgbClr val="535353"/>
                </a:solidFill>
              </a:defRPr>
            </a:lvl1pPr>
          </a:lstStyle>
          <a:p>
            <a:pPr/>
            <a:r>
              <a:t>2009: Bachelors in CSE from IIT Madras, India</a:t>
            </a:r>
          </a:p>
        </p:txBody>
      </p:sp>
      <p:sp>
        <p:nvSpPr>
          <p:cNvPr id="120" name="Rectangle 9"/>
          <p:cNvSpPr txBox="1"/>
          <p:nvPr/>
        </p:nvSpPr>
        <p:spPr>
          <a:xfrm>
            <a:off x="2303609" y="3468464"/>
            <a:ext cx="6609222" cy="886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4272" tIns="34272" rIns="34272" bIns="34272">
            <a:spAutoFit/>
          </a:bodyPr>
          <a:lstStyle/>
          <a:p>
            <a:pPr>
              <a:lnSpc>
                <a:spcPct val="130000"/>
              </a:lnSpc>
              <a:defRPr sz="2400">
                <a:solidFill>
                  <a:srgbClr val="535353"/>
                </a:solidFill>
              </a:defRPr>
            </a:pPr>
            <a:r>
              <a:t>2009—16: MS and PhD in CS from UW-Madison</a:t>
            </a:r>
          </a:p>
          <a:p>
            <a:pPr>
              <a:lnSpc>
                <a:spcPct val="130000"/>
              </a:lnSpc>
              <a:defRPr sz="2400">
                <a:solidFill>
                  <a:srgbClr val="535353"/>
                </a:solidFill>
              </a:defRPr>
            </a:pPr>
            <a:r>
              <a:t>PhD thesis area: Data systems for ML workloads</a:t>
            </a:r>
          </a:p>
        </p:txBody>
      </p:sp>
      <p:sp>
        <p:nvSpPr>
          <p:cNvPr id="121" name="Rectangle 9"/>
          <p:cNvSpPr txBox="1"/>
          <p:nvPr/>
        </p:nvSpPr>
        <p:spPr>
          <a:xfrm>
            <a:off x="2303609" y="5122630"/>
            <a:ext cx="6471693" cy="12064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4272" tIns="34272" rIns="34272" bIns="34272">
            <a:spAutoFit/>
          </a:bodyPr>
          <a:lstStyle/>
          <a:p>
            <a:pPr>
              <a:lnSpc>
                <a:spcPct val="110000"/>
              </a:lnSpc>
              <a:defRPr sz="2400">
                <a:solidFill>
                  <a:srgbClr val="535353"/>
                </a:solidFill>
              </a:defRPr>
            </a:pPr>
            <a:r>
              <a:t>2016-: Asst. Prof. at UC San Diego CSE</a:t>
            </a:r>
          </a:p>
          <a:p>
            <a:pPr>
              <a:lnSpc>
                <a:spcPct val="110000"/>
              </a:lnSpc>
              <a:defRPr sz="2400">
                <a:solidFill>
                  <a:srgbClr val="535353"/>
                </a:solidFill>
              </a:defRPr>
            </a:pPr>
            <a:r>
              <a:t>2019-: + Asst. Prof. at UC San Diego HDSI</a:t>
            </a:r>
          </a:p>
          <a:p>
            <a:pPr>
              <a:lnSpc>
                <a:spcPct val="110000"/>
              </a:lnSpc>
              <a:defRPr sz="2400">
                <a:solidFill>
                  <a:srgbClr val="535353"/>
                </a:solidFill>
              </a:defRPr>
            </a:pPr>
            <a:r>
              <a:t>2021: Assoc. Prof. at CSE &amp; HDSI</a:t>
            </a:r>
          </a:p>
        </p:txBody>
      </p:sp>
      <p:pic>
        <p:nvPicPr>
          <p:cNvPr id="122" name="Image" descr="Image"/>
          <p:cNvPicPr>
            <a:picLocks noChangeAspect="1"/>
          </p:cNvPicPr>
          <p:nvPr/>
        </p:nvPicPr>
        <p:blipFill>
          <a:blip r:embed="rId4">
            <a:extLst/>
          </a:blip>
          <a:srcRect l="13933" t="973" r="3549" b="973"/>
          <a:stretch>
            <a:fillRect/>
          </a:stretch>
        </p:blipFill>
        <p:spPr>
          <a:xfrm>
            <a:off x="350661" y="5122630"/>
            <a:ext cx="1784351" cy="1193494"/>
          </a:xfrm>
          <a:prstGeom prst="rect">
            <a:avLst/>
          </a:prstGeom>
          <a:ln w="12700">
            <a:miter lim="400000"/>
          </a:ln>
        </p:spPr>
      </p:pic>
      <p:sp>
        <p:nvSpPr>
          <p:cNvPr id="123" name="Rectangle 9"/>
          <p:cNvSpPr txBox="1"/>
          <p:nvPr/>
        </p:nvSpPr>
        <p:spPr>
          <a:xfrm>
            <a:off x="150814" y="2700216"/>
            <a:ext cx="2184046" cy="3606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4272" tIns="34272" rIns="34272" bIns="34272">
            <a:spAutoFit/>
          </a:bodyPr>
          <a:lstStyle>
            <a:lvl1pPr algn="ctr">
              <a:lnSpc>
                <a:spcPct val="110000"/>
              </a:lnSpc>
              <a:defRPr sz="2000">
                <a:solidFill>
                  <a:srgbClr val="535353"/>
                </a:solidFill>
              </a:defRPr>
            </a:lvl1pPr>
          </a:lstStyle>
          <a:p>
            <a:pPr/>
            <a:r>
              <a:t>Summers: 110F!</a:t>
            </a:r>
          </a:p>
        </p:txBody>
      </p:sp>
      <p:sp>
        <p:nvSpPr>
          <p:cNvPr id="124" name="Rectangle 9"/>
          <p:cNvSpPr txBox="1"/>
          <p:nvPr/>
        </p:nvSpPr>
        <p:spPr>
          <a:xfrm>
            <a:off x="150814" y="4503778"/>
            <a:ext cx="2184046" cy="3606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4272" tIns="34272" rIns="34272" bIns="34272">
            <a:spAutoFit/>
          </a:bodyPr>
          <a:lstStyle>
            <a:lvl1pPr algn="ctr">
              <a:lnSpc>
                <a:spcPct val="110000"/>
              </a:lnSpc>
              <a:defRPr sz="2000">
                <a:solidFill>
                  <a:srgbClr val="535353"/>
                </a:solidFill>
              </a:defRPr>
            </a:lvl1pPr>
          </a:lstStyle>
          <a:p>
            <a:pPr/>
            <a:r>
              <a:t>Winters: —40F!</a:t>
            </a:r>
          </a:p>
        </p:txBody>
      </p:sp>
      <p:sp>
        <p:nvSpPr>
          <p:cNvPr id="125" name="Rectangle 9"/>
          <p:cNvSpPr txBox="1"/>
          <p:nvPr/>
        </p:nvSpPr>
        <p:spPr>
          <a:xfrm>
            <a:off x="457995" y="6320039"/>
            <a:ext cx="1569683" cy="3606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4272" tIns="34272" rIns="34272" bIns="34272">
            <a:spAutoFit/>
          </a:bodyPr>
          <a:lstStyle>
            <a:lvl1pPr algn="ctr">
              <a:lnSpc>
                <a:spcPct val="110000"/>
              </a:lnSpc>
              <a:defRPr sz="2000">
                <a:solidFill>
                  <a:srgbClr val="535353"/>
                </a:solidFill>
              </a:defRPr>
            </a:lvl1pPr>
          </a:lstStyle>
          <a:p>
            <a:pPr/>
            <a:r>
              <a:t>Ahh! :)</a:t>
            </a:r>
          </a:p>
        </p:txBody>
      </p:sp>
      <p:grpSp>
        <p:nvGrpSpPr>
          <p:cNvPr id="128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2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" name="About Myself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About Myself</a:t>
              </a:r>
            </a:p>
          </p:txBody>
        </p:sp>
      </p:grpSp>
      <p:sp>
        <p:nvSpPr>
          <p:cNvPr id="129" name="Text"/>
          <p:cNvSpPr txBox="1"/>
          <p:nvPr/>
        </p:nvSpPr>
        <p:spPr>
          <a:xfrm>
            <a:off x="8502739" y="6404292"/>
            <a:ext cx="18406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4" grpId="2"/>
      <p:bldP build="whole" bldLvl="1" animBg="1" rev="0" advAuto="0" spid="125" grpId="3"/>
      <p:bldP build="whole" bldLvl="1" animBg="1" rev="0" advAuto="0" spid="123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32" name="What is this course about? Why take it?"/>
          <p:cNvSpPr txBox="1"/>
          <p:nvPr/>
        </p:nvSpPr>
        <p:spPr>
          <a:xfrm>
            <a:off x="533400" y="2869851"/>
            <a:ext cx="8077200" cy="584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sz="35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What is this course about? Why take it?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35" name="Large-scale data management systems are the cornerstone of many digital applications, both traditional and modern"/>
          <p:cNvSpPr txBox="1"/>
          <p:nvPr/>
        </p:nvSpPr>
        <p:spPr>
          <a:xfrm>
            <a:off x="419100" y="2412155"/>
            <a:ext cx="8305800" cy="169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>
              <a:lnSpc>
                <a:spcPct val="110000"/>
              </a:lnSpc>
              <a:defRPr sz="35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solidFill>
                  <a:srgbClr val="FF2600"/>
                </a:solidFill>
              </a:rPr>
              <a:t>Large-scale data management systems</a:t>
            </a:r>
            <a:r>
              <a:rPr>
                <a:solidFill>
                  <a:srgbClr val="404040"/>
                </a:solidFill>
              </a:rPr>
              <a:t> </a:t>
            </a:r>
            <a:r>
              <a:rPr>
                <a:solidFill>
                  <a:srgbClr val="535353"/>
                </a:solidFill>
              </a:rPr>
              <a:t>are the cornerstone of many digital applications, both traditional and modern</a:t>
            </a:r>
          </a:p>
        </p:txBody>
      </p:sp>
      <p:grpSp>
        <p:nvGrpSpPr>
          <p:cNvPr id="139" name="Group"/>
          <p:cNvGrpSpPr/>
          <p:nvPr/>
        </p:nvGrpSpPr>
        <p:grpSpPr>
          <a:xfrm>
            <a:off x="510720" y="4455327"/>
            <a:ext cx="4275496" cy="2032001"/>
            <a:chOff x="0" y="0"/>
            <a:chExt cx="4275494" cy="2031999"/>
          </a:xfrm>
        </p:grpSpPr>
        <p:pic>
          <p:nvPicPr>
            <p:cNvPr id="136" name="Screen Shot 2017-03-19 at 1.59.47 PM.png" descr="Screen Shot 2017-03-19 at 1.59.47 PM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12848" r="0" b="77236"/>
            <a:stretch>
              <a:fillRect/>
            </a:stretch>
          </p:blipFill>
          <p:spPr>
            <a:xfrm>
              <a:off x="8056" y="0"/>
              <a:ext cx="4267439" cy="26444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7" name="Screen Shot 2017-03-19 at 1.59.47 PM.png" descr="Screen Shot 2017-03-19 at 1.59.47 PM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2727" t="21184" r="36651" b="8734"/>
            <a:stretch>
              <a:fillRect/>
            </a:stretch>
          </p:blipFill>
          <p:spPr>
            <a:xfrm>
              <a:off x="0" y="263820"/>
              <a:ext cx="2447164" cy="176818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8" name="Screen Shot 2017-03-19 at 1.59.47 PM.png" descr="Screen Shot 2017-03-19 at 1.59.47 PM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63314" t="30646" r="1054" b="8573"/>
            <a:stretch>
              <a:fillRect/>
            </a:stretch>
          </p:blipFill>
          <p:spPr>
            <a:xfrm>
              <a:off x="2437338" y="406420"/>
              <a:ext cx="1520531" cy="162108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40" name="image13.jpeg" descr="image13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81436" y="188973"/>
            <a:ext cx="3048001" cy="2032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1" name="image14.jpeg" descr="image14.jpeg"/>
          <p:cNvPicPr>
            <a:picLocks noChangeAspect="1"/>
          </p:cNvPicPr>
          <p:nvPr/>
        </p:nvPicPr>
        <p:blipFill>
          <a:blip r:embed="rId4">
            <a:extLst/>
          </a:blip>
          <a:srcRect l="8595" t="0" r="8904" b="0"/>
          <a:stretch>
            <a:fillRect/>
          </a:stretch>
        </p:blipFill>
        <p:spPr>
          <a:xfrm>
            <a:off x="250763" y="188973"/>
            <a:ext cx="2980268" cy="2032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978124" y="4452549"/>
            <a:ext cx="3621207" cy="2037639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" name="Image" descr="Image"/>
          <p:cNvPicPr>
            <a:picLocks noChangeAspect="1"/>
          </p:cNvPicPr>
          <p:nvPr/>
        </p:nvPicPr>
        <p:blipFill>
          <a:blip r:embed="rId6">
            <a:extLst/>
          </a:blip>
          <a:srcRect l="0" t="0" r="0" b="10882"/>
          <a:stretch>
            <a:fillRect/>
          </a:stretch>
        </p:blipFill>
        <p:spPr>
          <a:xfrm>
            <a:off x="6579974" y="188973"/>
            <a:ext cx="2326494" cy="2032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41" grpId="1"/>
      <p:bldP build="whole" bldLvl="1" animBg="1" rev="0" advAuto="0" spid="139" grpId="4"/>
      <p:bldP build="whole" bldLvl="1" animBg="1" rev="0" advAuto="0" spid="143" grpId="3"/>
      <p:bldP build="whole" bldLvl="1" animBg="1" rev="0" advAuto="0" spid="140" grpId="2"/>
      <p:bldP build="whole" bldLvl="1" animBg="1" rev="0" advAuto="0" spid="142" grpId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46" name="Our primary focus will be the relational data model and Relational Database Management Systems (RDBMS)"/>
          <p:cNvSpPr txBox="1"/>
          <p:nvPr/>
        </p:nvSpPr>
        <p:spPr>
          <a:xfrm>
            <a:off x="533400" y="2312505"/>
            <a:ext cx="8077200" cy="169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>
              <a:lnSpc>
                <a:spcPct val="110000"/>
              </a:lnSpc>
              <a:defRPr sz="35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solidFill>
                  <a:srgbClr val="535353"/>
                </a:solidFill>
              </a:rPr>
              <a:t>Our primary focus will be the</a:t>
            </a:r>
            <a:r>
              <a:t> </a:t>
            </a:r>
            <a:r>
              <a:rPr>
                <a:solidFill>
                  <a:srgbClr val="535353"/>
                </a:solidFill>
              </a:rPr>
              <a:t>relational data model</a:t>
            </a:r>
            <a:r>
              <a:t> </a:t>
            </a:r>
            <a:r>
              <a:rPr>
                <a:solidFill>
                  <a:srgbClr val="535353"/>
                </a:solidFill>
              </a:rPr>
              <a:t>and</a:t>
            </a:r>
            <a:r>
              <a:t> </a:t>
            </a:r>
            <a:r>
              <a:rPr>
                <a:solidFill>
                  <a:srgbClr val="FF2600"/>
                </a:solidFill>
              </a:rPr>
              <a:t>Relational Database Management Systems (RDBMS)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51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4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50" name="Relational model in a nutshell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Relational model in a nutshell</a:t>
              </a:r>
            </a:p>
          </p:txBody>
        </p:sp>
      </p:grpSp>
      <p:sp>
        <p:nvSpPr>
          <p:cNvPr id="152" name="Basically, Relation:Table :: Pilot:Driver (okay, a bit more)"/>
          <p:cNvSpPr txBox="1"/>
          <p:nvPr/>
        </p:nvSpPr>
        <p:spPr>
          <a:xfrm>
            <a:off x="152400" y="1524000"/>
            <a:ext cx="8839200" cy="577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4200"/>
              </a:lnSpc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Basically,</a:t>
            </a:r>
            <a:r>
              <a:rPr b="1"/>
              <a:t> Relation:Table :: Pilot:Driver</a:t>
            </a:r>
            <a:r>
              <a:t> (okay, a bit more)</a:t>
            </a:r>
          </a:p>
        </p:txBody>
      </p:sp>
      <p:sp>
        <p:nvSpPr>
          <p:cNvPr id="153" name="The model formalizes “operations” to manipulate relations"/>
          <p:cNvSpPr txBox="1"/>
          <p:nvPr/>
        </p:nvSpPr>
        <p:spPr>
          <a:xfrm>
            <a:off x="152400" y="5105400"/>
            <a:ext cx="8839200" cy="577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4200"/>
              </a:lnSpc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The model formalizes “operations” to manipulate relations</a:t>
            </a:r>
          </a:p>
        </p:txBody>
      </p:sp>
      <p:graphicFrame>
        <p:nvGraphicFramePr>
          <p:cNvPr id="154" name="Table 1"/>
          <p:cNvGraphicFramePr/>
          <p:nvPr/>
        </p:nvGraphicFramePr>
        <p:xfrm>
          <a:off x="1134267" y="2514600"/>
          <a:ext cx="6875466" cy="185420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519555"/>
                <a:gridCol w="1214755"/>
                <a:gridCol w="1454468"/>
                <a:gridCol w="1251268"/>
                <a:gridCol w="1435418"/>
              </a:tblGrid>
              <a:tr h="370840">
                <a:tc>
                  <a:txBody>
                    <a:bodyPr/>
                    <a:lstStyle/>
                    <a:p>
                      <a:pPr algn="l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Date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200">
                          <a:solidFill>
                            <a:srgbClr val="53535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200">
                          <a:solidFill>
                            <a:srgbClr val="53535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200">
                          <a:solidFill>
                            <a:srgbClr val="53535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08/27/15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200">
                          <a:solidFill>
                            <a:srgbClr val="53535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23294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200">
                          <a:solidFill>
                            <a:srgbClr val="53535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200">
                          <a:solidFill>
                            <a:srgbClr val="53535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200">
                          <a:solidFill>
                            <a:srgbClr val="53535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4.0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200">
                          <a:solidFill>
                            <a:srgbClr val="53535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07/20/15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200">
                          <a:solidFill>
                            <a:srgbClr val="53535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4232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200">
                          <a:solidFill>
                            <a:srgbClr val="53535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293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200">
                          <a:solidFill>
                            <a:srgbClr val="53535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200">
                          <a:solidFill>
                            <a:srgbClr val="53535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200">
                          <a:solidFill>
                            <a:srgbClr val="53535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08/02/15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200">
                          <a:solidFill>
                            <a:srgbClr val="53535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54551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200">
                          <a:solidFill>
                            <a:srgbClr val="53535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846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200">
                          <a:solidFill>
                            <a:srgbClr val="53535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200">
                          <a:solidFill>
                            <a:srgbClr val="53535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200">
                          <a:solidFill>
                            <a:srgbClr val="53535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200">
                          <a:solidFill>
                            <a:srgbClr val="53535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200">
                          <a:solidFill>
                            <a:srgbClr val="53535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59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57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58" name="Relational model in a nutshell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Relational model in a nutshell</a:t>
              </a:r>
            </a:p>
          </p:txBody>
        </p:sp>
      </p:grpSp>
      <p:sp>
        <p:nvSpPr>
          <p:cNvPr id="160" name="Invented by E. F. Codd in 1970s at IBM Research in CA"/>
          <p:cNvSpPr txBox="1"/>
          <p:nvPr/>
        </p:nvSpPr>
        <p:spPr>
          <a:xfrm>
            <a:off x="152400" y="1524000"/>
            <a:ext cx="8839200" cy="577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4200"/>
              </a:lnSpc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Invented by E. F. Codd in 1970s at IBM Research in CA</a:t>
            </a:r>
          </a:p>
        </p:txBody>
      </p:sp>
      <p:pic>
        <p:nvPicPr>
          <p:cNvPr id="161" name="image23.jpeg" descr="image23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324225" y="2514600"/>
            <a:ext cx="2495550" cy="31597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66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64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65" name="Relational DBMS in a nutshell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Relational DBMS in a nutshell</a:t>
              </a:r>
            </a:p>
          </p:txBody>
        </p:sp>
      </p:grpSp>
      <p:sp>
        <p:nvSpPr>
          <p:cNvPr id="167" name="First RDBMSs: System R (IBM) and Ingres (Berkeley) in 1970s"/>
          <p:cNvSpPr txBox="1"/>
          <p:nvPr/>
        </p:nvSpPr>
        <p:spPr>
          <a:xfrm>
            <a:off x="0" y="1524000"/>
            <a:ext cx="9144000" cy="577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4200"/>
              </a:lnSpc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First RDBMSs: System R (IBM) and Ingres (Berkeley) in 1970s</a:t>
            </a:r>
          </a:p>
        </p:txBody>
      </p:sp>
      <p:sp>
        <p:nvSpPr>
          <p:cNvPr id="168" name="A rare photo of the original System R manual"/>
          <p:cNvSpPr txBox="1"/>
          <p:nvPr/>
        </p:nvSpPr>
        <p:spPr>
          <a:xfrm>
            <a:off x="381000" y="5105400"/>
            <a:ext cx="4267200" cy="10193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3800"/>
              </a:lnSpc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 rare photo of the original System R manual</a:t>
            </a:r>
          </a:p>
        </p:txBody>
      </p:sp>
      <p:sp>
        <p:nvSpPr>
          <p:cNvPr id="169" name="Mike Stonebraker won the Turing Award in 2015!"/>
          <p:cNvSpPr txBox="1"/>
          <p:nvPr/>
        </p:nvSpPr>
        <p:spPr>
          <a:xfrm>
            <a:off x="4648200" y="5105400"/>
            <a:ext cx="4267200" cy="10193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3800"/>
              </a:lnSpc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Mike Stonebraker won the Turing Award in 2015!</a:t>
            </a:r>
          </a:p>
        </p:txBody>
      </p:sp>
      <p:pic>
        <p:nvPicPr>
          <p:cNvPr id="170" name="image25.jpeg" descr="image25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38200" y="2362200"/>
            <a:ext cx="3454400" cy="2590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1" name="image26.jpeg" descr="image26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960897" y="2324100"/>
            <a:ext cx="2192503" cy="26289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74" name="A software system that implements the relational model, i.e., enables users to store and process relational databases"/>
          <p:cNvSpPr txBox="1"/>
          <p:nvPr/>
        </p:nvSpPr>
        <p:spPr>
          <a:xfrm>
            <a:off x="419100" y="1371600"/>
            <a:ext cx="8305800" cy="792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 software system that implements the relational model, i.e., enables users to store and process relational databases</a:t>
            </a:r>
          </a:p>
        </p:txBody>
      </p:sp>
      <p:pic>
        <p:nvPicPr>
          <p:cNvPr id="175" name="image24.png" descr="image2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98624" y="2316668"/>
            <a:ext cx="4746752" cy="441913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78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7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77" name="Relational DBMS in a nutshell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Relational DBMS in a nutshell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83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8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82" name="Relational DBMS in a nutshell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Relational DBMS in a nutshell</a:t>
              </a:r>
            </a:p>
          </p:txBody>
        </p:sp>
      </p:grpSp>
      <p:sp>
        <p:nvSpPr>
          <p:cNvPr id="184" name="RDBMS software is now a USD 20+ billions/year…"/>
          <p:cNvSpPr txBox="1"/>
          <p:nvPr/>
        </p:nvSpPr>
        <p:spPr>
          <a:xfrm>
            <a:off x="762000" y="1523999"/>
            <a:ext cx="7696200" cy="10193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3800"/>
              </a:lnSpc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RDBMS software is now a USD 20+ billions/year </a:t>
            </a:r>
          </a:p>
          <a:p>
            <a:pPr algn="ctr">
              <a:lnSpc>
                <a:spcPts val="3800"/>
              </a:lnSpc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industry; many open source RDBMSs also exist</a:t>
            </a:r>
          </a:p>
        </p:txBody>
      </p:sp>
      <p:sp>
        <p:nvSpPr>
          <p:cNvPr id="185" name="People still start companies about what are basically RDBMSs!"/>
          <p:cNvSpPr txBox="1"/>
          <p:nvPr/>
        </p:nvSpPr>
        <p:spPr>
          <a:xfrm>
            <a:off x="152400" y="5627527"/>
            <a:ext cx="8839200" cy="5773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4200"/>
              </a:lnSpc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People still start companies about what are basically RDBMSs!</a:t>
            </a:r>
          </a:p>
        </p:txBody>
      </p:sp>
      <p:pic>
        <p:nvPicPr>
          <p:cNvPr id="186" name="image27.png" descr="image2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64013" y="3164493"/>
            <a:ext cx="1600318" cy="186854"/>
          </a:xfrm>
          <a:prstGeom prst="rect">
            <a:avLst/>
          </a:prstGeom>
          <a:ln w="12700">
            <a:miter lim="400000"/>
          </a:ln>
        </p:spPr>
      </p:pic>
      <p:pic>
        <p:nvPicPr>
          <p:cNvPr id="187" name="image29.jpeg" descr="image29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25664" y="4008458"/>
            <a:ext cx="877016" cy="43417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8" name="image30.png" descr="image30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417368" y="4028057"/>
            <a:ext cx="1268425" cy="2917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89" name="image32.png" descr="image32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244803" y="3868318"/>
            <a:ext cx="714453" cy="714454"/>
          </a:xfrm>
          <a:prstGeom prst="rect">
            <a:avLst/>
          </a:prstGeom>
          <a:ln w="12700">
            <a:miter lim="400000"/>
          </a:ln>
        </p:spPr>
      </p:pic>
      <p:pic>
        <p:nvPicPr>
          <p:cNvPr id="190" name="image33.png" descr="image33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324831" y="4934785"/>
            <a:ext cx="1073515" cy="555209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image34.png" descr="image34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864013" y="4845103"/>
            <a:ext cx="1600318" cy="734573"/>
          </a:xfrm>
          <a:prstGeom prst="rect">
            <a:avLst/>
          </a:prstGeom>
          <a:ln w="12700">
            <a:miter lim="400000"/>
          </a:ln>
        </p:spPr>
      </p:pic>
      <p:pic>
        <p:nvPicPr>
          <p:cNvPr id="192" name="image35.png" descr="image35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7003846" y="4928850"/>
            <a:ext cx="1196368" cy="567079"/>
          </a:xfrm>
          <a:prstGeom prst="rect">
            <a:avLst/>
          </a:prstGeom>
          <a:ln w="12700">
            <a:miter lim="400000"/>
          </a:ln>
        </p:spPr>
      </p:pic>
      <p:pic>
        <p:nvPicPr>
          <p:cNvPr id="193" name="Image" descr="Image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5100415" y="2900693"/>
            <a:ext cx="1428907" cy="714454"/>
          </a:xfrm>
          <a:prstGeom prst="rect">
            <a:avLst/>
          </a:prstGeom>
          <a:ln w="12700">
            <a:miter lim="400000"/>
          </a:ln>
        </p:spPr>
      </p:pic>
      <p:pic>
        <p:nvPicPr>
          <p:cNvPr id="194" name="Image" descr="Image"/>
          <p:cNvPicPr>
            <a:picLocks noChangeAspect="1"/>
          </p:cNvPicPr>
          <p:nvPr/>
        </p:nvPicPr>
        <p:blipFill>
          <a:blip r:embed="rId10">
            <a:extLst/>
          </a:blip>
          <a:srcRect l="0" t="27031" r="0" b="27031"/>
          <a:stretch>
            <a:fillRect/>
          </a:stretch>
        </p:blipFill>
        <p:spPr>
          <a:xfrm>
            <a:off x="3061488" y="3037455"/>
            <a:ext cx="1600293" cy="44108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5" name="Image" descr="Image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5238315" y="4934785"/>
            <a:ext cx="1254708" cy="555209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Image" descr="Image"/>
          <p:cNvPicPr>
            <a:picLocks noChangeAspect="1"/>
          </p:cNvPicPr>
          <p:nvPr/>
        </p:nvPicPr>
        <p:blipFill>
          <a:blip r:embed="rId12">
            <a:extLst/>
          </a:blip>
          <a:srcRect l="5319" t="10861" r="5319" b="10861"/>
          <a:stretch>
            <a:fillRect/>
          </a:stretch>
        </p:blipFill>
        <p:spPr>
          <a:xfrm>
            <a:off x="2633493" y="3947930"/>
            <a:ext cx="2252928" cy="555187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Image" descr="Image"/>
          <p:cNvPicPr>
            <a:picLocks noChangeAspect="1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6906109" y="2909860"/>
            <a:ext cx="1392026" cy="6960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00" name="Data storage, file organization, and buffer management"/>
          <p:cNvSpPr txBox="1"/>
          <p:nvPr/>
        </p:nvSpPr>
        <p:spPr>
          <a:xfrm>
            <a:off x="593576" y="2244271"/>
            <a:ext cx="8185448" cy="9425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 marL="508000" indent="-508000">
              <a:spcBef>
                <a:spcPts val="1000"/>
              </a:spcBef>
              <a:buClr>
                <a:srgbClr val="92D050"/>
              </a:buClr>
              <a:buSzPct val="100000"/>
              <a:buAutoNum type="arabicPeriod" startAt="1"/>
              <a:defRPr i="1" sz="3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Data storage, file organization, and buffer management </a:t>
            </a:r>
          </a:p>
        </p:txBody>
      </p:sp>
      <p:sp>
        <p:nvSpPr>
          <p:cNvPr id="201" name="How are large structured datasets stored and organized?"/>
          <p:cNvSpPr txBox="1"/>
          <p:nvPr/>
        </p:nvSpPr>
        <p:spPr>
          <a:xfrm>
            <a:off x="593576" y="2244271"/>
            <a:ext cx="7614891" cy="9425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 marL="508000" indent="-508000">
              <a:spcBef>
                <a:spcPts val="1000"/>
              </a:spcBef>
              <a:buClr>
                <a:srgbClr val="92D050"/>
              </a:buClr>
              <a:buSzPct val="100000"/>
              <a:buAutoNum type="arabicPeriod" startAt="1"/>
              <a:defRPr sz="3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How are large structured datasets stored and organized?</a:t>
            </a:r>
          </a:p>
        </p:txBody>
      </p:sp>
      <p:sp>
        <p:nvSpPr>
          <p:cNvPr id="202" name="How are queries handled?"/>
          <p:cNvSpPr txBox="1"/>
          <p:nvPr/>
        </p:nvSpPr>
        <p:spPr>
          <a:xfrm>
            <a:off x="593576" y="3346573"/>
            <a:ext cx="7614891" cy="5107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 marL="508000" indent="-508000">
              <a:spcBef>
                <a:spcPts val="1000"/>
              </a:spcBef>
              <a:buClr>
                <a:srgbClr val="92D050"/>
              </a:buClr>
              <a:buSzPct val="100000"/>
              <a:buAutoNum type="arabicPeriod" startAt="2"/>
              <a:defRPr sz="3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How are queries handled?</a:t>
            </a:r>
          </a:p>
        </p:txBody>
      </p:sp>
      <p:sp>
        <p:nvSpPr>
          <p:cNvPr id="203" name="How to make it faster and more scalable?"/>
          <p:cNvSpPr txBox="1"/>
          <p:nvPr/>
        </p:nvSpPr>
        <p:spPr>
          <a:xfrm>
            <a:off x="593576" y="4398074"/>
            <a:ext cx="8050511" cy="510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 marL="508000" indent="-508000">
              <a:spcBef>
                <a:spcPts val="1000"/>
              </a:spcBef>
              <a:buClr>
                <a:srgbClr val="92D050"/>
              </a:buClr>
              <a:buSzPct val="100000"/>
              <a:buAutoNum type="arabicPeriod" startAt="3"/>
              <a:defRPr sz="3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How to make it faster and more scalable?</a:t>
            </a:r>
          </a:p>
        </p:txBody>
      </p:sp>
      <p:sp>
        <p:nvSpPr>
          <p:cNvPr id="204" name="Recent developments and trends"/>
          <p:cNvSpPr txBox="1"/>
          <p:nvPr/>
        </p:nvSpPr>
        <p:spPr>
          <a:xfrm>
            <a:off x="593576" y="5259075"/>
            <a:ext cx="7614891" cy="510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 marL="508000" indent="-508000">
              <a:spcBef>
                <a:spcPts val="1000"/>
              </a:spcBef>
              <a:buClr>
                <a:srgbClr val="92D050"/>
              </a:buClr>
              <a:buSzPct val="100000"/>
              <a:buAutoNum type="arabicPeriod" startAt="4"/>
              <a:defRPr sz="3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Recent developments and trends</a:t>
            </a:r>
          </a:p>
        </p:txBody>
      </p:sp>
      <p:sp>
        <p:nvSpPr>
          <p:cNvPr id="205" name="Indexing, sorting, relational operator implementation, and query processing"/>
          <p:cNvSpPr txBox="1"/>
          <p:nvPr/>
        </p:nvSpPr>
        <p:spPr>
          <a:xfrm>
            <a:off x="593576" y="3346573"/>
            <a:ext cx="8185448" cy="942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 marL="508000" indent="-508000">
              <a:spcBef>
                <a:spcPts val="1000"/>
              </a:spcBef>
              <a:buClr>
                <a:srgbClr val="92D050"/>
              </a:buClr>
              <a:buSzPct val="100000"/>
              <a:buAutoNum type="arabicPeriod" startAt="2"/>
              <a:defRPr i="1" sz="3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Indexing, sorting, relational operator implementation, and query processing</a:t>
            </a:r>
          </a:p>
        </p:txBody>
      </p:sp>
      <p:sp>
        <p:nvSpPr>
          <p:cNvPr id="206" name="Query optimization; parallel RDBMSs"/>
          <p:cNvSpPr txBox="1"/>
          <p:nvPr/>
        </p:nvSpPr>
        <p:spPr>
          <a:xfrm>
            <a:off x="593576" y="4398074"/>
            <a:ext cx="8185448" cy="510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 marL="508000" indent="-508000">
              <a:spcBef>
                <a:spcPts val="1000"/>
              </a:spcBef>
              <a:buClr>
                <a:srgbClr val="92D050"/>
              </a:buClr>
              <a:buSzPct val="100000"/>
              <a:buAutoNum type="arabicPeriod" startAt="3"/>
              <a:defRPr i="1" sz="3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Query optimization; parallel RDBMSs</a:t>
            </a:r>
          </a:p>
        </p:txBody>
      </p:sp>
      <p:sp>
        <p:nvSpPr>
          <p:cNvPr id="207" name="Dataflow Systems; Cloud-native RDBMSs; ML for RDBMSs; Key-value stores"/>
          <p:cNvSpPr txBox="1"/>
          <p:nvPr/>
        </p:nvSpPr>
        <p:spPr>
          <a:xfrm>
            <a:off x="593576" y="5259075"/>
            <a:ext cx="8185448" cy="9425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 marL="508000" indent="-508000">
              <a:spcBef>
                <a:spcPts val="1000"/>
              </a:spcBef>
              <a:buClr>
                <a:srgbClr val="92D050"/>
              </a:buClr>
              <a:buSzPct val="100000"/>
              <a:buAutoNum type="arabicPeriod" startAt="4"/>
              <a:defRPr i="1" sz="3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Dataflow Systems; Cloud-native RDBMSs; ML for RDBMSs; Key-value stores</a:t>
            </a:r>
          </a:p>
        </p:txBody>
      </p:sp>
      <p:sp>
        <p:nvSpPr>
          <p:cNvPr id="208" name="CSE 132C will get you to think critically about the implementation of database systems"/>
          <p:cNvSpPr txBox="1"/>
          <p:nvPr/>
        </p:nvSpPr>
        <p:spPr>
          <a:xfrm>
            <a:off x="371722" y="824470"/>
            <a:ext cx="8400555" cy="9425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>
              <a:defRPr b="1" sz="3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solidFill>
                  <a:srgbClr val="535353"/>
                </a:solidFill>
              </a:rPr>
              <a:t>CSE 132C will get you to</a:t>
            </a:r>
            <a:r>
              <a:t> </a:t>
            </a:r>
            <a:r>
              <a:rPr>
                <a:solidFill>
                  <a:srgbClr val="FF2600"/>
                </a:solidFill>
              </a:rPr>
              <a:t>think critically about the implementation of database systems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xit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xit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xit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xit" nodeType="after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02" grpId="4"/>
      <p:bldP build="whole" bldLvl="1" animBg="1" rev="0" advAuto="0" spid="203" grpId="6"/>
      <p:bldP build="whole" bldLvl="1" animBg="1" rev="0" advAuto="0" spid="205" grpId="3"/>
      <p:bldP build="whole" bldLvl="1" animBg="1" rev="0" advAuto="0" spid="200" grpId="1"/>
      <p:bldP build="whole" bldLvl="1" animBg="1" rev="0" advAuto="0" spid="207" grpId="7"/>
      <p:bldP build="whole" bldLvl="1" animBg="1" rev="0" advAuto="0" spid="206" grpId="5"/>
      <p:bldP build="whole" bldLvl="1" animBg="1" rev="0" advAuto="0" spid="201" grpId="2"/>
      <p:bldP build="whole" bldLvl="1" animBg="1" rev="0" advAuto="0" spid="204" grpId="8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13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1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12" name="(Tentative) Course Schedul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(Tentative) Course Schedule</a:t>
              </a:r>
            </a:p>
          </p:txBody>
        </p:sp>
      </p:grpSp>
      <p:graphicFrame>
        <p:nvGraphicFramePr>
          <p:cNvPr id="214" name="Table 1"/>
          <p:cNvGraphicFramePr/>
          <p:nvPr/>
        </p:nvGraphicFramePr>
        <p:xfrm>
          <a:off x="633846" y="1403607"/>
          <a:ext cx="7889008" cy="475734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{C7B018BB-80A7-4F77-B60F-C8B233D01FF8}</a:tableStyleId>
              </a:tblPr>
              <a:tblGrid>
                <a:gridCol w="811271"/>
                <a:gridCol w="7065035"/>
              </a:tblGrid>
              <a:tr h="431331"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rPr b="1"/>
                        <a:t>Week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rPr b="1"/>
                        <a:t>Topic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</a:tr>
              <a:tr h="431331">
                <a:tc>
                  <a:txBody>
                    <a:bodyPr/>
                    <a:lstStyle/>
                    <a:p>
                      <a:pPr defTabSz="457200">
                        <a:lnSpc>
                          <a:spcPts val="3500"/>
                        </a:lnSpc>
                        <a:defRPr sz="1800"/>
                      </a:pPr>
                      <a:r>
                        <a:t>1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t>Introduction; Recap of Relational Algebra and SQL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</a:tr>
              <a:tr h="431331">
                <a:tc>
                  <a:txBody>
                    <a:bodyPr/>
                    <a:lstStyle/>
                    <a:p>
                      <a:pPr defTabSz="457200">
                        <a:lnSpc>
                          <a:spcPts val="3500"/>
                        </a:lnSpc>
                        <a:defRPr sz="1800"/>
                      </a:pPr>
                      <a:r>
                        <a:t>1-2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t>Data Storage; Buffer Management; File Organization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</a:tr>
              <a:tr h="431331">
                <a:tc>
                  <a:txBody>
                    <a:bodyPr/>
                    <a:lstStyle/>
                    <a:p>
                      <a:pPr defTabSz="457200">
                        <a:lnSpc>
                          <a:spcPts val="3500"/>
                        </a:lnSpc>
                        <a:defRPr sz="1800"/>
                      </a:pPr>
                      <a:r>
                        <a:t>3-4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t>Indexing (B+ Tree; Hash Index)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</a:tr>
              <a:tr h="431331">
                <a:tc>
                  <a:txBody>
                    <a:bodyPr/>
                    <a:lstStyle/>
                    <a:p>
                      <a:pPr defTabSz="457200">
                        <a:lnSpc>
                          <a:spcPts val="3500"/>
                        </a:lnSpc>
                        <a:defRPr sz="1800"/>
                      </a:pPr>
                      <a:r>
                        <a:t>4-5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t>External Sorting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</a:tr>
              <a:tr h="431331">
                <a:tc>
                  <a:txBody>
                    <a:bodyPr/>
                    <a:lstStyle/>
                    <a:p>
                      <a:pPr defTabSz="457200">
                        <a:lnSpc>
                          <a:spcPts val="3500"/>
                        </a:lnSpc>
                        <a:defRPr sz="1800"/>
                      </a:pPr>
                      <a:r>
                        <a:t>5-7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t>Relational Operator Implementations; Query Processing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</a:tr>
              <a:tr h="431331">
                <a:tc>
                  <a:txBody>
                    <a:bodyPr/>
                    <a:lstStyle/>
                    <a:p>
                      <a:pPr defTabSz="457200">
                        <a:lnSpc>
                          <a:spcPts val="3500"/>
                        </a:lnSpc>
                        <a:defRPr sz="1800"/>
                      </a:pPr>
                      <a:r>
                        <a:t>7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rPr b="1"/>
                        <a:t>Midterm Exam on May 15 (Mon)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</a:tr>
              <a:tr h="431331">
                <a:tc>
                  <a:txBody>
                    <a:bodyPr/>
                    <a:lstStyle/>
                    <a:p>
                      <a:pPr defTabSz="457200">
                        <a:lnSpc>
                          <a:spcPts val="3500"/>
                        </a:lnSpc>
                        <a:defRPr sz="1800"/>
                      </a:pPr>
                      <a:r>
                        <a:t>7-8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t>Query Optimization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</a:tr>
              <a:tr h="431331">
                <a:tc>
                  <a:txBody>
                    <a:bodyPr/>
                    <a:lstStyle/>
                    <a:p>
                      <a:pPr defTabSz="457200">
                        <a:lnSpc>
                          <a:spcPts val="3500"/>
                        </a:lnSpc>
                        <a:defRPr sz="1800"/>
                      </a:pPr>
                      <a:r>
                        <a:t>9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t>Parallel and Cloud-native RDBMSs; Dataflow Systems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</a:tr>
              <a:tr h="431331">
                <a:tc>
                  <a:txBody>
                    <a:bodyPr/>
                    <a:lstStyle/>
                    <a:p>
                      <a:pPr defTabSz="457200">
                        <a:lnSpc>
                          <a:spcPts val="3500"/>
                        </a:lnSpc>
                        <a:defRPr sz="1800"/>
                      </a:pPr>
                      <a:r>
                        <a:t>10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t>ML for RDBMSs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</a:tr>
              <a:tr h="431331">
                <a:tc>
                  <a:txBody>
                    <a:bodyPr/>
                    <a:lstStyle/>
                    <a:p>
                      <a:pPr defTabSz="457200">
                        <a:lnSpc>
                          <a:spcPts val="3500"/>
                        </a:lnSpc>
                        <a:defRPr sz="1800"/>
                      </a:pPr>
                      <a:r>
                        <a:t>11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rPr b="1"/>
                        <a:t>Final Exam on Jun 15 (Thu)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215" name="There will also be 2 invited guest lectures from industry"/>
          <p:cNvSpPr txBox="1"/>
          <p:nvPr/>
        </p:nvSpPr>
        <p:spPr>
          <a:xfrm>
            <a:off x="419100" y="6332662"/>
            <a:ext cx="8305800" cy="41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lnSpc>
                <a:spcPct val="120000"/>
              </a:lnSpc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There will also be 2 invited guest lectures from industry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20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1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9" name="What this course is NOT about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What this course is NOT about</a:t>
              </a:r>
            </a:p>
          </p:txBody>
        </p:sp>
      </p:grpSp>
      <p:sp>
        <p:nvSpPr>
          <p:cNvPr id="221" name="NOT a course on relational model or SQL…"/>
          <p:cNvSpPr txBox="1"/>
          <p:nvPr/>
        </p:nvSpPr>
        <p:spPr>
          <a:xfrm>
            <a:off x="258390" y="1587499"/>
            <a:ext cx="8627220" cy="2193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NOT a course on relational model or SQL</a:t>
            </a:r>
          </a:p>
          <a:p>
            <a:pPr lvl="1" marL="762000" indent="-3810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Take CSE 132A or DSC 100 instead</a:t>
            </a:r>
          </a:p>
          <a:p>
            <a:pPr marL="381000" indent="-3810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NOT a course on how to use SQL/RDBMSs for DB applications</a:t>
            </a:r>
          </a:p>
          <a:p>
            <a:pPr lvl="1" marL="762000" indent="-3810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Take CSE 132B instead</a:t>
            </a:r>
          </a:p>
          <a:p>
            <a:pPr marL="381000" indent="-3810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NOT a training module for how to use MapReduce or Spark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26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24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25" name="CSE 132 Database Course Serie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CSE 132 Database Course Series</a:t>
              </a:r>
            </a:p>
          </p:txBody>
        </p:sp>
      </p:grpSp>
      <p:pic>
        <p:nvPicPr>
          <p:cNvPr id="22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49908" y="1716369"/>
            <a:ext cx="1650756" cy="104547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36" name="Group"/>
          <p:cNvGrpSpPr/>
          <p:nvPr/>
        </p:nvGrpSpPr>
        <p:grpSpPr>
          <a:xfrm>
            <a:off x="5250158" y="1883507"/>
            <a:ext cx="1809751" cy="711201"/>
            <a:chOff x="0" y="0"/>
            <a:chExt cx="1809750" cy="711200"/>
          </a:xfrm>
        </p:grpSpPr>
        <p:pic>
          <p:nvPicPr>
            <p:cNvPr id="228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44450"/>
              <a:ext cx="254000" cy="2032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29" name="Image" descr="Image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450850"/>
              <a:ext cx="254000" cy="2032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0" name="Image" descr="Image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82600" y="19050"/>
              <a:ext cx="368300" cy="254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1" name="Image" descr="Image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539750" y="393700"/>
              <a:ext cx="254000" cy="3175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2" name="Image" descr="Image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536700" y="0"/>
              <a:ext cx="254000" cy="2921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3" name="Image" descr="Image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066800" y="406400"/>
              <a:ext cx="254000" cy="2921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4" name="Image" descr="Image"/>
            <p:cNvPicPr>
              <a:picLocks noChangeAspect="1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079500" y="29464"/>
              <a:ext cx="228600" cy="23317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5" name="Image" descr="Image"/>
            <p:cNvPicPr>
              <a:picLocks noChangeAspect="1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517650" y="531114"/>
              <a:ext cx="292100" cy="4267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37" name="SELECT … FROM … WHERE"/>
          <p:cNvSpPr txBox="1"/>
          <p:nvPr/>
        </p:nvSpPr>
        <p:spPr>
          <a:xfrm>
            <a:off x="3109613" y="2912148"/>
            <a:ext cx="4300043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SELECT … FROM … WHERE</a:t>
            </a:r>
          </a:p>
        </p:txBody>
      </p:sp>
      <p:sp>
        <p:nvSpPr>
          <p:cNvPr id="238" name="Line"/>
          <p:cNvSpPr/>
          <p:nvPr/>
        </p:nvSpPr>
        <p:spPr>
          <a:xfrm>
            <a:off x="5247529" y="3421444"/>
            <a:ext cx="1" cy="437069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239" name="RDBMS"/>
          <p:cNvSpPr txBox="1"/>
          <p:nvPr/>
        </p:nvSpPr>
        <p:spPr>
          <a:xfrm>
            <a:off x="6894809" y="4370249"/>
            <a:ext cx="1310333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RDBMS</a:t>
            </a:r>
          </a:p>
        </p:txBody>
      </p:sp>
      <p:sp>
        <p:nvSpPr>
          <p:cNvPr id="240" name="Shape"/>
          <p:cNvSpPr/>
          <p:nvPr/>
        </p:nvSpPr>
        <p:spPr>
          <a:xfrm>
            <a:off x="4355354" y="5382206"/>
            <a:ext cx="1784351" cy="7916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1600" fill="norm" stroke="1" extrusionOk="0">
                <a:moveTo>
                  <a:pt x="9839" y="0"/>
                </a:moveTo>
                <a:cubicBezTo>
                  <a:pt x="7321" y="0"/>
                  <a:pt x="4803" y="241"/>
                  <a:pt x="2882" y="724"/>
                </a:cubicBezTo>
                <a:cubicBezTo>
                  <a:pt x="-961" y="1689"/>
                  <a:pt x="-961" y="3255"/>
                  <a:pt x="2882" y="4221"/>
                </a:cubicBezTo>
                <a:cubicBezTo>
                  <a:pt x="6724" y="5186"/>
                  <a:pt x="12954" y="5186"/>
                  <a:pt x="16796" y="4221"/>
                </a:cubicBezTo>
                <a:cubicBezTo>
                  <a:pt x="20639" y="3255"/>
                  <a:pt x="20639" y="1689"/>
                  <a:pt x="16796" y="724"/>
                </a:cubicBezTo>
                <a:cubicBezTo>
                  <a:pt x="14875" y="241"/>
                  <a:pt x="12357" y="0"/>
                  <a:pt x="9839" y="0"/>
                </a:cubicBezTo>
                <a:close/>
                <a:moveTo>
                  <a:pt x="0" y="3593"/>
                </a:moveTo>
                <a:lnTo>
                  <a:pt x="0" y="18993"/>
                </a:lnTo>
                <a:cubicBezTo>
                  <a:pt x="0" y="20356"/>
                  <a:pt x="4405" y="21600"/>
                  <a:pt x="9839" y="21600"/>
                </a:cubicBezTo>
                <a:cubicBezTo>
                  <a:pt x="15273" y="21600"/>
                  <a:pt x="19678" y="20356"/>
                  <a:pt x="19678" y="18993"/>
                </a:cubicBezTo>
                <a:lnTo>
                  <a:pt x="19678" y="3593"/>
                </a:lnTo>
                <a:cubicBezTo>
                  <a:pt x="18279" y="4621"/>
                  <a:pt x="14401" y="5357"/>
                  <a:pt x="9839" y="5357"/>
                </a:cubicBezTo>
                <a:cubicBezTo>
                  <a:pt x="5277" y="5357"/>
                  <a:pt x="1399" y="4621"/>
                  <a:pt x="0" y="3593"/>
                </a:cubicBezTo>
                <a:close/>
              </a:path>
            </a:pathLst>
          </a:custGeom>
          <a:solidFill>
            <a:srgbClr val="FFFFFF"/>
          </a:solidFill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41" name="Database"/>
          <p:cNvSpPr txBox="1"/>
          <p:nvPr/>
        </p:nvSpPr>
        <p:spPr>
          <a:xfrm>
            <a:off x="6234408" y="5559480"/>
            <a:ext cx="1650756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Database</a:t>
            </a:r>
          </a:p>
        </p:txBody>
      </p:sp>
      <p:grpSp>
        <p:nvGrpSpPr>
          <p:cNvPr id="244" name="Group"/>
          <p:cNvGrpSpPr/>
          <p:nvPr/>
        </p:nvGrpSpPr>
        <p:grpSpPr>
          <a:xfrm>
            <a:off x="3629470" y="3930740"/>
            <a:ext cx="3236120" cy="1316088"/>
            <a:chOff x="0" y="0"/>
            <a:chExt cx="3236118" cy="1316087"/>
          </a:xfrm>
        </p:grpSpPr>
        <p:sp>
          <p:nvSpPr>
            <p:cNvPr id="242" name="Rectangle"/>
            <p:cNvSpPr/>
            <p:nvPr/>
          </p:nvSpPr>
          <p:spPr>
            <a:xfrm>
              <a:off x="0" y="0"/>
              <a:ext cx="3236119" cy="1316088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pic>
          <p:nvPicPr>
            <p:cNvPr id="243" name="Image" descr="Image"/>
            <p:cNvPicPr>
              <a:picLocks noChangeAspect="1"/>
            </p:cNvPicPr>
            <p:nvPr/>
          </p:nvPicPr>
          <p:blipFill>
            <a:blip r:embed="rId11">
              <a:extLst/>
            </a:blip>
            <a:srcRect l="16553" t="36377" r="18477" b="38258"/>
            <a:stretch>
              <a:fillRect/>
            </a:stretch>
          </p:blipFill>
          <p:spPr>
            <a:xfrm>
              <a:off x="341510" y="302443"/>
              <a:ext cx="2553155" cy="7111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45" name="CSE 132A"/>
          <p:cNvSpPr txBox="1"/>
          <p:nvPr/>
        </p:nvSpPr>
        <p:spPr>
          <a:xfrm>
            <a:off x="1081261" y="2247177"/>
            <a:ext cx="1809751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CSE 132A</a:t>
            </a:r>
          </a:p>
        </p:txBody>
      </p:sp>
      <p:sp>
        <p:nvSpPr>
          <p:cNvPr id="246" name="CSE 132B"/>
          <p:cNvSpPr txBox="1"/>
          <p:nvPr/>
        </p:nvSpPr>
        <p:spPr>
          <a:xfrm>
            <a:off x="938858" y="3026448"/>
            <a:ext cx="1809751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CSE 132B</a:t>
            </a:r>
          </a:p>
        </p:txBody>
      </p:sp>
      <p:sp>
        <p:nvSpPr>
          <p:cNvPr id="247" name="CSE 132C"/>
          <p:cNvSpPr txBox="1"/>
          <p:nvPr/>
        </p:nvSpPr>
        <p:spPr>
          <a:xfrm>
            <a:off x="1205558" y="4782999"/>
            <a:ext cx="1809751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CSE 132C</a:t>
            </a:r>
          </a:p>
        </p:txBody>
      </p:sp>
      <p:pic>
        <p:nvPicPr>
          <p:cNvPr id="248" name="Image" descr="Image"/>
          <p:cNvPicPr>
            <a:picLocks noChangeAspect="0"/>
          </p:cNvPicPr>
          <p:nvPr/>
        </p:nvPicPr>
        <p:blipFill>
          <a:blip r:embed="rId12">
            <a:extLst/>
          </a:blip>
          <a:srcRect l="12178" t="15118" r="74843" b="13776"/>
          <a:stretch>
            <a:fillRect/>
          </a:stretch>
        </p:blipFill>
        <p:spPr>
          <a:xfrm>
            <a:off x="2739206" y="1738041"/>
            <a:ext cx="303450" cy="1455166"/>
          </a:xfrm>
          <a:prstGeom prst="rect">
            <a:avLst/>
          </a:prstGeom>
          <a:ln w="12700">
            <a:miter lim="400000"/>
          </a:ln>
        </p:spPr>
      </p:pic>
      <p:pic>
        <p:nvPicPr>
          <p:cNvPr id="249" name="Image" descr="Image"/>
          <p:cNvPicPr>
            <a:picLocks noChangeAspect="0"/>
          </p:cNvPicPr>
          <p:nvPr/>
        </p:nvPicPr>
        <p:blipFill>
          <a:blip r:embed="rId12">
            <a:extLst/>
          </a:blip>
          <a:srcRect l="12178" t="15118" r="74843" b="13776"/>
          <a:stretch>
            <a:fillRect/>
          </a:stretch>
        </p:blipFill>
        <p:spPr>
          <a:xfrm>
            <a:off x="2558703" y="2889382"/>
            <a:ext cx="303450" cy="711125"/>
          </a:xfrm>
          <a:prstGeom prst="rect">
            <a:avLst/>
          </a:prstGeom>
          <a:ln w="12700">
            <a:miter lim="400000"/>
          </a:ln>
        </p:spPr>
      </p:pic>
      <p:pic>
        <p:nvPicPr>
          <p:cNvPr id="250" name="Image" descr="Image"/>
          <p:cNvPicPr>
            <a:picLocks noChangeAspect="0"/>
          </p:cNvPicPr>
          <p:nvPr/>
        </p:nvPicPr>
        <p:blipFill>
          <a:blip r:embed="rId12">
            <a:extLst/>
          </a:blip>
          <a:srcRect l="12178" t="15118" r="74843" b="13776"/>
          <a:stretch>
            <a:fillRect/>
          </a:stretch>
        </p:blipFill>
        <p:spPr>
          <a:xfrm>
            <a:off x="2891606" y="3861113"/>
            <a:ext cx="303450" cy="22809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ntr" nodeType="after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after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after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49" grpId="1"/>
      <p:bldP build="whole" bldLvl="1" animBg="1" rev="0" advAuto="0" spid="250" grpId="9"/>
      <p:bldP build="whole" bldLvl="1" animBg="1" rev="0" advAuto="0" spid="239" grpId="4"/>
      <p:bldP build="whole" bldLvl="1" animBg="1" rev="0" advAuto="0" spid="240" grpId="8"/>
      <p:bldP build="whole" bldLvl="1" animBg="1" rev="0" advAuto="0" spid="246" grpId="2"/>
      <p:bldP build="whole" bldLvl="1" animBg="1" rev="0" advAuto="0" spid="238" grpId="3"/>
      <p:bldP build="whole" bldLvl="1" animBg="1" rev="0" advAuto="0" spid="247" grpId="5"/>
      <p:bldP build="whole" bldLvl="1" animBg="1" rev="0" advAuto="0" spid="241" grpId="6"/>
      <p:bldP build="whole" bldLvl="1" animBg="1" rev="0" advAuto="0" spid="244" grpId="7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55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5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54" name="Course Textbook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Course Textbook</a:t>
              </a:r>
            </a:p>
          </p:txBody>
        </p:sp>
      </p:grpSp>
      <p:sp>
        <p:nvSpPr>
          <p:cNvPr id="256" name="Prescribed Textbook:…"/>
          <p:cNvSpPr txBox="1"/>
          <p:nvPr/>
        </p:nvSpPr>
        <p:spPr>
          <a:xfrm>
            <a:off x="787400" y="2019651"/>
            <a:ext cx="4654154" cy="20917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>
              <a:lnSpc>
                <a:spcPct val="120000"/>
              </a:lnSpc>
              <a:spcBef>
                <a:spcPts val="400"/>
              </a:spcBef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Prescribed Textbook: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“Database Management Systems” 3</a:t>
            </a:r>
            <a:r>
              <a:rPr baseline="29272"/>
              <a:t>rd</a:t>
            </a:r>
            <a:r>
              <a:t> Edition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Raghu Ramakrishnan and Johannes Gehrke</a:t>
            </a:r>
          </a:p>
        </p:txBody>
      </p:sp>
      <p:pic>
        <p:nvPicPr>
          <p:cNvPr id="257" name="image36.jpeg" descr="image36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954594" y="1561867"/>
            <a:ext cx="1934046" cy="2680802"/>
          </a:xfrm>
          <a:prstGeom prst="rect">
            <a:avLst/>
          </a:prstGeom>
          <a:ln w="12700">
            <a:miter lim="400000"/>
          </a:ln>
        </p:spPr>
      </p:pic>
      <p:sp>
        <p:nvSpPr>
          <p:cNvPr id="258" name="Optional Textbook:…"/>
          <p:cNvSpPr txBox="1"/>
          <p:nvPr/>
        </p:nvSpPr>
        <p:spPr>
          <a:xfrm>
            <a:off x="787400" y="5177838"/>
            <a:ext cx="6892925" cy="1201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>
              <a:lnSpc>
                <a:spcPct val="120000"/>
              </a:lnSpc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Optional Textbook:</a:t>
            </a:r>
          </a:p>
          <a:p>
            <a:pPr>
              <a:lnSpc>
                <a:spcPct val="120000"/>
              </a:lnSpc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“Database Systems: The Complete Book”</a:t>
            </a:r>
          </a:p>
          <a:p>
            <a:pPr>
              <a:lnSpc>
                <a:spcPct val="120000"/>
              </a:lnSpc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H.G. Molina, J.D. Ullman, and J. Widom</a:t>
            </a:r>
          </a:p>
        </p:txBody>
      </p:sp>
      <p:sp>
        <p:nvSpPr>
          <p:cNvPr id="259" name="Aka The “Cow Book”…"/>
          <p:cNvSpPr txBox="1"/>
          <p:nvPr/>
        </p:nvSpPr>
        <p:spPr>
          <a:xfrm>
            <a:off x="5583255" y="4242436"/>
            <a:ext cx="2676722" cy="742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Aka The “Cow Book”</a:t>
            </a:r>
          </a:p>
          <a:p>
            <a:pPr algn="ctr">
              <a:defRPr i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Which cow are you?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64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6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63" name="Prerequisite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Prerequisites</a:t>
              </a:r>
            </a:p>
          </p:txBody>
        </p:sp>
      </p:grpSp>
      <p:sp>
        <p:nvSpPr>
          <p:cNvPr id="265" name="CSE 132A or equivalent introductory DB course or DSC 102…"/>
          <p:cNvSpPr txBox="1"/>
          <p:nvPr/>
        </p:nvSpPr>
        <p:spPr>
          <a:xfrm>
            <a:off x="329033" y="1739900"/>
            <a:ext cx="8485933" cy="25369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CSE 132A</a:t>
            </a:r>
            <a:r>
              <a:rPr b="0"/>
              <a:t> </a:t>
            </a:r>
            <a:r>
              <a:rPr b="0"/>
              <a:t>or equivalent introductory DB course </a:t>
            </a:r>
            <a:r>
              <a:rPr b="0"/>
              <a:t>or </a:t>
            </a:r>
            <a:r>
              <a:t>DSC 102</a:t>
            </a:r>
            <a:endParaRPr b="0"/>
          </a:p>
          <a:p>
            <a:pPr lvl="2" marL="762000" indent="-3810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Waivers possible; email me with justification (e.g., a DB course elsewhere or real-world experience with RDBMSs)</a:t>
            </a:r>
          </a:p>
          <a:p>
            <a:pPr marL="381000" indent="-3810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CSE 120</a:t>
            </a:r>
            <a:r>
              <a:rPr b="0"/>
              <a:t> or </a:t>
            </a:r>
            <a:r>
              <a:t>CSE 132B</a:t>
            </a:r>
            <a:r>
              <a:rPr b="0"/>
              <a:t> may be helpful but not required</a:t>
            </a:r>
          </a:p>
          <a:p>
            <a:pPr marL="381000" indent="-3810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C++ </a:t>
            </a:r>
            <a:r>
              <a:rPr b="0"/>
              <a:t>is necessary for programming projects; check course webpage for resources</a:t>
            </a:r>
          </a:p>
        </p:txBody>
      </p:sp>
      <p:sp>
        <p:nvSpPr>
          <p:cNvPr id="266" name="https://cseweb.ucsd.edu/classes/sp23/cse132C-a/index.html"/>
          <p:cNvSpPr txBox="1"/>
          <p:nvPr/>
        </p:nvSpPr>
        <p:spPr>
          <a:xfrm>
            <a:off x="202034" y="4696671"/>
            <a:ext cx="8739933" cy="412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30000"/>
              </a:lnSpc>
              <a:defRPr sz="22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ea typeface="Arial"/>
                <a:cs typeface="Arial"/>
                <a:sym typeface="Arial"/>
                <a:hlinkClick r:id="rId2" invalidUrl="" action="" tgtFrame="" tooltip="" history="1" highlightClick="0" endSnd="0"/>
              </a:defRPr>
            </a:lvl1pPr>
          </a:lstStyle>
          <a:p>
            <a:pPr>
              <a:defRPr u="none">
                <a:solidFill>
                  <a:schemeClr val="accent1"/>
                </a:solidFill>
                <a:uFillTx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https://cseweb.ucsd.edu/classes/sp23/cse132C-a/index.html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71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6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70" name="Components and Grading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Components and Grading</a:t>
              </a:r>
            </a:p>
          </p:txBody>
        </p:sp>
      </p:grpSp>
      <p:sp>
        <p:nvSpPr>
          <p:cNvPr id="272" name="Programming Project 1 (Buffer Manager): 7%…"/>
          <p:cNvSpPr txBox="1"/>
          <p:nvPr/>
        </p:nvSpPr>
        <p:spPr>
          <a:xfrm>
            <a:off x="416123" y="1676400"/>
            <a:ext cx="8506456" cy="30837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81000" indent="-3810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Programming Project 1 </a:t>
            </a:r>
            <a:r>
              <a:t>(Buffer Manager): </a:t>
            </a:r>
            <a:r>
              <a:rPr b="1"/>
              <a:t>7</a:t>
            </a:r>
            <a:r>
              <a:rPr b="1"/>
              <a:t>%</a:t>
            </a:r>
          </a:p>
          <a:p>
            <a:pPr marL="381000" indent="-3810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Programming Project 2 </a:t>
            </a:r>
            <a:r>
              <a:t>(B+ Tree Index): </a:t>
            </a:r>
            <a:r>
              <a:rPr b="1"/>
              <a:t>20</a:t>
            </a:r>
            <a:r>
              <a:rPr b="1"/>
              <a:t>%</a:t>
            </a:r>
          </a:p>
          <a:p>
            <a:pPr marL="381000" indent="-3810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Quizzes</a:t>
            </a:r>
            <a:r>
              <a:t>: </a:t>
            </a:r>
            <a:r>
              <a:rPr b="1"/>
              <a:t>10</a:t>
            </a:r>
            <a:r>
              <a:rPr b="1"/>
              <a:t>%</a:t>
            </a:r>
            <a:r>
              <a:t> (2 x 5%); in-person only, on paper</a:t>
            </a:r>
          </a:p>
          <a:p>
            <a:pPr marL="381000" indent="-3810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Midterm Exam: </a:t>
            </a:r>
            <a:r>
              <a:rPr b="1"/>
              <a:t>15%</a:t>
            </a:r>
            <a:r>
              <a:t>; in-person only, on paper</a:t>
            </a:r>
          </a:p>
          <a:p>
            <a:pPr marL="381000" indent="-3810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Cumulative Final Exam: </a:t>
            </a:r>
            <a:r>
              <a:rPr b="1"/>
              <a:t>40%</a:t>
            </a:r>
            <a:r>
              <a:t>; in-person only, on paper</a:t>
            </a:r>
          </a:p>
          <a:p>
            <a:pPr marL="381000" indent="-3810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Peer Instruction Activities: </a:t>
            </a:r>
            <a:r>
              <a:rPr b="1"/>
              <a:t>5%</a:t>
            </a:r>
            <a:r>
              <a:t>; in-person only, Google Forms</a:t>
            </a:r>
          </a:p>
          <a:p>
            <a:pPr marL="381000" indent="-3810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Peer Evaluation Activities: </a:t>
            </a:r>
            <a:r>
              <a:rPr b="1"/>
              <a:t>3%</a:t>
            </a:r>
            <a:r>
              <a:t>; on Canvas only</a:t>
            </a:r>
          </a:p>
        </p:txBody>
      </p:sp>
      <p:sp>
        <p:nvSpPr>
          <p:cNvPr id="273" name="https://cseweb.ucsd.edu/classes/sp23/cse132C-a/index.html"/>
          <p:cNvSpPr txBox="1"/>
          <p:nvPr/>
        </p:nvSpPr>
        <p:spPr>
          <a:xfrm>
            <a:off x="202034" y="5026871"/>
            <a:ext cx="8739933" cy="412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30000"/>
              </a:lnSpc>
              <a:defRPr sz="22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ea typeface="Arial"/>
                <a:cs typeface="Arial"/>
                <a:sym typeface="Arial"/>
                <a:hlinkClick r:id="rId2" invalidUrl="" action="" tgtFrame="" tooltip="" history="1" highlightClick="0" endSnd="0"/>
              </a:defRPr>
            </a:lvl1pPr>
          </a:lstStyle>
          <a:p>
            <a:pPr>
              <a:defRPr u="none">
                <a:solidFill>
                  <a:schemeClr val="accent1"/>
                </a:solidFill>
                <a:uFillTx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https://cseweb.ucsd.edu/classes/sp23/cse132C-a/index.html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78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7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77" name="Grading Schem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Grading Scheme</a:t>
              </a:r>
            </a:p>
          </p:txBody>
        </p:sp>
      </p:grpSp>
      <p:graphicFrame>
        <p:nvGraphicFramePr>
          <p:cNvPr id="279" name="Table 1"/>
          <p:cNvGraphicFramePr/>
          <p:nvPr/>
        </p:nvGraphicFramePr>
        <p:xfrm>
          <a:off x="893126" y="1898907"/>
          <a:ext cx="7437817" cy="4331485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{C7B018BB-80A7-4F77-B60F-C8B233D01FF8}</a:tableStyleId>
              </a:tblPr>
              <a:tblGrid>
                <a:gridCol w="1060541"/>
                <a:gridCol w="3543915"/>
                <a:gridCol w="2753290"/>
              </a:tblGrid>
              <a:tr h="359898"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rPr b="1"/>
                        <a:t>Grade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rPr b="1"/>
                        <a:t>Relative Bin (Use strictest)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rPr b="1"/>
                        <a:t>Absolute Cutoff (&gt;=)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</a:tr>
              <a:tr h="359898"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t>A+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t>Highest 5%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t>95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</a:tr>
              <a:tr h="359898"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t>A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t>Next 10% (5-15)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t>90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</a:tr>
              <a:tr h="359898"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t>A-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t>Next 15% (15-30)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t>85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</a:tr>
              <a:tr h="359898"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t>B+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t>Next 15% (30-45)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t>80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</a:tr>
              <a:tr h="359898"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t>B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t>Next 15% (45-60)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t>75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</a:tr>
              <a:tr h="359898"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t>B-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t>Next 15% (60-75)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t>70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</a:tr>
              <a:tr h="359898"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t>C+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t>Next 5% (75-80)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t>65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</a:tr>
              <a:tr h="359898"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t>C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t>Next 5% (80-85)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t>60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</a:tr>
              <a:tr h="359898"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t>C-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t>Next 5% (85-90)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t>55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</a:tr>
              <a:tr h="359898"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t>D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t>Next 5% (90-95)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t>50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</a:tr>
              <a:tr h="359898"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t>F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t>Lowest 5%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t>&lt; 50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280" name="Hybrid of relative and absolute; grade is better of the two"/>
          <p:cNvSpPr txBox="1"/>
          <p:nvPr/>
        </p:nvSpPr>
        <p:spPr>
          <a:xfrm>
            <a:off x="286072" y="1384554"/>
            <a:ext cx="8571856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 algn="ctr"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Hybrid of relative and absolute; grade is </a:t>
            </a:r>
            <a:r>
              <a:rPr b="1"/>
              <a:t>better</a:t>
            </a:r>
            <a:r>
              <a:t> of the two</a:t>
            </a:r>
          </a:p>
        </p:txBody>
      </p:sp>
      <p:sp>
        <p:nvSpPr>
          <p:cNvPr id="281" name="Example: Score 82 but 33%le; Rel.: B-; Abs.: B+; so, B+"/>
          <p:cNvSpPr txBox="1"/>
          <p:nvPr/>
        </p:nvSpPr>
        <p:spPr>
          <a:xfrm>
            <a:off x="286072" y="6332662"/>
            <a:ext cx="8571856" cy="41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 algn="ctr"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Example:</a:t>
            </a:r>
            <a:r>
              <a:t> Score 82 but 33%le; Rel.: B-; Abs.: B+; so, B+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86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84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5" name="Course Administrivia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Course Administrivia</a:t>
              </a:r>
            </a:p>
          </p:txBody>
        </p:sp>
      </p:grpSp>
      <p:sp>
        <p:nvSpPr>
          <p:cNvPr id="287" name="Lectures: MWF 4-4:50pm PT @ WLH 2205…"/>
          <p:cNvSpPr txBox="1"/>
          <p:nvPr/>
        </p:nvSpPr>
        <p:spPr>
          <a:xfrm>
            <a:off x="312353" y="1523999"/>
            <a:ext cx="8519294" cy="41908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2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Lectures</a:t>
            </a:r>
            <a:r>
              <a:rPr b="0"/>
              <a:t>: </a:t>
            </a:r>
            <a:r>
              <a:t>MWF 4-</a:t>
            </a:r>
            <a:r>
              <a:t>4:50pm PT </a:t>
            </a:r>
            <a:r>
              <a:rPr b="0"/>
              <a:t>@ </a:t>
            </a:r>
            <a:r>
              <a:t>WLH 2205</a:t>
            </a:r>
          </a:p>
          <a:p>
            <a:pPr lvl="1" marL="762000" indent="-381000">
              <a:lnSpc>
                <a:spcPct val="12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Live attendance optional; automatically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podcast</a:t>
            </a:r>
          </a:p>
          <a:p>
            <a:pPr lvl="1" marL="762000" indent="-381000">
              <a:lnSpc>
                <a:spcPct val="12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Discussion slot (</a:t>
            </a:r>
            <a:r>
              <a:rPr b="1"/>
              <a:t>Fri 5-6pm PT</a:t>
            </a:r>
            <a:r>
              <a:t>) will be used only a few times</a:t>
            </a:r>
          </a:p>
          <a:p>
            <a:pPr marL="381000" indent="-381000">
              <a:lnSpc>
                <a:spcPct val="12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Instructor</a:t>
            </a:r>
            <a:r>
              <a:rPr b="0"/>
              <a:t>: Arun Kumar; akk018 [at] ucsd.edu</a:t>
            </a:r>
            <a:endParaRPr b="0"/>
          </a:p>
          <a:p>
            <a:pPr lvl="1" marL="762000" indent="-381000">
              <a:lnSpc>
                <a:spcPct val="12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0"/>
              <a:t>Office hours: </a:t>
            </a:r>
            <a:r>
              <a:t>Mon 5-6pm PT</a:t>
            </a:r>
            <a:r>
              <a:rPr b="0"/>
              <a:t> @ </a:t>
            </a:r>
            <a:r>
              <a:t>CSE </a:t>
            </a:r>
            <a:r>
              <a:t>3218</a:t>
            </a:r>
          </a:p>
          <a:p>
            <a:pPr marL="381000" indent="-381000">
              <a:lnSpc>
                <a:spcPct val="12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Piazza</a:t>
            </a:r>
            <a:r>
              <a:rPr b="0"/>
              <a:t>: TBD</a:t>
            </a:r>
            <a:endParaRPr b="0"/>
          </a:p>
          <a:p>
            <a:pPr lvl="1" marL="762000" indent="-381000">
              <a:lnSpc>
                <a:spcPct val="12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0"/>
              <a:t>For async. Q&amp;A/discussions, all announcements</a:t>
            </a:r>
            <a:endParaRPr b="0"/>
          </a:p>
          <a:p>
            <a:pPr marL="381000" indent="-381000">
              <a:lnSpc>
                <a:spcPct val="12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Canvas</a:t>
            </a:r>
            <a:r>
              <a:rPr b="0"/>
              <a:t> for Peer Evaluation Activities; async.</a:t>
            </a:r>
            <a:endParaRPr b="0"/>
          </a:p>
          <a:p>
            <a:pPr marL="381000" indent="-381000">
              <a:lnSpc>
                <a:spcPct val="12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Google Forms</a:t>
            </a:r>
            <a:r>
              <a:rPr b="0"/>
              <a:t> for Peer Instruction Activities; in-class only</a:t>
            </a:r>
          </a:p>
          <a:p>
            <a:pPr marL="381000" indent="-381000">
              <a:lnSpc>
                <a:spcPct val="12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TA</a:t>
            </a:r>
            <a:r>
              <a:rPr b="0"/>
              <a:t>: Kyle Luoma; see course homepage for details</a:t>
            </a:r>
          </a:p>
        </p:txBody>
      </p:sp>
      <p:sp>
        <p:nvSpPr>
          <p:cNvPr id="288" name="https://cseweb.ucsd.edu/classes/sp23/cse132C-a/index.html"/>
          <p:cNvSpPr txBox="1"/>
          <p:nvPr/>
        </p:nvSpPr>
        <p:spPr>
          <a:xfrm>
            <a:off x="202034" y="6006906"/>
            <a:ext cx="8739933" cy="41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30000"/>
              </a:lnSpc>
              <a:defRPr sz="22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ea typeface="Arial"/>
                <a:cs typeface="Arial"/>
                <a:sym typeface="Arial"/>
                <a:hlinkClick r:id="rId3" invalidUrl="" action="" tgtFrame="" tooltip="" history="1" highlightClick="0" endSnd="0"/>
              </a:defRPr>
            </a:lvl1pPr>
          </a:lstStyle>
          <a:p>
            <a:pPr>
              <a:defRPr u="none">
                <a:solidFill>
                  <a:schemeClr val="accent1"/>
                </a:solidFill>
                <a:uFillTx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https://cseweb.ucsd.edu/classes/sp23/cse132C-a/index.html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93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9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92" name="Programming Project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Programming Projects</a:t>
              </a:r>
            </a:p>
          </p:txBody>
        </p:sp>
      </p:grpSp>
      <p:sp>
        <p:nvSpPr>
          <p:cNvPr id="294" name="BadgerDB: An RDBMS skeleton in C++ from UW-Madison…"/>
          <p:cNvSpPr txBox="1"/>
          <p:nvPr/>
        </p:nvSpPr>
        <p:spPr>
          <a:xfrm>
            <a:off x="304800" y="1600200"/>
            <a:ext cx="8624987" cy="4190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81000" indent="-381000">
              <a:lnSpc>
                <a:spcPct val="12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BadgerDB</a:t>
            </a:r>
            <a:r>
              <a:rPr b="0"/>
              <a:t>: An RDBMS skeleton</a:t>
            </a:r>
            <a:r>
              <a:t> </a:t>
            </a:r>
            <a:r>
              <a:rPr b="0"/>
              <a:t>in C++ from UW-Madison</a:t>
            </a:r>
          </a:p>
          <a:p>
            <a:pPr marL="381000" indent="-381000">
              <a:lnSpc>
                <a:spcPct val="12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Project 1</a:t>
            </a:r>
            <a:r>
              <a:rPr b="0"/>
              <a:t>: </a:t>
            </a:r>
            <a:r>
              <a:rPr b="0"/>
              <a:t>Buffer Manager; implement the</a:t>
            </a:r>
            <a:r>
              <a:t> </a:t>
            </a:r>
            <a:r>
              <a:rPr b="0"/>
              <a:t>clock algorithm</a:t>
            </a:r>
          </a:p>
          <a:p>
            <a:pPr marL="381000" indent="-381000">
              <a:lnSpc>
                <a:spcPct val="12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Project 2</a:t>
            </a:r>
            <a:r>
              <a:rPr b="0"/>
              <a:t>: </a:t>
            </a:r>
            <a:r>
              <a:rPr b="0"/>
              <a:t>B+ Tree Index; implement insert/update/delete ops</a:t>
            </a:r>
          </a:p>
          <a:p>
            <a:pPr marL="381000" indent="-381000">
              <a:lnSpc>
                <a:spcPct val="12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Teams of 2 or 1 only</a:t>
            </a:r>
            <a:r>
              <a:rPr b="0"/>
              <a:t>; submit team via TA’s Google Form</a:t>
            </a:r>
            <a:endParaRPr b="0"/>
          </a:p>
          <a:p>
            <a:pPr marL="381000" indent="-381000">
              <a:lnSpc>
                <a:spcPct val="12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0"/>
              <a:t>Academic Integrity policies:</a:t>
            </a:r>
            <a:endParaRPr b="0"/>
          </a:p>
          <a:p>
            <a:pPr lvl="1" marL="762000" indent="-381000">
              <a:lnSpc>
                <a:spcPct val="12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0"/>
              <a:t>OK to discuss with peers at conceptual level, generic errors</a:t>
            </a:r>
            <a:endParaRPr b="0"/>
          </a:p>
          <a:p>
            <a:pPr lvl="1" marL="762000" indent="-381000">
              <a:lnSpc>
                <a:spcPct val="12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0"/>
              <a:t>No sharing of code across teams</a:t>
            </a:r>
            <a:endParaRPr b="0"/>
          </a:p>
          <a:p>
            <a:pPr lvl="1" marL="762000" indent="-381000">
              <a:lnSpc>
                <a:spcPct val="12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0"/>
              <a:t>CoPilot-style LLMs are OK to use while coding to assist you</a:t>
            </a:r>
            <a:endParaRPr b="0"/>
          </a:p>
          <a:p>
            <a:pPr lvl="1" marL="762000" indent="-381000">
              <a:lnSpc>
                <a:spcPct val="12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0"/>
              <a:t>Do NOT post your code online or search for solutions online</a:t>
            </a:r>
            <a:endParaRPr i="1"/>
          </a:p>
          <a:p>
            <a:pPr marL="381000" indent="-381000">
              <a:lnSpc>
                <a:spcPct val="12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See course projects page for more details</a:t>
            </a:r>
          </a:p>
        </p:txBody>
      </p:sp>
      <p:sp>
        <p:nvSpPr>
          <p:cNvPr id="295" name="https://cseweb.ucsd.edu/classes/sp23/cse132C-a/index.html"/>
          <p:cNvSpPr txBox="1"/>
          <p:nvPr/>
        </p:nvSpPr>
        <p:spPr>
          <a:xfrm>
            <a:off x="202034" y="5993494"/>
            <a:ext cx="8739933" cy="41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30000"/>
              </a:lnSpc>
              <a:defRPr sz="22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ea typeface="Arial"/>
                <a:cs typeface="Arial"/>
                <a:sym typeface="Arial"/>
                <a:hlinkClick r:id="rId2" invalidUrl="" action="" tgtFrame="" tooltip="" history="1" highlightClick="0" endSnd="0"/>
              </a:defRPr>
            </a:lvl1pPr>
          </a:lstStyle>
          <a:p>
            <a:pPr>
              <a:defRPr u="none">
                <a:solidFill>
                  <a:schemeClr val="accent1"/>
                </a:solidFill>
                <a:uFillTx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https://cseweb.ucsd.edu/classes/sp23/cse132C-a/index.html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00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9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99" name="Tentative Schedule for Prog. Projects"/>
            <p:cNvSpPr txBox="1"/>
            <p:nvPr/>
          </p:nvSpPr>
          <p:spPr>
            <a:xfrm>
              <a:off x="0" y="298724"/>
              <a:ext cx="9144000" cy="6217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38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Tentative Schedule for Prog. Projects</a:t>
              </a:r>
            </a:p>
          </p:txBody>
        </p:sp>
      </p:grpSp>
      <p:graphicFrame>
        <p:nvGraphicFramePr>
          <p:cNvPr id="301" name="Table 1"/>
          <p:cNvGraphicFramePr/>
          <p:nvPr/>
        </p:nvGraphicFramePr>
        <p:xfrm>
          <a:off x="929816" y="1694273"/>
          <a:ext cx="7297068" cy="303422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{C7B018BB-80A7-4F77-B60F-C8B233D01FF8}</a:tableStyleId>
              </a:tblPr>
              <a:tblGrid>
                <a:gridCol w="2105610"/>
                <a:gridCol w="5178757"/>
              </a:tblGrid>
              <a:tr h="431646"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rPr b="1"/>
                        <a:t>Date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rPr b="1"/>
                        <a:t>Agenda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</a:tr>
              <a:tr h="431646"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t>Thu, Apr 13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t>Project 1 released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</a:tr>
              <a:tr h="431646"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t>Fri, Apr 14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t>Discussion on Project 1 by TA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</a:tr>
              <a:tr h="431646"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t>Tue, Apr 25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rPr b="1"/>
                        <a:t>Project 1 due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</a:tr>
              <a:tr h="431646"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t>Thu, Apr 27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t>Project 2 released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</a:tr>
              <a:tr h="431646"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t>Fri, Apr 28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t>Discussion on Project 2 by TA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</a:tr>
              <a:tr h="431646"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t>Thu, May 25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ts val="3500"/>
                        </a:lnSpc>
                        <a:defRPr sz="1800"/>
                      </a:pPr>
                      <a:r>
                        <a:rPr b="1"/>
                        <a:t>Project 2 due</a:t>
                      </a:r>
                    </a:p>
                  </a:txBody>
                  <a:tcPr marL="76200" marR="76200" marT="25400" marB="25400" anchor="ctr" anchorCtr="0" horzOverflow="overflow">
                    <a:lnL w="12700">
                      <a:solidFill>
                        <a:srgbClr val="808080"/>
                      </a:solidFill>
                      <a:miter lim="400000"/>
                    </a:lnL>
                    <a:lnR w="12700">
                      <a:solidFill>
                        <a:srgbClr val="808080"/>
                      </a:solidFill>
                      <a:miter lim="400000"/>
                    </a:lnR>
                    <a:lnT w="12700">
                      <a:solidFill>
                        <a:srgbClr val="808080"/>
                      </a:solidFill>
                      <a:miter lim="400000"/>
                    </a:lnT>
                    <a:lnB w="12700">
                      <a:solidFill>
                        <a:srgbClr val="80808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02" name="No late days! Plan your work upfront.…"/>
          <p:cNvSpPr txBox="1"/>
          <p:nvPr/>
        </p:nvSpPr>
        <p:spPr>
          <a:xfrm>
            <a:off x="87783" y="4944207"/>
            <a:ext cx="8968434" cy="827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algn="ctr">
              <a:lnSpc>
                <a:spcPct val="110000"/>
              </a:lnSpc>
              <a:defRPr b="1" sz="24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 late days!</a:t>
            </a:r>
            <a:r>
              <a:rPr b="0"/>
              <a:t> </a:t>
            </a:r>
            <a:r>
              <a:rPr b="0">
                <a:solidFill>
                  <a:srgbClr val="535353"/>
                </a:solidFill>
              </a:rPr>
              <a:t>Plan your work upfront.</a:t>
            </a:r>
            <a:endParaRPr>
              <a:solidFill>
                <a:srgbClr val="535353"/>
              </a:solidFill>
            </a:endParaRPr>
          </a:p>
          <a:p>
            <a:pPr algn="ctr">
              <a:lnSpc>
                <a:spcPct val="110000"/>
              </a:lnSpc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Try to join the discussions by the TA on the projects.</a:t>
            </a:r>
          </a:p>
        </p:txBody>
      </p:sp>
      <p:sp>
        <p:nvSpPr>
          <p:cNvPr id="303" name="https://cseweb.ucsd.edu/classes/sp23/cse132C-a/index.html"/>
          <p:cNvSpPr txBox="1"/>
          <p:nvPr/>
        </p:nvSpPr>
        <p:spPr>
          <a:xfrm>
            <a:off x="202034" y="5993494"/>
            <a:ext cx="8739933" cy="41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30000"/>
              </a:lnSpc>
              <a:defRPr sz="22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ea typeface="Arial"/>
                <a:cs typeface="Arial"/>
                <a:sym typeface="Arial"/>
                <a:hlinkClick r:id="rId2" invalidUrl="" action="" tgtFrame="" tooltip="" history="1" highlightClick="0" endSnd="0"/>
              </a:defRPr>
            </a:lvl1pPr>
          </a:lstStyle>
          <a:p>
            <a:pPr>
              <a:defRPr u="none">
                <a:solidFill>
                  <a:schemeClr val="accent1"/>
                </a:solidFill>
                <a:uFillTx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https://cseweb.ucsd.edu/classes/sp23/cse132C-a/index.html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02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08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0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07" name="Peer Activitie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Peer Activities</a:t>
              </a:r>
            </a:p>
          </p:txBody>
        </p:sp>
      </p:grpSp>
      <p:sp>
        <p:nvSpPr>
          <p:cNvPr id="309" name="Peer Instruction Activities: 5 x 1%…"/>
          <p:cNvSpPr txBox="1"/>
          <p:nvPr/>
        </p:nvSpPr>
        <p:spPr>
          <a:xfrm>
            <a:off x="304800" y="1651000"/>
            <a:ext cx="8624987" cy="4190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81000" indent="-381000">
              <a:lnSpc>
                <a:spcPct val="12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Peer Instruction Activities: 5 x 1%</a:t>
            </a:r>
          </a:p>
          <a:p>
            <a:pPr lvl="1" marL="762000" indent="-381000">
              <a:lnSpc>
                <a:spcPct val="12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Open-ended question prompt to discuss with peers</a:t>
            </a:r>
          </a:p>
          <a:p>
            <a:pPr lvl="1" marL="762000" indent="-381000">
              <a:lnSpc>
                <a:spcPct val="12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First answer by yourself; then discuss; then answer again</a:t>
            </a:r>
          </a:p>
          <a:p>
            <a:pPr lvl="1" marL="762000" indent="-381000">
              <a:lnSpc>
                <a:spcPct val="12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In-person only on random lecture dates; via Google Forms</a:t>
            </a:r>
          </a:p>
          <a:p>
            <a:pPr lvl="1" marL="762000" indent="-381000">
              <a:lnSpc>
                <a:spcPct val="12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6 activities in total; top 5 scores retained</a:t>
            </a:r>
          </a:p>
          <a:p>
            <a:pPr marL="381000" indent="-381000">
              <a:lnSpc>
                <a:spcPct val="12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Peer Evaluation Activities: 2 x 1.5%</a:t>
            </a:r>
          </a:p>
          <a:p>
            <a:pPr lvl="1" marL="762000" indent="-381000">
              <a:lnSpc>
                <a:spcPct val="12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Open-ended questions based on industry guest lectures</a:t>
            </a:r>
          </a:p>
          <a:p>
            <a:pPr lvl="1" marL="762000" indent="-381000">
              <a:lnSpc>
                <a:spcPct val="12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Asynchronous online submission on Canvas</a:t>
            </a:r>
          </a:p>
          <a:p>
            <a:pPr lvl="1" marL="762000" indent="-381000">
              <a:lnSpc>
                <a:spcPct val="12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OK to discuss with peers but full answer by yourself</a:t>
            </a:r>
          </a:p>
          <a:p>
            <a:pPr lvl="1" marL="762000" indent="-381000">
              <a:lnSpc>
                <a:spcPct val="12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Submissions evaluated anonymously by 3 peers</a:t>
            </a:r>
          </a:p>
        </p:txBody>
      </p:sp>
      <p:sp>
        <p:nvSpPr>
          <p:cNvPr id="310" name="https://cseweb.ucsd.edu/classes/sp23/cse132C-a/index.html"/>
          <p:cNvSpPr txBox="1"/>
          <p:nvPr/>
        </p:nvSpPr>
        <p:spPr>
          <a:xfrm>
            <a:off x="202034" y="6069694"/>
            <a:ext cx="8739933" cy="41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30000"/>
              </a:lnSpc>
              <a:defRPr sz="22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ea typeface="Arial"/>
                <a:cs typeface="Arial"/>
                <a:sym typeface="Arial"/>
                <a:hlinkClick r:id="rId2" invalidUrl="" action="" tgtFrame="" tooltip="" history="1" highlightClick="0" endSnd="0"/>
              </a:defRPr>
            </a:lvl1pPr>
          </a:lstStyle>
          <a:p>
            <a:pPr>
              <a:defRPr u="none">
                <a:solidFill>
                  <a:schemeClr val="accent1"/>
                </a:solidFill>
                <a:uFillTx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https://cseweb.ucsd.edu/classes/sp23/cse132C-a/index.html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15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1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14" name="General Dos and Do NOT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General Dos and Do NOTs</a:t>
              </a:r>
            </a:p>
          </p:txBody>
        </p:sp>
      </p:grpSp>
      <p:sp>
        <p:nvSpPr>
          <p:cNvPr id="316" name="Do:…"/>
          <p:cNvSpPr txBox="1"/>
          <p:nvPr/>
        </p:nvSpPr>
        <p:spPr>
          <a:xfrm>
            <a:off x="431800" y="1511299"/>
            <a:ext cx="8407400" cy="4859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110000"/>
              </a:lnSpc>
              <a:spcBef>
                <a:spcPts val="400"/>
              </a:spcBef>
              <a:defRPr b="1" sz="2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Do:</a:t>
            </a:r>
            <a:endParaRPr sz="4400"/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Try to join the lectures and discussions in person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View and review podcast videos asynchronously yourself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Follow all announcements and participate in Q&amp;A/discussions on Piazza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Use “CSE132C:” as subject prefix for all emails to me/TA</a:t>
            </a:r>
          </a:p>
          <a:p>
            <a:pPr>
              <a:lnSpc>
                <a:spcPct val="110000"/>
              </a:lnSpc>
              <a:spcBef>
                <a:spcPts val="400"/>
              </a:spcBef>
              <a:defRPr b="1" sz="24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Do NOT:</a:t>
            </a:r>
            <a:endParaRPr sz="4400"/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Record in class without explicit permission of the instructor and other participating students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Harass, intimidate, or intentionally talk over other students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Violate Academic Integrity on any graded components; I am </a:t>
            </a:r>
            <a:r>
              <a:rPr i="1"/>
              <a:t>very strict</a:t>
            </a:r>
            <a:r>
              <a:t> on this matter!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3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3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3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3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316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19" name="Questions?"/>
          <p:cNvSpPr txBox="1"/>
          <p:nvPr/>
        </p:nvSpPr>
        <p:spPr>
          <a:xfrm>
            <a:off x="533400" y="2844451"/>
            <a:ext cx="8077200" cy="584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sz="35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Questions?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24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2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23" name="Example DB: Netflix, Hulu, etc.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Example DB: Netflix, Hulu, etc.</a:t>
              </a:r>
            </a:p>
          </p:txBody>
        </p:sp>
      </p:grpSp>
      <p:graphicFrame>
        <p:nvGraphicFramePr>
          <p:cNvPr id="325" name="Table 1"/>
          <p:cNvGraphicFramePr/>
          <p:nvPr/>
        </p:nvGraphicFramePr>
        <p:xfrm>
          <a:off x="609600" y="1828800"/>
          <a:ext cx="7785928" cy="111252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519555"/>
                <a:gridCol w="1708468"/>
                <a:gridCol w="1871218"/>
                <a:gridCol w="1251268"/>
                <a:gridCol w="1435418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2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NumStars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Timestamp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3.5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08/27/15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graphicFrame>
        <p:nvGraphicFramePr>
          <p:cNvPr id="326" name="Table 1"/>
          <p:cNvGraphicFramePr/>
          <p:nvPr/>
        </p:nvGraphicFramePr>
        <p:xfrm>
          <a:off x="609600" y="3327400"/>
          <a:ext cx="5105400" cy="121920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345485"/>
                <a:gridCol w="1181610"/>
                <a:gridCol w="906777"/>
                <a:gridCol w="1671528"/>
              </a:tblGrid>
              <a:tr h="40640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2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Age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JoinDate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6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CDC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Alice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CDC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23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CDC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01/10/13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CDCCE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22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solidFill>
                      <a:srgbClr val="FDEEE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27" name="Table 1"/>
          <p:cNvGraphicFramePr/>
          <p:nvPr/>
        </p:nvGraphicFramePr>
        <p:xfrm>
          <a:off x="630554" y="4838700"/>
          <a:ext cx="7751447" cy="111252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435418"/>
                <a:gridCol w="1505268"/>
                <a:gridCol w="2083118"/>
                <a:gridCol w="2727642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2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ReleaseDate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Director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Inception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07/13/2010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Christopher Nolan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22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</a:tr>
            </a:tbl>
          </a:graphicData>
        </a:graphic>
      </p:graphicFrame>
      <p:sp>
        <p:nvSpPr>
          <p:cNvPr id="328" name="Ratings"/>
          <p:cNvSpPr txBox="1"/>
          <p:nvPr/>
        </p:nvSpPr>
        <p:spPr>
          <a:xfrm>
            <a:off x="533400" y="1270000"/>
            <a:ext cx="2286000" cy="582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4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Ratings</a:t>
            </a:r>
          </a:p>
        </p:txBody>
      </p:sp>
      <p:sp>
        <p:nvSpPr>
          <p:cNvPr id="329" name="Users"/>
          <p:cNvSpPr txBox="1"/>
          <p:nvPr/>
        </p:nvSpPr>
        <p:spPr>
          <a:xfrm>
            <a:off x="5715000" y="3251200"/>
            <a:ext cx="2286000" cy="582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400">
                <a:solidFill>
                  <a:srgbClr val="E46C0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Users</a:t>
            </a:r>
          </a:p>
        </p:txBody>
      </p:sp>
      <p:sp>
        <p:nvSpPr>
          <p:cNvPr id="330" name="Movies"/>
          <p:cNvSpPr txBox="1"/>
          <p:nvPr/>
        </p:nvSpPr>
        <p:spPr>
          <a:xfrm>
            <a:off x="6172200" y="4305300"/>
            <a:ext cx="2286000" cy="582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4200"/>
              </a:lnSpc>
              <a:defRPr b="1" sz="24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Movies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27" grpId="4"/>
      <p:bldP build="whole" bldLvl="1" animBg="1" rev="0" advAuto="0" spid="329" grpId="1"/>
      <p:bldP build="whole" bldLvl="1" animBg="1" rev="0" advAuto="0" spid="326" grpId="2"/>
      <p:bldP build="whole" bldLvl="1" animBg="1" rev="0" advAuto="0" spid="330" grpId="3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33" name="Recap: Relational Model"/>
          <p:cNvSpPr txBox="1"/>
          <p:nvPr/>
        </p:nvSpPr>
        <p:spPr>
          <a:xfrm>
            <a:off x="533400" y="2844451"/>
            <a:ext cx="8077200" cy="584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sz="35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Recap: Relational Model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38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3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37" name="Relational Model: Basic Term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Relational Model: Basic Terms</a:t>
              </a:r>
            </a:p>
          </p:txBody>
        </p:sp>
      </p:grpSp>
      <p:graphicFrame>
        <p:nvGraphicFramePr>
          <p:cNvPr id="339" name="Table 1"/>
          <p:cNvGraphicFramePr/>
          <p:nvPr/>
        </p:nvGraphicFramePr>
        <p:xfrm>
          <a:off x="679036" y="2514600"/>
          <a:ext cx="7785928" cy="185420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519555"/>
                <a:gridCol w="1708468"/>
                <a:gridCol w="1871218"/>
                <a:gridCol w="1251268"/>
                <a:gridCol w="1435418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NumStars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Timestamp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08/27/15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4.0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07/20/15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4232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293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08/02/15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54551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846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340" name="What is a Relation?"/>
          <p:cNvSpPr txBox="1"/>
          <p:nvPr/>
        </p:nvSpPr>
        <p:spPr>
          <a:xfrm>
            <a:off x="152400" y="1422400"/>
            <a:ext cx="8839200" cy="582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4200"/>
              </a:lnSpc>
              <a:defRPr i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What is a </a:t>
            </a:r>
            <a:r>
              <a:rPr b="1"/>
              <a:t>Relation</a:t>
            </a:r>
            <a:r>
              <a:t>?</a:t>
            </a:r>
          </a:p>
        </p:txBody>
      </p:sp>
      <p:sp>
        <p:nvSpPr>
          <p:cNvPr id="341" name="A glorified table!"/>
          <p:cNvSpPr txBox="1"/>
          <p:nvPr/>
        </p:nvSpPr>
        <p:spPr>
          <a:xfrm>
            <a:off x="152400" y="5500410"/>
            <a:ext cx="8839200" cy="5827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4200"/>
              </a:lnSpc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 glorified table!</a:t>
            </a:r>
          </a:p>
        </p:txBody>
      </p:sp>
      <p:sp>
        <p:nvSpPr>
          <p:cNvPr id="342" name="What are Attributes?"/>
          <p:cNvSpPr txBox="1"/>
          <p:nvPr/>
        </p:nvSpPr>
        <p:spPr>
          <a:xfrm>
            <a:off x="152400" y="1422400"/>
            <a:ext cx="8839200" cy="582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4200"/>
              </a:lnSpc>
              <a:defRPr i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What are </a:t>
            </a:r>
            <a:r>
              <a:rPr b="1"/>
              <a:t>Attributes</a:t>
            </a:r>
            <a:r>
              <a:t>?</a:t>
            </a:r>
          </a:p>
        </p:txBody>
      </p:sp>
      <p:sp>
        <p:nvSpPr>
          <p:cNvPr id="343" name="These things"/>
          <p:cNvSpPr txBox="1"/>
          <p:nvPr/>
        </p:nvSpPr>
        <p:spPr>
          <a:xfrm>
            <a:off x="152400" y="5500410"/>
            <a:ext cx="8839200" cy="5827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4200"/>
              </a:lnSpc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These things</a:t>
            </a:r>
          </a:p>
        </p:txBody>
      </p:sp>
      <p:grpSp>
        <p:nvGrpSpPr>
          <p:cNvPr id="349" name="Group"/>
          <p:cNvGrpSpPr/>
          <p:nvPr/>
        </p:nvGrpSpPr>
        <p:grpSpPr>
          <a:xfrm>
            <a:off x="685799" y="2533816"/>
            <a:ext cx="7772401" cy="2263472"/>
            <a:chOff x="0" y="0"/>
            <a:chExt cx="7772400" cy="2263470"/>
          </a:xfrm>
        </p:grpSpPr>
        <p:sp>
          <p:nvSpPr>
            <p:cNvPr id="344" name="Rectangle"/>
            <p:cNvSpPr/>
            <p:nvPr/>
          </p:nvSpPr>
          <p:spPr>
            <a:xfrm>
              <a:off x="-1" y="0"/>
              <a:ext cx="1447801" cy="2263471"/>
            </a:xfrm>
            <a:prstGeom prst="rect">
              <a:avLst/>
            </a:prstGeom>
            <a:noFill/>
            <a:ln w="38100" cap="flat">
              <a:solidFill>
                <a:srgbClr val="FF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45" name="Rectangle"/>
            <p:cNvSpPr/>
            <p:nvPr/>
          </p:nvSpPr>
          <p:spPr>
            <a:xfrm>
              <a:off x="1447800" y="0"/>
              <a:ext cx="1752600" cy="2263471"/>
            </a:xfrm>
            <a:prstGeom prst="rect">
              <a:avLst/>
            </a:prstGeom>
            <a:noFill/>
            <a:ln w="38100" cap="flat">
              <a:solidFill>
                <a:srgbClr val="FF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46" name="Rectangle"/>
            <p:cNvSpPr/>
            <p:nvPr/>
          </p:nvSpPr>
          <p:spPr>
            <a:xfrm>
              <a:off x="5105400" y="0"/>
              <a:ext cx="1219200" cy="2263471"/>
            </a:xfrm>
            <a:prstGeom prst="rect">
              <a:avLst/>
            </a:prstGeom>
            <a:noFill/>
            <a:ln w="38100" cap="flat">
              <a:solidFill>
                <a:srgbClr val="FF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47" name="Rectangle"/>
            <p:cNvSpPr/>
            <p:nvPr/>
          </p:nvSpPr>
          <p:spPr>
            <a:xfrm>
              <a:off x="3200400" y="0"/>
              <a:ext cx="1905000" cy="2263471"/>
            </a:xfrm>
            <a:prstGeom prst="rect">
              <a:avLst/>
            </a:prstGeom>
            <a:noFill/>
            <a:ln w="38100" cap="flat">
              <a:solidFill>
                <a:srgbClr val="FF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48" name="Rectangle"/>
            <p:cNvSpPr/>
            <p:nvPr/>
          </p:nvSpPr>
          <p:spPr>
            <a:xfrm>
              <a:off x="6324600" y="0"/>
              <a:ext cx="1447800" cy="2263471"/>
            </a:xfrm>
            <a:prstGeom prst="rect">
              <a:avLst/>
            </a:prstGeom>
            <a:noFill/>
            <a:ln w="38100" cap="flat">
              <a:solidFill>
                <a:srgbClr val="FF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350" name="What are Domains?"/>
          <p:cNvSpPr txBox="1"/>
          <p:nvPr/>
        </p:nvSpPr>
        <p:spPr>
          <a:xfrm>
            <a:off x="152400" y="1422400"/>
            <a:ext cx="8839200" cy="582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4200"/>
              </a:lnSpc>
              <a:defRPr i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What are </a:t>
            </a:r>
            <a:r>
              <a:rPr b="1"/>
              <a:t>Domains</a:t>
            </a:r>
            <a:r>
              <a:t>?</a:t>
            </a:r>
          </a:p>
        </p:txBody>
      </p:sp>
      <p:sp>
        <p:nvSpPr>
          <p:cNvPr id="351" name="The mathematical “domains” for the attributes"/>
          <p:cNvSpPr txBox="1"/>
          <p:nvPr/>
        </p:nvSpPr>
        <p:spPr>
          <a:xfrm>
            <a:off x="152400" y="5500410"/>
            <a:ext cx="8839200" cy="5827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4200"/>
              </a:lnSpc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The mathematical “domains” for the attributes</a:t>
            </a:r>
          </a:p>
        </p:txBody>
      </p:sp>
      <p:grpSp>
        <p:nvGrpSpPr>
          <p:cNvPr id="355" name="Group"/>
          <p:cNvGrpSpPr/>
          <p:nvPr/>
        </p:nvGrpSpPr>
        <p:grpSpPr>
          <a:xfrm>
            <a:off x="380999" y="4838700"/>
            <a:ext cx="5410201" cy="588135"/>
            <a:chOff x="0" y="0"/>
            <a:chExt cx="5410200" cy="588134"/>
          </a:xfrm>
        </p:grpSpPr>
        <p:sp>
          <p:nvSpPr>
            <p:cNvPr id="352" name="Integers"/>
            <p:cNvSpPr txBox="1"/>
            <p:nvPr/>
          </p:nvSpPr>
          <p:spPr>
            <a:xfrm>
              <a:off x="0" y="0"/>
              <a:ext cx="1905000" cy="5881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lnSpc>
                  <a:spcPts val="4200"/>
                </a:lnSpc>
                <a:defRPr sz="2600">
                  <a:solidFill>
                    <a:srgbClr val="53535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Integers</a:t>
              </a:r>
            </a:p>
          </p:txBody>
        </p:sp>
        <p:sp>
          <p:nvSpPr>
            <p:cNvPr id="353" name="Real"/>
            <p:cNvSpPr txBox="1"/>
            <p:nvPr/>
          </p:nvSpPr>
          <p:spPr>
            <a:xfrm>
              <a:off x="1676400" y="0"/>
              <a:ext cx="1905000" cy="5881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lnSpc>
                  <a:spcPts val="4200"/>
                </a:lnSpc>
                <a:defRPr sz="2600">
                  <a:solidFill>
                    <a:srgbClr val="53535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Real</a:t>
              </a:r>
            </a:p>
          </p:txBody>
        </p:sp>
        <p:sp>
          <p:nvSpPr>
            <p:cNvPr id="354" name="…"/>
            <p:cNvSpPr txBox="1"/>
            <p:nvPr/>
          </p:nvSpPr>
          <p:spPr>
            <a:xfrm>
              <a:off x="3505200" y="0"/>
              <a:ext cx="1905000" cy="5881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lnSpc>
                  <a:spcPts val="4200"/>
                </a:lnSpc>
                <a:defRPr sz="2600">
                  <a:solidFill>
                    <a:srgbClr val="53535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…</a:t>
              </a:r>
            </a:p>
          </p:txBody>
        </p:sp>
      </p:grpSp>
      <p:sp>
        <p:nvSpPr>
          <p:cNvPr id="356" name="What is Arity?"/>
          <p:cNvSpPr txBox="1"/>
          <p:nvPr/>
        </p:nvSpPr>
        <p:spPr>
          <a:xfrm>
            <a:off x="152400" y="1422400"/>
            <a:ext cx="8839200" cy="582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4200"/>
              </a:lnSpc>
              <a:defRPr i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What is </a:t>
            </a:r>
            <a:r>
              <a:rPr b="1"/>
              <a:t>Arity</a:t>
            </a:r>
            <a:r>
              <a:t>?</a:t>
            </a:r>
          </a:p>
        </p:txBody>
      </p:sp>
      <p:sp>
        <p:nvSpPr>
          <p:cNvPr id="357" name="Line"/>
          <p:cNvSpPr/>
          <p:nvPr/>
        </p:nvSpPr>
        <p:spPr>
          <a:xfrm>
            <a:off x="685800" y="4953000"/>
            <a:ext cx="7772400" cy="0"/>
          </a:xfrm>
          <a:prstGeom prst="line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358" name="Ratings"/>
          <p:cNvSpPr txBox="1"/>
          <p:nvPr/>
        </p:nvSpPr>
        <p:spPr>
          <a:xfrm>
            <a:off x="609600" y="1905000"/>
            <a:ext cx="2286000" cy="588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6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Ratings</a:t>
            </a:r>
          </a:p>
        </p:txBody>
      </p:sp>
      <p:sp>
        <p:nvSpPr>
          <p:cNvPr id="359" name="Number of attributes"/>
          <p:cNvSpPr txBox="1"/>
          <p:nvPr/>
        </p:nvSpPr>
        <p:spPr>
          <a:xfrm>
            <a:off x="152400" y="5500410"/>
            <a:ext cx="8839200" cy="5827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4200"/>
              </a:lnSpc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Number of attributes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xit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xit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after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xit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xit" nodeType="after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Class="entr" nodeType="after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afterEffect" presetSubtype="0" presetID="1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xit" nodeType="click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Class="exit" nodeType="afterEffect" presetSubtype="0" presetID="1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Class="entr" nodeType="afterEffect" presetSubtype="0" presetID="1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Class="entr" nodeType="clickEffect" presetSubtype="0" presetID="1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Class="entr" nodeType="afterEffect" presetSubtype="0" presetID="1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50" grpId="13"/>
      <p:bldP build="whole" bldLvl="1" animBg="1" rev="0" advAuto="0" spid="340" grpId="3"/>
      <p:bldP build="whole" bldLvl="1" animBg="1" rev="0" advAuto="0" spid="359" grpId="17"/>
      <p:bldP build="whole" bldLvl="1" animBg="1" rev="0" advAuto="0" spid="341" grpId="2"/>
      <p:bldP build="whole" bldLvl="1" animBg="1" rev="0" advAuto="0" spid="349" grpId="7"/>
      <p:bldP build="whole" bldLvl="1" animBg="1" rev="0" advAuto="0" spid="341" grpId="4"/>
      <p:bldP build="whole" bldLvl="1" animBg="1" rev="0" advAuto="0" spid="351" grpId="11"/>
      <p:bldP build="whole" bldLvl="1" animBg="1" rev="0" advAuto="0" spid="357" grpId="16"/>
      <p:bldP build="whole" bldLvl="1" animBg="1" rev="0" advAuto="0" spid="351" grpId="14"/>
      <p:bldP build="whole" bldLvl="1" animBg="1" rev="0" advAuto="0" spid="356" grpId="15"/>
      <p:bldP build="whole" bldLvl="1" animBg="1" rev="0" advAuto="0" spid="343" grpId="6"/>
      <p:bldP build="whole" bldLvl="1" animBg="1" rev="0" advAuto="0" spid="342" grpId="5"/>
      <p:bldP build="whole" bldLvl="1" animBg="1" rev="0" advAuto="0" spid="343" grpId="8"/>
      <p:bldP build="whole" bldLvl="1" animBg="1" rev="0" advAuto="0" spid="350" grpId="10"/>
      <p:bldP build="whole" bldLvl="1" animBg="1" rev="0" advAuto="0" spid="342" grpId="9"/>
      <p:bldP build="whole" bldLvl="1" animBg="1" rev="0" advAuto="0" spid="355" grpId="12"/>
      <p:bldP build="whole" bldLvl="1" animBg="1" rev="0" advAuto="0" spid="340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64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6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63" name="Relational Model: Basic Term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Relational Model: Basic Terms</a:t>
              </a:r>
            </a:p>
          </p:txBody>
        </p:sp>
      </p:grpSp>
      <p:graphicFrame>
        <p:nvGraphicFramePr>
          <p:cNvPr id="365" name="Table 1"/>
          <p:cNvGraphicFramePr/>
          <p:nvPr/>
        </p:nvGraphicFramePr>
        <p:xfrm>
          <a:off x="679036" y="2514600"/>
          <a:ext cx="7785928" cy="185420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519555"/>
                <a:gridCol w="1708468"/>
                <a:gridCol w="1871218"/>
                <a:gridCol w="1251268"/>
                <a:gridCol w="1435418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NumStars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Timestamp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08/27/15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4.0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07/20/15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4232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293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08/02/15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54551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846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366" name="What are Tuples?"/>
          <p:cNvSpPr txBox="1"/>
          <p:nvPr/>
        </p:nvSpPr>
        <p:spPr>
          <a:xfrm>
            <a:off x="152400" y="1562945"/>
            <a:ext cx="8839200" cy="5827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4200"/>
              </a:lnSpc>
              <a:defRPr i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What are </a:t>
            </a:r>
            <a:r>
              <a:rPr b="1"/>
              <a:t>Tuples</a:t>
            </a:r>
            <a:r>
              <a:t>?</a:t>
            </a:r>
          </a:p>
        </p:txBody>
      </p:sp>
      <p:sp>
        <p:nvSpPr>
          <p:cNvPr id="367" name="What is Cardinality?"/>
          <p:cNvSpPr txBox="1"/>
          <p:nvPr/>
        </p:nvSpPr>
        <p:spPr>
          <a:xfrm>
            <a:off x="152400" y="1570987"/>
            <a:ext cx="8839200" cy="582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4200"/>
              </a:lnSpc>
              <a:defRPr i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What is </a:t>
            </a:r>
            <a:r>
              <a:rPr b="1"/>
              <a:t>Cardinality</a:t>
            </a:r>
            <a:r>
              <a:t>?</a:t>
            </a:r>
          </a:p>
        </p:txBody>
      </p:sp>
      <p:sp>
        <p:nvSpPr>
          <p:cNvPr id="368" name="These things"/>
          <p:cNvSpPr txBox="1"/>
          <p:nvPr/>
        </p:nvSpPr>
        <p:spPr>
          <a:xfrm>
            <a:off x="152400" y="5105400"/>
            <a:ext cx="8839200" cy="582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4200"/>
              </a:lnSpc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These things</a:t>
            </a:r>
          </a:p>
        </p:txBody>
      </p:sp>
      <p:sp>
        <p:nvSpPr>
          <p:cNvPr id="369" name="Line"/>
          <p:cNvSpPr/>
          <p:nvPr/>
        </p:nvSpPr>
        <p:spPr>
          <a:xfrm flipV="1">
            <a:off x="457199" y="2971800"/>
            <a:ext cx="1" cy="1825488"/>
          </a:xfrm>
          <a:prstGeom prst="line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370" name="Number of tuples"/>
          <p:cNvSpPr txBox="1"/>
          <p:nvPr/>
        </p:nvSpPr>
        <p:spPr>
          <a:xfrm>
            <a:off x="152400" y="5105400"/>
            <a:ext cx="8839200" cy="582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4200"/>
              </a:lnSpc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Number of tuples</a:t>
            </a:r>
          </a:p>
        </p:txBody>
      </p:sp>
      <p:grpSp>
        <p:nvGrpSpPr>
          <p:cNvPr id="375" name="Group"/>
          <p:cNvGrpSpPr/>
          <p:nvPr/>
        </p:nvGrpSpPr>
        <p:grpSpPr>
          <a:xfrm>
            <a:off x="685800" y="2971800"/>
            <a:ext cx="7772400" cy="1799646"/>
            <a:chOff x="0" y="0"/>
            <a:chExt cx="7772400" cy="1799645"/>
          </a:xfrm>
        </p:grpSpPr>
        <p:sp>
          <p:nvSpPr>
            <p:cNvPr id="371" name="Rectangle"/>
            <p:cNvSpPr/>
            <p:nvPr/>
          </p:nvSpPr>
          <p:spPr>
            <a:xfrm>
              <a:off x="0" y="437983"/>
              <a:ext cx="7772400" cy="453888"/>
            </a:xfrm>
            <a:prstGeom prst="rect">
              <a:avLst/>
            </a:prstGeom>
            <a:noFill/>
            <a:ln w="38100" cap="flat">
              <a:solidFill>
                <a:srgbClr val="FF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72" name="Rectangle"/>
            <p:cNvSpPr/>
            <p:nvPr/>
          </p:nvSpPr>
          <p:spPr>
            <a:xfrm>
              <a:off x="0" y="-1"/>
              <a:ext cx="7772400" cy="437985"/>
            </a:xfrm>
            <a:prstGeom prst="rect">
              <a:avLst/>
            </a:prstGeom>
            <a:noFill/>
            <a:ln w="38100" cap="flat">
              <a:solidFill>
                <a:srgbClr val="FF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73" name="Rectangle"/>
            <p:cNvSpPr/>
            <p:nvPr/>
          </p:nvSpPr>
          <p:spPr>
            <a:xfrm>
              <a:off x="0" y="891870"/>
              <a:ext cx="7772400" cy="453888"/>
            </a:xfrm>
            <a:prstGeom prst="rect">
              <a:avLst/>
            </a:prstGeom>
            <a:noFill/>
            <a:ln w="38100" cap="flat">
              <a:solidFill>
                <a:srgbClr val="FF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74" name="Rectangle"/>
            <p:cNvSpPr/>
            <p:nvPr/>
          </p:nvSpPr>
          <p:spPr>
            <a:xfrm>
              <a:off x="0" y="1345757"/>
              <a:ext cx="7772400" cy="453888"/>
            </a:xfrm>
            <a:prstGeom prst="rect">
              <a:avLst/>
            </a:prstGeom>
            <a:noFill/>
            <a:ln w="38100" cap="flat">
              <a:solidFill>
                <a:srgbClr val="FF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376" name="Ratings"/>
          <p:cNvSpPr txBox="1"/>
          <p:nvPr/>
        </p:nvSpPr>
        <p:spPr>
          <a:xfrm>
            <a:off x="609600" y="1905000"/>
            <a:ext cx="2286000" cy="588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6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Ratings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xit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xit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after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67" grpId="4"/>
      <p:bldP build="whole" bldLvl="1" animBg="1" rev="0" advAuto="0" spid="368" grpId="2"/>
      <p:bldP build="whole" bldLvl="1" animBg="1" rev="0" advAuto="0" spid="370" grpId="7"/>
      <p:bldP build="whole" bldLvl="1" animBg="1" rev="0" advAuto="0" spid="366" grpId="1"/>
      <p:bldP build="whole" bldLvl="1" animBg="1" rev="0" advAuto="0" spid="368" grpId="6"/>
      <p:bldP build="whole" bldLvl="1" animBg="1" rev="0" advAuto="0" spid="369" grpId="8"/>
      <p:bldP build="whole" bldLvl="1" animBg="1" rev="0" advAuto="0" spid="366" grpId="5"/>
      <p:bldP build="whole" bldLvl="1" animBg="1" rev="0" advAuto="0" spid="375" grpId="3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81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7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0" name="Referring to “tuples”: Two notation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Referring to “tuples”: Two notations</a:t>
              </a:r>
            </a:p>
          </p:txBody>
        </p:sp>
      </p:grpSp>
      <p:sp>
        <p:nvSpPr>
          <p:cNvPr id="382" name="Without using attribute names (positional/sequence)…"/>
          <p:cNvSpPr txBox="1"/>
          <p:nvPr/>
        </p:nvSpPr>
        <p:spPr>
          <a:xfrm>
            <a:off x="393700" y="1476144"/>
            <a:ext cx="7810500" cy="8617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457200" indent="-457200">
              <a:lnSpc>
                <a:spcPct val="120000"/>
              </a:lnSpc>
              <a:buClr>
                <a:srgbClr val="92D050"/>
              </a:buClr>
              <a:buSzPct val="100000"/>
              <a:buAutoNum type="arabicPeriod" startAt="1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Without using attribute names (positional/sequence)</a:t>
            </a:r>
          </a:p>
          <a:p>
            <a:pPr marL="457200" indent="-457200">
              <a:lnSpc>
                <a:spcPct val="120000"/>
              </a:lnSpc>
              <a:buClr>
                <a:srgbClr val="92D050"/>
              </a:buClr>
              <a:buSzPct val="100000"/>
              <a:buAutoNum type="arabicPeriod" startAt="1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Using attribute names (named/set)</a:t>
            </a:r>
          </a:p>
        </p:txBody>
      </p:sp>
      <p:graphicFrame>
        <p:nvGraphicFramePr>
          <p:cNvPr id="383" name="Table 1"/>
          <p:cNvGraphicFramePr/>
          <p:nvPr/>
        </p:nvGraphicFramePr>
        <p:xfrm>
          <a:off x="679036" y="3048000"/>
          <a:ext cx="7785928" cy="185420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519555"/>
                <a:gridCol w="1708468"/>
                <a:gridCol w="1871218"/>
                <a:gridCol w="1251268"/>
                <a:gridCol w="1435418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NumStars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Timestamp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08/27/15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4.0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07/20/15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4232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293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08/02/15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54551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846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grpSp>
        <p:nvGrpSpPr>
          <p:cNvPr id="386" name="Group"/>
          <p:cNvGrpSpPr/>
          <p:nvPr/>
        </p:nvGrpSpPr>
        <p:grpSpPr>
          <a:xfrm>
            <a:off x="1600200" y="5714999"/>
            <a:ext cx="2362200" cy="685801"/>
            <a:chOff x="0" y="0"/>
            <a:chExt cx="2362200" cy="685800"/>
          </a:xfrm>
        </p:grpSpPr>
        <p:sp>
          <p:nvSpPr>
            <p:cNvPr id="384" name="Rectangle"/>
            <p:cNvSpPr/>
            <p:nvPr/>
          </p:nvSpPr>
          <p:spPr>
            <a:xfrm>
              <a:off x="0" y="0"/>
              <a:ext cx="2362200" cy="685800"/>
            </a:xfrm>
            <a:prstGeom prst="rect">
              <a:avLst/>
            </a:prstGeom>
            <a:blipFill rotWithShape="1">
              <a:blip r:embed="rId2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385" name="Text"/>
            <p:cNvSpPr txBox="1"/>
            <p:nvPr/>
          </p:nvSpPr>
          <p:spPr>
            <a:xfrm>
              <a:off x="0" y="0"/>
              <a:ext cx="2362200" cy="3581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/>
              <a:r>
                <a:t> </a:t>
              </a:r>
            </a:p>
          </p:txBody>
        </p:sp>
      </p:grpSp>
      <p:sp>
        <p:nvSpPr>
          <p:cNvPr id="387" name="Ratings (R)"/>
          <p:cNvSpPr txBox="1"/>
          <p:nvPr/>
        </p:nvSpPr>
        <p:spPr>
          <a:xfrm>
            <a:off x="609600" y="2438400"/>
            <a:ext cx="2286000" cy="588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6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Ratings (R)</a:t>
            </a:r>
          </a:p>
        </p:txBody>
      </p:sp>
      <p:sp>
        <p:nvSpPr>
          <p:cNvPr id="388" name="Rectangle"/>
          <p:cNvSpPr/>
          <p:nvPr/>
        </p:nvSpPr>
        <p:spPr>
          <a:xfrm>
            <a:off x="685800" y="3505200"/>
            <a:ext cx="7772400" cy="453888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89" name="t[1] = 3.5"/>
          <p:cNvSpPr txBox="1"/>
          <p:nvPr/>
        </p:nvSpPr>
        <p:spPr>
          <a:xfrm>
            <a:off x="4343400" y="5467350"/>
            <a:ext cx="2362200" cy="588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t[1] = 3.5</a:t>
            </a:r>
          </a:p>
        </p:txBody>
      </p:sp>
      <p:sp>
        <p:nvSpPr>
          <p:cNvPr id="390" name="t.NumStars = 3.5"/>
          <p:cNvSpPr txBox="1"/>
          <p:nvPr/>
        </p:nvSpPr>
        <p:spPr>
          <a:xfrm>
            <a:off x="4343400" y="6019800"/>
            <a:ext cx="3429000" cy="588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t.NumStars = 3.5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90" grpId="6"/>
      <p:bldP build="whole" bldLvl="1" animBg="1" rev="0" advAuto="0" spid="387" grpId="1"/>
      <p:bldP build="whole" bldLvl="1" animBg="1" rev="0" advAuto="0" spid="383" grpId="2"/>
      <p:bldP build="whole" bldLvl="1" animBg="1" rev="0" advAuto="0" spid="386" grpId="4"/>
      <p:bldP build="whole" bldLvl="1" animBg="1" rev="0" advAuto="0" spid="389" grpId="5"/>
      <p:bldP build="whole" bldLvl="1" animBg="1" rev="0" advAuto="0" spid="388" grpId="3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95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9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4" name="Relational Model: Basic Term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Relational Model: Basic Terms</a:t>
              </a:r>
            </a:p>
          </p:txBody>
        </p:sp>
      </p:grpSp>
      <p:graphicFrame>
        <p:nvGraphicFramePr>
          <p:cNvPr id="396" name="Table 1"/>
          <p:cNvGraphicFramePr/>
          <p:nvPr/>
        </p:nvGraphicFramePr>
        <p:xfrm>
          <a:off x="679036" y="2362200"/>
          <a:ext cx="7785928" cy="185420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519555"/>
                <a:gridCol w="1708468"/>
                <a:gridCol w="1871218"/>
                <a:gridCol w="1251268"/>
                <a:gridCol w="1435418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NumStars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Timestamp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08/27/15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4.0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07/20/15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4232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293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08/02/15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54551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846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397" name="What is Schema?"/>
          <p:cNvSpPr txBox="1"/>
          <p:nvPr/>
        </p:nvSpPr>
        <p:spPr>
          <a:xfrm>
            <a:off x="152400" y="1524000"/>
            <a:ext cx="8839200" cy="582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4200"/>
              </a:lnSpc>
              <a:defRPr i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What is </a:t>
            </a:r>
            <a:r>
              <a:rPr b="1"/>
              <a:t>Schema</a:t>
            </a:r>
            <a:r>
              <a:t>?</a:t>
            </a:r>
          </a:p>
        </p:txBody>
      </p:sp>
      <p:sp>
        <p:nvSpPr>
          <p:cNvPr id="398" name="The relation name, and the name and logical descriptions of the attributes (including domains)…"/>
          <p:cNvSpPr txBox="1"/>
          <p:nvPr/>
        </p:nvSpPr>
        <p:spPr>
          <a:xfrm>
            <a:off x="152400" y="4841873"/>
            <a:ext cx="8839200" cy="12498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spcBef>
                <a:spcPts val="800"/>
              </a:spcBef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The relation name, and the name and logical descriptions of the attributes (including domains)</a:t>
            </a:r>
          </a:p>
          <a:p>
            <a:pPr algn="ctr">
              <a:spcBef>
                <a:spcPts val="800"/>
              </a:spcBef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Aka “</a:t>
            </a:r>
            <a:r>
              <a:rPr b="1"/>
              <a:t>metadata</a:t>
            </a:r>
            <a:r>
              <a:t>”</a:t>
            </a:r>
          </a:p>
        </p:txBody>
      </p:sp>
      <p:sp>
        <p:nvSpPr>
          <p:cNvPr id="399" name="Rectangle"/>
          <p:cNvSpPr/>
          <p:nvPr/>
        </p:nvSpPr>
        <p:spPr>
          <a:xfrm>
            <a:off x="685800" y="2362200"/>
            <a:ext cx="7772400" cy="453888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00" name="Ratings"/>
          <p:cNvSpPr txBox="1"/>
          <p:nvPr/>
        </p:nvSpPr>
        <p:spPr>
          <a:xfrm>
            <a:off x="609600" y="1752600"/>
            <a:ext cx="2552700" cy="588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6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Ratings</a:t>
            </a:r>
          </a:p>
        </p:txBody>
      </p:sp>
      <p:sp>
        <p:nvSpPr>
          <p:cNvPr id="401" name="Rectangle"/>
          <p:cNvSpPr/>
          <p:nvPr/>
        </p:nvSpPr>
        <p:spPr>
          <a:xfrm>
            <a:off x="533400" y="1752600"/>
            <a:ext cx="1600200" cy="609602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01" grpId="3"/>
      <p:bldP build="whole" bldLvl="1" animBg="1" rev="0" advAuto="0" spid="397" grpId="1"/>
      <p:bldP build="whole" bldLvl="1" animBg="1" rev="0" advAuto="0" spid="399" grpId="2"/>
      <p:bldP build="whole" bldLvl="1" animBg="1" rev="0" advAuto="0" spid="398" grpId="4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406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04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05" name="Relational Model: Basic Term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Relational Model: Basic Terms</a:t>
              </a:r>
            </a:p>
          </p:txBody>
        </p:sp>
      </p:grpSp>
      <p:graphicFrame>
        <p:nvGraphicFramePr>
          <p:cNvPr id="407" name="Table 1"/>
          <p:cNvGraphicFramePr/>
          <p:nvPr/>
        </p:nvGraphicFramePr>
        <p:xfrm>
          <a:off x="679036" y="2286000"/>
          <a:ext cx="7785928" cy="185420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519555"/>
                <a:gridCol w="1708468"/>
                <a:gridCol w="1871218"/>
                <a:gridCol w="1251268"/>
                <a:gridCol w="1435418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NumStars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Timestamp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08/27/15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4.0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07/20/15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4232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293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08/02/15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54551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846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408" name="What is an Instance?"/>
          <p:cNvSpPr txBox="1"/>
          <p:nvPr/>
        </p:nvSpPr>
        <p:spPr>
          <a:xfrm>
            <a:off x="152400" y="1524000"/>
            <a:ext cx="8839200" cy="582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4200"/>
              </a:lnSpc>
              <a:defRPr i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What is an </a:t>
            </a:r>
            <a:r>
              <a:rPr b="1"/>
              <a:t>Instance</a:t>
            </a:r>
            <a:r>
              <a:t>?</a:t>
            </a:r>
          </a:p>
        </p:txBody>
      </p:sp>
      <p:sp>
        <p:nvSpPr>
          <p:cNvPr id="409" name="A given relation populated with a set of tuples…"/>
          <p:cNvSpPr txBox="1"/>
          <p:nvPr/>
        </p:nvSpPr>
        <p:spPr>
          <a:xfrm>
            <a:off x="152400" y="5648508"/>
            <a:ext cx="8839200" cy="8272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10000"/>
              </a:lnSpc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 given relation populated with a set of tuples</a:t>
            </a:r>
          </a:p>
          <a:p>
            <a:pPr algn="ctr">
              <a:lnSpc>
                <a:spcPct val="110000"/>
              </a:lnSpc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(loose analogy: schema:instance::type:value in PL)</a:t>
            </a:r>
          </a:p>
        </p:txBody>
      </p:sp>
      <p:sp>
        <p:nvSpPr>
          <p:cNvPr id="410" name="Instance 1"/>
          <p:cNvSpPr txBox="1"/>
          <p:nvPr/>
        </p:nvSpPr>
        <p:spPr>
          <a:xfrm>
            <a:off x="2819400" y="4572000"/>
            <a:ext cx="3429000" cy="582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4200"/>
              </a:lnSpc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Instance 1</a:t>
            </a:r>
          </a:p>
        </p:txBody>
      </p:sp>
      <p:graphicFrame>
        <p:nvGraphicFramePr>
          <p:cNvPr id="411" name="Table 1"/>
          <p:cNvGraphicFramePr/>
          <p:nvPr/>
        </p:nvGraphicFramePr>
        <p:xfrm>
          <a:off x="1066800" y="2743200"/>
          <a:ext cx="7785928" cy="185420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519555"/>
                <a:gridCol w="1708468"/>
                <a:gridCol w="1871218"/>
                <a:gridCol w="1251268"/>
                <a:gridCol w="1435418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NumStars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Timestamp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3292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06/27/14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794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294122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4.0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07/10/14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232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329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74423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03/08/14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8451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846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412" name="Instance 2"/>
          <p:cNvSpPr txBox="1"/>
          <p:nvPr/>
        </p:nvSpPr>
        <p:spPr>
          <a:xfrm>
            <a:off x="3352800" y="5029200"/>
            <a:ext cx="3429000" cy="582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4200"/>
              </a:lnSpc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Instance 2</a:t>
            </a:r>
          </a:p>
        </p:txBody>
      </p:sp>
      <p:sp>
        <p:nvSpPr>
          <p:cNvPr id="413" name="Ratings"/>
          <p:cNvSpPr txBox="1"/>
          <p:nvPr/>
        </p:nvSpPr>
        <p:spPr>
          <a:xfrm>
            <a:off x="609600" y="1727200"/>
            <a:ext cx="2286000" cy="588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6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Ratings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10" grpId="3"/>
      <p:bldP build="whole" bldLvl="1" animBg="1" rev="0" advAuto="0" spid="409" grpId="2"/>
      <p:bldP build="whole" bldLvl="1" animBg="1" rev="0" advAuto="0" spid="408" grpId="1"/>
      <p:bldP build="whole" bldLvl="1" animBg="1" rev="0" advAuto="0" spid="411" grpId="4"/>
      <p:bldP build="whole" bldLvl="1" animBg="1" rev="0" advAuto="0" spid="412" grpId="5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418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1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17" name="Relational Model: Basic Term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Relational Model: Basic Terms</a:t>
              </a:r>
            </a:p>
          </p:txBody>
        </p:sp>
      </p:grpSp>
      <p:graphicFrame>
        <p:nvGraphicFramePr>
          <p:cNvPr id="419" name="Table 1"/>
          <p:cNvGraphicFramePr/>
          <p:nvPr/>
        </p:nvGraphicFramePr>
        <p:xfrm>
          <a:off x="609600" y="1828800"/>
          <a:ext cx="7785928" cy="111252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519555"/>
                <a:gridCol w="1708468"/>
                <a:gridCol w="1871218"/>
                <a:gridCol w="1251268"/>
                <a:gridCol w="1435418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NumStars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Timestamp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08/27/15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420" name="What is a Relational Database?"/>
          <p:cNvSpPr txBox="1"/>
          <p:nvPr/>
        </p:nvSpPr>
        <p:spPr>
          <a:xfrm>
            <a:off x="533400" y="1295400"/>
            <a:ext cx="8839200" cy="582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4200"/>
              </a:lnSpc>
              <a:defRPr i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What is a </a:t>
            </a:r>
            <a:r>
              <a:rPr b="1"/>
              <a:t>Relational Database</a:t>
            </a:r>
            <a:r>
              <a:t>?</a:t>
            </a:r>
          </a:p>
        </p:txBody>
      </p:sp>
      <p:graphicFrame>
        <p:nvGraphicFramePr>
          <p:cNvPr id="421" name="Table 1"/>
          <p:cNvGraphicFramePr/>
          <p:nvPr/>
        </p:nvGraphicFramePr>
        <p:xfrm>
          <a:off x="609600" y="3200400"/>
          <a:ext cx="5105400" cy="121920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345485"/>
                <a:gridCol w="1181610"/>
                <a:gridCol w="906777"/>
                <a:gridCol w="1671528"/>
              </a:tblGrid>
              <a:tr h="40640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Age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JoinDate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6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CDC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Alice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CDC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CDC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01/10/13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CDCCE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24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solidFill>
                      <a:srgbClr val="FDEEE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22" name="Table 1"/>
          <p:cNvGraphicFramePr/>
          <p:nvPr/>
        </p:nvGraphicFramePr>
        <p:xfrm>
          <a:off x="630554" y="4572000"/>
          <a:ext cx="7751447" cy="111252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435418"/>
                <a:gridCol w="1505268"/>
                <a:gridCol w="2083118"/>
                <a:gridCol w="2727642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ReleaseDate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Director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Inception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07/13/2010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Christopher Nolan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24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</a:tr>
            </a:tbl>
          </a:graphicData>
        </a:graphic>
      </p:graphicFrame>
      <p:sp>
        <p:nvSpPr>
          <p:cNvPr id="423" name="A collection of relations; similarly, schema vs. instance"/>
          <p:cNvSpPr txBox="1"/>
          <p:nvPr/>
        </p:nvSpPr>
        <p:spPr>
          <a:xfrm>
            <a:off x="171450" y="5981700"/>
            <a:ext cx="8839200" cy="582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4200"/>
              </a:lnSpc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 collection of relations; similarly, schema vs. instance</a:t>
            </a:r>
          </a:p>
        </p:txBody>
      </p:sp>
      <p:sp>
        <p:nvSpPr>
          <p:cNvPr id="424" name="Ratings"/>
          <p:cNvSpPr txBox="1"/>
          <p:nvPr/>
        </p:nvSpPr>
        <p:spPr>
          <a:xfrm>
            <a:off x="533400" y="1270000"/>
            <a:ext cx="2286000" cy="588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6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Ratings</a:t>
            </a:r>
          </a:p>
        </p:txBody>
      </p:sp>
      <p:sp>
        <p:nvSpPr>
          <p:cNvPr id="425" name="Users"/>
          <p:cNvSpPr txBox="1"/>
          <p:nvPr/>
        </p:nvSpPr>
        <p:spPr>
          <a:xfrm>
            <a:off x="5715000" y="3124200"/>
            <a:ext cx="2286000" cy="588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600">
                <a:solidFill>
                  <a:srgbClr val="E46C0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Users</a:t>
            </a:r>
          </a:p>
        </p:txBody>
      </p:sp>
      <p:sp>
        <p:nvSpPr>
          <p:cNvPr id="426" name="Movies"/>
          <p:cNvSpPr txBox="1"/>
          <p:nvPr/>
        </p:nvSpPr>
        <p:spPr>
          <a:xfrm>
            <a:off x="6172200" y="4038600"/>
            <a:ext cx="2286000" cy="588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4200"/>
              </a:lnSpc>
              <a:defRPr b="1" sz="26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Movies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23" grpId="6"/>
      <p:bldP build="whole" bldLvl="1" animBg="1" rev="0" advAuto="0" spid="422" grpId="5"/>
      <p:bldP build="whole" bldLvl="1" animBg="1" rev="0" advAuto="0" spid="421" grpId="3"/>
      <p:bldP build="whole" bldLvl="1" animBg="1" rev="0" advAuto="0" spid="426" grpId="4"/>
      <p:bldP build="whole" bldLvl="1" animBg="1" rev="0" advAuto="0" spid="420" grpId="1"/>
      <p:bldP build="whole" bldLvl="1" animBg="1" rev="0" advAuto="0" spid="425" grpId="2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431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2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30" name="“Write Operations” on a Relation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“Write Operations” on a Relation</a:t>
              </a:r>
            </a:p>
          </p:txBody>
        </p:sp>
      </p:grpSp>
      <p:sp>
        <p:nvSpPr>
          <p:cNvPr id="432" name="Insert…"/>
          <p:cNvSpPr txBox="1"/>
          <p:nvPr/>
        </p:nvSpPr>
        <p:spPr>
          <a:xfrm>
            <a:off x="393700" y="1635250"/>
            <a:ext cx="8534400" cy="3231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457200" indent="-457200">
              <a:spcBef>
                <a:spcPts val="8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Insert</a:t>
            </a:r>
          </a:p>
          <a:p>
            <a:pPr lvl="1" marL="914400" indent="-457200">
              <a:spcBef>
                <a:spcPts val="8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Add tuples to a relation</a:t>
            </a:r>
          </a:p>
          <a:p>
            <a:pPr marL="457200" indent="-457200">
              <a:spcBef>
                <a:spcPts val="8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Delete</a:t>
            </a:r>
          </a:p>
          <a:p>
            <a:pPr lvl="1" marL="914400" indent="-457200">
              <a:spcBef>
                <a:spcPts val="8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Remove tuples from a relation (typically based on “predicate” matches, e.g., “NumStars &lt;= 4.5”</a:t>
            </a:r>
          </a:p>
          <a:p>
            <a:pPr marL="457200" indent="-457200">
              <a:spcBef>
                <a:spcPts val="8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Modify</a:t>
            </a:r>
          </a:p>
          <a:p>
            <a:pPr lvl="1" marL="914400" indent="-457200">
              <a:spcBef>
                <a:spcPts val="8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Logically, deletes + inserts, but typically implemented 	as in-place updates to a relation instance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437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35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36" name="“Read Operations” on a Relation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“Read Operations” on a Relation</a:t>
              </a:r>
            </a:p>
          </p:txBody>
        </p:sp>
      </p:grpSp>
      <p:sp>
        <p:nvSpPr>
          <p:cNvPr id="438" name="“Select”…"/>
          <p:cNvSpPr txBox="1"/>
          <p:nvPr/>
        </p:nvSpPr>
        <p:spPr>
          <a:xfrm>
            <a:off x="393700" y="1620519"/>
            <a:ext cx="8331200" cy="2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457200" indent="-457200">
              <a:spcBef>
                <a:spcPts val="8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“Select”</a:t>
            </a:r>
          </a:p>
          <a:p>
            <a:pPr lvl="1" marL="914400" indent="-457200">
              <a:spcBef>
                <a:spcPts val="8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0"/>
              <a:t>Select all tuples from </a:t>
            </a:r>
            <a:r>
              <a:t>Ratings</a:t>
            </a:r>
            <a:r>
              <a:rPr b="0"/>
              <a:t> with “</a:t>
            </a:r>
            <a:r>
              <a:t>UserID</a:t>
            </a:r>
            <a:r>
              <a:rPr b="0"/>
              <a:t> == 19” </a:t>
            </a:r>
          </a:p>
          <a:p>
            <a:pPr marL="457200" indent="-457200">
              <a:spcBef>
                <a:spcPts val="8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“Project”</a:t>
            </a:r>
          </a:p>
          <a:p>
            <a:pPr lvl="1" marL="914400" indent="-457200">
              <a:spcBef>
                <a:spcPts val="8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Select only Director attribute from Movies</a:t>
            </a:r>
          </a:p>
          <a:p>
            <a:pPr marL="457200" indent="-457200">
              <a:spcBef>
                <a:spcPts val="8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“Aggregate”</a:t>
            </a:r>
          </a:p>
          <a:p>
            <a:pPr lvl="1" marL="914400" indent="-457200">
              <a:spcBef>
                <a:spcPts val="8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Select </a:t>
            </a:r>
            <a:r>
              <a:rPr i="1"/>
              <a:t>Average</a:t>
            </a:r>
            <a:r>
              <a:t> of all NumStars in Ratings</a:t>
            </a:r>
          </a:p>
        </p:txBody>
      </p:sp>
      <p:sp>
        <p:nvSpPr>
          <p:cNvPr id="439" name="And a few more formal “algebraic” operations …"/>
          <p:cNvSpPr txBox="1"/>
          <p:nvPr/>
        </p:nvSpPr>
        <p:spPr>
          <a:xfrm>
            <a:off x="76200" y="5105400"/>
            <a:ext cx="8991600" cy="577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4200"/>
              </a:lnSpc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And a few more formal “algebraic” operations …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42" name="Recap: Relational Algebra"/>
          <p:cNvSpPr txBox="1"/>
          <p:nvPr/>
        </p:nvSpPr>
        <p:spPr>
          <a:xfrm>
            <a:off x="533400" y="2844451"/>
            <a:ext cx="8077200" cy="584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sz="35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Recap: Relational Algebra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6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44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5" name="Basic Relational Operation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Basic Relational Operations</a:t>
              </a:r>
            </a:p>
          </p:txBody>
        </p:sp>
      </p:grpSp>
      <p:sp>
        <p:nvSpPr>
          <p:cNvPr id="447" name="Select…"/>
          <p:cNvSpPr txBox="1"/>
          <p:nvPr/>
        </p:nvSpPr>
        <p:spPr>
          <a:xfrm>
            <a:off x="457200" y="1447800"/>
            <a:ext cx="8001000" cy="43263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>
              <a:lnSpc>
                <a:spcPct val="135000"/>
              </a:lnSpc>
              <a:defRPr b="1" sz="3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Select</a:t>
            </a:r>
            <a:endParaRPr sz="4200"/>
          </a:p>
          <a:p>
            <a:pPr>
              <a:lnSpc>
                <a:spcPct val="135000"/>
              </a:lnSpc>
              <a:defRPr b="1" sz="3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Project</a:t>
            </a:r>
            <a:endParaRPr sz="4200"/>
          </a:p>
          <a:p>
            <a:pPr>
              <a:lnSpc>
                <a:spcPct val="135000"/>
              </a:lnSpc>
              <a:defRPr b="1" sz="3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Rename</a:t>
            </a:r>
            <a:endParaRPr sz="4200"/>
          </a:p>
          <a:p>
            <a:pPr>
              <a:lnSpc>
                <a:spcPct val="135000"/>
              </a:lnSpc>
              <a:defRPr b="1" sz="3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Cross Product </a:t>
            </a:r>
            <a:r>
              <a:rPr b="0"/>
              <a:t>(aka Cartesian Product)</a:t>
            </a:r>
            <a:endParaRPr sz="3300"/>
          </a:p>
          <a:p>
            <a:pPr>
              <a:lnSpc>
                <a:spcPct val="135000"/>
              </a:lnSpc>
              <a:defRPr sz="3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Set Operations:</a:t>
            </a:r>
            <a:endParaRPr sz="4200"/>
          </a:p>
          <a:p>
            <a:pPr>
              <a:lnSpc>
                <a:spcPct val="135000"/>
              </a:lnSpc>
              <a:defRPr b="1" sz="3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Union</a:t>
            </a:r>
            <a:endParaRPr sz="4200"/>
          </a:p>
          <a:p>
            <a:pPr>
              <a:lnSpc>
                <a:spcPct val="135000"/>
              </a:lnSpc>
              <a:defRPr b="1" sz="3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Set Difference</a:t>
            </a:r>
          </a:p>
        </p:txBody>
      </p:sp>
      <p:sp>
        <p:nvSpPr>
          <p:cNvPr id="448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49" name="Rectangle"/>
          <p:cNvSpPr/>
          <p:nvPr/>
        </p:nvSpPr>
        <p:spPr>
          <a:xfrm>
            <a:off x="393699" y="1451629"/>
            <a:ext cx="1496570" cy="580371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49" grpId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3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5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2" name="Select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Select</a:t>
              </a:r>
            </a:p>
          </p:txBody>
        </p:sp>
      </p:grpSp>
      <p:sp>
        <p:nvSpPr>
          <p:cNvPr id="454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455" name="Table 1"/>
          <p:cNvGraphicFramePr/>
          <p:nvPr/>
        </p:nvGraphicFramePr>
        <p:xfrm>
          <a:off x="533400" y="1905000"/>
          <a:ext cx="7785928" cy="185420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519555"/>
                <a:gridCol w="1708468"/>
                <a:gridCol w="1871218"/>
                <a:gridCol w="1251268"/>
                <a:gridCol w="1435418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NumStars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Timestamp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08/27/15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4.0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07/20/15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08/02/14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03/05/14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456" name="Ratings (R)"/>
          <p:cNvSpPr txBox="1"/>
          <p:nvPr/>
        </p:nvSpPr>
        <p:spPr>
          <a:xfrm>
            <a:off x="457200" y="1295400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Ratings (R)</a:t>
            </a:r>
          </a:p>
        </p:txBody>
      </p:sp>
      <p:sp>
        <p:nvSpPr>
          <p:cNvPr id="457" name="Example: Get all ratings with 4.0 or more stars"/>
          <p:cNvSpPr txBox="1"/>
          <p:nvPr/>
        </p:nvSpPr>
        <p:spPr>
          <a:xfrm>
            <a:off x="457200" y="4267200"/>
            <a:ext cx="8305800" cy="582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4200"/>
              </a:lnSpc>
              <a:defRPr b="1" i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Example:</a:t>
            </a:r>
            <a:r>
              <a:rPr b="0"/>
              <a:t> Get all ratings with 4.0 or more stars</a:t>
            </a:r>
          </a:p>
        </p:txBody>
      </p:sp>
      <p:sp>
        <p:nvSpPr>
          <p:cNvPr id="458" name="Rectangle"/>
          <p:cNvSpPr/>
          <p:nvPr/>
        </p:nvSpPr>
        <p:spPr>
          <a:xfrm>
            <a:off x="2619275" y="5187350"/>
            <a:ext cx="454125" cy="527649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59" name="Rectangle"/>
          <p:cNvSpPr/>
          <p:nvPr/>
        </p:nvSpPr>
        <p:spPr>
          <a:xfrm>
            <a:off x="2978563" y="5370903"/>
            <a:ext cx="2776687" cy="416276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60" name="“Selection condition/predicate”"/>
          <p:cNvSpPr txBox="1"/>
          <p:nvPr/>
        </p:nvSpPr>
        <p:spPr>
          <a:xfrm>
            <a:off x="2559463" y="5791200"/>
            <a:ext cx="4694090" cy="582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4200"/>
              </a:lnSpc>
              <a:defRPr b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“Selection condition/predicate”</a:t>
            </a:r>
          </a:p>
        </p:txBody>
      </p:sp>
      <p:sp>
        <p:nvSpPr>
          <p:cNvPr id="461" name="Rectangle"/>
          <p:cNvSpPr/>
          <p:nvPr/>
        </p:nvSpPr>
        <p:spPr>
          <a:xfrm>
            <a:off x="5778500" y="5103242"/>
            <a:ext cx="731521" cy="64430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62" name="Select…"/>
          <p:cNvSpPr txBox="1"/>
          <p:nvPr/>
        </p:nvSpPr>
        <p:spPr>
          <a:xfrm>
            <a:off x="762000" y="5486400"/>
            <a:ext cx="2057400" cy="792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Select </a:t>
            </a:r>
            <a:endParaRPr sz="4400"/>
          </a:p>
          <a:p>
            <a:pPr algn="ctr">
              <a:defRPr b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“Operator”</a:t>
            </a:r>
          </a:p>
        </p:txBody>
      </p:sp>
      <p:pic>
        <p:nvPicPr>
          <p:cNvPr id="46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31144" y="5109975"/>
            <a:ext cx="3957912" cy="6824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63" grpId="1"/>
      <p:bldP build="whole" bldLvl="1" animBg="1" rev="0" advAuto="0" spid="458" grpId="2"/>
      <p:bldP build="whole" bldLvl="1" animBg="1" rev="0" advAuto="0" spid="460" grpId="6"/>
      <p:bldP build="whole" bldLvl="1" animBg="1" rev="0" advAuto="0" spid="461" grpId="4"/>
      <p:bldP build="whole" bldLvl="1" animBg="1" rev="0" advAuto="0" spid="459" grpId="5"/>
      <p:bldP build="whole" bldLvl="1" animBg="1" rev="0" advAuto="0" spid="462" grpId="3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7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65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6" name="Select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Select</a:t>
              </a:r>
            </a:p>
          </p:txBody>
        </p:sp>
      </p:grpSp>
      <p:sp>
        <p:nvSpPr>
          <p:cNvPr id="468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469" name="Table 1"/>
          <p:cNvGraphicFramePr/>
          <p:nvPr/>
        </p:nvGraphicFramePr>
        <p:xfrm>
          <a:off x="533400" y="1600200"/>
          <a:ext cx="7785928" cy="185420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519555"/>
                <a:gridCol w="1708468"/>
                <a:gridCol w="1871218"/>
                <a:gridCol w="1251268"/>
                <a:gridCol w="1435418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NumStars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Timestamp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08/27/15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4.0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07/20/15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08/02/14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03/05/14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470" name="R"/>
          <p:cNvSpPr txBox="1"/>
          <p:nvPr/>
        </p:nvSpPr>
        <p:spPr>
          <a:xfrm>
            <a:off x="457200" y="1117600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</a:t>
            </a:r>
          </a:p>
        </p:txBody>
      </p:sp>
      <p:graphicFrame>
        <p:nvGraphicFramePr>
          <p:cNvPr id="471" name="Table 1"/>
          <p:cNvGraphicFramePr/>
          <p:nvPr/>
        </p:nvGraphicFramePr>
        <p:xfrm>
          <a:off x="609600" y="5334000"/>
          <a:ext cx="7785928" cy="111252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519555"/>
                <a:gridCol w="1708468"/>
                <a:gridCol w="1871218"/>
                <a:gridCol w="1251268"/>
                <a:gridCol w="1435418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NumStars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Timestamp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4.0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07/20/15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03/05/14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472" name="R’"/>
          <p:cNvSpPr txBox="1"/>
          <p:nvPr/>
        </p:nvSpPr>
        <p:spPr>
          <a:xfrm>
            <a:off x="533400" y="4851400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R’</a:t>
            </a:r>
          </a:p>
        </p:txBody>
      </p:sp>
      <p:sp>
        <p:nvSpPr>
          <p:cNvPr id="473" name="Shape"/>
          <p:cNvSpPr/>
          <p:nvPr/>
        </p:nvSpPr>
        <p:spPr>
          <a:xfrm>
            <a:off x="990600" y="4177341"/>
            <a:ext cx="533400" cy="838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4727"/>
                </a:moveTo>
                <a:lnTo>
                  <a:pt x="5400" y="14727"/>
                </a:lnTo>
                <a:lnTo>
                  <a:pt x="5400" y="0"/>
                </a:lnTo>
                <a:lnTo>
                  <a:pt x="16200" y="0"/>
                </a:lnTo>
                <a:lnTo>
                  <a:pt x="16200" y="14727"/>
                </a:lnTo>
                <a:lnTo>
                  <a:pt x="21600" y="14727"/>
                </a:lnTo>
                <a:lnTo>
                  <a:pt x="108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74" name="Schema preserved"/>
          <p:cNvSpPr txBox="1"/>
          <p:nvPr/>
        </p:nvSpPr>
        <p:spPr>
          <a:xfrm>
            <a:off x="5867400" y="3886200"/>
            <a:ext cx="2895600" cy="582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4200"/>
              </a:lnSpc>
              <a:defRPr i="1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Schema preserved</a:t>
            </a:r>
          </a:p>
        </p:txBody>
      </p:sp>
      <p:sp>
        <p:nvSpPr>
          <p:cNvPr id="475" name="Subset of tuples…"/>
          <p:cNvSpPr txBox="1"/>
          <p:nvPr/>
        </p:nvSpPr>
        <p:spPr>
          <a:xfrm>
            <a:off x="3657600" y="4495800"/>
            <a:ext cx="5181600" cy="792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 i="1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Subset of tuples</a:t>
            </a:r>
            <a:endParaRPr sz="4400"/>
          </a:p>
          <a:p>
            <a:pPr algn="r">
              <a:defRPr i="1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(satisfying selection condition)</a:t>
            </a:r>
          </a:p>
        </p:txBody>
      </p:sp>
      <p:pic>
        <p:nvPicPr>
          <p:cNvPr id="47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16744" y="4132075"/>
            <a:ext cx="3957912" cy="6824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1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11" dur="5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75" grpId="6"/>
      <p:bldP build="whole" bldLvl="1" animBg="1" rev="0" advAuto="0" spid="471" grpId="4"/>
      <p:bldP build="whole" bldLvl="1" animBg="1" rev="0" advAuto="0" spid="474" grpId="5"/>
      <p:bldP build="whole" bldLvl="1" animBg="1" rev="0" advAuto="0" spid="476" grpId="1"/>
      <p:bldP build="whole" bldLvl="1" animBg="1" rev="0" advAuto="0" spid="473" grpId="2"/>
      <p:bldP build="whole" bldLvl="1" animBg="1" rev="0" advAuto="0" spid="472" grpId="3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0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7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9" name="Complex Selection Condition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Complex Selection Conditions</a:t>
              </a:r>
            </a:p>
          </p:txBody>
        </p:sp>
      </p:grpSp>
      <p:sp>
        <p:nvSpPr>
          <p:cNvPr id="481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482" name="Table 1"/>
          <p:cNvGraphicFramePr/>
          <p:nvPr/>
        </p:nvGraphicFramePr>
        <p:xfrm>
          <a:off x="533400" y="1600200"/>
          <a:ext cx="7785928" cy="185420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519555"/>
                <a:gridCol w="1708468"/>
                <a:gridCol w="1871218"/>
                <a:gridCol w="1251268"/>
                <a:gridCol w="1435418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NumStars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Timestamp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08/27/15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4.0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07/20/15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08/02/14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03/05/14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483" name="R"/>
          <p:cNvSpPr txBox="1"/>
          <p:nvPr/>
        </p:nvSpPr>
        <p:spPr>
          <a:xfrm>
            <a:off x="457200" y="1117600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</a:t>
            </a:r>
          </a:p>
        </p:txBody>
      </p:sp>
      <p:graphicFrame>
        <p:nvGraphicFramePr>
          <p:cNvPr id="484" name="Table 1"/>
          <p:cNvGraphicFramePr/>
          <p:nvPr/>
        </p:nvGraphicFramePr>
        <p:xfrm>
          <a:off x="609600" y="5334000"/>
          <a:ext cx="7785928" cy="74168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519555"/>
                <a:gridCol w="1708468"/>
                <a:gridCol w="1871218"/>
                <a:gridCol w="1251268"/>
                <a:gridCol w="1435418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NumStars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Timestamp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08/27/15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485" name="R’"/>
          <p:cNvSpPr txBox="1"/>
          <p:nvPr/>
        </p:nvSpPr>
        <p:spPr>
          <a:xfrm>
            <a:off x="533400" y="4851400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R’</a:t>
            </a:r>
          </a:p>
        </p:txBody>
      </p:sp>
      <p:sp>
        <p:nvSpPr>
          <p:cNvPr id="486" name="Shape"/>
          <p:cNvSpPr/>
          <p:nvPr/>
        </p:nvSpPr>
        <p:spPr>
          <a:xfrm>
            <a:off x="990600" y="4177341"/>
            <a:ext cx="533400" cy="838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4727"/>
                </a:moveTo>
                <a:lnTo>
                  <a:pt x="5400" y="14727"/>
                </a:lnTo>
                <a:lnTo>
                  <a:pt x="5400" y="0"/>
                </a:lnTo>
                <a:lnTo>
                  <a:pt x="16200" y="0"/>
                </a:lnTo>
                <a:lnTo>
                  <a:pt x="16200" y="14727"/>
                </a:lnTo>
                <a:lnTo>
                  <a:pt x="21600" y="14727"/>
                </a:lnTo>
                <a:lnTo>
                  <a:pt x="108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48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11350" y="4255442"/>
            <a:ext cx="5483264" cy="56238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1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11" dur="5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86" grpId="2"/>
      <p:bldP build="whole" bldLvl="1" animBg="1" rev="0" advAuto="0" spid="487" grpId="1"/>
      <p:bldP build="whole" bldLvl="1" animBg="1" rev="0" advAuto="0" spid="485" grpId="3"/>
      <p:bldP build="whole" bldLvl="1" animBg="1" rev="0" advAuto="0" spid="484" grpId="4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8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0" name="Basic Relational Operation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Basic Relational Operations</a:t>
              </a:r>
            </a:p>
          </p:txBody>
        </p:sp>
      </p:grpSp>
      <p:sp>
        <p:nvSpPr>
          <p:cNvPr id="492" name="Select…"/>
          <p:cNvSpPr txBox="1"/>
          <p:nvPr/>
        </p:nvSpPr>
        <p:spPr>
          <a:xfrm>
            <a:off x="457200" y="1447800"/>
            <a:ext cx="8001000" cy="43263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>
              <a:lnSpc>
                <a:spcPct val="135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Select</a:t>
            </a:r>
            <a:endParaRPr sz="4200"/>
          </a:p>
          <a:p>
            <a:pPr>
              <a:lnSpc>
                <a:spcPct val="135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Project</a:t>
            </a:r>
            <a:endParaRPr sz="4200"/>
          </a:p>
          <a:p>
            <a:pPr>
              <a:lnSpc>
                <a:spcPct val="135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Rename</a:t>
            </a:r>
            <a:endParaRPr sz="4200"/>
          </a:p>
          <a:p>
            <a:pPr>
              <a:lnSpc>
                <a:spcPct val="135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Cross Product </a:t>
            </a:r>
            <a:r>
              <a:rPr b="0"/>
              <a:t>(aka Cartesian Product)</a:t>
            </a:r>
            <a:endParaRPr sz="3300"/>
          </a:p>
          <a:p>
            <a:pPr>
              <a:lnSpc>
                <a:spcPct val="135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Set Operations:</a:t>
            </a:r>
            <a:endParaRPr sz="4200"/>
          </a:p>
          <a:p>
            <a:pPr>
              <a:lnSpc>
                <a:spcPct val="135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Union</a:t>
            </a:r>
            <a:endParaRPr sz="4200"/>
          </a:p>
          <a:p>
            <a:pPr>
              <a:lnSpc>
                <a:spcPct val="135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Set Difference</a:t>
            </a:r>
          </a:p>
        </p:txBody>
      </p:sp>
      <p:sp>
        <p:nvSpPr>
          <p:cNvPr id="493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94" name="Rectangle"/>
          <p:cNvSpPr/>
          <p:nvPr/>
        </p:nvSpPr>
        <p:spPr>
          <a:xfrm>
            <a:off x="381000" y="2070100"/>
            <a:ext cx="1752600" cy="580371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94" grpId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8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9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7" name="Project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Project</a:t>
              </a:r>
            </a:p>
          </p:txBody>
        </p:sp>
      </p:grpSp>
      <p:sp>
        <p:nvSpPr>
          <p:cNvPr id="499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500" name="Table 1"/>
          <p:cNvGraphicFramePr/>
          <p:nvPr/>
        </p:nvGraphicFramePr>
        <p:xfrm>
          <a:off x="533400" y="1905000"/>
          <a:ext cx="7785928" cy="185420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519555"/>
                <a:gridCol w="1708468"/>
                <a:gridCol w="1871218"/>
                <a:gridCol w="1251268"/>
                <a:gridCol w="1435418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NumStars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Timestamp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08/27/15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4.0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07/20/15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08/02/14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03/05/14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501" name="Ratings (R)"/>
          <p:cNvSpPr txBox="1"/>
          <p:nvPr/>
        </p:nvSpPr>
        <p:spPr>
          <a:xfrm>
            <a:off x="457200" y="1295400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Ratings (R)</a:t>
            </a:r>
          </a:p>
        </p:txBody>
      </p:sp>
      <p:sp>
        <p:nvSpPr>
          <p:cNvPr id="502" name="Example: Get all MovieIDs"/>
          <p:cNvSpPr txBox="1"/>
          <p:nvPr/>
        </p:nvSpPr>
        <p:spPr>
          <a:xfrm>
            <a:off x="457200" y="4267200"/>
            <a:ext cx="8305800" cy="582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4200"/>
              </a:lnSpc>
              <a:defRPr b="1" i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Example:</a:t>
            </a:r>
            <a:r>
              <a:rPr b="0"/>
              <a:t> Get all MovieIDs</a:t>
            </a:r>
          </a:p>
        </p:txBody>
      </p:sp>
      <p:sp>
        <p:nvSpPr>
          <p:cNvPr id="503" name="“Projection list”"/>
          <p:cNvSpPr txBox="1"/>
          <p:nvPr/>
        </p:nvSpPr>
        <p:spPr>
          <a:xfrm>
            <a:off x="2313691" y="5626100"/>
            <a:ext cx="3733801" cy="582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4200"/>
              </a:lnSpc>
              <a:defRPr b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“Projection list”</a:t>
            </a:r>
          </a:p>
        </p:txBody>
      </p:sp>
      <p:pic>
        <p:nvPicPr>
          <p:cNvPr id="50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96540" y="4999191"/>
            <a:ext cx="2859647" cy="680869"/>
          </a:xfrm>
          <a:prstGeom prst="rect">
            <a:avLst/>
          </a:prstGeom>
          <a:ln w="12700">
            <a:miter lim="400000"/>
          </a:ln>
        </p:spPr>
      </p:pic>
      <p:sp>
        <p:nvSpPr>
          <p:cNvPr id="505" name="Rectangle"/>
          <p:cNvSpPr/>
          <p:nvPr/>
        </p:nvSpPr>
        <p:spPr>
          <a:xfrm>
            <a:off x="3400483" y="5246917"/>
            <a:ext cx="1560217" cy="414093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05" grpId="3"/>
      <p:bldP build="whole" bldLvl="1" animBg="1" rev="0" advAuto="0" spid="504" grpId="1"/>
      <p:bldP build="whole" bldLvl="1" animBg="1" rev="0" advAuto="0" spid="503" grpId="2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9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507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8" name="Project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Project</a:t>
              </a:r>
            </a:p>
          </p:txBody>
        </p:sp>
      </p:grpSp>
      <p:sp>
        <p:nvSpPr>
          <p:cNvPr id="510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511" name="Table 1"/>
          <p:cNvGraphicFramePr/>
          <p:nvPr/>
        </p:nvGraphicFramePr>
        <p:xfrm>
          <a:off x="533400" y="1600200"/>
          <a:ext cx="7785928" cy="185420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519555"/>
                <a:gridCol w="1708468"/>
                <a:gridCol w="1871218"/>
                <a:gridCol w="1251268"/>
                <a:gridCol w="1435418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NumStars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Timestamp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08/27/15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4.0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07/20/15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08/02/14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03/05/14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512" name="R"/>
          <p:cNvSpPr txBox="1"/>
          <p:nvPr/>
        </p:nvSpPr>
        <p:spPr>
          <a:xfrm>
            <a:off x="457200" y="1117600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</a:t>
            </a:r>
          </a:p>
        </p:txBody>
      </p:sp>
      <p:graphicFrame>
        <p:nvGraphicFramePr>
          <p:cNvPr id="513" name="Table 1"/>
          <p:cNvGraphicFramePr/>
          <p:nvPr/>
        </p:nvGraphicFramePr>
        <p:xfrm>
          <a:off x="609600" y="5334000"/>
          <a:ext cx="1435419" cy="111252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435418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514" name="R’"/>
          <p:cNvSpPr txBox="1"/>
          <p:nvPr/>
        </p:nvSpPr>
        <p:spPr>
          <a:xfrm>
            <a:off x="533400" y="4851400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R’</a:t>
            </a:r>
          </a:p>
        </p:txBody>
      </p:sp>
      <p:sp>
        <p:nvSpPr>
          <p:cNvPr id="515" name="Shape"/>
          <p:cNvSpPr/>
          <p:nvPr/>
        </p:nvSpPr>
        <p:spPr>
          <a:xfrm>
            <a:off x="990600" y="4177341"/>
            <a:ext cx="533400" cy="838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4727"/>
                </a:moveTo>
                <a:lnTo>
                  <a:pt x="5400" y="14727"/>
                </a:lnTo>
                <a:lnTo>
                  <a:pt x="5400" y="0"/>
                </a:lnTo>
                <a:lnTo>
                  <a:pt x="16200" y="0"/>
                </a:lnTo>
                <a:lnTo>
                  <a:pt x="16200" y="14727"/>
                </a:lnTo>
                <a:lnTo>
                  <a:pt x="21600" y="14727"/>
                </a:lnTo>
                <a:lnTo>
                  <a:pt x="108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16" name="Schema reduced (to projection list)"/>
          <p:cNvSpPr txBox="1"/>
          <p:nvPr/>
        </p:nvSpPr>
        <p:spPr>
          <a:xfrm>
            <a:off x="3581400" y="4876800"/>
            <a:ext cx="5029200" cy="582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i="1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Schema reduced (to projection list)</a:t>
            </a:r>
          </a:p>
        </p:txBody>
      </p:sp>
      <p:sp>
        <p:nvSpPr>
          <p:cNvPr id="517" name="Tuple values “deduplicated”…"/>
          <p:cNvSpPr txBox="1"/>
          <p:nvPr/>
        </p:nvSpPr>
        <p:spPr>
          <a:xfrm>
            <a:off x="3581400" y="5562600"/>
            <a:ext cx="5562600" cy="792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i="1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Tuple values “deduplicated”</a:t>
            </a:r>
            <a:endParaRPr sz="4400"/>
          </a:p>
          <a:p>
            <a:pPr>
              <a:defRPr i="1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(slightly different semantics in SQL)</a:t>
            </a:r>
          </a:p>
        </p:txBody>
      </p:sp>
      <p:pic>
        <p:nvPicPr>
          <p:cNvPr id="51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26540" y="4143683"/>
            <a:ext cx="2859647" cy="68086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1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10" dur="5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18" grpId="1"/>
      <p:bldP build="whole" bldLvl="1" animBg="1" rev="0" advAuto="0" spid="514" grpId="3"/>
      <p:bldP build="whole" bldLvl="1" animBg="1" rev="0" advAuto="0" spid="513" grpId="4"/>
      <p:bldP build="whole" bldLvl="1" animBg="1" rev="0" advAuto="0" spid="515" grpId="2"/>
      <p:bldP build="whole" bldLvl="1" animBg="1" rev="0" advAuto="0" spid="516" grpId="5"/>
      <p:bldP build="whole" bldLvl="1" animBg="1" rev="0" advAuto="0" spid="517" grpId="6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520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1" name="Composition of Relational Op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Composition of Relational Ops</a:t>
              </a:r>
            </a:p>
          </p:txBody>
        </p:sp>
      </p:grpSp>
      <p:sp>
        <p:nvSpPr>
          <p:cNvPr id="523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524" name="Table 1"/>
          <p:cNvGraphicFramePr/>
          <p:nvPr/>
        </p:nvGraphicFramePr>
        <p:xfrm>
          <a:off x="533400" y="1600200"/>
          <a:ext cx="7785928" cy="185420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519555"/>
                <a:gridCol w="1708468"/>
                <a:gridCol w="1871218"/>
                <a:gridCol w="1251268"/>
                <a:gridCol w="1435418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NumStars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Timestamp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08/27/15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4.0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07/20/15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08/02/14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03/05/14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525" name="R"/>
          <p:cNvSpPr txBox="1"/>
          <p:nvPr/>
        </p:nvSpPr>
        <p:spPr>
          <a:xfrm>
            <a:off x="457200" y="1117600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</a:t>
            </a:r>
          </a:p>
        </p:txBody>
      </p:sp>
      <p:sp>
        <p:nvSpPr>
          <p:cNvPr id="526" name="Example:  Get UserID and NumStars of ratings…"/>
          <p:cNvSpPr txBox="1"/>
          <p:nvPr/>
        </p:nvSpPr>
        <p:spPr>
          <a:xfrm>
            <a:off x="1524000" y="4038600"/>
            <a:ext cx="7620000" cy="792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i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Example:</a:t>
            </a:r>
            <a:r>
              <a:rPr b="0"/>
              <a:t> 	Get UserID and NumStars of ratings</a:t>
            </a:r>
            <a:endParaRPr sz="4400"/>
          </a:p>
          <a:p>
            <a:pPr>
              <a:defRPr i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 	with less than 3 stars</a:t>
            </a:r>
          </a:p>
        </p:txBody>
      </p:sp>
      <p:graphicFrame>
        <p:nvGraphicFramePr>
          <p:cNvPr id="527" name="Table 1"/>
          <p:cNvGraphicFramePr/>
          <p:nvPr/>
        </p:nvGraphicFramePr>
        <p:xfrm>
          <a:off x="533400" y="5715000"/>
          <a:ext cx="2959737" cy="74168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251268"/>
                <a:gridCol w="1708468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NumStars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2.5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528" name="R’"/>
          <p:cNvSpPr txBox="1"/>
          <p:nvPr/>
        </p:nvSpPr>
        <p:spPr>
          <a:xfrm>
            <a:off x="457200" y="5232400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R’</a:t>
            </a:r>
          </a:p>
        </p:txBody>
      </p:sp>
      <p:sp>
        <p:nvSpPr>
          <p:cNvPr id="529" name="Shape"/>
          <p:cNvSpPr/>
          <p:nvPr/>
        </p:nvSpPr>
        <p:spPr>
          <a:xfrm>
            <a:off x="514350" y="4114800"/>
            <a:ext cx="533400" cy="990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5785"/>
                </a:moveTo>
                <a:lnTo>
                  <a:pt x="5400" y="15785"/>
                </a:lnTo>
                <a:lnTo>
                  <a:pt x="5400" y="0"/>
                </a:lnTo>
                <a:lnTo>
                  <a:pt x="16200" y="0"/>
                </a:lnTo>
                <a:lnTo>
                  <a:pt x="16200" y="15785"/>
                </a:lnTo>
                <a:lnTo>
                  <a:pt x="21600" y="15785"/>
                </a:lnTo>
                <a:lnTo>
                  <a:pt x="108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30" name="RelOp(Relation) gives a Relation"/>
          <p:cNvSpPr txBox="1"/>
          <p:nvPr/>
        </p:nvSpPr>
        <p:spPr>
          <a:xfrm>
            <a:off x="3886200" y="5715000"/>
            <a:ext cx="5029200" cy="582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i="1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RelOp(Relation) gives a Relation</a:t>
            </a:r>
          </a:p>
        </p:txBody>
      </p:sp>
      <p:pic>
        <p:nvPicPr>
          <p:cNvPr id="53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43496" y="4889500"/>
            <a:ext cx="6476923" cy="5535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7" dur="500"/>
                                        <p:tgtEl>
                                          <p:spTgt spid="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31" grpId="2"/>
      <p:bldP build="whole" bldLvl="1" animBg="1" rev="0" advAuto="0" spid="530" grpId="5"/>
      <p:bldP build="whole" bldLvl="1" animBg="1" rev="0" advAuto="0" spid="529" grpId="1"/>
      <p:bldP build="whole" bldLvl="1" animBg="1" rev="0" advAuto="0" spid="528" grpId="3"/>
      <p:bldP build="whole" bldLvl="1" animBg="1" rev="0" advAuto="0" spid="527" grpId="4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5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53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4" name="Basic Relational Operation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Basic Relational Operations</a:t>
              </a:r>
            </a:p>
          </p:txBody>
        </p:sp>
      </p:grpSp>
      <p:sp>
        <p:nvSpPr>
          <p:cNvPr id="536" name="Select…"/>
          <p:cNvSpPr txBox="1"/>
          <p:nvPr/>
        </p:nvSpPr>
        <p:spPr>
          <a:xfrm>
            <a:off x="457200" y="1447800"/>
            <a:ext cx="8001000" cy="43263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>
              <a:lnSpc>
                <a:spcPct val="135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Select</a:t>
            </a:r>
            <a:endParaRPr sz="4200"/>
          </a:p>
          <a:p>
            <a:pPr>
              <a:lnSpc>
                <a:spcPct val="135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Project</a:t>
            </a:r>
            <a:endParaRPr sz="4200"/>
          </a:p>
          <a:p>
            <a:pPr>
              <a:lnSpc>
                <a:spcPct val="135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Rename</a:t>
            </a:r>
            <a:endParaRPr sz="4200"/>
          </a:p>
          <a:p>
            <a:pPr>
              <a:lnSpc>
                <a:spcPct val="135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Cross Product </a:t>
            </a:r>
            <a:r>
              <a:rPr b="0"/>
              <a:t>(aka Cartesian Product)</a:t>
            </a:r>
            <a:endParaRPr sz="3300"/>
          </a:p>
          <a:p>
            <a:pPr>
              <a:lnSpc>
                <a:spcPct val="135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Set Operations:</a:t>
            </a:r>
            <a:endParaRPr sz="4200"/>
          </a:p>
          <a:p>
            <a:pPr>
              <a:lnSpc>
                <a:spcPct val="135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Union</a:t>
            </a:r>
            <a:endParaRPr sz="4200"/>
          </a:p>
          <a:p>
            <a:pPr>
              <a:lnSpc>
                <a:spcPct val="135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Set Difference</a:t>
            </a:r>
          </a:p>
        </p:txBody>
      </p:sp>
      <p:sp>
        <p:nvSpPr>
          <p:cNvPr id="537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538" name="Rectangle"/>
          <p:cNvSpPr/>
          <p:nvPr/>
        </p:nvSpPr>
        <p:spPr>
          <a:xfrm>
            <a:off x="381000" y="2705100"/>
            <a:ext cx="1905000" cy="580371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38" grpId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540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1" name="Renam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Rename</a:t>
              </a:r>
            </a:p>
          </p:txBody>
        </p:sp>
      </p:grpSp>
      <p:sp>
        <p:nvSpPr>
          <p:cNvPr id="543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544" name="Table 1"/>
          <p:cNvGraphicFramePr/>
          <p:nvPr/>
        </p:nvGraphicFramePr>
        <p:xfrm>
          <a:off x="533400" y="2057400"/>
          <a:ext cx="7785928" cy="185420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519555"/>
                <a:gridCol w="1708468"/>
                <a:gridCol w="1871218"/>
                <a:gridCol w="1251268"/>
                <a:gridCol w="1435418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NumStars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Timestamp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08/27/15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4.0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07/20/15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08/02/14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03/05/14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545" name="Ratings (R)"/>
          <p:cNvSpPr txBox="1"/>
          <p:nvPr/>
        </p:nvSpPr>
        <p:spPr>
          <a:xfrm>
            <a:off x="457200" y="1447800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Ratings (R)</a:t>
            </a:r>
          </a:p>
        </p:txBody>
      </p:sp>
      <p:sp>
        <p:nvSpPr>
          <p:cNvPr id="546" name="Example: Rename Timestamp to RateDate"/>
          <p:cNvSpPr txBox="1"/>
          <p:nvPr/>
        </p:nvSpPr>
        <p:spPr>
          <a:xfrm>
            <a:off x="457200" y="4495800"/>
            <a:ext cx="8305800" cy="582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4200"/>
              </a:lnSpc>
              <a:defRPr b="1" i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Example:</a:t>
            </a:r>
            <a:r>
              <a:rPr b="0"/>
              <a:t> Rename Timestamp to RateDate</a:t>
            </a:r>
          </a:p>
        </p:txBody>
      </p:sp>
      <p:pic>
        <p:nvPicPr>
          <p:cNvPr id="54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24150" y="5886450"/>
            <a:ext cx="3771900" cy="520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48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5900" y="5236358"/>
            <a:ext cx="8712200" cy="482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2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550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1" name="Renam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Rename</a:t>
              </a:r>
            </a:p>
          </p:txBody>
        </p:sp>
      </p:grpSp>
      <p:sp>
        <p:nvSpPr>
          <p:cNvPr id="553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554" name="Table 1"/>
          <p:cNvGraphicFramePr/>
          <p:nvPr/>
        </p:nvGraphicFramePr>
        <p:xfrm>
          <a:off x="533400" y="1600200"/>
          <a:ext cx="7785928" cy="185420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519555"/>
                <a:gridCol w="1708468"/>
                <a:gridCol w="1871218"/>
                <a:gridCol w="1251268"/>
                <a:gridCol w="1435418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NumStars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Timestamp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3.5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08/27/15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4.0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07/20/15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08/02/14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4.5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03/05/14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555" name="R"/>
          <p:cNvSpPr txBox="1"/>
          <p:nvPr/>
        </p:nvSpPr>
        <p:spPr>
          <a:xfrm>
            <a:off x="457200" y="1117600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</a:t>
            </a:r>
          </a:p>
        </p:txBody>
      </p:sp>
      <p:sp>
        <p:nvSpPr>
          <p:cNvPr id="556" name="R’"/>
          <p:cNvSpPr txBox="1"/>
          <p:nvPr/>
        </p:nvSpPr>
        <p:spPr>
          <a:xfrm>
            <a:off x="457200" y="4330700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R’</a:t>
            </a:r>
          </a:p>
        </p:txBody>
      </p:sp>
      <p:sp>
        <p:nvSpPr>
          <p:cNvPr id="557" name="Shape"/>
          <p:cNvSpPr/>
          <p:nvPr/>
        </p:nvSpPr>
        <p:spPr>
          <a:xfrm>
            <a:off x="1219200" y="3682041"/>
            <a:ext cx="533400" cy="851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4837"/>
                </a:moveTo>
                <a:lnTo>
                  <a:pt x="5400" y="14837"/>
                </a:lnTo>
                <a:lnTo>
                  <a:pt x="5400" y="0"/>
                </a:lnTo>
                <a:lnTo>
                  <a:pt x="16200" y="0"/>
                </a:lnTo>
                <a:lnTo>
                  <a:pt x="16200" y="14837"/>
                </a:lnTo>
                <a:lnTo>
                  <a:pt x="21600" y="14837"/>
                </a:lnTo>
                <a:lnTo>
                  <a:pt x="108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58" name="Instance preserved…"/>
          <p:cNvSpPr txBox="1"/>
          <p:nvPr/>
        </p:nvSpPr>
        <p:spPr>
          <a:xfrm>
            <a:off x="6096000" y="3581400"/>
            <a:ext cx="2895600" cy="1116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lnSpc>
                <a:spcPts val="4200"/>
              </a:lnSpc>
              <a:defRPr i="1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Instance preserved</a:t>
            </a:r>
            <a:endParaRPr sz="4400"/>
          </a:p>
          <a:p>
            <a:pPr algn="r">
              <a:lnSpc>
                <a:spcPts val="4200"/>
              </a:lnSpc>
              <a:defRPr i="1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Schema modified</a:t>
            </a:r>
          </a:p>
        </p:txBody>
      </p:sp>
      <p:graphicFrame>
        <p:nvGraphicFramePr>
          <p:cNvPr id="559" name="Table 1"/>
          <p:cNvGraphicFramePr/>
          <p:nvPr/>
        </p:nvGraphicFramePr>
        <p:xfrm>
          <a:off x="533400" y="4800600"/>
          <a:ext cx="7785928" cy="185420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519555"/>
                <a:gridCol w="1708468"/>
                <a:gridCol w="1871218"/>
                <a:gridCol w="1251268"/>
                <a:gridCol w="1435418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NumStars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RateDate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3.5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08/27/15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4.0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07/20/15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08/02/14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4.5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03/05/14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pic>
        <p:nvPicPr>
          <p:cNvPr id="56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38350" y="3847620"/>
            <a:ext cx="3771900" cy="5207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1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7" dur="500"/>
                                        <p:tgtEl>
                                          <p:spTgt spid="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56" grpId="3"/>
      <p:bldP build="whole" bldLvl="1" animBg="1" rev="0" advAuto="0" spid="557" grpId="1"/>
      <p:bldP build="whole" bldLvl="1" animBg="1" rev="0" advAuto="0" spid="558" grpId="4"/>
      <p:bldP build="whole" bldLvl="1" animBg="1" rev="0" advAuto="0" spid="559" grpId="2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4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56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3" name="Basic Relational Operation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Basic Relational Operations</a:t>
              </a:r>
            </a:p>
          </p:txBody>
        </p:sp>
      </p:grpSp>
      <p:sp>
        <p:nvSpPr>
          <p:cNvPr id="565" name="Select…"/>
          <p:cNvSpPr txBox="1"/>
          <p:nvPr/>
        </p:nvSpPr>
        <p:spPr>
          <a:xfrm>
            <a:off x="457200" y="1447800"/>
            <a:ext cx="8001000" cy="43263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>
              <a:lnSpc>
                <a:spcPct val="135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Select</a:t>
            </a:r>
            <a:endParaRPr sz="4200"/>
          </a:p>
          <a:p>
            <a:pPr>
              <a:lnSpc>
                <a:spcPct val="135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Project</a:t>
            </a:r>
            <a:endParaRPr sz="4200"/>
          </a:p>
          <a:p>
            <a:pPr>
              <a:lnSpc>
                <a:spcPct val="135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Rename</a:t>
            </a:r>
            <a:endParaRPr sz="4200"/>
          </a:p>
          <a:p>
            <a:pPr>
              <a:lnSpc>
                <a:spcPct val="135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Cross Product </a:t>
            </a:r>
            <a:r>
              <a:rPr b="0"/>
              <a:t>(aka Cartesian Product)</a:t>
            </a:r>
            <a:endParaRPr sz="3300"/>
          </a:p>
          <a:p>
            <a:pPr>
              <a:lnSpc>
                <a:spcPct val="135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Set Operations:</a:t>
            </a:r>
            <a:endParaRPr sz="4200"/>
          </a:p>
          <a:p>
            <a:pPr>
              <a:lnSpc>
                <a:spcPct val="135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Union</a:t>
            </a:r>
            <a:endParaRPr sz="4200"/>
          </a:p>
          <a:p>
            <a:pPr>
              <a:lnSpc>
                <a:spcPct val="135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Set Difference</a:t>
            </a:r>
          </a:p>
        </p:txBody>
      </p:sp>
      <p:sp>
        <p:nvSpPr>
          <p:cNvPr id="566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567" name="Rectangle"/>
          <p:cNvSpPr/>
          <p:nvPr/>
        </p:nvSpPr>
        <p:spPr>
          <a:xfrm>
            <a:off x="393700" y="3320772"/>
            <a:ext cx="7467600" cy="580371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67" grpId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1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56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0" name="Cross Product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Cross Product</a:t>
              </a:r>
            </a:p>
          </p:txBody>
        </p:sp>
      </p:grpSp>
      <p:sp>
        <p:nvSpPr>
          <p:cNvPr id="572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573" name="Table 1"/>
          <p:cNvGraphicFramePr/>
          <p:nvPr/>
        </p:nvGraphicFramePr>
        <p:xfrm>
          <a:off x="480204" y="1524000"/>
          <a:ext cx="5105401" cy="121920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345485"/>
                <a:gridCol w="1181610"/>
                <a:gridCol w="906777"/>
                <a:gridCol w="1671528"/>
              </a:tblGrid>
              <a:tr h="40640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Age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JoinDate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6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CDC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Alice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CDC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CDC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01/10/13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CDCCE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Bob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41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05/10/13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DEEE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74" name="Table 1"/>
          <p:cNvGraphicFramePr/>
          <p:nvPr/>
        </p:nvGraphicFramePr>
        <p:xfrm>
          <a:off x="501158" y="3048000"/>
          <a:ext cx="7734618" cy="111252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435418"/>
                <a:gridCol w="1505268"/>
                <a:gridCol w="2066290"/>
                <a:gridCol w="2727642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ReleaseYear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Director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Inception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2010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Christopher Nolan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Avatar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2009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Jim Cameron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</a:tr>
            </a:tbl>
          </a:graphicData>
        </a:graphic>
      </p:graphicFrame>
      <p:sp>
        <p:nvSpPr>
          <p:cNvPr id="575" name="Users (U)"/>
          <p:cNvSpPr txBox="1"/>
          <p:nvPr/>
        </p:nvSpPr>
        <p:spPr>
          <a:xfrm>
            <a:off x="5585604" y="1447800"/>
            <a:ext cx="2286001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rgbClr val="E46C0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Users (U)</a:t>
            </a:r>
          </a:p>
        </p:txBody>
      </p:sp>
      <p:sp>
        <p:nvSpPr>
          <p:cNvPr id="576" name="Movies (M)"/>
          <p:cNvSpPr txBox="1"/>
          <p:nvPr/>
        </p:nvSpPr>
        <p:spPr>
          <a:xfrm>
            <a:off x="6042804" y="2514600"/>
            <a:ext cx="2286001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4200"/>
              </a:lnSpc>
              <a:defRPr b="1" sz="28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Movies (M)</a:t>
            </a:r>
          </a:p>
        </p:txBody>
      </p:sp>
      <p:sp>
        <p:nvSpPr>
          <p:cNvPr id="577" name="Cartesian product (construct all pairs of tuples across tables)…"/>
          <p:cNvSpPr txBox="1"/>
          <p:nvPr/>
        </p:nvSpPr>
        <p:spPr>
          <a:xfrm>
            <a:off x="152400" y="5181600"/>
            <a:ext cx="8915400" cy="13556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Cartesian product (construct all pairs of tuples across tables)</a:t>
            </a:r>
            <a:endParaRPr sz="4400"/>
          </a:p>
          <a:p>
            <a:pPr marL="342900" indent="-3429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Schema of output “concatenates” the input schemas</a:t>
            </a:r>
            <a:endParaRPr sz="4400"/>
          </a:p>
          <a:p>
            <a:pPr marL="342900" indent="-3429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Be careful with attribute name conflicts! Use Rename op</a:t>
            </a:r>
          </a:p>
        </p:txBody>
      </p:sp>
      <p:sp>
        <p:nvSpPr>
          <p:cNvPr id="578" name="Rectangle"/>
          <p:cNvSpPr/>
          <p:nvPr/>
        </p:nvSpPr>
        <p:spPr>
          <a:xfrm>
            <a:off x="4300537" y="4609070"/>
            <a:ext cx="418803" cy="533401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57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727782" y="4565650"/>
            <a:ext cx="1688436" cy="62024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78" grpId="2"/>
      <p:bldP build="whole" bldLvl="1" animBg="1" rev="0" advAuto="0" spid="577" grpId="3"/>
      <p:bldP build="whole" bldLvl="1" animBg="1" rev="0" advAuto="0" spid="579" grpId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3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58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2" name="Cross Product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Cross Product</a:t>
              </a:r>
            </a:p>
          </p:txBody>
        </p:sp>
      </p:grpSp>
      <p:sp>
        <p:nvSpPr>
          <p:cNvPr id="584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585" name="Table 1"/>
          <p:cNvGraphicFramePr/>
          <p:nvPr/>
        </p:nvGraphicFramePr>
        <p:xfrm>
          <a:off x="480204" y="1371600"/>
          <a:ext cx="5105401" cy="356115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345485"/>
                <a:gridCol w="1181610"/>
                <a:gridCol w="906777"/>
                <a:gridCol w="1671528"/>
              </a:tblGrid>
              <a:tr h="118705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Age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JoinDate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6"/>
                    </a:solidFill>
                  </a:tcPr>
                </a:tc>
              </a:tr>
              <a:tr h="11870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CDC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Alice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CDC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23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CDC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01/10/13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CDCCE"/>
                    </a:solidFill>
                  </a:tcPr>
                </a:tc>
              </a:tr>
              <a:tr h="11870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Bob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41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05/10/13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DEEE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86" name="Table 1"/>
          <p:cNvGraphicFramePr/>
          <p:nvPr/>
        </p:nvGraphicFramePr>
        <p:xfrm>
          <a:off x="501158" y="2514600"/>
          <a:ext cx="7734618" cy="45720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435418"/>
                <a:gridCol w="1505268"/>
                <a:gridCol w="2066290"/>
                <a:gridCol w="2727642"/>
              </a:tblGrid>
              <a:tr h="15240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ReleaseYear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Director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Inception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2010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Christopher Nolan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Avatar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2009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Jim Cameron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</a:tr>
            </a:tbl>
          </a:graphicData>
        </a:graphic>
      </p:graphicFrame>
      <p:sp>
        <p:nvSpPr>
          <p:cNvPr id="587" name="Users (U)"/>
          <p:cNvSpPr txBox="1"/>
          <p:nvPr/>
        </p:nvSpPr>
        <p:spPr>
          <a:xfrm>
            <a:off x="5585604" y="1295400"/>
            <a:ext cx="2286001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rgbClr val="E46C0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Users (U)</a:t>
            </a:r>
          </a:p>
        </p:txBody>
      </p:sp>
      <p:sp>
        <p:nvSpPr>
          <p:cNvPr id="588" name="Movies (M)"/>
          <p:cNvSpPr txBox="1"/>
          <p:nvPr/>
        </p:nvSpPr>
        <p:spPr>
          <a:xfrm>
            <a:off x="6042804" y="1981200"/>
            <a:ext cx="2286001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4200"/>
              </a:lnSpc>
              <a:defRPr b="1" sz="28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Movies (M)</a:t>
            </a:r>
          </a:p>
        </p:txBody>
      </p:sp>
      <p:graphicFrame>
        <p:nvGraphicFramePr>
          <p:cNvPr id="589" name="Table 1"/>
          <p:cNvGraphicFramePr/>
          <p:nvPr/>
        </p:nvGraphicFramePr>
        <p:xfrm>
          <a:off x="76200" y="4114800"/>
          <a:ext cx="8991600" cy="182880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982980"/>
                <a:gridCol w="1097280"/>
                <a:gridCol w="678180"/>
                <a:gridCol w="1211580"/>
                <a:gridCol w="1122680"/>
                <a:gridCol w="1173480"/>
                <a:gridCol w="1049020"/>
                <a:gridCol w="1676400"/>
              </a:tblGrid>
              <a:tr h="468769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U.Name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Age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JoinDate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M.Name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ReleaseYear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Director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</a:tr>
              <a:tr h="46876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Alice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23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01/10/13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Inception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2010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Christopher Nolan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  <a:tr h="29708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Alice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23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01/10/13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Avatar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2009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Jim Cameron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</a:tr>
              <a:tr h="29708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Bob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41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05/10/13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Inception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2010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Christopher Nolan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  <a:tr h="29708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Bob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41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05/10/13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Avatar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2009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Jim Cameron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</a:tr>
            </a:tbl>
          </a:graphicData>
        </a:graphic>
      </p:graphicFrame>
      <p:sp>
        <p:nvSpPr>
          <p:cNvPr id="590" name="Rectangle"/>
          <p:cNvSpPr/>
          <p:nvPr/>
        </p:nvSpPr>
        <p:spPr>
          <a:xfrm>
            <a:off x="1047750" y="4114800"/>
            <a:ext cx="1085850" cy="53340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91" name="Rectangle"/>
          <p:cNvSpPr/>
          <p:nvPr/>
        </p:nvSpPr>
        <p:spPr>
          <a:xfrm>
            <a:off x="5181600" y="4114800"/>
            <a:ext cx="1143000" cy="53340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59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75917" y="3662919"/>
            <a:ext cx="6233940" cy="4063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89" grpId="1"/>
      <p:bldP build="whole" bldLvl="1" animBg="1" rev="0" advAuto="0" spid="591" grpId="3"/>
      <p:bldP build="whole" bldLvl="1" animBg="1" rev="0" advAuto="0" spid="590" grpId="2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6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594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5" name="Basic Relational Operation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Basic Relational Operations</a:t>
              </a:r>
            </a:p>
          </p:txBody>
        </p:sp>
      </p:grpSp>
      <p:sp>
        <p:nvSpPr>
          <p:cNvPr id="597" name="Select…"/>
          <p:cNvSpPr txBox="1"/>
          <p:nvPr/>
        </p:nvSpPr>
        <p:spPr>
          <a:xfrm>
            <a:off x="457200" y="1447800"/>
            <a:ext cx="8001000" cy="43263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>
              <a:lnSpc>
                <a:spcPct val="135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Select</a:t>
            </a:r>
            <a:endParaRPr sz="4200"/>
          </a:p>
          <a:p>
            <a:pPr>
              <a:lnSpc>
                <a:spcPct val="135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Project</a:t>
            </a:r>
            <a:endParaRPr sz="4200"/>
          </a:p>
          <a:p>
            <a:pPr>
              <a:lnSpc>
                <a:spcPct val="135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Rename</a:t>
            </a:r>
            <a:endParaRPr sz="4200"/>
          </a:p>
          <a:p>
            <a:pPr>
              <a:lnSpc>
                <a:spcPct val="135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Cross Product </a:t>
            </a:r>
            <a:r>
              <a:rPr b="0"/>
              <a:t>(aka Cartesian Product)</a:t>
            </a:r>
            <a:endParaRPr sz="3300"/>
          </a:p>
          <a:p>
            <a:pPr>
              <a:lnSpc>
                <a:spcPct val="135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Set Operations:</a:t>
            </a:r>
            <a:endParaRPr sz="4200"/>
          </a:p>
          <a:p>
            <a:pPr>
              <a:lnSpc>
                <a:spcPct val="135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Union</a:t>
            </a:r>
            <a:endParaRPr sz="4200"/>
          </a:p>
          <a:p>
            <a:pPr>
              <a:lnSpc>
                <a:spcPct val="135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Set Difference</a:t>
            </a:r>
          </a:p>
        </p:txBody>
      </p:sp>
      <p:sp>
        <p:nvSpPr>
          <p:cNvPr id="598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599" name="Rectangle"/>
          <p:cNvSpPr/>
          <p:nvPr/>
        </p:nvSpPr>
        <p:spPr>
          <a:xfrm>
            <a:off x="1308100" y="4588529"/>
            <a:ext cx="1447800" cy="580371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99" grpId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3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60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2" name="Union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Union</a:t>
              </a:r>
            </a:p>
          </p:txBody>
        </p:sp>
      </p:grpSp>
      <p:sp>
        <p:nvSpPr>
          <p:cNvPr id="604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605" name="Table 1"/>
          <p:cNvGraphicFramePr/>
          <p:nvPr/>
        </p:nvGraphicFramePr>
        <p:xfrm>
          <a:off x="495300" y="1828800"/>
          <a:ext cx="7785928" cy="148336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519555"/>
                <a:gridCol w="1708468"/>
                <a:gridCol w="1871218"/>
                <a:gridCol w="1251268"/>
                <a:gridCol w="1435418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NumStars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Timestamp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08/27/15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4.0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07/20/15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08/02/14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606" name="R1"/>
          <p:cNvSpPr txBox="1"/>
          <p:nvPr/>
        </p:nvSpPr>
        <p:spPr>
          <a:xfrm>
            <a:off x="457200" y="1295400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R1</a:t>
            </a:r>
          </a:p>
        </p:txBody>
      </p:sp>
      <p:graphicFrame>
        <p:nvGraphicFramePr>
          <p:cNvPr id="607" name="Table 1"/>
          <p:cNvGraphicFramePr/>
          <p:nvPr/>
        </p:nvGraphicFramePr>
        <p:xfrm>
          <a:off x="495300" y="4724400"/>
          <a:ext cx="7785928" cy="148336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519555"/>
                <a:gridCol w="1708468"/>
                <a:gridCol w="1871218"/>
                <a:gridCol w="1251268"/>
                <a:gridCol w="1435418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NumStars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Timestamp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08/02/14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03/05/14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5.0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06/09/13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135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608" name="R2"/>
          <p:cNvSpPr txBox="1"/>
          <p:nvPr/>
        </p:nvSpPr>
        <p:spPr>
          <a:xfrm>
            <a:off x="457200" y="4191000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R2</a:t>
            </a:r>
          </a:p>
        </p:txBody>
      </p:sp>
      <p:sp>
        <p:nvSpPr>
          <p:cNvPr id="609" name="Union of sets of tuples (instances)…"/>
          <p:cNvSpPr txBox="1"/>
          <p:nvPr/>
        </p:nvSpPr>
        <p:spPr>
          <a:xfrm>
            <a:off x="1174998" y="3721100"/>
            <a:ext cx="7892802" cy="930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lnSpc>
                <a:spcPct val="1400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Union of sets of tuples (instances)</a:t>
            </a:r>
            <a:endParaRPr sz="4400"/>
          </a:p>
          <a:p>
            <a:pPr algn="r">
              <a:lnSpc>
                <a:spcPct val="140000"/>
              </a:lnSpc>
              <a:defRPr i="1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Inputs must have identical schema: “</a:t>
            </a:r>
            <a:r>
              <a:rPr b="1"/>
              <a:t>Union-compatible</a:t>
            </a:r>
            <a:r>
              <a:t>”</a:t>
            </a:r>
          </a:p>
        </p:txBody>
      </p:sp>
      <p:pic>
        <p:nvPicPr>
          <p:cNvPr id="61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27637" y="3770447"/>
            <a:ext cx="1726125" cy="512444"/>
          </a:xfrm>
          <a:prstGeom prst="rect">
            <a:avLst/>
          </a:prstGeom>
          <a:ln w="12700">
            <a:miter lim="400000"/>
          </a:ln>
        </p:spPr>
      </p:pic>
      <p:sp>
        <p:nvSpPr>
          <p:cNvPr id="611" name="Rectangle"/>
          <p:cNvSpPr/>
          <p:nvPr/>
        </p:nvSpPr>
        <p:spPr>
          <a:xfrm>
            <a:off x="1519237" y="3746500"/>
            <a:ext cx="542926" cy="474344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10" grpId="2"/>
      <p:bldP build="whole" bldLvl="1" animBg="1" rev="0" advAuto="0" spid="609" grpId="3"/>
      <p:bldP build="whole" bldLvl="1" animBg="1" rev="0" advAuto="0" spid="611" grpId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5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61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4" name="Union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Union</a:t>
              </a:r>
            </a:p>
          </p:txBody>
        </p:sp>
      </p:grpSp>
      <p:sp>
        <p:nvSpPr>
          <p:cNvPr id="616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617" name="Table 1"/>
          <p:cNvGraphicFramePr/>
          <p:nvPr/>
        </p:nvGraphicFramePr>
        <p:xfrm>
          <a:off x="495300" y="2438400"/>
          <a:ext cx="7785928" cy="222504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519555"/>
                <a:gridCol w="1708468"/>
                <a:gridCol w="1871218"/>
                <a:gridCol w="1251268"/>
                <a:gridCol w="1435418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NumStars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Timestamp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08/27/15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4.0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07/20/15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08/02/14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03/05/14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5.0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06/09/13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135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grpSp>
        <p:nvGrpSpPr>
          <p:cNvPr id="620" name="Group"/>
          <p:cNvGrpSpPr/>
          <p:nvPr/>
        </p:nvGrpSpPr>
        <p:grpSpPr>
          <a:xfrm>
            <a:off x="457200" y="1904999"/>
            <a:ext cx="2514600" cy="685801"/>
            <a:chOff x="0" y="0"/>
            <a:chExt cx="2514600" cy="685800"/>
          </a:xfrm>
        </p:grpSpPr>
        <p:sp>
          <p:nvSpPr>
            <p:cNvPr id="618" name="Rectangle"/>
            <p:cNvSpPr/>
            <p:nvPr/>
          </p:nvSpPr>
          <p:spPr>
            <a:xfrm>
              <a:off x="0" y="0"/>
              <a:ext cx="2514600" cy="685800"/>
            </a:xfrm>
            <a:prstGeom prst="rect">
              <a:avLst/>
            </a:prstGeom>
            <a:blipFill rotWithShape="1">
              <a:blip r:embed="rId2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619" name="Text"/>
            <p:cNvSpPr txBox="1"/>
            <p:nvPr/>
          </p:nvSpPr>
          <p:spPr>
            <a:xfrm>
              <a:off x="0" y="0"/>
              <a:ext cx="2514600" cy="3581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/>
              <a:r>
                <a:t> 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4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62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3" name="Basic Relational Operation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Basic Relational Operations</a:t>
              </a:r>
            </a:p>
          </p:txBody>
        </p:sp>
      </p:grpSp>
      <p:sp>
        <p:nvSpPr>
          <p:cNvPr id="625" name="Select…"/>
          <p:cNvSpPr txBox="1"/>
          <p:nvPr/>
        </p:nvSpPr>
        <p:spPr>
          <a:xfrm>
            <a:off x="457200" y="1447800"/>
            <a:ext cx="8001000" cy="43263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>
              <a:lnSpc>
                <a:spcPct val="135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Select</a:t>
            </a:r>
            <a:endParaRPr sz="4200"/>
          </a:p>
          <a:p>
            <a:pPr>
              <a:lnSpc>
                <a:spcPct val="135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Project</a:t>
            </a:r>
            <a:endParaRPr sz="4200"/>
          </a:p>
          <a:p>
            <a:pPr>
              <a:lnSpc>
                <a:spcPct val="135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Rename</a:t>
            </a:r>
            <a:endParaRPr sz="4200"/>
          </a:p>
          <a:p>
            <a:pPr>
              <a:lnSpc>
                <a:spcPct val="135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Cross Product </a:t>
            </a:r>
            <a:r>
              <a:rPr b="0"/>
              <a:t>(aka Cartesian Product)</a:t>
            </a:r>
            <a:endParaRPr sz="3300"/>
          </a:p>
          <a:p>
            <a:pPr>
              <a:lnSpc>
                <a:spcPct val="135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Set Operations:</a:t>
            </a:r>
            <a:endParaRPr sz="4200"/>
          </a:p>
          <a:p>
            <a:pPr>
              <a:lnSpc>
                <a:spcPct val="135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Union</a:t>
            </a:r>
            <a:endParaRPr sz="4200"/>
          </a:p>
          <a:p>
            <a:pPr>
              <a:lnSpc>
                <a:spcPct val="135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Set Difference</a:t>
            </a:r>
          </a:p>
        </p:txBody>
      </p:sp>
      <p:sp>
        <p:nvSpPr>
          <p:cNvPr id="626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627" name="Rectangle"/>
          <p:cNvSpPr/>
          <p:nvPr/>
        </p:nvSpPr>
        <p:spPr>
          <a:xfrm>
            <a:off x="1322832" y="5223529"/>
            <a:ext cx="2944368" cy="580371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27" grpId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1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62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0" name="Set Differenc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Set Difference</a:t>
              </a:r>
            </a:p>
          </p:txBody>
        </p:sp>
      </p:grpSp>
      <p:sp>
        <p:nvSpPr>
          <p:cNvPr id="632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633" name="Table 1"/>
          <p:cNvGraphicFramePr/>
          <p:nvPr/>
        </p:nvGraphicFramePr>
        <p:xfrm>
          <a:off x="495300" y="1828800"/>
          <a:ext cx="7785928" cy="148336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519555"/>
                <a:gridCol w="1708468"/>
                <a:gridCol w="1871218"/>
                <a:gridCol w="1251268"/>
                <a:gridCol w="1435418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NumStars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Timestamp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08/27/15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4.0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07/20/15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08/02/14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634" name="R1"/>
          <p:cNvSpPr txBox="1"/>
          <p:nvPr/>
        </p:nvSpPr>
        <p:spPr>
          <a:xfrm>
            <a:off x="457200" y="1295400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R1</a:t>
            </a:r>
          </a:p>
        </p:txBody>
      </p:sp>
      <p:graphicFrame>
        <p:nvGraphicFramePr>
          <p:cNvPr id="635" name="Table 1"/>
          <p:cNvGraphicFramePr/>
          <p:nvPr/>
        </p:nvGraphicFramePr>
        <p:xfrm>
          <a:off x="495300" y="4724400"/>
          <a:ext cx="7785928" cy="148336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519555"/>
                <a:gridCol w="1708468"/>
                <a:gridCol w="1871218"/>
                <a:gridCol w="1251268"/>
                <a:gridCol w="1435418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NumStars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Timestamp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08/02/14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03/05/14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5.0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06/09/13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135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636" name="R2"/>
          <p:cNvSpPr txBox="1"/>
          <p:nvPr/>
        </p:nvSpPr>
        <p:spPr>
          <a:xfrm>
            <a:off x="457200" y="4191000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R2</a:t>
            </a:r>
          </a:p>
        </p:txBody>
      </p:sp>
      <p:sp>
        <p:nvSpPr>
          <p:cNvPr id="637" name="Rectangle"/>
          <p:cNvSpPr/>
          <p:nvPr/>
        </p:nvSpPr>
        <p:spPr>
          <a:xfrm>
            <a:off x="1735137" y="3922136"/>
            <a:ext cx="350399" cy="314522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638" name="Set difference of sets of tuples (instances)…"/>
          <p:cNvSpPr txBox="1"/>
          <p:nvPr/>
        </p:nvSpPr>
        <p:spPr>
          <a:xfrm>
            <a:off x="2975917" y="3757939"/>
            <a:ext cx="6079183" cy="861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lnSpc>
                <a:spcPct val="120000"/>
              </a:lnSpc>
              <a:defRPr i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Set difference of sets of tuples (instances)</a:t>
            </a:r>
            <a:endParaRPr sz="4400"/>
          </a:p>
          <a:p>
            <a:pPr algn="r">
              <a:lnSpc>
                <a:spcPct val="120000"/>
              </a:lnSpc>
              <a:defRPr i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Inputs must be “</a:t>
            </a:r>
            <a:r>
              <a:rPr b="1"/>
              <a:t>Union-compatible</a:t>
            </a:r>
            <a:r>
              <a:t>”</a:t>
            </a:r>
          </a:p>
        </p:txBody>
      </p:sp>
      <p:pic>
        <p:nvPicPr>
          <p:cNvPr id="63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0450" y="3811011"/>
            <a:ext cx="1699773" cy="53677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39" grpId="1"/>
      <p:bldP build="whole" bldLvl="1" animBg="1" rev="0" advAuto="0" spid="638" grpId="3"/>
      <p:bldP build="whole" bldLvl="1" animBg="1" rev="0" advAuto="0" spid="637" grpId="2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3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64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2" name="Set Differenc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Set Difference</a:t>
              </a:r>
            </a:p>
          </p:txBody>
        </p:sp>
      </p:grpSp>
      <p:sp>
        <p:nvSpPr>
          <p:cNvPr id="644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645" name="Table 1"/>
          <p:cNvGraphicFramePr/>
          <p:nvPr/>
        </p:nvGraphicFramePr>
        <p:xfrm>
          <a:off x="495300" y="1600200"/>
          <a:ext cx="7785928" cy="148336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519555"/>
                <a:gridCol w="1708468"/>
                <a:gridCol w="1871218"/>
                <a:gridCol w="1251268"/>
                <a:gridCol w="1435418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NumStars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Timestamp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3.5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08/27/15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4.0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07/20/15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08/02/14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646" name="R1"/>
          <p:cNvSpPr txBox="1"/>
          <p:nvPr/>
        </p:nvSpPr>
        <p:spPr>
          <a:xfrm>
            <a:off x="457200" y="1117600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R1</a:t>
            </a:r>
          </a:p>
        </p:txBody>
      </p:sp>
      <p:graphicFrame>
        <p:nvGraphicFramePr>
          <p:cNvPr id="647" name="Table 1"/>
          <p:cNvGraphicFramePr/>
          <p:nvPr/>
        </p:nvGraphicFramePr>
        <p:xfrm>
          <a:off x="495300" y="3505200"/>
          <a:ext cx="7785928" cy="148336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519555"/>
                <a:gridCol w="1708468"/>
                <a:gridCol w="1871218"/>
                <a:gridCol w="1251268"/>
                <a:gridCol w="1435418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NumStars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Timestamp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08/02/14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4.5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03/05/14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5.0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06/09/13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135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648" name="R2"/>
          <p:cNvSpPr txBox="1"/>
          <p:nvPr/>
        </p:nvSpPr>
        <p:spPr>
          <a:xfrm>
            <a:off x="457200" y="3022600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R2</a:t>
            </a:r>
          </a:p>
        </p:txBody>
      </p:sp>
      <p:graphicFrame>
        <p:nvGraphicFramePr>
          <p:cNvPr id="649" name="Table 1"/>
          <p:cNvGraphicFramePr/>
          <p:nvPr/>
        </p:nvGraphicFramePr>
        <p:xfrm>
          <a:off x="495300" y="5562600"/>
          <a:ext cx="7785928" cy="111252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519555"/>
                <a:gridCol w="1708468"/>
                <a:gridCol w="1871218"/>
                <a:gridCol w="1251268"/>
                <a:gridCol w="1435418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NumStars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Timestamp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3.5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08/27/15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4.0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07/20/15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650" name="R’ = R1 – R2"/>
          <p:cNvSpPr txBox="1"/>
          <p:nvPr/>
        </p:nvSpPr>
        <p:spPr>
          <a:xfrm>
            <a:off x="457200" y="5080000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R’ = R1 – R2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4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65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3" name="Basic Relational Operation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Basic Relational Operations</a:t>
              </a:r>
            </a:p>
          </p:txBody>
        </p:sp>
      </p:grpSp>
      <p:sp>
        <p:nvSpPr>
          <p:cNvPr id="655" name="Select…"/>
          <p:cNvSpPr txBox="1"/>
          <p:nvPr/>
        </p:nvSpPr>
        <p:spPr>
          <a:xfrm>
            <a:off x="1143000" y="1447800"/>
            <a:ext cx="7696200" cy="43263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>
              <a:lnSpc>
                <a:spcPct val="135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Select</a:t>
            </a:r>
            <a:endParaRPr sz="4200"/>
          </a:p>
          <a:p>
            <a:pPr>
              <a:lnSpc>
                <a:spcPct val="135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Project</a:t>
            </a:r>
            <a:endParaRPr sz="4200"/>
          </a:p>
          <a:p>
            <a:pPr>
              <a:lnSpc>
                <a:spcPct val="135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Rename</a:t>
            </a:r>
            <a:endParaRPr sz="4200"/>
          </a:p>
          <a:p>
            <a:pPr>
              <a:lnSpc>
                <a:spcPct val="135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Cross Product </a:t>
            </a:r>
            <a:r>
              <a:rPr b="0"/>
              <a:t>(aka Cartesian Product)</a:t>
            </a:r>
            <a:endParaRPr sz="3300"/>
          </a:p>
          <a:p>
            <a:pPr>
              <a:lnSpc>
                <a:spcPct val="135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Set Operations:</a:t>
            </a:r>
            <a:endParaRPr sz="4200"/>
          </a:p>
          <a:p>
            <a:pPr>
              <a:lnSpc>
                <a:spcPct val="135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Union</a:t>
            </a:r>
            <a:endParaRPr sz="4200"/>
          </a:p>
          <a:p>
            <a:pPr>
              <a:lnSpc>
                <a:spcPct val="135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Set Difference</a:t>
            </a:r>
          </a:p>
        </p:txBody>
      </p:sp>
      <p:sp>
        <p:nvSpPr>
          <p:cNvPr id="656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657" name="image1.jpeg" descr="image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74785" y="1415562"/>
            <a:ext cx="597877" cy="597877"/>
          </a:xfrm>
          <a:prstGeom prst="rect">
            <a:avLst/>
          </a:prstGeom>
          <a:ln w="12700">
            <a:miter lim="400000"/>
          </a:ln>
        </p:spPr>
      </p:pic>
      <p:pic>
        <p:nvPicPr>
          <p:cNvPr id="658" name="image1.jpeg" descr="image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74785" y="2101362"/>
            <a:ext cx="597877" cy="597877"/>
          </a:xfrm>
          <a:prstGeom prst="rect">
            <a:avLst/>
          </a:prstGeom>
          <a:ln w="12700">
            <a:miter lim="400000"/>
          </a:ln>
        </p:spPr>
      </p:pic>
      <p:pic>
        <p:nvPicPr>
          <p:cNvPr id="659" name="image1.jpeg" descr="image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74785" y="2787162"/>
            <a:ext cx="597877" cy="597877"/>
          </a:xfrm>
          <a:prstGeom prst="rect">
            <a:avLst/>
          </a:prstGeom>
          <a:ln w="12700">
            <a:miter lim="400000"/>
          </a:ln>
        </p:spPr>
      </p:pic>
      <p:pic>
        <p:nvPicPr>
          <p:cNvPr id="660" name="image1.jpeg" descr="image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74785" y="3312019"/>
            <a:ext cx="597877" cy="597877"/>
          </a:xfrm>
          <a:prstGeom prst="rect">
            <a:avLst/>
          </a:prstGeom>
          <a:ln w="12700">
            <a:miter lim="400000"/>
          </a:ln>
        </p:spPr>
      </p:pic>
      <p:pic>
        <p:nvPicPr>
          <p:cNvPr id="661" name="image1.jpeg" descr="image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71600" y="4635500"/>
            <a:ext cx="597877" cy="597877"/>
          </a:xfrm>
          <a:prstGeom prst="rect">
            <a:avLst/>
          </a:prstGeom>
          <a:ln w="12700">
            <a:miter lim="400000"/>
          </a:ln>
        </p:spPr>
      </p:pic>
      <p:pic>
        <p:nvPicPr>
          <p:cNvPr id="662" name="image1.jpeg" descr="image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71600" y="5207000"/>
            <a:ext cx="597877" cy="59787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500"/>
                                        <p:tgtEl>
                                          <p:spTgt spid="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Class="entr" nodeType="after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1" dur="500"/>
                                        <p:tgtEl>
                                          <p:spTgt spid="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Class="entr" nodeType="after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500"/>
                                        <p:tgtEl>
                                          <p:spTgt spid="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Class="entr" nodeType="afterEffect" presetSubtype="8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9" dur="500"/>
                                        <p:tgtEl>
                                          <p:spTgt spid="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Class="entr" nodeType="afterEffect" presetSubtype="8" presetID="2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3" dur="500"/>
                                        <p:tgtEl>
                                          <p:spTgt spid="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Class="entr" nodeType="afterEffect" presetSubtype="8" presetID="2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7" dur="500"/>
                                        <p:tgtEl>
                                          <p:spTgt spid="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62" grpId="6"/>
      <p:bldP build="whole" bldLvl="1" animBg="1" rev="0" advAuto="0" spid="660" grpId="4"/>
      <p:bldP build="whole" bldLvl="1" animBg="1" rev="0" advAuto="0" spid="657" grpId="1"/>
      <p:bldP build="whole" bldLvl="1" animBg="1" rev="0" advAuto="0" spid="658" grpId="2"/>
      <p:bldP build="whole" bldLvl="1" animBg="1" rev="0" advAuto="0" spid="659" grpId="3"/>
      <p:bldP build="whole" bldLvl="1" animBg="1" rev="0" advAuto="0" spid="661" grpId="5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6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664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5" name="Derived and Other Relational Op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Derived and Other Relational Ops</a:t>
              </a:r>
            </a:p>
          </p:txBody>
        </p:sp>
      </p:grpSp>
      <p:sp>
        <p:nvSpPr>
          <p:cNvPr id="667" name="Set Operation:…"/>
          <p:cNvSpPr txBox="1"/>
          <p:nvPr/>
        </p:nvSpPr>
        <p:spPr>
          <a:xfrm>
            <a:off x="762000" y="1447800"/>
            <a:ext cx="7696200" cy="26426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>
              <a:lnSpc>
                <a:spcPct val="15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Set Operation:</a:t>
            </a:r>
            <a:endParaRPr sz="4200"/>
          </a:p>
          <a:p>
            <a:pPr>
              <a:lnSpc>
                <a:spcPct val="150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Intersection</a:t>
            </a:r>
            <a:endParaRPr sz="4200"/>
          </a:p>
          <a:p>
            <a:pPr>
              <a:lnSpc>
                <a:spcPct val="150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Join</a:t>
            </a:r>
            <a:endParaRPr sz="4200"/>
          </a:p>
          <a:p>
            <a:pPr>
              <a:lnSpc>
                <a:spcPct val="150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Group By Aggregate</a:t>
            </a:r>
          </a:p>
        </p:txBody>
      </p:sp>
      <p:sp>
        <p:nvSpPr>
          <p:cNvPr id="668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669" name="Rectangle"/>
          <p:cNvSpPr/>
          <p:nvPr/>
        </p:nvSpPr>
        <p:spPr>
          <a:xfrm>
            <a:off x="1524000" y="2137429"/>
            <a:ext cx="2743200" cy="580371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69" grpId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3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67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2" name="Intersection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Intersection</a:t>
              </a:r>
            </a:p>
          </p:txBody>
        </p:sp>
      </p:grpSp>
      <p:sp>
        <p:nvSpPr>
          <p:cNvPr id="674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675" name="Table 1"/>
          <p:cNvGraphicFramePr/>
          <p:nvPr/>
        </p:nvGraphicFramePr>
        <p:xfrm>
          <a:off x="495300" y="1828800"/>
          <a:ext cx="7785928" cy="148336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519555"/>
                <a:gridCol w="1708468"/>
                <a:gridCol w="1871218"/>
                <a:gridCol w="1251268"/>
                <a:gridCol w="1435418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NumStars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Timestamp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08/27/15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4.0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07/20/15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08/02/14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676" name="R1"/>
          <p:cNvSpPr txBox="1"/>
          <p:nvPr/>
        </p:nvSpPr>
        <p:spPr>
          <a:xfrm>
            <a:off x="457200" y="1295400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R1</a:t>
            </a:r>
          </a:p>
        </p:txBody>
      </p:sp>
      <p:graphicFrame>
        <p:nvGraphicFramePr>
          <p:cNvPr id="677" name="Table 1"/>
          <p:cNvGraphicFramePr/>
          <p:nvPr/>
        </p:nvGraphicFramePr>
        <p:xfrm>
          <a:off x="495300" y="4724400"/>
          <a:ext cx="7785928" cy="148336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519555"/>
                <a:gridCol w="1708468"/>
                <a:gridCol w="1871218"/>
                <a:gridCol w="1251268"/>
                <a:gridCol w="1435418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NumStars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Timestamp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08/02/14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03/05/14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5.0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06/09/13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135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678" name="R2"/>
          <p:cNvSpPr txBox="1"/>
          <p:nvPr/>
        </p:nvSpPr>
        <p:spPr>
          <a:xfrm>
            <a:off x="457200" y="4191000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R2</a:t>
            </a:r>
          </a:p>
        </p:txBody>
      </p:sp>
      <p:sp>
        <p:nvSpPr>
          <p:cNvPr id="679" name="Set intersection of sets of tuples (instances)…"/>
          <p:cNvSpPr txBox="1"/>
          <p:nvPr/>
        </p:nvSpPr>
        <p:spPr>
          <a:xfrm>
            <a:off x="2641649" y="3732539"/>
            <a:ext cx="6388051" cy="861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lnSpc>
                <a:spcPct val="120000"/>
              </a:lnSpc>
              <a:defRPr i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Set intersection of sets of tuples (instances)</a:t>
            </a:r>
            <a:endParaRPr sz="4400"/>
          </a:p>
          <a:p>
            <a:pPr algn="r">
              <a:lnSpc>
                <a:spcPct val="120000"/>
              </a:lnSpc>
              <a:defRPr i="1" sz="2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Inputs must be “</a:t>
            </a:r>
            <a:r>
              <a:rPr b="1"/>
              <a:t>Union-compatible</a:t>
            </a:r>
            <a:r>
              <a:t>”</a:t>
            </a:r>
          </a:p>
        </p:txBody>
      </p:sp>
      <p:pic>
        <p:nvPicPr>
          <p:cNvPr id="68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0592" y="3729141"/>
            <a:ext cx="1999216" cy="593518"/>
          </a:xfrm>
          <a:prstGeom prst="rect">
            <a:avLst/>
          </a:prstGeom>
          <a:ln w="12700">
            <a:miter lim="400000"/>
          </a:ln>
        </p:spPr>
      </p:pic>
      <p:sp>
        <p:nvSpPr>
          <p:cNvPr id="681" name="Rectangle"/>
          <p:cNvSpPr/>
          <p:nvPr/>
        </p:nvSpPr>
        <p:spPr>
          <a:xfrm>
            <a:off x="1328737" y="3695700"/>
            <a:ext cx="542926" cy="53340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79" grpId="3"/>
      <p:bldP build="whole" bldLvl="1" animBg="1" rev="0" advAuto="0" spid="681" grpId="2"/>
      <p:bldP build="whole" bldLvl="1" animBg="1" rev="0" advAuto="0" spid="680" grpId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5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68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4" name="Intersection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Intersection</a:t>
              </a:r>
            </a:p>
          </p:txBody>
        </p:sp>
      </p:grpSp>
      <p:sp>
        <p:nvSpPr>
          <p:cNvPr id="686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687" name="Table 1"/>
          <p:cNvGraphicFramePr/>
          <p:nvPr/>
        </p:nvGraphicFramePr>
        <p:xfrm>
          <a:off x="495300" y="1600200"/>
          <a:ext cx="7785928" cy="148336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519555"/>
                <a:gridCol w="1708468"/>
                <a:gridCol w="1871218"/>
                <a:gridCol w="1251268"/>
                <a:gridCol w="1435418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NumStars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Timestamp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3.5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08/27/15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0.0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07/20/15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08/02/14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688" name="R1"/>
          <p:cNvSpPr txBox="1"/>
          <p:nvPr/>
        </p:nvSpPr>
        <p:spPr>
          <a:xfrm>
            <a:off x="457200" y="1117600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R1</a:t>
            </a:r>
          </a:p>
        </p:txBody>
      </p:sp>
      <p:graphicFrame>
        <p:nvGraphicFramePr>
          <p:cNvPr id="689" name="Table 1"/>
          <p:cNvGraphicFramePr/>
          <p:nvPr/>
        </p:nvGraphicFramePr>
        <p:xfrm>
          <a:off x="495300" y="3596640"/>
          <a:ext cx="7785928" cy="148336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251268"/>
                <a:gridCol w="1519555"/>
                <a:gridCol w="1871218"/>
                <a:gridCol w="1708468"/>
                <a:gridCol w="1435418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Timestamp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NumStars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08/02/14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07/20/15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4.0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135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06/09/13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5.0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690" name="R2"/>
          <p:cNvSpPr txBox="1"/>
          <p:nvPr/>
        </p:nvSpPr>
        <p:spPr>
          <a:xfrm>
            <a:off x="457200" y="3111500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R2</a:t>
            </a:r>
          </a:p>
        </p:txBody>
      </p:sp>
      <p:graphicFrame>
        <p:nvGraphicFramePr>
          <p:cNvPr id="691" name="Table 1"/>
          <p:cNvGraphicFramePr/>
          <p:nvPr/>
        </p:nvGraphicFramePr>
        <p:xfrm>
          <a:off x="495300" y="5760720"/>
          <a:ext cx="7785928" cy="74168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519555"/>
                <a:gridCol w="1708468"/>
                <a:gridCol w="1871218"/>
                <a:gridCol w="1251268"/>
                <a:gridCol w="1435418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NumStars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Timestamp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08/02/14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grpSp>
        <p:nvGrpSpPr>
          <p:cNvPr id="694" name="Group"/>
          <p:cNvGrpSpPr/>
          <p:nvPr/>
        </p:nvGrpSpPr>
        <p:grpSpPr>
          <a:xfrm>
            <a:off x="457200" y="5257799"/>
            <a:ext cx="2286000" cy="685801"/>
            <a:chOff x="0" y="0"/>
            <a:chExt cx="2286000" cy="685800"/>
          </a:xfrm>
        </p:grpSpPr>
        <p:sp>
          <p:nvSpPr>
            <p:cNvPr id="692" name="Rectangle"/>
            <p:cNvSpPr/>
            <p:nvPr/>
          </p:nvSpPr>
          <p:spPr>
            <a:xfrm>
              <a:off x="0" y="0"/>
              <a:ext cx="2286000" cy="685800"/>
            </a:xfrm>
            <a:prstGeom prst="rect">
              <a:avLst/>
            </a:prstGeom>
            <a:blipFill rotWithShape="1">
              <a:blip r:embed="rId2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693" name="Text"/>
            <p:cNvSpPr txBox="1"/>
            <p:nvPr/>
          </p:nvSpPr>
          <p:spPr>
            <a:xfrm>
              <a:off x="0" y="0"/>
              <a:ext cx="2286000" cy="3581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/>
              <a:r>
                <a:t> 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8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69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7" name="Derived and Other Relational Op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Derived and Other Relational Ops</a:t>
              </a:r>
            </a:p>
          </p:txBody>
        </p:sp>
      </p:grpSp>
      <p:sp>
        <p:nvSpPr>
          <p:cNvPr id="699" name="Set Operation:…"/>
          <p:cNvSpPr txBox="1"/>
          <p:nvPr/>
        </p:nvSpPr>
        <p:spPr>
          <a:xfrm>
            <a:off x="762000" y="1447800"/>
            <a:ext cx="7696200" cy="26426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>
              <a:lnSpc>
                <a:spcPct val="15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Set Operation:</a:t>
            </a:r>
            <a:endParaRPr sz="4200"/>
          </a:p>
          <a:p>
            <a:pPr>
              <a:lnSpc>
                <a:spcPct val="150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Intersection</a:t>
            </a:r>
            <a:endParaRPr sz="4200"/>
          </a:p>
          <a:p>
            <a:pPr>
              <a:lnSpc>
                <a:spcPct val="150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Join</a:t>
            </a:r>
            <a:endParaRPr sz="4200"/>
          </a:p>
          <a:p>
            <a:pPr>
              <a:lnSpc>
                <a:spcPct val="150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Group By Aggregate</a:t>
            </a:r>
          </a:p>
        </p:txBody>
      </p:sp>
      <p:sp>
        <p:nvSpPr>
          <p:cNvPr id="700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701" name="Rectangle"/>
          <p:cNvSpPr/>
          <p:nvPr/>
        </p:nvSpPr>
        <p:spPr>
          <a:xfrm>
            <a:off x="698500" y="2828042"/>
            <a:ext cx="1140917" cy="580371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01" grpId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5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70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4" name="Join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Join</a:t>
              </a:r>
            </a:p>
          </p:txBody>
        </p:sp>
      </p:grpSp>
      <p:sp>
        <p:nvSpPr>
          <p:cNvPr id="706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707" name="Equivalent Select on Cross Product, but “bypasses” full X"/>
          <p:cNvSpPr txBox="1"/>
          <p:nvPr/>
        </p:nvSpPr>
        <p:spPr>
          <a:xfrm>
            <a:off x="304800" y="2362200"/>
            <a:ext cx="8610600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Equivalent Select on Cross Product, but “bypasses” full X</a:t>
            </a:r>
          </a:p>
        </p:txBody>
      </p:sp>
      <p:sp>
        <p:nvSpPr>
          <p:cNvPr id="708" name="Rectangle"/>
          <p:cNvSpPr/>
          <p:nvPr/>
        </p:nvSpPr>
        <p:spPr>
          <a:xfrm>
            <a:off x="2959100" y="1543050"/>
            <a:ext cx="542925" cy="53340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09" name="Rectangle"/>
          <p:cNvSpPr/>
          <p:nvPr/>
        </p:nvSpPr>
        <p:spPr>
          <a:xfrm>
            <a:off x="3433017" y="1715016"/>
            <a:ext cx="2980484" cy="424474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10" name="Perhaps the most intensively studied Rel Op!…"/>
          <p:cNvSpPr txBox="1"/>
          <p:nvPr/>
        </p:nvSpPr>
        <p:spPr>
          <a:xfrm>
            <a:off x="304800" y="3695700"/>
            <a:ext cx="8610600" cy="8390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Perhaps the most intensively studied Rel Op!</a:t>
            </a:r>
          </a:p>
          <a:p>
            <a:pPr marL="342900" indent="-3429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Several “types” of Joins:</a:t>
            </a:r>
          </a:p>
        </p:txBody>
      </p:sp>
      <p:sp>
        <p:nvSpPr>
          <p:cNvPr id="711" name="Natural Join and Equi-Join…"/>
          <p:cNvSpPr txBox="1"/>
          <p:nvPr/>
        </p:nvSpPr>
        <p:spPr>
          <a:xfrm>
            <a:off x="1447800" y="4743450"/>
            <a:ext cx="7331365" cy="1265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130000"/>
              </a:lnSpc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Natural Join and Equi-Join</a:t>
            </a:r>
          </a:p>
          <a:p>
            <a:pPr>
              <a:lnSpc>
                <a:spcPct val="130000"/>
              </a:lnSpc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Condition Join (aka Theta Join)</a:t>
            </a:r>
          </a:p>
          <a:p>
            <a:pPr>
              <a:lnSpc>
                <a:spcPct val="130000"/>
              </a:lnSpc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Semi-Join, Inner Join, Outer Join, Anti-Join, etc. </a:t>
            </a:r>
          </a:p>
        </p:txBody>
      </p:sp>
      <p:pic>
        <p:nvPicPr>
          <p:cNvPr id="71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63800" y="1593850"/>
            <a:ext cx="4595892" cy="462574"/>
          </a:xfrm>
          <a:prstGeom prst="rect">
            <a:avLst/>
          </a:prstGeom>
          <a:ln w="12700">
            <a:miter lim="400000"/>
          </a:ln>
        </p:spPr>
      </p:pic>
      <p:pic>
        <p:nvPicPr>
          <p:cNvPr id="713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33593" y="2962757"/>
            <a:ext cx="4753014" cy="5053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after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10" grpId="6"/>
      <p:bldP build="whole" bldLvl="1" animBg="1" rev="0" advAuto="0" spid="713" grpId="5"/>
      <p:bldP build="whole" bldLvl="1" animBg="1" rev="0" advAuto="0" spid="712" grpId="1"/>
      <p:bldP build="whole" bldLvl="1" animBg="1" rev="0" advAuto="0" spid="708" grpId="2"/>
      <p:bldP build="whole" bldLvl="1" animBg="1" rev="0" advAuto="0" spid="709" grpId="3"/>
      <p:bldP build="whole" bldLvl="1" animBg="1" rev="0" advAuto="0" spid="707" grpId="4"/>
      <p:bldP build="whole" bldLvl="1" animBg="1" rev="0" advAuto="0" spid="711" grpId="7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715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6" name="Natural Join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Natural Join</a:t>
              </a:r>
            </a:p>
          </p:txBody>
        </p:sp>
      </p:grpSp>
      <p:sp>
        <p:nvSpPr>
          <p:cNvPr id="718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719" name="Table 1"/>
          <p:cNvGraphicFramePr/>
          <p:nvPr/>
        </p:nvGraphicFramePr>
        <p:xfrm>
          <a:off x="609600" y="4495800"/>
          <a:ext cx="7734618" cy="111252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435418"/>
                <a:gridCol w="1505268"/>
                <a:gridCol w="2066290"/>
                <a:gridCol w="2727642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ReleaseYear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Director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Inception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2010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Christopher Nolan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Avatar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2009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Jim Cameron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</a:tr>
            </a:tbl>
          </a:graphicData>
        </a:graphic>
      </p:graphicFrame>
      <p:sp>
        <p:nvSpPr>
          <p:cNvPr id="720" name="Movies (M)"/>
          <p:cNvSpPr txBox="1"/>
          <p:nvPr/>
        </p:nvSpPr>
        <p:spPr>
          <a:xfrm>
            <a:off x="6151245" y="3937000"/>
            <a:ext cx="2286001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4200"/>
              </a:lnSpc>
              <a:defRPr b="1" sz="28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Movies (M)</a:t>
            </a:r>
          </a:p>
        </p:txBody>
      </p:sp>
      <p:graphicFrame>
        <p:nvGraphicFramePr>
          <p:cNvPr id="721" name="Table 1"/>
          <p:cNvGraphicFramePr/>
          <p:nvPr/>
        </p:nvGraphicFramePr>
        <p:xfrm>
          <a:off x="533400" y="1676400"/>
          <a:ext cx="7785928" cy="185420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519555"/>
                <a:gridCol w="1708468"/>
                <a:gridCol w="1871218"/>
                <a:gridCol w="1251268"/>
                <a:gridCol w="1435418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NumStars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Timestamp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08/27/15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4.0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07/20/15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08/02/14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03/05/14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722" name="Ratings (R)"/>
          <p:cNvSpPr txBox="1"/>
          <p:nvPr/>
        </p:nvSpPr>
        <p:spPr>
          <a:xfrm>
            <a:off x="457200" y="1117600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Ratings (R)</a:t>
            </a:r>
          </a:p>
        </p:txBody>
      </p:sp>
      <p:sp>
        <p:nvSpPr>
          <p:cNvPr id="723" name="Rectangle"/>
          <p:cNvSpPr/>
          <p:nvPr/>
        </p:nvSpPr>
        <p:spPr>
          <a:xfrm>
            <a:off x="6877050" y="1676400"/>
            <a:ext cx="1428750" cy="427971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24" name="Rectangle"/>
          <p:cNvSpPr/>
          <p:nvPr/>
        </p:nvSpPr>
        <p:spPr>
          <a:xfrm>
            <a:off x="609600" y="4495800"/>
            <a:ext cx="1428750" cy="427971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72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94100" y="6102350"/>
            <a:ext cx="1447800" cy="3429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24" grpId="2"/>
      <p:bldP build="whole" bldLvl="1" animBg="1" rev="0" advAuto="0" spid="723" grpId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9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727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8" name="Natural Join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Natural Join</a:t>
              </a:r>
            </a:p>
          </p:txBody>
        </p:sp>
      </p:grpSp>
      <p:sp>
        <p:nvSpPr>
          <p:cNvPr id="730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731" name="Table 1"/>
          <p:cNvGraphicFramePr/>
          <p:nvPr/>
        </p:nvGraphicFramePr>
        <p:xfrm>
          <a:off x="152400" y="1701800"/>
          <a:ext cx="8839200" cy="185420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841829"/>
                <a:gridCol w="834570"/>
                <a:gridCol w="1143000"/>
                <a:gridCol w="685800"/>
                <a:gridCol w="838200"/>
                <a:gridCol w="1219200"/>
                <a:gridCol w="1066800"/>
                <a:gridCol w="2209800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NumStars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Timestamp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5CB88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ReleaseYear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Director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3.5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08/27/15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B9E9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Inception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6CD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2010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6CD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Christopher Nolan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6CDE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4.0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07/20/15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B9E9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Inception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6CD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2010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6CD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Christopher Nolan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6CDE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2.5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08/02/14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B9E9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Avatar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2009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Jim Cameron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6E0E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4.5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03/05/14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B9E9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Avatar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2009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Jim Cameron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6E0EC"/>
                    </a:solidFill>
                  </a:tcPr>
                </a:tc>
              </a:tr>
            </a:tbl>
          </a:graphicData>
        </a:graphic>
      </p:graphicFrame>
      <p:sp>
        <p:nvSpPr>
          <p:cNvPr id="732" name="“Join attributes”: attributes that determine matching tuples  Have same name in both inputs! “MovieID” in R and M…"/>
          <p:cNvSpPr txBox="1"/>
          <p:nvPr/>
        </p:nvSpPr>
        <p:spPr>
          <a:xfrm>
            <a:off x="266700" y="3987800"/>
            <a:ext cx="8610600" cy="2587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“</a:t>
            </a:r>
            <a:r>
              <a:rPr b="1"/>
              <a:t>Join attributes</a:t>
            </a:r>
            <a:r>
              <a:t>”: attributes that determine matching tuples 	Have same name in both inputs! “</a:t>
            </a:r>
            <a:r>
              <a:rPr b="1"/>
              <a:t>MovieID</a:t>
            </a:r>
            <a:r>
              <a:t>” in </a:t>
            </a:r>
            <a:r>
              <a:rPr b="1"/>
              <a:t>R</a:t>
            </a:r>
            <a:r>
              <a:t> and </a:t>
            </a:r>
            <a:r>
              <a:rPr b="1"/>
              <a:t>M</a:t>
            </a:r>
          </a:p>
          <a:p>
            <a:pPr marL="342900" indent="-3429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Implicit </a:t>
            </a:r>
            <a:r>
              <a:rPr i="1"/>
              <a:t>equality condition </a:t>
            </a:r>
            <a:r>
              <a:t>on join attributes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If &gt; 1 pair, implicit logical “</a:t>
            </a:r>
            <a:r>
              <a:rPr b="1"/>
              <a:t>and</a:t>
            </a:r>
            <a:r>
              <a:t>” of all equality terms</a:t>
            </a:r>
          </a:p>
          <a:p>
            <a:pPr marL="342900" indent="-342900">
              <a:lnSpc>
                <a:spcPct val="12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Output schema concatenates input schemas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But join attributes appear only once in output (Project)</a:t>
            </a:r>
          </a:p>
        </p:txBody>
      </p:sp>
      <p:pic>
        <p:nvPicPr>
          <p:cNvPr id="73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27100" y="1273175"/>
            <a:ext cx="1447800" cy="3429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32" grpId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7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735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6" name="Equi-Join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Equi-Join</a:t>
              </a:r>
            </a:p>
          </p:txBody>
        </p:sp>
      </p:grpSp>
      <p:sp>
        <p:nvSpPr>
          <p:cNvPr id="738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739" name="Generalization of the Natural Join"/>
          <p:cNvSpPr txBox="1"/>
          <p:nvPr/>
        </p:nvSpPr>
        <p:spPr>
          <a:xfrm>
            <a:off x="304800" y="1600200"/>
            <a:ext cx="8610600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Generalization of the Natural Join</a:t>
            </a:r>
          </a:p>
        </p:txBody>
      </p:sp>
      <p:sp>
        <p:nvSpPr>
          <p:cNvPr id="740" name="Attribute names of “join attributes” need not be the same…"/>
          <p:cNvSpPr txBox="1"/>
          <p:nvPr/>
        </p:nvSpPr>
        <p:spPr>
          <a:xfrm>
            <a:off x="304800" y="3048000"/>
            <a:ext cx="8610600" cy="16920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Attribute names of “join attributes” need not be the same</a:t>
            </a:r>
          </a:p>
          <a:p>
            <a:pPr marL="342900" indent="-3429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EqualityCondition is a general boolean expression (logical “</a:t>
            </a:r>
            <a:r>
              <a:rPr b="1"/>
              <a:t>and</a:t>
            </a:r>
            <a:r>
              <a:t>”, and/or </a:t>
            </a:r>
            <a:r>
              <a:rPr b="1"/>
              <a:t>“or”</a:t>
            </a:r>
            <a:r>
              <a:t>) of terms with equality predicates only</a:t>
            </a:r>
          </a:p>
          <a:p>
            <a:pPr marL="342900" indent="-3429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Join attributes from both </a:t>
            </a:r>
            <a:r>
              <a:rPr b="1"/>
              <a:t>R</a:t>
            </a:r>
            <a:r>
              <a:t> and </a:t>
            </a:r>
            <a:r>
              <a:rPr b="1"/>
              <a:t>M</a:t>
            </a:r>
            <a:r>
              <a:t> in output (no Project)</a:t>
            </a:r>
          </a:p>
        </p:txBody>
      </p:sp>
      <p:sp>
        <p:nvSpPr>
          <p:cNvPr id="741" name="Perhaps the most important and common type of Join!…"/>
          <p:cNvSpPr txBox="1"/>
          <p:nvPr/>
        </p:nvSpPr>
        <p:spPr>
          <a:xfrm>
            <a:off x="457200" y="5334000"/>
            <a:ext cx="8382000" cy="793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spcBef>
                <a:spcPts val="400"/>
              </a:spcBef>
              <a:defRPr i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Perhaps the most important and common type of Join!</a:t>
            </a:r>
          </a:p>
          <a:p>
            <a:pPr algn="ctr">
              <a:spcBef>
                <a:spcPts val="400"/>
              </a:spcBef>
              <a:defRPr i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Lots of R&amp;D on efficient implementations!</a:t>
            </a:r>
          </a:p>
        </p:txBody>
      </p:sp>
      <p:pic>
        <p:nvPicPr>
          <p:cNvPr id="74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39950" y="2314034"/>
            <a:ext cx="5070114" cy="5028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6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744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5" name="Equi-Join: Exampl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Equi-Join: Example</a:t>
              </a:r>
            </a:p>
          </p:txBody>
        </p:sp>
      </p:grpSp>
      <p:sp>
        <p:nvSpPr>
          <p:cNvPr id="747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748" name="Table 1"/>
          <p:cNvGraphicFramePr/>
          <p:nvPr/>
        </p:nvGraphicFramePr>
        <p:xfrm>
          <a:off x="651876" y="2971800"/>
          <a:ext cx="1094422" cy="162560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606742"/>
                <a:gridCol w="487680"/>
              </a:tblGrid>
              <a:tr h="40640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J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5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CEE2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CEE2EA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y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8F1F5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CEE2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CEE2EA"/>
                    </a:solidFill>
                  </a:tcPr>
                </a:tc>
              </a:tr>
            </a:tbl>
          </a:graphicData>
        </a:graphic>
      </p:graphicFrame>
      <p:sp>
        <p:nvSpPr>
          <p:cNvPr id="749" name="R1(J,K)"/>
          <p:cNvSpPr txBox="1"/>
          <p:nvPr/>
        </p:nvSpPr>
        <p:spPr>
          <a:xfrm>
            <a:off x="577385" y="2353329"/>
            <a:ext cx="1243404" cy="5537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b="1" sz="28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</a:t>
            </a:r>
            <a:r>
              <a:rPr baseline="-25000"/>
              <a:t>1</a:t>
            </a:r>
            <a:r>
              <a:rPr b="0"/>
              <a:t>(J,K)</a:t>
            </a:r>
          </a:p>
        </p:txBody>
      </p:sp>
      <p:graphicFrame>
        <p:nvGraphicFramePr>
          <p:cNvPr id="750" name="Table 1"/>
          <p:cNvGraphicFramePr/>
          <p:nvPr/>
        </p:nvGraphicFramePr>
        <p:xfrm>
          <a:off x="2476356" y="2967832"/>
          <a:ext cx="973775" cy="1680368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470218"/>
                <a:gridCol w="503555"/>
              </a:tblGrid>
              <a:tr h="461168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Q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5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CEE2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CEE2EA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y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8F1F5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CEE2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8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CEE2EA"/>
                    </a:solidFill>
                  </a:tcPr>
                </a:tc>
              </a:tr>
            </a:tbl>
          </a:graphicData>
        </a:graphic>
      </p:graphicFrame>
      <p:sp>
        <p:nvSpPr>
          <p:cNvPr id="751" name="R2(P,Q)"/>
          <p:cNvSpPr txBox="1"/>
          <p:nvPr/>
        </p:nvSpPr>
        <p:spPr>
          <a:xfrm>
            <a:off x="2315063" y="2349362"/>
            <a:ext cx="1296361" cy="553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b="1" sz="28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</a:t>
            </a:r>
            <a:r>
              <a:rPr baseline="-25000"/>
              <a:t>2</a:t>
            </a:r>
            <a:r>
              <a:rPr b="0"/>
              <a:t>(P,Q)</a:t>
            </a:r>
          </a:p>
        </p:txBody>
      </p:sp>
      <p:sp>
        <p:nvSpPr>
          <p:cNvPr id="752" name="T(J,K,P,Q)"/>
          <p:cNvSpPr txBox="1"/>
          <p:nvPr/>
        </p:nvSpPr>
        <p:spPr>
          <a:xfrm>
            <a:off x="6250549" y="2372379"/>
            <a:ext cx="1737505" cy="4862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b="1" sz="28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</a:t>
            </a:r>
            <a:r>
              <a:rPr b="0"/>
              <a:t>(J,K,P,Q)</a:t>
            </a:r>
          </a:p>
        </p:txBody>
      </p:sp>
      <p:graphicFrame>
        <p:nvGraphicFramePr>
          <p:cNvPr id="753" name="Table 1"/>
          <p:cNvGraphicFramePr/>
          <p:nvPr/>
        </p:nvGraphicFramePr>
        <p:xfrm>
          <a:off x="6085204" y="2971800"/>
          <a:ext cx="2068196" cy="243840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606742"/>
                <a:gridCol w="487680"/>
                <a:gridCol w="470218"/>
                <a:gridCol w="503555"/>
              </a:tblGrid>
              <a:tr h="40640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J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Q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5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CEE2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CEE2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CEE2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CEE2EA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y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y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8F1F5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CEE2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CEE2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CEE2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8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CEE2EA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8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8F1F5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CEE2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CEE2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CEE2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CEE2EA"/>
                    </a:solidFill>
                  </a:tcPr>
                </a:tc>
              </a:tr>
            </a:tbl>
          </a:graphicData>
        </a:graphic>
      </p:graphicFrame>
      <p:sp>
        <p:nvSpPr>
          <p:cNvPr id="754" name="Arrow"/>
          <p:cNvSpPr/>
          <p:nvPr/>
        </p:nvSpPr>
        <p:spPr>
          <a:xfrm>
            <a:off x="3962400" y="3829050"/>
            <a:ext cx="1567171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55" name="Rectangle"/>
          <p:cNvSpPr/>
          <p:nvPr/>
        </p:nvSpPr>
        <p:spPr>
          <a:xfrm>
            <a:off x="6679700" y="2980670"/>
            <a:ext cx="940300" cy="273433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75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06550" y="1682750"/>
            <a:ext cx="5930900" cy="4699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500"/>
                                        <p:tgtEl>
                                          <p:spTgt spid="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53" grpId="3"/>
      <p:bldP build="whole" bldLvl="1" animBg="1" rev="0" advAuto="0" spid="752" grpId="2"/>
      <p:bldP build="whole" bldLvl="1" animBg="1" rev="0" advAuto="0" spid="754" grpId="1"/>
      <p:bldP build="whole" bldLvl="1" animBg="1" rev="0" advAuto="0" spid="755" grpId="4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0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75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9" name="(Primary) Key-Foreign Key Join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(Primary) Key-Foreign Key Join</a:t>
              </a:r>
            </a:p>
          </p:txBody>
        </p:sp>
      </p:grpSp>
      <p:sp>
        <p:nvSpPr>
          <p:cNvPr id="761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762" name="A special kind of equi-join…"/>
          <p:cNvSpPr txBox="1"/>
          <p:nvPr/>
        </p:nvSpPr>
        <p:spPr>
          <a:xfrm>
            <a:off x="304800" y="1600200"/>
            <a:ext cx="8610600" cy="13556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 special kind of equi-join</a:t>
            </a:r>
            <a:endParaRPr sz="4400"/>
          </a:p>
          <a:p>
            <a:pPr marL="342900" indent="-3429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One of the join attributes is the </a:t>
            </a:r>
            <a:r>
              <a:rPr i="1"/>
              <a:t>(Primary) Key</a:t>
            </a:r>
            <a:r>
              <a:t> of an input relation; the other is a </a:t>
            </a:r>
            <a:r>
              <a:rPr i="1"/>
              <a:t>Foreign Key</a:t>
            </a:r>
            <a:r>
              <a:t> in the other relation</a:t>
            </a:r>
          </a:p>
        </p:txBody>
      </p:sp>
      <p:graphicFrame>
        <p:nvGraphicFramePr>
          <p:cNvPr id="763" name="Table 1"/>
          <p:cNvGraphicFramePr/>
          <p:nvPr/>
        </p:nvGraphicFramePr>
        <p:xfrm>
          <a:off x="672273" y="3581400"/>
          <a:ext cx="7327139" cy="37084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519555"/>
                <a:gridCol w="1708468"/>
                <a:gridCol w="1871218"/>
                <a:gridCol w="792480"/>
                <a:gridCol w="1435418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NumStars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Timestamp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64" name="Table 1"/>
          <p:cNvGraphicFramePr/>
          <p:nvPr/>
        </p:nvGraphicFramePr>
        <p:xfrm>
          <a:off x="672273" y="4267200"/>
          <a:ext cx="5105401" cy="40640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345485"/>
                <a:gridCol w="1181610"/>
                <a:gridCol w="906777"/>
                <a:gridCol w="1671528"/>
              </a:tblGrid>
              <a:tr h="4064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Age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JoinDate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765" name="Ratings"/>
          <p:cNvSpPr txBox="1"/>
          <p:nvPr/>
        </p:nvSpPr>
        <p:spPr>
          <a:xfrm>
            <a:off x="600327" y="3048000"/>
            <a:ext cx="2286001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Ratings</a:t>
            </a:r>
          </a:p>
        </p:txBody>
      </p:sp>
      <p:sp>
        <p:nvSpPr>
          <p:cNvPr id="766" name="Users"/>
          <p:cNvSpPr txBox="1"/>
          <p:nvPr/>
        </p:nvSpPr>
        <p:spPr>
          <a:xfrm>
            <a:off x="5781926" y="4152900"/>
            <a:ext cx="2286001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rgbClr val="E46C0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Users</a:t>
            </a:r>
          </a:p>
        </p:txBody>
      </p:sp>
      <p:sp>
        <p:nvSpPr>
          <p:cNvPr id="767" name="Also a common and important (sub) type of join with even more specialized efficient implementations!"/>
          <p:cNvSpPr txBox="1"/>
          <p:nvPr/>
        </p:nvSpPr>
        <p:spPr>
          <a:xfrm>
            <a:off x="457200" y="5562600"/>
            <a:ext cx="7772400" cy="8963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300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Also a common and important (sub) type of join with even more specialized efficient implementations!</a:t>
            </a:r>
          </a:p>
        </p:txBody>
      </p:sp>
      <p:pic>
        <p:nvPicPr>
          <p:cNvPr id="76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28750" y="4946650"/>
            <a:ext cx="5829300" cy="4064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68" grpId="5"/>
      <p:bldP build="whole" bldLvl="1" animBg="1" rev="0" advAuto="0" spid="764" grpId="2"/>
      <p:bldP build="whole" bldLvl="1" animBg="1" rev="0" advAuto="0" spid="765" grpId="3"/>
      <p:bldP build="whole" bldLvl="1" animBg="1" rev="0" advAuto="0" spid="767" grpId="6"/>
      <p:bldP build="whole" bldLvl="1" animBg="1" rev="0" advAuto="0" spid="766" grpId="4"/>
      <p:bldP build="whole" bldLvl="1" animBg="1" rev="0" advAuto="0" spid="763" grpId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2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770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1" name="Condition Join (aka “Theta” Join)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Condition Join (aka “Theta” Join)</a:t>
              </a:r>
            </a:p>
          </p:txBody>
        </p:sp>
      </p:grpSp>
      <p:sp>
        <p:nvSpPr>
          <p:cNvPr id="773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774" name="Generalization of the Equi-Join"/>
          <p:cNvSpPr txBox="1"/>
          <p:nvPr/>
        </p:nvSpPr>
        <p:spPr>
          <a:xfrm>
            <a:off x="304800" y="1600200"/>
            <a:ext cx="8610600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Generalization of the Equi-Join</a:t>
            </a:r>
          </a:p>
        </p:txBody>
      </p:sp>
      <p:grpSp>
        <p:nvGrpSpPr>
          <p:cNvPr id="777" name="Group"/>
          <p:cNvGrpSpPr/>
          <p:nvPr/>
        </p:nvGrpSpPr>
        <p:grpSpPr>
          <a:xfrm>
            <a:off x="304800" y="3047999"/>
            <a:ext cx="8610600" cy="3429001"/>
            <a:chOff x="0" y="0"/>
            <a:chExt cx="8610600" cy="3429000"/>
          </a:xfrm>
        </p:grpSpPr>
        <p:sp>
          <p:nvSpPr>
            <p:cNvPr id="775" name="Rectangle"/>
            <p:cNvSpPr/>
            <p:nvPr/>
          </p:nvSpPr>
          <p:spPr>
            <a:xfrm>
              <a:off x="0" y="0"/>
              <a:ext cx="8610600" cy="3429000"/>
            </a:xfrm>
            <a:prstGeom prst="rect">
              <a:avLst/>
            </a:prstGeom>
            <a:blipFill rotWithShape="1">
              <a:blip r:embed="rId2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776" name="Text"/>
            <p:cNvSpPr txBox="1"/>
            <p:nvPr/>
          </p:nvSpPr>
          <p:spPr>
            <a:xfrm>
              <a:off x="0" y="0"/>
              <a:ext cx="8610600" cy="3581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/>
              <a:r>
                <a:t> </a:t>
              </a:r>
            </a:p>
          </p:txBody>
        </p:sp>
      </p:grpSp>
      <p:pic>
        <p:nvPicPr>
          <p:cNvPr id="778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312154" y="2216150"/>
            <a:ext cx="4595892" cy="4625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2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780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1" name="Condition Join: Exampl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Condition Join: Example</a:t>
              </a:r>
            </a:p>
          </p:txBody>
        </p:sp>
      </p:grpSp>
      <p:sp>
        <p:nvSpPr>
          <p:cNvPr id="783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784" name="Table 1"/>
          <p:cNvGraphicFramePr/>
          <p:nvPr/>
        </p:nvGraphicFramePr>
        <p:xfrm>
          <a:off x="651876" y="2971800"/>
          <a:ext cx="1094422" cy="162560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606742"/>
                <a:gridCol w="487680"/>
              </a:tblGrid>
              <a:tr h="40640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J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5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CEE2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CEE2EA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y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8F1F5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CEE2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CEE2EA"/>
                    </a:solidFill>
                  </a:tcPr>
                </a:tc>
              </a:tr>
            </a:tbl>
          </a:graphicData>
        </a:graphic>
      </p:graphicFrame>
      <p:sp>
        <p:nvSpPr>
          <p:cNvPr id="785" name="R1(J,K)"/>
          <p:cNvSpPr txBox="1"/>
          <p:nvPr/>
        </p:nvSpPr>
        <p:spPr>
          <a:xfrm>
            <a:off x="577385" y="2353329"/>
            <a:ext cx="1243404" cy="5537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b="1" sz="28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</a:t>
            </a:r>
            <a:r>
              <a:rPr baseline="-25000"/>
              <a:t>1</a:t>
            </a:r>
            <a:r>
              <a:rPr b="0"/>
              <a:t>(J,K)</a:t>
            </a:r>
          </a:p>
        </p:txBody>
      </p:sp>
      <p:graphicFrame>
        <p:nvGraphicFramePr>
          <p:cNvPr id="786" name="Table 1"/>
          <p:cNvGraphicFramePr/>
          <p:nvPr/>
        </p:nvGraphicFramePr>
        <p:xfrm>
          <a:off x="2424763" y="2967832"/>
          <a:ext cx="1076961" cy="1680368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470218"/>
                <a:gridCol w="606742"/>
              </a:tblGrid>
              <a:tr h="461168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Q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5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CEE2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CEE2EA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y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8F1F5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CEE2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12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CEE2EA"/>
                    </a:solidFill>
                  </a:tcPr>
                </a:tc>
              </a:tr>
            </a:tbl>
          </a:graphicData>
        </a:graphic>
      </p:graphicFrame>
      <p:sp>
        <p:nvSpPr>
          <p:cNvPr id="787" name="R2(P,Q)"/>
          <p:cNvSpPr txBox="1"/>
          <p:nvPr/>
        </p:nvSpPr>
        <p:spPr>
          <a:xfrm>
            <a:off x="2315063" y="2349362"/>
            <a:ext cx="1296361" cy="553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b="1" sz="28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</a:t>
            </a:r>
            <a:r>
              <a:rPr baseline="-25000"/>
              <a:t>2</a:t>
            </a:r>
            <a:r>
              <a:rPr b="0"/>
              <a:t>(P,Q)</a:t>
            </a:r>
          </a:p>
        </p:txBody>
      </p:sp>
      <p:sp>
        <p:nvSpPr>
          <p:cNvPr id="788" name="T(J,K,P,Q)"/>
          <p:cNvSpPr txBox="1"/>
          <p:nvPr/>
        </p:nvSpPr>
        <p:spPr>
          <a:xfrm>
            <a:off x="6250549" y="2372379"/>
            <a:ext cx="1737505" cy="4862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b="1" sz="28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</a:t>
            </a:r>
            <a:r>
              <a:rPr b="0"/>
              <a:t>(J,K,P,Q)</a:t>
            </a:r>
          </a:p>
        </p:txBody>
      </p:sp>
      <p:graphicFrame>
        <p:nvGraphicFramePr>
          <p:cNvPr id="789" name="Table 1"/>
          <p:cNvGraphicFramePr/>
          <p:nvPr/>
        </p:nvGraphicFramePr>
        <p:xfrm>
          <a:off x="6085204" y="2971800"/>
          <a:ext cx="2171383" cy="284480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606742"/>
                <a:gridCol w="487680"/>
                <a:gridCol w="470218"/>
                <a:gridCol w="606742"/>
              </a:tblGrid>
              <a:tr h="40640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J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Q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5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CEE2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CEE2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CEE2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CEE2EA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y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8F1F5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CEE2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y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CEE2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y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CEE2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CEE2EA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8F1F5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CEE2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CEE2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y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CEE2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CEE2EA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12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8F1F5"/>
                    </a:solidFill>
                  </a:tcPr>
                </a:tc>
              </a:tr>
            </a:tbl>
          </a:graphicData>
        </a:graphic>
      </p:graphicFrame>
      <p:sp>
        <p:nvSpPr>
          <p:cNvPr id="790" name="Arrow"/>
          <p:cNvSpPr/>
          <p:nvPr/>
        </p:nvSpPr>
        <p:spPr>
          <a:xfrm>
            <a:off x="3962400" y="3829050"/>
            <a:ext cx="1567171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91" name="Perhaps the most difficult type of Join to implement efficiently!"/>
          <p:cNvSpPr txBox="1"/>
          <p:nvPr/>
        </p:nvSpPr>
        <p:spPr>
          <a:xfrm>
            <a:off x="533400" y="5344948"/>
            <a:ext cx="4648200" cy="8963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300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Perhaps the most difficult type of Join to implement efficiently!</a:t>
            </a:r>
          </a:p>
        </p:txBody>
      </p:sp>
      <p:pic>
        <p:nvPicPr>
          <p:cNvPr id="79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47185" y="1630516"/>
            <a:ext cx="6197601" cy="5207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500"/>
                                        <p:tgtEl>
                                          <p:spTgt spid="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91" grpId="4"/>
      <p:bldP build="whole" bldLvl="1" animBg="1" rev="0" advAuto="0" spid="790" grpId="1"/>
      <p:bldP build="whole" bldLvl="1" animBg="1" rev="0" advAuto="0" spid="788" grpId="2"/>
      <p:bldP build="whole" bldLvl="1" animBg="1" rev="0" advAuto="0" spid="789" grpId="3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6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794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5" name="Join Expression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Join Expressions</a:t>
              </a:r>
            </a:p>
          </p:txBody>
        </p:sp>
      </p:grpSp>
      <p:sp>
        <p:nvSpPr>
          <p:cNvPr id="797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798" name="Can compose many joins into a single complex expression"/>
          <p:cNvSpPr txBox="1"/>
          <p:nvPr/>
        </p:nvSpPr>
        <p:spPr>
          <a:xfrm>
            <a:off x="304800" y="1524000"/>
            <a:ext cx="8610600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3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Can compose many joins into a single complex expression</a:t>
            </a:r>
          </a:p>
        </p:txBody>
      </p:sp>
      <p:graphicFrame>
        <p:nvGraphicFramePr>
          <p:cNvPr id="799" name="Table 1"/>
          <p:cNvGraphicFramePr/>
          <p:nvPr/>
        </p:nvGraphicFramePr>
        <p:xfrm>
          <a:off x="668019" y="2552700"/>
          <a:ext cx="7785928" cy="37084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519555"/>
                <a:gridCol w="1708468"/>
                <a:gridCol w="1871218"/>
                <a:gridCol w="1251268"/>
                <a:gridCol w="1435418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NumStars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Timestamp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00" name="Table 1"/>
          <p:cNvGraphicFramePr/>
          <p:nvPr/>
        </p:nvGraphicFramePr>
        <p:xfrm>
          <a:off x="668019" y="3086100"/>
          <a:ext cx="5105401" cy="40640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345485"/>
                <a:gridCol w="1181610"/>
                <a:gridCol w="906777"/>
                <a:gridCol w="1671528"/>
              </a:tblGrid>
              <a:tr h="4064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UName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Age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JoinDate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01" name="Table 1"/>
          <p:cNvGraphicFramePr/>
          <p:nvPr/>
        </p:nvGraphicFramePr>
        <p:xfrm>
          <a:off x="668019" y="3619500"/>
          <a:ext cx="6037581" cy="37084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435418"/>
                <a:gridCol w="1098868"/>
                <a:gridCol w="2066290"/>
                <a:gridCol w="1437005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ReleaseYear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Director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  <p:sp>
        <p:nvSpPr>
          <p:cNvPr id="802" name="Ratings"/>
          <p:cNvSpPr txBox="1"/>
          <p:nvPr/>
        </p:nvSpPr>
        <p:spPr>
          <a:xfrm>
            <a:off x="596073" y="2019300"/>
            <a:ext cx="2286001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Ratings</a:t>
            </a:r>
          </a:p>
        </p:txBody>
      </p:sp>
      <p:sp>
        <p:nvSpPr>
          <p:cNvPr id="803" name="Users"/>
          <p:cNvSpPr txBox="1"/>
          <p:nvPr/>
        </p:nvSpPr>
        <p:spPr>
          <a:xfrm>
            <a:off x="5777672" y="2971800"/>
            <a:ext cx="2286001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rgbClr val="E46C0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Users</a:t>
            </a:r>
          </a:p>
        </p:txBody>
      </p:sp>
      <p:sp>
        <p:nvSpPr>
          <p:cNvPr id="804" name="Movies"/>
          <p:cNvSpPr txBox="1"/>
          <p:nvPr/>
        </p:nvSpPr>
        <p:spPr>
          <a:xfrm>
            <a:off x="5886450" y="3505200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4200"/>
              </a:lnSpc>
              <a:defRPr b="1" sz="28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Movies</a:t>
            </a:r>
          </a:p>
        </p:txBody>
      </p:sp>
      <p:grpSp>
        <p:nvGrpSpPr>
          <p:cNvPr id="807" name="Group"/>
          <p:cNvGrpSpPr/>
          <p:nvPr/>
        </p:nvGrpSpPr>
        <p:grpSpPr>
          <a:xfrm>
            <a:off x="615122" y="4190999"/>
            <a:ext cx="7709729" cy="685801"/>
            <a:chOff x="0" y="0"/>
            <a:chExt cx="7709727" cy="685800"/>
          </a:xfrm>
        </p:grpSpPr>
        <p:sp>
          <p:nvSpPr>
            <p:cNvPr id="805" name="Rectangle"/>
            <p:cNvSpPr/>
            <p:nvPr/>
          </p:nvSpPr>
          <p:spPr>
            <a:xfrm>
              <a:off x="-1" y="0"/>
              <a:ext cx="7709729" cy="685800"/>
            </a:xfrm>
            <a:prstGeom prst="rect">
              <a:avLst/>
            </a:prstGeom>
            <a:blipFill rotWithShape="1">
              <a:blip r:embed="rId2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806" name="Text"/>
            <p:cNvSpPr txBox="1"/>
            <p:nvPr/>
          </p:nvSpPr>
          <p:spPr>
            <a:xfrm>
              <a:off x="-1" y="0"/>
              <a:ext cx="7709729" cy="3581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/>
              <a:r>
                <a:t> </a:t>
              </a:r>
            </a:p>
          </p:txBody>
        </p:sp>
      </p:grpSp>
      <p:sp>
        <p:nvSpPr>
          <p:cNvPr id="808" name="Q. What do we get as the output?"/>
          <p:cNvSpPr txBox="1"/>
          <p:nvPr/>
        </p:nvSpPr>
        <p:spPr>
          <a:xfrm>
            <a:off x="381000" y="4724400"/>
            <a:ext cx="8458200" cy="582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42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Q. What do we get as the output?</a:t>
            </a:r>
          </a:p>
        </p:txBody>
      </p:sp>
      <p:graphicFrame>
        <p:nvGraphicFramePr>
          <p:cNvPr id="809" name="Table 1"/>
          <p:cNvGraphicFramePr/>
          <p:nvPr/>
        </p:nvGraphicFramePr>
        <p:xfrm>
          <a:off x="190500" y="5669279"/>
          <a:ext cx="8801100" cy="4064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704610"/>
                <a:gridCol w="618791"/>
                <a:gridCol w="474867"/>
                <a:gridCol w="875354"/>
                <a:gridCol w="875354"/>
                <a:gridCol w="875354"/>
                <a:gridCol w="875354"/>
                <a:gridCol w="875354"/>
                <a:gridCol w="658578"/>
                <a:gridCol w="1092130"/>
                <a:gridCol w="875354"/>
              </a:tblGrid>
              <a:tr h="4064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1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1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UName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1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Age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1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JoinDate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1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1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NumStars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1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Timestamp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1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1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1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ReleaseYEar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1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Director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810" name="AllStuff"/>
          <p:cNvSpPr txBox="1"/>
          <p:nvPr/>
        </p:nvSpPr>
        <p:spPr>
          <a:xfrm>
            <a:off x="114300" y="5059679"/>
            <a:ext cx="2286000" cy="5935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AllStuff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08" grpId="1"/>
      <p:bldP build="whole" bldLvl="1" animBg="1" rev="0" advAuto="0" spid="809" grpId="2"/>
      <p:bldP build="whole" bldLvl="1" animBg="1" rev="0" advAuto="0" spid="810" grpId="3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815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81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4" name="Taxonomy of Join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Taxonomy of Joins</a:t>
              </a:r>
            </a:p>
          </p:txBody>
        </p:sp>
      </p:grpSp>
      <p:sp>
        <p:nvSpPr>
          <p:cNvPr id="816" name="Rectangle"/>
          <p:cNvSpPr/>
          <p:nvPr/>
        </p:nvSpPr>
        <p:spPr>
          <a:xfrm>
            <a:off x="1220564" y="2605742"/>
            <a:ext cx="6702872" cy="3874840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817" name="All kinds of joins"/>
          <p:cNvSpPr txBox="1"/>
          <p:nvPr/>
        </p:nvSpPr>
        <p:spPr>
          <a:xfrm>
            <a:off x="3216485" y="1536700"/>
            <a:ext cx="2784476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300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All kinds of joins</a:t>
            </a:r>
          </a:p>
        </p:txBody>
      </p:sp>
      <p:sp>
        <p:nvSpPr>
          <p:cNvPr id="818" name="Rectangle"/>
          <p:cNvSpPr/>
          <p:nvPr/>
        </p:nvSpPr>
        <p:spPr>
          <a:xfrm>
            <a:off x="1112837" y="1969045"/>
            <a:ext cx="6918326" cy="4559202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819" name="Inner joins"/>
          <p:cNvSpPr txBox="1"/>
          <p:nvPr/>
        </p:nvSpPr>
        <p:spPr>
          <a:xfrm>
            <a:off x="3216485" y="2667000"/>
            <a:ext cx="2784476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3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Inner joins</a:t>
            </a:r>
          </a:p>
        </p:txBody>
      </p:sp>
      <p:sp>
        <p:nvSpPr>
          <p:cNvPr id="820" name="Outer joins"/>
          <p:cNvSpPr txBox="1"/>
          <p:nvPr/>
        </p:nvSpPr>
        <p:spPr>
          <a:xfrm>
            <a:off x="1269255" y="2101850"/>
            <a:ext cx="1977183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3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Outer joins</a:t>
            </a:r>
          </a:p>
        </p:txBody>
      </p:sp>
      <p:sp>
        <p:nvSpPr>
          <p:cNvPr id="821" name="Semi joins"/>
          <p:cNvSpPr txBox="1"/>
          <p:nvPr/>
        </p:nvSpPr>
        <p:spPr>
          <a:xfrm>
            <a:off x="3620132" y="2101850"/>
            <a:ext cx="1977183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3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Semi joins</a:t>
            </a:r>
          </a:p>
        </p:txBody>
      </p:sp>
      <p:sp>
        <p:nvSpPr>
          <p:cNvPr id="822" name="Anti joins"/>
          <p:cNvSpPr txBox="1"/>
          <p:nvPr/>
        </p:nvSpPr>
        <p:spPr>
          <a:xfrm>
            <a:off x="5815855" y="2101850"/>
            <a:ext cx="1977183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3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Anti joins</a:t>
            </a:r>
          </a:p>
        </p:txBody>
      </p:sp>
      <p:sp>
        <p:nvSpPr>
          <p:cNvPr id="823" name="Rectangle"/>
          <p:cNvSpPr/>
          <p:nvPr/>
        </p:nvSpPr>
        <p:spPr>
          <a:xfrm>
            <a:off x="1347564" y="3181101"/>
            <a:ext cx="6448872" cy="3265390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824" name="Theta joins"/>
          <p:cNvSpPr txBox="1"/>
          <p:nvPr/>
        </p:nvSpPr>
        <p:spPr>
          <a:xfrm>
            <a:off x="3216485" y="3219450"/>
            <a:ext cx="2784476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3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Theta joins</a:t>
            </a:r>
          </a:p>
        </p:txBody>
      </p:sp>
      <p:sp>
        <p:nvSpPr>
          <p:cNvPr id="825" name="Rectangle"/>
          <p:cNvSpPr/>
          <p:nvPr/>
        </p:nvSpPr>
        <p:spPr>
          <a:xfrm>
            <a:off x="1474564" y="3687276"/>
            <a:ext cx="6194872" cy="2632215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826" name="Equi joins"/>
          <p:cNvSpPr txBox="1"/>
          <p:nvPr/>
        </p:nvSpPr>
        <p:spPr>
          <a:xfrm>
            <a:off x="3216485" y="3694631"/>
            <a:ext cx="2784476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3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Equi joins</a:t>
            </a:r>
          </a:p>
        </p:txBody>
      </p:sp>
      <p:sp>
        <p:nvSpPr>
          <p:cNvPr id="827" name="Rectangle"/>
          <p:cNvSpPr/>
          <p:nvPr/>
        </p:nvSpPr>
        <p:spPr>
          <a:xfrm>
            <a:off x="4918794" y="4182511"/>
            <a:ext cx="2623642" cy="2009980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828" name="Natural joins"/>
          <p:cNvSpPr txBox="1"/>
          <p:nvPr/>
        </p:nvSpPr>
        <p:spPr>
          <a:xfrm>
            <a:off x="4965377" y="4968966"/>
            <a:ext cx="2784476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3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Natural joins</a:t>
            </a:r>
          </a:p>
        </p:txBody>
      </p:sp>
      <p:sp>
        <p:nvSpPr>
          <p:cNvPr id="829" name="Rectangle"/>
          <p:cNvSpPr/>
          <p:nvPr/>
        </p:nvSpPr>
        <p:spPr>
          <a:xfrm>
            <a:off x="1589906" y="4233311"/>
            <a:ext cx="3749328" cy="1903915"/>
          </a:xfrm>
          <a:prstGeom prst="rect">
            <a:avLst/>
          </a:prstGeom>
          <a:ln w="25400">
            <a:solidFill>
              <a:schemeClr val="accent1"/>
            </a:solidFill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830" name="Key-Foreign Key Joins"/>
          <p:cNvSpPr txBox="1"/>
          <p:nvPr/>
        </p:nvSpPr>
        <p:spPr>
          <a:xfrm>
            <a:off x="1656283" y="4235727"/>
            <a:ext cx="3294907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3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Key-Foreign Key Joins</a:t>
            </a:r>
          </a:p>
        </p:txBody>
      </p:sp>
      <p:sp>
        <p:nvSpPr>
          <p:cNvPr id="831" name="Rectangle"/>
          <p:cNvSpPr/>
          <p:nvPr/>
        </p:nvSpPr>
        <p:spPr>
          <a:xfrm>
            <a:off x="1680889" y="4738724"/>
            <a:ext cx="3600947" cy="1312702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832" name="“Snowflake” joins"/>
          <p:cNvSpPr txBox="1"/>
          <p:nvPr/>
        </p:nvSpPr>
        <p:spPr>
          <a:xfrm>
            <a:off x="1833909" y="4726024"/>
            <a:ext cx="3294907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3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“Snowflake” joins</a:t>
            </a:r>
          </a:p>
        </p:txBody>
      </p:sp>
      <p:sp>
        <p:nvSpPr>
          <p:cNvPr id="833" name="Rectangle"/>
          <p:cNvSpPr/>
          <p:nvPr/>
        </p:nvSpPr>
        <p:spPr>
          <a:xfrm>
            <a:off x="1858689" y="5213905"/>
            <a:ext cx="3346947" cy="786324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834" name="“Star” joins"/>
          <p:cNvSpPr txBox="1"/>
          <p:nvPr/>
        </p:nvSpPr>
        <p:spPr>
          <a:xfrm>
            <a:off x="1884709" y="5388533"/>
            <a:ext cx="3294907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3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“Star” joins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8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83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7" name="Derived and Other Relational Op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Derived and Other Relational Ops</a:t>
              </a:r>
            </a:p>
          </p:txBody>
        </p:sp>
      </p:grpSp>
      <p:sp>
        <p:nvSpPr>
          <p:cNvPr id="839" name="Set Operation:…"/>
          <p:cNvSpPr txBox="1"/>
          <p:nvPr/>
        </p:nvSpPr>
        <p:spPr>
          <a:xfrm>
            <a:off x="762000" y="1447800"/>
            <a:ext cx="7696200" cy="26426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>
              <a:lnSpc>
                <a:spcPct val="15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Set Operation:</a:t>
            </a:r>
            <a:endParaRPr sz="4200"/>
          </a:p>
          <a:p>
            <a:pPr>
              <a:lnSpc>
                <a:spcPct val="150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Intersection</a:t>
            </a:r>
            <a:endParaRPr sz="4200"/>
          </a:p>
          <a:p>
            <a:pPr>
              <a:lnSpc>
                <a:spcPct val="150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Join</a:t>
            </a:r>
            <a:endParaRPr sz="4200"/>
          </a:p>
          <a:p>
            <a:pPr>
              <a:lnSpc>
                <a:spcPct val="150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Group By Aggregate</a:t>
            </a:r>
          </a:p>
        </p:txBody>
      </p:sp>
      <p:sp>
        <p:nvSpPr>
          <p:cNvPr id="840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841" name="Rectangle"/>
          <p:cNvSpPr/>
          <p:nvPr/>
        </p:nvSpPr>
        <p:spPr>
          <a:xfrm>
            <a:off x="660400" y="3556000"/>
            <a:ext cx="4267200" cy="580371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41" grpId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5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84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4" name="Group By Aggregat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Group By Aggregate</a:t>
              </a:r>
            </a:p>
          </p:txBody>
        </p:sp>
      </p:grpSp>
      <p:sp>
        <p:nvSpPr>
          <p:cNvPr id="846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847" name="NOT a part of relational algebra, but “Extended RA”!…"/>
          <p:cNvSpPr txBox="1"/>
          <p:nvPr/>
        </p:nvSpPr>
        <p:spPr>
          <a:xfrm>
            <a:off x="304800" y="1562100"/>
            <a:ext cx="8610600" cy="8963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NOT a part of relational algebra, but “</a:t>
            </a:r>
            <a:r>
              <a:rPr b="1"/>
              <a:t>Extended RA</a:t>
            </a:r>
            <a:r>
              <a:t>”!</a:t>
            </a:r>
            <a:endParaRPr sz="4400"/>
          </a:p>
          <a:p>
            <a:pPr marL="342900" indent="-3429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Useful for “analytics” queries that aggregate numerical data</a:t>
            </a:r>
          </a:p>
        </p:txBody>
      </p:sp>
      <p:graphicFrame>
        <p:nvGraphicFramePr>
          <p:cNvPr id="848" name="Table 1"/>
          <p:cNvGraphicFramePr/>
          <p:nvPr/>
        </p:nvGraphicFramePr>
        <p:xfrm>
          <a:off x="668019" y="3162300"/>
          <a:ext cx="7785928" cy="37084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519555"/>
                <a:gridCol w="1708468"/>
                <a:gridCol w="1871218"/>
                <a:gridCol w="1251268"/>
                <a:gridCol w="1435418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NumStars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Timestamp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  <p:sp>
        <p:nvSpPr>
          <p:cNvPr id="849" name="Ratings"/>
          <p:cNvSpPr txBox="1"/>
          <p:nvPr/>
        </p:nvSpPr>
        <p:spPr>
          <a:xfrm>
            <a:off x="596073" y="2603500"/>
            <a:ext cx="2286001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Ratings</a:t>
            </a:r>
          </a:p>
        </p:txBody>
      </p:sp>
      <p:sp>
        <p:nvSpPr>
          <p:cNvPr id="850" name="What is the average rating for each movie?…"/>
          <p:cNvSpPr txBox="1"/>
          <p:nvPr/>
        </p:nvSpPr>
        <p:spPr>
          <a:xfrm>
            <a:off x="381000" y="3657600"/>
            <a:ext cx="8458200" cy="8963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300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What is the </a:t>
            </a:r>
            <a:r>
              <a:rPr b="1"/>
              <a:t>average</a:t>
            </a:r>
            <a:r>
              <a:t> rating for each movie?</a:t>
            </a:r>
            <a:endParaRPr sz="4400"/>
          </a:p>
          <a:p>
            <a:pPr algn="ctr">
              <a:lnSpc>
                <a:spcPct val="130000"/>
              </a:lnSpc>
              <a:defRPr b="1"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How many</a:t>
            </a:r>
            <a:r>
              <a:rPr b="0"/>
              <a:t> movies has each user rated?</a:t>
            </a:r>
          </a:p>
        </p:txBody>
      </p:sp>
      <p:sp>
        <p:nvSpPr>
          <p:cNvPr id="851" name="Standard 5 numerical aggregations supported in SQL:"/>
          <p:cNvSpPr txBox="1"/>
          <p:nvPr/>
        </p:nvSpPr>
        <p:spPr>
          <a:xfrm>
            <a:off x="304800" y="4724400"/>
            <a:ext cx="8610600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Standard 5 numerical aggregations supported in SQL:</a:t>
            </a:r>
          </a:p>
        </p:txBody>
      </p:sp>
      <p:sp>
        <p:nvSpPr>
          <p:cNvPr id="852" name="Count, Sum, Average, Maximum, and Minimum…"/>
          <p:cNvSpPr txBox="1"/>
          <p:nvPr/>
        </p:nvSpPr>
        <p:spPr>
          <a:xfrm>
            <a:off x="1143000" y="5257800"/>
            <a:ext cx="7924800" cy="1626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13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Count, Sum, Average, Maximum, and Minimum</a:t>
            </a:r>
            <a:endParaRPr sz="4400"/>
          </a:p>
          <a:p>
            <a:pPr>
              <a:lnSpc>
                <a:spcPct val="13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Extra: Median, Mode, Variance, Standard Deviation, etc.</a:t>
            </a:r>
            <a:endParaRPr sz="4400"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51" grpId="4"/>
      <p:bldP build="whole" bldLvl="1" animBg="1" rev="0" advAuto="0" spid="849" grpId="2"/>
      <p:bldP build="whole" bldLvl="1" animBg="1" rev="0" advAuto="0" spid="852" grpId="5"/>
      <p:bldP build="whole" bldLvl="1" animBg="1" rev="0" advAuto="0" spid="850" grpId="3"/>
      <p:bldP build="whole" bldLvl="1" animBg="1" rev="0" advAuto="0" spid="848" grpId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6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854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5" name="Group By Aggregat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Group By Aggregate</a:t>
              </a:r>
            </a:p>
          </p:txBody>
        </p:sp>
      </p:grpSp>
      <p:sp>
        <p:nvSpPr>
          <p:cNvPr id="857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858" name="“Grouping Attributes”…"/>
          <p:cNvSpPr txBox="1"/>
          <p:nvPr/>
        </p:nvSpPr>
        <p:spPr>
          <a:xfrm>
            <a:off x="152400" y="2133600"/>
            <a:ext cx="4114800" cy="11269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4200"/>
              </a:lnSpc>
              <a:defRPr sz="28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“</a:t>
            </a:r>
            <a:r>
              <a:rPr b="1"/>
              <a:t>Grouping Attributes</a:t>
            </a:r>
            <a:r>
              <a:t>”</a:t>
            </a:r>
            <a:endParaRPr sz="4400"/>
          </a:p>
          <a:p>
            <a:pPr algn="ctr">
              <a:lnSpc>
                <a:spcPts val="4200"/>
              </a:lnSpc>
              <a:defRPr sz="28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(Subset of </a:t>
            </a:r>
            <a:r>
              <a:rPr b="1"/>
              <a:t>R</a:t>
            </a:r>
            <a:r>
              <a:t>’s attributes)</a:t>
            </a:r>
          </a:p>
        </p:txBody>
      </p:sp>
      <p:sp>
        <p:nvSpPr>
          <p:cNvPr id="859" name="Rectangle"/>
          <p:cNvSpPr/>
          <p:nvPr/>
        </p:nvSpPr>
        <p:spPr>
          <a:xfrm>
            <a:off x="3211893" y="1752600"/>
            <a:ext cx="433706" cy="490728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60" name="Rectangle"/>
          <p:cNvSpPr/>
          <p:nvPr/>
        </p:nvSpPr>
        <p:spPr>
          <a:xfrm>
            <a:off x="3695700" y="1752600"/>
            <a:ext cx="914400" cy="490728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61" name="A numerical attribute in R"/>
          <p:cNvSpPr txBox="1"/>
          <p:nvPr/>
        </p:nvSpPr>
        <p:spPr>
          <a:xfrm>
            <a:off x="4800600" y="2148458"/>
            <a:ext cx="4343400" cy="5935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sz="28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 numerical attribute in R</a:t>
            </a:r>
          </a:p>
        </p:txBody>
      </p:sp>
      <p:sp>
        <p:nvSpPr>
          <p:cNvPr id="862" name="Rectangle"/>
          <p:cNvSpPr/>
          <p:nvPr/>
        </p:nvSpPr>
        <p:spPr>
          <a:xfrm>
            <a:off x="4723701" y="1752600"/>
            <a:ext cx="402337" cy="490728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63" name="“Aggregate Function”…"/>
          <p:cNvSpPr txBox="1"/>
          <p:nvPr/>
        </p:nvSpPr>
        <p:spPr>
          <a:xfrm>
            <a:off x="3639630" y="2667000"/>
            <a:ext cx="5428171" cy="11269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4200"/>
              </a:lnSpc>
              <a:defRPr sz="28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“</a:t>
            </a:r>
            <a:r>
              <a:rPr b="1"/>
              <a:t>Aggregate Function</a:t>
            </a:r>
            <a:r>
              <a:t>”</a:t>
            </a:r>
            <a:endParaRPr sz="4400"/>
          </a:p>
          <a:p>
            <a:pPr algn="ctr">
              <a:lnSpc>
                <a:spcPts val="4200"/>
              </a:lnSpc>
              <a:defRPr sz="28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(SUM, COUNT, AVG, MAX, MIN)</a:t>
            </a:r>
          </a:p>
        </p:txBody>
      </p:sp>
      <p:sp>
        <p:nvSpPr>
          <p:cNvPr id="864" name="Output schema will have X and an extra numerical attribute (result of the aggregate function)…"/>
          <p:cNvSpPr txBox="1"/>
          <p:nvPr/>
        </p:nvSpPr>
        <p:spPr>
          <a:xfrm>
            <a:off x="266700" y="4038600"/>
            <a:ext cx="8610600" cy="13556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Output schema will have X and an extra numerical attribute (result of the aggregate function)</a:t>
            </a:r>
            <a:endParaRPr sz="4400"/>
          </a:p>
          <a:p>
            <a:pPr marL="342900" indent="-3429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Can list multiple aggregate functions in the same operation</a:t>
            </a:r>
          </a:p>
        </p:txBody>
      </p:sp>
      <p:pic>
        <p:nvPicPr>
          <p:cNvPr id="86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36192" y="1539738"/>
            <a:ext cx="3271616" cy="65432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62" grpId="5"/>
      <p:bldP build="whole" bldLvl="1" animBg="1" rev="0" advAuto="0" spid="863" grpId="4"/>
      <p:bldP build="whole" bldLvl="1" animBg="1" rev="0" advAuto="0" spid="859" grpId="1"/>
      <p:bldP build="whole" bldLvl="1" animBg="1" rev="0" advAuto="0" spid="860" grpId="3"/>
      <p:bldP build="whole" bldLvl="1" animBg="1" rev="0" advAuto="0" spid="858" grpId="2"/>
      <p:bldP build="whole" bldLvl="1" animBg="1" rev="0" advAuto="0" spid="861" grpId="6"/>
      <p:bldP build="whole" bldLvl="1" animBg="1" rev="0" advAuto="0" spid="864" grpId="7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9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867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8" name="Group By Aggregat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Group By Aggregate</a:t>
              </a:r>
            </a:p>
          </p:txBody>
        </p:sp>
      </p:grpSp>
      <p:sp>
        <p:nvSpPr>
          <p:cNvPr id="870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871" name="Table 1"/>
          <p:cNvGraphicFramePr/>
          <p:nvPr/>
        </p:nvGraphicFramePr>
        <p:xfrm>
          <a:off x="533400" y="1600200"/>
          <a:ext cx="7785928" cy="185420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519555"/>
                <a:gridCol w="1708468"/>
                <a:gridCol w="1871218"/>
                <a:gridCol w="1251268"/>
                <a:gridCol w="1435418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NumStars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Timestamp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08/27/15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4.0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07/20/15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08/02/14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03/05/14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872" name="R"/>
          <p:cNvSpPr txBox="1"/>
          <p:nvPr/>
        </p:nvSpPr>
        <p:spPr>
          <a:xfrm>
            <a:off x="457200" y="1117600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</a:t>
            </a:r>
          </a:p>
        </p:txBody>
      </p:sp>
      <p:graphicFrame>
        <p:nvGraphicFramePr>
          <p:cNvPr id="873" name="Table 1"/>
          <p:cNvGraphicFramePr/>
          <p:nvPr/>
        </p:nvGraphicFramePr>
        <p:xfrm>
          <a:off x="609600" y="5257800"/>
          <a:ext cx="3912045" cy="111252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435418"/>
                <a:gridCol w="2476627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AVG(NumStars)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3.75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3.5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874" name="R’"/>
          <p:cNvSpPr txBox="1"/>
          <p:nvPr/>
        </p:nvSpPr>
        <p:spPr>
          <a:xfrm>
            <a:off x="533400" y="4724400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R’</a:t>
            </a:r>
          </a:p>
        </p:txBody>
      </p:sp>
      <p:sp>
        <p:nvSpPr>
          <p:cNvPr id="875" name="Shape"/>
          <p:cNvSpPr/>
          <p:nvPr/>
        </p:nvSpPr>
        <p:spPr>
          <a:xfrm>
            <a:off x="990600" y="4114800"/>
            <a:ext cx="533400" cy="838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4727"/>
                </a:moveTo>
                <a:lnTo>
                  <a:pt x="5400" y="14727"/>
                </a:lnTo>
                <a:lnTo>
                  <a:pt x="5400" y="0"/>
                </a:lnTo>
                <a:lnTo>
                  <a:pt x="16200" y="0"/>
                </a:lnTo>
                <a:lnTo>
                  <a:pt x="16200" y="14727"/>
                </a:lnTo>
                <a:lnTo>
                  <a:pt x="21600" y="14727"/>
                </a:lnTo>
                <a:lnTo>
                  <a:pt x="10800" y="21600"/>
                </a:lnTo>
                <a:close/>
              </a:path>
            </a:pathLst>
          </a:custGeom>
          <a:solidFill>
            <a:srgbClr val="C0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76" name="What is the average rating for each movie?"/>
          <p:cNvSpPr txBox="1"/>
          <p:nvPr/>
        </p:nvSpPr>
        <p:spPr>
          <a:xfrm>
            <a:off x="1676400" y="3948741"/>
            <a:ext cx="6629400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300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What is the </a:t>
            </a:r>
            <a:r>
              <a:rPr b="1"/>
              <a:t>average</a:t>
            </a:r>
            <a:r>
              <a:t> rating for each movie?</a:t>
            </a:r>
          </a:p>
        </p:txBody>
      </p:sp>
      <p:pic>
        <p:nvPicPr>
          <p:cNvPr id="87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97050" y="4453759"/>
            <a:ext cx="5992734" cy="56224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1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10" dur="500"/>
                                        <p:tgtEl>
                                          <p:spTgt spid="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77" grpId="1"/>
      <p:bldP build="whole" bldLvl="1" animBg="1" rev="0" advAuto="0" spid="875" grpId="2"/>
      <p:bldP build="whole" bldLvl="1" animBg="1" rev="0" advAuto="0" spid="873" grpId="3"/>
      <p:bldP build="whole" bldLvl="1" animBg="1" rev="0" advAuto="0" spid="874" grpId="4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1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87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0" name="Group By Aggregat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Group By Aggregate</a:t>
              </a:r>
            </a:p>
          </p:txBody>
        </p:sp>
      </p:grpSp>
      <p:sp>
        <p:nvSpPr>
          <p:cNvPr id="882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883" name="Table 1"/>
          <p:cNvGraphicFramePr/>
          <p:nvPr/>
        </p:nvGraphicFramePr>
        <p:xfrm>
          <a:off x="609600" y="5715000"/>
          <a:ext cx="2476627" cy="74168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2476627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AVG(Age)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25.75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CDCCE"/>
                    </a:solidFill>
                  </a:tcPr>
                </a:tc>
              </a:tr>
            </a:tbl>
          </a:graphicData>
        </a:graphic>
      </p:graphicFrame>
      <p:sp>
        <p:nvSpPr>
          <p:cNvPr id="884" name="U’"/>
          <p:cNvSpPr txBox="1"/>
          <p:nvPr/>
        </p:nvSpPr>
        <p:spPr>
          <a:xfrm>
            <a:off x="533400" y="5181600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rgbClr val="E46C0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U’</a:t>
            </a:r>
          </a:p>
        </p:txBody>
      </p:sp>
      <p:sp>
        <p:nvSpPr>
          <p:cNvPr id="885" name="Shape"/>
          <p:cNvSpPr/>
          <p:nvPr/>
        </p:nvSpPr>
        <p:spPr>
          <a:xfrm>
            <a:off x="990600" y="4572000"/>
            <a:ext cx="533400" cy="838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4727"/>
                </a:moveTo>
                <a:lnTo>
                  <a:pt x="5400" y="14727"/>
                </a:lnTo>
                <a:lnTo>
                  <a:pt x="5400" y="0"/>
                </a:lnTo>
                <a:lnTo>
                  <a:pt x="16200" y="0"/>
                </a:lnTo>
                <a:lnTo>
                  <a:pt x="16200" y="14727"/>
                </a:lnTo>
                <a:lnTo>
                  <a:pt x="21600" y="14727"/>
                </a:lnTo>
                <a:lnTo>
                  <a:pt x="10800" y="21600"/>
                </a:lnTo>
                <a:close/>
              </a:path>
            </a:pathLst>
          </a:custGeom>
          <a:solidFill>
            <a:srgbClr val="C0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86" name="What is the average age of the users?"/>
          <p:cNvSpPr txBox="1"/>
          <p:nvPr/>
        </p:nvSpPr>
        <p:spPr>
          <a:xfrm>
            <a:off x="1676400" y="4457700"/>
            <a:ext cx="6629400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300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What is the </a:t>
            </a:r>
            <a:r>
              <a:rPr b="1"/>
              <a:t>average</a:t>
            </a:r>
            <a:r>
              <a:t> age of the users?</a:t>
            </a:r>
          </a:p>
        </p:txBody>
      </p:sp>
      <p:graphicFrame>
        <p:nvGraphicFramePr>
          <p:cNvPr id="887" name="Table 1"/>
          <p:cNvGraphicFramePr/>
          <p:nvPr/>
        </p:nvGraphicFramePr>
        <p:xfrm>
          <a:off x="685800" y="2057400"/>
          <a:ext cx="5105400" cy="203200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345485"/>
                <a:gridCol w="1181610"/>
                <a:gridCol w="906777"/>
                <a:gridCol w="1671528"/>
              </a:tblGrid>
              <a:tr h="40640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Age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JoinDate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6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CDC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Alice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CDC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CDC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01/10/13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CDCCE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Bob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41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05/10/13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DEEE8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123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CDC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Carol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CDC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19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CDC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08/09/14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CDCCE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420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Dan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03/01/15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DEEE8"/>
                    </a:solidFill>
                  </a:tcPr>
                </a:tc>
              </a:tr>
            </a:tbl>
          </a:graphicData>
        </a:graphic>
      </p:graphicFrame>
      <p:sp>
        <p:nvSpPr>
          <p:cNvPr id="888" name="Users (U)"/>
          <p:cNvSpPr txBox="1"/>
          <p:nvPr/>
        </p:nvSpPr>
        <p:spPr>
          <a:xfrm>
            <a:off x="5791200" y="1981200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rgbClr val="E46C0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Users (U)</a:t>
            </a:r>
          </a:p>
        </p:txBody>
      </p:sp>
      <p:sp>
        <p:nvSpPr>
          <p:cNvPr id="889" name="The set of Grouping Attributes can be empty too!"/>
          <p:cNvSpPr txBox="1"/>
          <p:nvPr/>
        </p:nvSpPr>
        <p:spPr>
          <a:xfrm>
            <a:off x="990600" y="1295400"/>
            <a:ext cx="7239000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30000"/>
              </a:lnSpc>
              <a:defRPr i="1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The set of Grouping Attributes can be empty too!</a:t>
            </a:r>
          </a:p>
        </p:txBody>
      </p:sp>
      <p:sp>
        <p:nvSpPr>
          <p:cNvPr id="890" name="Rectangle"/>
          <p:cNvSpPr/>
          <p:nvPr/>
        </p:nvSpPr>
        <p:spPr>
          <a:xfrm>
            <a:off x="1998197" y="5185704"/>
            <a:ext cx="402337" cy="398969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89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66900" y="4999695"/>
            <a:ext cx="2743200" cy="5207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1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10" dur="500"/>
                                        <p:tgtEl>
                                          <p:spTgt spid="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84" grpId="4"/>
      <p:bldP build="whole" bldLvl="1" animBg="1" rev="0" advAuto="0" spid="883" grpId="3"/>
      <p:bldP build="whole" bldLvl="1" animBg="1" rev="0" advAuto="0" spid="890" grpId="5"/>
      <p:bldP build="whole" bldLvl="1" animBg="1" rev="0" advAuto="0" spid="891" grpId="1"/>
      <p:bldP build="whole" bldLvl="1" animBg="1" rev="0" advAuto="0" spid="885" grpId="2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5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89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4" name="Derived and Other Relational Op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Derived and Other Relational Ops</a:t>
              </a:r>
            </a:p>
          </p:txBody>
        </p:sp>
      </p:grpSp>
      <p:sp>
        <p:nvSpPr>
          <p:cNvPr id="896" name="Set Operation:…"/>
          <p:cNvSpPr txBox="1"/>
          <p:nvPr/>
        </p:nvSpPr>
        <p:spPr>
          <a:xfrm>
            <a:off x="990600" y="1447800"/>
            <a:ext cx="7696200" cy="26426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>
              <a:lnSpc>
                <a:spcPct val="15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Set Operation:</a:t>
            </a:r>
            <a:endParaRPr sz="4200"/>
          </a:p>
          <a:p>
            <a:pPr>
              <a:lnSpc>
                <a:spcPct val="150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Intersection</a:t>
            </a:r>
            <a:endParaRPr sz="4200"/>
          </a:p>
          <a:p>
            <a:pPr>
              <a:lnSpc>
                <a:spcPct val="150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Join</a:t>
            </a:r>
            <a:endParaRPr sz="3300"/>
          </a:p>
          <a:p>
            <a:pPr>
              <a:lnSpc>
                <a:spcPct val="150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Group By Aggregate</a:t>
            </a:r>
          </a:p>
        </p:txBody>
      </p:sp>
      <p:sp>
        <p:nvSpPr>
          <p:cNvPr id="897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898" name="image1.jpeg" descr="image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56323" y="2082800"/>
            <a:ext cx="597877" cy="597877"/>
          </a:xfrm>
          <a:prstGeom prst="rect">
            <a:avLst/>
          </a:prstGeom>
          <a:ln w="12700">
            <a:miter lim="400000"/>
          </a:ln>
        </p:spPr>
      </p:pic>
      <p:pic>
        <p:nvPicPr>
          <p:cNvPr id="899" name="image1.jpeg" descr="image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8123" y="2819289"/>
            <a:ext cx="597877" cy="597877"/>
          </a:xfrm>
          <a:prstGeom prst="rect">
            <a:avLst/>
          </a:prstGeom>
          <a:ln w="12700">
            <a:miter lim="400000"/>
          </a:ln>
        </p:spPr>
      </p:pic>
      <p:pic>
        <p:nvPicPr>
          <p:cNvPr id="900" name="image1.jpeg" descr="image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8123" y="3498362"/>
            <a:ext cx="597877" cy="59787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500"/>
                                        <p:tgtEl>
                                          <p:spTgt spid="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Class="entr" nodeType="after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1" dur="500"/>
                                        <p:tgtEl>
                                          <p:spTgt spid="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Class="entr" nodeType="after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500"/>
                                        <p:tgtEl>
                                          <p:spTgt spid="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99" grpId="2"/>
      <p:bldP build="whole" bldLvl="1" animBg="1" rev="0" advAuto="0" spid="900" grpId="3"/>
      <p:bldP build="whole" bldLvl="1" animBg="1" rev="0" advAuto="0" spid="898" grpId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903" name="Recap of SQL"/>
          <p:cNvSpPr txBox="1"/>
          <p:nvPr/>
        </p:nvSpPr>
        <p:spPr>
          <a:xfrm>
            <a:off x="533400" y="2844451"/>
            <a:ext cx="8077200" cy="584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sz="35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Recap of SQL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7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905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6" name="Basic Form of an SQL Query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Basic Form of an SQL Query</a:t>
              </a:r>
            </a:p>
          </p:txBody>
        </p:sp>
      </p:grpSp>
      <p:sp>
        <p:nvSpPr>
          <p:cNvPr id="908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909" name="SELECT [DISTINCT] target-list…"/>
          <p:cNvSpPr txBox="1"/>
          <p:nvPr/>
        </p:nvSpPr>
        <p:spPr>
          <a:xfrm>
            <a:off x="762000" y="2819400"/>
            <a:ext cx="7620000" cy="15011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32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SELECT	[DISTINCT] </a:t>
            </a:r>
            <a:r>
              <a:rPr>
                <a:solidFill>
                  <a:srgbClr val="0070C0"/>
                </a:solidFill>
              </a:rPr>
              <a:t>target-list</a:t>
            </a:r>
            <a:endParaRPr sz="4400"/>
          </a:p>
          <a:p>
            <a:pPr>
              <a:defRPr b="1" sz="32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FROM		</a:t>
            </a:r>
            <a:r>
              <a:rPr>
                <a:solidFill>
                  <a:srgbClr val="E46C0A"/>
                </a:solidFill>
              </a:rPr>
              <a:t>relation-list</a:t>
            </a:r>
            <a:endParaRPr sz="4400"/>
          </a:p>
          <a:p>
            <a:pPr>
              <a:defRPr b="1" sz="32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[WHERE		</a:t>
            </a:r>
            <a:r>
              <a:rPr>
                <a:solidFill>
                  <a:srgbClr val="77933C"/>
                </a:solidFill>
              </a:rPr>
              <a:t>condition</a:t>
            </a:r>
            <a:r>
              <a:t>]	</a:t>
            </a:r>
          </a:p>
        </p:txBody>
      </p:sp>
      <p:sp>
        <p:nvSpPr>
          <p:cNvPr id="910" name="List of attributes to project"/>
          <p:cNvSpPr txBox="1"/>
          <p:nvPr/>
        </p:nvSpPr>
        <p:spPr>
          <a:xfrm>
            <a:off x="4690423" y="1828800"/>
            <a:ext cx="4175830" cy="4862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List of attributes to project</a:t>
            </a:r>
          </a:p>
        </p:txBody>
      </p:sp>
      <p:sp>
        <p:nvSpPr>
          <p:cNvPr id="911" name="Line"/>
          <p:cNvSpPr/>
          <p:nvPr/>
        </p:nvSpPr>
        <p:spPr>
          <a:xfrm>
            <a:off x="6268477" y="2306285"/>
            <a:ext cx="1" cy="586771"/>
          </a:xfrm>
          <a:prstGeom prst="line">
            <a:avLst/>
          </a:prstGeom>
          <a:ln w="38100">
            <a:solidFill>
              <a:srgbClr val="FF0000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912" name="Optional"/>
          <p:cNvSpPr txBox="1"/>
          <p:nvPr/>
        </p:nvSpPr>
        <p:spPr>
          <a:xfrm>
            <a:off x="2894824" y="1838979"/>
            <a:ext cx="1428612" cy="4862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Optional</a:t>
            </a:r>
          </a:p>
        </p:txBody>
      </p:sp>
      <p:sp>
        <p:nvSpPr>
          <p:cNvPr id="913" name="Line"/>
          <p:cNvSpPr/>
          <p:nvPr/>
        </p:nvSpPr>
        <p:spPr>
          <a:xfrm>
            <a:off x="3714749" y="2306285"/>
            <a:ext cx="1" cy="586771"/>
          </a:xfrm>
          <a:prstGeom prst="line">
            <a:avLst/>
          </a:prstGeom>
          <a:ln w="38100">
            <a:solidFill>
              <a:srgbClr val="FF0000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914" name="List of relations (possibly with “aliases”)"/>
          <p:cNvSpPr txBox="1"/>
          <p:nvPr/>
        </p:nvSpPr>
        <p:spPr>
          <a:xfrm>
            <a:off x="2514600" y="5496579"/>
            <a:ext cx="6289809" cy="4862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List of relations (possibly with “aliases”)</a:t>
            </a:r>
          </a:p>
        </p:txBody>
      </p:sp>
      <p:sp>
        <p:nvSpPr>
          <p:cNvPr id="915" name="Line"/>
          <p:cNvSpPr/>
          <p:nvPr/>
        </p:nvSpPr>
        <p:spPr>
          <a:xfrm flipV="1">
            <a:off x="6400800" y="3771902"/>
            <a:ext cx="1" cy="1724679"/>
          </a:xfrm>
          <a:prstGeom prst="line">
            <a:avLst/>
          </a:prstGeom>
          <a:ln w="38100">
            <a:solidFill>
              <a:srgbClr val="FF0000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916" name="Selection/join condition (optional)"/>
          <p:cNvSpPr txBox="1"/>
          <p:nvPr/>
        </p:nvSpPr>
        <p:spPr>
          <a:xfrm>
            <a:off x="685800" y="4886979"/>
            <a:ext cx="5322848" cy="4862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Selection/join condition (optional)</a:t>
            </a:r>
          </a:p>
        </p:txBody>
      </p:sp>
      <p:sp>
        <p:nvSpPr>
          <p:cNvPr id="917" name="Line"/>
          <p:cNvSpPr/>
          <p:nvPr/>
        </p:nvSpPr>
        <p:spPr>
          <a:xfrm flipV="1">
            <a:off x="3962399" y="4312935"/>
            <a:ext cx="1" cy="642611"/>
          </a:xfrm>
          <a:prstGeom prst="line">
            <a:avLst/>
          </a:prstGeom>
          <a:ln w="38100">
            <a:solidFill>
              <a:srgbClr val="FF0000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after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17" grpId="7"/>
      <p:bldP build="whole" bldLvl="1" animBg="1" rev="0" advAuto="0" spid="914" grpId="5"/>
      <p:bldP build="whole" bldLvl="1" animBg="1" rev="0" advAuto="0" spid="910" grpId="3"/>
      <p:bldP build="whole" bldLvl="1" animBg="1" rev="0" advAuto="0" spid="915" grpId="6"/>
      <p:bldP build="whole" bldLvl="1" animBg="1" rev="0" advAuto="0" spid="912" grpId="1"/>
      <p:bldP build="whole" bldLvl="1" animBg="1" rev="0" advAuto="0" spid="911" grpId="4"/>
      <p:bldP build="whole" bldLvl="1" animBg="1" rev="0" advAuto="0" spid="913" grpId="2"/>
      <p:bldP build="whole" bldLvl="1" animBg="1" rev="0" advAuto="0" spid="916" grpId="8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91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0" name="What does it mean logically?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What does it mean logically?</a:t>
              </a:r>
            </a:p>
          </p:txBody>
        </p:sp>
      </p:grpSp>
      <p:sp>
        <p:nvSpPr>
          <p:cNvPr id="922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923" name="SELECT [DISTINCT] target-list…"/>
          <p:cNvSpPr txBox="1"/>
          <p:nvPr/>
        </p:nvSpPr>
        <p:spPr>
          <a:xfrm>
            <a:off x="838200" y="1600200"/>
            <a:ext cx="7620000" cy="15011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32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SELECT	[DISTINCT] </a:t>
            </a:r>
            <a:r>
              <a:rPr>
                <a:solidFill>
                  <a:srgbClr val="0070C0"/>
                </a:solidFill>
              </a:rPr>
              <a:t>target-list</a:t>
            </a:r>
            <a:endParaRPr sz="4400"/>
          </a:p>
          <a:p>
            <a:pPr>
              <a:defRPr b="1" sz="32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FROM		</a:t>
            </a:r>
            <a:r>
              <a:rPr>
                <a:solidFill>
                  <a:srgbClr val="E46C0A"/>
                </a:solidFill>
              </a:rPr>
              <a:t>relation-list</a:t>
            </a:r>
            <a:endParaRPr sz="4400"/>
          </a:p>
          <a:p>
            <a:pPr>
              <a:defRPr b="1" sz="32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[WHERE		</a:t>
            </a:r>
            <a:r>
              <a:rPr>
                <a:solidFill>
                  <a:srgbClr val="77933C"/>
                </a:solidFill>
              </a:rPr>
              <a:t>condition</a:t>
            </a:r>
            <a:r>
              <a:t>]</a:t>
            </a:r>
          </a:p>
        </p:txBody>
      </p:sp>
      <p:sp>
        <p:nvSpPr>
          <p:cNvPr id="924" name="Cross-product of relations in relation-list…"/>
          <p:cNvSpPr txBox="1"/>
          <p:nvPr/>
        </p:nvSpPr>
        <p:spPr>
          <a:xfrm>
            <a:off x="381000" y="3276600"/>
            <a:ext cx="8305800" cy="2129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742949" indent="-742949">
              <a:lnSpc>
                <a:spcPct val="140000"/>
              </a:lnSpc>
              <a:buClr>
                <a:srgbClr val="92D050"/>
              </a:buClr>
              <a:buSzPct val="100000"/>
              <a:buAutoNum type="arabicPeriod" startAt="1"/>
              <a:defRPr sz="25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Cross-product of relations in </a:t>
            </a:r>
            <a:r>
              <a:rPr b="1">
                <a:solidFill>
                  <a:srgbClr val="E46C0A"/>
                </a:solidFill>
                <a:latin typeface="Courier New"/>
                <a:ea typeface="Courier New"/>
                <a:cs typeface="Courier New"/>
                <a:sym typeface="Courier New"/>
              </a:rPr>
              <a:t>relation-list</a:t>
            </a:r>
            <a:endParaRPr b="1" sz="2600"/>
          </a:p>
          <a:p>
            <a:pPr marL="742949" indent="-742949">
              <a:lnSpc>
                <a:spcPct val="140000"/>
              </a:lnSpc>
              <a:buClr>
                <a:srgbClr val="92D050"/>
              </a:buClr>
              <a:buSzPct val="100000"/>
              <a:buAutoNum type="arabicPeriod" startAt="1"/>
              <a:defRPr sz="25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</a:t>
            </a:r>
            <a:r>
              <a:rPr b="1">
                <a:solidFill>
                  <a:srgbClr val="77933C"/>
                </a:solidFill>
                <a:latin typeface="Courier New"/>
                <a:ea typeface="Courier New"/>
                <a:cs typeface="Courier New"/>
                <a:sym typeface="Courier New"/>
              </a:rPr>
              <a:t>condition</a:t>
            </a:r>
            <a:r>
              <a:t> given, apply it to filter out tuples</a:t>
            </a:r>
            <a:endParaRPr sz="4200"/>
          </a:p>
          <a:p>
            <a:pPr marL="742949" indent="-742949">
              <a:lnSpc>
                <a:spcPct val="140000"/>
              </a:lnSpc>
              <a:buClr>
                <a:srgbClr val="92D050"/>
              </a:buClr>
              <a:buSzPct val="100000"/>
              <a:buAutoNum type="arabicPeriod" startAt="1"/>
              <a:defRPr sz="25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Remove attributes </a:t>
            </a:r>
            <a:r>
              <a:rPr i="1"/>
              <a:t>not</a:t>
            </a:r>
            <a:r>
              <a:t> present in </a:t>
            </a:r>
            <a:r>
              <a:rPr b="1">
                <a:solidFill>
                  <a:srgbClr val="0070C0"/>
                </a:solidFill>
                <a:latin typeface="Courier New"/>
                <a:ea typeface="Courier New"/>
                <a:cs typeface="Courier New"/>
                <a:sym typeface="Courier New"/>
              </a:rPr>
              <a:t>target-list</a:t>
            </a:r>
            <a:endParaRPr b="1" sz="2600"/>
          </a:p>
          <a:p>
            <a:pPr marL="742949" indent="-742949">
              <a:lnSpc>
                <a:spcPct val="140000"/>
              </a:lnSpc>
              <a:buClr>
                <a:srgbClr val="92D050"/>
              </a:buClr>
              <a:buSzPct val="100000"/>
              <a:buAutoNum type="arabicPeriod" startAt="1"/>
              <a:defRPr sz="25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</a:t>
            </a:r>
            <a:r>
              <a:rPr b="1">
                <a:latin typeface="Courier New"/>
                <a:ea typeface="Courier New"/>
                <a:cs typeface="Courier New"/>
                <a:sym typeface="Courier New"/>
              </a:rPr>
              <a:t>DISTINCT</a:t>
            </a:r>
            <a:r>
              <a:t> given, deduplicate tuples in result</a:t>
            </a:r>
          </a:p>
        </p:txBody>
      </p:sp>
      <p:sp>
        <p:nvSpPr>
          <p:cNvPr id="925" name="The above is only a logical interpretation. It is NOT a “plan”…"/>
          <p:cNvSpPr txBox="1"/>
          <p:nvPr/>
        </p:nvSpPr>
        <p:spPr>
          <a:xfrm>
            <a:off x="481170" y="5646003"/>
            <a:ext cx="8134311" cy="792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i="1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The above is only a logical interpretation. It is NOT a “plan” </a:t>
            </a:r>
          </a:p>
          <a:p>
            <a:pPr algn="ctr">
              <a:defRPr i="1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an RDBMS would use in general to run an SQL query!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9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9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9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9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924" grpId="1"/>
      <p:bldP build="whole" bldLvl="1" animBg="1" rev="0" advAuto="0" spid="925" grpId="2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930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92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9" name="Example SQL Query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Example SQL Query</a:t>
              </a:r>
            </a:p>
          </p:txBody>
        </p:sp>
      </p:grpSp>
      <p:sp>
        <p:nvSpPr>
          <p:cNvPr id="931" name="SELECT M.Name…"/>
          <p:cNvSpPr txBox="1"/>
          <p:nvPr/>
        </p:nvSpPr>
        <p:spPr>
          <a:xfrm>
            <a:off x="457200" y="5029200"/>
            <a:ext cx="5486400" cy="15011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32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SELECT	</a:t>
            </a:r>
            <a:r>
              <a:rPr>
                <a:solidFill>
                  <a:srgbClr val="0070C0"/>
                </a:solidFill>
              </a:rPr>
              <a:t>M.Name</a:t>
            </a:r>
            <a:endParaRPr>
              <a:solidFill>
                <a:srgbClr val="0070C0"/>
              </a:solidFill>
            </a:endParaRPr>
          </a:p>
          <a:p>
            <a:pPr>
              <a:defRPr b="1" sz="32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FROM	</a:t>
            </a:r>
            <a:r>
              <a:rPr>
                <a:solidFill>
                  <a:srgbClr val="E46C0A"/>
                </a:solidFill>
              </a:rPr>
              <a:t>Movies M</a:t>
            </a:r>
            <a:endParaRPr>
              <a:solidFill>
                <a:srgbClr val="E46C0A"/>
              </a:solidFill>
            </a:endParaRPr>
          </a:p>
          <a:p>
            <a:pPr>
              <a:defRPr b="1" sz="32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WHERE	</a:t>
            </a:r>
            <a:r>
              <a:rPr>
                <a:solidFill>
                  <a:srgbClr val="77933C"/>
                </a:solidFill>
              </a:rPr>
              <a:t>M.Year = 2013</a:t>
            </a:r>
          </a:p>
        </p:txBody>
      </p:sp>
      <p:sp>
        <p:nvSpPr>
          <p:cNvPr id="932" name="Movies (M)"/>
          <p:cNvSpPr txBox="1"/>
          <p:nvPr/>
        </p:nvSpPr>
        <p:spPr>
          <a:xfrm>
            <a:off x="685800" y="1295400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Movies (M)</a:t>
            </a:r>
          </a:p>
        </p:txBody>
      </p:sp>
      <p:graphicFrame>
        <p:nvGraphicFramePr>
          <p:cNvPr id="933" name="Table 1"/>
          <p:cNvGraphicFramePr/>
          <p:nvPr/>
        </p:nvGraphicFramePr>
        <p:xfrm>
          <a:off x="762000" y="1828800"/>
          <a:ext cx="7620000" cy="185420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517355"/>
                <a:gridCol w="2218808"/>
                <a:gridCol w="1000495"/>
                <a:gridCol w="2883342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Year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Director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Inception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2010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Christopher Nolan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Avatar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2009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Jim Cameron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53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Gravity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2013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Alfonso Cuaron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74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Blue Jasmine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2013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Woody Allen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</a:tr>
            </a:tbl>
          </a:graphicData>
        </a:graphic>
      </p:graphicFrame>
      <p:sp>
        <p:nvSpPr>
          <p:cNvPr id="934" name="Example: Get the names of movies released in 2013"/>
          <p:cNvSpPr txBox="1"/>
          <p:nvPr/>
        </p:nvSpPr>
        <p:spPr>
          <a:xfrm>
            <a:off x="76200" y="4191000"/>
            <a:ext cx="8991600" cy="582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4200"/>
              </a:lnSpc>
              <a:defRPr b="1"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Example:</a:t>
            </a:r>
            <a:r>
              <a:rPr b="0"/>
              <a:t> Get the names of movies released in 2013</a:t>
            </a:r>
          </a:p>
        </p:txBody>
      </p:sp>
      <p:sp>
        <p:nvSpPr>
          <p:cNvPr id="935" name="Rectangle"/>
          <p:cNvSpPr/>
          <p:nvPr/>
        </p:nvSpPr>
        <p:spPr>
          <a:xfrm>
            <a:off x="2286000" y="5029200"/>
            <a:ext cx="533400" cy="57150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936" name="Rectangle"/>
          <p:cNvSpPr/>
          <p:nvPr/>
        </p:nvSpPr>
        <p:spPr>
          <a:xfrm>
            <a:off x="3962400" y="5521983"/>
            <a:ext cx="487681" cy="571501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93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254500" y="4849951"/>
            <a:ext cx="4597400" cy="4699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37" grpId="1"/>
      <p:bldP build="whole" bldLvl="1" animBg="1" rev="0" advAuto="0" spid="931" grpId="2"/>
      <p:bldP build="whole" bldLvl="1" animBg="1" rev="0" advAuto="0" spid="935" grpId="3"/>
      <p:bldP build="whole" bldLvl="1" animBg="1" rev="0" advAuto="0" spid="936" grpId="4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942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940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1" name="Example SQL Query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Example SQL Query</a:t>
              </a:r>
            </a:p>
          </p:txBody>
        </p:sp>
      </p:grpSp>
      <p:sp>
        <p:nvSpPr>
          <p:cNvPr id="943" name="SELECT M.Name FROM Movies M WHERE M.Year = 2013"/>
          <p:cNvSpPr txBox="1"/>
          <p:nvPr/>
        </p:nvSpPr>
        <p:spPr>
          <a:xfrm>
            <a:off x="1752600" y="4191000"/>
            <a:ext cx="7239000" cy="1031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32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SELECT	</a:t>
            </a:r>
            <a:r>
              <a:rPr>
                <a:solidFill>
                  <a:srgbClr val="0070C0"/>
                </a:solidFill>
              </a:rPr>
              <a:t>M.Name </a:t>
            </a:r>
            <a:r>
              <a:t>FROM </a:t>
            </a:r>
            <a:r>
              <a:rPr>
                <a:solidFill>
                  <a:srgbClr val="E46C0A"/>
                </a:solidFill>
              </a:rPr>
              <a:t>Movies M </a:t>
            </a:r>
            <a:r>
              <a:t>WHERE	</a:t>
            </a:r>
            <a:r>
              <a:rPr>
                <a:solidFill>
                  <a:srgbClr val="77933C"/>
                </a:solidFill>
              </a:rPr>
              <a:t>M.Year = 2013</a:t>
            </a:r>
          </a:p>
        </p:txBody>
      </p:sp>
      <p:sp>
        <p:nvSpPr>
          <p:cNvPr id="944" name="Movies (M)"/>
          <p:cNvSpPr txBox="1"/>
          <p:nvPr/>
        </p:nvSpPr>
        <p:spPr>
          <a:xfrm>
            <a:off x="838200" y="1219200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Movies (M)</a:t>
            </a:r>
          </a:p>
        </p:txBody>
      </p:sp>
      <p:graphicFrame>
        <p:nvGraphicFramePr>
          <p:cNvPr id="945" name="Table 1"/>
          <p:cNvGraphicFramePr/>
          <p:nvPr/>
        </p:nvGraphicFramePr>
        <p:xfrm>
          <a:off x="914400" y="1828800"/>
          <a:ext cx="7208520" cy="185420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435418"/>
                <a:gridCol w="2098992"/>
                <a:gridCol w="946468"/>
                <a:gridCol w="2727642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Year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Director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Inception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2010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Christopher Nolan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Avatar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2009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Jim Cameron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53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Gravity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2013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Alfonso Cuaron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74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Blue Jasmine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2013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Woody Allen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</a:tr>
            </a:tbl>
          </a:graphicData>
        </a:graphic>
      </p:graphicFrame>
      <p:sp>
        <p:nvSpPr>
          <p:cNvPr id="946" name="Shape"/>
          <p:cNvSpPr/>
          <p:nvPr/>
        </p:nvSpPr>
        <p:spPr>
          <a:xfrm>
            <a:off x="952500" y="4343400"/>
            <a:ext cx="533400" cy="838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4727"/>
                </a:moveTo>
                <a:lnTo>
                  <a:pt x="5400" y="14727"/>
                </a:lnTo>
                <a:lnTo>
                  <a:pt x="5400" y="0"/>
                </a:lnTo>
                <a:lnTo>
                  <a:pt x="16200" y="0"/>
                </a:lnTo>
                <a:lnTo>
                  <a:pt x="16200" y="14727"/>
                </a:lnTo>
                <a:lnTo>
                  <a:pt x="21600" y="14727"/>
                </a:lnTo>
                <a:lnTo>
                  <a:pt x="108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graphicFrame>
        <p:nvGraphicFramePr>
          <p:cNvPr id="947" name="Table 1"/>
          <p:cNvGraphicFramePr/>
          <p:nvPr/>
        </p:nvGraphicFramePr>
        <p:xfrm>
          <a:off x="876300" y="5334000"/>
          <a:ext cx="2098993" cy="111252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2098992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Gravity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Blue Jasmine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7" dur="500"/>
                                        <p:tgtEl>
                                          <p:spTgt spid="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46" grpId="1"/>
      <p:bldP build="whole" bldLvl="1" animBg="1" rev="0" advAuto="0" spid="947" grpId="2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952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950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1" name="Example SQL Query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Example SQL Query</a:t>
              </a:r>
            </a:p>
          </p:txBody>
        </p:sp>
      </p:grpSp>
      <p:sp>
        <p:nvSpPr>
          <p:cNvPr id="953" name="SELECT * FROM Movies M…"/>
          <p:cNvSpPr txBox="1"/>
          <p:nvPr/>
        </p:nvSpPr>
        <p:spPr>
          <a:xfrm>
            <a:off x="1752600" y="4191000"/>
            <a:ext cx="7239000" cy="1031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32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SELECT	</a:t>
            </a:r>
            <a:r>
              <a:rPr>
                <a:solidFill>
                  <a:srgbClr val="0070C0"/>
                </a:solidFill>
              </a:rPr>
              <a:t>* </a:t>
            </a:r>
            <a:r>
              <a:t>FROM </a:t>
            </a:r>
            <a:r>
              <a:rPr>
                <a:solidFill>
                  <a:srgbClr val="E46C0A"/>
                </a:solidFill>
              </a:rPr>
              <a:t>Movies M </a:t>
            </a:r>
            <a:endParaRPr>
              <a:solidFill>
                <a:srgbClr val="E46C0A"/>
              </a:solidFill>
            </a:endParaRPr>
          </a:p>
          <a:p>
            <a:pPr>
              <a:defRPr b="1" sz="32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WHERE </a:t>
            </a:r>
            <a:r>
              <a:rPr>
                <a:solidFill>
                  <a:srgbClr val="77933C"/>
                </a:solidFill>
              </a:rPr>
              <a:t>M.Year = 2013</a:t>
            </a:r>
          </a:p>
        </p:txBody>
      </p:sp>
      <p:sp>
        <p:nvSpPr>
          <p:cNvPr id="954" name="Movies (M)"/>
          <p:cNvSpPr txBox="1"/>
          <p:nvPr/>
        </p:nvSpPr>
        <p:spPr>
          <a:xfrm>
            <a:off x="838200" y="1219200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Movies (M)</a:t>
            </a:r>
          </a:p>
        </p:txBody>
      </p:sp>
      <p:graphicFrame>
        <p:nvGraphicFramePr>
          <p:cNvPr id="955" name="Table 1"/>
          <p:cNvGraphicFramePr/>
          <p:nvPr/>
        </p:nvGraphicFramePr>
        <p:xfrm>
          <a:off x="914400" y="1828800"/>
          <a:ext cx="7208520" cy="185420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435418"/>
                <a:gridCol w="2098992"/>
                <a:gridCol w="946468"/>
                <a:gridCol w="2727642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Year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Director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Inception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2010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Christopher Nolan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Avatar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2009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Jim Cameron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53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Gravity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2013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Alfonso Cuaron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74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Blue Jasmine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2013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Woody Allen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</a:tr>
            </a:tbl>
          </a:graphicData>
        </a:graphic>
      </p:graphicFrame>
      <p:sp>
        <p:nvSpPr>
          <p:cNvPr id="956" name="Shape"/>
          <p:cNvSpPr/>
          <p:nvPr/>
        </p:nvSpPr>
        <p:spPr>
          <a:xfrm>
            <a:off x="952500" y="4343400"/>
            <a:ext cx="533400" cy="838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4727"/>
                </a:moveTo>
                <a:lnTo>
                  <a:pt x="5400" y="14727"/>
                </a:lnTo>
                <a:lnTo>
                  <a:pt x="5400" y="0"/>
                </a:lnTo>
                <a:lnTo>
                  <a:pt x="16200" y="0"/>
                </a:lnTo>
                <a:lnTo>
                  <a:pt x="16200" y="14727"/>
                </a:lnTo>
                <a:lnTo>
                  <a:pt x="21600" y="14727"/>
                </a:lnTo>
                <a:lnTo>
                  <a:pt x="108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graphicFrame>
        <p:nvGraphicFramePr>
          <p:cNvPr id="957" name="Table 1"/>
          <p:cNvGraphicFramePr/>
          <p:nvPr/>
        </p:nvGraphicFramePr>
        <p:xfrm>
          <a:off x="914400" y="5334000"/>
          <a:ext cx="7208520" cy="111252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435418"/>
                <a:gridCol w="2098992"/>
                <a:gridCol w="946468"/>
                <a:gridCol w="2727642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Year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Director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53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Gravity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2013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Alfonso Cuaron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74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Blue Jasmine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2013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Woody Allen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</a:tr>
            </a:tbl>
          </a:graphicData>
        </a:graphic>
      </p:graphicFrame>
      <p:sp>
        <p:nvSpPr>
          <p:cNvPr id="958" name="Rectangle"/>
          <p:cNvSpPr/>
          <p:nvPr/>
        </p:nvSpPr>
        <p:spPr>
          <a:xfrm>
            <a:off x="3581400" y="4267200"/>
            <a:ext cx="457200" cy="365761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1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15" dur="500"/>
                                        <p:tgtEl>
                                          <p:spTgt spid="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56" grpId="3"/>
      <p:bldP build="whole" bldLvl="1" animBg="1" rev="0" advAuto="0" spid="958" grpId="2"/>
      <p:bldP build="whole" bldLvl="1" animBg="1" rev="0" advAuto="0" spid="957" grpId="4"/>
      <p:bldP build="whole" bldLvl="1" animBg="1" rev="0" advAuto="0" spid="953" grpId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963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96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2" name="Example SQL Query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Example SQL Query</a:t>
              </a:r>
            </a:p>
          </p:txBody>
        </p:sp>
      </p:grpSp>
      <p:sp>
        <p:nvSpPr>
          <p:cNvPr id="964" name="SELECT M.Name…"/>
          <p:cNvSpPr txBox="1"/>
          <p:nvPr/>
        </p:nvSpPr>
        <p:spPr>
          <a:xfrm>
            <a:off x="457200" y="5029200"/>
            <a:ext cx="5715000" cy="15011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32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SELECT	</a:t>
            </a:r>
            <a:r>
              <a:rPr>
                <a:solidFill>
                  <a:srgbClr val="0070C0"/>
                </a:solidFill>
              </a:rPr>
              <a:t>M.Name</a:t>
            </a:r>
            <a:endParaRPr>
              <a:solidFill>
                <a:srgbClr val="0070C0"/>
              </a:solidFill>
            </a:endParaRPr>
          </a:p>
          <a:p>
            <a:pPr>
              <a:defRPr b="1" sz="32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FROM	</a:t>
            </a:r>
            <a:r>
              <a:rPr>
                <a:solidFill>
                  <a:srgbClr val="E46C0A"/>
                </a:solidFill>
              </a:rPr>
              <a:t>Movies M</a:t>
            </a:r>
            <a:endParaRPr>
              <a:solidFill>
                <a:srgbClr val="E46C0A"/>
              </a:solidFill>
            </a:endParaRPr>
          </a:p>
          <a:p>
            <a:pPr>
              <a:defRPr b="1" sz="32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WHERE	</a:t>
            </a:r>
            <a:r>
              <a:rPr>
                <a:solidFill>
                  <a:srgbClr val="77933C"/>
                </a:solidFill>
              </a:rPr>
              <a:t>M.Year &lt;&gt; 2013</a:t>
            </a:r>
          </a:p>
        </p:txBody>
      </p:sp>
      <p:sp>
        <p:nvSpPr>
          <p:cNvPr id="965" name="Movies (M)"/>
          <p:cNvSpPr txBox="1"/>
          <p:nvPr/>
        </p:nvSpPr>
        <p:spPr>
          <a:xfrm>
            <a:off x="838200" y="1219200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Movies (M)</a:t>
            </a:r>
          </a:p>
        </p:txBody>
      </p:sp>
      <p:graphicFrame>
        <p:nvGraphicFramePr>
          <p:cNvPr id="966" name="Table 1"/>
          <p:cNvGraphicFramePr/>
          <p:nvPr/>
        </p:nvGraphicFramePr>
        <p:xfrm>
          <a:off x="914400" y="1828800"/>
          <a:ext cx="7208520" cy="185420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435418"/>
                <a:gridCol w="2098992"/>
                <a:gridCol w="946468"/>
                <a:gridCol w="2727642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Year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Director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Inception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2010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Christopher Nolan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Avatar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2009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Jim Cameron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53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Gravity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2013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Alfonso Cuaron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74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Blue Jasmine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2013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Woody Allen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</a:tr>
            </a:tbl>
          </a:graphicData>
        </a:graphic>
      </p:graphicFrame>
      <p:sp>
        <p:nvSpPr>
          <p:cNvPr id="967" name="Example: Get the names of movies from years other than 2013"/>
          <p:cNvSpPr txBox="1"/>
          <p:nvPr/>
        </p:nvSpPr>
        <p:spPr>
          <a:xfrm>
            <a:off x="76200" y="4191000"/>
            <a:ext cx="8991600" cy="582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4200"/>
              </a:lnSpc>
              <a:defRPr b="1"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Example:</a:t>
            </a:r>
            <a:r>
              <a:rPr b="0"/>
              <a:t> Get the names of movies from years other than 2013</a:t>
            </a:r>
          </a:p>
        </p:txBody>
      </p:sp>
      <p:sp>
        <p:nvSpPr>
          <p:cNvPr id="968" name="Rectangle"/>
          <p:cNvSpPr/>
          <p:nvPr/>
        </p:nvSpPr>
        <p:spPr>
          <a:xfrm>
            <a:off x="3981450" y="6008297"/>
            <a:ext cx="609849" cy="457201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969" name="Rectangle"/>
          <p:cNvSpPr/>
          <p:nvPr/>
        </p:nvSpPr>
        <p:spPr>
          <a:xfrm>
            <a:off x="6819900" y="5048250"/>
            <a:ext cx="381000" cy="361058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97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05300" y="4880758"/>
            <a:ext cx="4597400" cy="482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70" grpId="1"/>
      <p:bldP build="whole" bldLvl="1" animBg="1" rev="0" advAuto="0" spid="968" grpId="4"/>
      <p:bldP build="whole" bldLvl="1" animBg="1" rev="0" advAuto="0" spid="964" grpId="2"/>
      <p:bldP build="whole" bldLvl="1" animBg="1" rev="0" advAuto="0" spid="969" grpId="3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975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97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4" name="Example SQL Query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Example SQL Query</a:t>
              </a:r>
            </a:p>
          </p:txBody>
        </p:sp>
      </p:grpSp>
      <p:sp>
        <p:nvSpPr>
          <p:cNvPr id="976" name="SELECT M.Year…"/>
          <p:cNvSpPr txBox="1"/>
          <p:nvPr/>
        </p:nvSpPr>
        <p:spPr>
          <a:xfrm>
            <a:off x="838200" y="4953000"/>
            <a:ext cx="4953000" cy="1031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32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SELECT	</a:t>
            </a:r>
            <a:r>
              <a:rPr>
                <a:solidFill>
                  <a:srgbClr val="0070C0"/>
                </a:solidFill>
              </a:rPr>
              <a:t>M.Year</a:t>
            </a:r>
            <a:endParaRPr>
              <a:solidFill>
                <a:srgbClr val="0070C0"/>
              </a:solidFill>
            </a:endParaRPr>
          </a:p>
          <a:p>
            <a:pPr>
              <a:defRPr b="1" sz="32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FROM	</a:t>
            </a:r>
            <a:r>
              <a:rPr>
                <a:solidFill>
                  <a:srgbClr val="E46C0A"/>
                </a:solidFill>
              </a:rPr>
              <a:t>Movies M</a:t>
            </a:r>
          </a:p>
        </p:txBody>
      </p:sp>
      <p:sp>
        <p:nvSpPr>
          <p:cNvPr id="977" name="Movies (M)"/>
          <p:cNvSpPr txBox="1"/>
          <p:nvPr/>
        </p:nvSpPr>
        <p:spPr>
          <a:xfrm>
            <a:off x="838200" y="1219200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Movies (M)</a:t>
            </a:r>
          </a:p>
        </p:txBody>
      </p:sp>
      <p:graphicFrame>
        <p:nvGraphicFramePr>
          <p:cNvPr id="978" name="Table 1"/>
          <p:cNvGraphicFramePr/>
          <p:nvPr/>
        </p:nvGraphicFramePr>
        <p:xfrm>
          <a:off x="914400" y="1828800"/>
          <a:ext cx="7208520" cy="185420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435418"/>
                <a:gridCol w="2098992"/>
                <a:gridCol w="946468"/>
                <a:gridCol w="2727642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Year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Director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Inception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2010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Christopher Nolan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Avatar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2009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Jim Cameron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53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Gravity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2013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Alfonso Cuaron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74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Blue Jasmine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2013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Woody Allen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</a:tr>
            </a:tbl>
          </a:graphicData>
        </a:graphic>
      </p:graphicFrame>
      <p:sp>
        <p:nvSpPr>
          <p:cNvPr id="979" name="Example: For which years do we have movie data?"/>
          <p:cNvSpPr txBox="1"/>
          <p:nvPr/>
        </p:nvSpPr>
        <p:spPr>
          <a:xfrm>
            <a:off x="381000" y="4191000"/>
            <a:ext cx="8305800" cy="582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4200"/>
              </a:lnSpc>
              <a:defRPr b="1"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Example:</a:t>
            </a:r>
            <a:r>
              <a:rPr b="0"/>
              <a:t> For which years do we have movie data?</a:t>
            </a:r>
          </a:p>
        </p:txBody>
      </p:sp>
      <p:pic>
        <p:nvPicPr>
          <p:cNvPr id="98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78500" y="4804558"/>
            <a:ext cx="1930400" cy="4699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80" grpId="1"/>
      <p:bldP build="whole" bldLvl="1" animBg="1" rev="0" advAuto="0" spid="976" grpId="2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985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98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4" name="Example SQL Query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Example SQL Query</a:t>
              </a:r>
            </a:p>
          </p:txBody>
        </p:sp>
      </p:grpSp>
      <p:sp>
        <p:nvSpPr>
          <p:cNvPr id="986" name="SELECT M.Year FROM Movies M"/>
          <p:cNvSpPr txBox="1"/>
          <p:nvPr/>
        </p:nvSpPr>
        <p:spPr>
          <a:xfrm>
            <a:off x="1600200" y="3886200"/>
            <a:ext cx="7239000" cy="561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32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SELECT </a:t>
            </a:r>
            <a:r>
              <a:rPr>
                <a:solidFill>
                  <a:srgbClr val="0070C0"/>
                </a:solidFill>
              </a:rPr>
              <a:t>M.Year </a:t>
            </a:r>
            <a:r>
              <a:t>FROM </a:t>
            </a:r>
            <a:r>
              <a:rPr>
                <a:solidFill>
                  <a:srgbClr val="E46C0A"/>
                </a:solidFill>
              </a:rPr>
              <a:t>Movies M</a:t>
            </a:r>
          </a:p>
        </p:txBody>
      </p:sp>
      <p:sp>
        <p:nvSpPr>
          <p:cNvPr id="987" name="Movies (M)"/>
          <p:cNvSpPr txBox="1"/>
          <p:nvPr/>
        </p:nvSpPr>
        <p:spPr>
          <a:xfrm>
            <a:off x="838200" y="1219200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Movies (M)</a:t>
            </a:r>
          </a:p>
        </p:txBody>
      </p:sp>
      <p:graphicFrame>
        <p:nvGraphicFramePr>
          <p:cNvPr id="988" name="Table 1"/>
          <p:cNvGraphicFramePr/>
          <p:nvPr/>
        </p:nvGraphicFramePr>
        <p:xfrm>
          <a:off x="914400" y="1828800"/>
          <a:ext cx="7208520" cy="185420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435418"/>
                <a:gridCol w="2098992"/>
                <a:gridCol w="946468"/>
                <a:gridCol w="2727642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Year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Director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Inception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2010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Christopher Nolan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Avatar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2009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Jim Cameron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53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Gravity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2013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Alfonso Cuaron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74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Blue Jasmine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2013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Woody Allen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</a:tr>
            </a:tbl>
          </a:graphicData>
        </a:graphic>
      </p:graphicFrame>
      <p:sp>
        <p:nvSpPr>
          <p:cNvPr id="989" name="Shape"/>
          <p:cNvSpPr/>
          <p:nvPr/>
        </p:nvSpPr>
        <p:spPr>
          <a:xfrm>
            <a:off x="990600" y="3962400"/>
            <a:ext cx="533400" cy="533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0800"/>
                </a:moveTo>
                <a:lnTo>
                  <a:pt x="5400" y="10800"/>
                </a:lnTo>
                <a:lnTo>
                  <a:pt x="5400" y="0"/>
                </a:lnTo>
                <a:lnTo>
                  <a:pt x="16200" y="0"/>
                </a:lnTo>
                <a:lnTo>
                  <a:pt x="16200" y="10800"/>
                </a:lnTo>
                <a:lnTo>
                  <a:pt x="21600" y="10800"/>
                </a:lnTo>
                <a:lnTo>
                  <a:pt x="108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graphicFrame>
        <p:nvGraphicFramePr>
          <p:cNvPr id="990" name="Table 1"/>
          <p:cNvGraphicFramePr/>
          <p:nvPr/>
        </p:nvGraphicFramePr>
        <p:xfrm>
          <a:off x="876300" y="4648200"/>
          <a:ext cx="946469" cy="190500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946468"/>
              </a:tblGrid>
              <a:tr h="38100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Year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2010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2009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2013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2013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</a:tr>
            </a:tbl>
          </a:graphicData>
        </a:graphic>
      </p:graphicFrame>
      <p:sp>
        <p:nvSpPr>
          <p:cNvPr id="991" name="Rectangle"/>
          <p:cNvSpPr/>
          <p:nvPr/>
        </p:nvSpPr>
        <p:spPr>
          <a:xfrm>
            <a:off x="857250" y="5867400"/>
            <a:ext cx="971550" cy="76200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992" name="SQL allows repetitions of tuples in a relation!…"/>
          <p:cNvSpPr txBox="1"/>
          <p:nvPr/>
        </p:nvSpPr>
        <p:spPr>
          <a:xfrm>
            <a:off x="1854200" y="4713530"/>
            <a:ext cx="7072725" cy="14247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40000"/>
              </a:lnSpc>
              <a:defRPr i="1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SQL allows repetitions of tuples in a relation!</a:t>
            </a:r>
          </a:p>
          <a:p>
            <a:pPr algn="ctr">
              <a:lnSpc>
                <a:spcPct val="140000"/>
              </a:lnSpc>
              <a:defRPr i="1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Not the same semantics as RA’s Project</a:t>
            </a:r>
          </a:p>
          <a:p>
            <a:pPr algn="ctr">
              <a:lnSpc>
                <a:spcPct val="140000"/>
              </a:lnSpc>
              <a:defRPr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Called “</a:t>
            </a:r>
            <a:r>
              <a:rPr b="1"/>
              <a:t>bag semantics</a:t>
            </a:r>
            <a:r>
              <a:t>” vs. RA’s set semantics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7" dur="500"/>
                                        <p:tgtEl>
                                          <p:spTgt spid="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92" grpId="4"/>
      <p:bldP build="whole" bldLvl="1" animBg="1" rev="0" advAuto="0" spid="990" grpId="2"/>
      <p:bldP build="whole" bldLvl="1" animBg="1" rev="0" advAuto="0" spid="991" grpId="3"/>
      <p:bldP build="whole" bldLvl="1" animBg="1" rev="0" advAuto="0" spid="989" grpId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997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995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6" name="DISTINCT in SQL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DISTINCT in SQL</a:t>
              </a:r>
            </a:p>
          </p:txBody>
        </p:sp>
      </p:grpSp>
      <p:sp>
        <p:nvSpPr>
          <p:cNvPr id="998" name="SELECT DISTINCT M.Year…"/>
          <p:cNvSpPr txBox="1"/>
          <p:nvPr/>
        </p:nvSpPr>
        <p:spPr>
          <a:xfrm>
            <a:off x="2209800" y="3886200"/>
            <a:ext cx="5867400" cy="1031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32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SELECT DISTINCT </a:t>
            </a:r>
            <a:r>
              <a:rPr>
                <a:solidFill>
                  <a:srgbClr val="0070C0"/>
                </a:solidFill>
              </a:rPr>
              <a:t>M.Year </a:t>
            </a:r>
            <a:endParaRPr sz="4400"/>
          </a:p>
          <a:p>
            <a:pPr>
              <a:defRPr b="1" sz="32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FROM </a:t>
            </a:r>
            <a:r>
              <a:rPr>
                <a:solidFill>
                  <a:srgbClr val="E46C0A"/>
                </a:solidFill>
              </a:rPr>
              <a:t>Movies M</a:t>
            </a:r>
          </a:p>
        </p:txBody>
      </p:sp>
      <p:sp>
        <p:nvSpPr>
          <p:cNvPr id="999" name="Movies (M)"/>
          <p:cNvSpPr txBox="1"/>
          <p:nvPr/>
        </p:nvSpPr>
        <p:spPr>
          <a:xfrm>
            <a:off x="838200" y="1219200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Movies (M)</a:t>
            </a:r>
          </a:p>
        </p:txBody>
      </p:sp>
      <p:graphicFrame>
        <p:nvGraphicFramePr>
          <p:cNvPr id="1000" name="Table 1"/>
          <p:cNvGraphicFramePr/>
          <p:nvPr/>
        </p:nvGraphicFramePr>
        <p:xfrm>
          <a:off x="914400" y="1828800"/>
          <a:ext cx="7208520" cy="185420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435418"/>
                <a:gridCol w="2098992"/>
                <a:gridCol w="946468"/>
                <a:gridCol w="2727642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Year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Director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Inception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2010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Christopher Nolan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Avatar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2009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Jim Cameron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53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Gravity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2013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Alfonso Cuaron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74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Blue Jasmine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2013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Woody Allen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</a:tr>
            </a:tbl>
          </a:graphicData>
        </a:graphic>
      </p:graphicFrame>
      <p:sp>
        <p:nvSpPr>
          <p:cNvPr id="1001" name="Shape"/>
          <p:cNvSpPr/>
          <p:nvPr/>
        </p:nvSpPr>
        <p:spPr>
          <a:xfrm>
            <a:off x="990600" y="3962400"/>
            <a:ext cx="533400" cy="533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0800"/>
                </a:moveTo>
                <a:lnTo>
                  <a:pt x="5400" y="10800"/>
                </a:lnTo>
                <a:lnTo>
                  <a:pt x="5400" y="0"/>
                </a:lnTo>
                <a:lnTo>
                  <a:pt x="16200" y="0"/>
                </a:lnTo>
                <a:lnTo>
                  <a:pt x="16200" y="10800"/>
                </a:lnTo>
                <a:lnTo>
                  <a:pt x="21600" y="10800"/>
                </a:lnTo>
                <a:lnTo>
                  <a:pt x="108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graphicFrame>
        <p:nvGraphicFramePr>
          <p:cNvPr id="1002" name="Table 1"/>
          <p:cNvGraphicFramePr/>
          <p:nvPr/>
        </p:nvGraphicFramePr>
        <p:xfrm>
          <a:off x="876300" y="4648200"/>
          <a:ext cx="946469" cy="152400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946468"/>
              </a:tblGrid>
              <a:tr h="38100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Year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2010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2009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2013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</a:tbl>
          </a:graphicData>
        </a:graphic>
      </p:graphicFrame>
      <p:sp>
        <p:nvSpPr>
          <p:cNvPr id="1003" name="DISTINCT needed to achieve set semantics of RA’s Project in SQL"/>
          <p:cNvSpPr txBox="1"/>
          <p:nvPr/>
        </p:nvSpPr>
        <p:spPr>
          <a:xfrm>
            <a:off x="2286000" y="5181600"/>
            <a:ext cx="4953000" cy="930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40000"/>
              </a:lnSpc>
              <a:defRPr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DISTINCT needed to achieve set semantics of RA’s Project in SQL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1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15" dur="500"/>
                                        <p:tgtEl>
                                          <p:spTgt spid="1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98" grpId="1"/>
      <p:bldP build="whole" bldLvl="1" animBg="1" rev="0" advAuto="0" spid="1001" grpId="3"/>
      <p:bldP build="whole" bldLvl="1" animBg="1" rev="0" advAuto="0" spid="1003" grpId="2"/>
      <p:bldP build="whole" bldLvl="1" animBg="1" rev="0" advAuto="0" spid="1002" grpId="4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008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00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7" name="Aliases in SQL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Aliases in SQL</a:t>
              </a:r>
            </a:p>
          </p:txBody>
        </p:sp>
      </p:grpSp>
      <p:sp>
        <p:nvSpPr>
          <p:cNvPr id="1009" name="Movies (M)"/>
          <p:cNvSpPr txBox="1"/>
          <p:nvPr/>
        </p:nvSpPr>
        <p:spPr>
          <a:xfrm>
            <a:off x="838200" y="1219200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Movies (M)</a:t>
            </a:r>
          </a:p>
        </p:txBody>
      </p:sp>
      <p:graphicFrame>
        <p:nvGraphicFramePr>
          <p:cNvPr id="1010" name="Table 1"/>
          <p:cNvGraphicFramePr/>
          <p:nvPr/>
        </p:nvGraphicFramePr>
        <p:xfrm>
          <a:off x="914400" y="1828800"/>
          <a:ext cx="7208520" cy="185420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435418"/>
                <a:gridCol w="2098992"/>
                <a:gridCol w="946468"/>
                <a:gridCol w="2727642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Year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Director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Inception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2010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Christopher Nolan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Avatar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2009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Jim Cameron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53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Gravity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2013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Alfonso Cuaron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74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Blue Jasmine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2013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Woody Allen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</a:tr>
            </a:tbl>
          </a:graphicData>
        </a:graphic>
      </p:graphicFrame>
      <p:sp>
        <p:nvSpPr>
          <p:cNvPr id="1011" name="SELECT M.Name FROM Movies M WHERE M.Year = 2013"/>
          <p:cNvSpPr txBox="1"/>
          <p:nvPr/>
        </p:nvSpPr>
        <p:spPr>
          <a:xfrm>
            <a:off x="914400" y="4114800"/>
            <a:ext cx="7239000" cy="1031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32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SELECT	</a:t>
            </a:r>
            <a:r>
              <a:rPr>
                <a:solidFill>
                  <a:srgbClr val="0070C0"/>
                </a:solidFill>
              </a:rPr>
              <a:t>M.Name </a:t>
            </a:r>
            <a:r>
              <a:t>FROM </a:t>
            </a:r>
            <a:r>
              <a:rPr>
                <a:solidFill>
                  <a:srgbClr val="E46C0A"/>
                </a:solidFill>
              </a:rPr>
              <a:t>Movies M </a:t>
            </a:r>
            <a:r>
              <a:t>WHERE	</a:t>
            </a:r>
            <a:r>
              <a:rPr>
                <a:solidFill>
                  <a:srgbClr val="77933C"/>
                </a:solidFill>
              </a:rPr>
              <a:t>M.Year = 2013</a:t>
            </a:r>
          </a:p>
        </p:txBody>
      </p:sp>
      <p:sp>
        <p:nvSpPr>
          <p:cNvPr id="1012" name="Rectangle"/>
          <p:cNvSpPr/>
          <p:nvPr/>
        </p:nvSpPr>
        <p:spPr>
          <a:xfrm>
            <a:off x="7327900" y="4114800"/>
            <a:ext cx="457200" cy="57150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13" name="Rectangle"/>
          <p:cNvSpPr/>
          <p:nvPr/>
        </p:nvSpPr>
        <p:spPr>
          <a:xfrm>
            <a:off x="2717800" y="4114800"/>
            <a:ext cx="533400" cy="57150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14" name="Why bother with the alias? Not needed here!"/>
          <p:cNvSpPr txBox="1"/>
          <p:nvPr/>
        </p:nvSpPr>
        <p:spPr>
          <a:xfrm>
            <a:off x="1447800" y="6229350"/>
            <a:ext cx="6553200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Why bother with the alias? Not needed here!</a:t>
            </a:r>
          </a:p>
        </p:txBody>
      </p:sp>
      <p:sp>
        <p:nvSpPr>
          <p:cNvPr id="1015" name="SELECT Name FROM Movies WHERE Year = 2013"/>
          <p:cNvSpPr txBox="1"/>
          <p:nvPr/>
        </p:nvSpPr>
        <p:spPr>
          <a:xfrm>
            <a:off x="838200" y="5105400"/>
            <a:ext cx="7239000" cy="1031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32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SELECT	</a:t>
            </a:r>
            <a:r>
              <a:rPr>
                <a:solidFill>
                  <a:srgbClr val="0070C0"/>
                </a:solidFill>
              </a:rPr>
              <a:t>Name </a:t>
            </a:r>
            <a:r>
              <a:t>FROM </a:t>
            </a:r>
            <a:r>
              <a:rPr>
                <a:solidFill>
                  <a:srgbClr val="E46C0A"/>
                </a:solidFill>
              </a:rPr>
              <a:t>Movies </a:t>
            </a:r>
            <a:r>
              <a:t>WHERE	</a:t>
            </a:r>
            <a:r>
              <a:rPr>
                <a:solidFill>
                  <a:srgbClr val="77933C"/>
                </a:solidFill>
              </a:rPr>
              <a:t>Year = 2013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013" grpId="2"/>
      <p:bldP build="whole" bldLvl="1" animBg="1" rev="0" advAuto="0" spid="1015" grpId="3"/>
      <p:bldP build="whole" bldLvl="1" animBg="1" rev="0" advAuto="0" spid="1012" grpId="1"/>
      <p:bldP build="whole" bldLvl="1" animBg="1" rev="0" advAuto="0" spid="1014" grpId="4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020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01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9" name="Aliases in SQL – Useful for Joins!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Aliases in SQL – Useful for Joins!</a:t>
              </a:r>
            </a:p>
          </p:txBody>
        </p:sp>
      </p:grpSp>
      <p:sp>
        <p:nvSpPr>
          <p:cNvPr id="1021" name="Movies (M)"/>
          <p:cNvSpPr txBox="1"/>
          <p:nvPr/>
        </p:nvSpPr>
        <p:spPr>
          <a:xfrm>
            <a:off x="838200" y="1295400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Movies (M)</a:t>
            </a:r>
          </a:p>
        </p:txBody>
      </p:sp>
      <p:graphicFrame>
        <p:nvGraphicFramePr>
          <p:cNvPr id="1022" name="Table 1"/>
          <p:cNvGraphicFramePr/>
          <p:nvPr/>
        </p:nvGraphicFramePr>
        <p:xfrm>
          <a:off x="914400" y="1828800"/>
          <a:ext cx="6477001" cy="37084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999516"/>
                <a:gridCol w="1316205"/>
                <a:gridCol w="1099845"/>
                <a:gridCol w="2061434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Year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DirectorID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  <p:sp>
        <p:nvSpPr>
          <p:cNvPr id="1023" name="SELECT M.Name…"/>
          <p:cNvSpPr txBox="1"/>
          <p:nvPr/>
        </p:nvSpPr>
        <p:spPr>
          <a:xfrm>
            <a:off x="838200" y="3886200"/>
            <a:ext cx="8153400" cy="1971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32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SELECT	</a:t>
            </a:r>
            <a:r>
              <a:rPr>
                <a:solidFill>
                  <a:srgbClr val="0070C0"/>
                </a:solidFill>
              </a:rPr>
              <a:t>M.Name </a:t>
            </a:r>
            <a:endParaRPr sz="4400"/>
          </a:p>
          <a:p>
            <a:pPr>
              <a:defRPr b="1" sz="32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FROM 	</a:t>
            </a:r>
            <a:r>
              <a:rPr>
                <a:solidFill>
                  <a:srgbClr val="E46C0A"/>
                </a:solidFill>
              </a:rPr>
              <a:t>Movies M, Directors D</a:t>
            </a:r>
            <a:endParaRPr sz="4400"/>
          </a:p>
          <a:p>
            <a:pPr>
              <a:defRPr b="1" sz="32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WHERE	</a:t>
            </a:r>
            <a:r>
              <a:rPr>
                <a:solidFill>
                  <a:srgbClr val="77933C"/>
                </a:solidFill>
              </a:rPr>
              <a:t>D.Name = “Jim Cameron” 		AND M.DirectorID = D.DID</a:t>
            </a:r>
          </a:p>
        </p:txBody>
      </p:sp>
      <p:sp>
        <p:nvSpPr>
          <p:cNvPr id="1024" name="Aliases help disambiguate attributes with the same name from multiple relations (or even a self-join!)"/>
          <p:cNvSpPr txBox="1"/>
          <p:nvPr/>
        </p:nvSpPr>
        <p:spPr>
          <a:xfrm>
            <a:off x="762000" y="5962650"/>
            <a:ext cx="7696200" cy="792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i="1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Aliases help disambiguate attributes with the same name from multiple relations (or even a self-join!)</a:t>
            </a:r>
          </a:p>
        </p:txBody>
      </p:sp>
      <p:sp>
        <p:nvSpPr>
          <p:cNvPr id="1025" name="Example: Get names of movies directed by “Jim Cameron”"/>
          <p:cNvSpPr txBox="1"/>
          <p:nvPr/>
        </p:nvSpPr>
        <p:spPr>
          <a:xfrm>
            <a:off x="304800" y="3276600"/>
            <a:ext cx="8534400" cy="582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4200"/>
              </a:lnSpc>
              <a:defRPr b="1"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Example:</a:t>
            </a:r>
            <a:r>
              <a:rPr b="0"/>
              <a:t> Get names of movies directed by “Jim Cameron”</a:t>
            </a:r>
          </a:p>
        </p:txBody>
      </p:sp>
      <p:sp>
        <p:nvSpPr>
          <p:cNvPr id="1026" name="Directors (D)"/>
          <p:cNvSpPr txBox="1"/>
          <p:nvPr/>
        </p:nvSpPr>
        <p:spPr>
          <a:xfrm>
            <a:off x="838200" y="2209800"/>
            <a:ext cx="3048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Directors (D)</a:t>
            </a:r>
          </a:p>
        </p:txBody>
      </p:sp>
      <p:graphicFrame>
        <p:nvGraphicFramePr>
          <p:cNvPr id="1027" name="Table 1"/>
          <p:cNvGraphicFramePr/>
          <p:nvPr/>
        </p:nvGraphicFramePr>
        <p:xfrm>
          <a:off x="914400" y="2743200"/>
          <a:ext cx="4000500" cy="37084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166433"/>
                <a:gridCol w="1595268"/>
                <a:gridCol w="1238799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Age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1028" name="Rectangle"/>
          <p:cNvSpPr/>
          <p:nvPr/>
        </p:nvSpPr>
        <p:spPr>
          <a:xfrm>
            <a:off x="2628900" y="3905250"/>
            <a:ext cx="1601937" cy="508794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29" name="Rectangle"/>
          <p:cNvSpPr/>
          <p:nvPr/>
        </p:nvSpPr>
        <p:spPr>
          <a:xfrm>
            <a:off x="2628900" y="4844682"/>
            <a:ext cx="1601937" cy="508795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30" name="Rectangle"/>
          <p:cNvSpPr/>
          <p:nvPr/>
        </p:nvSpPr>
        <p:spPr>
          <a:xfrm>
            <a:off x="2603500" y="5353050"/>
            <a:ext cx="6044407" cy="449769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028" grpId="3"/>
      <p:bldP build="whole" bldLvl="1" animBg="1" rev="0" advAuto="0" spid="1024" grpId="5"/>
      <p:bldP build="whole" bldLvl="1" animBg="1" rev="0" advAuto="0" spid="1023" grpId="1"/>
      <p:bldP build="whole" bldLvl="1" animBg="1" rev="0" advAuto="0" spid="1029" grpId="4"/>
      <p:bldP build="whole" bldLvl="1" animBg="1" rev="0" advAuto="0" spid="1030" grpId="2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035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03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4" name="More SQL Example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More SQL Examples</a:t>
              </a:r>
            </a:p>
          </p:txBody>
        </p:sp>
      </p:grpSp>
      <p:sp>
        <p:nvSpPr>
          <p:cNvPr id="1036" name="Example: Get names of movies released in 2013 by Woody Allen or some other director 50 years or older"/>
          <p:cNvSpPr txBox="1"/>
          <p:nvPr/>
        </p:nvSpPr>
        <p:spPr>
          <a:xfrm>
            <a:off x="304800" y="3352800"/>
            <a:ext cx="8534400" cy="8963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30000"/>
              </a:lnSpc>
              <a:defRPr b="1"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Example:</a:t>
            </a:r>
            <a:r>
              <a:rPr b="0"/>
              <a:t> Get names of movies released in 2013 by Woody Allen or some other director 50 years or older</a:t>
            </a:r>
          </a:p>
        </p:txBody>
      </p:sp>
      <p:sp>
        <p:nvSpPr>
          <p:cNvPr id="1037" name="SELECT M.Name…"/>
          <p:cNvSpPr txBox="1"/>
          <p:nvPr/>
        </p:nvSpPr>
        <p:spPr>
          <a:xfrm>
            <a:off x="381000" y="4419600"/>
            <a:ext cx="8610600" cy="2059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28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SELECT	</a:t>
            </a:r>
            <a:r>
              <a:rPr>
                <a:solidFill>
                  <a:srgbClr val="0070C0"/>
                </a:solidFill>
              </a:rPr>
              <a:t>M.Name </a:t>
            </a:r>
            <a:endParaRPr sz="4400"/>
          </a:p>
          <a:p>
            <a:pPr>
              <a:defRPr b="1" sz="28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FROM 	</a:t>
            </a:r>
            <a:r>
              <a:rPr>
                <a:solidFill>
                  <a:srgbClr val="E46C0A"/>
                </a:solidFill>
              </a:rPr>
              <a:t>Movies M, Directors D</a:t>
            </a:r>
            <a:endParaRPr sz="4400"/>
          </a:p>
          <a:p>
            <a:pPr>
              <a:defRPr b="1" sz="28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WHERE	</a:t>
            </a:r>
            <a:r>
              <a:rPr>
                <a:solidFill>
                  <a:srgbClr val="77933C"/>
                </a:solidFill>
              </a:rPr>
              <a:t>(D.Name = “Woody Allen” OR			D.Age &gt;= 50) AND	M.Year = 2013</a:t>
            </a:r>
            <a:endParaRPr sz="4400"/>
          </a:p>
          <a:p>
            <a:pPr>
              <a:defRPr b="1" sz="2800">
                <a:solidFill>
                  <a:srgbClr val="77933C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		AND M.DirectorID = D.DID</a:t>
            </a:r>
          </a:p>
        </p:txBody>
      </p:sp>
      <p:sp>
        <p:nvSpPr>
          <p:cNvPr id="1038" name="Movies (M)"/>
          <p:cNvSpPr txBox="1"/>
          <p:nvPr/>
        </p:nvSpPr>
        <p:spPr>
          <a:xfrm>
            <a:off x="838200" y="1295400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Movies (M)</a:t>
            </a:r>
          </a:p>
        </p:txBody>
      </p:sp>
      <p:graphicFrame>
        <p:nvGraphicFramePr>
          <p:cNvPr id="1039" name="Table 1"/>
          <p:cNvGraphicFramePr/>
          <p:nvPr/>
        </p:nvGraphicFramePr>
        <p:xfrm>
          <a:off x="914400" y="1828800"/>
          <a:ext cx="6477001" cy="37084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999516"/>
                <a:gridCol w="1316205"/>
                <a:gridCol w="1099845"/>
                <a:gridCol w="2061434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Year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DirectorID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  <p:sp>
        <p:nvSpPr>
          <p:cNvPr id="1040" name="Directors (D)"/>
          <p:cNvSpPr txBox="1"/>
          <p:nvPr/>
        </p:nvSpPr>
        <p:spPr>
          <a:xfrm>
            <a:off x="838200" y="2209800"/>
            <a:ext cx="3048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Directors (D)</a:t>
            </a:r>
          </a:p>
        </p:txBody>
      </p:sp>
      <p:graphicFrame>
        <p:nvGraphicFramePr>
          <p:cNvPr id="1041" name="Table 1"/>
          <p:cNvGraphicFramePr/>
          <p:nvPr/>
        </p:nvGraphicFramePr>
        <p:xfrm>
          <a:off x="914400" y="2743200"/>
          <a:ext cx="4000500" cy="37084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166433"/>
                <a:gridCol w="1595268"/>
                <a:gridCol w="1238799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Age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037" grpId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046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044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5" name="LIKE in SQL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LIKE in SQL</a:t>
              </a:r>
            </a:p>
          </p:txBody>
        </p:sp>
      </p:grpSp>
      <p:sp>
        <p:nvSpPr>
          <p:cNvPr id="1047" name="SELECT  DISTINCT M.Director…"/>
          <p:cNvSpPr txBox="1"/>
          <p:nvPr/>
        </p:nvSpPr>
        <p:spPr>
          <a:xfrm>
            <a:off x="609600" y="4800600"/>
            <a:ext cx="8229600" cy="15011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32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SELECT 	DISTINCT </a:t>
            </a:r>
            <a:r>
              <a:rPr>
                <a:solidFill>
                  <a:srgbClr val="0070C0"/>
                </a:solidFill>
              </a:rPr>
              <a:t>M.Director</a:t>
            </a:r>
            <a:endParaRPr>
              <a:solidFill>
                <a:srgbClr val="0070C0"/>
              </a:solidFill>
            </a:endParaRPr>
          </a:p>
          <a:p>
            <a:pPr>
              <a:defRPr b="1" sz="32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FROM	</a:t>
            </a:r>
            <a:r>
              <a:rPr>
                <a:solidFill>
                  <a:srgbClr val="E46C0A"/>
                </a:solidFill>
              </a:rPr>
              <a:t>Movies M</a:t>
            </a:r>
            <a:endParaRPr>
              <a:solidFill>
                <a:srgbClr val="E46C0A"/>
              </a:solidFill>
            </a:endParaRPr>
          </a:p>
          <a:p>
            <a:pPr>
              <a:defRPr b="1" sz="32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WHERE	</a:t>
            </a:r>
            <a:r>
              <a:rPr>
                <a:solidFill>
                  <a:srgbClr val="77933C"/>
                </a:solidFill>
              </a:rPr>
              <a:t>M.Name LIKE “Blue%”</a:t>
            </a:r>
          </a:p>
        </p:txBody>
      </p:sp>
      <p:sp>
        <p:nvSpPr>
          <p:cNvPr id="1048" name="Movies (M)"/>
          <p:cNvSpPr txBox="1"/>
          <p:nvPr/>
        </p:nvSpPr>
        <p:spPr>
          <a:xfrm>
            <a:off x="838200" y="1219200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Movies (M)</a:t>
            </a:r>
          </a:p>
        </p:txBody>
      </p:sp>
      <p:graphicFrame>
        <p:nvGraphicFramePr>
          <p:cNvPr id="1049" name="Table 1"/>
          <p:cNvGraphicFramePr/>
          <p:nvPr/>
        </p:nvGraphicFramePr>
        <p:xfrm>
          <a:off x="914400" y="1828800"/>
          <a:ext cx="7208520" cy="185420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435418"/>
                <a:gridCol w="2098992"/>
                <a:gridCol w="946468"/>
                <a:gridCol w="2727642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Year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Director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Inception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2010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Christopher Nolan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Avatar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2009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Jim Cameron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53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Gravity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2013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Alfonso Cuaron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74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Blue Jasmine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2013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Woody Allen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</a:tr>
            </a:tbl>
          </a:graphicData>
        </a:graphic>
      </p:graphicFrame>
      <p:sp>
        <p:nvSpPr>
          <p:cNvPr id="1050" name="Example: Get the directors of movies that start with “Blue”"/>
          <p:cNvSpPr txBox="1"/>
          <p:nvPr/>
        </p:nvSpPr>
        <p:spPr>
          <a:xfrm>
            <a:off x="381000" y="4191000"/>
            <a:ext cx="8305800" cy="582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4200"/>
              </a:lnSpc>
              <a:defRPr b="1"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Example:</a:t>
            </a:r>
            <a:r>
              <a:rPr b="0"/>
              <a:t> Get the directors of movies that start with “Blue”</a:t>
            </a:r>
          </a:p>
        </p:txBody>
      </p:sp>
      <p:sp>
        <p:nvSpPr>
          <p:cNvPr id="1051" name="Rectangle"/>
          <p:cNvSpPr/>
          <p:nvPr/>
        </p:nvSpPr>
        <p:spPr>
          <a:xfrm>
            <a:off x="6540500" y="5740400"/>
            <a:ext cx="457200" cy="57150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52" name="“%” matches any number of characters; “_” matches one"/>
          <p:cNvSpPr txBox="1"/>
          <p:nvPr/>
        </p:nvSpPr>
        <p:spPr>
          <a:xfrm>
            <a:off x="152400" y="6248400"/>
            <a:ext cx="8458200" cy="582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42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“%” matches any number of characters; “_” matches one 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051" grpId="2"/>
      <p:bldP build="whole" bldLvl="1" animBg="1" rev="0" advAuto="0" spid="1052" grpId="3"/>
      <p:bldP build="whole" bldLvl="1" animBg="1" rev="0" advAuto="0" spid="1047" grpId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057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055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6" name="ORDER BY in SQL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ORDER BY in SQL</a:t>
              </a:r>
            </a:p>
          </p:txBody>
        </p:sp>
      </p:grpSp>
      <p:sp>
        <p:nvSpPr>
          <p:cNvPr id="1058" name="SELECT M.Name FROM Movies M WHERE M.Year = 2013"/>
          <p:cNvSpPr txBox="1"/>
          <p:nvPr/>
        </p:nvSpPr>
        <p:spPr>
          <a:xfrm>
            <a:off x="1752600" y="3886200"/>
            <a:ext cx="7239000" cy="1031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32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SELECT	</a:t>
            </a:r>
            <a:r>
              <a:rPr>
                <a:solidFill>
                  <a:srgbClr val="0070C0"/>
                </a:solidFill>
              </a:rPr>
              <a:t>M.Name </a:t>
            </a:r>
            <a:r>
              <a:t>FROM </a:t>
            </a:r>
            <a:r>
              <a:rPr>
                <a:solidFill>
                  <a:srgbClr val="E46C0A"/>
                </a:solidFill>
              </a:rPr>
              <a:t>Movies M </a:t>
            </a:r>
            <a:r>
              <a:t>WHERE	</a:t>
            </a:r>
            <a:r>
              <a:rPr>
                <a:solidFill>
                  <a:srgbClr val="77933C"/>
                </a:solidFill>
              </a:rPr>
              <a:t>M.Year = 2013</a:t>
            </a:r>
          </a:p>
        </p:txBody>
      </p:sp>
      <p:sp>
        <p:nvSpPr>
          <p:cNvPr id="1059" name="Movies (M)"/>
          <p:cNvSpPr txBox="1"/>
          <p:nvPr/>
        </p:nvSpPr>
        <p:spPr>
          <a:xfrm>
            <a:off x="838200" y="1219200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Movies (M)</a:t>
            </a:r>
          </a:p>
        </p:txBody>
      </p:sp>
      <p:graphicFrame>
        <p:nvGraphicFramePr>
          <p:cNvPr id="1060" name="Table 1"/>
          <p:cNvGraphicFramePr/>
          <p:nvPr/>
        </p:nvGraphicFramePr>
        <p:xfrm>
          <a:off x="914400" y="1828800"/>
          <a:ext cx="7208520" cy="185420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435418"/>
                <a:gridCol w="2098992"/>
                <a:gridCol w="946468"/>
                <a:gridCol w="2727642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Year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Director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Inception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2010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Christopher Nolan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Avatar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2009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Jim Cameron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53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Gravity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2013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Alfonso Cuaron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74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Blue Jasmine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2013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Woody Allen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</a:tr>
            </a:tbl>
          </a:graphicData>
        </a:graphic>
      </p:graphicFrame>
      <p:sp>
        <p:nvSpPr>
          <p:cNvPr id="1061" name="Shape"/>
          <p:cNvSpPr/>
          <p:nvPr/>
        </p:nvSpPr>
        <p:spPr>
          <a:xfrm>
            <a:off x="952500" y="3962400"/>
            <a:ext cx="533400" cy="1371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7400"/>
                </a:moveTo>
                <a:lnTo>
                  <a:pt x="5400" y="17400"/>
                </a:lnTo>
                <a:lnTo>
                  <a:pt x="5400" y="0"/>
                </a:lnTo>
                <a:lnTo>
                  <a:pt x="16200" y="0"/>
                </a:lnTo>
                <a:lnTo>
                  <a:pt x="16200" y="17400"/>
                </a:lnTo>
                <a:lnTo>
                  <a:pt x="21600" y="17400"/>
                </a:lnTo>
                <a:lnTo>
                  <a:pt x="108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graphicFrame>
        <p:nvGraphicFramePr>
          <p:cNvPr id="1062" name="Table 1"/>
          <p:cNvGraphicFramePr/>
          <p:nvPr/>
        </p:nvGraphicFramePr>
        <p:xfrm>
          <a:off x="876300" y="5486400"/>
          <a:ext cx="2098993" cy="111252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2098992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Gravity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Blue Jasmine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</a:tr>
            </a:tbl>
          </a:graphicData>
        </a:graphic>
      </p:graphicFrame>
      <p:sp>
        <p:nvSpPr>
          <p:cNvPr id="1063" name="ORDER BY M.Name"/>
          <p:cNvSpPr txBox="1"/>
          <p:nvPr/>
        </p:nvSpPr>
        <p:spPr>
          <a:xfrm>
            <a:off x="1752600" y="4838700"/>
            <a:ext cx="4343400" cy="561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32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ORDER BY </a:t>
            </a:r>
            <a:r>
              <a:rPr>
                <a:solidFill>
                  <a:srgbClr val="0070C0"/>
                </a:solidFill>
              </a:rPr>
              <a:t>M.Name</a:t>
            </a:r>
          </a:p>
        </p:txBody>
      </p:sp>
      <p:graphicFrame>
        <p:nvGraphicFramePr>
          <p:cNvPr id="1064" name="Table 1"/>
          <p:cNvGraphicFramePr/>
          <p:nvPr/>
        </p:nvGraphicFramePr>
        <p:xfrm>
          <a:off x="876300" y="5486400"/>
          <a:ext cx="2098993" cy="111252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2098992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Blue Jasmine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Gravity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</a:tr>
            </a:tbl>
          </a:graphicData>
        </a:graphic>
      </p:graphicFrame>
      <p:sp>
        <p:nvSpPr>
          <p:cNvPr id="1065" name="Useful for data readability…"/>
          <p:cNvSpPr txBox="1"/>
          <p:nvPr/>
        </p:nvSpPr>
        <p:spPr>
          <a:xfrm>
            <a:off x="3276600" y="5410200"/>
            <a:ext cx="5638800" cy="12865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1200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Useful for data readability</a:t>
            </a:r>
            <a:endParaRPr sz="4400"/>
          </a:p>
          <a:p>
            <a:pPr>
              <a:lnSpc>
                <a:spcPct val="1200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Ordering defined by domain semantics</a:t>
            </a:r>
            <a:endParaRPr sz="4400"/>
          </a:p>
          <a:p>
            <a:pPr>
              <a:lnSpc>
                <a:spcPct val="1200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Can specify DESC; multiple attributes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061" grpId="1"/>
      <p:bldP build="whole" bldLvl="1" animBg="1" rev="0" advAuto="0" spid="1065" grpId="5"/>
      <p:bldP build="whole" bldLvl="1" animBg="1" rev="0" advAuto="0" spid="1062" grpId="2"/>
      <p:bldP build="whole" bldLvl="1" animBg="1" rev="0" advAuto="0" spid="1064" grpId="4"/>
      <p:bldP build="whole" bldLvl="1" animBg="1" rev="0" advAuto="0" spid="1063" grpId="3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070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06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9" name="LIMIT in SQL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LIMIT in SQL</a:t>
              </a:r>
            </a:p>
          </p:txBody>
        </p:sp>
      </p:grpSp>
      <p:sp>
        <p:nvSpPr>
          <p:cNvPr id="1071" name="SELECT M.Name FROM Movies M WHERE M.Year &gt;= 2010"/>
          <p:cNvSpPr txBox="1"/>
          <p:nvPr/>
        </p:nvSpPr>
        <p:spPr>
          <a:xfrm>
            <a:off x="1752600" y="3429000"/>
            <a:ext cx="7239000" cy="1031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32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SELECT	</a:t>
            </a:r>
            <a:r>
              <a:rPr>
                <a:solidFill>
                  <a:srgbClr val="0070C0"/>
                </a:solidFill>
              </a:rPr>
              <a:t>M.Name </a:t>
            </a:r>
            <a:r>
              <a:t>FROM </a:t>
            </a:r>
            <a:r>
              <a:rPr>
                <a:solidFill>
                  <a:srgbClr val="E46C0A"/>
                </a:solidFill>
              </a:rPr>
              <a:t>Movies M </a:t>
            </a:r>
            <a:r>
              <a:t>WHERE	</a:t>
            </a:r>
            <a:r>
              <a:rPr>
                <a:solidFill>
                  <a:srgbClr val="77933C"/>
                </a:solidFill>
              </a:rPr>
              <a:t>M.Year &gt;= 2010</a:t>
            </a:r>
          </a:p>
        </p:txBody>
      </p:sp>
      <p:graphicFrame>
        <p:nvGraphicFramePr>
          <p:cNvPr id="1072" name="Table 1"/>
          <p:cNvGraphicFramePr/>
          <p:nvPr/>
        </p:nvGraphicFramePr>
        <p:xfrm>
          <a:off x="914400" y="1447800"/>
          <a:ext cx="7208520" cy="185420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435418"/>
                <a:gridCol w="2098992"/>
                <a:gridCol w="946468"/>
                <a:gridCol w="2727642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Year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Director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Inception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2010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Christopher Nolan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Avatar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2009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Jim Cameron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53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Gravity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2013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Alfonso Cuaron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74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Blue Jasmine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2013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Woody Allen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</a:tr>
            </a:tbl>
          </a:graphicData>
        </a:graphic>
      </p:graphicFrame>
      <p:sp>
        <p:nvSpPr>
          <p:cNvPr id="1073" name="Shape"/>
          <p:cNvSpPr/>
          <p:nvPr/>
        </p:nvSpPr>
        <p:spPr>
          <a:xfrm>
            <a:off x="952500" y="3581400"/>
            <a:ext cx="533400" cy="13335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7280"/>
                </a:moveTo>
                <a:lnTo>
                  <a:pt x="5400" y="17280"/>
                </a:lnTo>
                <a:lnTo>
                  <a:pt x="5400" y="0"/>
                </a:lnTo>
                <a:lnTo>
                  <a:pt x="16200" y="0"/>
                </a:lnTo>
                <a:lnTo>
                  <a:pt x="16200" y="17280"/>
                </a:lnTo>
                <a:lnTo>
                  <a:pt x="21600" y="17280"/>
                </a:lnTo>
                <a:lnTo>
                  <a:pt x="108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74" name="ORDER BY M.Name"/>
          <p:cNvSpPr txBox="1"/>
          <p:nvPr/>
        </p:nvSpPr>
        <p:spPr>
          <a:xfrm>
            <a:off x="1752600" y="4381500"/>
            <a:ext cx="4114800" cy="561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32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ORDER BY </a:t>
            </a:r>
            <a:r>
              <a:rPr>
                <a:solidFill>
                  <a:srgbClr val="0070C0"/>
                </a:solidFill>
              </a:rPr>
              <a:t>M.Name</a:t>
            </a:r>
          </a:p>
        </p:txBody>
      </p:sp>
      <p:graphicFrame>
        <p:nvGraphicFramePr>
          <p:cNvPr id="1075" name="Table 1"/>
          <p:cNvGraphicFramePr/>
          <p:nvPr/>
        </p:nvGraphicFramePr>
        <p:xfrm>
          <a:off x="876300" y="5105400"/>
          <a:ext cx="2098993" cy="148336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2098992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Year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Blue Jasmine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Gravity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Inception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</a:tbl>
          </a:graphicData>
        </a:graphic>
      </p:graphicFrame>
      <p:sp>
        <p:nvSpPr>
          <p:cNvPr id="1076" name="Also useful for data readability…"/>
          <p:cNvSpPr txBox="1"/>
          <p:nvPr/>
        </p:nvSpPr>
        <p:spPr>
          <a:xfrm>
            <a:off x="3276600" y="5105400"/>
            <a:ext cx="5638800" cy="12865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1200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Also useful for data readability</a:t>
            </a:r>
            <a:endParaRPr sz="4400"/>
          </a:p>
          <a:p>
            <a:pPr>
              <a:lnSpc>
                <a:spcPct val="1200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Prevents “flooding” of screen with data</a:t>
            </a:r>
            <a:endParaRPr sz="4400"/>
          </a:p>
          <a:p>
            <a:pPr>
              <a:lnSpc>
                <a:spcPct val="1200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Be wary of using it without ORDER BY!</a:t>
            </a:r>
          </a:p>
        </p:txBody>
      </p:sp>
      <p:sp>
        <p:nvSpPr>
          <p:cNvPr id="1077" name="LIMIT 2"/>
          <p:cNvSpPr txBox="1"/>
          <p:nvPr/>
        </p:nvSpPr>
        <p:spPr>
          <a:xfrm>
            <a:off x="5867400" y="4381500"/>
            <a:ext cx="3200400" cy="561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32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LIMIT </a:t>
            </a:r>
            <a:r>
              <a:rPr>
                <a:solidFill>
                  <a:srgbClr val="0070C0"/>
                </a:solidFill>
              </a:rPr>
              <a:t>2</a:t>
            </a:r>
          </a:p>
        </p:txBody>
      </p:sp>
      <p:sp>
        <p:nvSpPr>
          <p:cNvPr id="1078" name="Rectangle"/>
          <p:cNvSpPr/>
          <p:nvPr/>
        </p:nvSpPr>
        <p:spPr>
          <a:xfrm>
            <a:off x="762000" y="6291071"/>
            <a:ext cx="2362200" cy="4572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077" grpId="4"/>
      <p:bldP build="whole" bldLvl="1" animBg="1" rev="0" advAuto="0" spid="1073" grpId="1"/>
      <p:bldP build="whole" bldLvl="1" animBg="1" rev="0" advAuto="0" spid="1074" grpId="2"/>
      <p:bldP build="whole" bldLvl="1" animBg="1" rev="0" advAuto="0" spid="1078" grpId="5"/>
      <p:bldP build="whole" bldLvl="1" animBg="1" rev="0" advAuto="0" spid="1075" grpId="3"/>
      <p:bldP build="whole" bldLvl="1" animBg="1" rev="0" advAuto="0" spid="1076" grpId="6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083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08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82" name="Aggregate Functions in SQL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Aggregate Functions in SQL</a:t>
              </a:r>
            </a:p>
          </p:txBody>
        </p:sp>
      </p:grpSp>
      <p:sp>
        <p:nvSpPr>
          <p:cNvPr id="1084" name="SELECT COUNT(*)…"/>
          <p:cNvSpPr txBox="1"/>
          <p:nvPr/>
        </p:nvSpPr>
        <p:spPr>
          <a:xfrm>
            <a:off x="2133600" y="4876800"/>
            <a:ext cx="5791200" cy="12725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28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SELECT	</a:t>
            </a:r>
            <a:r>
              <a:rPr>
                <a:solidFill>
                  <a:srgbClr val="0070C0"/>
                </a:solidFill>
              </a:rPr>
              <a:t>COUNT(*)</a:t>
            </a:r>
            <a:endParaRPr sz="4400"/>
          </a:p>
          <a:p>
            <a:pPr>
              <a:defRPr b="1" sz="28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FROM		</a:t>
            </a:r>
            <a:r>
              <a:rPr>
                <a:solidFill>
                  <a:srgbClr val="E46C0A"/>
                </a:solidFill>
              </a:rPr>
              <a:t>Movies M</a:t>
            </a:r>
            <a:endParaRPr>
              <a:solidFill>
                <a:srgbClr val="E46C0A"/>
              </a:solidFill>
            </a:endParaRPr>
          </a:p>
          <a:p>
            <a:pPr>
              <a:defRPr b="1" sz="28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WHERE	</a:t>
            </a:r>
            <a:r>
              <a:rPr>
                <a:solidFill>
                  <a:srgbClr val="77933C"/>
                </a:solidFill>
              </a:rPr>
              <a:t>M.Year &gt; 2010</a:t>
            </a:r>
          </a:p>
        </p:txBody>
      </p:sp>
      <p:sp>
        <p:nvSpPr>
          <p:cNvPr id="1085" name="Movies (M)"/>
          <p:cNvSpPr txBox="1"/>
          <p:nvPr/>
        </p:nvSpPr>
        <p:spPr>
          <a:xfrm>
            <a:off x="838200" y="1219200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Movies (M)</a:t>
            </a:r>
          </a:p>
        </p:txBody>
      </p:sp>
      <p:graphicFrame>
        <p:nvGraphicFramePr>
          <p:cNvPr id="1086" name="Table 1"/>
          <p:cNvGraphicFramePr/>
          <p:nvPr/>
        </p:nvGraphicFramePr>
        <p:xfrm>
          <a:off x="914400" y="1828800"/>
          <a:ext cx="7208520" cy="185420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435418"/>
                <a:gridCol w="2098992"/>
                <a:gridCol w="946468"/>
                <a:gridCol w="2727642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Year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Director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Inception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2010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Christopher Nolan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Avatar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2009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Jim Cameron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53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Gravity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2013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Alfonso Cuaron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91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Interstellar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2014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Christopher Nolan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</a:tr>
            </a:tbl>
          </a:graphicData>
        </a:graphic>
      </p:graphicFrame>
      <p:sp>
        <p:nvSpPr>
          <p:cNvPr id="1087" name="How many movies came out after 2010?"/>
          <p:cNvSpPr txBox="1"/>
          <p:nvPr/>
        </p:nvSpPr>
        <p:spPr>
          <a:xfrm>
            <a:off x="381000" y="4191000"/>
            <a:ext cx="8305800" cy="582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42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How many movies came out after 2010?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084" grpId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092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090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91" name="Aggregate Functions in SQL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Aggregate Functions in SQL</a:t>
              </a:r>
            </a:p>
          </p:txBody>
        </p:sp>
      </p:grpSp>
      <p:sp>
        <p:nvSpPr>
          <p:cNvPr id="1093" name="SELECT COUNT(*) FROM Movies M…"/>
          <p:cNvSpPr txBox="1"/>
          <p:nvPr/>
        </p:nvSpPr>
        <p:spPr>
          <a:xfrm>
            <a:off x="2286000" y="4724400"/>
            <a:ext cx="5791200" cy="777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24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SELECT </a:t>
            </a:r>
            <a:r>
              <a:rPr>
                <a:solidFill>
                  <a:srgbClr val="0070C0"/>
                </a:solidFill>
              </a:rPr>
              <a:t>COUNT(*) </a:t>
            </a:r>
            <a:r>
              <a:t>FROM </a:t>
            </a:r>
            <a:r>
              <a:rPr>
                <a:solidFill>
                  <a:srgbClr val="E46C0A"/>
                </a:solidFill>
              </a:rPr>
              <a:t>Movies M </a:t>
            </a:r>
            <a:endParaRPr sz="4400"/>
          </a:p>
          <a:p>
            <a:pPr>
              <a:defRPr b="1" sz="24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WHERE </a:t>
            </a:r>
            <a:r>
              <a:rPr>
                <a:solidFill>
                  <a:srgbClr val="77933C"/>
                </a:solidFill>
              </a:rPr>
              <a:t>M.Year &gt; 2010</a:t>
            </a:r>
          </a:p>
        </p:txBody>
      </p:sp>
      <p:sp>
        <p:nvSpPr>
          <p:cNvPr id="1094" name="Movies (M)"/>
          <p:cNvSpPr txBox="1"/>
          <p:nvPr/>
        </p:nvSpPr>
        <p:spPr>
          <a:xfrm>
            <a:off x="838200" y="1219200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Movies (M)</a:t>
            </a:r>
          </a:p>
        </p:txBody>
      </p:sp>
      <p:graphicFrame>
        <p:nvGraphicFramePr>
          <p:cNvPr id="1095" name="Table 1"/>
          <p:cNvGraphicFramePr/>
          <p:nvPr/>
        </p:nvGraphicFramePr>
        <p:xfrm>
          <a:off x="914400" y="1828800"/>
          <a:ext cx="7208520" cy="185420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435418"/>
                <a:gridCol w="2098992"/>
                <a:gridCol w="946468"/>
                <a:gridCol w="2727642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Year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Director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Inception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2010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Christopher Nolan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Avatar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2009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Jim Cameron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53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Gravity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2013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Alfonso Cuaron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91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Interstellar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2014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Christopher Nolan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</a:tr>
            </a:tbl>
          </a:graphicData>
        </a:graphic>
      </p:graphicFrame>
      <p:sp>
        <p:nvSpPr>
          <p:cNvPr id="1096" name="How many movies came out after 2010?"/>
          <p:cNvSpPr txBox="1"/>
          <p:nvPr/>
        </p:nvSpPr>
        <p:spPr>
          <a:xfrm>
            <a:off x="2286000" y="4114800"/>
            <a:ext cx="6705600" cy="582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How many movies came out after 2010?</a:t>
            </a:r>
          </a:p>
        </p:txBody>
      </p:sp>
      <p:sp>
        <p:nvSpPr>
          <p:cNvPr id="1097" name="Shape"/>
          <p:cNvSpPr/>
          <p:nvPr/>
        </p:nvSpPr>
        <p:spPr>
          <a:xfrm>
            <a:off x="1295400" y="4343400"/>
            <a:ext cx="533400" cy="1219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6875"/>
                </a:moveTo>
                <a:lnTo>
                  <a:pt x="5400" y="16875"/>
                </a:lnTo>
                <a:lnTo>
                  <a:pt x="5400" y="0"/>
                </a:lnTo>
                <a:lnTo>
                  <a:pt x="16200" y="0"/>
                </a:lnTo>
                <a:lnTo>
                  <a:pt x="16200" y="16875"/>
                </a:lnTo>
                <a:lnTo>
                  <a:pt x="21600" y="16875"/>
                </a:lnTo>
                <a:lnTo>
                  <a:pt x="10800" y="21600"/>
                </a:lnTo>
                <a:close/>
              </a:path>
            </a:pathLst>
          </a:custGeom>
          <a:solidFill>
            <a:srgbClr val="C0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graphicFrame>
        <p:nvGraphicFramePr>
          <p:cNvPr id="1098" name="Table 1"/>
          <p:cNvGraphicFramePr/>
          <p:nvPr/>
        </p:nvGraphicFramePr>
        <p:xfrm>
          <a:off x="914400" y="5638800"/>
          <a:ext cx="1905000" cy="74168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905000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COUNT(*)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7" dur="500"/>
                                        <p:tgtEl>
                                          <p:spTgt spid="1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097" grpId="1"/>
      <p:bldP build="whole" bldLvl="1" animBg="1" rev="0" advAuto="0" spid="1098" grpId="2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103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10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02" name="5 Native Aggregate Functions in SQL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5 Native Aggregate Functions in SQL</a:t>
              </a:r>
            </a:p>
          </p:txBody>
        </p:sp>
      </p:grpSp>
      <p:sp>
        <p:nvSpPr>
          <p:cNvPr id="1104" name="COUNT ([DISTINCT] attribute)…"/>
          <p:cNvSpPr txBox="1"/>
          <p:nvPr/>
        </p:nvSpPr>
        <p:spPr>
          <a:xfrm>
            <a:off x="381000" y="1645920"/>
            <a:ext cx="8458200" cy="32196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742950" indent="-74295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COUNT ([DISTINCT] attribute)</a:t>
            </a:r>
            <a:endParaRPr sz="4200"/>
          </a:p>
          <a:p>
            <a:pPr marL="742950" indent="-74295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AVG ([DISTINCT] attribute)</a:t>
            </a:r>
            <a:endParaRPr sz="4200"/>
          </a:p>
          <a:p>
            <a:pPr marL="742950" indent="-74295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SUM ([DISTINCT] attribute)</a:t>
            </a:r>
            <a:endParaRPr sz="4200"/>
          </a:p>
          <a:p>
            <a:pPr marL="742950" indent="-74295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MAX (attribute)</a:t>
            </a:r>
            <a:endParaRPr sz="4200"/>
          </a:p>
          <a:p>
            <a:pPr marL="742950" indent="-74295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MIN (attribute)</a:t>
            </a:r>
            <a:endParaRPr sz="2800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109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107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08" name="Aggregate Functions in SQL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Aggregate Functions in SQL</a:t>
              </a:r>
            </a:p>
          </p:txBody>
        </p:sp>
      </p:grpSp>
      <p:sp>
        <p:nvSpPr>
          <p:cNvPr id="1110" name="SELECT COUNT(DISTINCT M.Director)…"/>
          <p:cNvSpPr txBox="1"/>
          <p:nvPr/>
        </p:nvSpPr>
        <p:spPr>
          <a:xfrm>
            <a:off x="838200" y="4876800"/>
            <a:ext cx="7696200" cy="878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28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SELECT	</a:t>
            </a:r>
            <a:r>
              <a:rPr>
                <a:solidFill>
                  <a:srgbClr val="0070C0"/>
                </a:solidFill>
              </a:rPr>
              <a:t>COUNT(DISTINCT M.Director)</a:t>
            </a:r>
            <a:endParaRPr sz="4400"/>
          </a:p>
          <a:p>
            <a:pPr>
              <a:defRPr b="1" sz="28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FROM		</a:t>
            </a:r>
            <a:r>
              <a:rPr>
                <a:solidFill>
                  <a:srgbClr val="E46C0A"/>
                </a:solidFill>
              </a:rPr>
              <a:t>Movies M</a:t>
            </a:r>
          </a:p>
        </p:txBody>
      </p:sp>
      <p:sp>
        <p:nvSpPr>
          <p:cNvPr id="1111" name="Movies (M)"/>
          <p:cNvSpPr txBox="1"/>
          <p:nvPr/>
        </p:nvSpPr>
        <p:spPr>
          <a:xfrm>
            <a:off x="838200" y="1219200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Movies (M)</a:t>
            </a:r>
          </a:p>
        </p:txBody>
      </p:sp>
      <p:graphicFrame>
        <p:nvGraphicFramePr>
          <p:cNvPr id="1112" name="Table 1"/>
          <p:cNvGraphicFramePr/>
          <p:nvPr/>
        </p:nvGraphicFramePr>
        <p:xfrm>
          <a:off x="914400" y="1828800"/>
          <a:ext cx="7208520" cy="185420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435418"/>
                <a:gridCol w="2098992"/>
                <a:gridCol w="946468"/>
                <a:gridCol w="2727642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Year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Director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Inception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2010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Christopher Nolan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Avatar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2009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Jim Cameron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53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Gravity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2013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Alfonso Cuaron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91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Interstellar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2014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Christopher Nolan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</a:tr>
            </a:tbl>
          </a:graphicData>
        </a:graphic>
      </p:graphicFrame>
      <p:sp>
        <p:nvSpPr>
          <p:cNvPr id="1113" name="How many directors do we have?"/>
          <p:cNvSpPr txBox="1"/>
          <p:nvPr/>
        </p:nvSpPr>
        <p:spPr>
          <a:xfrm>
            <a:off x="381000" y="4191000"/>
            <a:ext cx="8305800" cy="582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42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How many directors do we have?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110" grpId="1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7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115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16" name="Aggregate Functions in SQL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Aggregate Functions in SQL</a:t>
              </a:r>
            </a:p>
          </p:txBody>
        </p:sp>
      </p:grpSp>
      <p:sp>
        <p:nvSpPr>
          <p:cNvPr id="1118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1119" name="Table 1"/>
          <p:cNvGraphicFramePr/>
          <p:nvPr/>
        </p:nvGraphicFramePr>
        <p:xfrm>
          <a:off x="1314447" y="1828800"/>
          <a:ext cx="6305552" cy="1295399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829656"/>
                <a:gridCol w="1240925"/>
                <a:gridCol w="1506619"/>
                <a:gridCol w="1728349"/>
              </a:tblGrid>
              <a:tr h="290015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Stars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42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4.0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53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123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42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1120" name="Ratings (R)"/>
          <p:cNvSpPr txBox="1"/>
          <p:nvPr/>
        </p:nvSpPr>
        <p:spPr>
          <a:xfrm>
            <a:off x="1219200" y="1219200"/>
            <a:ext cx="28956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Ratings (R)</a:t>
            </a:r>
          </a:p>
        </p:txBody>
      </p:sp>
      <p:sp>
        <p:nvSpPr>
          <p:cNvPr id="1121" name="SELECT R.MovieID, MAX(R.Stars)…"/>
          <p:cNvSpPr txBox="1"/>
          <p:nvPr/>
        </p:nvSpPr>
        <p:spPr>
          <a:xfrm>
            <a:off x="914400" y="4953000"/>
            <a:ext cx="7391400" cy="878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28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SELECT	</a:t>
            </a:r>
            <a:r>
              <a:rPr>
                <a:solidFill>
                  <a:srgbClr val="0070C0"/>
                </a:solidFill>
              </a:rPr>
              <a:t>R.MovieID, MAX(R.Stars)</a:t>
            </a:r>
            <a:endParaRPr sz="4400"/>
          </a:p>
          <a:p>
            <a:pPr>
              <a:defRPr b="1" sz="28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FROM		</a:t>
            </a:r>
            <a:r>
              <a:rPr>
                <a:solidFill>
                  <a:srgbClr val="E46C0A"/>
                </a:solidFill>
              </a:rPr>
              <a:t>Ratings R</a:t>
            </a:r>
          </a:p>
        </p:txBody>
      </p:sp>
      <p:sp>
        <p:nvSpPr>
          <p:cNvPr id="1122" name="Which MovieID(s) have the highest rating?"/>
          <p:cNvSpPr txBox="1"/>
          <p:nvPr/>
        </p:nvSpPr>
        <p:spPr>
          <a:xfrm>
            <a:off x="381000" y="4191000"/>
            <a:ext cx="8305800" cy="582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42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Which MovieID(s) have the highest rating?</a:t>
            </a:r>
          </a:p>
        </p:txBody>
      </p:sp>
      <p:sp>
        <p:nvSpPr>
          <p:cNvPr id="1123" name="Other attributes NOT allowed in the target-list as such!"/>
          <p:cNvSpPr txBox="1"/>
          <p:nvPr/>
        </p:nvSpPr>
        <p:spPr>
          <a:xfrm>
            <a:off x="381000" y="6032500"/>
            <a:ext cx="8305800" cy="582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4200"/>
              </a:lnSpc>
              <a:defRPr i="1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Other attributes NOT allowed in the target-list as such!</a:t>
            </a:r>
          </a:p>
        </p:txBody>
      </p:sp>
      <p:sp>
        <p:nvSpPr>
          <p:cNvPr id="1124" name="Shape"/>
          <p:cNvSpPr/>
          <p:nvPr/>
        </p:nvSpPr>
        <p:spPr>
          <a:xfrm>
            <a:off x="3106968" y="5029599"/>
            <a:ext cx="2549063" cy="7993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6619"/>
                </a:moveTo>
                <a:lnTo>
                  <a:pt x="461" y="0"/>
                </a:lnTo>
                <a:lnTo>
                  <a:pt x="10800" y="7327"/>
                </a:lnTo>
                <a:lnTo>
                  <a:pt x="21139" y="0"/>
                </a:lnTo>
                <a:lnTo>
                  <a:pt x="21600" y="6619"/>
                </a:lnTo>
                <a:lnTo>
                  <a:pt x="15701" y="10800"/>
                </a:lnTo>
                <a:lnTo>
                  <a:pt x="21600" y="14981"/>
                </a:lnTo>
                <a:lnTo>
                  <a:pt x="21139" y="21600"/>
                </a:lnTo>
                <a:lnTo>
                  <a:pt x="10800" y="14273"/>
                </a:lnTo>
                <a:lnTo>
                  <a:pt x="461" y="21600"/>
                </a:lnTo>
                <a:lnTo>
                  <a:pt x="0" y="14981"/>
                </a:lnTo>
                <a:lnTo>
                  <a:pt x="5899" y="10800"/>
                </a:lnTo>
                <a:close/>
              </a:path>
            </a:pathLst>
          </a:custGeom>
          <a:solidFill>
            <a:srgbClr val="FF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124" grpId="2"/>
      <p:bldP build="whole" bldLvl="1" animBg="1" rev="0" advAuto="0" spid="1123" grpId="3"/>
      <p:bldP build="whole" bldLvl="1" animBg="1" rev="0" advAuto="0" spid="1121" grpId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8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12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27" name="Aggregate Functions in SQL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Aggregate Functions in SQL</a:t>
              </a:r>
            </a:p>
          </p:txBody>
        </p:sp>
      </p:grpSp>
      <p:sp>
        <p:nvSpPr>
          <p:cNvPr id="1129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1130" name="Table 1"/>
          <p:cNvGraphicFramePr/>
          <p:nvPr/>
        </p:nvGraphicFramePr>
        <p:xfrm>
          <a:off x="1314447" y="1828800"/>
          <a:ext cx="6305552" cy="1295399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829656"/>
                <a:gridCol w="1240925"/>
                <a:gridCol w="1506619"/>
                <a:gridCol w="1728349"/>
              </a:tblGrid>
              <a:tr h="290015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Stars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42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4.0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53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123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42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1131" name="Ratings (R)"/>
          <p:cNvSpPr txBox="1"/>
          <p:nvPr/>
        </p:nvSpPr>
        <p:spPr>
          <a:xfrm>
            <a:off x="1219200" y="1219200"/>
            <a:ext cx="28956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Ratings (R)</a:t>
            </a:r>
          </a:p>
        </p:txBody>
      </p:sp>
      <p:sp>
        <p:nvSpPr>
          <p:cNvPr id="1132" name="SELECT DISTINCT R.MovieID…"/>
          <p:cNvSpPr txBox="1"/>
          <p:nvPr/>
        </p:nvSpPr>
        <p:spPr>
          <a:xfrm>
            <a:off x="381000" y="4800600"/>
            <a:ext cx="8763000" cy="1666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28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SELECT	DISTINCT</a:t>
            </a:r>
            <a:r>
              <a:rPr>
                <a:solidFill>
                  <a:srgbClr val="0070C0"/>
                </a:solidFill>
              </a:rPr>
              <a:t> R.MovieID</a:t>
            </a:r>
            <a:endParaRPr>
              <a:solidFill>
                <a:srgbClr val="0070C0"/>
              </a:solidFill>
            </a:endParaRPr>
          </a:p>
          <a:p>
            <a:pPr>
              <a:defRPr b="1" sz="28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FROM		</a:t>
            </a:r>
            <a:r>
              <a:rPr>
                <a:solidFill>
                  <a:srgbClr val="E46C0A"/>
                </a:solidFill>
              </a:rPr>
              <a:t>Ratings R</a:t>
            </a:r>
            <a:endParaRPr sz="4400"/>
          </a:p>
          <a:p>
            <a:pPr>
              <a:defRPr b="1" sz="28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WHERE	</a:t>
            </a:r>
            <a:r>
              <a:rPr>
                <a:solidFill>
                  <a:srgbClr val="77933C"/>
                </a:solidFill>
              </a:rPr>
              <a:t>R.Stars = (</a:t>
            </a:r>
            <a:r>
              <a:t>SELECT</a:t>
            </a:r>
            <a:r>
              <a:rPr>
                <a:solidFill>
                  <a:srgbClr val="77933C"/>
                </a:solidFill>
              </a:rPr>
              <a:t> </a:t>
            </a:r>
            <a:r>
              <a:rPr>
                <a:solidFill>
                  <a:srgbClr val="0070C0"/>
                </a:solidFill>
              </a:rPr>
              <a:t>MAX(R2.Stars)</a:t>
            </a:r>
            <a:endParaRPr sz="4400"/>
          </a:p>
          <a:p>
            <a:pPr>
              <a:defRPr b="1" sz="2800">
                <a:solidFill>
                  <a:srgbClr val="77933C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				  </a:t>
            </a:r>
            <a:r>
              <a:rPr>
                <a:solidFill>
                  <a:srgbClr val="404040"/>
                </a:solidFill>
              </a:rPr>
              <a:t>FROM</a:t>
            </a:r>
            <a:r>
              <a:t> </a:t>
            </a:r>
            <a:r>
              <a:rPr>
                <a:solidFill>
                  <a:srgbClr val="E46C0A"/>
                </a:solidFill>
              </a:rPr>
              <a:t>Ratings R2</a:t>
            </a:r>
            <a:r>
              <a:t>)</a:t>
            </a:r>
          </a:p>
        </p:txBody>
      </p:sp>
      <p:sp>
        <p:nvSpPr>
          <p:cNvPr id="1133" name="Which MovieID(s) have the highest rating?"/>
          <p:cNvSpPr txBox="1"/>
          <p:nvPr/>
        </p:nvSpPr>
        <p:spPr>
          <a:xfrm>
            <a:off x="381000" y="4191000"/>
            <a:ext cx="8305800" cy="582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42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Which MovieID(s) have the highest rating?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132" grpId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7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135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6" name="Group By Aggregate in SQL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Group By Aggregate in SQL</a:t>
              </a:r>
            </a:p>
          </p:txBody>
        </p:sp>
      </p:grpSp>
      <p:sp>
        <p:nvSpPr>
          <p:cNvPr id="1138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139" name="SELECT [DISTINCT] target-list…"/>
          <p:cNvSpPr txBox="1"/>
          <p:nvPr/>
        </p:nvSpPr>
        <p:spPr>
          <a:xfrm>
            <a:off x="685800" y="2514600"/>
            <a:ext cx="7620000" cy="2440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32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SELECT	[DISTINCT] </a:t>
            </a:r>
            <a:r>
              <a:rPr>
                <a:solidFill>
                  <a:srgbClr val="0070C0"/>
                </a:solidFill>
              </a:rPr>
              <a:t>target-list</a:t>
            </a:r>
            <a:endParaRPr sz="4400"/>
          </a:p>
          <a:p>
            <a:pPr>
              <a:defRPr b="1" sz="32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FROM		</a:t>
            </a:r>
            <a:r>
              <a:rPr>
                <a:solidFill>
                  <a:srgbClr val="E46C0A"/>
                </a:solidFill>
              </a:rPr>
              <a:t>relation-list</a:t>
            </a:r>
            <a:endParaRPr sz="4400"/>
          </a:p>
          <a:p>
            <a:pPr>
              <a:defRPr b="1" sz="32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[WHERE		</a:t>
            </a:r>
            <a:r>
              <a:rPr>
                <a:solidFill>
                  <a:srgbClr val="77933C"/>
                </a:solidFill>
              </a:rPr>
              <a:t>condition</a:t>
            </a:r>
            <a:r>
              <a:t>]</a:t>
            </a:r>
          </a:p>
          <a:p>
            <a:pPr>
              <a:defRPr b="1" sz="32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GROUP BY	</a:t>
            </a:r>
            <a:r>
              <a:rPr>
                <a:solidFill>
                  <a:srgbClr val="7030A0"/>
                </a:solidFill>
              </a:rPr>
              <a:t>grouping-list</a:t>
            </a:r>
            <a:endParaRPr sz="4400"/>
          </a:p>
          <a:p>
            <a:pPr>
              <a:defRPr b="1" sz="32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HAVING		</a:t>
            </a:r>
            <a:r>
              <a:rPr>
                <a:solidFill>
                  <a:srgbClr val="FF00FF"/>
                </a:solidFill>
              </a:rPr>
              <a:t>group-condition</a:t>
            </a:r>
          </a:p>
        </p:txBody>
      </p:sp>
      <p:sp>
        <p:nvSpPr>
          <p:cNvPr id="1140" name="X"/>
          <p:cNvSpPr txBox="1"/>
          <p:nvPr/>
        </p:nvSpPr>
        <p:spPr>
          <a:xfrm>
            <a:off x="7467600" y="3917975"/>
            <a:ext cx="341323" cy="4862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X</a:t>
            </a:r>
          </a:p>
        </p:txBody>
      </p:sp>
      <p:sp>
        <p:nvSpPr>
          <p:cNvPr id="1141" name="Line"/>
          <p:cNvSpPr/>
          <p:nvPr/>
        </p:nvSpPr>
        <p:spPr>
          <a:xfrm flipH="1">
            <a:off x="6684007" y="4179585"/>
            <a:ext cx="783593" cy="1"/>
          </a:xfrm>
          <a:prstGeom prst="line">
            <a:avLst/>
          </a:prstGeom>
          <a:ln w="38100">
            <a:solidFill>
              <a:srgbClr val="FF0000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1142" name="Condition on…"/>
          <p:cNvSpPr txBox="1"/>
          <p:nvPr/>
        </p:nvSpPr>
        <p:spPr>
          <a:xfrm>
            <a:off x="6743700" y="5130800"/>
            <a:ext cx="2199715" cy="12990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Condition on </a:t>
            </a:r>
          </a:p>
          <a:p>
            <a:pPr>
              <a:defRPr sz="28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each group</a:t>
            </a:r>
          </a:p>
          <a:p>
            <a:pPr>
              <a:defRPr sz="28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 aggregate</a:t>
            </a:r>
          </a:p>
        </p:txBody>
      </p:sp>
      <p:sp>
        <p:nvSpPr>
          <p:cNvPr id="1143" name="Line"/>
          <p:cNvSpPr/>
          <p:nvPr/>
        </p:nvSpPr>
        <p:spPr>
          <a:xfrm flipH="1" flipV="1">
            <a:off x="5998667" y="4834496"/>
            <a:ext cx="774618" cy="461992"/>
          </a:xfrm>
          <a:prstGeom prst="line">
            <a:avLst/>
          </a:prstGeom>
          <a:ln w="38100">
            <a:solidFill>
              <a:srgbClr val="FF0000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1144" name="target-list must be in this form:…"/>
          <p:cNvSpPr txBox="1"/>
          <p:nvPr/>
        </p:nvSpPr>
        <p:spPr>
          <a:xfrm>
            <a:off x="76200" y="5105400"/>
            <a:ext cx="6019800" cy="11269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4200"/>
              </a:lnSpc>
              <a:defRPr b="1" sz="2800">
                <a:solidFill>
                  <a:srgbClr val="0070C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target-list</a:t>
            </a:r>
            <a:r>
              <a:rPr b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must be in this form:</a:t>
            </a:r>
            <a:endParaRPr sz="4400"/>
          </a:p>
          <a:p>
            <a:pPr algn="ctr">
              <a:lnSpc>
                <a:spcPts val="4200"/>
              </a:lnSpc>
              <a:defRPr sz="28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X’, Agg(Y)</a:t>
            </a:r>
          </a:p>
        </p:txBody>
      </p:sp>
      <p:sp>
        <p:nvSpPr>
          <p:cNvPr id="1145" name="Subset of X"/>
          <p:cNvSpPr txBox="1"/>
          <p:nvPr/>
        </p:nvSpPr>
        <p:spPr>
          <a:xfrm>
            <a:off x="1219200" y="6248400"/>
            <a:ext cx="1942565" cy="4862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Subset of X</a:t>
            </a:r>
          </a:p>
        </p:txBody>
      </p:sp>
      <p:sp>
        <p:nvSpPr>
          <p:cNvPr id="1146" name="Line"/>
          <p:cNvSpPr/>
          <p:nvPr/>
        </p:nvSpPr>
        <p:spPr>
          <a:xfrm flipV="1">
            <a:off x="1930399" y="6029735"/>
            <a:ext cx="330433" cy="330433"/>
          </a:xfrm>
          <a:prstGeom prst="line">
            <a:avLst/>
          </a:prstGeom>
          <a:ln w="38100">
            <a:solidFill>
              <a:srgbClr val="FF0000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pic>
        <p:nvPicPr>
          <p:cNvPr id="114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36192" y="1539738"/>
            <a:ext cx="3271616" cy="65432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after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141" grpId="2"/>
      <p:bldP build="whole" bldLvl="1" animBg="1" rev="0" advAuto="0" spid="1140" grpId="1"/>
      <p:bldP build="whole" bldLvl="1" animBg="1" rev="0" advAuto="0" spid="1145" grpId="6"/>
      <p:bldP build="whole" bldLvl="1" animBg="1" rev="0" advAuto="0" spid="1144" grpId="5"/>
      <p:bldP build="whole" bldLvl="1" animBg="1" rev="0" advAuto="0" spid="1143" grpId="4"/>
      <p:bldP build="whole" bldLvl="1" animBg="1" rev="0" advAuto="0" spid="1142" grpId="3"/>
      <p:bldP build="whole" bldLvl="1" animBg="1" rev="0" advAuto="0" spid="1146" grpId="7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1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14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50" name="Group By Aggregate in SQL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Group By Aggregate in SQL</a:t>
              </a:r>
            </a:p>
          </p:txBody>
        </p:sp>
      </p:grpSp>
      <p:sp>
        <p:nvSpPr>
          <p:cNvPr id="1152" name="Slide Number"/>
          <p:cNvSpPr txBox="1"/>
          <p:nvPr>
            <p:ph type="sldNum" sz="quarter" idx="2"/>
          </p:nvPr>
        </p:nvSpPr>
        <p:spPr>
          <a:xfrm>
            <a:off x="8342897" y="6404292"/>
            <a:ext cx="34390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1153" name="Table 1"/>
          <p:cNvGraphicFramePr/>
          <p:nvPr/>
        </p:nvGraphicFramePr>
        <p:xfrm>
          <a:off x="1314447" y="1828800"/>
          <a:ext cx="6305552" cy="1295399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829656"/>
                <a:gridCol w="1240925"/>
                <a:gridCol w="1506619"/>
                <a:gridCol w="1728349"/>
              </a:tblGrid>
              <a:tr h="290015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Stars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42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4.0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53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123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42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1154" name="Ratings (R)"/>
          <p:cNvSpPr txBox="1"/>
          <p:nvPr/>
        </p:nvSpPr>
        <p:spPr>
          <a:xfrm>
            <a:off x="1219200" y="1219200"/>
            <a:ext cx="28956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Ratings (R)</a:t>
            </a:r>
          </a:p>
        </p:txBody>
      </p:sp>
      <p:sp>
        <p:nvSpPr>
          <p:cNvPr id="1155" name="What is the average rating for each movie?"/>
          <p:cNvSpPr txBox="1"/>
          <p:nvPr/>
        </p:nvSpPr>
        <p:spPr>
          <a:xfrm>
            <a:off x="1295400" y="4038600"/>
            <a:ext cx="6629400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300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What is the average rating for each movie?</a:t>
            </a:r>
          </a:p>
        </p:txBody>
      </p:sp>
      <p:sp>
        <p:nvSpPr>
          <p:cNvPr id="1156" name="SELECT R.MovieID,…"/>
          <p:cNvSpPr txBox="1"/>
          <p:nvPr/>
        </p:nvSpPr>
        <p:spPr>
          <a:xfrm>
            <a:off x="381000" y="4876800"/>
            <a:ext cx="8382000" cy="1666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28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SELECT	</a:t>
            </a:r>
            <a:r>
              <a:rPr>
                <a:solidFill>
                  <a:srgbClr val="0070C0"/>
                </a:solidFill>
              </a:rPr>
              <a:t>R.MovieID, </a:t>
            </a:r>
            <a:endParaRPr sz="4400"/>
          </a:p>
          <a:p>
            <a:pPr>
              <a:defRPr b="1" sz="2800">
                <a:solidFill>
                  <a:srgbClr val="0070C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			AVG(R.Stars) AS AvgRating</a:t>
            </a:r>
          </a:p>
          <a:p>
            <a:pPr>
              <a:defRPr b="1" sz="28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FROM		</a:t>
            </a:r>
            <a:r>
              <a:rPr>
                <a:solidFill>
                  <a:srgbClr val="E46C0A"/>
                </a:solidFill>
              </a:rPr>
              <a:t>Ratings R</a:t>
            </a:r>
            <a:endParaRPr sz="4400"/>
          </a:p>
          <a:p>
            <a:pPr>
              <a:defRPr b="1" sz="28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GROUP BY</a:t>
            </a:r>
            <a:r>
              <a:rPr>
                <a:solidFill>
                  <a:srgbClr val="E46C0A"/>
                </a:solidFill>
              </a:rPr>
              <a:t>	</a:t>
            </a:r>
            <a:r>
              <a:rPr>
                <a:solidFill>
                  <a:srgbClr val="7030A0"/>
                </a:solidFill>
              </a:rPr>
              <a:t>R.MovieID</a:t>
            </a:r>
            <a:r>
              <a:rPr>
                <a:solidFill>
                  <a:srgbClr val="E46C0A"/>
                </a:solidFill>
              </a:rPr>
              <a:t> </a:t>
            </a:r>
          </a:p>
        </p:txBody>
      </p:sp>
      <p:pic>
        <p:nvPicPr>
          <p:cNvPr id="115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292600" y="4375150"/>
            <a:ext cx="4495800" cy="5207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156" grpId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1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15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60" name="Group By Aggregate in SQL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Group By Aggregate in SQL</a:t>
              </a:r>
            </a:p>
          </p:txBody>
        </p:sp>
      </p:grpSp>
      <p:sp>
        <p:nvSpPr>
          <p:cNvPr id="1162" name="Slide Number"/>
          <p:cNvSpPr txBox="1"/>
          <p:nvPr>
            <p:ph type="sldNum" sz="quarter" idx="2"/>
          </p:nvPr>
        </p:nvSpPr>
        <p:spPr>
          <a:xfrm>
            <a:off x="8342897" y="6404292"/>
            <a:ext cx="34390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1163" name="Table 1"/>
          <p:cNvGraphicFramePr/>
          <p:nvPr/>
        </p:nvGraphicFramePr>
        <p:xfrm>
          <a:off x="1314447" y="1828800"/>
          <a:ext cx="6305552" cy="1295399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829656"/>
                <a:gridCol w="1240925"/>
                <a:gridCol w="1506619"/>
                <a:gridCol w="1728349"/>
              </a:tblGrid>
              <a:tr h="290015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Stars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3.5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42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4.0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53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4.5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123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42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1164" name="Ratings (R)"/>
          <p:cNvSpPr txBox="1"/>
          <p:nvPr/>
        </p:nvSpPr>
        <p:spPr>
          <a:xfrm>
            <a:off x="1219200" y="1219200"/>
            <a:ext cx="28956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Ratings (R)</a:t>
            </a:r>
          </a:p>
        </p:txBody>
      </p:sp>
      <p:sp>
        <p:nvSpPr>
          <p:cNvPr id="1165" name="SELECT R.MovieID, AVG(R.Stars)…"/>
          <p:cNvSpPr txBox="1"/>
          <p:nvPr/>
        </p:nvSpPr>
        <p:spPr>
          <a:xfrm>
            <a:off x="2438400" y="3886200"/>
            <a:ext cx="6705600" cy="11201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24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SELECT	</a:t>
            </a:r>
            <a:r>
              <a:rPr>
                <a:solidFill>
                  <a:srgbClr val="0070C0"/>
                </a:solidFill>
              </a:rPr>
              <a:t>R.MovieID, AVG(R.Stars)</a:t>
            </a:r>
            <a:endParaRPr sz="4400"/>
          </a:p>
          <a:p>
            <a:pPr>
              <a:defRPr b="1" sz="2400">
                <a:solidFill>
                  <a:srgbClr val="0070C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				AS AvgRating</a:t>
            </a:r>
          </a:p>
          <a:p>
            <a:pPr>
              <a:defRPr b="1" sz="24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FROM </a:t>
            </a:r>
            <a:r>
              <a:rPr>
                <a:solidFill>
                  <a:srgbClr val="E46C0A"/>
                </a:solidFill>
              </a:rPr>
              <a:t>Ratings R </a:t>
            </a:r>
            <a:r>
              <a:t>GROUP BY</a:t>
            </a:r>
            <a:r>
              <a:rPr>
                <a:solidFill>
                  <a:srgbClr val="E46C0A"/>
                </a:solidFill>
              </a:rPr>
              <a:t> </a:t>
            </a:r>
            <a:r>
              <a:rPr>
                <a:solidFill>
                  <a:srgbClr val="7030A0"/>
                </a:solidFill>
              </a:rPr>
              <a:t>R.MovieID</a:t>
            </a:r>
            <a:r>
              <a:rPr>
                <a:solidFill>
                  <a:srgbClr val="E46C0A"/>
                </a:solidFill>
              </a:rPr>
              <a:t> </a:t>
            </a:r>
          </a:p>
        </p:txBody>
      </p:sp>
      <p:sp>
        <p:nvSpPr>
          <p:cNvPr id="1166" name="Shape"/>
          <p:cNvSpPr/>
          <p:nvPr/>
        </p:nvSpPr>
        <p:spPr>
          <a:xfrm>
            <a:off x="1714500" y="3962400"/>
            <a:ext cx="533400" cy="1066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6200"/>
                </a:moveTo>
                <a:lnTo>
                  <a:pt x="5400" y="16200"/>
                </a:lnTo>
                <a:lnTo>
                  <a:pt x="5400" y="0"/>
                </a:lnTo>
                <a:lnTo>
                  <a:pt x="16200" y="0"/>
                </a:lnTo>
                <a:lnTo>
                  <a:pt x="16200" y="16200"/>
                </a:lnTo>
                <a:lnTo>
                  <a:pt x="21600" y="16200"/>
                </a:lnTo>
                <a:lnTo>
                  <a:pt x="10800" y="21600"/>
                </a:lnTo>
                <a:close/>
              </a:path>
            </a:pathLst>
          </a:custGeom>
          <a:solidFill>
            <a:srgbClr val="C0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graphicFrame>
        <p:nvGraphicFramePr>
          <p:cNvPr id="1167" name="Table 1"/>
          <p:cNvGraphicFramePr/>
          <p:nvPr/>
        </p:nvGraphicFramePr>
        <p:xfrm>
          <a:off x="1320356" y="5196840"/>
          <a:ext cx="3404045" cy="1044054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624330"/>
                <a:gridCol w="1779714"/>
              </a:tblGrid>
              <a:tr h="290015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AvgRating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4.0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42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4.0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53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2.5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1168" name="One tuple in output per unique value of R.MovieID (aka “group”)"/>
          <p:cNvSpPr txBox="1"/>
          <p:nvPr/>
        </p:nvSpPr>
        <p:spPr>
          <a:xfrm>
            <a:off x="4800600" y="5257800"/>
            <a:ext cx="3886200" cy="1148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i="1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One tuple in output per unique value of R.MovieID (aka “</a:t>
            </a:r>
            <a:r>
              <a:rPr u="sng"/>
              <a:t>group</a:t>
            </a:r>
            <a:r>
              <a:t>”)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7" dur="500"/>
                                        <p:tgtEl>
                                          <p:spTgt spid="1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168" grpId="3"/>
      <p:bldP build="whole" bldLvl="1" animBg="1" rev="0" advAuto="0" spid="1167" grpId="2"/>
      <p:bldP build="whole" bldLvl="1" animBg="1" rev="0" advAuto="0" spid="1166" grpId="1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2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170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1" name="Review Question!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Review Question!</a:t>
              </a:r>
            </a:p>
          </p:txBody>
        </p:sp>
      </p:grpSp>
      <p:sp>
        <p:nvSpPr>
          <p:cNvPr id="1173" name="Slide Number"/>
          <p:cNvSpPr txBox="1"/>
          <p:nvPr>
            <p:ph type="sldNum" sz="quarter" idx="2"/>
          </p:nvPr>
        </p:nvSpPr>
        <p:spPr>
          <a:xfrm>
            <a:off x="8342897" y="6404292"/>
            <a:ext cx="34390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1174" name="Table 1"/>
          <p:cNvGraphicFramePr/>
          <p:nvPr/>
        </p:nvGraphicFramePr>
        <p:xfrm>
          <a:off x="3124200" y="1676400"/>
          <a:ext cx="5236847" cy="29001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519555"/>
                <a:gridCol w="1030605"/>
                <a:gridCol w="1251268"/>
                <a:gridCol w="1435418"/>
              </a:tblGrid>
              <a:tr h="29001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Stars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  <p:sp>
        <p:nvSpPr>
          <p:cNvPr id="1175" name="Ratings (R)"/>
          <p:cNvSpPr txBox="1"/>
          <p:nvPr/>
        </p:nvSpPr>
        <p:spPr>
          <a:xfrm>
            <a:off x="838200" y="1562100"/>
            <a:ext cx="28956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Ratings (R)</a:t>
            </a:r>
          </a:p>
        </p:txBody>
      </p:sp>
      <p:sp>
        <p:nvSpPr>
          <p:cNvPr id="1176" name="Get the number of 5-star ratings for each…"/>
          <p:cNvSpPr txBox="1"/>
          <p:nvPr/>
        </p:nvSpPr>
        <p:spPr>
          <a:xfrm>
            <a:off x="304800" y="2971800"/>
            <a:ext cx="8534400" cy="8617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200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Get the number of 5-star ratings for each</a:t>
            </a:r>
          </a:p>
          <a:p>
            <a:pPr algn="ctr">
              <a:lnSpc>
                <a:spcPct val="1200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movie directed by “Christopher Nolan”</a:t>
            </a:r>
          </a:p>
        </p:txBody>
      </p:sp>
      <p:sp>
        <p:nvSpPr>
          <p:cNvPr id="1177" name="SELECT R.MovieID,…"/>
          <p:cNvSpPr txBox="1"/>
          <p:nvPr/>
        </p:nvSpPr>
        <p:spPr>
          <a:xfrm>
            <a:off x="762000" y="3962400"/>
            <a:ext cx="8077200" cy="2491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24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SELECT	</a:t>
            </a:r>
            <a:r>
              <a:rPr>
                <a:solidFill>
                  <a:srgbClr val="0070C0"/>
                </a:solidFill>
              </a:rPr>
              <a:t>R.MovieID, </a:t>
            </a:r>
            <a:endParaRPr sz="4400"/>
          </a:p>
          <a:p>
            <a:pPr>
              <a:defRPr b="1" sz="2400">
                <a:solidFill>
                  <a:srgbClr val="0070C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		COUNT(R.Stars) AS NumHighRatings</a:t>
            </a:r>
          </a:p>
          <a:p>
            <a:pPr>
              <a:defRPr b="1" sz="24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FROM		</a:t>
            </a:r>
            <a:r>
              <a:rPr>
                <a:solidFill>
                  <a:srgbClr val="E46C0A"/>
                </a:solidFill>
              </a:rPr>
              <a:t>Ratings R, Movies M</a:t>
            </a:r>
            <a:endParaRPr sz="4400"/>
          </a:p>
          <a:p>
            <a:pPr>
              <a:defRPr b="1" sz="24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WHERE	</a:t>
            </a:r>
            <a:r>
              <a:rPr>
                <a:solidFill>
                  <a:srgbClr val="77933C"/>
                </a:solidFill>
              </a:rPr>
              <a:t>M.Director = “Christopher Nolan”</a:t>
            </a:r>
            <a:endParaRPr sz="4400"/>
          </a:p>
          <a:p>
            <a:pPr>
              <a:defRPr b="1" sz="2400">
                <a:solidFill>
                  <a:srgbClr val="77933C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		AND R.MovieID = M.MovieID</a:t>
            </a:r>
          </a:p>
          <a:p>
            <a:pPr lvl="4">
              <a:defRPr b="1" sz="2400">
                <a:solidFill>
                  <a:srgbClr val="77933C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AND R.Stars = 5</a:t>
            </a:r>
          </a:p>
          <a:p>
            <a:pPr>
              <a:defRPr b="1" sz="24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GROUP BY</a:t>
            </a:r>
            <a:r>
              <a:rPr>
                <a:solidFill>
                  <a:srgbClr val="E46C0A"/>
                </a:solidFill>
              </a:rPr>
              <a:t>	</a:t>
            </a:r>
            <a:r>
              <a:rPr>
                <a:solidFill>
                  <a:srgbClr val="7030A0"/>
                </a:solidFill>
              </a:rPr>
              <a:t>R.MovieID</a:t>
            </a:r>
          </a:p>
        </p:txBody>
      </p:sp>
      <p:sp>
        <p:nvSpPr>
          <p:cNvPr id="1178" name="Movies (M)"/>
          <p:cNvSpPr txBox="1"/>
          <p:nvPr/>
        </p:nvSpPr>
        <p:spPr>
          <a:xfrm>
            <a:off x="838200" y="2247900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Movies (M)</a:t>
            </a:r>
          </a:p>
        </p:txBody>
      </p:sp>
      <p:graphicFrame>
        <p:nvGraphicFramePr>
          <p:cNvPr id="1179" name="Table 1"/>
          <p:cNvGraphicFramePr/>
          <p:nvPr/>
        </p:nvGraphicFramePr>
        <p:xfrm>
          <a:off x="3159441" y="2362200"/>
          <a:ext cx="4917760" cy="37084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435418"/>
                <a:gridCol w="1098868"/>
                <a:gridCol w="946468"/>
                <a:gridCol w="1437005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Year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Director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177" grpId="1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" name="Slide Number"/>
          <p:cNvSpPr txBox="1"/>
          <p:nvPr>
            <p:ph type="sldNum" sz="quarter" idx="2"/>
          </p:nvPr>
        </p:nvSpPr>
        <p:spPr>
          <a:xfrm>
            <a:off x="8342897" y="6404292"/>
            <a:ext cx="34390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182" name="Advanced SQL Operations (Optional)…"/>
          <p:cNvSpPr txBox="1"/>
          <p:nvPr/>
        </p:nvSpPr>
        <p:spPr>
          <a:xfrm>
            <a:off x="533400" y="2590451"/>
            <a:ext cx="8077200" cy="1092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>
              <a:defRPr sz="35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Advanced SQL Operations (Optional)</a:t>
            </a:r>
          </a:p>
          <a:p>
            <a:pPr>
              <a:defRPr sz="35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Not included in this course syllabus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6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184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5" name="UNION in SQL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UNION in SQL</a:t>
              </a:r>
            </a:p>
          </p:txBody>
        </p:sp>
      </p:grpSp>
      <p:sp>
        <p:nvSpPr>
          <p:cNvPr id="1187" name="Slide Number"/>
          <p:cNvSpPr txBox="1"/>
          <p:nvPr>
            <p:ph type="sldNum" sz="quarter" idx="2"/>
          </p:nvPr>
        </p:nvSpPr>
        <p:spPr>
          <a:xfrm>
            <a:off x="8342897" y="6404292"/>
            <a:ext cx="34390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188" name="Get the IDs of users that have rated a movie directed…"/>
          <p:cNvSpPr txBox="1"/>
          <p:nvPr/>
        </p:nvSpPr>
        <p:spPr>
          <a:xfrm>
            <a:off x="342900" y="2819400"/>
            <a:ext cx="8458200" cy="827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100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Get the IDs of users that have rated a movie directed </a:t>
            </a:r>
            <a:endParaRPr sz="4400"/>
          </a:p>
          <a:p>
            <a:pPr algn="ctr">
              <a:lnSpc>
                <a:spcPct val="1100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by “Ang Lee” or a movie that released in 2013</a:t>
            </a:r>
          </a:p>
        </p:txBody>
      </p:sp>
      <p:graphicFrame>
        <p:nvGraphicFramePr>
          <p:cNvPr id="1189" name="Table 1"/>
          <p:cNvGraphicFramePr/>
          <p:nvPr/>
        </p:nvGraphicFramePr>
        <p:xfrm>
          <a:off x="3106418" y="1569719"/>
          <a:ext cx="3441384" cy="37084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792480"/>
                <a:gridCol w="1030605"/>
                <a:gridCol w="792480"/>
                <a:gridCol w="825818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Stars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90" name="Table 1"/>
          <p:cNvGraphicFramePr/>
          <p:nvPr/>
        </p:nvGraphicFramePr>
        <p:xfrm>
          <a:off x="3106418" y="2247900"/>
          <a:ext cx="4273870" cy="37084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825818"/>
                <a:gridCol w="1098868"/>
                <a:gridCol w="912178"/>
                <a:gridCol w="1437005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Year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Director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  <p:sp>
        <p:nvSpPr>
          <p:cNvPr id="1191" name="Ratings (R)"/>
          <p:cNvSpPr txBox="1"/>
          <p:nvPr/>
        </p:nvSpPr>
        <p:spPr>
          <a:xfrm>
            <a:off x="533400" y="1455419"/>
            <a:ext cx="2286000" cy="5935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4200"/>
              </a:lnSpc>
              <a:defRPr b="1" sz="28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Ratings (R)</a:t>
            </a:r>
          </a:p>
        </p:txBody>
      </p:sp>
      <p:sp>
        <p:nvSpPr>
          <p:cNvPr id="1192" name="Movies (M)"/>
          <p:cNvSpPr txBox="1"/>
          <p:nvPr/>
        </p:nvSpPr>
        <p:spPr>
          <a:xfrm>
            <a:off x="533400" y="2133600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4200"/>
              </a:lnSpc>
              <a:defRPr b="1" sz="28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Movies (M)</a:t>
            </a:r>
          </a:p>
        </p:txBody>
      </p:sp>
      <p:sp>
        <p:nvSpPr>
          <p:cNvPr id="1193" name="SELECT R.UID…"/>
          <p:cNvSpPr txBox="1"/>
          <p:nvPr/>
        </p:nvSpPr>
        <p:spPr>
          <a:xfrm>
            <a:off x="342900" y="3733800"/>
            <a:ext cx="8458200" cy="28346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24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SELECT	</a:t>
            </a:r>
            <a:r>
              <a:rPr>
                <a:solidFill>
                  <a:srgbClr val="0070C0"/>
                </a:solidFill>
              </a:rPr>
              <a:t>R.UID </a:t>
            </a:r>
            <a:endParaRPr sz="4400"/>
          </a:p>
          <a:p>
            <a:pPr>
              <a:defRPr b="1" sz="24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FROM		</a:t>
            </a:r>
            <a:r>
              <a:rPr>
                <a:solidFill>
                  <a:srgbClr val="E46C0A"/>
                </a:solidFill>
              </a:rPr>
              <a:t>Ratings R, Movies M </a:t>
            </a:r>
            <a:endParaRPr sz="4400"/>
          </a:p>
          <a:p>
            <a:pPr>
              <a:defRPr b="1" sz="24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WHERE	</a:t>
            </a:r>
            <a:r>
              <a:rPr>
                <a:solidFill>
                  <a:srgbClr val="77933C"/>
                </a:solidFill>
              </a:rPr>
              <a:t>R.MID = M.MID AND </a:t>
            </a:r>
            <a:endParaRPr sz="4400"/>
          </a:p>
          <a:p>
            <a:pPr>
              <a:defRPr b="1" sz="2400">
                <a:solidFill>
                  <a:srgbClr val="77933C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			M.Director = “Ang Lee”</a:t>
            </a:r>
            <a:endParaRPr sz="4400"/>
          </a:p>
          <a:p>
            <a:pPr>
              <a:defRPr b="1" sz="24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UNION</a:t>
            </a:r>
            <a:endParaRPr sz="4400"/>
          </a:p>
          <a:p>
            <a:pPr>
              <a:defRPr b="1" sz="24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SELECT	</a:t>
            </a:r>
            <a:r>
              <a:rPr>
                <a:solidFill>
                  <a:srgbClr val="0070C0"/>
                </a:solidFill>
              </a:rPr>
              <a:t>R.UID </a:t>
            </a:r>
            <a:endParaRPr sz="4400"/>
          </a:p>
          <a:p>
            <a:pPr>
              <a:defRPr b="1" sz="24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FROM		</a:t>
            </a:r>
            <a:r>
              <a:rPr>
                <a:solidFill>
                  <a:srgbClr val="E46C0A"/>
                </a:solidFill>
              </a:rPr>
              <a:t>Ratings R, Movies M </a:t>
            </a:r>
            <a:endParaRPr sz="4400"/>
          </a:p>
          <a:p>
            <a:pPr>
              <a:defRPr b="1" sz="24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WHERE	</a:t>
            </a:r>
            <a:r>
              <a:rPr>
                <a:solidFill>
                  <a:srgbClr val="77933C"/>
                </a:solidFill>
              </a:rPr>
              <a:t>R.MID = M.MID AND M.Year = 2013</a:t>
            </a:r>
          </a:p>
        </p:txBody>
      </p:sp>
      <p:sp>
        <p:nvSpPr>
          <p:cNvPr id="1194" name="Union-compatible!"/>
          <p:cNvSpPr txBox="1"/>
          <p:nvPr/>
        </p:nvSpPr>
        <p:spPr>
          <a:xfrm>
            <a:off x="3657600" y="5334000"/>
            <a:ext cx="3200400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110000"/>
              </a:lnSpc>
              <a:defRPr i="1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Union-compatible!</a:t>
            </a:r>
          </a:p>
        </p:txBody>
      </p:sp>
      <p:sp>
        <p:nvSpPr>
          <p:cNvPr id="1195" name="Rectangle"/>
          <p:cNvSpPr/>
          <p:nvPr/>
        </p:nvSpPr>
        <p:spPr>
          <a:xfrm>
            <a:off x="2063151" y="3733800"/>
            <a:ext cx="1295401" cy="45720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96" name="Rectangle"/>
          <p:cNvSpPr/>
          <p:nvPr/>
        </p:nvSpPr>
        <p:spPr>
          <a:xfrm>
            <a:off x="2063151" y="5431287"/>
            <a:ext cx="1295401" cy="457201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194" grpId="4"/>
      <p:bldP build="whole" bldLvl="1" animBg="1" rev="0" advAuto="0" spid="1196" grpId="3"/>
      <p:bldP build="whole" bldLvl="1" animBg="1" rev="0" advAuto="0" spid="1193" grpId="1"/>
      <p:bldP build="whole" bldLvl="1" animBg="1" rev="0" advAuto="0" spid="1195" grpId="2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0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19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9" name="Semantics of UNION in SQL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Semantics of UNION in SQL</a:t>
              </a:r>
            </a:p>
          </p:txBody>
        </p:sp>
      </p:grpSp>
      <p:sp>
        <p:nvSpPr>
          <p:cNvPr id="1201" name="Slide Number"/>
          <p:cNvSpPr txBox="1"/>
          <p:nvPr>
            <p:ph type="sldNum" sz="quarter" idx="2"/>
          </p:nvPr>
        </p:nvSpPr>
        <p:spPr>
          <a:xfrm>
            <a:off x="8342897" y="6404292"/>
            <a:ext cx="34390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1202" name="Table 1"/>
          <p:cNvGraphicFramePr/>
          <p:nvPr/>
        </p:nvGraphicFramePr>
        <p:xfrm>
          <a:off x="3643631" y="1447800"/>
          <a:ext cx="5119369" cy="148336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717867"/>
                <a:gridCol w="1283017"/>
                <a:gridCol w="817880"/>
                <a:gridCol w="2300605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MID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Year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Director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Inception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2010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Christopher Nolan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42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Life of Pi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2012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Ang Lee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53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Gravity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2013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Alfonso Cuaron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03" name="Table 1"/>
          <p:cNvGraphicFramePr/>
          <p:nvPr/>
        </p:nvGraphicFramePr>
        <p:xfrm>
          <a:off x="342900" y="1447800"/>
          <a:ext cx="2987358" cy="1295399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690880"/>
                <a:gridCol w="887730"/>
                <a:gridCol w="690880"/>
                <a:gridCol w="717867"/>
              </a:tblGrid>
              <a:tr h="290015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Stars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3.5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42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4.0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53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4.5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123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42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1204" name="R"/>
          <p:cNvSpPr txBox="1"/>
          <p:nvPr/>
        </p:nvSpPr>
        <p:spPr>
          <a:xfrm>
            <a:off x="3276600" y="2971800"/>
            <a:ext cx="6096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</a:t>
            </a:r>
          </a:p>
        </p:txBody>
      </p:sp>
      <p:sp>
        <p:nvSpPr>
          <p:cNvPr id="1205" name="M"/>
          <p:cNvSpPr txBox="1"/>
          <p:nvPr/>
        </p:nvSpPr>
        <p:spPr>
          <a:xfrm>
            <a:off x="8229600" y="2895600"/>
            <a:ext cx="6096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4200"/>
              </a:lnSpc>
              <a:defRPr b="1" sz="28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</a:t>
            </a:r>
          </a:p>
        </p:txBody>
      </p:sp>
      <p:sp>
        <p:nvSpPr>
          <p:cNvPr id="1206" name="Rectangle"/>
          <p:cNvSpPr/>
          <p:nvPr/>
        </p:nvSpPr>
        <p:spPr>
          <a:xfrm>
            <a:off x="342900" y="1828800"/>
            <a:ext cx="2980945" cy="38100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207" name="Rectangle"/>
          <p:cNvSpPr/>
          <p:nvPr/>
        </p:nvSpPr>
        <p:spPr>
          <a:xfrm>
            <a:off x="342900" y="3048000"/>
            <a:ext cx="2980945" cy="38100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208" name="Rectangle"/>
          <p:cNvSpPr/>
          <p:nvPr/>
        </p:nvSpPr>
        <p:spPr>
          <a:xfrm>
            <a:off x="342900" y="2667000"/>
            <a:ext cx="2980945" cy="38100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209" name="SELECT R.UID…"/>
          <p:cNvSpPr txBox="1"/>
          <p:nvPr/>
        </p:nvSpPr>
        <p:spPr>
          <a:xfrm>
            <a:off x="342900" y="3733800"/>
            <a:ext cx="8458200" cy="28346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24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SELECT	</a:t>
            </a:r>
            <a:r>
              <a:rPr>
                <a:solidFill>
                  <a:srgbClr val="0070C0"/>
                </a:solidFill>
              </a:rPr>
              <a:t>R.UID </a:t>
            </a:r>
            <a:endParaRPr sz="4400"/>
          </a:p>
          <a:p>
            <a:pPr>
              <a:defRPr b="1" sz="24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FROM		</a:t>
            </a:r>
            <a:r>
              <a:rPr>
                <a:solidFill>
                  <a:srgbClr val="E46C0A"/>
                </a:solidFill>
              </a:rPr>
              <a:t>Ratings R, Movies M </a:t>
            </a:r>
            <a:endParaRPr sz="4400"/>
          </a:p>
          <a:p>
            <a:pPr>
              <a:defRPr b="1" sz="24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WHERE	</a:t>
            </a:r>
            <a:r>
              <a:rPr>
                <a:solidFill>
                  <a:srgbClr val="77933C"/>
                </a:solidFill>
              </a:rPr>
              <a:t>R.MID = M.MID AND </a:t>
            </a:r>
            <a:endParaRPr sz="4400"/>
          </a:p>
          <a:p>
            <a:pPr>
              <a:defRPr b="1" sz="2400">
                <a:solidFill>
                  <a:srgbClr val="77933C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			M.Director = “Ang Lee”</a:t>
            </a:r>
            <a:endParaRPr sz="4400"/>
          </a:p>
          <a:p>
            <a:pPr>
              <a:defRPr b="1" sz="24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UNION</a:t>
            </a:r>
            <a:endParaRPr sz="4400"/>
          </a:p>
          <a:p>
            <a:pPr>
              <a:defRPr b="1" sz="24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SELECT	</a:t>
            </a:r>
            <a:r>
              <a:rPr>
                <a:solidFill>
                  <a:srgbClr val="0070C0"/>
                </a:solidFill>
              </a:rPr>
              <a:t>R.UID </a:t>
            </a:r>
            <a:endParaRPr sz="4400"/>
          </a:p>
          <a:p>
            <a:pPr>
              <a:defRPr b="1" sz="24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FROM		</a:t>
            </a:r>
            <a:r>
              <a:rPr>
                <a:solidFill>
                  <a:srgbClr val="E46C0A"/>
                </a:solidFill>
              </a:rPr>
              <a:t>Ratings R, Movies M </a:t>
            </a:r>
            <a:endParaRPr sz="4400"/>
          </a:p>
          <a:p>
            <a:pPr>
              <a:defRPr b="1" sz="24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WHERE	</a:t>
            </a:r>
            <a:r>
              <a:rPr>
                <a:solidFill>
                  <a:srgbClr val="77933C"/>
                </a:solidFill>
              </a:rPr>
              <a:t>R.MID = M.MID AND M.Year = 2013</a:t>
            </a:r>
          </a:p>
        </p:txBody>
      </p:sp>
      <p:graphicFrame>
        <p:nvGraphicFramePr>
          <p:cNvPr id="1210" name="Table 1"/>
          <p:cNvGraphicFramePr/>
          <p:nvPr/>
        </p:nvGraphicFramePr>
        <p:xfrm>
          <a:off x="6743700" y="5308600"/>
          <a:ext cx="690881" cy="54136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690880"/>
              </a:tblGrid>
              <a:tr h="290015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graphicFrame>
        <p:nvGraphicFramePr>
          <p:cNvPr id="1211" name="Table 1"/>
          <p:cNvGraphicFramePr/>
          <p:nvPr/>
        </p:nvGraphicFramePr>
        <p:xfrm>
          <a:off x="6743700" y="3390900"/>
          <a:ext cx="690881" cy="792707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690880"/>
              </a:tblGrid>
              <a:tr h="290015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123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after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02" grpId="3"/>
      <p:bldP build="whole" bldLvl="1" animBg="1" rev="0" advAuto="0" spid="1204" grpId="2"/>
      <p:bldP build="whole" bldLvl="1" animBg="1" rev="0" advAuto="0" spid="1203" grpId="1"/>
      <p:bldP build="whole" bldLvl="1" animBg="1" rev="0" advAuto="0" spid="1206" grpId="5"/>
      <p:bldP build="whole" bldLvl="1" animBg="1" rev="0" advAuto="0" spid="1207" grpId="6"/>
      <p:bldP build="whole" bldLvl="1" animBg="1" rev="0" advAuto="0" spid="1211" grpId="7"/>
      <p:bldP build="whole" bldLvl="1" animBg="1" rev="0" advAuto="0" spid="1205" grpId="4"/>
      <p:bldP build="whole" bldLvl="1" animBg="1" rev="0" advAuto="0" spid="1208" grpId="8"/>
      <p:bldP build="whole" bldLvl="1" animBg="1" rev="0" advAuto="0" spid="1210" grpId="9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5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21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4" name="Semantics of UNION in SQL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Semantics of UNION in SQL</a:t>
              </a:r>
            </a:p>
          </p:txBody>
        </p:sp>
      </p:grpSp>
      <p:sp>
        <p:nvSpPr>
          <p:cNvPr id="1216" name="Slide Number"/>
          <p:cNvSpPr txBox="1"/>
          <p:nvPr>
            <p:ph type="sldNum" sz="quarter" idx="2"/>
          </p:nvPr>
        </p:nvSpPr>
        <p:spPr>
          <a:xfrm>
            <a:off x="8342897" y="6404292"/>
            <a:ext cx="34390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217" name="UNION"/>
          <p:cNvSpPr txBox="1"/>
          <p:nvPr/>
        </p:nvSpPr>
        <p:spPr>
          <a:xfrm>
            <a:off x="4176729" y="1762779"/>
            <a:ext cx="1171115" cy="485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8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defRPr>
            </a:lvl1pPr>
          </a:lstStyle>
          <a:p>
            <a:pPr/>
            <a:r>
              <a:t>UNION</a:t>
            </a:r>
          </a:p>
        </p:txBody>
      </p:sp>
      <p:graphicFrame>
        <p:nvGraphicFramePr>
          <p:cNvPr id="1218" name="Table 1"/>
          <p:cNvGraphicFramePr/>
          <p:nvPr/>
        </p:nvGraphicFramePr>
        <p:xfrm>
          <a:off x="1828800" y="1676400"/>
          <a:ext cx="690881" cy="792707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690880"/>
              </a:tblGrid>
              <a:tr h="290015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123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graphicFrame>
        <p:nvGraphicFramePr>
          <p:cNvPr id="1219" name="Table 1"/>
          <p:cNvGraphicFramePr/>
          <p:nvPr/>
        </p:nvGraphicFramePr>
        <p:xfrm>
          <a:off x="2971800" y="1676400"/>
          <a:ext cx="690881" cy="54136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690880"/>
              </a:tblGrid>
              <a:tr h="290015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1220" name="Shape"/>
          <p:cNvSpPr/>
          <p:nvPr/>
        </p:nvSpPr>
        <p:spPr>
          <a:xfrm rot="16200000">
            <a:off x="4587144" y="1693653"/>
            <a:ext cx="533401" cy="1580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7954"/>
                </a:moveTo>
                <a:lnTo>
                  <a:pt x="5400" y="17954"/>
                </a:lnTo>
                <a:lnTo>
                  <a:pt x="5400" y="0"/>
                </a:lnTo>
                <a:lnTo>
                  <a:pt x="16200" y="0"/>
                </a:lnTo>
                <a:lnTo>
                  <a:pt x="16200" y="17954"/>
                </a:lnTo>
                <a:lnTo>
                  <a:pt x="21600" y="17954"/>
                </a:lnTo>
                <a:lnTo>
                  <a:pt x="108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graphicFrame>
        <p:nvGraphicFramePr>
          <p:cNvPr id="1221" name="Table 1"/>
          <p:cNvGraphicFramePr/>
          <p:nvPr/>
        </p:nvGraphicFramePr>
        <p:xfrm>
          <a:off x="5872479" y="1676400"/>
          <a:ext cx="690881" cy="792707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690880"/>
              </a:tblGrid>
              <a:tr h="290015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123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1222" name="UNION implicitly deduplicates tuples (unlike SELECT)!"/>
          <p:cNvSpPr txBox="1"/>
          <p:nvPr/>
        </p:nvSpPr>
        <p:spPr>
          <a:xfrm>
            <a:off x="457200" y="3183146"/>
            <a:ext cx="8382000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10000"/>
              </a:lnSpc>
              <a:defRPr i="1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UNION implicitly deduplicates tuples (unlike SELECT)!</a:t>
            </a:r>
          </a:p>
        </p:txBody>
      </p:sp>
      <p:sp>
        <p:nvSpPr>
          <p:cNvPr id="1223" name="Q. How to retain duplicates with UNION?"/>
          <p:cNvSpPr txBox="1"/>
          <p:nvPr/>
        </p:nvSpPr>
        <p:spPr>
          <a:xfrm>
            <a:off x="1490980" y="3874632"/>
            <a:ext cx="6205221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100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Q. How to retain duplicates with UNION?</a:t>
            </a:r>
          </a:p>
        </p:txBody>
      </p:sp>
      <p:sp>
        <p:nvSpPr>
          <p:cNvPr id="1224" name="UNION ALL"/>
          <p:cNvSpPr txBox="1"/>
          <p:nvPr/>
        </p:nvSpPr>
        <p:spPr>
          <a:xfrm>
            <a:off x="3409051" y="4826020"/>
            <a:ext cx="2024694" cy="485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8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defRPr>
            </a:lvl1pPr>
          </a:lstStyle>
          <a:p>
            <a:pPr/>
            <a:r>
              <a:t>UNION ALL</a:t>
            </a:r>
          </a:p>
        </p:txBody>
      </p:sp>
      <p:graphicFrame>
        <p:nvGraphicFramePr>
          <p:cNvPr id="1225" name="Table 1"/>
          <p:cNvGraphicFramePr/>
          <p:nvPr/>
        </p:nvGraphicFramePr>
        <p:xfrm>
          <a:off x="1219200" y="4739640"/>
          <a:ext cx="690881" cy="792708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690880"/>
              </a:tblGrid>
              <a:tr h="290015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123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graphicFrame>
        <p:nvGraphicFramePr>
          <p:cNvPr id="1226" name="Table 1"/>
          <p:cNvGraphicFramePr/>
          <p:nvPr/>
        </p:nvGraphicFramePr>
        <p:xfrm>
          <a:off x="2326538" y="4739640"/>
          <a:ext cx="690882" cy="541362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690880"/>
              </a:tblGrid>
              <a:tr h="290015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1227" name="Shape"/>
          <p:cNvSpPr/>
          <p:nvPr/>
        </p:nvSpPr>
        <p:spPr>
          <a:xfrm rot="16200000">
            <a:off x="4244144" y="4429423"/>
            <a:ext cx="533401" cy="22350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9023"/>
                </a:moveTo>
                <a:lnTo>
                  <a:pt x="5400" y="19023"/>
                </a:lnTo>
                <a:lnTo>
                  <a:pt x="5400" y="0"/>
                </a:lnTo>
                <a:lnTo>
                  <a:pt x="16200" y="0"/>
                </a:lnTo>
                <a:lnTo>
                  <a:pt x="16200" y="19023"/>
                </a:lnTo>
                <a:lnTo>
                  <a:pt x="21600" y="19023"/>
                </a:lnTo>
                <a:lnTo>
                  <a:pt x="108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graphicFrame>
        <p:nvGraphicFramePr>
          <p:cNvPr id="1228" name="Table 1"/>
          <p:cNvGraphicFramePr/>
          <p:nvPr/>
        </p:nvGraphicFramePr>
        <p:xfrm>
          <a:off x="5979059" y="4739640"/>
          <a:ext cx="690881" cy="1044054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690880"/>
              </a:tblGrid>
              <a:tr h="290015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123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500"/>
                                        <p:tgtEl>
                                          <p:spTgt spid="1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after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1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afterEffect" presetSubtype="8" presetID="22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7" dur="500"/>
                                        <p:tgtEl>
                                          <p:spTgt spid="1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Class="entr" nodeType="after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20" grpId="1"/>
      <p:bldP build="whole" bldLvl="1" animBg="1" rev="0" advAuto="0" spid="1224" grpId="8"/>
      <p:bldP build="whole" bldLvl="1" animBg="1" rev="0" advAuto="0" spid="1217" grpId="2"/>
      <p:bldP build="whole" bldLvl="1" animBg="1" rev="0" advAuto="0" spid="1227" grpId="9"/>
      <p:bldP build="whole" bldLvl="1" animBg="1" rev="0" advAuto="0" spid="1221" grpId="3"/>
      <p:bldP build="whole" bldLvl="1" animBg="1" rev="0" advAuto="0" spid="1225" grpId="6"/>
      <p:bldP build="whole" bldLvl="1" animBg="1" rev="0" advAuto="0" spid="1226" grpId="7"/>
      <p:bldP build="whole" bldLvl="1" animBg="1" rev="0" advAuto="0" spid="1228" grpId="10"/>
      <p:bldP build="whole" bldLvl="1" animBg="1" rev="0" advAuto="0" spid="1223" grpId="5"/>
      <p:bldP build="whole" bldLvl="1" animBg="1" rev="0" advAuto="0" spid="1222" grpId="4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2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230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1" name="INTERSECT in SQL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INTERSECT in SQL</a:t>
              </a:r>
            </a:p>
          </p:txBody>
        </p:sp>
      </p:grpSp>
      <p:sp>
        <p:nvSpPr>
          <p:cNvPr id="1233" name="Slide Number"/>
          <p:cNvSpPr txBox="1"/>
          <p:nvPr>
            <p:ph type="sldNum" sz="quarter" idx="2"/>
          </p:nvPr>
        </p:nvSpPr>
        <p:spPr>
          <a:xfrm>
            <a:off x="8342897" y="6404292"/>
            <a:ext cx="34390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1234" name="Table 1"/>
          <p:cNvGraphicFramePr/>
          <p:nvPr/>
        </p:nvGraphicFramePr>
        <p:xfrm>
          <a:off x="3643631" y="1447800"/>
          <a:ext cx="5119369" cy="148336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717867"/>
                <a:gridCol w="1283017"/>
                <a:gridCol w="817880"/>
                <a:gridCol w="2300605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MID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Year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Director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Inception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2010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Christopher Nolan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42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Life of Pi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2012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Ang Lee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53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Gravity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2013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Alfonso Cuaron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35" name="Table 1"/>
          <p:cNvGraphicFramePr/>
          <p:nvPr/>
        </p:nvGraphicFramePr>
        <p:xfrm>
          <a:off x="342900" y="1447800"/>
          <a:ext cx="2987358" cy="1295399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690880"/>
                <a:gridCol w="887730"/>
                <a:gridCol w="690880"/>
                <a:gridCol w="717867"/>
              </a:tblGrid>
              <a:tr h="290015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Stars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3.5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42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4.0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53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4.5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123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42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1236" name="R"/>
          <p:cNvSpPr txBox="1"/>
          <p:nvPr/>
        </p:nvSpPr>
        <p:spPr>
          <a:xfrm>
            <a:off x="3276600" y="2971800"/>
            <a:ext cx="6096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</a:t>
            </a:r>
          </a:p>
        </p:txBody>
      </p:sp>
      <p:sp>
        <p:nvSpPr>
          <p:cNvPr id="1237" name="M"/>
          <p:cNvSpPr txBox="1"/>
          <p:nvPr/>
        </p:nvSpPr>
        <p:spPr>
          <a:xfrm>
            <a:off x="8229600" y="2895600"/>
            <a:ext cx="6096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4200"/>
              </a:lnSpc>
              <a:defRPr b="1" sz="28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</a:t>
            </a:r>
          </a:p>
        </p:txBody>
      </p:sp>
      <p:sp>
        <p:nvSpPr>
          <p:cNvPr id="1238" name="SELECT R.UID…"/>
          <p:cNvSpPr txBox="1"/>
          <p:nvPr/>
        </p:nvSpPr>
        <p:spPr>
          <a:xfrm>
            <a:off x="342900" y="3733800"/>
            <a:ext cx="8458200" cy="28346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24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SELECT	</a:t>
            </a:r>
            <a:r>
              <a:rPr>
                <a:solidFill>
                  <a:srgbClr val="0070C0"/>
                </a:solidFill>
              </a:rPr>
              <a:t>R.UID </a:t>
            </a:r>
            <a:endParaRPr sz="4400"/>
          </a:p>
          <a:p>
            <a:pPr>
              <a:defRPr b="1" sz="24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FROM		</a:t>
            </a:r>
            <a:r>
              <a:rPr>
                <a:solidFill>
                  <a:srgbClr val="E46C0A"/>
                </a:solidFill>
              </a:rPr>
              <a:t>Ratings R, Movies M </a:t>
            </a:r>
            <a:endParaRPr sz="4400"/>
          </a:p>
          <a:p>
            <a:pPr>
              <a:defRPr b="1" sz="24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WHERE	</a:t>
            </a:r>
            <a:r>
              <a:rPr>
                <a:solidFill>
                  <a:srgbClr val="77933C"/>
                </a:solidFill>
              </a:rPr>
              <a:t>R.MID = M.MID AND </a:t>
            </a:r>
            <a:endParaRPr sz="4400"/>
          </a:p>
          <a:p>
            <a:pPr>
              <a:defRPr b="1" sz="2400">
                <a:solidFill>
                  <a:srgbClr val="77933C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			M.Director = “Ang Lee”</a:t>
            </a:r>
            <a:endParaRPr sz="4400"/>
          </a:p>
          <a:p>
            <a:pPr>
              <a:defRPr b="1" sz="24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INTERSECT</a:t>
            </a:r>
            <a:endParaRPr sz="4400"/>
          </a:p>
          <a:p>
            <a:pPr>
              <a:defRPr b="1" sz="24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SELECT	</a:t>
            </a:r>
            <a:r>
              <a:rPr>
                <a:solidFill>
                  <a:srgbClr val="0070C0"/>
                </a:solidFill>
              </a:rPr>
              <a:t>R.UID </a:t>
            </a:r>
            <a:endParaRPr sz="4400"/>
          </a:p>
          <a:p>
            <a:pPr>
              <a:defRPr b="1" sz="24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FROM		</a:t>
            </a:r>
            <a:r>
              <a:rPr>
                <a:solidFill>
                  <a:srgbClr val="E46C0A"/>
                </a:solidFill>
              </a:rPr>
              <a:t>Ratings R, Movies M </a:t>
            </a:r>
            <a:endParaRPr sz="4400"/>
          </a:p>
          <a:p>
            <a:pPr>
              <a:defRPr b="1" sz="24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WHERE	</a:t>
            </a:r>
            <a:r>
              <a:rPr>
                <a:solidFill>
                  <a:srgbClr val="77933C"/>
                </a:solidFill>
              </a:rPr>
              <a:t>R.MID = M.MID AND M.Year = 2013</a:t>
            </a:r>
          </a:p>
        </p:txBody>
      </p:sp>
      <p:graphicFrame>
        <p:nvGraphicFramePr>
          <p:cNvPr id="1239" name="Table 1"/>
          <p:cNvGraphicFramePr/>
          <p:nvPr/>
        </p:nvGraphicFramePr>
        <p:xfrm>
          <a:off x="6057900" y="5295900"/>
          <a:ext cx="690881" cy="54136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690880"/>
              </a:tblGrid>
              <a:tr h="290015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graphicFrame>
        <p:nvGraphicFramePr>
          <p:cNvPr id="1240" name="Table 1"/>
          <p:cNvGraphicFramePr/>
          <p:nvPr/>
        </p:nvGraphicFramePr>
        <p:xfrm>
          <a:off x="6057900" y="3253521"/>
          <a:ext cx="690881" cy="792708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690880"/>
              </a:tblGrid>
              <a:tr h="290015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123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graphicFrame>
        <p:nvGraphicFramePr>
          <p:cNvPr id="1241" name="Table 1"/>
          <p:cNvGraphicFramePr/>
          <p:nvPr/>
        </p:nvGraphicFramePr>
        <p:xfrm>
          <a:off x="8229600" y="4267200"/>
          <a:ext cx="690881" cy="54136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690880"/>
              </a:tblGrid>
              <a:tr h="290015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1242" name="INTERSECT"/>
          <p:cNvSpPr txBox="1"/>
          <p:nvPr/>
        </p:nvSpPr>
        <p:spPr>
          <a:xfrm>
            <a:off x="6832965" y="3751052"/>
            <a:ext cx="1750328" cy="434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4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defRPr>
            </a:lvl1pPr>
          </a:lstStyle>
          <a:p>
            <a:pPr/>
            <a:r>
              <a:t>INTERSECT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41" grpId="4"/>
      <p:bldP build="whole" bldLvl="1" animBg="1" rev="0" advAuto="0" spid="1242" grpId="3"/>
      <p:bldP build="whole" bldLvl="1" animBg="1" rev="0" advAuto="0" spid="1240" grpId="1"/>
      <p:bldP build="whole" bldLvl="1" animBg="1" rev="0" advAuto="0" spid="1239" grpId="2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6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244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5" name="EXCEPT (Set Difference) in SQL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EXCEPT (Set Difference) in SQL</a:t>
              </a:r>
            </a:p>
          </p:txBody>
        </p:sp>
      </p:grpSp>
      <p:sp>
        <p:nvSpPr>
          <p:cNvPr id="1247" name="Slide Number"/>
          <p:cNvSpPr txBox="1"/>
          <p:nvPr>
            <p:ph type="sldNum" sz="quarter" idx="2"/>
          </p:nvPr>
        </p:nvSpPr>
        <p:spPr>
          <a:xfrm>
            <a:off x="8342897" y="6404292"/>
            <a:ext cx="34390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1248" name="Table 1"/>
          <p:cNvGraphicFramePr/>
          <p:nvPr/>
        </p:nvGraphicFramePr>
        <p:xfrm>
          <a:off x="3643631" y="1447800"/>
          <a:ext cx="5119369" cy="148336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717867"/>
                <a:gridCol w="1283017"/>
                <a:gridCol w="817880"/>
                <a:gridCol w="2300605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MID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Year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Director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Inception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2010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Christopher Nolan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42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Life of Pi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2012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Ang Lee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53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Gravity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2013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Alfonso Cuaron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49" name="Table 1"/>
          <p:cNvGraphicFramePr/>
          <p:nvPr/>
        </p:nvGraphicFramePr>
        <p:xfrm>
          <a:off x="342900" y="1447800"/>
          <a:ext cx="2987358" cy="1295399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690880"/>
                <a:gridCol w="887730"/>
                <a:gridCol w="690880"/>
                <a:gridCol w="717867"/>
              </a:tblGrid>
              <a:tr h="290015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Stars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3.5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42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4.0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53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4.5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123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42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1250" name="R"/>
          <p:cNvSpPr txBox="1"/>
          <p:nvPr/>
        </p:nvSpPr>
        <p:spPr>
          <a:xfrm>
            <a:off x="3276600" y="2971800"/>
            <a:ext cx="6096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</a:t>
            </a:r>
          </a:p>
        </p:txBody>
      </p:sp>
      <p:sp>
        <p:nvSpPr>
          <p:cNvPr id="1251" name="M"/>
          <p:cNvSpPr txBox="1"/>
          <p:nvPr/>
        </p:nvSpPr>
        <p:spPr>
          <a:xfrm>
            <a:off x="8229600" y="2895600"/>
            <a:ext cx="6096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4200"/>
              </a:lnSpc>
              <a:defRPr b="1" sz="28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</a:t>
            </a:r>
          </a:p>
        </p:txBody>
      </p:sp>
      <p:sp>
        <p:nvSpPr>
          <p:cNvPr id="1252" name="SELECT R.UID…"/>
          <p:cNvSpPr txBox="1"/>
          <p:nvPr/>
        </p:nvSpPr>
        <p:spPr>
          <a:xfrm>
            <a:off x="342900" y="3733800"/>
            <a:ext cx="8458200" cy="28346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24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SELECT	</a:t>
            </a:r>
            <a:r>
              <a:rPr>
                <a:solidFill>
                  <a:srgbClr val="0070C0"/>
                </a:solidFill>
              </a:rPr>
              <a:t>R.UID </a:t>
            </a:r>
            <a:endParaRPr sz="4400"/>
          </a:p>
          <a:p>
            <a:pPr>
              <a:defRPr b="1" sz="24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FROM		</a:t>
            </a:r>
            <a:r>
              <a:rPr>
                <a:solidFill>
                  <a:srgbClr val="E46C0A"/>
                </a:solidFill>
              </a:rPr>
              <a:t>Ratings R, Movies M </a:t>
            </a:r>
            <a:endParaRPr sz="4400"/>
          </a:p>
          <a:p>
            <a:pPr>
              <a:defRPr b="1" sz="24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WHERE	</a:t>
            </a:r>
            <a:r>
              <a:rPr>
                <a:solidFill>
                  <a:srgbClr val="77933C"/>
                </a:solidFill>
              </a:rPr>
              <a:t>R.MID = M.MID AND </a:t>
            </a:r>
            <a:endParaRPr sz="4400"/>
          </a:p>
          <a:p>
            <a:pPr>
              <a:defRPr b="1" sz="2400">
                <a:solidFill>
                  <a:srgbClr val="77933C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			M.Director = “Ang Lee”</a:t>
            </a:r>
            <a:endParaRPr sz="4400"/>
          </a:p>
          <a:p>
            <a:pPr>
              <a:defRPr b="1" sz="24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EXCEPT</a:t>
            </a:r>
            <a:endParaRPr sz="4400"/>
          </a:p>
          <a:p>
            <a:pPr>
              <a:defRPr b="1" sz="24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SELECT	</a:t>
            </a:r>
            <a:r>
              <a:rPr>
                <a:solidFill>
                  <a:srgbClr val="0070C0"/>
                </a:solidFill>
              </a:rPr>
              <a:t>R.UID </a:t>
            </a:r>
            <a:endParaRPr sz="4400"/>
          </a:p>
          <a:p>
            <a:pPr>
              <a:defRPr b="1" sz="24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FROM		</a:t>
            </a:r>
            <a:r>
              <a:rPr>
                <a:solidFill>
                  <a:srgbClr val="E46C0A"/>
                </a:solidFill>
              </a:rPr>
              <a:t>Ratings R, Movies M </a:t>
            </a:r>
            <a:endParaRPr sz="4400"/>
          </a:p>
          <a:p>
            <a:pPr>
              <a:defRPr b="1" sz="24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WHERE	</a:t>
            </a:r>
            <a:r>
              <a:rPr>
                <a:solidFill>
                  <a:srgbClr val="77933C"/>
                </a:solidFill>
              </a:rPr>
              <a:t>R.MID = M.MID AND M.Year = 2013</a:t>
            </a:r>
          </a:p>
        </p:txBody>
      </p:sp>
      <p:graphicFrame>
        <p:nvGraphicFramePr>
          <p:cNvPr id="1253" name="Table 1"/>
          <p:cNvGraphicFramePr/>
          <p:nvPr/>
        </p:nvGraphicFramePr>
        <p:xfrm>
          <a:off x="6421120" y="5321300"/>
          <a:ext cx="690881" cy="54136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690880"/>
              </a:tblGrid>
              <a:tr h="290015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graphicFrame>
        <p:nvGraphicFramePr>
          <p:cNvPr id="1254" name="Table 1"/>
          <p:cNvGraphicFramePr/>
          <p:nvPr/>
        </p:nvGraphicFramePr>
        <p:xfrm>
          <a:off x="6421120" y="3373627"/>
          <a:ext cx="690881" cy="792708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690880"/>
              </a:tblGrid>
              <a:tr h="290015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123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graphicFrame>
        <p:nvGraphicFramePr>
          <p:cNvPr id="1255" name="Table 1"/>
          <p:cNvGraphicFramePr/>
          <p:nvPr/>
        </p:nvGraphicFramePr>
        <p:xfrm>
          <a:off x="8229600" y="4267200"/>
          <a:ext cx="690881" cy="54136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690880"/>
              </a:tblGrid>
              <a:tr h="290015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123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1256" name="EXCEPT"/>
          <p:cNvSpPr txBox="1"/>
          <p:nvPr/>
        </p:nvSpPr>
        <p:spPr>
          <a:xfrm>
            <a:off x="7319861" y="3751052"/>
            <a:ext cx="1201600" cy="434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4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defRPr>
            </a:lvl1pPr>
          </a:lstStyle>
          <a:p>
            <a:pPr/>
            <a:r>
              <a:t>EXCEPT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56" grpId="3"/>
      <p:bldP build="whole" bldLvl="1" animBg="1" rev="0" advAuto="0" spid="1255" grpId="4"/>
      <p:bldP build="whole" bldLvl="1" animBg="1" rev="0" advAuto="0" spid="1253" grpId="2"/>
      <p:bldP build="whole" bldLvl="1" animBg="1" rev="0" advAuto="0" spid="1254" grpId="1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0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25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9" name="The Contentious Bag Semantics!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The Contentious Bag Semantics!</a:t>
              </a:r>
            </a:p>
          </p:txBody>
        </p:sp>
      </p:grpSp>
      <p:sp>
        <p:nvSpPr>
          <p:cNvPr id="1261" name="Slide Number"/>
          <p:cNvSpPr txBox="1"/>
          <p:nvPr>
            <p:ph type="sldNum" sz="quarter" idx="2"/>
          </p:nvPr>
        </p:nvSpPr>
        <p:spPr>
          <a:xfrm>
            <a:off x="8342897" y="6404292"/>
            <a:ext cx="34390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1262" name="Table 1"/>
          <p:cNvGraphicFramePr/>
          <p:nvPr/>
        </p:nvGraphicFramePr>
        <p:xfrm>
          <a:off x="1143000" y="1905000"/>
          <a:ext cx="690881" cy="1798092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690880"/>
              </a:tblGrid>
              <a:tr h="290015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123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123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graphicFrame>
        <p:nvGraphicFramePr>
          <p:cNvPr id="1263" name="Table 1"/>
          <p:cNvGraphicFramePr/>
          <p:nvPr/>
        </p:nvGraphicFramePr>
        <p:xfrm>
          <a:off x="2286000" y="1905000"/>
          <a:ext cx="690881" cy="1295399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690880"/>
              </a:tblGrid>
              <a:tr h="290015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123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123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92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1264" name="UNION ALL"/>
          <p:cNvSpPr txBox="1"/>
          <p:nvPr/>
        </p:nvSpPr>
        <p:spPr>
          <a:xfrm>
            <a:off x="3819702" y="1905000"/>
            <a:ext cx="2024693" cy="4851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8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defRPr>
            </a:lvl1pPr>
          </a:lstStyle>
          <a:p>
            <a:pPr/>
            <a:r>
              <a:t>UNION ALL</a:t>
            </a:r>
          </a:p>
        </p:txBody>
      </p:sp>
      <p:sp>
        <p:nvSpPr>
          <p:cNvPr id="1265" name="Shape"/>
          <p:cNvSpPr/>
          <p:nvPr/>
        </p:nvSpPr>
        <p:spPr>
          <a:xfrm rot="16200000">
            <a:off x="4611944" y="1292409"/>
            <a:ext cx="533401" cy="2667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9440"/>
                </a:moveTo>
                <a:lnTo>
                  <a:pt x="5400" y="19440"/>
                </a:lnTo>
                <a:lnTo>
                  <a:pt x="5400" y="0"/>
                </a:lnTo>
                <a:lnTo>
                  <a:pt x="16200" y="0"/>
                </a:lnTo>
                <a:lnTo>
                  <a:pt x="16200" y="19440"/>
                </a:lnTo>
                <a:lnTo>
                  <a:pt x="21600" y="19440"/>
                </a:lnTo>
                <a:lnTo>
                  <a:pt x="108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graphicFrame>
        <p:nvGraphicFramePr>
          <p:cNvPr id="1266" name="Table 1"/>
          <p:cNvGraphicFramePr/>
          <p:nvPr/>
        </p:nvGraphicFramePr>
        <p:xfrm>
          <a:off x="6797615" y="1905000"/>
          <a:ext cx="690881" cy="2803475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690880"/>
              </a:tblGrid>
              <a:tr h="290015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123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123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123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123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92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1267" name="Add the number…"/>
          <p:cNvSpPr txBox="1"/>
          <p:nvPr/>
        </p:nvSpPr>
        <p:spPr>
          <a:xfrm>
            <a:off x="3487994" y="3200400"/>
            <a:ext cx="2781303" cy="827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100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Add the number</a:t>
            </a:r>
            <a:endParaRPr sz="4400"/>
          </a:p>
          <a:p>
            <a:pPr algn="ctr">
              <a:lnSpc>
                <a:spcPct val="1100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of repetitions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500"/>
                                        <p:tgtEl>
                                          <p:spTgt spid="1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66" grpId="3"/>
      <p:bldP build="whole" bldLvl="1" animBg="1" rev="0" advAuto="0" spid="1265" grpId="1"/>
      <p:bldP build="whole" bldLvl="1" animBg="1" rev="0" advAuto="0" spid="1267" grpId="4"/>
      <p:bldP build="whole" bldLvl="1" animBg="1" rev="0" advAuto="0" spid="1264" grpId="2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1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26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0" name="The Contentious Bag Semantics!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The Contentious Bag Semantics!</a:t>
              </a:r>
            </a:p>
          </p:txBody>
        </p:sp>
      </p:grpSp>
      <p:sp>
        <p:nvSpPr>
          <p:cNvPr id="1272" name="Slide Number"/>
          <p:cNvSpPr txBox="1"/>
          <p:nvPr>
            <p:ph type="sldNum" sz="quarter" idx="2"/>
          </p:nvPr>
        </p:nvSpPr>
        <p:spPr>
          <a:xfrm>
            <a:off x="8342897" y="6404292"/>
            <a:ext cx="34390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1273" name="Table 1"/>
          <p:cNvGraphicFramePr/>
          <p:nvPr/>
        </p:nvGraphicFramePr>
        <p:xfrm>
          <a:off x="1143000" y="1905000"/>
          <a:ext cx="690881" cy="1798092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690880"/>
              </a:tblGrid>
              <a:tr h="290015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123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123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graphicFrame>
        <p:nvGraphicFramePr>
          <p:cNvPr id="1274" name="Table 1"/>
          <p:cNvGraphicFramePr/>
          <p:nvPr/>
        </p:nvGraphicFramePr>
        <p:xfrm>
          <a:off x="2286000" y="1905000"/>
          <a:ext cx="690881" cy="1295399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690880"/>
              </a:tblGrid>
              <a:tr h="290015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123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123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92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1275" name="EXCEPT ALL"/>
          <p:cNvSpPr txBox="1"/>
          <p:nvPr/>
        </p:nvSpPr>
        <p:spPr>
          <a:xfrm>
            <a:off x="3738105" y="1905000"/>
            <a:ext cx="2238089" cy="4851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8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defRPr>
            </a:lvl1pPr>
          </a:lstStyle>
          <a:p>
            <a:pPr/>
            <a:r>
              <a:t>EXCEPT ALL</a:t>
            </a:r>
          </a:p>
        </p:txBody>
      </p:sp>
      <p:sp>
        <p:nvSpPr>
          <p:cNvPr id="1276" name="Shape"/>
          <p:cNvSpPr/>
          <p:nvPr/>
        </p:nvSpPr>
        <p:spPr>
          <a:xfrm rot="16200000">
            <a:off x="4637751" y="1292409"/>
            <a:ext cx="533401" cy="2667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9440"/>
                </a:moveTo>
                <a:lnTo>
                  <a:pt x="5400" y="19440"/>
                </a:lnTo>
                <a:lnTo>
                  <a:pt x="5400" y="0"/>
                </a:lnTo>
                <a:lnTo>
                  <a:pt x="16200" y="0"/>
                </a:lnTo>
                <a:lnTo>
                  <a:pt x="16200" y="19440"/>
                </a:lnTo>
                <a:lnTo>
                  <a:pt x="21600" y="19440"/>
                </a:lnTo>
                <a:lnTo>
                  <a:pt x="108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graphicFrame>
        <p:nvGraphicFramePr>
          <p:cNvPr id="1277" name="Table 1"/>
          <p:cNvGraphicFramePr/>
          <p:nvPr/>
        </p:nvGraphicFramePr>
        <p:xfrm>
          <a:off x="6797615" y="1905000"/>
          <a:ext cx="690881" cy="1044053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690880"/>
              </a:tblGrid>
              <a:tr h="290015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1278" name="Subtract the number…"/>
          <p:cNvSpPr txBox="1"/>
          <p:nvPr/>
        </p:nvSpPr>
        <p:spPr>
          <a:xfrm>
            <a:off x="3408102" y="3200400"/>
            <a:ext cx="2992698" cy="827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100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Subtract the number</a:t>
            </a:r>
            <a:endParaRPr sz="4400"/>
          </a:p>
          <a:p>
            <a:pPr algn="ctr">
              <a:lnSpc>
                <a:spcPct val="1100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of repetitions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7" dur="500"/>
                                        <p:tgtEl>
                                          <p:spTgt spid="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77" grpId="3"/>
      <p:bldP build="whole" bldLvl="1" animBg="1" rev="0" advAuto="0" spid="1278" grpId="4"/>
      <p:bldP build="whole" bldLvl="1" animBg="1" rev="0" advAuto="0" spid="1276" grpId="1"/>
      <p:bldP build="whole" bldLvl="1" animBg="1" rev="0" advAuto="0" spid="1275" grpId="2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2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280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1" name="The Contentious Bag Semantics!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The Contentious Bag Semantics!</a:t>
              </a:r>
            </a:p>
          </p:txBody>
        </p:sp>
      </p:grpSp>
      <p:sp>
        <p:nvSpPr>
          <p:cNvPr id="1283" name="Slide Number"/>
          <p:cNvSpPr txBox="1"/>
          <p:nvPr>
            <p:ph type="sldNum" sz="quarter" idx="2"/>
          </p:nvPr>
        </p:nvSpPr>
        <p:spPr>
          <a:xfrm>
            <a:off x="8342897" y="6404292"/>
            <a:ext cx="34390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1284" name="Table 1"/>
          <p:cNvGraphicFramePr/>
          <p:nvPr/>
        </p:nvGraphicFramePr>
        <p:xfrm>
          <a:off x="1143000" y="1905000"/>
          <a:ext cx="690881" cy="1798092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690880"/>
              </a:tblGrid>
              <a:tr h="290015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123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123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graphicFrame>
        <p:nvGraphicFramePr>
          <p:cNvPr id="1285" name="Table 1"/>
          <p:cNvGraphicFramePr/>
          <p:nvPr/>
        </p:nvGraphicFramePr>
        <p:xfrm>
          <a:off x="2286000" y="1905000"/>
          <a:ext cx="690881" cy="1295399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690880"/>
              </a:tblGrid>
              <a:tr h="290015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123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123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92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1286" name="INTERSECT ALL"/>
          <p:cNvSpPr txBox="1"/>
          <p:nvPr/>
        </p:nvSpPr>
        <p:spPr>
          <a:xfrm>
            <a:off x="3455849" y="1905000"/>
            <a:ext cx="2878272" cy="4851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8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defRPr>
            </a:lvl1pPr>
          </a:lstStyle>
          <a:p>
            <a:pPr/>
            <a:r>
              <a:t>INTERSECT ALL</a:t>
            </a:r>
          </a:p>
        </p:txBody>
      </p:sp>
      <p:sp>
        <p:nvSpPr>
          <p:cNvPr id="1287" name="Shape"/>
          <p:cNvSpPr/>
          <p:nvPr/>
        </p:nvSpPr>
        <p:spPr>
          <a:xfrm rot="16200000">
            <a:off x="4677697" y="1292409"/>
            <a:ext cx="533401" cy="2667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9440"/>
                </a:moveTo>
                <a:lnTo>
                  <a:pt x="5400" y="19440"/>
                </a:lnTo>
                <a:lnTo>
                  <a:pt x="5400" y="0"/>
                </a:lnTo>
                <a:lnTo>
                  <a:pt x="16200" y="0"/>
                </a:lnTo>
                <a:lnTo>
                  <a:pt x="16200" y="19440"/>
                </a:lnTo>
                <a:lnTo>
                  <a:pt x="21600" y="19440"/>
                </a:lnTo>
                <a:lnTo>
                  <a:pt x="108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graphicFrame>
        <p:nvGraphicFramePr>
          <p:cNvPr id="1288" name="Table 1"/>
          <p:cNvGraphicFramePr/>
          <p:nvPr/>
        </p:nvGraphicFramePr>
        <p:xfrm>
          <a:off x="6797615" y="1905000"/>
          <a:ext cx="690881" cy="1044053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690880"/>
              </a:tblGrid>
              <a:tr h="290015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123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513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123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1289" name="Minimum of the number of repetitions"/>
          <p:cNvSpPr txBox="1"/>
          <p:nvPr/>
        </p:nvSpPr>
        <p:spPr>
          <a:xfrm>
            <a:off x="3335594" y="3200400"/>
            <a:ext cx="3217607" cy="827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100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Minimum of the number of repetitions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500"/>
                                        <p:tgtEl>
                                          <p:spTgt spid="1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89" grpId="4"/>
      <p:bldP build="whole" bldLvl="1" animBg="1" rev="0" advAuto="0" spid="1287" grpId="1"/>
      <p:bldP build="whole" bldLvl="1" animBg="1" rev="0" advAuto="0" spid="1286" grpId="2"/>
      <p:bldP build="whole" bldLvl="1" animBg="1" rev="0" advAuto="0" spid="1288" grpId="3"/>
    </p:bld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