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4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5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11" r:id="rId2"/>
    <p:sldId id="378" r:id="rId3"/>
    <p:sldId id="335" r:id="rId4"/>
    <p:sldId id="392" r:id="rId5"/>
    <p:sldId id="389" r:id="rId6"/>
    <p:sldId id="390" r:id="rId7"/>
    <p:sldId id="275" r:id="rId8"/>
    <p:sldId id="379" r:id="rId9"/>
    <p:sldId id="337" r:id="rId10"/>
    <p:sldId id="316" r:id="rId11"/>
    <p:sldId id="315" r:id="rId12"/>
    <p:sldId id="348" r:id="rId13"/>
    <p:sldId id="325" r:id="rId14"/>
    <p:sldId id="360" r:id="rId15"/>
    <p:sldId id="361" r:id="rId16"/>
    <p:sldId id="302" r:id="rId17"/>
    <p:sldId id="391" r:id="rId18"/>
    <p:sldId id="341" r:id="rId19"/>
    <p:sldId id="364" r:id="rId20"/>
    <p:sldId id="366" r:id="rId21"/>
    <p:sldId id="367" r:id="rId22"/>
    <p:sldId id="368" r:id="rId23"/>
    <p:sldId id="369" r:id="rId24"/>
    <p:sldId id="388" r:id="rId25"/>
    <p:sldId id="370" r:id="rId26"/>
    <p:sldId id="371" r:id="rId27"/>
    <p:sldId id="299" r:id="rId28"/>
    <p:sldId id="300" r:id="rId29"/>
    <p:sldId id="380" r:id="rId30"/>
    <p:sldId id="372" r:id="rId31"/>
    <p:sldId id="373" r:id="rId32"/>
    <p:sldId id="374" r:id="rId33"/>
    <p:sldId id="375" r:id="rId34"/>
    <p:sldId id="376" r:id="rId35"/>
    <p:sldId id="381" r:id="rId36"/>
    <p:sldId id="382" r:id="rId37"/>
    <p:sldId id="383" r:id="rId38"/>
    <p:sldId id="384" r:id="rId39"/>
    <p:sldId id="385" r:id="rId40"/>
    <p:sldId id="386" r:id="rId41"/>
    <p:sldId id="387" r:id="rId42"/>
    <p:sldId id="278" r:id="rId43"/>
    <p:sldId id="279" r:id="rId44"/>
    <p:sldId id="280" r:id="rId45"/>
    <p:sldId id="281" r:id="rId46"/>
    <p:sldId id="283" r:id="rId47"/>
    <p:sldId id="285" r:id="rId48"/>
    <p:sldId id="287" r:id="rId49"/>
    <p:sldId id="288" r:id="rId50"/>
    <p:sldId id="289" r:id="rId51"/>
    <p:sldId id="290" r:id="rId52"/>
    <p:sldId id="377" r:id="rId5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0033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68893F-2996-481D-A451-4981D9DB8E49}" v="98" dt="2021-04-27T22:37:09.5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80" autoAdjust="0"/>
    <p:restoredTop sz="96376" autoAdjust="0"/>
  </p:normalViewPr>
  <p:slideViewPr>
    <p:cSldViewPr snapToGrid="0">
      <p:cViewPr varScale="1">
        <p:scale>
          <a:sx n="93" d="100"/>
          <a:sy n="93" d="100"/>
        </p:scale>
        <p:origin x="6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8274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073" y="3"/>
            <a:ext cx="298274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889" y="4416512"/>
            <a:ext cx="5046040" cy="418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831423"/>
            <a:ext cx="2982742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073" y="8831423"/>
            <a:ext cx="2982742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52024C-E910-0047-BDBD-314096D470A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632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558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43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43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  <p:extLst>
      <p:ext uri="{BB962C8B-B14F-4D97-AF65-F5344CB8AC3E}">
        <p14:creationId xmlns:p14="http://schemas.microsoft.com/office/powerpoint/2010/main" val="1613807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2C88797-F12C-244A-B62D-D1B01367B124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842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F1D7D9A-6ECC-CB43-82B7-89C456778596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CB96F8-4C8C-C74B-807D-B53946D88B6C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C594E0A-663F-0742-A37A-86459FE17098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ED82F8B-5CD1-6A49-A6AA-5CB7B08214E4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EDA603C-4393-9148-947E-7CFA4A36782D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2DB77E9-F563-FD48-BC9B-F03C3E853A1D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D15F447-AD4E-A041-8D7A-F40A82917DEE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6D68180-B44C-B747-92FD-73E3B78D35B2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3CC57FA-8898-5342-B780-DB85C5F615C7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D4F0740-B09B-5749-BF72-330541BD7DAF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19402-5806-2547-A9A7-43C8722B9D6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61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6AFB3C-17B6-7040-B2EC-5ABBFC8056D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6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EE2AD6-2E0C-3641-B074-0877476F6D2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6D993-0F5B-8045-8F9F-F51CA661F9E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11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38F4F-AD83-5E48-818D-221FA860F2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78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51A93-B1CE-C742-8ABE-988CFE5A4BD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3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8796B-7E94-4E45-8148-B71F23F4CE7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15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7F9EE-F7DD-214B-B27D-5E8EEE639D2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26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1151F-47FD-D34D-BA55-8B4CB6E642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4D4DB-9DDC-BC4C-B243-625BF2EDD56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A8E59-39D9-0341-8C08-4FE45390656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68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D0C694-BA36-A043-9ADB-3F1B4560408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6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162F37-565C-EF4D-9F6C-DEFDB2F7EAB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9" Type="http://schemas.openxmlformats.org/officeDocument/2006/relationships/image" Target="../media/image5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6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9" Type="http://schemas.openxmlformats.org/officeDocument/2006/relationships/image" Target="../media/image6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0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7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4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13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image" Target="../media/image8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9.wmf"/><Relationship Id="rId2" Type="http://schemas.openxmlformats.org/officeDocument/2006/relationships/tags" Target="../tags/tag2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10.wmf"/><Relationship Id="rId2" Type="http://schemas.openxmlformats.org/officeDocument/2006/relationships/tags" Target="../tags/tag3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11.wmf"/><Relationship Id="rId2" Type="http://schemas.openxmlformats.org/officeDocument/2006/relationships/tags" Target="../tags/tag3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ubtitle 2"/>
          <p:cNvSpPr>
            <a:spLocks noGrp="1"/>
          </p:cNvSpPr>
          <p:nvPr>
            <p:ph type="subTitle" idx="1"/>
          </p:nvPr>
        </p:nvSpPr>
        <p:spPr>
          <a:xfrm>
            <a:off x="838200" y="914400"/>
            <a:ext cx="7259638" cy="5232400"/>
          </a:xfrm>
        </p:spPr>
        <p:txBody>
          <a:bodyPr/>
          <a:lstStyle/>
          <a:p>
            <a:r>
              <a:rPr lang="en-US" sz="2400" dirty="0">
                <a:latin typeface="Times New Roman" charset="0"/>
                <a:ea typeface="MS PGothic" charset="0"/>
                <a:cs typeface="MS PGothic" charset="0"/>
              </a:rPr>
              <a:t>CSE 140: Components and Design Techniques for Digital Systems</a:t>
            </a:r>
          </a:p>
          <a:p>
            <a:endParaRPr lang="en-US" sz="2400" dirty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dirty="0">
                <a:latin typeface="Times New Roman" charset="0"/>
                <a:ea typeface="MS PGothic" charset="0"/>
                <a:cs typeface="MS PGothic" charset="0"/>
              </a:rPr>
              <a:t>Lecture 8: </a:t>
            </a:r>
          </a:p>
          <a:p>
            <a:r>
              <a:rPr lang="en-US" dirty="0">
                <a:latin typeface="Times New Roman" charset="0"/>
              </a:rPr>
              <a:t>Sequential Networks and Finite State Machines</a:t>
            </a:r>
            <a:endParaRPr lang="en-US" sz="2400" dirty="0">
              <a:latin typeface="Times New Roman" charset="0"/>
              <a:ea typeface="MS PGothic" charset="0"/>
              <a:cs typeface="MS PGothic" charset="0"/>
            </a:endParaRPr>
          </a:p>
          <a:p>
            <a:endParaRPr lang="en-US" sz="2000" dirty="0">
              <a:latin typeface="Times New Roman" charset="0"/>
              <a:ea typeface="MS PGothic" charset="0"/>
              <a:cs typeface="MS PGothic" charset="0"/>
            </a:endParaRPr>
          </a:p>
          <a:p>
            <a:endParaRPr lang="en-US" sz="2000" dirty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CK Cheng</a:t>
            </a: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Dept. of Computer Science and Engineering</a:t>
            </a: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University of California, San Diego</a:t>
            </a:r>
          </a:p>
        </p:txBody>
      </p:sp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885F540-AEE1-5C4D-8E74-36EE96DEFB9F}" type="slidenum">
              <a:rPr lang="en-US" sz="1400">
                <a:ea typeface="MS PGothic" charset="0"/>
                <a:cs typeface="MS PGothic" charset="0"/>
              </a:rPr>
              <a:pPr eaLnBrk="1" hangingPunct="1"/>
              <a:t>1</a:t>
            </a:fld>
            <a:endParaRPr lang="en-US" sz="1400" dirty="0"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70844"/>
          </a:xfrm>
        </p:spPr>
        <p:txBody>
          <a:bodyPr/>
          <a:lstStyle/>
          <a:p>
            <a:pPr algn="l"/>
            <a:r>
              <a:rPr lang="en-US" dirty="0"/>
              <a:t>3.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222" y="1236133"/>
            <a:ext cx="7667978" cy="4114800"/>
          </a:xfrm>
        </p:spPr>
        <p:txBody>
          <a:bodyPr/>
          <a:lstStyle/>
          <a:p>
            <a:r>
              <a:rPr lang="en-US" dirty="0"/>
              <a:t>Specification: </a:t>
            </a:r>
          </a:p>
          <a:p>
            <a:pPr lvl="1"/>
            <a:r>
              <a:rPr lang="en-US" dirty="0"/>
              <a:t>Finite State Machine:</a:t>
            </a:r>
          </a:p>
          <a:p>
            <a:pPr lvl="2"/>
            <a:r>
              <a:rPr lang="en-US" dirty="0"/>
              <a:t>Behavior, State Diagram, State Table</a:t>
            </a:r>
          </a:p>
          <a:p>
            <a:pPr lvl="2"/>
            <a:r>
              <a:rPr lang="en-US" dirty="0"/>
              <a:t>Register Transfer Level Description</a:t>
            </a:r>
          </a:p>
          <a:p>
            <a:r>
              <a:rPr lang="en-US" dirty="0"/>
              <a:t>Design Flow</a:t>
            </a:r>
          </a:p>
          <a:p>
            <a:r>
              <a:rPr lang="en-US" dirty="0"/>
              <a:t>Excitation Table</a:t>
            </a:r>
          </a:p>
          <a:p>
            <a:r>
              <a:rPr lang="en-US" dirty="0"/>
              <a:t>Mealy and Moore Machines</a:t>
            </a:r>
          </a:p>
          <a:p>
            <a:r>
              <a:rPr lang="en-US" dirty="0"/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FB3C-17B6-7040-B2EC-5ABBFC8056D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1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0D1ABEA-828E-4E4B-ABDD-A705849D1022}" type="slidenum">
              <a:rPr lang="en-US" sz="1400"/>
              <a:pPr/>
              <a:t>3</a:t>
            </a:fld>
            <a:endParaRPr lang="en-US" sz="14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772400" cy="885172"/>
          </a:xfrm>
        </p:spPr>
        <p:txBody>
          <a:bodyPr/>
          <a:lstStyle/>
          <a:p>
            <a:pPr algn="l" eaLnBrk="1" hangingPunct="1"/>
            <a:r>
              <a:rPr lang="en-US" dirty="0">
                <a:latin typeface="Times New Roman" charset="0"/>
              </a:rPr>
              <a:t>Specification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7645" y="1043218"/>
            <a:ext cx="7947378" cy="506477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latin typeface="Times New Roman" charset="0"/>
              </a:rPr>
              <a:t>Combinational Logic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latin typeface="Times New Roman" charset="0"/>
              </a:rPr>
              <a:t>Truth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latin typeface="Times New Roman" charset="0"/>
              </a:rPr>
              <a:t>Boolean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latin typeface="Times New Roman" charset="0"/>
              </a:rPr>
              <a:t>Logic Diagram (No feedback loops)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Sequential Networks: Finite State Machines</a:t>
            </a:r>
            <a:endParaRPr lang="en-US" dirty="0">
              <a:solidFill>
                <a:srgbClr val="990033"/>
              </a:solidFill>
              <a:latin typeface="Times New Roman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State Diagram, State Assignment, State Table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Excitation Table and Characteristic Expression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Register-Transfer Level Description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Logic Diagram (FFs and feedback loops)</a:t>
            </a:r>
          </a:p>
        </p:txBody>
      </p:sp>
    </p:spTree>
    <p:extLst>
      <p:ext uri="{BB962C8B-B14F-4D97-AF65-F5344CB8AC3E}">
        <p14:creationId xmlns:p14="http://schemas.microsoft.com/office/powerpoint/2010/main" val="219497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94690" y="0"/>
            <a:ext cx="8496910" cy="685800"/>
          </a:xfrm>
        </p:spPr>
        <p:txBody>
          <a:bodyPr anchor="ctr">
            <a:norm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Finite State Machine: Overview using An example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4690" y="849374"/>
            <a:ext cx="4210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State Table and State Diagram</a:t>
            </a:r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F708A847-7869-F2C2-5141-E8A12996B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742824"/>
              </p:ext>
            </p:extLst>
          </p:nvPr>
        </p:nvGraphicFramePr>
        <p:xfrm>
          <a:off x="626537" y="1739169"/>
          <a:ext cx="3946355" cy="37412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9271">
                  <a:extLst>
                    <a:ext uri="{9D8B030D-6E8A-4147-A177-3AD203B41FA5}">
                      <a16:colId xmlns:a16="http://schemas.microsoft.com/office/drawing/2014/main" val="2165204149"/>
                    </a:ext>
                  </a:extLst>
                </a:gridCol>
                <a:gridCol w="789271">
                  <a:extLst>
                    <a:ext uri="{9D8B030D-6E8A-4147-A177-3AD203B41FA5}">
                      <a16:colId xmlns:a16="http://schemas.microsoft.com/office/drawing/2014/main" val="2246557385"/>
                    </a:ext>
                  </a:extLst>
                </a:gridCol>
                <a:gridCol w="789271">
                  <a:extLst>
                    <a:ext uri="{9D8B030D-6E8A-4147-A177-3AD203B41FA5}">
                      <a16:colId xmlns:a16="http://schemas.microsoft.com/office/drawing/2014/main" val="3813096125"/>
                    </a:ext>
                  </a:extLst>
                </a:gridCol>
                <a:gridCol w="789271">
                  <a:extLst>
                    <a:ext uri="{9D8B030D-6E8A-4147-A177-3AD203B41FA5}">
                      <a16:colId xmlns:a16="http://schemas.microsoft.com/office/drawing/2014/main" val="1733877403"/>
                    </a:ext>
                  </a:extLst>
                </a:gridCol>
                <a:gridCol w="789271">
                  <a:extLst>
                    <a:ext uri="{9D8B030D-6E8A-4147-A177-3AD203B41FA5}">
                      <a16:colId xmlns:a16="http://schemas.microsoft.com/office/drawing/2014/main" val="836367941"/>
                    </a:ext>
                  </a:extLst>
                </a:gridCol>
              </a:tblGrid>
              <a:tr h="771140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>
                          <a:solidFill>
                            <a:srgbClr val="C00000"/>
                          </a:solidFill>
                        </a:rPr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X0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err="1"/>
                        <a:t>Xm</a:t>
                      </a:r>
                      <a:endParaRPr lang="en-US" sz="18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05771"/>
                  </a:ext>
                </a:extLst>
              </a:tr>
              <a:tr h="771140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Si,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73893"/>
                  </a:ext>
                </a:extLst>
              </a:tr>
              <a:tr h="771140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>
                          <a:solidFill>
                            <a:srgbClr val="C00000"/>
                          </a:solidFill>
                        </a:rPr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366599"/>
                  </a:ext>
                </a:extLst>
              </a:tr>
              <a:tr h="656673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>
                          <a:solidFill>
                            <a:srgbClr val="C00000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41883"/>
                  </a:ext>
                </a:extLst>
              </a:tr>
              <a:tr h="771140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>
                          <a:solidFill>
                            <a:srgbClr val="C00000"/>
                          </a:solidFill>
                        </a:rPr>
                        <a:t>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91457"/>
                  </a:ext>
                </a:extLst>
              </a:tr>
            </a:tbl>
          </a:graphicData>
        </a:graphic>
      </p:graphicFrame>
      <p:sp>
        <p:nvSpPr>
          <p:cNvPr id="34" name="Flowchart: Connector 33">
            <a:extLst>
              <a:ext uri="{FF2B5EF4-FFF2-40B4-BE49-F238E27FC236}">
                <a16:creationId xmlns:a16="http://schemas.microsoft.com/office/drawing/2014/main" id="{1854BDF6-C8D5-139B-47EF-1638515A3E17}"/>
              </a:ext>
            </a:extLst>
          </p:cNvPr>
          <p:cNvSpPr/>
          <p:nvPr/>
        </p:nvSpPr>
        <p:spPr>
          <a:xfrm>
            <a:off x="5774076" y="2671282"/>
            <a:ext cx="606176" cy="657545"/>
          </a:xfrm>
          <a:prstGeom prst="flowChartConnector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47AC718C-FF0A-5375-016E-21F088270A59}"/>
              </a:ext>
            </a:extLst>
          </p:cNvPr>
          <p:cNvSpPr/>
          <p:nvPr/>
        </p:nvSpPr>
        <p:spPr>
          <a:xfrm>
            <a:off x="7431643" y="2671282"/>
            <a:ext cx="606176" cy="657545"/>
          </a:xfrm>
          <a:prstGeom prst="flowChartConnector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DB4AAE7-4B27-7DD1-F78A-0A9F4617573A}"/>
              </a:ext>
            </a:extLst>
          </p:cNvPr>
          <p:cNvCxnSpPr>
            <a:stCxn id="34" idx="6"/>
            <a:endCxn id="36" idx="2"/>
          </p:cNvCxnSpPr>
          <p:nvPr/>
        </p:nvCxnSpPr>
        <p:spPr>
          <a:xfrm>
            <a:off x="6380252" y="3000055"/>
            <a:ext cx="105139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D9429D1-DB52-627E-92F4-C1DA46615BB0}"/>
              </a:ext>
            </a:extLst>
          </p:cNvPr>
          <p:cNvSpPr txBox="1"/>
          <p:nvPr/>
        </p:nvSpPr>
        <p:spPr>
          <a:xfrm>
            <a:off x="5864053" y="2744953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40EE3D-7FB8-8E07-2885-88778AC514EA}"/>
              </a:ext>
            </a:extLst>
          </p:cNvPr>
          <p:cNvSpPr txBox="1"/>
          <p:nvPr/>
        </p:nvSpPr>
        <p:spPr>
          <a:xfrm>
            <a:off x="7514158" y="2764961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Sj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DC8CB3-49C2-6077-A662-71F7C1D9DDE6}"/>
              </a:ext>
            </a:extLst>
          </p:cNvPr>
          <p:cNvSpPr txBox="1"/>
          <p:nvPr/>
        </p:nvSpPr>
        <p:spPr>
          <a:xfrm>
            <a:off x="6592400" y="3028890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X/Y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D809876-9F99-CB25-EDE4-FDBE5CE0BECC}"/>
                  </a:ext>
                </a:extLst>
              </p:cNvPr>
              <p:cNvSpPr txBox="1"/>
              <p:nvPr/>
            </p:nvSpPr>
            <p:spPr>
              <a:xfrm>
                <a:off x="5171510" y="3750067"/>
                <a:ext cx="3673826" cy="8785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D809876-9F99-CB25-EDE4-FDBE5CE0BE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510" y="3750067"/>
                <a:ext cx="3673826" cy="878510"/>
              </a:xfrm>
              <a:prstGeom prst="rect">
                <a:avLst/>
              </a:prstGeom>
              <a:blipFill>
                <a:blip r:embed="rId3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096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50" y="770231"/>
            <a:ext cx="8610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Not all sequences are created equal: </a:t>
            </a:r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A coin has two faces. A toss of the coin lands either Head or Tail with equal probability. A series of tossing creates a sequence. Given two patterns, say HHH and HTT, the pattern appears first wins. 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94690" y="0"/>
            <a:ext cx="8496910" cy="685800"/>
          </a:xfrm>
        </p:spPr>
        <p:txBody>
          <a:bodyPr anchor="ctr">
            <a:norm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Finite State Machine: Overview using An example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504720" y="2794713"/>
            <a:ext cx="4210050" cy="570696"/>
            <a:chOff x="229250" y="3715137"/>
            <a:chExt cx="7190119" cy="1090810"/>
          </a:xfrm>
        </p:grpSpPr>
        <p:grpSp>
          <p:nvGrpSpPr>
            <p:cNvPr id="8" name="Group 7"/>
            <p:cNvGrpSpPr/>
            <p:nvPr/>
          </p:nvGrpSpPr>
          <p:grpSpPr>
            <a:xfrm>
              <a:off x="1448450" y="3733798"/>
              <a:ext cx="1066799" cy="1068338"/>
              <a:chOff x="1447800" y="3809998"/>
              <a:chExt cx="1066799" cy="1068338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1447800" y="3809998"/>
                <a:ext cx="1066799" cy="1066799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611818" y="3878270"/>
                <a:ext cx="849320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352570" y="3715137"/>
              <a:ext cx="1066799" cy="1068336"/>
              <a:chOff x="1447800" y="3810000"/>
              <a:chExt cx="1066799" cy="1068336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447800" y="3810000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11818" y="3878272"/>
                <a:ext cx="849320" cy="100006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29250" y="3737612"/>
              <a:ext cx="1066799" cy="1068332"/>
              <a:chOff x="1447800" y="3810002"/>
              <a:chExt cx="1066799" cy="1068332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447800" y="3810002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11818" y="3878270"/>
                <a:ext cx="849320" cy="100006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667650" y="3737612"/>
              <a:ext cx="1066800" cy="1068335"/>
              <a:chOff x="1447800" y="3810002"/>
              <a:chExt cx="1066800" cy="1068335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1447800" y="3810002"/>
                <a:ext cx="1066800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611818" y="3878270"/>
                <a:ext cx="849319" cy="100006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848750" y="3715137"/>
              <a:ext cx="1066799" cy="1068338"/>
              <a:chOff x="1447800" y="3810000"/>
              <a:chExt cx="1066799" cy="1068338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447800" y="3810000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611818" y="3878272"/>
                <a:ext cx="772724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106050" y="3715137"/>
              <a:ext cx="1066800" cy="1068338"/>
              <a:chOff x="1447800" y="3810000"/>
              <a:chExt cx="1066800" cy="1068338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447800" y="3810000"/>
                <a:ext cx="1066800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11818" y="3878272"/>
                <a:ext cx="849319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</p:grpSp>
      <p:pic>
        <p:nvPicPr>
          <p:cNvPr id="2050" name="Picture 2" descr="https://media1.picsearch.com/is?OP4TWabkGv3fFA9478A4BSUH9tLM64CErk-5V5RKgmg&amp;height=1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720" y="3713818"/>
            <a:ext cx="4324376" cy="229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4690" y="3442382"/>
            <a:ext cx="4210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dirty="0"/>
              <a:t>The two patterns have an equal chance to win</a:t>
            </a:r>
          </a:p>
          <a:p>
            <a:pPr marL="457200" indent="-457200">
              <a:buAutoNum type="alphaUcPeriod"/>
            </a:pPr>
            <a:r>
              <a:rPr lang="en-US" dirty="0"/>
              <a:t>HHH wins more times</a:t>
            </a:r>
          </a:p>
          <a:p>
            <a:pPr marL="457200" indent="-457200">
              <a:buAutoNum type="alphaUcPeriod"/>
            </a:pPr>
            <a:r>
              <a:rPr lang="en-US" dirty="0"/>
              <a:t>HTT wins more times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181455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50" y="685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State Diagram of HHH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 anchor="ctr">
            <a:no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sz="2400" b="0" dirty="0">
                <a:latin typeface="+mn-lt"/>
              </a:rPr>
              <a:t>Finite State Machine: Not all Sequences are created equal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074" name="TextBox 2073"/>
          <p:cNvSpPr txBox="1"/>
          <p:nvPr/>
        </p:nvSpPr>
        <p:spPr>
          <a:xfrm>
            <a:off x="6130045" y="2836337"/>
            <a:ext cx="2861555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Different diagrams yield different expectations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635420" y="1466834"/>
            <a:ext cx="4915523" cy="1454084"/>
            <a:chOff x="330526" y="2342207"/>
            <a:chExt cx="4915523" cy="1454084"/>
          </a:xfrm>
        </p:grpSpPr>
        <p:grpSp>
          <p:nvGrpSpPr>
            <p:cNvPr id="94" name="Group 93"/>
            <p:cNvGrpSpPr/>
            <p:nvPr/>
          </p:nvGrpSpPr>
          <p:grpSpPr>
            <a:xfrm>
              <a:off x="777569" y="2342207"/>
              <a:ext cx="4468480" cy="1454084"/>
              <a:chOff x="777569" y="2052654"/>
              <a:chExt cx="4468480" cy="1454084"/>
            </a:xfrm>
          </p:grpSpPr>
          <p:grpSp>
            <p:nvGrpSpPr>
              <p:cNvPr id="2070" name="Group 2069"/>
              <p:cNvGrpSpPr/>
              <p:nvPr/>
            </p:nvGrpSpPr>
            <p:grpSpPr>
              <a:xfrm>
                <a:off x="777569" y="2102952"/>
                <a:ext cx="4468480" cy="1403786"/>
                <a:chOff x="1371600" y="2886849"/>
                <a:chExt cx="4468480" cy="1403786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1371600" y="2886849"/>
                  <a:ext cx="4468480" cy="834214"/>
                  <a:chOff x="304800" y="3728085"/>
                  <a:chExt cx="4468480" cy="834214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1524000" y="3733800"/>
                    <a:ext cx="783560" cy="828499"/>
                    <a:chOff x="1523350" y="3810000"/>
                    <a:chExt cx="783560" cy="828499"/>
                  </a:xfrm>
                </p:grpSpPr>
                <p:sp>
                  <p:nvSpPr>
                    <p:cNvPr id="6" name="Oval 5"/>
                    <p:cNvSpPr/>
                    <p:nvPr/>
                  </p:nvSpPr>
                  <p:spPr>
                    <a:xfrm>
                      <a:off x="1523350" y="3810000"/>
                      <a:ext cx="783560" cy="828499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1659150" y="3851256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304800" y="3775710"/>
                    <a:ext cx="752475" cy="765844"/>
                    <a:chOff x="1523350" y="3848100"/>
                    <a:chExt cx="752475" cy="765844"/>
                  </a:xfrm>
                </p:grpSpPr>
                <p:sp>
                  <p:nvSpPr>
                    <p:cNvPr id="13" name="Oval 12"/>
                    <p:cNvSpPr/>
                    <p:nvPr/>
                  </p:nvSpPr>
                  <p:spPr>
                    <a:xfrm>
                      <a:off x="1523350" y="3848100"/>
                      <a:ext cx="752475" cy="765844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1648591" y="3867150"/>
                      <a:ext cx="526106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p:txBody>
                </p:sp>
              </p:grpSp>
              <p:grpSp>
                <p:nvGrpSpPr>
                  <p:cNvPr id="15" name="Group 14"/>
                  <p:cNvGrpSpPr/>
                  <p:nvPr/>
                </p:nvGrpSpPr>
                <p:grpSpPr>
                  <a:xfrm>
                    <a:off x="2743200" y="3728085"/>
                    <a:ext cx="798186" cy="824689"/>
                    <a:chOff x="1523350" y="3800475"/>
                    <a:chExt cx="798186" cy="824689"/>
                  </a:xfrm>
                </p:grpSpPr>
                <p:sp>
                  <p:nvSpPr>
                    <p:cNvPr id="16" name="Oval 15"/>
                    <p:cNvSpPr/>
                    <p:nvPr/>
                  </p:nvSpPr>
                  <p:spPr>
                    <a:xfrm>
                      <a:off x="1523350" y="3800475"/>
                      <a:ext cx="798186" cy="824689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1665008" y="3848504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3962400" y="3736836"/>
                    <a:ext cx="810880" cy="825463"/>
                    <a:chOff x="1561450" y="3831699"/>
                    <a:chExt cx="810880" cy="825463"/>
                  </a:xfrm>
                </p:grpSpPr>
                <p:sp>
                  <p:nvSpPr>
                    <p:cNvPr id="19" name="Oval 18"/>
                    <p:cNvSpPr/>
                    <p:nvPr/>
                  </p:nvSpPr>
                  <p:spPr>
                    <a:xfrm>
                      <a:off x="1561450" y="3831699"/>
                      <a:ext cx="810880" cy="825463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1704969" y="3883326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</p:grpSp>
            <p:cxnSp>
              <p:nvCxnSpPr>
                <p:cNvPr id="25" name="Straight Arrow Connector 24"/>
                <p:cNvCxnSpPr>
                  <a:stCxn id="13" idx="6"/>
                  <a:endCxn id="6" idx="2"/>
                </p:cNvCxnSpPr>
                <p:nvPr/>
              </p:nvCxnSpPr>
              <p:spPr>
                <a:xfrm flipV="1">
                  <a:off x="2124075" y="3306814"/>
                  <a:ext cx="466725" cy="10582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>
                  <a:stCxn id="6" idx="6"/>
                  <a:endCxn id="16" idx="2"/>
                </p:cNvCxnSpPr>
                <p:nvPr/>
              </p:nvCxnSpPr>
              <p:spPr>
                <a:xfrm flipV="1">
                  <a:off x="3374360" y="3299194"/>
                  <a:ext cx="435640" cy="7620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>
                  <a:stCxn id="16" idx="6"/>
                  <a:endCxn id="19" idx="2"/>
                </p:cNvCxnSpPr>
                <p:nvPr/>
              </p:nvCxnSpPr>
              <p:spPr>
                <a:xfrm flipV="1">
                  <a:off x="4608186" y="3293621"/>
                  <a:ext cx="421014" cy="5573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3" name="Curved Connector 2052"/>
                <p:cNvCxnSpPr>
                  <a:stCxn id="6" idx="4"/>
                  <a:endCxn id="13" idx="4"/>
                </p:cNvCxnSpPr>
                <p:nvPr/>
              </p:nvCxnSpPr>
              <p:spPr>
                <a:xfrm rot="5400000" flipH="1">
                  <a:off x="2354836" y="3093320"/>
                  <a:ext cx="20745" cy="1234742"/>
                </a:xfrm>
                <a:prstGeom prst="curvedConnector3">
                  <a:avLst>
                    <a:gd name="adj1" fmla="val -1101952"/>
                  </a:avLst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6" name="Curved Connector 2055"/>
                <p:cNvCxnSpPr>
                  <a:stCxn id="16" idx="4"/>
                  <a:endCxn id="13" idx="4"/>
                </p:cNvCxnSpPr>
                <p:nvPr/>
              </p:nvCxnSpPr>
              <p:spPr>
                <a:xfrm rot="5400000" flipH="1">
                  <a:off x="2972856" y="2475301"/>
                  <a:ext cx="11220" cy="2461255"/>
                </a:xfrm>
                <a:prstGeom prst="curvedConnector3">
                  <a:avLst>
                    <a:gd name="adj1" fmla="val -4838922"/>
                  </a:avLst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67" name="TextBox 2066"/>
                <p:cNvSpPr txBox="1"/>
                <p:nvPr/>
              </p:nvSpPr>
              <p:spPr>
                <a:xfrm>
                  <a:off x="3040949" y="3952081"/>
                  <a:ext cx="481222" cy="33855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T/0</a:t>
                  </a:r>
                </a:p>
              </p:txBody>
            </p:sp>
            <p:sp>
              <p:nvSpPr>
                <p:cNvPr id="2068" name="TextBox 2067"/>
                <p:cNvSpPr txBox="1"/>
                <p:nvPr/>
              </p:nvSpPr>
              <p:spPr>
                <a:xfrm>
                  <a:off x="2210358" y="3664566"/>
                  <a:ext cx="481222" cy="33855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T/0</a:t>
                  </a:r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3912587" y="2052654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H/1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746317" y="2108667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H/0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550849" y="2157815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H/0</a:t>
                </a:r>
              </a:p>
            </p:txBody>
          </p:sp>
        </p:grpSp>
        <p:cxnSp>
          <p:nvCxnSpPr>
            <p:cNvPr id="54" name="Curved Connector 53"/>
            <p:cNvCxnSpPr>
              <a:stCxn id="13" idx="3"/>
              <a:endCxn id="13" idx="2"/>
            </p:cNvCxnSpPr>
            <p:nvPr/>
          </p:nvCxnSpPr>
          <p:spPr>
            <a:xfrm rot="5400000" flipH="1">
              <a:off x="697284" y="2903338"/>
              <a:ext cx="270767" cy="110197"/>
            </a:xfrm>
            <a:prstGeom prst="curvedConnector4">
              <a:avLst>
                <a:gd name="adj1" fmla="val -125848"/>
                <a:gd name="adj2" fmla="val 40802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330526" y="3406032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95057" y="4471227"/>
            <a:ext cx="4875953" cy="1451079"/>
            <a:chOff x="480482" y="4551458"/>
            <a:chExt cx="4875953" cy="1451079"/>
          </a:xfrm>
        </p:grpSpPr>
        <p:grpSp>
          <p:nvGrpSpPr>
            <p:cNvPr id="68" name="Group 67"/>
            <p:cNvGrpSpPr/>
            <p:nvPr/>
          </p:nvGrpSpPr>
          <p:grpSpPr>
            <a:xfrm>
              <a:off x="2133601" y="4557706"/>
              <a:ext cx="783560" cy="816744"/>
              <a:chOff x="1523351" y="3810000"/>
              <a:chExt cx="783560" cy="816744"/>
            </a:xfrm>
          </p:grpSpPr>
          <p:sp>
            <p:nvSpPr>
              <p:cNvPr id="78" name="Oval 77"/>
              <p:cNvSpPr/>
              <p:nvPr/>
            </p:nvSpPr>
            <p:spPr>
              <a:xfrm>
                <a:off x="1523351" y="3810000"/>
                <a:ext cx="783560" cy="81674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666239" y="3838896"/>
                <a:ext cx="554960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914400" y="4580084"/>
              <a:ext cx="762558" cy="780994"/>
              <a:chOff x="1523350" y="3828568"/>
              <a:chExt cx="762558" cy="780994"/>
            </a:xfrm>
          </p:grpSpPr>
          <p:sp>
            <p:nvSpPr>
              <p:cNvPr id="76" name="Oval 75"/>
              <p:cNvSpPr/>
              <p:nvPr/>
            </p:nvSpPr>
            <p:spPr>
              <a:xfrm>
                <a:off x="1523350" y="3828568"/>
                <a:ext cx="762558" cy="78099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657807" y="3843957"/>
                <a:ext cx="526106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3352800" y="4556875"/>
              <a:ext cx="755038" cy="812934"/>
              <a:chOff x="1523350" y="3805359"/>
              <a:chExt cx="755038" cy="812934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1523350" y="3805359"/>
                <a:ext cx="755038" cy="81293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652949" y="3846554"/>
                <a:ext cx="497252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4572000" y="4551458"/>
              <a:ext cx="784435" cy="822410"/>
              <a:chOff x="1561450" y="3822415"/>
              <a:chExt cx="784435" cy="82241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1561450" y="3822415"/>
                <a:ext cx="784435" cy="813709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733756" y="3936939"/>
                <a:ext cx="497252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cxnSp>
          <p:nvCxnSpPr>
            <p:cNvPr id="57" name="Straight Arrow Connector 56"/>
            <p:cNvCxnSpPr>
              <a:stCxn id="76" idx="6"/>
              <a:endCxn id="78" idx="2"/>
            </p:cNvCxnSpPr>
            <p:nvPr/>
          </p:nvCxnSpPr>
          <p:spPr>
            <a:xfrm flipV="1">
              <a:off x="1676958" y="4966078"/>
              <a:ext cx="456643" cy="450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78" idx="6"/>
              <a:endCxn id="74" idx="2"/>
            </p:cNvCxnSpPr>
            <p:nvPr/>
          </p:nvCxnSpPr>
          <p:spPr>
            <a:xfrm flipV="1">
              <a:off x="2917161" y="4963342"/>
              <a:ext cx="435639" cy="273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74" idx="6"/>
              <a:endCxn id="72" idx="2"/>
            </p:cNvCxnSpPr>
            <p:nvPr/>
          </p:nvCxnSpPr>
          <p:spPr>
            <a:xfrm flipV="1">
              <a:off x="4107838" y="4958313"/>
              <a:ext cx="464162" cy="5029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841350" y="5550535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858225" y="4624788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642015" y="4631589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079048" y="4620554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T/1</a:t>
              </a:r>
            </a:p>
          </p:txBody>
        </p:sp>
        <p:cxnSp>
          <p:nvCxnSpPr>
            <p:cNvPr id="52" name="Curved Connector 51"/>
            <p:cNvCxnSpPr>
              <a:stCxn id="74" idx="3"/>
              <a:endCxn id="78" idx="5"/>
            </p:cNvCxnSpPr>
            <p:nvPr/>
          </p:nvCxnSpPr>
          <p:spPr>
            <a:xfrm rot="5400000">
              <a:off x="3130851" y="4922318"/>
              <a:ext cx="4083" cy="660962"/>
            </a:xfrm>
            <a:prstGeom prst="curvedConnector3">
              <a:avLst>
                <a:gd name="adj1" fmla="val 8628264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7"/>
            <p:cNvCxnSpPr/>
            <p:nvPr/>
          </p:nvCxnSpPr>
          <p:spPr>
            <a:xfrm rot="5400000" flipH="1">
              <a:off x="881419" y="5132551"/>
              <a:ext cx="270767" cy="110197"/>
            </a:xfrm>
            <a:prstGeom prst="curvedConnector4">
              <a:avLst>
                <a:gd name="adj1" fmla="val -125848"/>
                <a:gd name="adj2" fmla="val 40802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480482" y="5663983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138860" y="5638382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cxnSp>
          <p:nvCxnSpPr>
            <p:cNvPr id="84" name="Curved Connector 83"/>
            <p:cNvCxnSpPr>
              <a:stCxn id="78" idx="4"/>
              <a:endCxn id="78" idx="3"/>
            </p:cNvCxnSpPr>
            <p:nvPr/>
          </p:nvCxnSpPr>
          <p:spPr>
            <a:xfrm rot="5400000" flipH="1">
              <a:off x="2327061" y="5176131"/>
              <a:ext cx="119609" cy="277030"/>
            </a:xfrm>
            <a:prstGeom prst="curvedConnector3">
              <a:avLst>
                <a:gd name="adj1" fmla="val -191123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Rectangle 107"/>
          <p:cNvSpPr/>
          <p:nvPr/>
        </p:nvSpPr>
        <p:spPr>
          <a:xfrm>
            <a:off x="569545" y="3623591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State Diagram of HTT</a:t>
            </a:r>
          </a:p>
        </p:txBody>
      </p:sp>
    </p:spTree>
    <p:extLst>
      <p:ext uri="{BB962C8B-B14F-4D97-AF65-F5344CB8AC3E}">
        <p14:creationId xmlns:p14="http://schemas.microsoft.com/office/powerpoint/2010/main" val="813692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70F36B6-A763-0C42-BCDE-81046C211816}" type="slidenum">
              <a:rPr lang="en-US" sz="1400"/>
              <a:pPr/>
              <a:t>7</a:t>
            </a:fld>
            <a:endParaRPr lang="en-US" sz="1400" dirty="0"/>
          </a:p>
        </p:txBody>
      </p:sp>
      <p:grpSp>
        <p:nvGrpSpPr>
          <p:cNvPr id="3075" name="Group 1"/>
          <p:cNvGrpSpPr>
            <a:grpSpLocks/>
          </p:cNvGrpSpPr>
          <p:nvPr/>
        </p:nvGrpSpPr>
        <p:grpSpPr bwMode="auto">
          <a:xfrm>
            <a:off x="1159942" y="1168955"/>
            <a:ext cx="3403422" cy="2005765"/>
            <a:chOff x="1159941" y="1827213"/>
            <a:chExt cx="3403422" cy="2005765"/>
          </a:xfrm>
        </p:grpSpPr>
        <p:sp>
          <p:nvSpPr>
            <p:cNvPr id="3092" name="Rectangle 4"/>
            <p:cNvSpPr>
              <a:spLocks noChangeArrowheads="1"/>
            </p:cNvSpPr>
            <p:nvPr/>
          </p:nvSpPr>
          <p:spPr bwMode="auto">
            <a:xfrm>
              <a:off x="1592461" y="2111913"/>
              <a:ext cx="396719" cy="1043899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93" name="Line 5"/>
            <p:cNvSpPr>
              <a:spLocks noChangeShapeType="1"/>
            </p:cNvSpPr>
            <p:nvPr/>
          </p:nvSpPr>
          <p:spPr bwMode="auto">
            <a:xfrm flipV="1">
              <a:off x="1684012" y="3013462"/>
              <a:ext cx="91551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4" name="Line 6"/>
            <p:cNvSpPr>
              <a:spLocks noChangeShapeType="1"/>
            </p:cNvSpPr>
            <p:nvPr/>
          </p:nvSpPr>
          <p:spPr bwMode="auto">
            <a:xfrm>
              <a:off x="1775563" y="3013462"/>
              <a:ext cx="61034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5" name="Line 7"/>
            <p:cNvSpPr>
              <a:spLocks noChangeShapeType="1"/>
            </p:cNvSpPr>
            <p:nvPr/>
          </p:nvSpPr>
          <p:spPr bwMode="auto">
            <a:xfrm>
              <a:off x="1775563" y="3155811"/>
              <a:ext cx="0" cy="2372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6" name="Oval 8"/>
            <p:cNvSpPr>
              <a:spLocks noChangeArrowheads="1"/>
            </p:cNvSpPr>
            <p:nvPr/>
          </p:nvSpPr>
          <p:spPr bwMode="auto">
            <a:xfrm>
              <a:off x="2355383" y="1827213"/>
              <a:ext cx="915506" cy="180309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/>
                <a:t>Combinational</a:t>
              </a:r>
            </a:p>
          </p:txBody>
        </p:sp>
        <p:sp>
          <p:nvSpPr>
            <p:cNvPr id="3097" name="Text Box 9"/>
            <p:cNvSpPr txBox="1">
              <a:spLocks noChangeArrowheads="1"/>
            </p:cNvSpPr>
            <p:nvPr/>
          </p:nvSpPr>
          <p:spPr bwMode="auto">
            <a:xfrm>
              <a:off x="1647137" y="3371313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  <p:sp>
          <p:nvSpPr>
            <p:cNvPr id="3098" name="Rectangle 10"/>
            <p:cNvSpPr>
              <a:spLocks noChangeArrowheads="1"/>
            </p:cNvSpPr>
            <p:nvPr/>
          </p:nvSpPr>
          <p:spPr bwMode="auto">
            <a:xfrm>
              <a:off x="3637092" y="2111913"/>
              <a:ext cx="396719" cy="1043899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99" name="Line 11"/>
            <p:cNvSpPr>
              <a:spLocks noChangeShapeType="1"/>
            </p:cNvSpPr>
            <p:nvPr/>
          </p:nvSpPr>
          <p:spPr bwMode="auto">
            <a:xfrm flipV="1">
              <a:off x="3728643" y="3013462"/>
              <a:ext cx="91551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0" name="Line 12"/>
            <p:cNvSpPr>
              <a:spLocks noChangeShapeType="1"/>
            </p:cNvSpPr>
            <p:nvPr/>
          </p:nvSpPr>
          <p:spPr bwMode="auto">
            <a:xfrm>
              <a:off x="3820193" y="3013462"/>
              <a:ext cx="61034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1" name="Line 13"/>
            <p:cNvSpPr>
              <a:spLocks noChangeShapeType="1"/>
            </p:cNvSpPr>
            <p:nvPr/>
          </p:nvSpPr>
          <p:spPr bwMode="auto">
            <a:xfrm>
              <a:off x="3820193" y="3155811"/>
              <a:ext cx="0" cy="2372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2" name="Text Box 14"/>
            <p:cNvSpPr txBox="1">
              <a:spLocks noChangeArrowheads="1"/>
            </p:cNvSpPr>
            <p:nvPr/>
          </p:nvSpPr>
          <p:spPr bwMode="auto">
            <a:xfrm>
              <a:off x="3691768" y="3371313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  <p:sp>
          <p:nvSpPr>
            <p:cNvPr id="3103" name="Line 15"/>
            <p:cNvSpPr>
              <a:spLocks noChangeShapeType="1"/>
            </p:cNvSpPr>
            <p:nvPr/>
          </p:nvSpPr>
          <p:spPr bwMode="auto">
            <a:xfrm>
              <a:off x="4033811" y="2681312"/>
              <a:ext cx="2441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4" name="Line 16"/>
            <p:cNvSpPr>
              <a:spLocks noChangeShapeType="1"/>
            </p:cNvSpPr>
            <p:nvPr/>
          </p:nvSpPr>
          <p:spPr bwMode="auto">
            <a:xfrm>
              <a:off x="3270889" y="2681312"/>
              <a:ext cx="3662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5" name="Line 17"/>
            <p:cNvSpPr>
              <a:spLocks noChangeShapeType="1"/>
            </p:cNvSpPr>
            <p:nvPr/>
          </p:nvSpPr>
          <p:spPr bwMode="auto">
            <a:xfrm>
              <a:off x="1989181" y="2681312"/>
              <a:ext cx="3662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6" name="Line 18"/>
            <p:cNvSpPr>
              <a:spLocks noChangeShapeType="1"/>
            </p:cNvSpPr>
            <p:nvPr/>
          </p:nvSpPr>
          <p:spPr bwMode="auto">
            <a:xfrm>
              <a:off x="1165225" y="2681312"/>
              <a:ext cx="4272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7" name="Text Box 19"/>
            <p:cNvSpPr txBox="1">
              <a:spLocks noChangeArrowheads="1"/>
            </p:cNvSpPr>
            <p:nvPr/>
          </p:nvSpPr>
          <p:spPr bwMode="auto">
            <a:xfrm>
              <a:off x="1159941" y="2192542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A</a:t>
              </a:r>
            </a:p>
          </p:txBody>
        </p:sp>
        <p:sp>
          <p:nvSpPr>
            <p:cNvPr id="3108" name="Text Box 20"/>
            <p:cNvSpPr txBox="1">
              <a:spLocks noChangeArrowheads="1"/>
            </p:cNvSpPr>
            <p:nvPr/>
          </p:nvSpPr>
          <p:spPr bwMode="auto">
            <a:xfrm>
              <a:off x="1969980" y="2206813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B</a:t>
              </a:r>
            </a:p>
          </p:txBody>
        </p:sp>
        <p:sp>
          <p:nvSpPr>
            <p:cNvPr id="3109" name="Text Box 21"/>
            <p:cNvSpPr txBox="1">
              <a:spLocks noChangeArrowheads="1"/>
            </p:cNvSpPr>
            <p:nvPr/>
          </p:nvSpPr>
          <p:spPr bwMode="auto">
            <a:xfrm>
              <a:off x="3250616" y="2206813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</a:t>
              </a:r>
            </a:p>
          </p:txBody>
        </p:sp>
        <p:sp>
          <p:nvSpPr>
            <p:cNvPr id="3110" name="Text Box 24"/>
            <p:cNvSpPr txBox="1">
              <a:spLocks noChangeArrowheads="1"/>
            </p:cNvSpPr>
            <p:nvPr/>
          </p:nvSpPr>
          <p:spPr bwMode="auto">
            <a:xfrm>
              <a:off x="4155879" y="215936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D</a:t>
              </a:r>
            </a:p>
          </p:txBody>
        </p:sp>
      </p:grpSp>
      <p:sp>
        <p:nvSpPr>
          <p:cNvPr id="3076" name="Text Box 25"/>
          <p:cNvSpPr txBox="1">
            <a:spLocks noChangeArrowheads="1"/>
          </p:cNvSpPr>
          <p:nvPr/>
        </p:nvSpPr>
        <p:spPr bwMode="auto">
          <a:xfrm>
            <a:off x="427419" y="69899"/>
            <a:ext cx="84944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/>
              <a:t>Specification: Register-Transfer Level Description</a:t>
            </a:r>
          </a:p>
        </p:txBody>
      </p:sp>
      <p:sp>
        <p:nvSpPr>
          <p:cNvPr id="3077" name="Text Box 26"/>
          <p:cNvSpPr txBox="1">
            <a:spLocks noChangeArrowheads="1"/>
          </p:cNvSpPr>
          <p:nvPr/>
        </p:nvSpPr>
        <p:spPr bwMode="auto">
          <a:xfrm>
            <a:off x="658645" y="4162648"/>
            <a:ext cx="4835433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VHDL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Verilog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BVS</a:t>
            </a:r>
          </a:p>
        </p:txBody>
      </p:sp>
      <p:sp>
        <p:nvSpPr>
          <p:cNvPr id="3078" name="TextBox 27"/>
          <p:cNvSpPr txBox="1">
            <a:spLocks noChangeArrowheads="1"/>
          </p:cNvSpPr>
          <p:nvPr/>
        </p:nvSpPr>
        <p:spPr bwMode="auto">
          <a:xfrm>
            <a:off x="8351839" y="2306638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S(t)</a:t>
            </a:r>
          </a:p>
        </p:txBody>
      </p:sp>
      <p:grpSp>
        <p:nvGrpSpPr>
          <p:cNvPr id="3079" name="Group 32"/>
          <p:cNvGrpSpPr>
            <a:grpSpLocks/>
          </p:cNvGrpSpPr>
          <p:nvPr/>
        </p:nvGrpSpPr>
        <p:grpSpPr bwMode="auto">
          <a:xfrm>
            <a:off x="4997451" y="704875"/>
            <a:ext cx="3616218" cy="3952875"/>
            <a:chOff x="5201587" y="590888"/>
            <a:chExt cx="3615272" cy="3952537"/>
          </a:xfrm>
        </p:grpSpPr>
        <p:sp>
          <p:nvSpPr>
            <p:cNvPr id="3" name="Rectangle 2"/>
            <p:cNvSpPr/>
            <p:nvPr/>
          </p:nvSpPr>
          <p:spPr>
            <a:xfrm>
              <a:off x="7885348" y="1565530"/>
              <a:ext cx="374552" cy="24064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6460146" y="598824"/>
              <a:ext cx="944315" cy="337315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515830" y="2040151"/>
              <a:ext cx="9443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7404461" y="2638588"/>
              <a:ext cx="4808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stCxn id="3" idx="3"/>
            </p:cNvCxnSpPr>
            <p:nvPr/>
          </p:nvCxnSpPr>
          <p:spPr>
            <a:xfrm flipH="1">
              <a:off x="5760241" y="2768752"/>
              <a:ext cx="2499659" cy="1774673"/>
            </a:xfrm>
            <a:prstGeom prst="bentConnector3">
              <a:avLst>
                <a:gd name="adj1" fmla="val -9147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760241" y="2822722"/>
              <a:ext cx="0" cy="172070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760241" y="2822722"/>
              <a:ext cx="6999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7293365" y="1102019"/>
              <a:ext cx="146011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TextBox 26"/>
            <p:cNvSpPr txBox="1">
              <a:spLocks noChangeArrowheads="1"/>
            </p:cNvSpPr>
            <p:nvPr/>
          </p:nvSpPr>
          <p:spPr bwMode="auto">
            <a:xfrm>
              <a:off x="5201587" y="17570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X</a:t>
              </a:r>
            </a:p>
          </p:txBody>
        </p:sp>
        <p:sp>
          <p:nvSpPr>
            <p:cNvPr id="3089" name="TextBox 28"/>
            <p:cNvSpPr txBox="1">
              <a:spLocks noChangeArrowheads="1"/>
            </p:cNvSpPr>
            <p:nvPr/>
          </p:nvSpPr>
          <p:spPr bwMode="auto">
            <a:xfrm>
              <a:off x="8409482" y="5908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Y</a:t>
              </a:r>
            </a:p>
          </p:txBody>
        </p:sp>
        <p:cxnSp>
          <p:nvCxnSpPr>
            <p:cNvPr id="31" name="Straight Arrow Connector 30"/>
            <p:cNvCxnSpPr>
              <a:endCxn id="3" idx="2"/>
            </p:cNvCxnSpPr>
            <p:nvPr/>
          </p:nvCxnSpPr>
          <p:spPr>
            <a:xfrm flipV="1">
              <a:off x="8072624" y="3971974"/>
              <a:ext cx="0" cy="3158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1" name="TextBox 31"/>
            <p:cNvSpPr txBox="1">
              <a:spLocks noChangeArrowheads="1"/>
            </p:cNvSpPr>
            <p:nvPr/>
          </p:nvSpPr>
          <p:spPr bwMode="auto">
            <a:xfrm>
              <a:off x="7338347" y="3987383"/>
              <a:ext cx="800010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50348" y="3242578"/>
            <a:ext cx="4625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RTL: Register-Transfer Level Description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79941" y="4831700"/>
            <a:ext cx="3441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Conceptually, we can align all registers into one single column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082B269-E6C3-A6CC-B66D-A1AC1D6D2B36}"/>
              </a:ext>
            </a:extLst>
          </p:cNvPr>
          <p:cNvSpPr/>
          <p:nvPr/>
        </p:nvSpPr>
        <p:spPr>
          <a:xfrm>
            <a:off x="7799368" y="3913285"/>
            <a:ext cx="182754" cy="174660"/>
          </a:xfrm>
          <a:prstGeom prst="triangle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661B900-CF11-0843-BC70-24EEDF6EB8A7}" type="slidenum">
              <a:rPr lang="en-US" sz="1400"/>
              <a:pPr/>
              <a:t>8</a:t>
            </a:fld>
            <a:endParaRPr lang="en-US" sz="14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2" y="0"/>
            <a:ext cx="8177213" cy="762000"/>
          </a:xfrm>
        </p:spPr>
        <p:txBody>
          <a:bodyPr/>
          <a:lstStyle/>
          <a:p>
            <a:pPr algn="l" eaLnBrk="1" hangingPunct="1"/>
            <a:r>
              <a:rPr lang="en-US" dirty="0">
                <a:solidFill>
                  <a:schemeClr val="tx1"/>
                </a:solidFill>
                <a:latin typeface="Times New Roman" charset="0"/>
              </a:rPr>
              <a:t>Design Flow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2" y="762000"/>
            <a:ext cx="7704138" cy="47894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Input Output Relation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Diagram (Transition of states)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Assignment (Map states into binary code)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Binary code, </a:t>
            </a:r>
            <a:r>
              <a:rPr lang="en-US" dirty="0">
                <a:latin typeface="Times New Roman" charset="0"/>
              </a:rPr>
              <a:t>Gray encoding, One hot encoding, Coding optimization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Table </a:t>
            </a:r>
            <a:r>
              <a:rPr lang="en-US" dirty="0">
                <a:solidFill>
                  <a:srgbClr val="0000CC"/>
                </a:solidFill>
                <a:latin typeface="Times New Roman" charset="0"/>
              </a:rPr>
              <a:t>(Truth table of states)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Excitation Table</a:t>
            </a:r>
            <a:r>
              <a:rPr lang="en-US" dirty="0">
                <a:solidFill>
                  <a:srgbClr val="0070C0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rgbClr val="0000CC"/>
                </a:solidFill>
                <a:latin typeface="Times New Roman" charset="0"/>
              </a:rPr>
              <a:t>(Truth table of FF inputs)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0000CC"/>
                </a:solidFill>
                <a:latin typeface="Times New Roman" charset="0"/>
              </a:rPr>
              <a:t>K Map, Minimal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0000CC"/>
                </a:solidFill>
                <a:latin typeface="Times New Roman" charset="0"/>
              </a:rPr>
              <a:t>Logic Diagram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  <a:latin typeface="Times New Roman" charset="0"/>
              </a:rPr>
              <a:t>Verification: Simulation</a:t>
            </a:r>
          </a:p>
        </p:txBody>
      </p:sp>
    </p:spTree>
    <p:extLst>
      <p:ext uri="{BB962C8B-B14F-4D97-AF65-F5344CB8AC3E}">
        <p14:creationId xmlns:p14="http://schemas.microsoft.com/office/powerpoint/2010/main" val="2596129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Design Flow: Examples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369512"/>
            <a:ext cx="7772400" cy="4726488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Example 1: a counter from description, state diagram, state table, netlist, to I/O behavior.</a:t>
            </a:r>
          </a:p>
          <a:p>
            <a:r>
              <a:rPr lang="en-US" dirty="0">
                <a:latin typeface="Times New Roman" charset="0"/>
              </a:rPr>
              <a:t>Example 2: a pattern recognizer from state diagram to netlist to demonstrate the difference of  two machines.</a:t>
            </a:r>
          </a:p>
          <a:p>
            <a:pPr marL="0" indent="0">
              <a:buNone/>
            </a:pPr>
            <a:endParaRPr lang="en-US" dirty="0">
              <a:latin typeface="Times New Roman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8526D18-E483-8B4A-84EA-D70361AF517D}" type="slidenum">
              <a:rPr lang="en-US" sz="1400"/>
              <a:pPr/>
              <a:t>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10607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432" y="53472"/>
            <a:ext cx="7772400" cy="1143000"/>
          </a:xfrm>
        </p:spPr>
        <p:txBody>
          <a:bodyPr/>
          <a:lstStyle/>
          <a:p>
            <a:pPr algn="l"/>
            <a:r>
              <a:rPr lang="en-US" sz="3600" dirty="0"/>
              <a:t>Example: A Counter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47579" y="2192437"/>
            <a:ext cx="1858210" cy="2031995"/>
            <a:chOff x="1336842" y="2219158"/>
            <a:chExt cx="2018632" cy="2165684"/>
          </a:xfrm>
        </p:grpSpPr>
        <p:sp>
          <p:nvSpPr>
            <p:cNvPr id="5" name="Rectangle 4"/>
            <p:cNvSpPr/>
            <p:nvPr/>
          </p:nvSpPr>
          <p:spPr>
            <a:xfrm>
              <a:off x="1336842" y="2219158"/>
              <a:ext cx="2018632" cy="215231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Free running 2 bit Counter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58737" y="4023895"/>
              <a:ext cx="227263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72632" y="4037263"/>
              <a:ext cx="240631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94105" y="1417071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Symbol/ Circuit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6187" y="1221885"/>
            <a:ext cx="415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Behavior over time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502514" y="2646959"/>
            <a:ext cx="5641486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502306" y="2767276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542621" y="2170353"/>
            <a:ext cx="1081263" cy="471716"/>
            <a:chOff x="3154947" y="2465137"/>
            <a:chExt cx="1229895" cy="516021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4616832" y="2163021"/>
            <a:ext cx="1081263" cy="471716"/>
            <a:chOff x="3154947" y="2465137"/>
            <a:chExt cx="1229895" cy="516021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5698094" y="2163021"/>
            <a:ext cx="1081263" cy="471716"/>
            <a:chOff x="3154947" y="2465137"/>
            <a:chExt cx="1229895" cy="516021"/>
          </a:xfrm>
        </p:grpSpPr>
        <p:cxnSp>
          <p:nvCxnSpPr>
            <p:cNvPr id="38" name="Straight Connector 37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779358" y="2175242"/>
            <a:ext cx="1081263" cy="471716"/>
            <a:chOff x="3154947" y="2465137"/>
            <a:chExt cx="1229895" cy="516021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Arrow Connector 52"/>
          <p:cNvCxnSpPr/>
          <p:nvPr/>
        </p:nvCxnSpPr>
        <p:spPr>
          <a:xfrm>
            <a:off x="3521230" y="3989147"/>
            <a:ext cx="5622770" cy="3475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3507863" y="5066643"/>
            <a:ext cx="5636139" cy="534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852821" y="214431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CLK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7867547" y="2193958"/>
            <a:ext cx="1081263" cy="471716"/>
            <a:chOff x="3154947" y="2465137"/>
            <a:chExt cx="1229895" cy="516021"/>
          </a:xfrm>
        </p:grpSpPr>
        <p:cxnSp>
          <p:nvCxnSpPr>
            <p:cNvPr id="58" name="Straight Connector 57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3098798" y="3473132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</a:t>
            </a:r>
            <a:r>
              <a:rPr lang="en-US" sz="2000" baseline="-25000" dirty="0"/>
              <a:t>0</a:t>
            </a:r>
            <a:endParaRPr lang="en-US" sz="2000" dirty="0"/>
          </a:p>
        </p:txBody>
      </p:sp>
      <p:sp>
        <p:nvSpPr>
          <p:cNvPr id="63" name="TextBox 62"/>
          <p:cNvSpPr txBox="1"/>
          <p:nvPr/>
        </p:nvSpPr>
        <p:spPr>
          <a:xfrm>
            <a:off x="3090779" y="4588057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</a:t>
            </a:r>
            <a:r>
              <a:rPr lang="en-US" sz="2000" baseline="-25000" dirty="0"/>
              <a:t>1</a:t>
            </a:r>
            <a:endParaRPr lang="en-US" sz="2000" dirty="0"/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2205791" y="2820747"/>
            <a:ext cx="334211" cy="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211139" y="3400936"/>
            <a:ext cx="334211" cy="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F07E5A-5F0D-49EF-98A5-BBFED7C078D4}"/>
                  </a:ext>
                </a:extLst>
              </p:cNvPr>
              <p:cNvSpPr txBox="1"/>
              <p:nvPr/>
            </p:nvSpPr>
            <p:spPr>
              <a:xfrm>
                <a:off x="613993" y="5661783"/>
                <a:ext cx="41084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+1)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7F07E5A-5F0D-49EF-98A5-BBFED7C07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93" y="5661783"/>
                <a:ext cx="4108497" cy="461665"/>
              </a:xfrm>
              <a:prstGeom prst="rect">
                <a:avLst/>
              </a:prstGeom>
              <a:blipFill>
                <a:blip r:embed="rId2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654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60" y="0"/>
            <a:ext cx="8644740" cy="732746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0000"/>
                </a:solidFill>
              </a:rPr>
              <a:t>Counter: </a:t>
            </a:r>
            <a:r>
              <a:rPr lang="en-US" sz="3200" dirty="0"/>
              <a:t>Input-output relation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en-US" sz="3200" dirty="0"/>
              <a:t>State diagram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69473" y="3041687"/>
            <a:ext cx="2018632" cy="2165684"/>
            <a:chOff x="1336842" y="2219158"/>
            <a:chExt cx="2018632" cy="2165684"/>
          </a:xfrm>
        </p:grpSpPr>
        <p:sp>
          <p:nvSpPr>
            <p:cNvPr id="5" name="Rectangle 4"/>
            <p:cNvSpPr/>
            <p:nvPr/>
          </p:nvSpPr>
          <p:spPr>
            <a:xfrm>
              <a:off x="1336842" y="2219158"/>
              <a:ext cx="2018632" cy="215231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 bit Counter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58737" y="4023895"/>
              <a:ext cx="227263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72632" y="4037263"/>
              <a:ext cx="240631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/>
          <p:cNvSpPr/>
          <p:nvPr/>
        </p:nvSpPr>
        <p:spPr>
          <a:xfrm>
            <a:off x="5989054" y="3456090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89263" y="2453465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Symbol/ Circuit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726" y="2137965"/>
            <a:ext cx="3737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Diagram that depicts behavior over time</a:t>
            </a:r>
          </a:p>
        </p:txBody>
      </p:sp>
      <p:sp>
        <p:nvSpPr>
          <p:cNvPr id="15" name="Oval 14"/>
          <p:cNvSpPr/>
          <p:nvPr/>
        </p:nvSpPr>
        <p:spPr>
          <a:xfrm>
            <a:off x="7197565" y="4317015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981037" y="5466701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684295" y="4290278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69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867"/>
            <a:ext cx="7772400" cy="787400"/>
          </a:xfrm>
        </p:spPr>
        <p:txBody>
          <a:bodyPr/>
          <a:lstStyle/>
          <a:p>
            <a:pPr algn="l"/>
            <a:r>
              <a:rPr lang="en-US" sz="2400" dirty="0"/>
              <a:t>Counter: State diagram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sz="2400" dirty="0"/>
              <a:t> State assignment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0732" y="874932"/>
            <a:ext cx="2621407" cy="2592168"/>
            <a:chOff x="5593448" y="3052048"/>
            <a:chExt cx="2965224" cy="2745874"/>
          </a:xfrm>
        </p:grpSpPr>
        <p:sp>
          <p:nvSpPr>
            <p:cNvPr id="5" name="Oval 4"/>
            <p:cNvSpPr/>
            <p:nvPr/>
          </p:nvSpPr>
          <p:spPr>
            <a:xfrm>
              <a:off x="6681740" y="3052048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890251" y="3912974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673723" y="5062659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93448" y="3915097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urved Connector 8"/>
            <p:cNvCxnSpPr>
              <a:stCxn id="5" idx="6"/>
              <a:endCxn id="6" idx="0"/>
            </p:cNvCxnSpPr>
            <p:nvPr/>
          </p:nvCxnSpPr>
          <p:spPr>
            <a:xfrm>
              <a:off x="7350161" y="3419680"/>
              <a:ext cx="874301" cy="49329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6" idx="4"/>
              <a:endCxn id="7" idx="6"/>
            </p:cNvCxnSpPr>
            <p:nvPr/>
          </p:nvCxnSpPr>
          <p:spPr>
            <a:xfrm rot="5400000">
              <a:off x="7392276" y="4598105"/>
              <a:ext cx="782054" cy="88231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/>
            <p:cNvCxnSpPr>
              <a:stCxn id="7" idx="2"/>
              <a:endCxn id="8" idx="3"/>
            </p:cNvCxnSpPr>
            <p:nvPr/>
          </p:nvCxnSpPr>
          <p:spPr>
            <a:xfrm rot="10800000">
              <a:off x="5691337" y="4542683"/>
              <a:ext cx="982387" cy="88760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8" idx="1"/>
              <a:endCxn id="5" idx="2"/>
            </p:cNvCxnSpPr>
            <p:nvPr/>
          </p:nvCxnSpPr>
          <p:spPr>
            <a:xfrm rot="5400000" flipH="1" flipV="1">
              <a:off x="5884991" y="3226025"/>
              <a:ext cx="603094" cy="99040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9058" y="734560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Diagram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9501" y="5912628"/>
            <a:ext cx="2153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State Table: Binary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074177"/>
              </p:ext>
            </p:extLst>
          </p:nvPr>
        </p:nvGraphicFramePr>
        <p:xfrm>
          <a:off x="4719445" y="3725519"/>
          <a:ext cx="3873288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/>
          <p:nvPr/>
        </p:nvCxnSpPr>
        <p:spPr>
          <a:xfrm flipH="1">
            <a:off x="6656089" y="3902433"/>
            <a:ext cx="10071" cy="201019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900270"/>
              </p:ext>
            </p:extLst>
          </p:nvPr>
        </p:nvGraphicFramePr>
        <p:xfrm>
          <a:off x="5206597" y="1329626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Current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Next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331199"/>
              </p:ext>
            </p:extLst>
          </p:nvPr>
        </p:nvGraphicFramePr>
        <p:xfrm>
          <a:off x="1628775" y="3733799"/>
          <a:ext cx="2856573" cy="2552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State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Q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Q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6610" y="3134710"/>
            <a:ext cx="1863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State Assignment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4415" y="783034"/>
            <a:ext cx="2666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Table: Symbol</a:t>
            </a:r>
          </a:p>
        </p:txBody>
      </p:sp>
    </p:spTree>
    <p:extLst>
      <p:ext uri="{BB962C8B-B14F-4D97-AF65-F5344CB8AC3E}">
        <p14:creationId xmlns:p14="http://schemas.microsoft.com/office/powerpoint/2010/main" val="1379957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/>
            <a:r>
              <a:rPr lang="en-US" sz="3200" dirty="0"/>
              <a:t>Counter: State assignment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en-US" sz="3200" dirty="0"/>
              <a:t>Excitation table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36225" y="1215828"/>
            <a:ext cx="2965224" cy="2745875"/>
            <a:chOff x="5593448" y="3052048"/>
            <a:chExt cx="2965224" cy="2745874"/>
          </a:xfrm>
        </p:grpSpPr>
        <p:sp>
          <p:nvSpPr>
            <p:cNvPr id="5" name="Oval 4"/>
            <p:cNvSpPr/>
            <p:nvPr/>
          </p:nvSpPr>
          <p:spPr>
            <a:xfrm>
              <a:off x="6681740" y="3052048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890251" y="3912974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673723" y="5062659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93448" y="3915097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urved Connector 8"/>
            <p:cNvCxnSpPr>
              <a:stCxn id="5" idx="6"/>
              <a:endCxn id="6" idx="0"/>
            </p:cNvCxnSpPr>
            <p:nvPr/>
          </p:nvCxnSpPr>
          <p:spPr>
            <a:xfrm>
              <a:off x="7350161" y="3419680"/>
              <a:ext cx="874301" cy="49329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6" idx="4"/>
              <a:endCxn id="7" idx="6"/>
            </p:cNvCxnSpPr>
            <p:nvPr/>
          </p:nvCxnSpPr>
          <p:spPr>
            <a:xfrm rot="5400000">
              <a:off x="7392276" y="4598105"/>
              <a:ext cx="782054" cy="88231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/>
            <p:cNvCxnSpPr>
              <a:stCxn id="7" idx="2"/>
              <a:endCxn id="8" idx="3"/>
            </p:cNvCxnSpPr>
            <p:nvPr/>
          </p:nvCxnSpPr>
          <p:spPr>
            <a:xfrm rot="10800000">
              <a:off x="5691337" y="4542683"/>
              <a:ext cx="982387" cy="88760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8" idx="1"/>
              <a:endCxn id="5" idx="2"/>
            </p:cNvCxnSpPr>
            <p:nvPr/>
          </p:nvCxnSpPr>
          <p:spPr>
            <a:xfrm rot="5400000" flipH="1" flipV="1">
              <a:off x="5884991" y="3226025"/>
              <a:ext cx="603094" cy="99040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749367" y="4061961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Diagram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67177" y="5978557"/>
            <a:ext cx="154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436625"/>
              </p:ext>
            </p:extLst>
          </p:nvPr>
        </p:nvGraphicFramePr>
        <p:xfrm>
          <a:off x="4742154" y="3933863"/>
          <a:ext cx="3873288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/>
          <p:nvPr/>
        </p:nvCxnSpPr>
        <p:spPr>
          <a:xfrm flipH="1">
            <a:off x="6656089" y="3902433"/>
            <a:ext cx="10071" cy="201019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246495"/>
              </p:ext>
            </p:extLst>
          </p:nvPr>
        </p:nvGraphicFramePr>
        <p:xfrm>
          <a:off x="5322344" y="1519527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Current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Next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497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2926F56-6179-4256-8CF0-D52697939439}" type="slidenum">
              <a:rPr lang="en-US" altLang="en-US" sz="1400"/>
              <a:pPr eaLnBrk="1" hangingPunct="1"/>
              <a:t>14</a:t>
            </a:fld>
            <a:endParaRPr lang="en-US" altLang="en-US" sz="1400" dirty="0"/>
          </a:p>
        </p:txBody>
      </p:sp>
      <p:sp>
        <p:nvSpPr>
          <p:cNvPr id="41986" name="TextBox 23"/>
          <p:cNvSpPr txBox="1">
            <a:spLocks noChangeArrowheads="1"/>
          </p:cNvSpPr>
          <p:nvPr/>
        </p:nvSpPr>
        <p:spPr bwMode="auto">
          <a:xfrm>
            <a:off x="1308100" y="125712"/>
            <a:ext cx="68868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Counter: Excitation  table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altLang="en-US" dirty="0"/>
              <a:t> K map </a:t>
            </a: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altLang="en-US" dirty="0"/>
              <a:t> Logic Diagram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709453"/>
              </p:ext>
            </p:extLst>
          </p:nvPr>
        </p:nvGraphicFramePr>
        <p:xfrm>
          <a:off x="254002" y="925336"/>
          <a:ext cx="3873500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181227" y="587377"/>
            <a:ext cx="9525" cy="20097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2374902" y="2947639"/>
            <a:ext cx="4034537" cy="3388661"/>
            <a:chOff x="2374901" y="2210729"/>
            <a:chExt cx="4034537" cy="2541496"/>
          </a:xfrm>
        </p:grpSpPr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108326" y="2252274"/>
              <a:ext cx="1619250" cy="1395413"/>
            </a:xfrm>
            <a:prstGeom prst="rect">
              <a:avLst/>
            </a:prstGeom>
            <a:noFill/>
            <a:ln w="9525">
              <a:solidFill>
                <a:srgbClr val="00CC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39" name="Straight Connector 38"/>
            <p:cNvCxnSpPr>
              <a:cxnSpLocks noChangeShapeType="1"/>
              <a:endCxn id="38" idx="1"/>
            </p:cNvCxnSpPr>
            <p:nvPr/>
          </p:nvCxnSpPr>
          <p:spPr bwMode="auto">
            <a:xfrm>
              <a:off x="2378076" y="2947599"/>
              <a:ext cx="730250" cy="23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Straight Connector 39"/>
            <p:cNvCxnSpPr>
              <a:cxnSpLocks noChangeShapeType="1"/>
            </p:cNvCxnSpPr>
            <p:nvPr/>
          </p:nvCxnSpPr>
          <p:spPr bwMode="auto">
            <a:xfrm>
              <a:off x="2662556" y="3261612"/>
              <a:ext cx="442913" cy="3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>
              <a:off x="2374901" y="2948789"/>
              <a:ext cx="1" cy="14311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41"/>
            <p:cNvCxnSpPr>
              <a:cxnSpLocks noChangeShapeType="1"/>
            </p:cNvCxnSpPr>
            <p:nvPr/>
          </p:nvCxnSpPr>
          <p:spPr bwMode="auto">
            <a:xfrm flipH="1">
              <a:off x="2663826" y="3261612"/>
              <a:ext cx="6350" cy="80993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42"/>
            <p:cNvCxnSpPr>
              <a:cxnSpLocks noChangeShapeType="1"/>
            </p:cNvCxnSpPr>
            <p:nvPr/>
          </p:nvCxnSpPr>
          <p:spPr bwMode="auto">
            <a:xfrm>
              <a:off x="2374901" y="4384685"/>
              <a:ext cx="3957320" cy="35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667001" y="4053691"/>
              <a:ext cx="3368675" cy="14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51" name="TextBox 44"/>
            <p:cNvSpPr txBox="1">
              <a:spLocks noChangeArrowheads="1"/>
            </p:cNvSpPr>
            <p:nvPr/>
          </p:nvSpPr>
          <p:spPr bwMode="auto">
            <a:xfrm>
              <a:off x="5713414" y="2210729"/>
              <a:ext cx="696024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0</a:t>
              </a:r>
              <a:r>
                <a:rPr lang="en-US" altLang="en-US" sz="2000" dirty="0"/>
                <a:t>(t)</a:t>
              </a:r>
            </a:p>
          </p:txBody>
        </p:sp>
        <p:sp>
          <p:nvSpPr>
            <p:cNvPr id="42052" name="TextBox 45"/>
            <p:cNvSpPr txBox="1">
              <a:spLocks noChangeArrowheads="1"/>
            </p:cNvSpPr>
            <p:nvPr/>
          </p:nvSpPr>
          <p:spPr bwMode="auto">
            <a:xfrm>
              <a:off x="5706714" y="2821430"/>
              <a:ext cx="696024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(t)</a:t>
              </a:r>
            </a:p>
          </p:txBody>
        </p:sp>
        <p:cxnSp>
          <p:nvCxnSpPr>
            <p:cNvPr id="47" name="Straight Connector 46"/>
            <p:cNvCxnSpPr>
              <a:cxnSpLocks noChangeShapeType="1"/>
              <a:endCxn id="42038" idx="1"/>
            </p:cNvCxnSpPr>
            <p:nvPr/>
          </p:nvCxnSpPr>
          <p:spPr bwMode="auto">
            <a:xfrm flipV="1">
              <a:off x="4727576" y="3232335"/>
              <a:ext cx="288027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15"/>
            <p:cNvCxnSpPr>
              <a:cxnSpLocks noChangeShapeType="1"/>
              <a:endCxn id="42033" idx="1"/>
            </p:cNvCxnSpPr>
            <p:nvPr/>
          </p:nvCxnSpPr>
          <p:spPr bwMode="auto">
            <a:xfrm>
              <a:off x="4727576" y="2686352"/>
              <a:ext cx="29945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2026" name="Group 16"/>
            <p:cNvGrpSpPr>
              <a:grpSpLocks/>
            </p:cNvGrpSpPr>
            <p:nvPr/>
          </p:nvGrpSpPr>
          <p:grpSpPr bwMode="auto">
            <a:xfrm>
              <a:off x="5011794" y="2398721"/>
              <a:ext cx="825725" cy="1320150"/>
              <a:chOff x="4982836" y="2116138"/>
              <a:chExt cx="1135939" cy="2273301"/>
            </a:xfrm>
          </p:grpSpPr>
          <p:sp>
            <p:nvSpPr>
              <p:cNvPr id="42033" name="Rectangle 13"/>
              <p:cNvSpPr>
                <a:spLocks noChangeArrowheads="1"/>
              </p:cNvSpPr>
              <p:nvPr/>
            </p:nvSpPr>
            <p:spPr bwMode="auto">
              <a:xfrm>
                <a:off x="5003800" y="21161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2034" name="Text Box 14"/>
              <p:cNvSpPr txBox="1">
                <a:spLocks noChangeArrowheads="1"/>
              </p:cNvSpPr>
              <p:nvPr/>
            </p:nvSpPr>
            <p:spPr bwMode="auto">
              <a:xfrm>
                <a:off x="4982836" y="2296282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2035" name="Text Box 15"/>
              <p:cNvSpPr txBox="1">
                <a:spLocks noChangeArrowheads="1"/>
              </p:cNvSpPr>
              <p:nvPr/>
            </p:nvSpPr>
            <p:spPr bwMode="auto">
              <a:xfrm>
                <a:off x="5498090" y="2146413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2036" name="Text Box 16"/>
              <p:cNvSpPr txBox="1">
                <a:spLocks noChangeArrowheads="1"/>
              </p:cNvSpPr>
              <p:nvPr/>
            </p:nvSpPr>
            <p:spPr bwMode="auto">
              <a:xfrm>
                <a:off x="5529538" y="2558853"/>
                <a:ext cx="589237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2037" name="Rectangle 17"/>
              <p:cNvSpPr>
                <a:spLocks noChangeArrowheads="1"/>
              </p:cNvSpPr>
              <p:nvPr/>
            </p:nvSpPr>
            <p:spPr bwMode="auto">
              <a:xfrm>
                <a:off x="5003800" y="31067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2038" name="Text Box 18"/>
              <p:cNvSpPr txBox="1">
                <a:spLocks noChangeArrowheads="1"/>
              </p:cNvSpPr>
              <p:nvPr/>
            </p:nvSpPr>
            <p:spPr bwMode="auto">
              <a:xfrm>
                <a:off x="4988076" y="3313126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2039" name="Text Box 19"/>
              <p:cNvSpPr txBox="1">
                <a:spLocks noChangeArrowheads="1"/>
              </p:cNvSpPr>
              <p:nvPr/>
            </p:nvSpPr>
            <p:spPr bwMode="auto">
              <a:xfrm>
                <a:off x="5508573" y="3182938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2040" name="Text Box 20"/>
              <p:cNvSpPr txBox="1">
                <a:spLocks noChangeArrowheads="1"/>
              </p:cNvSpPr>
              <p:nvPr/>
            </p:nvSpPr>
            <p:spPr bwMode="auto">
              <a:xfrm>
                <a:off x="5513814" y="3549453"/>
                <a:ext cx="589237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2041" name="Line 28"/>
              <p:cNvSpPr>
                <a:spLocks noChangeShapeType="1"/>
              </p:cNvSpPr>
              <p:nvPr/>
            </p:nvSpPr>
            <p:spPr bwMode="auto">
              <a:xfrm flipV="1">
                <a:off x="5384800" y="3944938"/>
                <a:ext cx="762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42" name="Line 29"/>
              <p:cNvSpPr>
                <a:spLocks noChangeShapeType="1"/>
              </p:cNvSpPr>
              <p:nvPr/>
            </p:nvSpPr>
            <p:spPr bwMode="auto">
              <a:xfrm>
                <a:off x="5461000" y="3944938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43" name="Line 39"/>
              <p:cNvSpPr>
                <a:spLocks noChangeShapeType="1"/>
              </p:cNvSpPr>
              <p:nvPr/>
            </p:nvSpPr>
            <p:spPr bwMode="auto">
              <a:xfrm>
                <a:off x="5495925" y="4083051"/>
                <a:ext cx="0" cy="3063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18" name="Straight Connector 17"/>
            <p:cNvCxnSpPr>
              <a:cxnSpLocks noChangeShapeType="1"/>
            </p:cNvCxnSpPr>
            <p:nvPr/>
          </p:nvCxnSpPr>
          <p:spPr bwMode="auto">
            <a:xfrm flipV="1">
              <a:off x="5740401" y="2591789"/>
              <a:ext cx="591820" cy="2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Connector 18"/>
            <p:cNvCxnSpPr>
              <a:cxnSpLocks noChangeShapeType="1"/>
            </p:cNvCxnSpPr>
            <p:nvPr/>
          </p:nvCxnSpPr>
          <p:spPr bwMode="auto">
            <a:xfrm>
              <a:off x="6332221" y="2591789"/>
              <a:ext cx="0" cy="18119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19"/>
            <p:cNvCxnSpPr>
              <a:cxnSpLocks noChangeShapeType="1"/>
            </p:cNvCxnSpPr>
            <p:nvPr/>
          </p:nvCxnSpPr>
          <p:spPr bwMode="auto">
            <a:xfrm flipV="1">
              <a:off x="5751514" y="3194059"/>
              <a:ext cx="300037" cy="11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Straight Connector 20"/>
            <p:cNvCxnSpPr>
              <a:cxnSpLocks noChangeShapeType="1"/>
            </p:cNvCxnSpPr>
            <p:nvPr/>
          </p:nvCxnSpPr>
          <p:spPr bwMode="auto">
            <a:xfrm>
              <a:off x="6038534" y="3192868"/>
              <a:ext cx="3175" cy="86915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31" name="Text Box 40"/>
            <p:cNvSpPr txBox="1">
              <a:spLocks noChangeArrowheads="1"/>
            </p:cNvSpPr>
            <p:nvPr/>
          </p:nvSpPr>
          <p:spPr bwMode="auto">
            <a:xfrm>
              <a:off x="5010885" y="3591782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CLK</a:t>
              </a:r>
            </a:p>
          </p:txBody>
        </p:sp>
        <p:sp>
          <p:nvSpPr>
            <p:cNvPr id="42032" name="TextBox 22"/>
            <p:cNvSpPr txBox="1">
              <a:spLocks noChangeArrowheads="1"/>
            </p:cNvSpPr>
            <p:nvPr/>
          </p:nvSpPr>
          <p:spPr bwMode="auto">
            <a:xfrm>
              <a:off x="2521820" y="4405976"/>
              <a:ext cx="3087705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</a:rPr>
                <a:t>Circuit with 2 flip flops</a:t>
              </a:r>
            </a:p>
          </p:txBody>
        </p:sp>
        <p:sp>
          <p:nvSpPr>
            <p:cNvPr id="42022" name="TextBox 91"/>
            <p:cNvSpPr txBox="1">
              <a:spLocks noChangeArrowheads="1"/>
            </p:cNvSpPr>
            <p:nvPr/>
          </p:nvSpPr>
          <p:spPr bwMode="auto">
            <a:xfrm>
              <a:off x="3048319" y="2554931"/>
              <a:ext cx="1728787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Combinational circuit</a:t>
              </a:r>
            </a:p>
          </p:txBody>
        </p:sp>
      </p:grpSp>
      <p:sp>
        <p:nvSpPr>
          <p:cNvPr id="42023" name="Text Box 66"/>
          <p:cNvSpPr txBox="1">
            <a:spLocks noChangeArrowheads="1"/>
          </p:cNvSpPr>
          <p:nvPr/>
        </p:nvSpPr>
        <p:spPr bwMode="auto">
          <a:xfrm>
            <a:off x="4345695" y="892235"/>
            <a:ext cx="3873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=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</a:t>
            </a:r>
            <a:endParaRPr lang="en-US" altLang="ja-JP" sz="2000" dirty="0"/>
          </a:p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=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 + 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</a:t>
            </a:r>
          </a:p>
        </p:txBody>
      </p:sp>
    </p:spTree>
    <p:extLst>
      <p:ext uri="{BB962C8B-B14F-4D97-AF65-F5344CB8AC3E}">
        <p14:creationId xmlns:p14="http://schemas.microsoft.com/office/powerpoint/2010/main" val="3666972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F604FE4-76D0-4DAC-9CC1-5BF4C6181543}" type="slidenum">
              <a:rPr lang="en-US" altLang="en-US" sz="1400"/>
              <a:pPr eaLnBrk="1" hangingPunct="1"/>
              <a:t>15</a:t>
            </a:fld>
            <a:endParaRPr lang="en-US" altLang="en-US" sz="1400" dirty="0"/>
          </a:p>
        </p:txBody>
      </p:sp>
      <p:sp>
        <p:nvSpPr>
          <p:cNvPr id="43010" name="TextBox 23"/>
          <p:cNvSpPr txBox="1">
            <a:spLocks noChangeArrowheads="1"/>
          </p:cNvSpPr>
          <p:nvPr/>
        </p:nvSpPr>
        <p:spPr bwMode="auto">
          <a:xfrm>
            <a:off x="325645" y="2803199"/>
            <a:ext cx="13211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964991"/>
              </p:ext>
            </p:extLst>
          </p:nvPr>
        </p:nvGraphicFramePr>
        <p:xfrm>
          <a:off x="458900" y="893744"/>
          <a:ext cx="3873500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5028060" y="893018"/>
            <a:ext cx="393763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We store the current state using D-flip flops so that: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000" dirty="0"/>
              <a:t>Inputs to the combinational circuit don’t change while the next output is being computed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000" dirty="0"/>
              <a:t>The transition to the next state only occurs at the rising edge of the clock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10B153-989C-41D0-A69A-5F188B494115}"/>
              </a:ext>
            </a:extLst>
          </p:cNvPr>
          <p:cNvGrpSpPr/>
          <p:nvPr/>
        </p:nvGrpSpPr>
        <p:grpSpPr>
          <a:xfrm>
            <a:off x="391852" y="3203309"/>
            <a:ext cx="4397897" cy="3305722"/>
            <a:chOff x="143942" y="2646365"/>
            <a:chExt cx="4397897" cy="3305722"/>
          </a:xfrm>
        </p:grpSpPr>
        <p:cxnSp>
          <p:nvCxnSpPr>
            <p:cNvPr id="19" name="Straight Connector 18"/>
            <p:cNvCxnSpPr>
              <a:cxnSpLocks noChangeShapeType="1"/>
            </p:cNvCxnSpPr>
            <p:nvPr/>
          </p:nvCxnSpPr>
          <p:spPr bwMode="auto">
            <a:xfrm flipV="1">
              <a:off x="143942" y="3643545"/>
              <a:ext cx="1562100" cy="79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24"/>
            <p:cNvCxnSpPr>
              <a:cxnSpLocks noChangeShapeType="1"/>
            </p:cNvCxnSpPr>
            <p:nvPr/>
          </p:nvCxnSpPr>
          <p:spPr bwMode="auto">
            <a:xfrm>
              <a:off x="518896" y="3935754"/>
              <a:ext cx="1198563" cy="79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Connector 22"/>
            <p:cNvCxnSpPr>
              <a:cxnSpLocks noChangeShapeType="1"/>
            </p:cNvCxnSpPr>
            <p:nvPr/>
          </p:nvCxnSpPr>
          <p:spPr bwMode="auto">
            <a:xfrm flipH="1">
              <a:off x="143943" y="3651482"/>
              <a:ext cx="1587" cy="230060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29"/>
            <p:cNvCxnSpPr>
              <a:cxnSpLocks noChangeShapeType="1"/>
            </p:cNvCxnSpPr>
            <p:nvPr/>
          </p:nvCxnSpPr>
          <p:spPr bwMode="auto">
            <a:xfrm>
              <a:off x="532384" y="3943691"/>
              <a:ext cx="0" cy="15845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31"/>
            <p:cNvCxnSpPr>
              <a:cxnSpLocks noChangeShapeType="1"/>
            </p:cNvCxnSpPr>
            <p:nvPr/>
          </p:nvCxnSpPr>
          <p:spPr bwMode="auto">
            <a:xfrm>
              <a:off x="145529" y="5947324"/>
              <a:ext cx="4380436" cy="476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33"/>
            <p:cNvCxnSpPr>
              <a:cxnSpLocks noChangeShapeType="1"/>
            </p:cNvCxnSpPr>
            <p:nvPr/>
          </p:nvCxnSpPr>
          <p:spPr bwMode="auto">
            <a:xfrm flipV="1">
              <a:off x="532384" y="5502825"/>
              <a:ext cx="3782442" cy="190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80" name="TextBox 35"/>
            <p:cNvSpPr txBox="1">
              <a:spLocks noChangeArrowheads="1"/>
            </p:cNvSpPr>
            <p:nvPr/>
          </p:nvSpPr>
          <p:spPr bwMode="auto">
            <a:xfrm>
              <a:off x="644625" y="3154028"/>
              <a:ext cx="6960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0</a:t>
              </a:r>
              <a:r>
                <a:rPr lang="en-US" altLang="en-US" sz="2000" dirty="0"/>
                <a:t>(t)</a:t>
              </a:r>
            </a:p>
          </p:txBody>
        </p:sp>
        <p:sp>
          <p:nvSpPr>
            <p:cNvPr id="43081" name="TextBox 36"/>
            <p:cNvSpPr txBox="1">
              <a:spLocks noChangeArrowheads="1"/>
            </p:cNvSpPr>
            <p:nvPr/>
          </p:nvSpPr>
          <p:spPr bwMode="auto">
            <a:xfrm>
              <a:off x="490474" y="4580733"/>
              <a:ext cx="6960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(t)</a:t>
              </a:r>
            </a:p>
          </p:txBody>
        </p:sp>
        <p:cxnSp>
          <p:nvCxnSpPr>
            <p:cNvPr id="40" name="Straight Connector 39"/>
            <p:cNvCxnSpPr>
              <a:cxnSpLocks noChangeShapeType="1"/>
              <a:stCxn id="43048" idx="1"/>
              <a:endCxn id="43066" idx="1"/>
            </p:cNvCxnSpPr>
            <p:nvPr/>
          </p:nvCxnSpPr>
          <p:spPr bwMode="auto">
            <a:xfrm flipV="1">
              <a:off x="2241626" y="3802832"/>
              <a:ext cx="945782" cy="112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48" name="AutoShape 4"/>
            <p:cNvSpPr>
              <a:spLocks noChangeArrowheads="1"/>
            </p:cNvSpPr>
            <p:nvPr/>
          </p:nvSpPr>
          <p:spPr bwMode="auto">
            <a:xfrm flipH="1">
              <a:off x="1596482" y="3387635"/>
              <a:ext cx="645145" cy="852959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3049" name="AutoShape 4"/>
            <p:cNvSpPr>
              <a:spLocks noChangeArrowheads="1"/>
            </p:cNvSpPr>
            <p:nvPr/>
          </p:nvSpPr>
          <p:spPr bwMode="auto">
            <a:xfrm flipH="1">
              <a:off x="1470647" y="3444701"/>
              <a:ext cx="339549" cy="741589"/>
            </a:xfrm>
            <a:prstGeom prst="moon">
              <a:avLst>
                <a:gd name="adj" fmla="val 2037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5" name="Isosceles Triangle 84"/>
            <p:cNvSpPr>
              <a:spLocks noChangeArrowheads="1"/>
            </p:cNvSpPr>
            <p:nvPr/>
          </p:nvSpPr>
          <p:spPr bwMode="auto">
            <a:xfrm rot="5400000">
              <a:off x="1520828" y="2846388"/>
              <a:ext cx="495300" cy="365125"/>
            </a:xfrm>
            <a:prstGeom prst="triangle">
              <a:avLst>
                <a:gd name="adj" fmla="val 50000"/>
              </a:avLst>
            </a:prstGeom>
            <a:solidFill>
              <a:srgbClr val="BFBFB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925639" y="2965452"/>
              <a:ext cx="150812" cy="138113"/>
            </a:xfrm>
            <a:prstGeom prst="ellipse">
              <a:avLst/>
            </a:prstGeom>
            <a:solidFill>
              <a:srgbClr val="BFBFB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87" name="Straight Connector 86"/>
            <p:cNvCxnSpPr>
              <a:cxnSpLocks noChangeShapeType="1"/>
            </p:cNvCxnSpPr>
            <p:nvPr/>
          </p:nvCxnSpPr>
          <p:spPr bwMode="auto">
            <a:xfrm>
              <a:off x="1244602" y="3028949"/>
              <a:ext cx="3175" cy="61856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Straight Connector 88"/>
            <p:cNvCxnSpPr>
              <a:cxnSpLocks noChangeShapeType="1"/>
              <a:endCxn id="85" idx="3"/>
            </p:cNvCxnSpPr>
            <p:nvPr/>
          </p:nvCxnSpPr>
          <p:spPr bwMode="auto">
            <a:xfrm flipV="1">
              <a:off x="1244601" y="3028951"/>
              <a:ext cx="341314" cy="43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Straight Connector 90"/>
            <p:cNvCxnSpPr>
              <a:cxnSpLocks noChangeShapeType="1"/>
            </p:cNvCxnSpPr>
            <p:nvPr/>
          </p:nvCxnSpPr>
          <p:spPr bwMode="auto">
            <a:xfrm flipV="1">
              <a:off x="2082801" y="3022602"/>
              <a:ext cx="1100138" cy="127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3055" name="Group 30"/>
            <p:cNvGrpSpPr>
              <a:grpSpLocks/>
            </p:cNvGrpSpPr>
            <p:nvPr/>
          </p:nvGrpSpPr>
          <p:grpSpPr bwMode="auto">
            <a:xfrm>
              <a:off x="3187410" y="2646365"/>
              <a:ext cx="914250" cy="1769297"/>
              <a:chOff x="5003800" y="2116138"/>
              <a:chExt cx="1112060" cy="2273301"/>
            </a:xfrm>
          </p:grpSpPr>
          <p:sp>
            <p:nvSpPr>
              <p:cNvPr id="43062" name="Rectangle 13"/>
              <p:cNvSpPr>
                <a:spLocks noChangeArrowheads="1"/>
              </p:cNvSpPr>
              <p:nvPr/>
            </p:nvSpPr>
            <p:spPr bwMode="auto">
              <a:xfrm>
                <a:off x="5003800" y="21161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3063" name="Text Box 14"/>
              <p:cNvSpPr txBox="1">
                <a:spLocks noChangeArrowheads="1"/>
              </p:cNvSpPr>
              <p:nvPr/>
            </p:nvSpPr>
            <p:spPr bwMode="auto">
              <a:xfrm>
                <a:off x="5003800" y="2296923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3064" name="Text Box 15"/>
              <p:cNvSpPr txBox="1">
                <a:spLocks noChangeArrowheads="1"/>
              </p:cNvSpPr>
              <p:nvPr/>
            </p:nvSpPr>
            <p:spPr bwMode="auto">
              <a:xfrm>
                <a:off x="5590230" y="2140120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3065" name="Text Box 16"/>
              <p:cNvSpPr txBox="1">
                <a:spLocks noChangeArrowheads="1"/>
              </p:cNvSpPr>
              <p:nvPr/>
            </p:nvSpPr>
            <p:spPr bwMode="auto">
              <a:xfrm>
                <a:off x="5594863" y="2546339"/>
                <a:ext cx="520995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3066" name="Rectangle 17"/>
              <p:cNvSpPr>
                <a:spLocks noChangeArrowheads="1"/>
              </p:cNvSpPr>
              <p:nvPr/>
            </p:nvSpPr>
            <p:spPr bwMode="auto">
              <a:xfrm>
                <a:off x="5003800" y="31067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3067" name="Text Box 18"/>
              <p:cNvSpPr txBox="1">
                <a:spLocks noChangeArrowheads="1"/>
              </p:cNvSpPr>
              <p:nvPr/>
            </p:nvSpPr>
            <p:spPr bwMode="auto">
              <a:xfrm>
                <a:off x="5003800" y="3267940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3068" name="Text Box 19"/>
              <p:cNvSpPr txBox="1">
                <a:spLocks noChangeArrowheads="1"/>
              </p:cNvSpPr>
              <p:nvPr/>
            </p:nvSpPr>
            <p:spPr bwMode="auto">
              <a:xfrm>
                <a:off x="5590231" y="3179312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3069" name="Text Box 20"/>
              <p:cNvSpPr txBox="1">
                <a:spLocks noChangeArrowheads="1"/>
              </p:cNvSpPr>
              <p:nvPr/>
            </p:nvSpPr>
            <p:spPr bwMode="auto">
              <a:xfrm>
                <a:off x="5594865" y="3588431"/>
                <a:ext cx="520995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3070" name="Line 28"/>
              <p:cNvSpPr>
                <a:spLocks noChangeShapeType="1"/>
              </p:cNvSpPr>
              <p:nvPr/>
            </p:nvSpPr>
            <p:spPr bwMode="auto">
              <a:xfrm flipV="1">
                <a:off x="5384800" y="3944938"/>
                <a:ext cx="762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071" name="Line 29"/>
              <p:cNvSpPr>
                <a:spLocks noChangeShapeType="1"/>
              </p:cNvSpPr>
              <p:nvPr/>
            </p:nvSpPr>
            <p:spPr bwMode="auto">
              <a:xfrm>
                <a:off x="5461000" y="3944938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072" name="Line 39"/>
              <p:cNvSpPr>
                <a:spLocks noChangeShapeType="1"/>
              </p:cNvSpPr>
              <p:nvPr/>
            </p:nvSpPr>
            <p:spPr bwMode="auto">
              <a:xfrm>
                <a:off x="5495925" y="4083051"/>
                <a:ext cx="0" cy="3063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55" name="Straight Connector 54"/>
            <p:cNvCxnSpPr>
              <a:cxnSpLocks noChangeShapeType="1"/>
            </p:cNvCxnSpPr>
            <p:nvPr/>
          </p:nvCxnSpPr>
          <p:spPr bwMode="auto">
            <a:xfrm flipV="1">
              <a:off x="3994151" y="2908301"/>
              <a:ext cx="5476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55"/>
            <p:cNvCxnSpPr>
              <a:cxnSpLocks noChangeShapeType="1"/>
            </p:cNvCxnSpPr>
            <p:nvPr/>
          </p:nvCxnSpPr>
          <p:spPr bwMode="auto">
            <a:xfrm>
              <a:off x="4525965" y="2908302"/>
              <a:ext cx="0" cy="304378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Straight Connector 56"/>
            <p:cNvCxnSpPr>
              <a:cxnSpLocks noChangeShapeType="1"/>
            </p:cNvCxnSpPr>
            <p:nvPr/>
          </p:nvCxnSpPr>
          <p:spPr bwMode="auto">
            <a:xfrm flipV="1">
              <a:off x="4006852" y="3708402"/>
              <a:ext cx="307975" cy="47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Straight Connector 57"/>
            <p:cNvCxnSpPr>
              <a:cxnSpLocks noChangeShapeType="1"/>
            </p:cNvCxnSpPr>
            <p:nvPr/>
          </p:nvCxnSpPr>
          <p:spPr bwMode="auto">
            <a:xfrm>
              <a:off x="4313239" y="3709990"/>
              <a:ext cx="0" cy="17928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60" name="Text Box 40"/>
            <p:cNvSpPr txBox="1">
              <a:spLocks noChangeArrowheads="1"/>
            </p:cNvSpPr>
            <p:nvPr/>
          </p:nvSpPr>
          <p:spPr bwMode="auto">
            <a:xfrm>
              <a:off x="3226198" y="4336248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CLK</a:t>
              </a:r>
            </a:p>
          </p:txBody>
        </p:sp>
      </p:grpSp>
      <p:sp>
        <p:nvSpPr>
          <p:cNvPr id="43046" name="Text Box 66"/>
          <p:cNvSpPr txBox="1">
            <a:spLocks noChangeArrowheads="1"/>
          </p:cNvSpPr>
          <p:nvPr/>
        </p:nvSpPr>
        <p:spPr bwMode="auto">
          <a:xfrm>
            <a:off x="5060126" y="3429000"/>
            <a:ext cx="38735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(t+1) =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</a:t>
            </a:r>
            <a:endParaRPr lang="en-US" altLang="ja-JP" sz="2000" dirty="0"/>
          </a:p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(t+1) =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 +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8336" y="105896"/>
            <a:ext cx="7041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Counter: Excitation table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 </a:t>
            </a:r>
            <a:r>
              <a:rPr lang="en-US" dirty="0"/>
              <a:t>K map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⇒</a:t>
            </a:r>
            <a:r>
              <a:rPr lang="en-US" dirty="0"/>
              <a:t> Logic Diagram</a:t>
            </a:r>
          </a:p>
        </p:txBody>
      </p:sp>
    </p:spTree>
    <p:extLst>
      <p:ext uri="{BB962C8B-B14F-4D97-AF65-F5344CB8AC3E}">
        <p14:creationId xmlns:p14="http://schemas.microsoft.com/office/powerpoint/2010/main" val="1702951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16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44121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Counter: Verification (</a:t>
            </a:r>
            <a:r>
              <a:rPr lang="en-US" sz="2400" dirty="0">
                <a:solidFill>
                  <a:srgbClr val="C00000"/>
                </a:solidFill>
                <a:sym typeface="Wingdings" charset="0"/>
              </a:rPr>
              <a:t>Simulation)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9178" name="Group 1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2596152"/>
                  </p:ext>
                </p:extLst>
              </p:nvPr>
            </p:nvGraphicFramePr>
            <p:xfrm>
              <a:off x="539752" y="4119563"/>
              <a:ext cx="8334375" cy="1554957"/>
            </p:xfrm>
            <a:graphic>
              <a:graphicData uri="http://schemas.openxmlformats.org/drawingml/2006/table">
                <a:tbl>
                  <a:tblPr/>
                  <a:tblGrid>
                    <a:gridCol w="11906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922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906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890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93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18903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8903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5183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Time</a:t>
                          </a:r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1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5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3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8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3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800" b="0" i="1" u="none" strike="noStrike" cap="none" normalizeH="0" baseline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800" b="0" i="1" u="none" strike="noStrike" cap="none" normalizeH="0" baseline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800" b="0" i="1" u="none" strike="noStrike" cap="none" normalizeH="0" baseline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9178" name="Group 15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2596152"/>
                  </p:ext>
                </p:extLst>
              </p:nvPr>
            </p:nvGraphicFramePr>
            <p:xfrm>
              <a:off x="539752" y="4119563"/>
              <a:ext cx="8334375" cy="1554957"/>
            </p:xfrm>
            <a:graphic>
              <a:graphicData uri="http://schemas.openxmlformats.org/drawingml/2006/table">
                <a:tbl>
                  <a:tblPr/>
                  <a:tblGrid>
                    <a:gridCol w="11906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922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906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890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938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18903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18903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51831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Time</a:t>
                          </a:r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1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2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3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4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5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3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0256" t="-110465" r="-604103" b="-1313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3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5" marB="45735" horzOverflow="overflow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0256" t="-212941" r="-604103" b="-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8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</a:rPr>
                            <a:t>0</a:t>
                          </a: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8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rgbClr val="990033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a:txBody>
                      <a:tcPr marT="45735" marB="45735"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State sequence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205457-D588-47C8-AB35-D8AF98083E7E}"/>
              </a:ext>
            </a:extLst>
          </p:cNvPr>
          <p:cNvGrpSpPr/>
          <p:nvPr/>
        </p:nvGrpSpPr>
        <p:grpSpPr>
          <a:xfrm>
            <a:off x="4173630" y="432173"/>
            <a:ext cx="4397897" cy="3305722"/>
            <a:chOff x="143942" y="2646365"/>
            <a:chExt cx="4397897" cy="3305722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AA07999-787A-4DC5-9AE0-7974BB6216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43942" y="3643545"/>
              <a:ext cx="1562100" cy="79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B37E34D-E61B-4D4F-A71C-A570DEF06D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8896" y="3935754"/>
              <a:ext cx="1198563" cy="79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CC44D82-163B-4482-869F-ECBD4BD680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43943" y="3651482"/>
              <a:ext cx="1587" cy="230060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5B95F94-7C69-46D1-AAB2-FB0A9CB5257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384" y="3943691"/>
              <a:ext cx="0" cy="15845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506D559-0F1A-438F-9517-25F2173DFB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5529" y="5947324"/>
              <a:ext cx="4380436" cy="476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0CFC973-97D9-4774-9D10-F7C7195AE8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32384" y="5502825"/>
              <a:ext cx="3782442" cy="190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TextBox 35">
              <a:extLst>
                <a:ext uri="{FF2B5EF4-FFF2-40B4-BE49-F238E27FC236}">
                  <a16:creationId xmlns:a16="http://schemas.microsoft.com/office/drawing/2014/main" id="{5EC393A7-31CA-4599-8912-FB9F7D39DC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625" y="3154028"/>
              <a:ext cx="6960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0</a:t>
              </a:r>
              <a:r>
                <a:rPr lang="en-US" altLang="en-US" sz="2000" dirty="0"/>
                <a:t>(t)</a:t>
              </a:r>
            </a:p>
          </p:txBody>
        </p:sp>
        <p:sp>
          <p:nvSpPr>
            <p:cNvPr id="38" name="TextBox 36">
              <a:extLst>
                <a:ext uri="{FF2B5EF4-FFF2-40B4-BE49-F238E27FC236}">
                  <a16:creationId xmlns:a16="http://schemas.microsoft.com/office/drawing/2014/main" id="{9CE2E404-3F27-4C1D-B024-CDFBCF251F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474" y="4580733"/>
              <a:ext cx="6960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(t)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8E4B20E-656D-4F41-A8DC-21B2403C077D}"/>
                </a:ext>
              </a:extLst>
            </p:cNvPr>
            <p:cNvCxnSpPr>
              <a:cxnSpLocks noChangeShapeType="1"/>
              <a:stCxn id="40" idx="1"/>
              <a:endCxn id="57" idx="1"/>
            </p:cNvCxnSpPr>
            <p:nvPr/>
          </p:nvCxnSpPr>
          <p:spPr bwMode="auto">
            <a:xfrm flipV="1">
              <a:off x="2241626" y="3802832"/>
              <a:ext cx="945782" cy="112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AutoShape 4">
              <a:extLst>
                <a:ext uri="{FF2B5EF4-FFF2-40B4-BE49-F238E27FC236}">
                  <a16:creationId xmlns:a16="http://schemas.microsoft.com/office/drawing/2014/main" id="{6608E861-1621-49AE-9462-154A8CA9687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596482" y="3387635"/>
              <a:ext cx="645145" cy="852959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1" name="AutoShape 4">
              <a:extLst>
                <a:ext uri="{FF2B5EF4-FFF2-40B4-BE49-F238E27FC236}">
                  <a16:creationId xmlns:a16="http://schemas.microsoft.com/office/drawing/2014/main" id="{614D866D-DA8A-4AE9-A872-55C6E3961E3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70647" y="3444701"/>
              <a:ext cx="339549" cy="741589"/>
            </a:xfrm>
            <a:prstGeom prst="moon">
              <a:avLst>
                <a:gd name="adj" fmla="val 2037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05C77AF9-95E1-48D2-82EF-89E4DFAF57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520828" y="2846388"/>
              <a:ext cx="495300" cy="365125"/>
            </a:xfrm>
            <a:prstGeom prst="triangle">
              <a:avLst>
                <a:gd name="adj" fmla="val 50000"/>
              </a:avLst>
            </a:prstGeom>
            <a:solidFill>
              <a:srgbClr val="BFBFB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70A155E-F77F-4DB2-ACB8-113BA1981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639" y="2965452"/>
              <a:ext cx="150812" cy="138113"/>
            </a:xfrm>
            <a:prstGeom prst="ellipse">
              <a:avLst/>
            </a:prstGeom>
            <a:solidFill>
              <a:srgbClr val="BFBFB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F4F365A-D058-48DA-BBAA-4B60053318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44602" y="3028949"/>
              <a:ext cx="3175" cy="61856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373598A-7B39-4A8E-BDF6-B45BFCA2894E}"/>
                </a:ext>
              </a:extLst>
            </p:cNvPr>
            <p:cNvCxnSpPr>
              <a:cxnSpLocks noChangeShapeType="1"/>
              <a:endCxn id="42" idx="3"/>
            </p:cNvCxnSpPr>
            <p:nvPr/>
          </p:nvCxnSpPr>
          <p:spPr bwMode="auto">
            <a:xfrm flipV="1">
              <a:off x="1244601" y="3028951"/>
              <a:ext cx="341314" cy="43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D0B4EA4-FD15-4F9F-A977-1A91F9223B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082801" y="3022602"/>
              <a:ext cx="1100138" cy="127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7" name="Group 30">
              <a:extLst>
                <a:ext uri="{FF2B5EF4-FFF2-40B4-BE49-F238E27FC236}">
                  <a16:creationId xmlns:a16="http://schemas.microsoft.com/office/drawing/2014/main" id="{CF1AC9CA-C65A-4710-8ACB-36ECED54F2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87410" y="2646365"/>
              <a:ext cx="914250" cy="1769297"/>
              <a:chOff x="5003800" y="2116138"/>
              <a:chExt cx="1112060" cy="2273301"/>
            </a:xfrm>
          </p:grpSpPr>
          <p:sp>
            <p:nvSpPr>
              <p:cNvPr id="53" name="Rectangle 13">
                <a:extLst>
                  <a:ext uri="{FF2B5EF4-FFF2-40B4-BE49-F238E27FC236}">
                    <a16:creationId xmlns:a16="http://schemas.microsoft.com/office/drawing/2014/main" id="{5B883703-C8E7-4ABA-904B-91FE9C35E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3800" y="21161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4" name="Text Box 14">
                <a:extLst>
                  <a:ext uri="{FF2B5EF4-FFF2-40B4-BE49-F238E27FC236}">
                    <a16:creationId xmlns:a16="http://schemas.microsoft.com/office/drawing/2014/main" id="{F8CEC3E1-DBC8-451C-BFAC-42D6527124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03800" y="2296923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55" name="Text Box 15">
                <a:extLst>
                  <a:ext uri="{FF2B5EF4-FFF2-40B4-BE49-F238E27FC236}">
                    <a16:creationId xmlns:a16="http://schemas.microsoft.com/office/drawing/2014/main" id="{ADEC9107-7B2B-462B-B9CB-DBC7A0BD83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0230" y="2140120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56" name="Text Box 16">
                <a:extLst>
                  <a:ext uri="{FF2B5EF4-FFF2-40B4-BE49-F238E27FC236}">
                    <a16:creationId xmlns:a16="http://schemas.microsoft.com/office/drawing/2014/main" id="{DD9037C8-0188-4925-9BD3-56C2A114F8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4863" y="2546339"/>
                <a:ext cx="520995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57" name="Rectangle 17">
                <a:extLst>
                  <a:ext uri="{FF2B5EF4-FFF2-40B4-BE49-F238E27FC236}">
                    <a16:creationId xmlns:a16="http://schemas.microsoft.com/office/drawing/2014/main" id="{35BC240E-7C74-44A6-BB5B-E902644F8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3800" y="31067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58" name="Text Box 18">
                <a:extLst>
                  <a:ext uri="{FF2B5EF4-FFF2-40B4-BE49-F238E27FC236}">
                    <a16:creationId xmlns:a16="http://schemas.microsoft.com/office/drawing/2014/main" id="{8D16362E-F311-43F5-B51F-F89552106D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03800" y="3267940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59" name="Text Box 19">
                <a:extLst>
                  <a:ext uri="{FF2B5EF4-FFF2-40B4-BE49-F238E27FC236}">
                    <a16:creationId xmlns:a16="http://schemas.microsoft.com/office/drawing/2014/main" id="{2C554552-4BFD-450F-941F-7324E65F7A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0231" y="3179312"/>
                <a:ext cx="427403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60" name="Text Box 20">
                <a:extLst>
                  <a:ext uri="{FF2B5EF4-FFF2-40B4-BE49-F238E27FC236}">
                    <a16:creationId xmlns:a16="http://schemas.microsoft.com/office/drawing/2014/main" id="{64391894-6924-4DB3-A12E-9A80A5E2C5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4865" y="3588431"/>
                <a:ext cx="520995" cy="474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61" name="Line 28">
                <a:extLst>
                  <a:ext uri="{FF2B5EF4-FFF2-40B4-BE49-F238E27FC236}">
                    <a16:creationId xmlns:a16="http://schemas.microsoft.com/office/drawing/2014/main" id="{C235B27B-18FB-4FB8-8F15-380693A261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384800" y="3944938"/>
                <a:ext cx="762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" name="Line 29">
                <a:extLst>
                  <a:ext uri="{FF2B5EF4-FFF2-40B4-BE49-F238E27FC236}">
                    <a16:creationId xmlns:a16="http://schemas.microsoft.com/office/drawing/2014/main" id="{99E36CEF-828B-439C-A743-D0319B8EF2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61000" y="3944938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" name="Line 39">
                <a:extLst>
                  <a:ext uri="{FF2B5EF4-FFF2-40B4-BE49-F238E27FC236}">
                    <a16:creationId xmlns:a16="http://schemas.microsoft.com/office/drawing/2014/main" id="{1C8F610E-D86C-4776-92D0-3058CB822E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95925" y="4083051"/>
                <a:ext cx="0" cy="3063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FD30B20-AC19-4817-A18C-B1E214010B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994151" y="2908301"/>
              <a:ext cx="54768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EC42F4C-5EA4-4352-91DB-5E9517DBABF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25965" y="2908302"/>
              <a:ext cx="0" cy="304378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30CD4D0-8573-4974-AE6F-E6732E09DE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006852" y="3708402"/>
              <a:ext cx="307975" cy="47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A38A4B3-F047-4A0F-8045-02104BECD1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313239" y="3709990"/>
              <a:ext cx="0" cy="17928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40">
              <a:extLst>
                <a:ext uri="{FF2B5EF4-FFF2-40B4-BE49-F238E27FC236}">
                  <a16:creationId xmlns:a16="http://schemas.microsoft.com/office/drawing/2014/main" id="{7E4CCE1C-600A-4460-809F-0724C9FF2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6198" y="4336248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CLK</a:t>
              </a:r>
            </a:p>
          </p:txBody>
        </p: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507D7684-92EE-48DF-8944-0B1BBC167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348089"/>
              </p:ext>
            </p:extLst>
          </p:nvPr>
        </p:nvGraphicFramePr>
        <p:xfrm>
          <a:off x="568861" y="1132534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Current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Next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17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65053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</a:t>
            </a:r>
            <a:r>
              <a:rPr lang="en-US" sz="2400" dirty="0">
                <a:sym typeface="Wingdings" charset="0"/>
              </a:rPr>
              <a:t>Simulation from state table/state diagram</a:t>
            </a:r>
            <a:endParaRPr lang="en-US" sz="2400" dirty="0"/>
          </a:p>
        </p:txBody>
      </p:sp>
      <p:grpSp>
        <p:nvGrpSpPr>
          <p:cNvPr id="17412" name="Group 153"/>
          <p:cNvGrpSpPr>
            <a:grpSpLocks/>
          </p:cNvGrpSpPr>
          <p:nvPr/>
        </p:nvGrpSpPr>
        <p:grpSpPr bwMode="auto">
          <a:xfrm>
            <a:off x="4687888" y="1047749"/>
            <a:ext cx="4265612" cy="2943225"/>
            <a:chOff x="2638" y="2281"/>
            <a:chExt cx="2687" cy="1854"/>
          </a:xfrm>
        </p:grpSpPr>
        <p:sp>
          <p:nvSpPr>
            <p:cNvPr id="17482" name="Text Box 105"/>
            <p:cNvSpPr txBox="1">
              <a:spLocks noChangeArrowheads="1"/>
            </p:cNvSpPr>
            <p:nvPr/>
          </p:nvSpPr>
          <p:spPr bwMode="auto">
            <a:xfrm>
              <a:off x="2638" y="2475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83" name="Oval 106"/>
            <p:cNvSpPr>
              <a:spLocks noChangeArrowheads="1"/>
            </p:cNvSpPr>
            <p:nvPr/>
          </p:nvSpPr>
          <p:spPr bwMode="auto">
            <a:xfrm>
              <a:off x="2973" y="2713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4" name="Text Box 107"/>
            <p:cNvSpPr txBox="1">
              <a:spLocks noChangeArrowheads="1"/>
            </p:cNvSpPr>
            <p:nvPr/>
          </p:nvSpPr>
          <p:spPr bwMode="auto">
            <a:xfrm>
              <a:off x="3030" y="2789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S0</a:t>
              </a:r>
            </a:p>
          </p:txBody>
        </p:sp>
        <p:sp>
          <p:nvSpPr>
            <p:cNvPr id="17485" name="Oval 108"/>
            <p:cNvSpPr>
              <a:spLocks noChangeArrowheads="1"/>
            </p:cNvSpPr>
            <p:nvPr/>
          </p:nvSpPr>
          <p:spPr bwMode="auto">
            <a:xfrm>
              <a:off x="3998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6" name="Text Box 109"/>
            <p:cNvSpPr txBox="1">
              <a:spLocks noChangeArrowheads="1"/>
            </p:cNvSpPr>
            <p:nvPr/>
          </p:nvSpPr>
          <p:spPr bwMode="auto">
            <a:xfrm>
              <a:off x="3998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S1</a:t>
              </a:r>
            </a:p>
          </p:txBody>
        </p:sp>
        <p:sp>
          <p:nvSpPr>
            <p:cNvPr id="17487" name="Oval 110"/>
            <p:cNvSpPr>
              <a:spLocks noChangeArrowheads="1"/>
            </p:cNvSpPr>
            <p:nvPr/>
          </p:nvSpPr>
          <p:spPr bwMode="auto">
            <a:xfrm>
              <a:off x="4893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8" name="Text Box 111"/>
            <p:cNvSpPr txBox="1">
              <a:spLocks noChangeArrowheads="1"/>
            </p:cNvSpPr>
            <p:nvPr/>
          </p:nvSpPr>
          <p:spPr bwMode="auto">
            <a:xfrm>
              <a:off x="4941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S3</a:t>
              </a:r>
            </a:p>
          </p:txBody>
        </p:sp>
        <p:sp>
          <p:nvSpPr>
            <p:cNvPr id="17489" name="Oval 112"/>
            <p:cNvSpPr>
              <a:spLocks noChangeArrowheads="1"/>
            </p:cNvSpPr>
            <p:nvPr/>
          </p:nvSpPr>
          <p:spPr bwMode="auto">
            <a:xfrm>
              <a:off x="3998" y="339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90" name="Text Box 113"/>
            <p:cNvSpPr txBox="1">
              <a:spLocks noChangeArrowheads="1"/>
            </p:cNvSpPr>
            <p:nvPr/>
          </p:nvSpPr>
          <p:spPr bwMode="auto">
            <a:xfrm>
              <a:off x="4070" y="3466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S2</a:t>
              </a:r>
            </a:p>
          </p:txBody>
        </p:sp>
        <p:sp>
          <p:nvSpPr>
            <p:cNvPr id="17491" name="Text Box 114"/>
            <p:cNvSpPr txBox="1">
              <a:spLocks noChangeArrowheads="1"/>
            </p:cNvSpPr>
            <p:nvPr/>
          </p:nvSpPr>
          <p:spPr bwMode="auto">
            <a:xfrm>
              <a:off x="4380" y="3902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92" name="Text Box 115"/>
            <p:cNvSpPr txBox="1">
              <a:spLocks noChangeArrowheads="1"/>
            </p:cNvSpPr>
            <p:nvPr/>
          </p:nvSpPr>
          <p:spPr bwMode="auto">
            <a:xfrm flipH="1">
              <a:off x="3799" y="2281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1/1</a:t>
              </a:r>
            </a:p>
          </p:txBody>
        </p:sp>
        <p:sp>
          <p:nvSpPr>
            <p:cNvPr id="17493" name="Text Box 116"/>
            <p:cNvSpPr txBox="1">
              <a:spLocks noChangeArrowheads="1"/>
            </p:cNvSpPr>
            <p:nvPr/>
          </p:nvSpPr>
          <p:spPr bwMode="auto">
            <a:xfrm>
              <a:off x="4554" y="271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0/1</a:t>
              </a:r>
            </a:p>
          </p:txBody>
        </p:sp>
        <p:sp>
          <p:nvSpPr>
            <p:cNvPr id="17494" name="Text Box 117"/>
            <p:cNvSpPr txBox="1">
              <a:spLocks noChangeArrowheads="1"/>
            </p:cNvSpPr>
            <p:nvPr/>
          </p:nvSpPr>
          <p:spPr bwMode="auto">
            <a:xfrm>
              <a:off x="4477" y="3176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0, 1/0</a:t>
              </a:r>
            </a:p>
          </p:txBody>
        </p:sp>
        <p:sp>
          <p:nvSpPr>
            <p:cNvPr id="17495" name="Text Box 118"/>
            <p:cNvSpPr txBox="1">
              <a:spLocks noChangeArrowheads="1"/>
            </p:cNvSpPr>
            <p:nvPr/>
          </p:nvSpPr>
          <p:spPr bwMode="auto">
            <a:xfrm>
              <a:off x="3949" y="317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sp>
          <p:nvSpPr>
            <p:cNvPr id="17496" name="Text Box 119"/>
            <p:cNvSpPr txBox="1">
              <a:spLocks noChangeArrowheads="1"/>
            </p:cNvSpPr>
            <p:nvPr/>
          </p:nvSpPr>
          <p:spPr bwMode="auto">
            <a:xfrm>
              <a:off x="3315" y="3466"/>
              <a:ext cx="3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cxnSp>
          <p:nvCxnSpPr>
            <p:cNvPr id="17497" name="AutoShape 120"/>
            <p:cNvCxnSpPr>
              <a:cxnSpLocks noChangeShapeType="1"/>
              <a:stCxn id="17483" idx="0"/>
              <a:endCxn id="17483" idx="2"/>
            </p:cNvCxnSpPr>
            <p:nvPr/>
          </p:nvCxnSpPr>
          <p:spPr bwMode="auto">
            <a:xfrm rot="-5400000" flipH="1" flipV="1">
              <a:off x="2973" y="2713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8" name="AutoShape 121"/>
            <p:cNvCxnSpPr>
              <a:cxnSpLocks noChangeShapeType="1"/>
              <a:stCxn id="17483" idx="4"/>
              <a:endCxn id="17489" idx="2"/>
            </p:cNvCxnSpPr>
            <p:nvPr/>
          </p:nvCxnSpPr>
          <p:spPr bwMode="auto">
            <a:xfrm rot="16200000" flipH="1">
              <a:off x="3361" y="2973"/>
              <a:ext cx="465" cy="80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9" name="AutoShape 122"/>
            <p:cNvCxnSpPr>
              <a:cxnSpLocks noChangeShapeType="1"/>
              <a:stCxn id="17489" idx="4"/>
              <a:endCxn id="17489" idx="6"/>
            </p:cNvCxnSpPr>
            <p:nvPr/>
          </p:nvCxnSpPr>
          <p:spPr bwMode="auto">
            <a:xfrm rot="5400000" flipH="1" flipV="1">
              <a:off x="4214" y="3610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0" name="AutoShape 123"/>
            <p:cNvCxnSpPr>
              <a:cxnSpLocks noChangeShapeType="1"/>
              <a:stCxn id="17489" idx="0"/>
              <a:endCxn id="17485" idx="4"/>
            </p:cNvCxnSpPr>
            <p:nvPr/>
          </p:nvCxnSpPr>
          <p:spPr bwMode="auto">
            <a:xfrm rot="-5400000">
              <a:off x="4103" y="3284"/>
              <a:ext cx="22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1" name="AutoShape 124"/>
            <p:cNvCxnSpPr>
              <a:cxnSpLocks noChangeShapeType="1"/>
            </p:cNvCxnSpPr>
            <p:nvPr/>
          </p:nvCxnSpPr>
          <p:spPr bwMode="auto">
            <a:xfrm rot="16200000" flipH="1">
              <a:off x="4644" y="2821"/>
              <a:ext cx="24" cy="589"/>
            </a:xfrm>
            <a:prstGeom prst="curvedConnector3">
              <a:avLst>
                <a:gd name="adj1" fmla="val 33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2" name="AutoShape 125"/>
            <p:cNvCxnSpPr>
              <a:cxnSpLocks noChangeShapeType="1"/>
              <a:stCxn id="17487" idx="0"/>
              <a:endCxn id="17483" idx="7"/>
            </p:cNvCxnSpPr>
            <p:nvPr/>
          </p:nvCxnSpPr>
          <p:spPr bwMode="auto">
            <a:xfrm rot="-5400000" flipH="1" flipV="1">
              <a:off x="4208" y="1875"/>
              <a:ext cx="35" cy="1767"/>
            </a:xfrm>
            <a:prstGeom prst="curvedConnector3">
              <a:avLst>
                <a:gd name="adj1" fmla="val -8114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3" name="AutoShape 126"/>
            <p:cNvCxnSpPr>
              <a:cxnSpLocks noChangeShapeType="1"/>
              <a:stCxn id="17487" idx="1"/>
              <a:endCxn id="17485" idx="7"/>
            </p:cNvCxnSpPr>
            <p:nvPr/>
          </p:nvCxnSpPr>
          <p:spPr bwMode="auto">
            <a:xfrm rot="-5400000" flipH="1" flipV="1">
              <a:off x="4661" y="2510"/>
              <a:ext cx="1" cy="589"/>
            </a:xfrm>
            <a:prstGeom prst="curvedConnector3">
              <a:avLst>
                <a:gd name="adj1" fmla="val -78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29151" name="Group 127"/>
          <p:cNvGraphicFramePr>
            <a:graphicFrameLocks noGrp="1"/>
          </p:cNvGraphicFramePr>
          <p:nvPr/>
        </p:nvGraphicFramePr>
        <p:xfrm>
          <a:off x="846140" y="1085851"/>
          <a:ext cx="2955925" cy="2286000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PS\Input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9178" name="Group 154"/>
          <p:cNvGraphicFramePr>
            <a:graphicFrameLocks noGrp="1"/>
          </p:cNvGraphicFramePr>
          <p:nvPr/>
        </p:nvGraphicFramePr>
        <p:xfrm>
          <a:off x="539752" y="4119563"/>
          <a:ext cx="8334375" cy="2073276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Output sequence</a:t>
            </a:r>
          </a:p>
        </p:txBody>
      </p:sp>
    </p:spTree>
    <p:extLst>
      <p:ext uri="{BB962C8B-B14F-4D97-AF65-F5344CB8AC3E}">
        <p14:creationId xmlns:p14="http://schemas.microsoft.com/office/powerpoint/2010/main" val="1366391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18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65053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Simulation from state table/state diagram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17412" name="Group 153"/>
          <p:cNvGrpSpPr>
            <a:grpSpLocks/>
          </p:cNvGrpSpPr>
          <p:nvPr/>
        </p:nvGrpSpPr>
        <p:grpSpPr bwMode="auto">
          <a:xfrm>
            <a:off x="4687888" y="1047749"/>
            <a:ext cx="4265612" cy="2943225"/>
            <a:chOff x="2638" y="2281"/>
            <a:chExt cx="2687" cy="1854"/>
          </a:xfrm>
        </p:grpSpPr>
        <p:sp>
          <p:nvSpPr>
            <p:cNvPr id="17482" name="Text Box 105"/>
            <p:cNvSpPr txBox="1">
              <a:spLocks noChangeArrowheads="1"/>
            </p:cNvSpPr>
            <p:nvPr/>
          </p:nvSpPr>
          <p:spPr bwMode="auto">
            <a:xfrm>
              <a:off x="2638" y="2475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83" name="Oval 106"/>
            <p:cNvSpPr>
              <a:spLocks noChangeArrowheads="1"/>
            </p:cNvSpPr>
            <p:nvPr/>
          </p:nvSpPr>
          <p:spPr bwMode="auto">
            <a:xfrm>
              <a:off x="2973" y="2713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4" name="Text Box 107"/>
            <p:cNvSpPr txBox="1">
              <a:spLocks noChangeArrowheads="1"/>
            </p:cNvSpPr>
            <p:nvPr/>
          </p:nvSpPr>
          <p:spPr bwMode="auto">
            <a:xfrm>
              <a:off x="3030" y="2789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S0</a:t>
              </a:r>
            </a:p>
          </p:txBody>
        </p:sp>
        <p:sp>
          <p:nvSpPr>
            <p:cNvPr id="17485" name="Oval 108"/>
            <p:cNvSpPr>
              <a:spLocks noChangeArrowheads="1"/>
            </p:cNvSpPr>
            <p:nvPr/>
          </p:nvSpPr>
          <p:spPr bwMode="auto">
            <a:xfrm>
              <a:off x="3998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6" name="Text Box 109"/>
            <p:cNvSpPr txBox="1">
              <a:spLocks noChangeArrowheads="1"/>
            </p:cNvSpPr>
            <p:nvPr/>
          </p:nvSpPr>
          <p:spPr bwMode="auto">
            <a:xfrm>
              <a:off x="3998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S1</a:t>
              </a:r>
            </a:p>
          </p:txBody>
        </p:sp>
        <p:sp>
          <p:nvSpPr>
            <p:cNvPr id="17487" name="Oval 110"/>
            <p:cNvSpPr>
              <a:spLocks noChangeArrowheads="1"/>
            </p:cNvSpPr>
            <p:nvPr/>
          </p:nvSpPr>
          <p:spPr bwMode="auto">
            <a:xfrm>
              <a:off x="4893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8" name="Text Box 111"/>
            <p:cNvSpPr txBox="1">
              <a:spLocks noChangeArrowheads="1"/>
            </p:cNvSpPr>
            <p:nvPr/>
          </p:nvSpPr>
          <p:spPr bwMode="auto">
            <a:xfrm>
              <a:off x="4941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S3</a:t>
              </a:r>
            </a:p>
          </p:txBody>
        </p:sp>
        <p:sp>
          <p:nvSpPr>
            <p:cNvPr id="17489" name="Oval 112"/>
            <p:cNvSpPr>
              <a:spLocks noChangeArrowheads="1"/>
            </p:cNvSpPr>
            <p:nvPr/>
          </p:nvSpPr>
          <p:spPr bwMode="auto">
            <a:xfrm>
              <a:off x="3998" y="339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90" name="Text Box 113"/>
            <p:cNvSpPr txBox="1">
              <a:spLocks noChangeArrowheads="1"/>
            </p:cNvSpPr>
            <p:nvPr/>
          </p:nvSpPr>
          <p:spPr bwMode="auto">
            <a:xfrm>
              <a:off x="4070" y="3466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S2</a:t>
              </a:r>
            </a:p>
          </p:txBody>
        </p:sp>
        <p:sp>
          <p:nvSpPr>
            <p:cNvPr id="17491" name="Text Box 114"/>
            <p:cNvSpPr txBox="1">
              <a:spLocks noChangeArrowheads="1"/>
            </p:cNvSpPr>
            <p:nvPr/>
          </p:nvSpPr>
          <p:spPr bwMode="auto">
            <a:xfrm>
              <a:off x="4380" y="3902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92" name="Text Box 115"/>
            <p:cNvSpPr txBox="1">
              <a:spLocks noChangeArrowheads="1"/>
            </p:cNvSpPr>
            <p:nvPr/>
          </p:nvSpPr>
          <p:spPr bwMode="auto">
            <a:xfrm flipH="1">
              <a:off x="3799" y="2281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1/1</a:t>
              </a:r>
            </a:p>
          </p:txBody>
        </p:sp>
        <p:sp>
          <p:nvSpPr>
            <p:cNvPr id="17493" name="Text Box 116"/>
            <p:cNvSpPr txBox="1">
              <a:spLocks noChangeArrowheads="1"/>
            </p:cNvSpPr>
            <p:nvPr/>
          </p:nvSpPr>
          <p:spPr bwMode="auto">
            <a:xfrm>
              <a:off x="4554" y="271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0/1</a:t>
              </a:r>
            </a:p>
          </p:txBody>
        </p:sp>
        <p:sp>
          <p:nvSpPr>
            <p:cNvPr id="17494" name="Text Box 117"/>
            <p:cNvSpPr txBox="1">
              <a:spLocks noChangeArrowheads="1"/>
            </p:cNvSpPr>
            <p:nvPr/>
          </p:nvSpPr>
          <p:spPr bwMode="auto">
            <a:xfrm>
              <a:off x="4477" y="3176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0, 1/0</a:t>
              </a:r>
            </a:p>
          </p:txBody>
        </p:sp>
        <p:sp>
          <p:nvSpPr>
            <p:cNvPr id="17495" name="Text Box 118"/>
            <p:cNvSpPr txBox="1">
              <a:spLocks noChangeArrowheads="1"/>
            </p:cNvSpPr>
            <p:nvPr/>
          </p:nvSpPr>
          <p:spPr bwMode="auto">
            <a:xfrm>
              <a:off x="3949" y="317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sp>
          <p:nvSpPr>
            <p:cNvPr id="17496" name="Text Box 119"/>
            <p:cNvSpPr txBox="1">
              <a:spLocks noChangeArrowheads="1"/>
            </p:cNvSpPr>
            <p:nvPr/>
          </p:nvSpPr>
          <p:spPr bwMode="auto">
            <a:xfrm>
              <a:off x="3315" y="3466"/>
              <a:ext cx="3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cxnSp>
          <p:nvCxnSpPr>
            <p:cNvPr id="17497" name="AutoShape 120"/>
            <p:cNvCxnSpPr>
              <a:cxnSpLocks noChangeShapeType="1"/>
              <a:stCxn id="17483" idx="0"/>
              <a:endCxn id="17483" idx="2"/>
            </p:cNvCxnSpPr>
            <p:nvPr/>
          </p:nvCxnSpPr>
          <p:spPr bwMode="auto">
            <a:xfrm rot="-5400000" flipH="1" flipV="1">
              <a:off x="2973" y="2713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8" name="AutoShape 121"/>
            <p:cNvCxnSpPr>
              <a:cxnSpLocks noChangeShapeType="1"/>
              <a:stCxn id="17483" idx="4"/>
              <a:endCxn id="17489" idx="2"/>
            </p:cNvCxnSpPr>
            <p:nvPr/>
          </p:nvCxnSpPr>
          <p:spPr bwMode="auto">
            <a:xfrm rot="16200000" flipH="1">
              <a:off x="3361" y="2973"/>
              <a:ext cx="465" cy="80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9" name="AutoShape 122"/>
            <p:cNvCxnSpPr>
              <a:cxnSpLocks noChangeShapeType="1"/>
              <a:stCxn id="17489" idx="4"/>
              <a:endCxn id="17489" idx="6"/>
            </p:cNvCxnSpPr>
            <p:nvPr/>
          </p:nvCxnSpPr>
          <p:spPr bwMode="auto">
            <a:xfrm rot="5400000" flipH="1" flipV="1">
              <a:off x="4214" y="3610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0" name="AutoShape 123"/>
            <p:cNvCxnSpPr>
              <a:cxnSpLocks noChangeShapeType="1"/>
              <a:stCxn id="17489" idx="0"/>
              <a:endCxn id="17485" idx="4"/>
            </p:cNvCxnSpPr>
            <p:nvPr/>
          </p:nvCxnSpPr>
          <p:spPr bwMode="auto">
            <a:xfrm rot="-5400000">
              <a:off x="4103" y="3284"/>
              <a:ext cx="22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1" name="AutoShape 124"/>
            <p:cNvCxnSpPr>
              <a:cxnSpLocks noChangeShapeType="1"/>
            </p:cNvCxnSpPr>
            <p:nvPr/>
          </p:nvCxnSpPr>
          <p:spPr bwMode="auto">
            <a:xfrm rot="16200000" flipH="1">
              <a:off x="4644" y="2821"/>
              <a:ext cx="24" cy="589"/>
            </a:xfrm>
            <a:prstGeom prst="curvedConnector3">
              <a:avLst>
                <a:gd name="adj1" fmla="val 33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2" name="AutoShape 125"/>
            <p:cNvCxnSpPr>
              <a:cxnSpLocks noChangeShapeType="1"/>
              <a:stCxn id="17487" idx="0"/>
              <a:endCxn id="17483" idx="7"/>
            </p:cNvCxnSpPr>
            <p:nvPr/>
          </p:nvCxnSpPr>
          <p:spPr bwMode="auto">
            <a:xfrm rot="-5400000" flipH="1" flipV="1">
              <a:off x="4208" y="1875"/>
              <a:ext cx="35" cy="1767"/>
            </a:xfrm>
            <a:prstGeom prst="curvedConnector3">
              <a:avLst>
                <a:gd name="adj1" fmla="val -8114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3" name="AutoShape 126"/>
            <p:cNvCxnSpPr>
              <a:cxnSpLocks noChangeShapeType="1"/>
              <a:stCxn id="17487" idx="1"/>
              <a:endCxn id="17485" idx="7"/>
            </p:cNvCxnSpPr>
            <p:nvPr/>
          </p:nvCxnSpPr>
          <p:spPr bwMode="auto">
            <a:xfrm rot="-5400000" flipH="1" flipV="1">
              <a:off x="4661" y="2510"/>
              <a:ext cx="1" cy="589"/>
            </a:xfrm>
            <a:prstGeom prst="curvedConnector3">
              <a:avLst>
                <a:gd name="adj1" fmla="val -78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29151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30846"/>
              </p:ext>
            </p:extLst>
          </p:nvPr>
        </p:nvGraphicFramePr>
        <p:xfrm>
          <a:off x="846140" y="1085851"/>
          <a:ext cx="2955925" cy="2286000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PS\Input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9178" name="Group 154"/>
          <p:cNvGraphicFramePr>
            <a:graphicFrameLocks noGrp="1"/>
          </p:cNvGraphicFramePr>
          <p:nvPr/>
        </p:nvGraphicFramePr>
        <p:xfrm>
          <a:off x="539752" y="4119563"/>
          <a:ext cx="8334375" cy="2073276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Output sequence</a:t>
            </a:r>
          </a:p>
        </p:txBody>
      </p:sp>
    </p:spTree>
    <p:extLst>
      <p:ext uri="{BB962C8B-B14F-4D97-AF65-F5344CB8AC3E}">
        <p14:creationId xmlns:p14="http://schemas.microsoft.com/office/powerpoint/2010/main" val="1770020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/>
          <p:cNvSpPr>
            <a:spLocks noGrp="1"/>
          </p:cNvSpPr>
          <p:nvPr>
            <p:ph type="title"/>
          </p:nvPr>
        </p:nvSpPr>
        <p:spPr>
          <a:xfrm>
            <a:off x="179388" y="0"/>
            <a:ext cx="8839200" cy="738389"/>
          </a:xfrm>
        </p:spPr>
        <p:txBody>
          <a:bodyPr/>
          <a:lstStyle/>
          <a:p>
            <a:r>
              <a:rPr lang="en-US" altLang="en-US" sz="4000" dirty="0"/>
              <a:t>Example: Life on Mars?</a:t>
            </a:r>
          </a:p>
        </p:txBody>
      </p:sp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EFBB597-DFF2-453D-84F7-AFC2CEA7209A}" type="slidenum">
              <a:rPr lang="en-US" altLang="en-US" sz="1400"/>
              <a:pPr/>
              <a:t>19</a:t>
            </a:fld>
            <a:endParaRPr lang="en-US" altLang="en-US" sz="1400" dirty="0"/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55575" y="675872"/>
            <a:ext cx="884031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Mars rover has a binary input x. When it receives the input sequence x(t-2, t) = 001 from its life detection sensors, it means that the it has detected life on Mars </a:t>
            </a:r>
            <a:r>
              <a:rPr lang="en-US" altLang="en-US" dirty="0">
                <a:sym typeface="Wingdings" pitchFamily="2" charset="2"/>
              </a:rPr>
              <a:t> </a:t>
            </a:r>
            <a:r>
              <a:rPr lang="en-US" altLang="en-US" dirty="0"/>
              <a:t>and the output y(t) = 1, otherwise y(t) = 0 (no life on Mars </a:t>
            </a:r>
            <a:r>
              <a:rPr lang="en-US" altLang="en-US" dirty="0">
                <a:sym typeface="Wingdings" pitchFamily="2" charset="2"/>
              </a:rPr>
              <a:t>)</a:t>
            </a:r>
            <a:r>
              <a:rPr lang="en-US" altLang="en-US" dirty="0"/>
              <a:t>.</a:t>
            </a:r>
          </a:p>
        </p:txBody>
      </p:sp>
      <p:pic>
        <p:nvPicPr>
          <p:cNvPr id="24581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851" y="3525168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329440" y="3525169"/>
            <a:ext cx="44872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dirty="0">
                <a:solidFill>
                  <a:srgbClr val="3366FF"/>
                </a:solidFill>
              </a:rPr>
              <a:t>Implement the Life-on-Mars Pattern Recognizer!</a:t>
            </a:r>
          </a:p>
        </p:txBody>
      </p:sp>
    </p:spTree>
    <p:extLst>
      <p:ext uri="{BB962C8B-B14F-4D97-AF65-F5344CB8AC3E}">
        <p14:creationId xmlns:p14="http://schemas.microsoft.com/office/powerpoint/2010/main" val="3149844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5"/>
          <p:cNvSpPr>
            <a:spLocks noGrp="1"/>
          </p:cNvSpPr>
          <p:nvPr>
            <p:ph type="title"/>
          </p:nvPr>
        </p:nvSpPr>
        <p:spPr>
          <a:xfrm>
            <a:off x="152400" y="42863"/>
            <a:ext cx="8839200" cy="704112"/>
          </a:xfrm>
        </p:spPr>
        <p:txBody>
          <a:bodyPr/>
          <a:lstStyle/>
          <a:p>
            <a:r>
              <a:rPr lang="en-US" altLang="en-US" dirty="0"/>
              <a:t>Mars Life Recognizer FSM</a:t>
            </a:r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9513" y="6383339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B7858866-F53F-4C5D-BF47-EB6D90BF0ADD}" type="slidenum">
              <a:rPr lang="en-US" altLang="en-US" sz="1400"/>
              <a:pPr algn="l"/>
              <a:t>20</a:t>
            </a:fld>
            <a:endParaRPr lang="en-US" altLang="en-US" sz="1400" dirty="0"/>
          </a:p>
        </p:txBody>
      </p:sp>
      <p:grpSp>
        <p:nvGrpSpPr>
          <p:cNvPr id="26627" name="Group 1"/>
          <p:cNvGrpSpPr>
            <a:grpSpLocks/>
          </p:cNvGrpSpPr>
          <p:nvPr/>
        </p:nvGrpSpPr>
        <p:grpSpPr bwMode="auto">
          <a:xfrm>
            <a:off x="656758" y="2203511"/>
            <a:ext cx="7763342" cy="1738536"/>
            <a:chOff x="712492" y="3295495"/>
            <a:chExt cx="7777458" cy="2084946"/>
          </a:xfrm>
        </p:grpSpPr>
        <p:sp>
          <p:nvSpPr>
            <p:cNvPr id="26650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26651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26652" name="Text Box 9"/>
            <p:cNvSpPr txBox="1">
              <a:spLocks noChangeArrowheads="1"/>
            </p:cNvSpPr>
            <p:nvPr/>
          </p:nvSpPr>
          <p:spPr bwMode="auto">
            <a:xfrm>
              <a:off x="2921000" y="4030524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53" name="Text Box 10"/>
            <p:cNvSpPr txBox="1">
              <a:spLocks noChangeArrowheads="1"/>
            </p:cNvSpPr>
            <p:nvPr/>
          </p:nvSpPr>
          <p:spPr bwMode="auto">
            <a:xfrm>
              <a:off x="712492" y="4305071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54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26655" name="Text Box 17"/>
            <p:cNvSpPr txBox="1">
              <a:spLocks noChangeArrowheads="1"/>
            </p:cNvSpPr>
            <p:nvPr/>
          </p:nvSpPr>
          <p:spPr bwMode="auto">
            <a:xfrm>
              <a:off x="7702550" y="4529139"/>
              <a:ext cx="787400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56" name="Text Box 18"/>
            <p:cNvSpPr txBox="1">
              <a:spLocks noChangeArrowheads="1"/>
            </p:cNvSpPr>
            <p:nvPr/>
          </p:nvSpPr>
          <p:spPr bwMode="auto">
            <a:xfrm>
              <a:off x="4207637" y="3295495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sp>
          <p:nvSpPr>
            <p:cNvPr id="26657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26658" name="Text Box 21"/>
            <p:cNvSpPr txBox="1">
              <a:spLocks noChangeArrowheads="1"/>
            </p:cNvSpPr>
            <p:nvPr/>
          </p:nvSpPr>
          <p:spPr bwMode="auto">
            <a:xfrm>
              <a:off x="5262563" y="4058435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cxnSp>
          <p:nvCxnSpPr>
            <p:cNvPr id="26659" name="AutoShape 22"/>
            <p:cNvCxnSpPr>
              <a:cxnSpLocks noChangeShapeType="1"/>
              <a:stCxn id="26651" idx="0"/>
              <a:endCxn id="26651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0" name="AutoShape 23"/>
            <p:cNvCxnSpPr>
              <a:cxnSpLocks noChangeShapeType="1"/>
              <a:stCxn id="26651" idx="6"/>
              <a:endCxn id="26650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1" name="AutoShape 24"/>
            <p:cNvCxnSpPr>
              <a:cxnSpLocks noChangeShapeType="1"/>
              <a:stCxn id="26650" idx="6"/>
              <a:endCxn id="26654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2" name="AutoShape 25"/>
            <p:cNvCxnSpPr>
              <a:cxnSpLocks noChangeShapeType="1"/>
              <a:stCxn id="26654" idx="0"/>
              <a:endCxn id="26651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3" name="AutoShape 26"/>
            <p:cNvCxnSpPr>
              <a:cxnSpLocks noChangeShapeType="1"/>
              <a:stCxn id="26654" idx="4"/>
              <a:endCxn id="26654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64" name="Text Box 29"/>
            <p:cNvSpPr txBox="1">
              <a:spLocks noChangeArrowheads="1"/>
            </p:cNvSpPr>
            <p:nvPr/>
          </p:nvSpPr>
          <p:spPr bwMode="auto">
            <a:xfrm>
              <a:off x="2907314" y="4826787"/>
              <a:ext cx="592137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cxnSp>
          <p:nvCxnSpPr>
            <p:cNvPr id="26665" name="AutoShape 30"/>
            <p:cNvCxnSpPr>
              <a:cxnSpLocks noChangeShapeType="1"/>
              <a:stCxn id="26650" idx="3"/>
              <a:endCxn id="26651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103586" y="833685"/>
            <a:ext cx="8947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Which of the following diagrams is a correct Mealy solution for the 001 pattern recognizer on the Mars rover?</a:t>
            </a:r>
          </a:p>
        </p:txBody>
      </p:sp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22225" y="2463802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A.</a:t>
            </a:r>
          </a:p>
        </p:txBody>
      </p:sp>
      <p:grpSp>
        <p:nvGrpSpPr>
          <p:cNvPr id="26630" name="Group 1"/>
          <p:cNvGrpSpPr>
            <a:grpSpLocks/>
          </p:cNvGrpSpPr>
          <p:nvPr/>
        </p:nvGrpSpPr>
        <p:grpSpPr bwMode="auto">
          <a:xfrm>
            <a:off x="624176" y="4576127"/>
            <a:ext cx="7693431" cy="1170753"/>
            <a:chOff x="718026" y="4021256"/>
            <a:chExt cx="7707413" cy="1403549"/>
          </a:xfrm>
        </p:grpSpPr>
        <p:sp>
          <p:nvSpPr>
            <p:cNvPr id="26636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26637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26638" name="Text Box 9"/>
            <p:cNvSpPr txBox="1">
              <a:spLocks noChangeArrowheads="1"/>
            </p:cNvSpPr>
            <p:nvPr/>
          </p:nvSpPr>
          <p:spPr bwMode="auto">
            <a:xfrm>
              <a:off x="2919180" y="4021256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39" name="Text Box 10"/>
            <p:cNvSpPr txBox="1">
              <a:spLocks noChangeArrowheads="1"/>
            </p:cNvSpPr>
            <p:nvPr/>
          </p:nvSpPr>
          <p:spPr bwMode="auto">
            <a:xfrm>
              <a:off x="718026" y="4315820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40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26641" name="Text Box 17"/>
            <p:cNvSpPr txBox="1">
              <a:spLocks noChangeArrowheads="1"/>
            </p:cNvSpPr>
            <p:nvPr/>
          </p:nvSpPr>
          <p:spPr bwMode="auto">
            <a:xfrm>
              <a:off x="7638039" y="4559417"/>
              <a:ext cx="787400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42" name="Text Box 18"/>
            <p:cNvSpPr txBox="1">
              <a:spLocks noChangeArrowheads="1"/>
            </p:cNvSpPr>
            <p:nvPr/>
          </p:nvSpPr>
          <p:spPr bwMode="auto">
            <a:xfrm>
              <a:off x="5243005" y="4871341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43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26644" name="Text Box 21"/>
            <p:cNvSpPr txBox="1">
              <a:spLocks noChangeArrowheads="1"/>
            </p:cNvSpPr>
            <p:nvPr/>
          </p:nvSpPr>
          <p:spPr bwMode="auto">
            <a:xfrm>
              <a:off x="5262563" y="4021256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cxnSp>
          <p:nvCxnSpPr>
            <p:cNvPr id="26645" name="AutoShape 22"/>
            <p:cNvCxnSpPr>
              <a:cxnSpLocks noChangeShapeType="1"/>
              <a:stCxn id="26637" idx="0"/>
              <a:endCxn id="26637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6" name="AutoShape 23"/>
            <p:cNvCxnSpPr>
              <a:cxnSpLocks noChangeShapeType="1"/>
              <a:stCxn id="26637" idx="6"/>
              <a:endCxn id="26636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7" name="AutoShape 24"/>
            <p:cNvCxnSpPr>
              <a:cxnSpLocks noChangeShapeType="1"/>
              <a:stCxn id="26636" idx="6"/>
              <a:endCxn id="26640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8" name="AutoShape 25"/>
            <p:cNvCxnSpPr>
              <a:cxnSpLocks noChangeShapeType="1"/>
              <a:stCxn id="26640" idx="3"/>
              <a:endCxn id="26636" idx="4"/>
            </p:cNvCxnSpPr>
            <p:nvPr/>
          </p:nvCxnSpPr>
          <p:spPr bwMode="auto">
            <a:xfrm rot="5400000">
              <a:off x="5468291" y="4022022"/>
              <a:ext cx="148988" cy="2182868"/>
            </a:xfrm>
            <a:prstGeom prst="curvedConnector3">
              <a:avLst>
                <a:gd name="adj1" fmla="val 28937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9" name="AutoShape 26"/>
            <p:cNvCxnSpPr>
              <a:cxnSpLocks noChangeShapeType="1"/>
              <a:stCxn id="26640" idx="4"/>
              <a:endCxn id="26640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31" name="TextBox 62"/>
          <p:cNvSpPr txBox="1">
            <a:spLocks noChangeArrowheads="1"/>
          </p:cNvSpPr>
          <p:nvPr/>
        </p:nvSpPr>
        <p:spPr bwMode="auto">
          <a:xfrm>
            <a:off x="38101" y="4235452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B.</a:t>
            </a:r>
          </a:p>
        </p:txBody>
      </p:sp>
      <p:sp>
        <p:nvSpPr>
          <p:cNvPr id="26633" name="Text Box 10"/>
          <p:cNvSpPr txBox="1">
            <a:spLocks noChangeArrowheads="1"/>
          </p:cNvSpPr>
          <p:nvPr/>
        </p:nvSpPr>
        <p:spPr bwMode="auto">
          <a:xfrm>
            <a:off x="4621167" y="4206280"/>
            <a:ext cx="57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0/0</a:t>
            </a:r>
          </a:p>
        </p:txBody>
      </p:sp>
      <p:sp>
        <p:nvSpPr>
          <p:cNvPr id="26634" name="TextBox 6"/>
          <p:cNvSpPr txBox="1">
            <a:spLocks noChangeArrowheads="1"/>
          </p:cNvSpPr>
          <p:nvPr/>
        </p:nvSpPr>
        <p:spPr bwMode="auto">
          <a:xfrm>
            <a:off x="61914" y="5618541"/>
            <a:ext cx="3592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C. Both A and B are correct</a:t>
            </a:r>
          </a:p>
        </p:txBody>
      </p:sp>
      <p:sp>
        <p:nvSpPr>
          <p:cNvPr id="26635" name="TextBox 69"/>
          <p:cNvSpPr txBox="1">
            <a:spLocks noChangeArrowheads="1"/>
          </p:cNvSpPr>
          <p:nvPr/>
        </p:nvSpPr>
        <p:spPr bwMode="auto">
          <a:xfrm>
            <a:off x="103586" y="6132602"/>
            <a:ext cx="2824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D. None of the above</a:t>
            </a:r>
          </a:p>
        </p:txBody>
      </p:sp>
      <p:sp>
        <p:nvSpPr>
          <p:cNvPr id="3" name="Freeform 2"/>
          <p:cNvSpPr/>
          <p:nvPr/>
        </p:nvSpPr>
        <p:spPr>
          <a:xfrm>
            <a:off x="4022648" y="4161797"/>
            <a:ext cx="700313" cy="586215"/>
          </a:xfrm>
          <a:custGeom>
            <a:avLst/>
            <a:gdLst>
              <a:gd name="connsiteX0" fmla="*/ 594429 w 700313"/>
              <a:gd name="connsiteY0" fmla="*/ 439661 h 439661"/>
              <a:gd name="connsiteX1" fmla="*/ 671702 w 700313"/>
              <a:gd name="connsiteY1" fmla="*/ 111250 h 439661"/>
              <a:gd name="connsiteX2" fmla="*/ 169426 w 700313"/>
              <a:gd name="connsiteY2" fmla="*/ 8219 h 439661"/>
              <a:gd name="connsiteX3" fmla="*/ 2001 w 700313"/>
              <a:gd name="connsiteY3" fmla="*/ 297994 h 439661"/>
              <a:gd name="connsiteX4" fmla="*/ 92153 w 700313"/>
              <a:gd name="connsiteY4" fmla="*/ 426783 h 439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313" h="439661">
                <a:moveTo>
                  <a:pt x="594429" y="439661"/>
                </a:moveTo>
                <a:cubicBezTo>
                  <a:pt x="668482" y="311409"/>
                  <a:pt x="742536" y="183157"/>
                  <a:pt x="671702" y="111250"/>
                </a:cubicBezTo>
                <a:cubicBezTo>
                  <a:pt x="600868" y="39343"/>
                  <a:pt x="281043" y="-22905"/>
                  <a:pt x="169426" y="8219"/>
                </a:cubicBezTo>
                <a:cubicBezTo>
                  <a:pt x="57809" y="39343"/>
                  <a:pt x="14880" y="228233"/>
                  <a:pt x="2001" y="297994"/>
                </a:cubicBezTo>
                <a:cubicBezTo>
                  <a:pt x="-10878" y="367755"/>
                  <a:pt x="40637" y="397269"/>
                  <a:pt x="92153" y="426783"/>
                </a:cubicBez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3825" y="4576196"/>
            <a:ext cx="1449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Input/output</a:t>
            </a:r>
          </a:p>
        </p:txBody>
      </p:sp>
    </p:spTree>
    <p:extLst>
      <p:ext uri="{BB962C8B-B14F-4D97-AF65-F5344CB8AC3E}">
        <p14:creationId xmlns:p14="http://schemas.microsoft.com/office/powerpoint/2010/main" val="51229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5EB84A74-F976-4875-B07D-60E8866ED349}" type="slidenum">
              <a:rPr lang="en-US" altLang="en-US" sz="1400"/>
              <a:pPr/>
              <a:t>21</a:t>
            </a:fld>
            <a:endParaRPr lang="en-US" altLang="en-US" sz="1400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1275" y="974726"/>
            <a:ext cx="3276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2"/>
                </a:solidFill>
              </a:rPr>
              <a:t>Pattern Recognizer ‘001’</a:t>
            </a:r>
          </a:p>
        </p:txBody>
      </p:sp>
      <p:grpSp>
        <p:nvGrpSpPr>
          <p:cNvPr id="27651" name="Group 1"/>
          <p:cNvGrpSpPr>
            <a:grpSpLocks/>
          </p:cNvGrpSpPr>
          <p:nvPr/>
        </p:nvGrpSpPr>
        <p:grpSpPr bwMode="auto">
          <a:xfrm>
            <a:off x="269044" y="1808282"/>
            <a:ext cx="4867355" cy="1642087"/>
            <a:chOff x="802405" y="3181262"/>
            <a:chExt cx="7502854" cy="2637947"/>
          </a:xfrm>
        </p:grpSpPr>
        <p:sp>
          <p:nvSpPr>
            <p:cNvPr id="2767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2767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27679" name="Text Box 9"/>
            <p:cNvSpPr txBox="1">
              <a:spLocks noChangeArrowheads="1"/>
            </p:cNvSpPr>
            <p:nvPr/>
          </p:nvSpPr>
          <p:spPr bwMode="auto">
            <a:xfrm>
              <a:off x="2921001" y="4027352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7680" name="Text Box 10"/>
            <p:cNvSpPr txBox="1">
              <a:spLocks noChangeArrowheads="1"/>
            </p:cNvSpPr>
            <p:nvPr/>
          </p:nvSpPr>
          <p:spPr bwMode="auto">
            <a:xfrm>
              <a:off x="802405" y="3181262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2768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27682" name="Text Box 17"/>
            <p:cNvSpPr txBox="1">
              <a:spLocks noChangeArrowheads="1"/>
            </p:cNvSpPr>
            <p:nvPr/>
          </p:nvSpPr>
          <p:spPr bwMode="auto">
            <a:xfrm>
              <a:off x="7517859" y="5171523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7683" name="Text Box 18"/>
            <p:cNvSpPr txBox="1">
              <a:spLocks noChangeArrowheads="1"/>
            </p:cNvSpPr>
            <p:nvPr/>
          </p:nvSpPr>
          <p:spPr bwMode="auto">
            <a:xfrm>
              <a:off x="4187826" y="3230853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27684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27685" name="Text Box 21"/>
            <p:cNvSpPr txBox="1">
              <a:spLocks noChangeArrowheads="1"/>
            </p:cNvSpPr>
            <p:nvPr/>
          </p:nvSpPr>
          <p:spPr bwMode="auto">
            <a:xfrm>
              <a:off x="5262563" y="4013847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27686" name="AutoShape 22"/>
            <p:cNvCxnSpPr>
              <a:cxnSpLocks noChangeShapeType="1"/>
              <a:stCxn id="27678" idx="0"/>
              <a:endCxn id="2767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7" name="AutoShape 23"/>
            <p:cNvCxnSpPr>
              <a:cxnSpLocks noChangeShapeType="1"/>
              <a:stCxn id="27678" idx="6"/>
              <a:endCxn id="2767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8" name="AutoShape 24"/>
            <p:cNvCxnSpPr>
              <a:cxnSpLocks noChangeShapeType="1"/>
              <a:stCxn id="27677" idx="6"/>
              <a:endCxn id="2768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9" name="AutoShape 25"/>
            <p:cNvCxnSpPr>
              <a:cxnSpLocks noChangeShapeType="1"/>
              <a:stCxn id="27681" idx="0"/>
              <a:endCxn id="2767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0" name="AutoShape 26"/>
            <p:cNvCxnSpPr>
              <a:cxnSpLocks noChangeShapeType="1"/>
              <a:stCxn id="27681" idx="4"/>
              <a:endCxn id="2768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91" name="Text Box 29"/>
            <p:cNvSpPr txBox="1">
              <a:spLocks noChangeArrowheads="1"/>
            </p:cNvSpPr>
            <p:nvPr/>
          </p:nvSpPr>
          <p:spPr bwMode="auto">
            <a:xfrm>
              <a:off x="3113089" y="5225892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27692" name="AutoShape 30"/>
            <p:cNvCxnSpPr>
              <a:cxnSpLocks noChangeShapeType="1"/>
              <a:stCxn id="27677" idx="3"/>
              <a:endCxn id="2767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652" name="Group 21"/>
          <p:cNvGrpSpPr>
            <a:grpSpLocks/>
          </p:cNvGrpSpPr>
          <p:nvPr/>
        </p:nvGrpSpPr>
        <p:grpSpPr bwMode="auto">
          <a:xfrm>
            <a:off x="4914900" y="974725"/>
            <a:ext cx="4195082" cy="2390833"/>
            <a:chOff x="381000" y="2597151"/>
            <a:chExt cx="4195082" cy="2390833"/>
          </a:xfrm>
        </p:grpSpPr>
        <p:sp>
          <p:nvSpPr>
            <p:cNvPr id="27655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7656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7657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7658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9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0" name="Text Box 8"/>
            <p:cNvSpPr txBox="1">
              <a:spLocks noChangeArrowheads="1"/>
            </p:cNvSpPr>
            <p:nvPr/>
          </p:nvSpPr>
          <p:spPr bwMode="auto">
            <a:xfrm>
              <a:off x="2125663" y="4451351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7661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7662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3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4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5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6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7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8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9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0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7671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2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3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4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5" name="Rectangle 23"/>
            <p:cNvSpPr>
              <a:spLocks noChangeArrowheads="1"/>
            </p:cNvSpPr>
            <p:nvPr/>
          </p:nvSpPr>
          <p:spPr bwMode="auto">
            <a:xfrm>
              <a:off x="1943100" y="2597151"/>
              <a:ext cx="21226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7676" name="Rectangle 41"/>
            <p:cNvSpPr>
              <a:spLocks noChangeArrowheads="1"/>
            </p:cNvSpPr>
            <p:nvPr/>
          </p:nvSpPr>
          <p:spPr bwMode="auto">
            <a:xfrm>
              <a:off x="2879725" y="4587874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6902" y="3573479"/>
            <a:ext cx="883920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does state table need to show to design controls of C1?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next state S(t+1)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input x(t), and 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output y(t)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input x(t), and 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output y(t)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 None of the above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Title 5"/>
          <p:cNvSpPr txBox="1">
            <a:spLocks/>
          </p:cNvSpPr>
          <p:nvPr/>
        </p:nvSpPr>
        <p:spPr>
          <a:xfrm>
            <a:off x="149225" y="188913"/>
            <a:ext cx="8839200" cy="838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r>
              <a:rPr lang="en-US" kern="0" dirty="0"/>
              <a:t>Mars Life Recognizer FFs</a:t>
            </a:r>
          </a:p>
        </p:txBody>
      </p:sp>
    </p:spTree>
    <p:extLst>
      <p:ext uri="{BB962C8B-B14F-4D97-AF65-F5344CB8AC3E}">
        <p14:creationId xmlns:p14="http://schemas.microsoft.com/office/powerpoint/2010/main" val="4248558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1088" y="6461125"/>
            <a:ext cx="442912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D56CB61C-9925-4911-AFFE-DD34009B0639}" type="slidenum">
              <a:rPr lang="en-US" altLang="en-US" sz="1400"/>
              <a:pPr/>
              <a:t>22</a:t>
            </a:fld>
            <a:endParaRPr lang="en-US" altLang="en-US" sz="1400" dirty="0"/>
          </a:p>
        </p:txBody>
      </p:sp>
      <p:sp>
        <p:nvSpPr>
          <p:cNvPr id="28674" name="Text Box 10"/>
          <p:cNvSpPr txBox="1">
            <a:spLocks noChangeArrowheads="1"/>
          </p:cNvSpPr>
          <p:nvPr/>
        </p:nvSpPr>
        <p:spPr bwMode="auto">
          <a:xfrm>
            <a:off x="227015" y="174626"/>
            <a:ext cx="94900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with State Assignment</a:t>
            </a:r>
          </a:p>
        </p:txBody>
      </p:sp>
      <p:sp>
        <p:nvSpPr>
          <p:cNvPr id="28675" name="Text Box 21"/>
          <p:cNvSpPr txBox="1">
            <a:spLocks noChangeArrowheads="1"/>
          </p:cNvSpPr>
          <p:nvPr/>
        </p:nvSpPr>
        <p:spPr bwMode="auto">
          <a:xfrm>
            <a:off x="3187700" y="4187825"/>
            <a:ext cx="23431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State Assignment</a:t>
            </a:r>
          </a:p>
          <a:p>
            <a:pPr eaLnBrk="1" hangingPunct="1"/>
            <a:r>
              <a:rPr lang="en-US" altLang="en-US" dirty="0"/>
              <a:t>S0: 00</a:t>
            </a:r>
          </a:p>
          <a:p>
            <a:pPr eaLnBrk="1" hangingPunct="1"/>
            <a:r>
              <a:rPr lang="en-US" altLang="en-US" dirty="0"/>
              <a:t>S1: 01</a:t>
            </a:r>
          </a:p>
          <a:p>
            <a:pPr eaLnBrk="1" hangingPunct="1"/>
            <a:r>
              <a:rPr lang="en-US" altLang="en-US" dirty="0"/>
              <a:t>S2: 10</a:t>
            </a:r>
          </a:p>
        </p:txBody>
      </p:sp>
      <p:graphicFrame>
        <p:nvGraphicFramePr>
          <p:cNvPr id="118829" name="Group 45"/>
          <p:cNvGraphicFramePr>
            <a:graphicFrameLocks noGrp="1"/>
          </p:cNvGraphicFramePr>
          <p:nvPr/>
        </p:nvGraphicFramePr>
        <p:xfrm>
          <a:off x="225427" y="4219577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8830" name="Group 46"/>
          <p:cNvGraphicFramePr>
            <a:graphicFrameLocks noGrp="1"/>
          </p:cNvGraphicFramePr>
          <p:nvPr/>
        </p:nvGraphicFramePr>
        <p:xfrm>
          <a:off x="5861050" y="4235452"/>
          <a:ext cx="2765426" cy="1535113"/>
        </p:xfrm>
        <a:graphic>
          <a:graphicData uri="http://schemas.openxmlformats.org/drawingml/2006/table">
            <a:tbl>
              <a:tblPr/>
              <a:tblGrid>
                <a:gridCol w="922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720" name="Text Box 68"/>
          <p:cNvSpPr txBox="1">
            <a:spLocks noChangeArrowheads="1"/>
          </p:cNvSpPr>
          <p:nvPr/>
        </p:nvSpPr>
        <p:spPr bwMode="auto">
          <a:xfrm>
            <a:off x="6811963" y="5751513"/>
            <a:ext cx="1829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(t+1)Q</a:t>
            </a:r>
            <a:r>
              <a:rPr lang="en-US" altLang="en-US" sz="1800" baseline="-25000" dirty="0"/>
              <a:t>0</a:t>
            </a:r>
            <a:r>
              <a:rPr lang="en-US" altLang="en-US" sz="1800" dirty="0"/>
              <a:t>(t+1), y</a:t>
            </a:r>
          </a:p>
        </p:txBody>
      </p:sp>
      <p:grpSp>
        <p:nvGrpSpPr>
          <p:cNvPr id="28721" name="Group 42"/>
          <p:cNvGrpSpPr>
            <a:grpSpLocks/>
          </p:cNvGrpSpPr>
          <p:nvPr/>
        </p:nvGrpSpPr>
        <p:grpSpPr bwMode="auto">
          <a:xfrm>
            <a:off x="4954588" y="1584325"/>
            <a:ext cx="4195082" cy="2381138"/>
            <a:chOff x="381000" y="3048000"/>
            <a:chExt cx="4195082" cy="2382102"/>
          </a:xfrm>
        </p:grpSpPr>
        <p:sp>
          <p:nvSpPr>
            <p:cNvPr id="28739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8740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8741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8742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3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4" name="Text Box 8"/>
            <p:cNvSpPr txBox="1">
              <a:spLocks noChangeArrowheads="1"/>
            </p:cNvSpPr>
            <p:nvPr/>
          </p:nvSpPr>
          <p:spPr bwMode="auto">
            <a:xfrm>
              <a:off x="2125663" y="4451351"/>
              <a:ext cx="699230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8745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8746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7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8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9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0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1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2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3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4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8755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6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7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8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9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8760" name="Rectangle 41"/>
            <p:cNvSpPr>
              <a:spLocks noChangeArrowheads="1"/>
            </p:cNvSpPr>
            <p:nvPr/>
          </p:nvSpPr>
          <p:spPr bwMode="auto">
            <a:xfrm>
              <a:off x="2879725" y="4587875"/>
              <a:ext cx="567784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grpSp>
        <p:nvGrpSpPr>
          <p:cNvPr id="28722" name="Group 1"/>
          <p:cNvGrpSpPr>
            <a:grpSpLocks/>
          </p:cNvGrpSpPr>
          <p:nvPr/>
        </p:nvGrpSpPr>
        <p:grpSpPr bwMode="auto">
          <a:xfrm>
            <a:off x="120650" y="1626569"/>
            <a:ext cx="5106988" cy="2053282"/>
            <a:chOff x="617710" y="2682780"/>
            <a:chExt cx="7872242" cy="3298513"/>
          </a:xfrm>
        </p:grpSpPr>
        <p:sp>
          <p:nvSpPr>
            <p:cNvPr id="28723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28724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28725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8726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28727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28728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8729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28730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28731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28732" name="AutoShape 22"/>
            <p:cNvCxnSpPr>
              <a:cxnSpLocks noChangeShapeType="1"/>
              <a:stCxn id="28724" idx="0"/>
              <a:endCxn id="28724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3" name="AutoShape 23"/>
            <p:cNvCxnSpPr>
              <a:cxnSpLocks noChangeShapeType="1"/>
              <a:stCxn id="28724" idx="6"/>
              <a:endCxn id="28723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4" name="AutoShape 24"/>
            <p:cNvCxnSpPr>
              <a:cxnSpLocks noChangeShapeType="1"/>
              <a:stCxn id="28723" idx="6"/>
              <a:endCxn id="28727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5" name="AutoShape 25"/>
            <p:cNvCxnSpPr>
              <a:cxnSpLocks noChangeShapeType="1"/>
              <a:stCxn id="28727" idx="0"/>
              <a:endCxn id="28724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6" name="AutoShape 26"/>
            <p:cNvCxnSpPr>
              <a:cxnSpLocks noChangeShapeType="1"/>
              <a:stCxn id="28727" idx="4"/>
              <a:endCxn id="28727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37" name="Text Box 29"/>
            <p:cNvSpPr txBox="1">
              <a:spLocks noChangeArrowheads="1"/>
            </p:cNvSpPr>
            <p:nvPr/>
          </p:nvSpPr>
          <p:spPr bwMode="auto">
            <a:xfrm>
              <a:off x="3113089" y="5387976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28738" name="AutoShape 30"/>
            <p:cNvCxnSpPr>
              <a:cxnSpLocks noChangeShapeType="1"/>
              <a:stCxn id="28723" idx="3"/>
              <a:endCxn id="28724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33565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F87A46E-3C2C-4812-880D-DACACAFD4513}" type="slidenum">
              <a:rPr lang="en-US" altLang="en-US" sz="1400"/>
              <a:pPr/>
              <a:t>23</a:t>
            </a:fld>
            <a:endParaRPr lang="en-US" altLang="en-US" sz="14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0"/>
            <a:ext cx="9445625" cy="11430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=&gt; Excitation Table</a:t>
            </a:r>
            <a:r>
              <a:rPr lang="en-US" altLang="en-US" sz="3200" dirty="0"/>
              <a:t> </a:t>
            </a:r>
            <a:r>
              <a:rPr lang="en-US" altLang="en-US" sz="3200" dirty="0">
                <a:solidFill>
                  <a:schemeClr val="tx1"/>
                </a:solidFill>
              </a:rPr>
              <a:t>=&gt; Circuit</a:t>
            </a: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94250160"/>
              </p:ext>
            </p:extLst>
          </p:nvPr>
        </p:nvGraphicFramePr>
        <p:xfrm>
          <a:off x="269877" y="1355726"/>
          <a:ext cx="3227387" cy="1523288"/>
        </p:xfrm>
        <a:graphic>
          <a:graphicData uri="http://schemas.openxmlformats.org/drawingml/2006/table">
            <a:tbl>
              <a:tblPr/>
              <a:tblGrid>
                <a:gridCol w="138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 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(t)\x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1181" name="Group 10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15964478"/>
              </p:ext>
            </p:extLst>
          </p:nvPr>
        </p:nvGraphicFramePr>
        <p:xfrm>
          <a:off x="4533900" y="1277938"/>
          <a:ext cx="3802062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9783" name="Group 5"/>
          <p:cNvGrpSpPr>
            <a:grpSpLocks/>
          </p:cNvGrpSpPr>
          <p:nvPr/>
        </p:nvGrpSpPr>
        <p:grpSpPr bwMode="auto">
          <a:xfrm>
            <a:off x="155575" y="3201991"/>
            <a:ext cx="4195082" cy="2382420"/>
            <a:chOff x="381000" y="3048000"/>
            <a:chExt cx="4195082" cy="2381794"/>
          </a:xfrm>
        </p:grpSpPr>
        <p:sp>
          <p:nvSpPr>
            <p:cNvPr id="29784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9785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9786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87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8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9790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9791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2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3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4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5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6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7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8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9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9800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1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2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3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4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9805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120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F87A46E-3C2C-4812-880D-DACACAFD4513}" type="slidenum">
              <a:rPr lang="en-US" altLang="en-US" sz="1400"/>
              <a:pPr/>
              <a:t>24</a:t>
            </a:fld>
            <a:endParaRPr lang="en-US" altLang="en-US" sz="14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0"/>
            <a:ext cx="9445625" cy="11430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=&gt; Excitation Table</a:t>
            </a:r>
            <a:r>
              <a:rPr lang="en-US" altLang="en-US" sz="3200" dirty="0"/>
              <a:t> </a:t>
            </a:r>
            <a:r>
              <a:rPr lang="en-US" altLang="en-US" sz="3200" dirty="0">
                <a:solidFill>
                  <a:schemeClr val="tx1"/>
                </a:solidFill>
              </a:rPr>
              <a:t>=&gt; Circuit</a:t>
            </a: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8967567"/>
              </p:ext>
            </p:extLst>
          </p:nvPr>
        </p:nvGraphicFramePr>
        <p:xfrm>
          <a:off x="286544" y="1043209"/>
          <a:ext cx="3227387" cy="1523288"/>
        </p:xfrm>
        <a:graphic>
          <a:graphicData uri="http://schemas.openxmlformats.org/drawingml/2006/table">
            <a:tbl>
              <a:tblPr/>
              <a:tblGrid>
                <a:gridCol w="138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 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(t)\x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1181" name="Group 10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34796694"/>
              </p:ext>
            </p:extLst>
          </p:nvPr>
        </p:nvGraphicFramePr>
        <p:xfrm>
          <a:off x="4545475" y="638606"/>
          <a:ext cx="3802062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9783" name="Group 5"/>
          <p:cNvGrpSpPr>
            <a:grpSpLocks/>
          </p:cNvGrpSpPr>
          <p:nvPr/>
        </p:nvGrpSpPr>
        <p:grpSpPr bwMode="auto">
          <a:xfrm>
            <a:off x="77334" y="2559907"/>
            <a:ext cx="4195082" cy="2382420"/>
            <a:chOff x="381000" y="3048000"/>
            <a:chExt cx="4195082" cy="2381794"/>
          </a:xfrm>
        </p:grpSpPr>
        <p:sp>
          <p:nvSpPr>
            <p:cNvPr id="29784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9785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9786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87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8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9790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9791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2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3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4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5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6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7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8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9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9800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1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2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3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4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9805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77434" y="5000200"/>
            <a:ext cx="72531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Example: What to fill in rows 6 and 7 of excitation table?</a:t>
            </a:r>
          </a:p>
          <a:p>
            <a:pPr marL="457200" indent="-457200">
              <a:buAutoNum type="alphaUcPeriod"/>
            </a:pPr>
            <a:r>
              <a:rPr lang="en-US" dirty="0"/>
              <a:t>All 0s</a:t>
            </a:r>
          </a:p>
          <a:p>
            <a:pPr marL="457200" indent="-457200">
              <a:buAutoNum type="alphaUcPeriod"/>
            </a:pPr>
            <a:r>
              <a:rPr lang="en-US" dirty="0"/>
              <a:t>All 1s</a:t>
            </a:r>
          </a:p>
          <a:p>
            <a:pPr marL="457200" indent="-457200">
              <a:buAutoNum type="alphaUcPeriod"/>
            </a:pPr>
            <a:r>
              <a:rPr lang="en-US" dirty="0"/>
              <a:t>All Don’t Cares</a:t>
            </a:r>
          </a:p>
        </p:txBody>
      </p:sp>
    </p:spTree>
    <p:extLst>
      <p:ext uri="{BB962C8B-B14F-4D97-AF65-F5344CB8AC3E}">
        <p14:creationId xmlns:p14="http://schemas.microsoft.com/office/powerpoint/2010/main" val="4221225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EE4402DA-92EE-404C-9780-EB496A75EBF7}" type="slidenum">
              <a:rPr lang="en-US" altLang="en-US" sz="1400"/>
              <a:pPr/>
              <a:t>25</a:t>
            </a:fld>
            <a:endParaRPr lang="en-US" altLang="en-US" sz="1400" dirty="0"/>
          </a:p>
        </p:txBody>
      </p:sp>
      <p:grpSp>
        <p:nvGrpSpPr>
          <p:cNvPr id="30722" name="Group 20"/>
          <p:cNvGrpSpPr>
            <a:grpSpLocks/>
          </p:cNvGrpSpPr>
          <p:nvPr/>
        </p:nvGrpSpPr>
        <p:grpSpPr bwMode="auto">
          <a:xfrm>
            <a:off x="4187825" y="1431925"/>
            <a:ext cx="4419600" cy="1938338"/>
            <a:chOff x="1104" y="672"/>
            <a:chExt cx="2784" cy="1221"/>
          </a:xfrm>
        </p:grpSpPr>
        <p:sp>
          <p:nvSpPr>
            <p:cNvPr id="30787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0788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89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0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1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2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0793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0794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5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6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0797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0798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1           X          1</a:t>
              </a:r>
            </a:p>
          </p:txBody>
        </p:sp>
        <p:sp>
          <p:nvSpPr>
            <p:cNvPr id="30799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X          0</a:t>
              </a:r>
            </a:p>
          </p:txBody>
        </p:sp>
        <p:sp>
          <p:nvSpPr>
            <p:cNvPr id="30800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01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0802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  <a:r>
                <a:rPr lang="en-US" altLang="en-US" dirty="0"/>
                <a:t>(t):</a:t>
              </a:r>
            </a:p>
          </p:txBody>
        </p:sp>
      </p:grpSp>
      <p:sp>
        <p:nvSpPr>
          <p:cNvPr id="30723" name="Text Box 18"/>
          <p:cNvSpPr txBox="1">
            <a:spLocks noChangeArrowheads="1"/>
          </p:cNvSpPr>
          <p:nvPr/>
        </p:nvSpPr>
        <p:spPr bwMode="auto">
          <a:xfrm>
            <a:off x="5262564" y="3775075"/>
            <a:ext cx="26180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  <a:r>
              <a:rPr lang="en-US" altLang="en-US" dirty="0"/>
              <a:t>(t) = x’Q</a:t>
            </a:r>
            <a:r>
              <a:rPr lang="en-US" altLang="en-US" baseline="-8000" dirty="0"/>
              <a:t>0</a:t>
            </a:r>
            <a:r>
              <a:rPr lang="en-US" altLang="en-US" dirty="0"/>
              <a:t> + x’Q</a:t>
            </a:r>
            <a:r>
              <a:rPr lang="en-US" altLang="en-US" baseline="-8000" dirty="0"/>
              <a:t>1</a:t>
            </a:r>
          </a:p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 </a:t>
            </a:r>
            <a:r>
              <a:rPr lang="en-US" altLang="en-US" dirty="0"/>
              <a:t>(t)= Q’</a:t>
            </a:r>
            <a:r>
              <a:rPr lang="en-US" altLang="ja-JP" baseline="-8000" dirty="0"/>
              <a:t>1</a:t>
            </a:r>
            <a:r>
              <a:rPr lang="en-US" altLang="ja-JP" dirty="0"/>
              <a:t>Q</a:t>
            </a:r>
            <a:r>
              <a:rPr lang="en-US" altLang="en-US" dirty="0"/>
              <a:t>’</a:t>
            </a:r>
            <a:r>
              <a:rPr lang="en-US" altLang="ja-JP" baseline="-8000" dirty="0"/>
              <a:t>0 </a:t>
            </a:r>
            <a:r>
              <a:rPr lang="en-US" altLang="ja-JP" dirty="0"/>
              <a:t>x</a:t>
            </a:r>
            <a:r>
              <a:rPr lang="en-US" altLang="en-US" dirty="0"/>
              <a:t>’</a:t>
            </a:r>
            <a:endParaRPr lang="en-US" altLang="ja-JP" dirty="0"/>
          </a:p>
          <a:p>
            <a:pPr eaLnBrk="1" hangingPunct="1"/>
            <a:r>
              <a:rPr lang="en-US" altLang="en-US" dirty="0"/>
              <a:t>y= Q</a:t>
            </a:r>
            <a:r>
              <a:rPr lang="en-US" altLang="en-US" baseline="-25000" dirty="0"/>
              <a:t>1</a:t>
            </a:r>
            <a:r>
              <a:rPr lang="en-US" altLang="en-US" dirty="0"/>
              <a:t>x</a:t>
            </a:r>
          </a:p>
        </p:txBody>
      </p:sp>
      <p:sp>
        <p:nvSpPr>
          <p:cNvPr id="30724" name="Text Box 73"/>
          <p:cNvSpPr txBox="1">
            <a:spLocks noChangeArrowheads="1"/>
          </p:cNvSpPr>
          <p:nvPr/>
        </p:nvSpPr>
        <p:spPr bwMode="auto">
          <a:xfrm>
            <a:off x="76200" y="27940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graphicFrame>
        <p:nvGraphicFramePr>
          <p:cNvPr id="23" name="Group 109"/>
          <p:cNvGraphicFramePr>
            <a:graphicFrameLocks/>
          </p:cNvGraphicFramePr>
          <p:nvPr/>
        </p:nvGraphicFramePr>
        <p:xfrm>
          <a:off x="385765" y="1443038"/>
          <a:ext cx="3802061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251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21725" y="6321425"/>
            <a:ext cx="4445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C0047E45-C077-4C5F-B7D9-C2C143EBBECB}" type="slidenum">
              <a:rPr lang="en-US" altLang="en-US" sz="1400"/>
              <a:pPr/>
              <a:t>26</a:t>
            </a:fld>
            <a:endParaRPr lang="en-US" altLang="en-US" sz="1400" dirty="0"/>
          </a:p>
        </p:txBody>
      </p:sp>
      <p:sp>
        <p:nvSpPr>
          <p:cNvPr id="31746" name="Text Box 40"/>
          <p:cNvSpPr txBox="1">
            <a:spLocks noChangeArrowheads="1"/>
          </p:cNvSpPr>
          <p:nvPr/>
        </p:nvSpPr>
        <p:spPr bwMode="auto">
          <a:xfrm>
            <a:off x="993775" y="4964114"/>
            <a:ext cx="26180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  <a:r>
              <a:rPr lang="en-US" altLang="en-US" dirty="0"/>
              <a:t>(t) = x’Q</a:t>
            </a:r>
            <a:r>
              <a:rPr lang="en-US" altLang="en-US" baseline="-8000" dirty="0"/>
              <a:t>0</a:t>
            </a:r>
            <a:r>
              <a:rPr lang="en-US" altLang="en-US" dirty="0"/>
              <a:t> + x’Q</a:t>
            </a:r>
            <a:r>
              <a:rPr lang="en-US" altLang="en-US" baseline="-8000" dirty="0"/>
              <a:t>1</a:t>
            </a:r>
          </a:p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 </a:t>
            </a:r>
            <a:r>
              <a:rPr lang="en-US" altLang="en-US" dirty="0"/>
              <a:t>(t)= Q’</a:t>
            </a:r>
            <a:r>
              <a:rPr lang="en-US" altLang="ja-JP" baseline="-8000" dirty="0"/>
              <a:t>1</a:t>
            </a:r>
            <a:r>
              <a:rPr lang="en-US" altLang="ja-JP" dirty="0"/>
              <a:t>Q</a:t>
            </a:r>
            <a:r>
              <a:rPr lang="en-US" altLang="en-US" dirty="0"/>
              <a:t>’</a:t>
            </a:r>
            <a:r>
              <a:rPr lang="en-US" altLang="ja-JP" baseline="-8000" dirty="0"/>
              <a:t>0 </a:t>
            </a:r>
            <a:r>
              <a:rPr lang="en-US" altLang="ja-JP" dirty="0"/>
              <a:t>x</a:t>
            </a:r>
            <a:r>
              <a:rPr lang="en-US" altLang="en-US" dirty="0"/>
              <a:t>’</a:t>
            </a:r>
            <a:endParaRPr lang="en-US" altLang="ja-JP" dirty="0"/>
          </a:p>
          <a:p>
            <a:pPr eaLnBrk="1" hangingPunct="1"/>
            <a:r>
              <a:rPr lang="en-US" altLang="en-US" dirty="0"/>
              <a:t>y= Q</a:t>
            </a:r>
            <a:r>
              <a:rPr lang="en-US" altLang="en-US" baseline="-25000" dirty="0"/>
              <a:t>1</a:t>
            </a:r>
            <a:r>
              <a:rPr lang="en-US" altLang="en-US" dirty="0"/>
              <a:t>x</a:t>
            </a:r>
          </a:p>
        </p:txBody>
      </p:sp>
      <p:grpSp>
        <p:nvGrpSpPr>
          <p:cNvPr id="31747" name="Group 1"/>
          <p:cNvGrpSpPr>
            <a:grpSpLocks/>
          </p:cNvGrpSpPr>
          <p:nvPr/>
        </p:nvGrpSpPr>
        <p:grpSpPr bwMode="auto">
          <a:xfrm>
            <a:off x="763588" y="1295401"/>
            <a:ext cx="7620416" cy="2914353"/>
            <a:chOff x="763588" y="1295400"/>
            <a:chExt cx="7620416" cy="2914353"/>
          </a:xfrm>
        </p:grpSpPr>
        <p:sp>
          <p:nvSpPr>
            <p:cNvPr id="31772" name="Rectangle 2"/>
            <p:cNvSpPr>
              <a:spLocks noChangeArrowheads="1"/>
            </p:cNvSpPr>
            <p:nvPr/>
          </p:nvSpPr>
          <p:spPr bwMode="auto">
            <a:xfrm>
              <a:off x="5210175" y="1538288"/>
              <a:ext cx="9906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73" name="Text Box 3"/>
            <p:cNvSpPr txBox="1">
              <a:spLocks noChangeArrowheads="1"/>
            </p:cNvSpPr>
            <p:nvPr/>
          </p:nvSpPr>
          <p:spPr bwMode="auto">
            <a:xfrm>
              <a:off x="5218113" y="1833563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31774" name="Text Box 4"/>
            <p:cNvSpPr txBox="1">
              <a:spLocks noChangeArrowheads="1"/>
            </p:cNvSpPr>
            <p:nvPr/>
          </p:nvSpPr>
          <p:spPr bwMode="auto">
            <a:xfrm>
              <a:off x="5819775" y="16144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31775" name="Text Box 5"/>
            <p:cNvSpPr txBox="1">
              <a:spLocks noChangeArrowheads="1"/>
            </p:cNvSpPr>
            <p:nvPr/>
          </p:nvSpPr>
          <p:spPr bwMode="auto">
            <a:xfrm>
              <a:off x="5819775" y="2085975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31776" name="Rectangle 6"/>
            <p:cNvSpPr>
              <a:spLocks noChangeArrowheads="1"/>
            </p:cNvSpPr>
            <p:nvPr/>
          </p:nvSpPr>
          <p:spPr bwMode="auto">
            <a:xfrm>
              <a:off x="5210175" y="2528888"/>
              <a:ext cx="9906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77" name="Text Box 7"/>
            <p:cNvSpPr txBox="1">
              <a:spLocks noChangeArrowheads="1"/>
            </p:cNvSpPr>
            <p:nvPr/>
          </p:nvSpPr>
          <p:spPr bwMode="auto">
            <a:xfrm>
              <a:off x="5210175" y="28336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31778" name="Text Box 8"/>
            <p:cNvSpPr txBox="1">
              <a:spLocks noChangeArrowheads="1"/>
            </p:cNvSpPr>
            <p:nvPr/>
          </p:nvSpPr>
          <p:spPr bwMode="auto">
            <a:xfrm>
              <a:off x="5819775" y="26050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31779" name="Text Box 9"/>
            <p:cNvSpPr txBox="1">
              <a:spLocks noChangeArrowheads="1"/>
            </p:cNvSpPr>
            <p:nvPr/>
          </p:nvSpPr>
          <p:spPr bwMode="auto">
            <a:xfrm>
              <a:off x="5819775" y="3076575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31780" name="Line 10"/>
            <p:cNvSpPr>
              <a:spLocks noChangeShapeType="1"/>
            </p:cNvSpPr>
            <p:nvPr/>
          </p:nvSpPr>
          <p:spPr bwMode="auto">
            <a:xfrm flipH="1" flipV="1">
              <a:off x="4335463" y="1987550"/>
              <a:ext cx="8826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1" name="Line 11"/>
            <p:cNvSpPr>
              <a:spLocks noChangeShapeType="1"/>
            </p:cNvSpPr>
            <p:nvPr/>
          </p:nvSpPr>
          <p:spPr bwMode="auto">
            <a:xfrm>
              <a:off x="6200775" y="1843088"/>
              <a:ext cx="8699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2" name="Line 12"/>
            <p:cNvSpPr>
              <a:spLocks noChangeShapeType="1"/>
            </p:cNvSpPr>
            <p:nvPr/>
          </p:nvSpPr>
          <p:spPr bwMode="auto">
            <a:xfrm flipV="1">
              <a:off x="5591175" y="3367088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3" name="Line 13"/>
            <p:cNvSpPr>
              <a:spLocks noChangeShapeType="1"/>
            </p:cNvSpPr>
            <p:nvPr/>
          </p:nvSpPr>
          <p:spPr bwMode="auto">
            <a:xfrm>
              <a:off x="5667375" y="3367088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4" name="Line 14"/>
            <p:cNvSpPr>
              <a:spLocks noChangeShapeType="1"/>
            </p:cNvSpPr>
            <p:nvPr/>
          </p:nvSpPr>
          <p:spPr bwMode="auto">
            <a:xfrm>
              <a:off x="6215063" y="2757488"/>
              <a:ext cx="8699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5" name="Rectangle 15"/>
            <p:cNvSpPr>
              <a:spLocks noChangeArrowheads="1"/>
            </p:cNvSpPr>
            <p:nvPr/>
          </p:nvSpPr>
          <p:spPr bwMode="auto">
            <a:xfrm>
              <a:off x="6332538" y="2255839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86" name="Rectangle 16"/>
            <p:cNvSpPr>
              <a:spLocks noChangeArrowheads="1"/>
            </p:cNvSpPr>
            <p:nvPr/>
          </p:nvSpPr>
          <p:spPr bwMode="auto">
            <a:xfrm>
              <a:off x="6294438" y="1295400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0</a:t>
              </a:r>
            </a:p>
          </p:txBody>
        </p:sp>
        <p:sp>
          <p:nvSpPr>
            <p:cNvPr id="31787" name="Rectangle 17"/>
            <p:cNvSpPr>
              <a:spLocks noChangeArrowheads="1"/>
            </p:cNvSpPr>
            <p:nvPr/>
          </p:nvSpPr>
          <p:spPr bwMode="auto">
            <a:xfrm>
              <a:off x="4583113" y="25288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88" name="Line 18"/>
            <p:cNvSpPr>
              <a:spLocks noChangeShapeType="1"/>
            </p:cNvSpPr>
            <p:nvPr/>
          </p:nvSpPr>
          <p:spPr bwMode="auto">
            <a:xfrm flipH="1">
              <a:off x="4149725" y="3062288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9" name="AutoShape 19"/>
            <p:cNvSpPr>
              <a:spLocks noChangeArrowheads="1"/>
            </p:cNvSpPr>
            <p:nvPr/>
          </p:nvSpPr>
          <p:spPr bwMode="auto">
            <a:xfrm flipH="1">
              <a:off x="2409825" y="3076575"/>
              <a:ext cx="685800" cy="9906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0" name="Rectangle 20"/>
            <p:cNvSpPr>
              <a:spLocks noChangeArrowheads="1"/>
            </p:cNvSpPr>
            <p:nvPr/>
          </p:nvSpPr>
          <p:spPr bwMode="auto">
            <a:xfrm>
              <a:off x="4603750" y="13731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0</a:t>
              </a:r>
            </a:p>
          </p:txBody>
        </p:sp>
        <p:sp>
          <p:nvSpPr>
            <p:cNvPr id="31791" name="AutoShape 21"/>
            <p:cNvSpPr>
              <a:spLocks noChangeArrowheads="1"/>
            </p:cNvSpPr>
            <p:nvPr/>
          </p:nvSpPr>
          <p:spPr bwMode="auto">
            <a:xfrm>
              <a:off x="3721100" y="1603375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2" name="AutoShape 22"/>
            <p:cNvSpPr>
              <a:spLocks noChangeArrowheads="1"/>
            </p:cNvSpPr>
            <p:nvPr/>
          </p:nvSpPr>
          <p:spPr bwMode="auto">
            <a:xfrm>
              <a:off x="3614738" y="2643188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3" name="Line 23"/>
            <p:cNvSpPr>
              <a:spLocks noChangeShapeType="1"/>
            </p:cNvSpPr>
            <p:nvPr/>
          </p:nvSpPr>
          <p:spPr bwMode="auto">
            <a:xfrm>
              <a:off x="3108325" y="3595688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4" name="Line 27"/>
            <p:cNvSpPr>
              <a:spLocks noChangeShapeType="1"/>
            </p:cNvSpPr>
            <p:nvPr/>
          </p:nvSpPr>
          <p:spPr bwMode="auto">
            <a:xfrm flipV="1">
              <a:off x="3408363" y="3209925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5" name="Line 28"/>
            <p:cNvSpPr>
              <a:spLocks noChangeShapeType="1"/>
            </p:cNvSpPr>
            <p:nvPr/>
          </p:nvSpPr>
          <p:spPr bwMode="auto">
            <a:xfrm>
              <a:off x="3005138" y="2833688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6" name="Line 29"/>
            <p:cNvSpPr>
              <a:spLocks noChangeShapeType="1"/>
            </p:cNvSpPr>
            <p:nvPr/>
          </p:nvSpPr>
          <p:spPr bwMode="auto">
            <a:xfrm flipH="1">
              <a:off x="1635125" y="3752850"/>
              <a:ext cx="1076325" cy="47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7" name="Text Box 34"/>
            <p:cNvSpPr txBox="1">
              <a:spLocks noChangeArrowheads="1"/>
            </p:cNvSpPr>
            <p:nvPr/>
          </p:nvSpPr>
          <p:spPr bwMode="auto">
            <a:xfrm>
              <a:off x="955675" y="30622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25000" dirty="0"/>
                <a:t>0</a:t>
              </a:r>
            </a:p>
          </p:txBody>
        </p:sp>
        <p:sp>
          <p:nvSpPr>
            <p:cNvPr id="31798" name="Rectangle 38"/>
            <p:cNvSpPr>
              <a:spLocks noChangeArrowheads="1"/>
            </p:cNvSpPr>
            <p:nvPr/>
          </p:nvSpPr>
          <p:spPr bwMode="auto">
            <a:xfrm>
              <a:off x="898525" y="35194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99" name="Rectangle 39"/>
            <p:cNvSpPr>
              <a:spLocks noChangeArrowheads="1"/>
            </p:cNvSpPr>
            <p:nvPr/>
          </p:nvSpPr>
          <p:spPr bwMode="auto">
            <a:xfrm>
              <a:off x="871538" y="2376488"/>
              <a:ext cx="44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x’</a:t>
              </a:r>
              <a:endParaRPr lang="en-US" altLang="en-US" baseline="-8000" dirty="0"/>
            </a:p>
          </p:txBody>
        </p:sp>
        <p:sp>
          <p:nvSpPr>
            <p:cNvPr id="31800" name="Line 42"/>
            <p:cNvSpPr>
              <a:spLocks noChangeShapeType="1"/>
            </p:cNvSpPr>
            <p:nvPr/>
          </p:nvSpPr>
          <p:spPr bwMode="auto">
            <a:xfrm>
              <a:off x="1506538" y="3370263"/>
              <a:ext cx="11906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1" name="AutoShape 45"/>
            <p:cNvSpPr>
              <a:spLocks noChangeArrowheads="1"/>
            </p:cNvSpPr>
            <p:nvPr/>
          </p:nvSpPr>
          <p:spPr bwMode="auto">
            <a:xfrm>
              <a:off x="7100888" y="2486025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802" name="Line 46"/>
            <p:cNvSpPr>
              <a:spLocks noChangeShapeType="1"/>
            </p:cNvSpPr>
            <p:nvPr/>
          </p:nvSpPr>
          <p:spPr bwMode="auto">
            <a:xfrm>
              <a:off x="6792913" y="3138488"/>
              <a:ext cx="3079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3" name="Line 47"/>
            <p:cNvSpPr>
              <a:spLocks noChangeShapeType="1"/>
            </p:cNvSpPr>
            <p:nvPr/>
          </p:nvSpPr>
          <p:spPr bwMode="auto">
            <a:xfrm>
              <a:off x="6792913" y="3138488"/>
              <a:ext cx="0" cy="8064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4" name="Line 48"/>
            <p:cNvSpPr>
              <a:spLocks noChangeShapeType="1"/>
            </p:cNvSpPr>
            <p:nvPr/>
          </p:nvSpPr>
          <p:spPr bwMode="auto">
            <a:xfrm flipH="1">
              <a:off x="5334000" y="3944938"/>
              <a:ext cx="14589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5" name="Text Box 49"/>
            <p:cNvSpPr txBox="1">
              <a:spLocks noChangeArrowheads="1"/>
            </p:cNvSpPr>
            <p:nvPr/>
          </p:nvSpPr>
          <p:spPr bwMode="auto">
            <a:xfrm>
              <a:off x="4921250" y="374808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</a:t>
              </a:r>
            </a:p>
          </p:txBody>
        </p:sp>
        <p:sp>
          <p:nvSpPr>
            <p:cNvPr id="31806" name="Line 50"/>
            <p:cNvSpPr>
              <a:spLocks noChangeShapeType="1"/>
            </p:cNvSpPr>
            <p:nvPr/>
          </p:nvSpPr>
          <p:spPr bwMode="auto">
            <a:xfrm>
              <a:off x="7715250" y="2908300"/>
              <a:ext cx="4603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7" name="Text Box 51"/>
            <p:cNvSpPr txBox="1">
              <a:spLocks noChangeArrowheads="1"/>
            </p:cNvSpPr>
            <p:nvPr/>
          </p:nvSpPr>
          <p:spPr bwMode="auto">
            <a:xfrm>
              <a:off x="8045450" y="230028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y</a:t>
              </a:r>
            </a:p>
          </p:txBody>
        </p:sp>
        <p:sp>
          <p:nvSpPr>
            <p:cNvPr id="31808" name="Line 52"/>
            <p:cNvSpPr>
              <a:spLocks noChangeShapeType="1"/>
            </p:cNvSpPr>
            <p:nvPr/>
          </p:nvSpPr>
          <p:spPr bwMode="auto">
            <a:xfrm flipH="1">
              <a:off x="1262063" y="1717675"/>
              <a:ext cx="2459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9" name="Line 53"/>
            <p:cNvSpPr>
              <a:spLocks noChangeShapeType="1"/>
            </p:cNvSpPr>
            <p:nvPr/>
          </p:nvSpPr>
          <p:spPr bwMode="auto">
            <a:xfrm>
              <a:off x="1301750" y="1987550"/>
              <a:ext cx="24193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10" name="Line 55"/>
            <p:cNvSpPr>
              <a:spLocks noChangeShapeType="1"/>
            </p:cNvSpPr>
            <p:nvPr/>
          </p:nvSpPr>
          <p:spPr bwMode="auto">
            <a:xfrm flipH="1">
              <a:off x="1239838" y="2264683"/>
              <a:ext cx="2459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11" name="Text Box 56"/>
            <p:cNvSpPr txBox="1">
              <a:spLocks noChangeArrowheads="1"/>
            </p:cNvSpPr>
            <p:nvPr/>
          </p:nvSpPr>
          <p:spPr bwMode="auto">
            <a:xfrm>
              <a:off x="763588" y="1295400"/>
              <a:ext cx="6126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Q’</a:t>
              </a:r>
              <a:r>
                <a:rPr lang="en-US" altLang="ja-JP" baseline="-25000" dirty="0"/>
                <a:t>1</a:t>
              </a:r>
              <a:endParaRPr lang="en-US" altLang="en-US" baseline="-25000" dirty="0"/>
            </a:p>
          </p:txBody>
        </p:sp>
        <p:sp>
          <p:nvSpPr>
            <p:cNvPr id="31812" name="Text Box 57"/>
            <p:cNvSpPr txBox="1">
              <a:spLocks noChangeArrowheads="1"/>
            </p:cNvSpPr>
            <p:nvPr/>
          </p:nvSpPr>
          <p:spPr bwMode="auto">
            <a:xfrm>
              <a:off x="763588" y="1717675"/>
              <a:ext cx="6126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Q’</a:t>
              </a:r>
              <a:r>
                <a:rPr lang="en-US" altLang="ja-JP" baseline="-25000" dirty="0"/>
                <a:t>0</a:t>
              </a:r>
              <a:endParaRPr lang="en-US" altLang="en-US" baseline="-25000" dirty="0"/>
            </a:p>
          </p:txBody>
        </p:sp>
        <p:sp>
          <p:nvSpPr>
            <p:cNvPr id="31813" name="Text Box 58"/>
            <p:cNvSpPr txBox="1">
              <a:spLocks noChangeArrowheads="1"/>
            </p:cNvSpPr>
            <p:nvPr/>
          </p:nvSpPr>
          <p:spPr bwMode="auto">
            <a:xfrm>
              <a:off x="801688" y="2025651"/>
              <a:ext cx="44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x’</a:t>
              </a:r>
            </a:p>
          </p:txBody>
        </p:sp>
        <p:cxnSp>
          <p:nvCxnSpPr>
            <p:cNvPr id="50" name="Straight Connector 49"/>
            <p:cNvCxnSpPr>
              <a:stCxn id="31795" idx="0"/>
            </p:cNvCxnSpPr>
            <p:nvPr/>
          </p:nvCxnSpPr>
          <p:spPr>
            <a:xfrm rot="5400000" flipH="1">
              <a:off x="2876550" y="2705100"/>
              <a:ext cx="252413" cy="47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10800000">
              <a:off x="1343025" y="2576513"/>
              <a:ext cx="165735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1794" idx="1"/>
            </p:cNvCxnSpPr>
            <p:nvPr/>
          </p:nvCxnSpPr>
          <p:spPr>
            <a:xfrm rot="16200000" flipH="1">
              <a:off x="3506788" y="3111500"/>
              <a:ext cx="0" cy="196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266700" y="287339"/>
            <a:ext cx="887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grpSp>
        <p:nvGrpSpPr>
          <p:cNvPr id="31749" name="Group 50"/>
          <p:cNvGrpSpPr>
            <a:grpSpLocks/>
          </p:cNvGrpSpPr>
          <p:nvPr/>
        </p:nvGrpSpPr>
        <p:grpSpPr bwMode="auto">
          <a:xfrm>
            <a:off x="4581525" y="4232278"/>
            <a:ext cx="4195082" cy="2382420"/>
            <a:chOff x="381000" y="3048000"/>
            <a:chExt cx="4195082" cy="2381794"/>
          </a:xfrm>
        </p:grpSpPr>
        <p:sp>
          <p:nvSpPr>
            <p:cNvPr id="31750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1751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1752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53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4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5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1756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1757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8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9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0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1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2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3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4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5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1766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9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0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31771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17504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1CC6060-78FA-914A-9BE5-6E530D12C34A}" type="slidenum">
              <a:rPr lang="en-US" sz="1400"/>
              <a:pPr/>
              <a:t>27</a:t>
            </a:fld>
            <a:endParaRPr lang="en-US" sz="1400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50" y="0"/>
            <a:ext cx="8185150" cy="1085851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Mealy and Moore Machines: Canonical Form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371600" y="1509713"/>
            <a:ext cx="2133600" cy="990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/>
              <a:t>Combinational </a:t>
            </a:r>
          </a:p>
          <a:p>
            <a:pPr algn="ctr"/>
            <a:r>
              <a:rPr lang="en-US" sz="1800" dirty="0"/>
              <a:t>Logic</a:t>
            </a:r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838200" y="1814513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2" name="Line 5"/>
          <p:cNvSpPr>
            <a:spLocks noChangeShapeType="1"/>
          </p:cNvSpPr>
          <p:nvPr/>
        </p:nvSpPr>
        <p:spPr bwMode="auto">
          <a:xfrm>
            <a:off x="3505202" y="1814513"/>
            <a:ext cx="14128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517526" y="1371601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4918077" y="1470025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465" name="Line 8"/>
          <p:cNvSpPr>
            <a:spLocks noChangeShapeType="1"/>
          </p:cNvSpPr>
          <p:nvPr/>
        </p:nvSpPr>
        <p:spPr bwMode="auto">
          <a:xfrm>
            <a:off x="3505200" y="2314575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3962400" y="2043113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67" name="Line 10"/>
          <p:cNvSpPr>
            <a:spLocks noChangeShapeType="1"/>
          </p:cNvSpPr>
          <p:nvPr/>
        </p:nvSpPr>
        <p:spPr bwMode="auto">
          <a:xfrm flipV="1">
            <a:off x="4038600" y="2424113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8" name="Line 11"/>
          <p:cNvSpPr>
            <a:spLocks noChangeShapeType="1"/>
          </p:cNvSpPr>
          <p:nvPr/>
        </p:nvSpPr>
        <p:spPr bwMode="auto">
          <a:xfrm>
            <a:off x="4114800" y="2424113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9" name="Text Box 12"/>
          <p:cNvSpPr txBox="1">
            <a:spLocks noChangeArrowheads="1"/>
          </p:cNvSpPr>
          <p:nvPr/>
        </p:nvSpPr>
        <p:spPr bwMode="auto">
          <a:xfrm>
            <a:off x="3810000" y="2590800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470" name="Line 13"/>
          <p:cNvSpPr>
            <a:spLocks noChangeShapeType="1"/>
          </p:cNvSpPr>
          <p:nvPr/>
        </p:nvSpPr>
        <p:spPr bwMode="auto">
          <a:xfrm flipH="1">
            <a:off x="4456113" y="2314575"/>
            <a:ext cx="0" cy="80645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1" name="Line 14"/>
          <p:cNvSpPr>
            <a:spLocks noChangeShapeType="1"/>
          </p:cNvSpPr>
          <p:nvPr/>
        </p:nvSpPr>
        <p:spPr bwMode="auto">
          <a:xfrm flipH="1" flipV="1">
            <a:off x="1116013" y="3121025"/>
            <a:ext cx="3340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2" name="Line 15"/>
          <p:cNvSpPr>
            <a:spLocks noChangeShapeType="1"/>
          </p:cNvSpPr>
          <p:nvPr/>
        </p:nvSpPr>
        <p:spPr bwMode="auto">
          <a:xfrm flipV="1">
            <a:off x="1116013" y="2276475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3" name="Line 16"/>
          <p:cNvSpPr>
            <a:spLocks noChangeShapeType="1"/>
          </p:cNvSpPr>
          <p:nvPr/>
        </p:nvSpPr>
        <p:spPr bwMode="auto">
          <a:xfrm>
            <a:off x="1116013" y="2276475"/>
            <a:ext cx="2651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4" name="Line 17"/>
          <p:cNvSpPr>
            <a:spLocks noChangeShapeType="1"/>
          </p:cNvSpPr>
          <p:nvPr/>
        </p:nvSpPr>
        <p:spPr bwMode="auto">
          <a:xfrm>
            <a:off x="990600" y="1738313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5" name="Line 18"/>
          <p:cNvSpPr>
            <a:spLocks noChangeShapeType="1"/>
          </p:cNvSpPr>
          <p:nvPr/>
        </p:nvSpPr>
        <p:spPr bwMode="auto">
          <a:xfrm>
            <a:off x="3657600" y="1662113"/>
            <a:ext cx="1524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6" name="Rectangle 19"/>
          <p:cNvSpPr>
            <a:spLocks noChangeArrowheads="1"/>
          </p:cNvSpPr>
          <p:nvPr/>
        </p:nvSpPr>
        <p:spPr bwMode="auto">
          <a:xfrm>
            <a:off x="1752600" y="38100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19477" name="Rectangle 20"/>
          <p:cNvSpPr>
            <a:spLocks noChangeArrowheads="1"/>
          </p:cNvSpPr>
          <p:nvPr/>
        </p:nvSpPr>
        <p:spPr bwMode="auto">
          <a:xfrm>
            <a:off x="1752600" y="5029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19478" name="Line 21"/>
          <p:cNvSpPr>
            <a:spLocks noChangeShapeType="1"/>
          </p:cNvSpPr>
          <p:nvPr/>
        </p:nvSpPr>
        <p:spPr bwMode="auto">
          <a:xfrm>
            <a:off x="2362200" y="41148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9" name="Text Box 22"/>
          <p:cNvSpPr txBox="1">
            <a:spLocks noChangeArrowheads="1"/>
          </p:cNvSpPr>
          <p:nvPr/>
        </p:nvSpPr>
        <p:spPr bwMode="auto">
          <a:xfrm>
            <a:off x="3505202" y="3886201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480" name="Line 23"/>
          <p:cNvSpPr>
            <a:spLocks noChangeShapeType="1"/>
          </p:cNvSpPr>
          <p:nvPr/>
        </p:nvSpPr>
        <p:spPr bwMode="auto">
          <a:xfrm>
            <a:off x="838200" y="41910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1" name="Line 24"/>
          <p:cNvSpPr>
            <a:spLocks noChangeShapeType="1"/>
          </p:cNvSpPr>
          <p:nvPr/>
        </p:nvSpPr>
        <p:spPr bwMode="auto">
          <a:xfrm>
            <a:off x="1076325" y="4197352"/>
            <a:ext cx="0" cy="1266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2" name="Line 25"/>
          <p:cNvSpPr>
            <a:spLocks noChangeShapeType="1"/>
          </p:cNvSpPr>
          <p:nvPr/>
        </p:nvSpPr>
        <p:spPr bwMode="auto">
          <a:xfrm flipV="1">
            <a:off x="1076325" y="5464175"/>
            <a:ext cx="654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3" name="Line 26"/>
          <p:cNvSpPr>
            <a:spLocks noChangeShapeType="1"/>
          </p:cNvSpPr>
          <p:nvPr/>
        </p:nvSpPr>
        <p:spPr bwMode="auto">
          <a:xfrm>
            <a:off x="2362200" y="54102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4" name="Rectangle 27"/>
          <p:cNvSpPr>
            <a:spLocks noChangeArrowheads="1"/>
          </p:cNvSpPr>
          <p:nvPr/>
        </p:nvSpPr>
        <p:spPr bwMode="auto">
          <a:xfrm>
            <a:off x="2819400" y="5181600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85" name="Line 28"/>
          <p:cNvSpPr>
            <a:spLocks noChangeShapeType="1"/>
          </p:cNvSpPr>
          <p:nvPr/>
        </p:nvSpPr>
        <p:spPr bwMode="auto">
          <a:xfrm flipV="1">
            <a:off x="2895600" y="55626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6" name="Line 29"/>
          <p:cNvSpPr>
            <a:spLocks noChangeShapeType="1"/>
          </p:cNvSpPr>
          <p:nvPr/>
        </p:nvSpPr>
        <p:spPr bwMode="auto">
          <a:xfrm>
            <a:off x="2971800" y="55626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7" name="Text Box 30"/>
          <p:cNvSpPr txBox="1">
            <a:spLocks noChangeArrowheads="1"/>
          </p:cNvSpPr>
          <p:nvPr/>
        </p:nvSpPr>
        <p:spPr bwMode="auto">
          <a:xfrm>
            <a:off x="2662239" y="5737225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488" name="Line 31"/>
          <p:cNvSpPr>
            <a:spLocks noChangeShapeType="1"/>
          </p:cNvSpPr>
          <p:nvPr/>
        </p:nvSpPr>
        <p:spPr bwMode="auto">
          <a:xfrm>
            <a:off x="3305175" y="5410200"/>
            <a:ext cx="0" cy="822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9" name="Line 32"/>
          <p:cNvSpPr>
            <a:spLocks noChangeShapeType="1"/>
          </p:cNvSpPr>
          <p:nvPr/>
        </p:nvSpPr>
        <p:spPr bwMode="auto">
          <a:xfrm flipH="1">
            <a:off x="1420813" y="6232525"/>
            <a:ext cx="1884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0" name="Line 33"/>
          <p:cNvSpPr>
            <a:spLocks noChangeShapeType="1"/>
          </p:cNvSpPr>
          <p:nvPr/>
        </p:nvSpPr>
        <p:spPr bwMode="auto">
          <a:xfrm flipV="1">
            <a:off x="1422400" y="3967163"/>
            <a:ext cx="0" cy="2265363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1" name="Line 34"/>
          <p:cNvSpPr>
            <a:spLocks noChangeShapeType="1"/>
          </p:cNvSpPr>
          <p:nvPr/>
        </p:nvSpPr>
        <p:spPr bwMode="auto">
          <a:xfrm flipV="1">
            <a:off x="1422400" y="5195888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2" name="Line 35"/>
          <p:cNvSpPr>
            <a:spLocks noChangeShapeType="1"/>
          </p:cNvSpPr>
          <p:nvPr/>
        </p:nvSpPr>
        <p:spPr bwMode="auto">
          <a:xfrm>
            <a:off x="4264025" y="2314575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3" name="Line 36"/>
          <p:cNvSpPr>
            <a:spLocks noChangeShapeType="1"/>
          </p:cNvSpPr>
          <p:nvPr/>
        </p:nvSpPr>
        <p:spPr bwMode="auto">
          <a:xfrm>
            <a:off x="3124200" y="5410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4" name="Line 37"/>
          <p:cNvSpPr>
            <a:spLocks noChangeShapeType="1"/>
          </p:cNvSpPr>
          <p:nvPr/>
        </p:nvSpPr>
        <p:spPr bwMode="auto">
          <a:xfrm>
            <a:off x="1422400" y="3967163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5" name="Text Box 38"/>
          <p:cNvSpPr txBox="1">
            <a:spLocks noChangeArrowheads="1"/>
          </p:cNvSpPr>
          <p:nvPr/>
        </p:nvSpPr>
        <p:spPr bwMode="auto">
          <a:xfrm>
            <a:off x="441327" y="3810000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496" name="Rectangle 39"/>
          <p:cNvSpPr>
            <a:spLocks noChangeArrowheads="1"/>
          </p:cNvSpPr>
          <p:nvPr/>
        </p:nvSpPr>
        <p:spPr bwMode="auto">
          <a:xfrm>
            <a:off x="5638800" y="4648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19497" name="Rectangle 40"/>
          <p:cNvSpPr>
            <a:spLocks noChangeArrowheads="1"/>
          </p:cNvSpPr>
          <p:nvPr/>
        </p:nvSpPr>
        <p:spPr bwMode="auto">
          <a:xfrm>
            <a:off x="7391400" y="4648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19498" name="Rectangle 41"/>
          <p:cNvSpPr>
            <a:spLocks noChangeArrowheads="1"/>
          </p:cNvSpPr>
          <p:nvPr/>
        </p:nvSpPr>
        <p:spPr bwMode="auto">
          <a:xfrm>
            <a:off x="6629400" y="4953000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99" name="Line 42"/>
          <p:cNvSpPr>
            <a:spLocks noChangeShapeType="1"/>
          </p:cNvSpPr>
          <p:nvPr/>
        </p:nvSpPr>
        <p:spPr bwMode="auto">
          <a:xfrm flipV="1">
            <a:off x="6705600" y="5334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0" name="Line 43"/>
          <p:cNvSpPr>
            <a:spLocks noChangeShapeType="1"/>
          </p:cNvSpPr>
          <p:nvPr/>
        </p:nvSpPr>
        <p:spPr bwMode="auto">
          <a:xfrm>
            <a:off x="6781800" y="5334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1" name="Text Box 44"/>
          <p:cNvSpPr txBox="1">
            <a:spLocks noChangeArrowheads="1"/>
          </p:cNvSpPr>
          <p:nvPr/>
        </p:nvSpPr>
        <p:spPr bwMode="auto">
          <a:xfrm>
            <a:off x="6477000" y="5516564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502" name="Text Box 45"/>
          <p:cNvSpPr txBox="1">
            <a:spLocks noChangeArrowheads="1"/>
          </p:cNvSpPr>
          <p:nvPr/>
        </p:nvSpPr>
        <p:spPr bwMode="auto">
          <a:xfrm>
            <a:off x="4724402" y="4114801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503" name="Line 46"/>
          <p:cNvSpPr>
            <a:spLocks noChangeShapeType="1"/>
          </p:cNvSpPr>
          <p:nvPr/>
        </p:nvSpPr>
        <p:spPr bwMode="auto">
          <a:xfrm>
            <a:off x="5257800" y="4343400"/>
            <a:ext cx="1849438" cy="793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4" name="Line 47"/>
          <p:cNvSpPr>
            <a:spLocks noChangeShapeType="1"/>
          </p:cNvSpPr>
          <p:nvPr/>
        </p:nvSpPr>
        <p:spPr bwMode="auto">
          <a:xfrm>
            <a:off x="7107238" y="4343400"/>
            <a:ext cx="0" cy="506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5" name="Line 48"/>
          <p:cNvSpPr>
            <a:spLocks noChangeShapeType="1"/>
          </p:cNvSpPr>
          <p:nvPr/>
        </p:nvSpPr>
        <p:spPr bwMode="auto">
          <a:xfrm>
            <a:off x="7107239" y="4849813"/>
            <a:ext cx="268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>
            <a:off x="5410200" y="43434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7" name="Line 50"/>
          <p:cNvSpPr>
            <a:spLocks noChangeShapeType="1"/>
          </p:cNvSpPr>
          <p:nvPr/>
        </p:nvSpPr>
        <p:spPr bwMode="auto">
          <a:xfrm>
            <a:off x="5410200" y="48006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8" name="Line 51"/>
          <p:cNvSpPr>
            <a:spLocks noChangeShapeType="1"/>
          </p:cNvSpPr>
          <p:nvPr/>
        </p:nvSpPr>
        <p:spPr bwMode="auto">
          <a:xfrm>
            <a:off x="6248400" y="51054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9" name="Line 52"/>
          <p:cNvSpPr>
            <a:spLocks noChangeShapeType="1"/>
          </p:cNvSpPr>
          <p:nvPr/>
        </p:nvSpPr>
        <p:spPr bwMode="auto">
          <a:xfrm>
            <a:off x="6934200" y="51054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0" name="Line 53"/>
          <p:cNvSpPr>
            <a:spLocks noChangeShapeType="1"/>
          </p:cNvSpPr>
          <p:nvPr/>
        </p:nvSpPr>
        <p:spPr bwMode="auto">
          <a:xfrm>
            <a:off x="8001000" y="48768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1" name="Text Box 54"/>
          <p:cNvSpPr txBox="1">
            <a:spLocks noChangeArrowheads="1"/>
          </p:cNvSpPr>
          <p:nvPr/>
        </p:nvSpPr>
        <p:spPr bwMode="auto">
          <a:xfrm>
            <a:off x="8382002" y="4648201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512" name="Line 55"/>
          <p:cNvSpPr>
            <a:spLocks noChangeShapeType="1"/>
          </p:cNvSpPr>
          <p:nvPr/>
        </p:nvSpPr>
        <p:spPr bwMode="auto">
          <a:xfrm>
            <a:off x="7162800" y="5105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3" name="Line 56"/>
          <p:cNvSpPr>
            <a:spLocks noChangeShapeType="1"/>
          </p:cNvSpPr>
          <p:nvPr/>
        </p:nvSpPr>
        <p:spPr bwMode="auto">
          <a:xfrm flipH="1">
            <a:off x="5410200" y="60198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4" name="Line 57"/>
          <p:cNvSpPr>
            <a:spLocks noChangeShapeType="1"/>
          </p:cNvSpPr>
          <p:nvPr/>
        </p:nvSpPr>
        <p:spPr bwMode="auto">
          <a:xfrm flipV="1">
            <a:off x="5410200" y="5105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5" name="Line 58"/>
          <p:cNvSpPr>
            <a:spLocks noChangeShapeType="1"/>
          </p:cNvSpPr>
          <p:nvPr/>
        </p:nvSpPr>
        <p:spPr bwMode="auto">
          <a:xfrm>
            <a:off x="5410200" y="51054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996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52348B-57A5-F747-8DC2-A8E7F5C50D8D}" type="slidenum">
              <a:rPr lang="en-US" sz="1400"/>
              <a:pPr/>
              <a:t>28</a:t>
            </a:fld>
            <a:endParaRPr lang="en-US" sz="1400" dirty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116014" y="1344613"/>
            <a:ext cx="460735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Mealy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  <a:p>
            <a:r>
              <a:rPr lang="en-US" sz="2400" dirty="0"/>
              <a:t>Moore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(S(t))</a:t>
            </a:r>
          </a:p>
          <a:p>
            <a:endParaRPr lang="en-US" sz="2400" dirty="0"/>
          </a:p>
          <a:p>
            <a:r>
              <a:rPr lang="en-US" sz="2400" dirty="0"/>
              <a:t>	s</a:t>
            </a:r>
            <a:r>
              <a:rPr lang="en-US" sz="2400" baseline="-25000" dirty="0"/>
              <a:t>i</a:t>
            </a:r>
            <a:r>
              <a:rPr lang="en-US" sz="2400" dirty="0"/>
              <a:t>(t+1) = g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443826" y="3490827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20505" name="Rectangle 24"/>
          <p:cNvSpPr>
            <a:spLocks noChangeArrowheads="1"/>
          </p:cNvSpPr>
          <p:nvPr/>
        </p:nvSpPr>
        <p:spPr bwMode="auto">
          <a:xfrm>
            <a:off x="5562600" y="3521075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20506" name="Rectangle 25"/>
          <p:cNvSpPr>
            <a:spLocks noChangeArrowheads="1"/>
          </p:cNvSpPr>
          <p:nvPr/>
        </p:nvSpPr>
        <p:spPr bwMode="auto">
          <a:xfrm>
            <a:off x="7315200" y="3521075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20507" name="Rectangle 26"/>
          <p:cNvSpPr>
            <a:spLocks noChangeArrowheads="1"/>
          </p:cNvSpPr>
          <p:nvPr/>
        </p:nvSpPr>
        <p:spPr bwMode="auto">
          <a:xfrm>
            <a:off x="6553200" y="3825875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08" name="Line 27"/>
          <p:cNvSpPr>
            <a:spLocks noChangeShapeType="1"/>
          </p:cNvSpPr>
          <p:nvPr/>
        </p:nvSpPr>
        <p:spPr bwMode="auto">
          <a:xfrm flipV="1">
            <a:off x="6629400" y="4206875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9" name="Line 28"/>
          <p:cNvSpPr>
            <a:spLocks noChangeShapeType="1"/>
          </p:cNvSpPr>
          <p:nvPr/>
        </p:nvSpPr>
        <p:spPr bwMode="auto">
          <a:xfrm>
            <a:off x="6705600" y="4206875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0" name="Text Box 29"/>
          <p:cNvSpPr txBox="1">
            <a:spLocks noChangeArrowheads="1"/>
          </p:cNvSpPr>
          <p:nvPr/>
        </p:nvSpPr>
        <p:spPr bwMode="auto">
          <a:xfrm>
            <a:off x="6400800" y="4389439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20511" name="Text Box 30"/>
          <p:cNvSpPr txBox="1">
            <a:spLocks noChangeArrowheads="1"/>
          </p:cNvSpPr>
          <p:nvPr/>
        </p:nvSpPr>
        <p:spPr bwMode="auto">
          <a:xfrm>
            <a:off x="4860927" y="3489325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20512" name="Line 31"/>
          <p:cNvSpPr>
            <a:spLocks noChangeShapeType="1"/>
          </p:cNvSpPr>
          <p:nvPr/>
        </p:nvSpPr>
        <p:spPr bwMode="auto">
          <a:xfrm>
            <a:off x="5334000" y="3673475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3" name="Line 32"/>
          <p:cNvSpPr>
            <a:spLocks noChangeShapeType="1"/>
          </p:cNvSpPr>
          <p:nvPr/>
        </p:nvSpPr>
        <p:spPr bwMode="auto">
          <a:xfrm>
            <a:off x="6172200" y="3978275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4" name="Line 33"/>
          <p:cNvSpPr>
            <a:spLocks noChangeShapeType="1"/>
          </p:cNvSpPr>
          <p:nvPr/>
        </p:nvSpPr>
        <p:spPr bwMode="auto">
          <a:xfrm>
            <a:off x="6858000" y="3978275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5" name="Line 34"/>
          <p:cNvSpPr>
            <a:spLocks noChangeShapeType="1"/>
          </p:cNvSpPr>
          <p:nvPr/>
        </p:nvSpPr>
        <p:spPr bwMode="auto">
          <a:xfrm>
            <a:off x="7924800" y="3749675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6" name="Text Box 35"/>
          <p:cNvSpPr txBox="1">
            <a:spLocks noChangeArrowheads="1"/>
          </p:cNvSpPr>
          <p:nvPr/>
        </p:nvSpPr>
        <p:spPr bwMode="auto">
          <a:xfrm>
            <a:off x="8305802" y="3521076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20517" name="Line 36"/>
          <p:cNvSpPr>
            <a:spLocks noChangeShapeType="1"/>
          </p:cNvSpPr>
          <p:nvPr/>
        </p:nvSpPr>
        <p:spPr bwMode="auto">
          <a:xfrm>
            <a:off x="7086600" y="3978275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8" name="Line 37"/>
          <p:cNvSpPr>
            <a:spLocks noChangeShapeType="1"/>
          </p:cNvSpPr>
          <p:nvPr/>
        </p:nvSpPr>
        <p:spPr bwMode="auto">
          <a:xfrm flipH="1">
            <a:off x="5334000" y="4892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9" name="Line 38"/>
          <p:cNvSpPr>
            <a:spLocks noChangeShapeType="1"/>
          </p:cNvSpPr>
          <p:nvPr/>
        </p:nvSpPr>
        <p:spPr bwMode="auto">
          <a:xfrm flipV="1">
            <a:off x="5334000" y="3978275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0" name="Line 39"/>
          <p:cNvSpPr>
            <a:spLocks noChangeShapeType="1"/>
          </p:cNvSpPr>
          <p:nvPr/>
        </p:nvSpPr>
        <p:spPr bwMode="auto">
          <a:xfrm>
            <a:off x="5334000" y="3978275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1" name="Rectangle 40"/>
          <p:cNvSpPr>
            <a:spLocks noChangeArrowheads="1"/>
          </p:cNvSpPr>
          <p:nvPr/>
        </p:nvSpPr>
        <p:spPr bwMode="auto">
          <a:xfrm>
            <a:off x="5302252" y="5118101"/>
            <a:ext cx="2157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Moore Machine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1256693" y="3882696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3009293" y="3882696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2247293" y="4187496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487" name="Line 6"/>
          <p:cNvSpPr>
            <a:spLocks noChangeShapeType="1"/>
          </p:cNvSpPr>
          <p:nvPr/>
        </p:nvSpPr>
        <p:spPr bwMode="auto">
          <a:xfrm flipV="1">
            <a:off x="2323493" y="4568496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8" name="Line 7"/>
          <p:cNvSpPr>
            <a:spLocks noChangeShapeType="1"/>
          </p:cNvSpPr>
          <p:nvPr/>
        </p:nvSpPr>
        <p:spPr bwMode="auto">
          <a:xfrm>
            <a:off x="2399693" y="4568496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2086957" y="4752647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20491" name="Line 10"/>
          <p:cNvSpPr>
            <a:spLocks noChangeShapeType="1"/>
          </p:cNvSpPr>
          <p:nvPr/>
        </p:nvSpPr>
        <p:spPr bwMode="auto">
          <a:xfrm>
            <a:off x="875693" y="3577896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2" name="Line 11"/>
          <p:cNvSpPr>
            <a:spLocks noChangeShapeType="1"/>
          </p:cNvSpPr>
          <p:nvPr/>
        </p:nvSpPr>
        <p:spPr bwMode="auto">
          <a:xfrm>
            <a:off x="2552093" y="357789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3" name="Line 12"/>
          <p:cNvSpPr>
            <a:spLocks noChangeShapeType="1"/>
          </p:cNvSpPr>
          <p:nvPr/>
        </p:nvSpPr>
        <p:spPr bwMode="auto">
          <a:xfrm>
            <a:off x="2552093" y="4035096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4" name="Line 13"/>
          <p:cNvSpPr>
            <a:spLocks noChangeShapeType="1"/>
          </p:cNvSpPr>
          <p:nvPr/>
        </p:nvSpPr>
        <p:spPr bwMode="auto">
          <a:xfrm>
            <a:off x="1028093" y="357789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5" name="Line 14"/>
          <p:cNvSpPr>
            <a:spLocks noChangeShapeType="1"/>
          </p:cNvSpPr>
          <p:nvPr/>
        </p:nvSpPr>
        <p:spPr bwMode="auto">
          <a:xfrm>
            <a:off x="1028093" y="4035096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6" name="Line 15"/>
          <p:cNvSpPr>
            <a:spLocks noChangeShapeType="1"/>
          </p:cNvSpPr>
          <p:nvPr/>
        </p:nvSpPr>
        <p:spPr bwMode="auto">
          <a:xfrm>
            <a:off x="1866293" y="4339896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7" name="Line 16"/>
          <p:cNvSpPr>
            <a:spLocks noChangeShapeType="1"/>
          </p:cNvSpPr>
          <p:nvPr/>
        </p:nvSpPr>
        <p:spPr bwMode="auto">
          <a:xfrm>
            <a:off x="2552093" y="4339896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8" name="Line 17"/>
          <p:cNvSpPr>
            <a:spLocks noChangeShapeType="1"/>
          </p:cNvSpPr>
          <p:nvPr/>
        </p:nvSpPr>
        <p:spPr bwMode="auto">
          <a:xfrm>
            <a:off x="3618893" y="4111296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9" name="Text Box 18"/>
          <p:cNvSpPr txBox="1">
            <a:spLocks noChangeArrowheads="1"/>
          </p:cNvSpPr>
          <p:nvPr/>
        </p:nvSpPr>
        <p:spPr bwMode="auto">
          <a:xfrm>
            <a:off x="3984020" y="3882697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20501" name="Line 20"/>
          <p:cNvSpPr>
            <a:spLocks noChangeShapeType="1"/>
          </p:cNvSpPr>
          <p:nvPr/>
        </p:nvSpPr>
        <p:spPr bwMode="auto">
          <a:xfrm flipH="1">
            <a:off x="1028093" y="5254296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2" name="Line 21"/>
          <p:cNvSpPr>
            <a:spLocks noChangeShapeType="1"/>
          </p:cNvSpPr>
          <p:nvPr/>
        </p:nvSpPr>
        <p:spPr bwMode="auto">
          <a:xfrm flipV="1">
            <a:off x="1028093" y="4339896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3" name="Line 22"/>
          <p:cNvSpPr>
            <a:spLocks noChangeShapeType="1"/>
          </p:cNvSpPr>
          <p:nvPr/>
        </p:nvSpPr>
        <p:spPr bwMode="auto">
          <a:xfrm>
            <a:off x="1028093" y="4339896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4" name="Rectangle 23"/>
          <p:cNvSpPr>
            <a:spLocks noChangeArrowheads="1"/>
          </p:cNvSpPr>
          <p:nvPr/>
        </p:nvSpPr>
        <p:spPr bwMode="auto">
          <a:xfrm>
            <a:off x="997932" y="5433685"/>
            <a:ext cx="21226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Mealy Machine</a:t>
            </a:r>
          </a:p>
        </p:txBody>
      </p:sp>
      <p:sp>
        <p:nvSpPr>
          <p:cNvPr id="20522" name="Rectangle 41"/>
          <p:cNvSpPr>
            <a:spLocks noChangeArrowheads="1"/>
          </p:cNvSpPr>
          <p:nvPr/>
        </p:nvSpPr>
        <p:spPr bwMode="auto">
          <a:xfrm>
            <a:off x="2765863" y="4521741"/>
            <a:ext cx="567784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S(t)</a:t>
            </a:r>
          </a:p>
        </p:txBody>
      </p:sp>
      <p:sp>
        <p:nvSpPr>
          <p:cNvPr id="20523" name="Rectangle 42"/>
          <p:cNvSpPr>
            <a:spLocks noChangeArrowheads="1"/>
          </p:cNvSpPr>
          <p:nvPr/>
        </p:nvSpPr>
        <p:spPr bwMode="auto">
          <a:xfrm>
            <a:off x="7180264" y="4708525"/>
            <a:ext cx="567784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S(t)</a:t>
            </a:r>
          </a:p>
        </p:txBody>
      </p:sp>
      <p:sp>
        <p:nvSpPr>
          <p:cNvPr id="20524" name="Rectangle 43"/>
          <p:cNvSpPr>
            <a:spLocks noChangeArrowheads="1"/>
          </p:cNvSpPr>
          <p:nvPr/>
        </p:nvSpPr>
        <p:spPr bwMode="auto">
          <a:xfrm>
            <a:off x="654050" y="0"/>
            <a:ext cx="8185150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Mealy and Moore Machines: Canonical Form</a:t>
            </a:r>
          </a:p>
        </p:txBody>
      </p:sp>
      <p:cxnSp>
        <p:nvCxnSpPr>
          <p:cNvPr id="4" name="Straight Connector 3"/>
          <p:cNvCxnSpPr>
            <a:stCxn id="20501" idx="0"/>
          </p:cNvCxnSpPr>
          <p:nvPr/>
        </p:nvCxnSpPr>
        <p:spPr>
          <a:xfrm flipV="1">
            <a:off x="2780693" y="4339896"/>
            <a:ext cx="0" cy="914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505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52348B-57A5-F747-8DC2-A8E7F5C50D8D}" type="slidenum">
              <a:rPr lang="en-US" sz="1400"/>
              <a:pPr/>
              <a:t>29</a:t>
            </a:fld>
            <a:endParaRPr lang="en-US" sz="1400" dirty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009824" y="680033"/>
            <a:ext cx="460735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Mealy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  <a:p>
            <a:r>
              <a:rPr lang="en-US" sz="2400" dirty="0"/>
              <a:t>Moore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(S(t))</a:t>
            </a:r>
          </a:p>
          <a:p>
            <a:r>
              <a:rPr lang="en-US" sz="2400" dirty="0"/>
              <a:t>	s</a:t>
            </a:r>
            <a:r>
              <a:rPr lang="en-US" sz="2400" baseline="-25000" dirty="0"/>
              <a:t>i</a:t>
            </a:r>
            <a:r>
              <a:rPr lang="en-US" sz="2400" dirty="0"/>
              <a:t>(t+1) = g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</p:txBody>
      </p:sp>
      <p:sp>
        <p:nvSpPr>
          <p:cNvPr id="20524" name="Rectangle 43"/>
          <p:cNvSpPr>
            <a:spLocks noChangeArrowheads="1"/>
          </p:cNvSpPr>
          <p:nvPr/>
        </p:nvSpPr>
        <p:spPr bwMode="auto">
          <a:xfrm>
            <a:off x="568850" y="1"/>
            <a:ext cx="8270350" cy="754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Mealy and Moore Machines: Canonical Form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8850" y="1880362"/>
            <a:ext cx="8415333" cy="2619397"/>
            <a:chOff x="443826" y="3050613"/>
            <a:chExt cx="8415333" cy="2102144"/>
          </a:xfrm>
        </p:grpSpPr>
        <p:sp>
          <p:nvSpPr>
            <p:cNvPr id="20490" name="Text Box 9"/>
            <p:cNvSpPr txBox="1">
              <a:spLocks noChangeArrowheads="1"/>
            </p:cNvSpPr>
            <p:nvPr/>
          </p:nvSpPr>
          <p:spPr bwMode="auto">
            <a:xfrm>
              <a:off x="443826" y="3490827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x(t)</a:t>
              </a:r>
            </a:p>
          </p:txBody>
        </p:sp>
        <p:sp>
          <p:nvSpPr>
            <p:cNvPr id="20505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20506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20507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508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9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0" name="Text Box 29"/>
            <p:cNvSpPr txBox="1">
              <a:spLocks noChangeArrowheads="1"/>
            </p:cNvSpPr>
            <p:nvPr/>
          </p:nvSpPr>
          <p:spPr bwMode="auto">
            <a:xfrm>
              <a:off x="6400800" y="4389439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CLK</a:t>
              </a:r>
            </a:p>
          </p:txBody>
        </p:sp>
        <p:sp>
          <p:nvSpPr>
            <p:cNvPr id="20511" name="Text Box 30"/>
            <p:cNvSpPr txBox="1">
              <a:spLocks noChangeArrowheads="1"/>
            </p:cNvSpPr>
            <p:nvPr/>
          </p:nvSpPr>
          <p:spPr bwMode="auto">
            <a:xfrm>
              <a:off x="4860927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x(t)</a:t>
              </a:r>
            </a:p>
          </p:txBody>
        </p:sp>
        <p:sp>
          <p:nvSpPr>
            <p:cNvPr id="20512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3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4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5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6" name="Text Box 35"/>
            <p:cNvSpPr txBox="1">
              <a:spLocks noChangeArrowheads="1"/>
            </p:cNvSpPr>
            <p:nvPr/>
          </p:nvSpPr>
          <p:spPr bwMode="auto">
            <a:xfrm>
              <a:off x="8305802" y="3521076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y(t)</a:t>
              </a:r>
            </a:p>
          </p:txBody>
        </p:sp>
        <p:sp>
          <p:nvSpPr>
            <p:cNvPr id="20517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8" name="Line 37"/>
            <p:cNvSpPr>
              <a:spLocks noChangeShapeType="1"/>
            </p:cNvSpPr>
            <p:nvPr/>
          </p:nvSpPr>
          <p:spPr bwMode="auto">
            <a:xfrm flipH="1">
              <a:off x="5334000" y="4864323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9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8860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0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1" name="Rectangle 40"/>
            <p:cNvSpPr>
              <a:spLocks noChangeArrowheads="1"/>
            </p:cNvSpPr>
            <p:nvPr/>
          </p:nvSpPr>
          <p:spPr bwMode="auto">
            <a:xfrm>
              <a:off x="5068636" y="3050613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Moore Machine</a:t>
              </a:r>
            </a:p>
          </p:txBody>
        </p:sp>
        <p:sp>
          <p:nvSpPr>
            <p:cNvPr id="20484" name="Rectangle 3"/>
            <p:cNvSpPr>
              <a:spLocks noChangeArrowheads="1"/>
            </p:cNvSpPr>
            <p:nvPr/>
          </p:nvSpPr>
          <p:spPr bwMode="auto">
            <a:xfrm>
              <a:off x="1256693" y="3882696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20485" name="Rectangle 4"/>
            <p:cNvSpPr>
              <a:spLocks noChangeArrowheads="1"/>
            </p:cNvSpPr>
            <p:nvPr/>
          </p:nvSpPr>
          <p:spPr bwMode="auto">
            <a:xfrm>
              <a:off x="3009293" y="3882696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2247293" y="4187496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487" name="Line 6"/>
            <p:cNvSpPr>
              <a:spLocks noChangeShapeType="1"/>
            </p:cNvSpPr>
            <p:nvPr/>
          </p:nvSpPr>
          <p:spPr bwMode="auto">
            <a:xfrm flipV="1">
              <a:off x="2323493" y="4568496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8" name="Line 7"/>
            <p:cNvSpPr>
              <a:spLocks noChangeShapeType="1"/>
            </p:cNvSpPr>
            <p:nvPr/>
          </p:nvSpPr>
          <p:spPr bwMode="auto">
            <a:xfrm>
              <a:off x="2399693" y="4568496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9" name="Text Box 8"/>
            <p:cNvSpPr txBox="1">
              <a:spLocks noChangeArrowheads="1"/>
            </p:cNvSpPr>
            <p:nvPr/>
          </p:nvSpPr>
          <p:spPr bwMode="auto">
            <a:xfrm>
              <a:off x="2086957" y="4752647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CLK</a:t>
              </a:r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875693" y="3577896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2552093" y="357789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2552093" y="403509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4" name="Line 13"/>
            <p:cNvSpPr>
              <a:spLocks noChangeShapeType="1"/>
            </p:cNvSpPr>
            <p:nvPr/>
          </p:nvSpPr>
          <p:spPr bwMode="auto">
            <a:xfrm>
              <a:off x="1028093" y="357789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>
              <a:off x="1028093" y="4035096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6" name="Line 15"/>
            <p:cNvSpPr>
              <a:spLocks noChangeShapeType="1"/>
            </p:cNvSpPr>
            <p:nvPr/>
          </p:nvSpPr>
          <p:spPr bwMode="auto">
            <a:xfrm>
              <a:off x="1866293" y="4339896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Line 16"/>
            <p:cNvSpPr>
              <a:spLocks noChangeShapeType="1"/>
            </p:cNvSpPr>
            <p:nvPr/>
          </p:nvSpPr>
          <p:spPr bwMode="auto">
            <a:xfrm>
              <a:off x="2552093" y="433989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8" name="Line 17"/>
            <p:cNvSpPr>
              <a:spLocks noChangeShapeType="1"/>
            </p:cNvSpPr>
            <p:nvPr/>
          </p:nvSpPr>
          <p:spPr bwMode="auto">
            <a:xfrm>
              <a:off x="3618893" y="4111296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3984020" y="3882697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y(t)</a:t>
              </a:r>
            </a:p>
          </p:txBody>
        </p:sp>
        <p:sp>
          <p:nvSpPr>
            <p:cNvPr id="20501" name="Line 20"/>
            <p:cNvSpPr>
              <a:spLocks noChangeShapeType="1"/>
            </p:cNvSpPr>
            <p:nvPr/>
          </p:nvSpPr>
          <p:spPr bwMode="auto">
            <a:xfrm flipH="1">
              <a:off x="1028093" y="5045372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Line 21"/>
            <p:cNvSpPr>
              <a:spLocks noChangeShapeType="1"/>
            </p:cNvSpPr>
            <p:nvPr/>
          </p:nvSpPr>
          <p:spPr bwMode="auto">
            <a:xfrm flipV="1">
              <a:off x="1028093" y="4339896"/>
              <a:ext cx="0" cy="7054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>
              <a:off x="1028093" y="4339896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4" name="Rectangle 23"/>
            <p:cNvSpPr>
              <a:spLocks noChangeArrowheads="1"/>
            </p:cNvSpPr>
            <p:nvPr/>
          </p:nvSpPr>
          <p:spPr bwMode="auto">
            <a:xfrm>
              <a:off x="500144" y="3055078"/>
              <a:ext cx="21226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Mealy Machine</a:t>
              </a:r>
            </a:p>
          </p:txBody>
        </p:sp>
        <p:sp>
          <p:nvSpPr>
            <p:cNvPr id="20522" name="Rectangle 41"/>
            <p:cNvSpPr>
              <a:spLocks noChangeArrowheads="1"/>
            </p:cNvSpPr>
            <p:nvPr/>
          </p:nvSpPr>
          <p:spPr bwMode="auto">
            <a:xfrm>
              <a:off x="2765863" y="4521741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/>
                <a:t>S(t)</a:t>
              </a:r>
            </a:p>
          </p:txBody>
        </p:sp>
        <p:sp>
          <p:nvSpPr>
            <p:cNvPr id="20523" name="Rectangle 42"/>
            <p:cNvSpPr>
              <a:spLocks noChangeArrowheads="1"/>
            </p:cNvSpPr>
            <p:nvPr/>
          </p:nvSpPr>
          <p:spPr bwMode="auto">
            <a:xfrm>
              <a:off x="7180264" y="4708525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/>
                <a:t>S(t)</a:t>
              </a:r>
            </a:p>
          </p:txBody>
        </p:sp>
        <p:cxnSp>
          <p:nvCxnSpPr>
            <p:cNvPr id="4" name="Straight Connector 3"/>
            <p:cNvCxnSpPr>
              <a:stCxn id="20501" idx="0"/>
            </p:cNvCxnSpPr>
            <p:nvPr/>
          </p:nvCxnSpPr>
          <p:spPr>
            <a:xfrm flipH="1" flipV="1">
              <a:off x="2765863" y="4339896"/>
              <a:ext cx="14830" cy="7054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00879" y="4495800"/>
          <a:ext cx="2633589" cy="73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7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8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1975961" y="4546805"/>
          <a:ext cx="250025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5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NS, 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103342" y="5463297"/>
            <a:ext cx="2812082" cy="914400"/>
            <a:chOff x="1506590" y="5486400"/>
            <a:chExt cx="2812082" cy="914400"/>
          </a:xfrm>
        </p:grpSpPr>
        <p:sp>
          <p:nvSpPr>
            <p:cNvPr id="6" name="Oval 5"/>
            <p:cNvSpPr/>
            <p:nvPr/>
          </p:nvSpPr>
          <p:spPr>
            <a:xfrm>
              <a:off x="1506590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3404272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Sj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output</a:t>
              </a:r>
            </a:p>
          </p:txBody>
        </p:sp>
        <p:cxnSp>
          <p:nvCxnSpPr>
            <p:cNvPr id="8" name="Straight Arrow Connector 7"/>
            <p:cNvCxnSpPr>
              <a:stCxn id="6" idx="6"/>
              <a:endCxn id="50" idx="2"/>
            </p:cNvCxnSpPr>
            <p:nvPr/>
          </p:nvCxnSpPr>
          <p:spPr>
            <a:xfrm>
              <a:off x="2420990" y="5943600"/>
              <a:ext cx="98328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75890" y="5615591"/>
              <a:ext cx="5918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input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4236" y="5625314"/>
              <a:ext cx="6190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Si</a:t>
              </a:r>
            </a:p>
            <a:p>
              <a:r>
                <a:rPr lang="en-US" sz="1200" b="1" dirty="0"/>
                <a:t>output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658990" y="5488409"/>
            <a:ext cx="2812082" cy="914400"/>
            <a:chOff x="1506590" y="5486400"/>
            <a:chExt cx="2812082" cy="914400"/>
          </a:xfrm>
        </p:grpSpPr>
        <p:sp>
          <p:nvSpPr>
            <p:cNvPr id="58" name="Oval 57"/>
            <p:cNvSpPr/>
            <p:nvPr/>
          </p:nvSpPr>
          <p:spPr>
            <a:xfrm>
              <a:off x="1506590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3404272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Sj</a:t>
              </a:r>
            </a:p>
          </p:txBody>
        </p:sp>
        <p:cxnSp>
          <p:nvCxnSpPr>
            <p:cNvPr id="60" name="Straight Arrow Connector 59"/>
            <p:cNvCxnSpPr>
              <a:stCxn id="58" idx="6"/>
              <a:endCxn id="59" idx="2"/>
            </p:cNvCxnSpPr>
            <p:nvPr/>
          </p:nvCxnSpPr>
          <p:spPr>
            <a:xfrm>
              <a:off x="2420990" y="5943600"/>
              <a:ext cx="98328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371506" y="5615591"/>
              <a:ext cx="11384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input/outpu</a:t>
              </a:r>
              <a:r>
                <a:rPr lang="en-US" sz="1400" dirty="0"/>
                <a:t>t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771867" y="5689665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352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2"/>
          <p:cNvSpPr>
            <a:spLocks noGrp="1"/>
          </p:cNvSpPr>
          <p:nvPr>
            <p:ph type="title"/>
          </p:nvPr>
        </p:nvSpPr>
        <p:spPr>
          <a:xfrm>
            <a:off x="128588" y="1"/>
            <a:ext cx="8839200" cy="832833"/>
          </a:xfrm>
        </p:spPr>
        <p:txBody>
          <a:bodyPr/>
          <a:lstStyle/>
          <a:p>
            <a:r>
              <a:rPr lang="en-US" altLang="en-US" sz="3200" dirty="0"/>
              <a:t>Mealy and Moore Machines: Mars Life Recognizer</a:t>
            </a:r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9513" y="627062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57871F4B-4C2A-443F-9380-A435A7FDA68B}" type="slidenum">
              <a:rPr lang="en-US" altLang="en-US" sz="1400"/>
              <a:pPr algn="l"/>
              <a:t>30</a:t>
            </a:fld>
            <a:endParaRPr lang="en-US" altLang="en-US" sz="1400" dirty="0"/>
          </a:p>
        </p:txBody>
      </p:sp>
      <p:grpSp>
        <p:nvGrpSpPr>
          <p:cNvPr id="32771" name="Group 1"/>
          <p:cNvGrpSpPr>
            <a:grpSpLocks/>
          </p:cNvGrpSpPr>
          <p:nvPr/>
        </p:nvGrpSpPr>
        <p:grpSpPr bwMode="auto">
          <a:xfrm>
            <a:off x="667982" y="1914326"/>
            <a:ext cx="7885468" cy="1697119"/>
            <a:chOff x="590147" y="3302802"/>
            <a:chExt cx="7899803" cy="2035277"/>
          </a:xfrm>
        </p:grpSpPr>
        <p:sp>
          <p:nvSpPr>
            <p:cNvPr id="32802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32803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32804" name="Text Box 9"/>
            <p:cNvSpPr txBox="1">
              <a:spLocks noChangeArrowheads="1"/>
            </p:cNvSpPr>
            <p:nvPr/>
          </p:nvSpPr>
          <p:spPr bwMode="auto">
            <a:xfrm>
              <a:off x="2921000" y="4021736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32805" name="Text Box 10"/>
            <p:cNvSpPr txBox="1">
              <a:spLocks noChangeArrowheads="1"/>
            </p:cNvSpPr>
            <p:nvPr/>
          </p:nvSpPr>
          <p:spPr bwMode="auto">
            <a:xfrm>
              <a:off x="590147" y="4119562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32806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32807" name="Text Box 17"/>
            <p:cNvSpPr txBox="1">
              <a:spLocks noChangeArrowheads="1"/>
            </p:cNvSpPr>
            <p:nvPr/>
          </p:nvSpPr>
          <p:spPr bwMode="auto">
            <a:xfrm>
              <a:off x="7702550" y="4529139"/>
              <a:ext cx="787400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32808" name="Text Box 18"/>
            <p:cNvSpPr txBox="1">
              <a:spLocks noChangeArrowheads="1"/>
            </p:cNvSpPr>
            <p:nvPr/>
          </p:nvSpPr>
          <p:spPr bwMode="auto">
            <a:xfrm>
              <a:off x="4166268" y="3302802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sp>
          <p:nvSpPr>
            <p:cNvPr id="32809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32810" name="Text Box 21"/>
            <p:cNvSpPr txBox="1">
              <a:spLocks noChangeArrowheads="1"/>
            </p:cNvSpPr>
            <p:nvPr/>
          </p:nvSpPr>
          <p:spPr bwMode="auto">
            <a:xfrm>
              <a:off x="5282930" y="4054400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cxnSp>
          <p:nvCxnSpPr>
            <p:cNvPr id="32811" name="AutoShape 22"/>
            <p:cNvCxnSpPr>
              <a:cxnSpLocks noChangeShapeType="1"/>
              <a:stCxn id="32803" idx="0"/>
              <a:endCxn id="32803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2" name="AutoShape 23"/>
            <p:cNvCxnSpPr>
              <a:cxnSpLocks noChangeShapeType="1"/>
              <a:stCxn id="32803" idx="6"/>
              <a:endCxn id="32802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3" name="AutoShape 24"/>
            <p:cNvCxnSpPr>
              <a:cxnSpLocks noChangeShapeType="1"/>
              <a:stCxn id="32802" idx="6"/>
              <a:endCxn id="32806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4" name="AutoShape 25"/>
            <p:cNvCxnSpPr>
              <a:cxnSpLocks noChangeShapeType="1"/>
              <a:stCxn id="32806" idx="0"/>
              <a:endCxn id="32803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5" name="AutoShape 26"/>
            <p:cNvCxnSpPr>
              <a:cxnSpLocks noChangeShapeType="1"/>
              <a:stCxn id="32806" idx="4"/>
              <a:endCxn id="32806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6" name="Text Box 29"/>
            <p:cNvSpPr txBox="1">
              <a:spLocks noChangeArrowheads="1"/>
            </p:cNvSpPr>
            <p:nvPr/>
          </p:nvSpPr>
          <p:spPr bwMode="auto">
            <a:xfrm>
              <a:off x="2927674" y="4784425"/>
              <a:ext cx="592137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cxnSp>
          <p:nvCxnSpPr>
            <p:cNvPr id="32817" name="AutoShape 30"/>
            <p:cNvCxnSpPr>
              <a:cxnSpLocks noChangeShapeType="1"/>
              <a:stCxn id="32802" idx="3"/>
              <a:endCxn id="32803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19050" y="1029004"/>
            <a:ext cx="925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Which of the following diagrams is a correct Moore solution to the ‘001’ pattern recognizer?</a:t>
            </a:r>
          </a:p>
        </p:txBody>
      </p:sp>
      <p:sp>
        <p:nvSpPr>
          <p:cNvPr id="32773" name="TextBox 2"/>
          <p:cNvSpPr txBox="1">
            <a:spLocks noChangeArrowheads="1"/>
          </p:cNvSpPr>
          <p:nvPr/>
        </p:nvSpPr>
        <p:spPr bwMode="auto">
          <a:xfrm>
            <a:off x="47625" y="2203452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A.</a:t>
            </a:r>
          </a:p>
        </p:txBody>
      </p:sp>
      <p:sp>
        <p:nvSpPr>
          <p:cNvPr id="32774" name="TextBox 62"/>
          <p:cNvSpPr txBox="1">
            <a:spLocks noChangeArrowheads="1"/>
          </p:cNvSpPr>
          <p:nvPr/>
        </p:nvSpPr>
        <p:spPr bwMode="auto">
          <a:xfrm>
            <a:off x="28576" y="3621089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B.</a:t>
            </a:r>
          </a:p>
        </p:txBody>
      </p:sp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0" y="5808664"/>
            <a:ext cx="3592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C. Both A and B are correct</a:t>
            </a:r>
          </a:p>
        </p:txBody>
      </p:sp>
      <p:sp>
        <p:nvSpPr>
          <p:cNvPr id="32776" name="TextBox 69"/>
          <p:cNvSpPr txBox="1">
            <a:spLocks noChangeArrowheads="1"/>
          </p:cNvSpPr>
          <p:nvPr/>
        </p:nvSpPr>
        <p:spPr bwMode="auto">
          <a:xfrm>
            <a:off x="19050" y="6270626"/>
            <a:ext cx="29017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D.  None of the above</a:t>
            </a:r>
          </a:p>
        </p:txBody>
      </p:sp>
      <p:grpSp>
        <p:nvGrpSpPr>
          <p:cNvPr id="32777" name="Group 5"/>
          <p:cNvGrpSpPr>
            <a:grpSpLocks/>
          </p:cNvGrpSpPr>
          <p:nvPr/>
        </p:nvGrpSpPr>
        <p:grpSpPr bwMode="auto">
          <a:xfrm>
            <a:off x="592373" y="3621089"/>
            <a:ext cx="8096820" cy="1948786"/>
            <a:chOff x="592373" y="3621087"/>
            <a:chExt cx="8096820" cy="1948782"/>
          </a:xfrm>
        </p:grpSpPr>
        <p:grpSp>
          <p:nvGrpSpPr>
            <p:cNvPr id="32778" name="Group 15"/>
            <p:cNvGrpSpPr>
              <a:grpSpLocks/>
            </p:cNvGrpSpPr>
            <p:nvPr/>
          </p:nvGrpSpPr>
          <p:grpSpPr bwMode="auto">
            <a:xfrm>
              <a:off x="592373" y="3621087"/>
              <a:ext cx="8096820" cy="1948782"/>
              <a:chOff x="591641" y="3620832"/>
              <a:chExt cx="8097385" cy="1948686"/>
            </a:xfrm>
          </p:grpSpPr>
          <p:grpSp>
            <p:nvGrpSpPr>
              <p:cNvPr id="32781" name="Group 1"/>
              <p:cNvGrpSpPr>
                <a:grpSpLocks/>
              </p:cNvGrpSpPr>
              <p:nvPr/>
            </p:nvGrpSpPr>
            <p:grpSpPr bwMode="auto">
              <a:xfrm>
                <a:off x="591641" y="4041632"/>
                <a:ext cx="6915166" cy="1527886"/>
                <a:chOff x="1155047" y="3622466"/>
                <a:chExt cx="6927736" cy="1832660"/>
              </a:xfrm>
            </p:grpSpPr>
            <p:sp>
              <p:nvSpPr>
                <p:cNvPr id="32787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2000" dirty="0"/>
                    <a:t>S1</a:t>
                  </a:r>
                </a:p>
                <a:p>
                  <a:pPr algn="ctr" eaLnBrk="1" hangingPunct="1"/>
                  <a:r>
                    <a:rPr lang="en-US" altLang="en-US" sz="2000" dirty="0"/>
                    <a:t>0</a:t>
                  </a:r>
                </a:p>
              </p:txBody>
            </p:sp>
            <p:sp>
              <p:nvSpPr>
                <p:cNvPr id="32788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2000" dirty="0"/>
                    <a:t>S0</a:t>
                  </a:r>
                </a:p>
                <a:p>
                  <a:pPr algn="ctr" eaLnBrk="1" hangingPunct="1"/>
                  <a:endParaRPr lang="en-US" altLang="en-US" sz="2000" dirty="0"/>
                </a:p>
              </p:txBody>
            </p:sp>
            <p:sp>
              <p:nvSpPr>
                <p:cNvPr id="3278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43491" y="4053401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sp>
              <p:nvSpPr>
                <p:cNvPr id="3279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155047" y="3622466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sp>
              <p:nvSpPr>
                <p:cNvPr id="32791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2000" baseline="-25000" dirty="0"/>
                </a:p>
              </p:txBody>
            </p:sp>
            <p:sp>
              <p:nvSpPr>
                <p:cNvPr id="3279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295383" y="4901399"/>
                  <a:ext cx="787400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sp>
              <p:nvSpPr>
                <p:cNvPr id="3279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594345" y="3929474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sp>
              <p:nvSpPr>
                <p:cNvPr id="3279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3" y="4164522"/>
                  <a:ext cx="719137" cy="849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2000" dirty="0"/>
                    <a:t>S2</a:t>
                  </a:r>
                </a:p>
                <a:p>
                  <a:pPr eaLnBrk="1" hangingPunct="1"/>
                  <a:r>
                    <a:rPr lang="en-US" altLang="en-US" sz="2000" dirty="0"/>
                    <a:t> 0</a:t>
                  </a:r>
                </a:p>
              </p:txBody>
            </p:sp>
            <p:sp>
              <p:nvSpPr>
                <p:cNvPr id="3279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18230" y="4040533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cxnSp>
              <p:nvCxnSpPr>
                <p:cNvPr id="32796" name="AutoShape 22"/>
                <p:cNvCxnSpPr>
                  <a:cxnSpLocks noChangeShapeType="1"/>
                  <a:stCxn id="32788" idx="0"/>
                  <a:endCxn id="32788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7" name="AutoShape 23"/>
                <p:cNvCxnSpPr>
                  <a:cxnSpLocks noChangeShapeType="1"/>
                  <a:stCxn id="32788" idx="6"/>
                  <a:endCxn id="32787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8" name="AutoShape 24"/>
                <p:cNvCxnSpPr>
                  <a:cxnSpLocks noChangeShapeType="1"/>
                  <a:stCxn id="32787" idx="6"/>
                  <a:endCxn id="32791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9" name="AutoShape 26"/>
                <p:cNvCxnSpPr>
                  <a:cxnSpLocks noChangeShapeType="1"/>
                  <a:stCxn id="32791" idx="4"/>
                  <a:endCxn id="32791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280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99800" y="4778838"/>
                  <a:ext cx="592137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cxnSp>
              <p:nvCxnSpPr>
                <p:cNvPr id="32801" name="AutoShape 30"/>
                <p:cNvCxnSpPr>
                  <a:cxnSpLocks noChangeShapeType="1"/>
                  <a:stCxn id="32787" idx="3"/>
                  <a:endCxn id="32788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2782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2000" baseline="-25000" dirty="0"/>
              </a:p>
            </p:txBody>
          </p:sp>
          <p:sp>
            <p:nvSpPr>
              <p:cNvPr id="32783" name="Text Box 19"/>
              <p:cNvSpPr txBox="1">
                <a:spLocks noChangeArrowheads="1"/>
              </p:cNvSpPr>
              <p:nvPr/>
            </p:nvSpPr>
            <p:spPr bwMode="auto">
              <a:xfrm>
                <a:off x="7971194" y="4350719"/>
                <a:ext cx="717832" cy="707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2000" dirty="0"/>
                  <a:t>S3</a:t>
                </a:r>
              </a:p>
              <a:p>
                <a:pPr eaLnBrk="1" hangingPunct="1"/>
                <a:r>
                  <a:rPr lang="en-US" altLang="en-US" sz="2000" dirty="0"/>
                  <a:t>1</a:t>
                </a:r>
              </a:p>
            </p:txBody>
          </p:sp>
          <p:cxnSp>
            <p:nvCxnSpPr>
              <p:cNvPr id="32784" name="AutoShape 24"/>
              <p:cNvCxnSpPr>
                <a:cxnSpLocks noChangeShapeType="1"/>
                <a:endCxn id="32782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785" name="AutoShape 25"/>
              <p:cNvCxnSpPr>
                <a:cxnSpLocks noChangeShapeType="1"/>
                <a:stCxn id="32782" idx="1"/>
                <a:endCxn id="32788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2786" name="Text Box 18"/>
              <p:cNvSpPr txBox="1">
                <a:spLocks noChangeArrowheads="1"/>
              </p:cNvSpPr>
              <p:nvPr/>
            </p:nvSpPr>
            <p:spPr bwMode="auto">
              <a:xfrm>
                <a:off x="4313956" y="3620832"/>
                <a:ext cx="415527" cy="461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dirty="0"/>
                  <a:t>1 </a:t>
                </a:r>
              </a:p>
            </p:txBody>
          </p:sp>
        </p:grpSp>
        <p:cxnSp>
          <p:nvCxnSpPr>
            <p:cNvPr id="32779" name="AutoShape 25"/>
            <p:cNvCxnSpPr>
              <a:cxnSpLocks noChangeShapeType="1"/>
              <a:stCxn id="32782" idx="0"/>
              <a:endCxn id="32787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0" name="Text Box 18"/>
            <p:cNvSpPr txBox="1">
              <a:spLocks noChangeArrowheads="1"/>
            </p:cNvSpPr>
            <p:nvPr/>
          </p:nvSpPr>
          <p:spPr bwMode="auto">
            <a:xfrm>
              <a:off x="6574620" y="3621088"/>
              <a:ext cx="415498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 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63622" y="4822938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input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7397" y="5234956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output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2466" y="145622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input/output</a:t>
            </a:r>
          </a:p>
        </p:txBody>
      </p:sp>
    </p:spTree>
    <p:extLst>
      <p:ext uri="{BB962C8B-B14F-4D97-AF65-F5344CB8AC3E}">
        <p14:creationId xmlns:p14="http://schemas.microsoft.com/office/powerpoint/2010/main" val="4050899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3"/>
          <p:cNvSpPr>
            <a:spLocks noGrp="1"/>
          </p:cNvSpPr>
          <p:nvPr>
            <p:ph type="title"/>
          </p:nvPr>
        </p:nvSpPr>
        <p:spPr>
          <a:xfrm>
            <a:off x="192088" y="100013"/>
            <a:ext cx="8839200" cy="838200"/>
          </a:xfrm>
        </p:spPr>
        <p:txBody>
          <a:bodyPr/>
          <a:lstStyle/>
          <a:p>
            <a:r>
              <a:rPr lang="en-US" altLang="en-US" sz="3200" dirty="0"/>
              <a:t>Mealy and Moore Machines: Mars Life Recognizer</a:t>
            </a:r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0EBA7EB9-3578-4A7F-91D0-BFB343AF0C29}" type="slidenum">
              <a:rPr lang="en-US" altLang="en-US" sz="1400"/>
              <a:pPr algn="l"/>
              <a:t>31</a:t>
            </a:fld>
            <a:endParaRPr lang="en-US" altLang="en-US" sz="1400" dirty="0"/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56757" y="743841"/>
            <a:ext cx="37671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2"/>
                </a:solidFill>
              </a:rPr>
              <a:t>Pattern Recognizer ‘001’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464" y="3057399"/>
            <a:ext cx="8872537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does state table need to show to design controls of C2?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input x(t), current state S(t) vs. next state, S(t+1))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input, current state vs. current output y(t))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state vs. current output y(t) and next state)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state vs. current output y(t) 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None of the above</a:t>
            </a:r>
            <a:endParaRPr lang="en-US" sz="18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3797" name="Group 44"/>
          <p:cNvGrpSpPr>
            <a:grpSpLocks/>
          </p:cNvGrpSpPr>
          <p:nvPr/>
        </p:nvGrpSpPr>
        <p:grpSpPr bwMode="auto">
          <a:xfrm>
            <a:off x="5078737" y="1134865"/>
            <a:ext cx="3990700" cy="1868575"/>
            <a:chOff x="4868457" y="3391404"/>
            <a:chExt cx="3990700" cy="1868573"/>
          </a:xfrm>
        </p:grpSpPr>
        <p:sp>
          <p:nvSpPr>
            <p:cNvPr id="33823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3824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3825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3826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27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28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3829" name="Text Box 30"/>
            <p:cNvSpPr txBox="1">
              <a:spLocks noChangeArrowheads="1"/>
            </p:cNvSpPr>
            <p:nvPr/>
          </p:nvSpPr>
          <p:spPr bwMode="auto">
            <a:xfrm>
              <a:off x="4868457" y="339140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3830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1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2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3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4" name="Text Box 35"/>
            <p:cNvSpPr txBox="1">
              <a:spLocks noChangeArrowheads="1"/>
            </p:cNvSpPr>
            <p:nvPr/>
          </p:nvSpPr>
          <p:spPr bwMode="auto">
            <a:xfrm>
              <a:off x="8305800" y="352107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3835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6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7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8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9" name="Rectangle 40"/>
            <p:cNvSpPr>
              <a:spLocks noChangeArrowheads="1"/>
            </p:cNvSpPr>
            <p:nvPr/>
          </p:nvSpPr>
          <p:spPr bwMode="auto">
            <a:xfrm>
              <a:off x="6201650" y="4798312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Moore Machine</a:t>
              </a:r>
            </a:p>
          </p:txBody>
        </p:sp>
        <p:sp>
          <p:nvSpPr>
            <p:cNvPr id="33840" name="Rectangle 42"/>
            <p:cNvSpPr>
              <a:spLocks noChangeArrowheads="1"/>
            </p:cNvSpPr>
            <p:nvPr/>
          </p:nvSpPr>
          <p:spPr bwMode="auto">
            <a:xfrm>
              <a:off x="6802708" y="3540205"/>
              <a:ext cx="5677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grpSp>
        <p:nvGrpSpPr>
          <p:cNvPr id="33798" name="Group 70"/>
          <p:cNvGrpSpPr>
            <a:grpSpLocks/>
          </p:cNvGrpSpPr>
          <p:nvPr/>
        </p:nvGrpSpPr>
        <p:grpSpPr bwMode="auto">
          <a:xfrm>
            <a:off x="55564" y="1485217"/>
            <a:ext cx="5366376" cy="1592962"/>
            <a:chOff x="268438" y="3583149"/>
            <a:chExt cx="8351424" cy="2522700"/>
          </a:xfrm>
        </p:grpSpPr>
        <p:grpSp>
          <p:nvGrpSpPr>
            <p:cNvPr id="33799" name="Group 15"/>
            <p:cNvGrpSpPr>
              <a:grpSpLocks/>
            </p:cNvGrpSpPr>
            <p:nvPr/>
          </p:nvGrpSpPr>
          <p:grpSpPr bwMode="auto">
            <a:xfrm>
              <a:off x="268438" y="3583149"/>
              <a:ext cx="8351424" cy="2522700"/>
              <a:chOff x="267682" y="3582894"/>
              <a:chExt cx="8352008" cy="2522575"/>
            </a:xfrm>
          </p:grpSpPr>
          <p:grpSp>
            <p:nvGrpSpPr>
              <p:cNvPr id="33802" name="Group 1"/>
              <p:cNvGrpSpPr>
                <a:grpSpLocks/>
              </p:cNvGrpSpPr>
              <p:nvPr/>
            </p:nvGrpSpPr>
            <p:grpSpPr bwMode="auto">
              <a:xfrm>
                <a:off x="267682" y="3822207"/>
                <a:ext cx="7279373" cy="2283262"/>
                <a:chOff x="830501" y="3359280"/>
                <a:chExt cx="7292604" cy="2738721"/>
              </a:xfrm>
            </p:grpSpPr>
            <p:sp>
              <p:nvSpPr>
                <p:cNvPr id="33808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3809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endParaRPr lang="en-US" altLang="en-US" sz="1200" dirty="0"/>
                </a:p>
              </p:txBody>
            </p:sp>
            <p:sp>
              <p:nvSpPr>
                <p:cNvPr id="3381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51078" y="403157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3811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30501" y="335928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3812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381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381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381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655044" y="414335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3816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76510" y="406249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3817" name="AutoShape 22"/>
                <p:cNvCxnSpPr>
                  <a:cxnSpLocks noChangeShapeType="1"/>
                  <a:stCxn id="33809" idx="0"/>
                  <a:endCxn id="33809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18" name="AutoShape 23"/>
                <p:cNvCxnSpPr>
                  <a:cxnSpLocks noChangeShapeType="1"/>
                  <a:stCxn id="33809" idx="6"/>
                  <a:endCxn id="33808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19" name="AutoShape 24"/>
                <p:cNvCxnSpPr>
                  <a:cxnSpLocks noChangeShapeType="1"/>
                  <a:stCxn id="33808" idx="6"/>
                  <a:endCxn id="33812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20" name="AutoShape 26"/>
                <p:cNvCxnSpPr>
                  <a:cxnSpLocks noChangeShapeType="1"/>
                  <a:stCxn id="33812" idx="4"/>
                  <a:endCxn id="33812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382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113087" y="5387972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3822" name="AutoShape 30"/>
                <p:cNvCxnSpPr>
                  <a:cxnSpLocks noChangeShapeType="1"/>
                  <a:stCxn id="33808" idx="3"/>
                  <a:endCxn id="33809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3803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3804" name="Text Box 19"/>
              <p:cNvSpPr txBox="1">
                <a:spLocks noChangeArrowheads="1"/>
              </p:cNvSpPr>
              <p:nvPr/>
            </p:nvSpPr>
            <p:spPr bwMode="auto">
              <a:xfrm>
                <a:off x="7852789" y="4378607"/>
                <a:ext cx="717832" cy="73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3805" name="AutoShape 24"/>
              <p:cNvCxnSpPr>
                <a:cxnSpLocks noChangeShapeType="1"/>
              </p:cNvCxnSpPr>
              <p:nvPr/>
            </p:nvCxnSpPr>
            <p:spPr bwMode="auto">
              <a:xfrm flipV="1">
                <a:off x="6799489" y="4850659"/>
                <a:ext cx="921719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06" name="AutoShape 25"/>
              <p:cNvCxnSpPr>
                <a:cxnSpLocks noChangeShapeType="1"/>
                <a:stCxn id="33803" idx="1"/>
                <a:endCxn id="33809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3807" name="Text Box 18"/>
              <p:cNvSpPr txBox="1">
                <a:spLocks noChangeArrowheads="1"/>
              </p:cNvSpPr>
              <p:nvPr/>
            </p:nvSpPr>
            <p:spPr bwMode="auto">
              <a:xfrm>
                <a:off x="4443216" y="3582894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3800" name="AutoShape 25"/>
            <p:cNvCxnSpPr>
              <a:cxnSpLocks noChangeShapeType="1"/>
            </p:cNvCxnSpPr>
            <p:nvPr/>
          </p:nvCxnSpPr>
          <p:spPr bwMode="auto">
            <a:xfrm rot="16200000" flipH="1" flipV="1">
              <a:off x="6073367" y="2552814"/>
              <a:ext cx="235787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1" name="Text Box 18"/>
            <p:cNvSpPr txBox="1">
              <a:spLocks noChangeArrowheads="1"/>
            </p:cNvSpPr>
            <p:nvPr/>
          </p:nvSpPr>
          <p:spPr bwMode="auto">
            <a:xfrm>
              <a:off x="7775439" y="3769532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3927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141312"/>
              </p:ext>
            </p:extLst>
          </p:nvPr>
        </p:nvGraphicFramePr>
        <p:xfrm>
          <a:off x="71123" y="4433702"/>
          <a:ext cx="3533775" cy="1917701"/>
        </p:xfrm>
        <a:graphic>
          <a:graphicData uri="http://schemas.openxmlformats.org/drawingml/2006/table">
            <a:tbl>
              <a:tblPr/>
              <a:tblGrid>
                <a:gridCol w="1178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9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9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\x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843" name="Text Box 68"/>
          <p:cNvSpPr txBox="1">
            <a:spLocks noChangeArrowheads="1"/>
          </p:cNvSpPr>
          <p:nvPr/>
        </p:nvSpPr>
        <p:spPr bwMode="auto">
          <a:xfrm>
            <a:off x="3556651" y="6190028"/>
            <a:ext cx="1829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(t+1)Q</a:t>
            </a:r>
            <a:r>
              <a:rPr lang="en-US" altLang="en-US" sz="1800" baseline="-25000" dirty="0"/>
              <a:t>0</a:t>
            </a:r>
            <a:r>
              <a:rPr lang="en-US" altLang="en-US" sz="1800" dirty="0"/>
              <a:t>(t+1), y</a:t>
            </a:r>
          </a:p>
        </p:txBody>
      </p:sp>
      <p:graphicFrame>
        <p:nvGraphicFramePr>
          <p:cNvPr id="92" name="Group 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1626291"/>
              </p:ext>
            </p:extLst>
          </p:nvPr>
        </p:nvGraphicFramePr>
        <p:xfrm>
          <a:off x="5305396" y="2023098"/>
          <a:ext cx="3625850" cy="4367214"/>
        </p:xfrm>
        <a:graphic>
          <a:graphicData uri="http://schemas.openxmlformats.org/drawingml/2006/table">
            <a:tbl>
              <a:tblPr/>
              <a:tblGrid>
                <a:gridCol w="57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205741"/>
              </p:ext>
            </p:extLst>
          </p:nvPr>
        </p:nvGraphicFramePr>
        <p:xfrm>
          <a:off x="375820" y="2395822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Curved Left Arrow 1"/>
          <p:cNvSpPr/>
          <p:nvPr/>
        </p:nvSpPr>
        <p:spPr>
          <a:xfrm>
            <a:off x="3798888" y="3581401"/>
            <a:ext cx="620712" cy="1960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923306" y="5836932"/>
            <a:ext cx="12827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792362" y="0"/>
            <a:ext cx="8180188" cy="739515"/>
          </a:xfrm>
        </p:spPr>
        <p:txBody>
          <a:bodyPr/>
          <a:lstStyle/>
          <a:p>
            <a:pPr algn="l"/>
            <a:r>
              <a:rPr lang="en-US" altLang="en-US" sz="2800" dirty="0"/>
              <a:t>Mealy and Moore Machines: Mars Life Recognizer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157163" y="1046164"/>
            <a:ext cx="5326690" cy="1520889"/>
            <a:chOff x="330200" y="3697290"/>
            <a:chExt cx="8289662" cy="2408562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408562"/>
              <a:chOff x="329448" y="3697030"/>
              <a:chExt cx="8290242" cy="2408443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5"/>
                <a:ext cx="7217607" cy="2177208"/>
                <a:chOff x="892379" y="3486491"/>
                <a:chExt cx="7230726" cy="2611510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endParaRPr lang="en-US" altLang="en-US" sz="1200" dirty="0"/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9655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roup 109"/>
          <p:cNvGraphicFramePr>
            <a:graphicFrameLocks/>
          </p:cNvGraphicFramePr>
          <p:nvPr/>
        </p:nvGraphicFramePr>
        <p:xfrm>
          <a:off x="228600" y="2220914"/>
          <a:ext cx="3802062" cy="4368798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5903" name="Group 20"/>
          <p:cNvGrpSpPr>
            <a:grpSpLocks/>
          </p:cNvGrpSpPr>
          <p:nvPr/>
        </p:nvGrpSpPr>
        <p:grpSpPr bwMode="auto">
          <a:xfrm>
            <a:off x="4187825" y="3025775"/>
            <a:ext cx="4419600" cy="1938338"/>
            <a:chOff x="1104" y="672"/>
            <a:chExt cx="2784" cy="1221"/>
          </a:xfrm>
        </p:grpSpPr>
        <p:sp>
          <p:nvSpPr>
            <p:cNvPr id="35939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40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1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2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3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4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45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46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7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8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49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50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1          0           1         0</a:t>
              </a:r>
            </a:p>
          </p:txBody>
        </p:sp>
        <p:sp>
          <p:nvSpPr>
            <p:cNvPr id="35951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0          0           0          1</a:t>
              </a:r>
            </a:p>
          </p:txBody>
        </p:sp>
        <p:sp>
          <p:nvSpPr>
            <p:cNvPr id="35952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3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54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0</a:t>
              </a:r>
              <a:r>
                <a:rPr lang="en-US" altLang="en-US" dirty="0"/>
                <a:t>(t):</a:t>
              </a:r>
            </a:p>
          </p:txBody>
        </p:sp>
      </p:grpSp>
      <p:grpSp>
        <p:nvGrpSpPr>
          <p:cNvPr id="35904" name="Group 20"/>
          <p:cNvGrpSpPr>
            <a:grpSpLocks/>
          </p:cNvGrpSpPr>
          <p:nvPr/>
        </p:nvGrpSpPr>
        <p:grpSpPr bwMode="auto">
          <a:xfrm>
            <a:off x="4187825" y="914400"/>
            <a:ext cx="4419600" cy="1938338"/>
            <a:chOff x="1104" y="672"/>
            <a:chExt cx="2784" cy="1221"/>
          </a:xfrm>
        </p:grpSpPr>
        <p:sp>
          <p:nvSpPr>
            <p:cNvPr id="35923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24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5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6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7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8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29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30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1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2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33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34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0          1           0          1</a:t>
              </a:r>
            </a:p>
          </p:txBody>
        </p:sp>
        <p:sp>
          <p:nvSpPr>
            <p:cNvPr id="35935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0          0           0          1</a:t>
              </a:r>
            </a:p>
          </p:txBody>
        </p:sp>
        <p:sp>
          <p:nvSpPr>
            <p:cNvPr id="35936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7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38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  <a:r>
                <a:rPr lang="en-US" altLang="en-US" dirty="0"/>
                <a:t>(t):</a:t>
              </a:r>
            </a:p>
          </p:txBody>
        </p:sp>
      </p:grpSp>
      <p:grpSp>
        <p:nvGrpSpPr>
          <p:cNvPr id="35905" name="Group 20"/>
          <p:cNvGrpSpPr>
            <a:grpSpLocks/>
          </p:cNvGrpSpPr>
          <p:nvPr/>
        </p:nvGrpSpPr>
        <p:grpSpPr bwMode="auto">
          <a:xfrm>
            <a:off x="4264025" y="4946649"/>
            <a:ext cx="4419600" cy="1938338"/>
            <a:chOff x="1104" y="672"/>
            <a:chExt cx="2784" cy="1221"/>
          </a:xfrm>
        </p:grpSpPr>
        <p:sp>
          <p:nvSpPr>
            <p:cNvPr id="35907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08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9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0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1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2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13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14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5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6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17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18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0          0           1          0</a:t>
              </a:r>
            </a:p>
          </p:txBody>
        </p:sp>
        <p:sp>
          <p:nvSpPr>
            <p:cNvPr id="35919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0          0           1          0</a:t>
              </a:r>
            </a:p>
          </p:txBody>
        </p:sp>
        <p:sp>
          <p:nvSpPr>
            <p:cNvPr id="35920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1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22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y(t):</a:t>
              </a:r>
            </a:p>
          </p:txBody>
        </p:sp>
      </p:grpSp>
      <p:sp>
        <p:nvSpPr>
          <p:cNvPr id="35906" name="Title 1"/>
          <p:cNvSpPr>
            <a:spLocks noGrp="1"/>
          </p:cNvSpPr>
          <p:nvPr>
            <p:ph type="title"/>
          </p:nvPr>
        </p:nvSpPr>
        <p:spPr>
          <a:xfrm>
            <a:off x="643467" y="31751"/>
            <a:ext cx="8403695" cy="838200"/>
          </a:xfrm>
        </p:spPr>
        <p:txBody>
          <a:bodyPr/>
          <a:lstStyle/>
          <a:p>
            <a:pPr algn="l"/>
            <a:r>
              <a:rPr lang="en-US" altLang="en-US" sz="2800" dirty="0"/>
              <a:t>Mealy and Moore Machines: Mars Life Recognizer</a:t>
            </a:r>
          </a:p>
        </p:txBody>
      </p:sp>
    </p:spTree>
    <p:extLst>
      <p:ext uri="{BB962C8B-B14F-4D97-AF65-F5344CB8AC3E}">
        <p14:creationId xmlns:p14="http://schemas.microsoft.com/office/powerpoint/2010/main" val="529743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519466" y="12702"/>
            <a:ext cx="8461022" cy="838200"/>
          </a:xfrm>
        </p:spPr>
        <p:txBody>
          <a:bodyPr/>
          <a:lstStyle/>
          <a:p>
            <a:pPr algn="l"/>
            <a:r>
              <a:rPr lang="en-US" altLang="en-US" sz="2800" dirty="0"/>
              <a:t>Mealy and Moore Machines: Mars Life Recognizer</a:t>
            </a:r>
          </a:p>
        </p:txBody>
      </p:sp>
      <p:sp>
        <p:nvSpPr>
          <p:cNvPr id="3686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27988" y="6389688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BF05809B-2060-4AC1-B3E9-D27F4984BC72}" type="slidenum">
              <a:rPr lang="en-US" altLang="en-US" sz="1400"/>
              <a:pPr algn="l"/>
              <a:t>34</a:t>
            </a:fld>
            <a:endParaRPr lang="en-US" altLang="en-US" sz="1400" dirty="0"/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389563" y="2152651"/>
            <a:ext cx="9906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5397500" y="2447925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D</a:t>
            </a:r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5999163" y="22288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5999163" y="270033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Q’</a:t>
            </a:r>
          </a:p>
        </p:txBody>
      </p:sp>
      <p:sp>
        <p:nvSpPr>
          <p:cNvPr id="36871" name="Rectangle 6"/>
          <p:cNvSpPr>
            <a:spLocks noChangeArrowheads="1"/>
          </p:cNvSpPr>
          <p:nvPr/>
        </p:nvSpPr>
        <p:spPr bwMode="auto">
          <a:xfrm>
            <a:off x="5389563" y="3143251"/>
            <a:ext cx="9906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5389563" y="34480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D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5999163" y="32194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5999163" y="369093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Q’</a:t>
            </a:r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 flipH="1" flipV="1">
            <a:off x="4514850" y="2601913"/>
            <a:ext cx="882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>
            <a:off x="6380163" y="2457451"/>
            <a:ext cx="91095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 flipV="1">
            <a:off x="5770563" y="3981451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8" name="Line 13"/>
          <p:cNvSpPr>
            <a:spLocks noChangeShapeType="1"/>
          </p:cNvSpPr>
          <p:nvPr/>
        </p:nvSpPr>
        <p:spPr bwMode="auto">
          <a:xfrm>
            <a:off x="5846763" y="3981451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9" name="Line 14"/>
          <p:cNvSpPr>
            <a:spLocks noChangeShapeType="1"/>
          </p:cNvSpPr>
          <p:nvPr/>
        </p:nvSpPr>
        <p:spPr bwMode="auto">
          <a:xfrm>
            <a:off x="6394452" y="3371851"/>
            <a:ext cx="70802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0" name="Rectangle 15"/>
          <p:cNvSpPr>
            <a:spLocks noChangeArrowheads="1"/>
          </p:cNvSpPr>
          <p:nvPr/>
        </p:nvSpPr>
        <p:spPr bwMode="auto">
          <a:xfrm>
            <a:off x="6511926" y="2870201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Q</a:t>
            </a:r>
            <a:r>
              <a:rPr lang="en-US" altLang="en-US" baseline="-8000" dirty="0"/>
              <a:t>1</a:t>
            </a:r>
          </a:p>
        </p:txBody>
      </p:sp>
      <p:sp>
        <p:nvSpPr>
          <p:cNvPr id="36881" name="Rectangle 16"/>
          <p:cNvSpPr>
            <a:spLocks noChangeArrowheads="1"/>
          </p:cNvSpPr>
          <p:nvPr/>
        </p:nvSpPr>
        <p:spPr bwMode="auto">
          <a:xfrm>
            <a:off x="6473826" y="1909764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Q</a:t>
            </a:r>
            <a:r>
              <a:rPr lang="en-US" altLang="en-US" baseline="-8000" dirty="0"/>
              <a:t>0</a:t>
            </a:r>
          </a:p>
        </p:txBody>
      </p:sp>
      <p:sp>
        <p:nvSpPr>
          <p:cNvPr id="36882" name="Rectangle 17"/>
          <p:cNvSpPr>
            <a:spLocks noChangeArrowheads="1"/>
          </p:cNvSpPr>
          <p:nvPr/>
        </p:nvSpPr>
        <p:spPr bwMode="auto">
          <a:xfrm>
            <a:off x="4762501" y="3143252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</a:p>
        </p:txBody>
      </p:sp>
      <p:sp>
        <p:nvSpPr>
          <p:cNvPr id="36883" name="Line 18"/>
          <p:cNvSpPr>
            <a:spLocks noChangeShapeType="1"/>
          </p:cNvSpPr>
          <p:nvPr/>
        </p:nvSpPr>
        <p:spPr bwMode="auto">
          <a:xfrm flipH="1">
            <a:off x="4546069" y="3676651"/>
            <a:ext cx="84984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4783138" y="1987552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</a:t>
            </a:r>
          </a:p>
        </p:txBody>
      </p:sp>
      <p:sp>
        <p:nvSpPr>
          <p:cNvPr id="36885" name="AutoShape 45"/>
          <p:cNvSpPr>
            <a:spLocks noChangeArrowheads="1"/>
          </p:cNvSpPr>
          <p:nvPr/>
        </p:nvSpPr>
        <p:spPr bwMode="auto">
          <a:xfrm>
            <a:off x="7294563" y="2266951"/>
            <a:ext cx="609600" cy="8382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86" name="Line 50"/>
          <p:cNvSpPr>
            <a:spLocks noChangeShapeType="1"/>
          </p:cNvSpPr>
          <p:nvPr/>
        </p:nvSpPr>
        <p:spPr bwMode="auto">
          <a:xfrm>
            <a:off x="7908927" y="2690813"/>
            <a:ext cx="460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7" name="Text Box 51"/>
          <p:cNvSpPr txBox="1">
            <a:spLocks noChangeArrowheads="1"/>
          </p:cNvSpPr>
          <p:nvPr/>
        </p:nvSpPr>
        <p:spPr bwMode="auto">
          <a:xfrm>
            <a:off x="8101013" y="219075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</a:p>
        </p:txBody>
      </p:sp>
      <p:sp>
        <p:nvSpPr>
          <p:cNvPr id="36888" name="TextBox 1"/>
          <p:cNvSpPr txBox="1">
            <a:spLocks noChangeArrowheads="1"/>
          </p:cNvSpPr>
          <p:nvPr/>
        </p:nvSpPr>
        <p:spPr bwMode="auto">
          <a:xfrm>
            <a:off x="152400" y="1185864"/>
            <a:ext cx="899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cxnSp>
        <p:nvCxnSpPr>
          <p:cNvPr id="5" name="Elbow Connector 4"/>
          <p:cNvCxnSpPr>
            <a:cxnSpLocks noChangeShapeType="1"/>
            <a:endCxn id="36885" idx="1"/>
          </p:cNvCxnSpPr>
          <p:nvPr/>
        </p:nvCxnSpPr>
        <p:spPr bwMode="auto">
          <a:xfrm rot="5400000" flipH="1" flipV="1">
            <a:off x="6854033" y="2934495"/>
            <a:ext cx="688975" cy="192088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6890" name="Group 78"/>
          <p:cNvGrpSpPr>
            <a:grpSpLocks/>
          </p:cNvGrpSpPr>
          <p:nvPr/>
        </p:nvGrpSpPr>
        <p:grpSpPr bwMode="auto">
          <a:xfrm>
            <a:off x="4687888" y="4619625"/>
            <a:ext cx="3998232" cy="2090440"/>
            <a:chOff x="4860925" y="3489325"/>
            <a:chExt cx="3998232" cy="2090440"/>
          </a:xfrm>
        </p:grpSpPr>
        <p:sp>
          <p:nvSpPr>
            <p:cNvPr id="36892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6893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6894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7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6898" name="Text Box 30"/>
            <p:cNvSpPr txBox="1">
              <a:spLocks noChangeArrowheads="1"/>
            </p:cNvSpPr>
            <p:nvPr/>
          </p:nvSpPr>
          <p:spPr bwMode="auto">
            <a:xfrm>
              <a:off x="4860925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6899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0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1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2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3" name="Text Box 35"/>
            <p:cNvSpPr txBox="1">
              <a:spLocks noChangeArrowheads="1"/>
            </p:cNvSpPr>
            <p:nvPr/>
          </p:nvSpPr>
          <p:spPr bwMode="auto">
            <a:xfrm>
              <a:off x="8305800" y="352107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6904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5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6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7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8" name="Rectangle 40"/>
            <p:cNvSpPr>
              <a:spLocks noChangeArrowheads="1"/>
            </p:cNvSpPr>
            <p:nvPr/>
          </p:nvSpPr>
          <p:spPr bwMode="auto">
            <a:xfrm>
              <a:off x="5302250" y="5118100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Moore Machine</a:t>
              </a:r>
            </a:p>
          </p:txBody>
        </p:sp>
        <p:sp>
          <p:nvSpPr>
            <p:cNvPr id="36909" name="Rectangle 42"/>
            <p:cNvSpPr>
              <a:spLocks noChangeArrowheads="1"/>
            </p:cNvSpPr>
            <p:nvPr/>
          </p:nvSpPr>
          <p:spPr bwMode="auto">
            <a:xfrm>
              <a:off x="7180263" y="4708525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36891" name="TextBox 1"/>
          <p:cNvSpPr txBox="1">
            <a:spLocks noChangeArrowheads="1"/>
          </p:cNvSpPr>
          <p:nvPr/>
        </p:nvSpPr>
        <p:spPr bwMode="auto">
          <a:xfrm>
            <a:off x="385763" y="4965701"/>
            <a:ext cx="41603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2000" dirty="0"/>
              <a:t>D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(t)’+Q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x(t)</a:t>
            </a:r>
          </a:p>
          <a:p>
            <a:r>
              <a:rPr lang="en-US" altLang="en-US" sz="2000" dirty="0"/>
              <a:t>D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(t)’x(t)’+</a:t>
            </a:r>
          </a:p>
          <a:p>
            <a:r>
              <a:rPr lang="en-US" altLang="en-US" sz="2000" dirty="0"/>
              <a:t>           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x(t)’+Q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x(t)</a:t>
            </a:r>
          </a:p>
          <a:p>
            <a:r>
              <a:rPr lang="en-US" altLang="en-US" sz="2000" dirty="0"/>
              <a:t>y(t)=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1318678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362042"/>
              </p:ext>
            </p:extLst>
          </p:nvPr>
        </p:nvGraphicFramePr>
        <p:xfrm>
          <a:off x="5177374" y="3564864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915175" y="1352350"/>
            <a:ext cx="3645843" cy="1520889"/>
            <a:chOff x="330200" y="3697290"/>
            <a:chExt cx="8289662" cy="2408562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408562"/>
              <a:chOff x="329448" y="3697030"/>
              <a:chExt cx="8290242" cy="2408443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5"/>
                <a:ext cx="7217607" cy="2177208"/>
                <a:chOff x="892379" y="3486491"/>
                <a:chExt cx="7230726" cy="2611510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002836"/>
              </p:ext>
            </p:extLst>
          </p:nvPr>
        </p:nvGraphicFramePr>
        <p:xfrm>
          <a:off x="521298" y="3640843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57128" y="1086154"/>
            <a:ext cx="4255804" cy="2053282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9" y="5387976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050930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956209"/>
              </p:ext>
            </p:extLst>
          </p:nvPr>
        </p:nvGraphicFramePr>
        <p:xfrm>
          <a:off x="5026903" y="1006859"/>
          <a:ext cx="3225801" cy="1903415"/>
        </p:xfrm>
        <a:graphic>
          <a:graphicData uri="http://schemas.openxmlformats.org/drawingml/2006/table">
            <a:tbl>
              <a:tblPr/>
              <a:tblGrid>
                <a:gridCol w="80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101426"/>
              </p:ext>
            </p:extLst>
          </p:nvPr>
        </p:nvGraphicFramePr>
        <p:xfrm>
          <a:off x="382402" y="1036539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682904" y="2729247"/>
            <a:ext cx="7595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Algorithm</a:t>
            </a:r>
          </a:p>
          <a:p>
            <a:r>
              <a:rPr lang="en-US" dirty="0"/>
              <a:t>1. Identify distinct (NS, y) pair</a:t>
            </a:r>
          </a:p>
          <a:p>
            <a:r>
              <a:rPr lang="en-US" dirty="0"/>
              <a:t>2. Replace each distinct (NS, y) pair with distinct new states</a:t>
            </a:r>
          </a:p>
          <a:p>
            <a:r>
              <a:rPr lang="en-US" dirty="0"/>
              <a:t>3. Insert rows of present state = new states</a:t>
            </a:r>
          </a:p>
        </p:txBody>
      </p:sp>
    </p:spTree>
    <p:extLst>
      <p:ext uri="{BB962C8B-B14F-4D97-AF65-F5344CB8AC3E}">
        <p14:creationId xmlns:p14="http://schemas.microsoft.com/office/powerpoint/2010/main" val="3500106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10403"/>
              </p:ext>
            </p:extLst>
          </p:nvPr>
        </p:nvGraphicFramePr>
        <p:xfrm>
          <a:off x="4403681" y="978680"/>
          <a:ext cx="3225801" cy="1903415"/>
        </p:xfrm>
        <a:graphic>
          <a:graphicData uri="http://schemas.openxmlformats.org/drawingml/2006/table">
            <a:tbl>
              <a:tblPr/>
              <a:tblGrid>
                <a:gridCol w="80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49494"/>
              </p:ext>
            </p:extLst>
          </p:nvPr>
        </p:nvGraphicFramePr>
        <p:xfrm>
          <a:off x="1306581" y="978666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96353" y="2777923"/>
            <a:ext cx="5635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Find distinct NS, y</a:t>
            </a:r>
          </a:p>
          <a:p>
            <a:r>
              <a:rPr lang="en-US" dirty="0"/>
              <a:t>2. Add new states to represent distinct NS, 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927" y="3606539"/>
            <a:ext cx="78582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iClicker</a:t>
            </a:r>
          </a:p>
          <a:p>
            <a:r>
              <a:rPr lang="en-US" dirty="0"/>
              <a:t>For the above Moore machine, what are the next states with respect to present state S3?</a:t>
            </a:r>
          </a:p>
          <a:p>
            <a:pPr marL="457200" indent="-457200">
              <a:buAutoNum type="alphaUcPeriod"/>
            </a:pPr>
            <a:r>
              <a:rPr lang="en-US" dirty="0"/>
              <a:t>S2, S3, 1</a:t>
            </a:r>
          </a:p>
          <a:p>
            <a:pPr marL="457200" indent="-457200">
              <a:buAutoNum type="alphaUcPeriod"/>
            </a:pPr>
            <a:r>
              <a:rPr lang="en-US" dirty="0"/>
              <a:t>S2, S0, 1</a:t>
            </a:r>
          </a:p>
          <a:p>
            <a:pPr marL="457200" indent="-457200">
              <a:buAutoNum type="alphaUcPeriod"/>
            </a:pPr>
            <a:r>
              <a:rPr lang="en-US" dirty="0"/>
              <a:t>S1, S0, 1</a:t>
            </a:r>
          </a:p>
          <a:p>
            <a:pPr marL="457200" indent="-457200">
              <a:buAutoNum type="alphaUcPeriod"/>
            </a:pPr>
            <a:r>
              <a:rPr lang="en-US" dirty="0"/>
              <a:t>S1, S0. 0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814" y="948463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6766" y="923329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Moore</a:t>
            </a:r>
          </a:p>
        </p:txBody>
      </p:sp>
    </p:spTree>
    <p:extLst>
      <p:ext uri="{BB962C8B-B14F-4D97-AF65-F5344CB8AC3E}">
        <p14:creationId xmlns:p14="http://schemas.microsoft.com/office/powerpoint/2010/main" val="3106831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38421"/>
              </p:ext>
            </p:extLst>
          </p:nvPr>
        </p:nvGraphicFramePr>
        <p:xfrm>
          <a:off x="5185052" y="2186071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868362"/>
              </p:ext>
            </p:extLst>
          </p:nvPr>
        </p:nvGraphicFramePr>
        <p:xfrm>
          <a:off x="683103" y="2488970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683950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060738"/>
              </p:ext>
            </p:extLst>
          </p:nvPr>
        </p:nvGraphicFramePr>
        <p:xfrm>
          <a:off x="1257136" y="4267521"/>
          <a:ext cx="6096000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726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17108"/>
              </p:ext>
            </p:extLst>
          </p:nvPr>
        </p:nvGraphicFramePr>
        <p:xfrm>
          <a:off x="5010132" y="1990809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959752"/>
              </p:ext>
            </p:extLst>
          </p:nvPr>
        </p:nvGraphicFramePr>
        <p:xfrm>
          <a:off x="701914" y="2222752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302975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525292"/>
              </p:ext>
            </p:extLst>
          </p:nvPr>
        </p:nvGraphicFramePr>
        <p:xfrm>
          <a:off x="127819" y="4174924"/>
          <a:ext cx="5406469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61381" y="4085863"/>
            <a:ext cx="29835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iClicker S</a:t>
            </a:r>
            <a:r>
              <a:rPr lang="en-US" baseline="-25000" dirty="0"/>
              <a:t>moore</a:t>
            </a:r>
            <a:r>
              <a:rPr lang="en-US" dirty="0"/>
              <a:t>[0-5]</a:t>
            </a:r>
          </a:p>
          <a:p>
            <a:pPr marL="457200" indent="-457200">
              <a:buAutoNum type="alphaUcPeriod"/>
            </a:pPr>
            <a:r>
              <a:rPr lang="en-US" dirty="0"/>
              <a:t>S0,S1,S0,S1,S2,S3</a:t>
            </a:r>
          </a:p>
          <a:p>
            <a:pPr marL="457200" indent="-457200">
              <a:buAutoNum type="alphaUcPeriod"/>
            </a:pPr>
            <a:r>
              <a:rPr lang="en-US" dirty="0"/>
              <a:t>S0,S1,S0,S1,S2,S0</a:t>
            </a:r>
          </a:p>
          <a:p>
            <a:pPr marL="457200" indent="-457200">
              <a:buAutoNum type="alphaUcPeriod"/>
            </a:pPr>
            <a:r>
              <a:rPr lang="en-US" dirty="0"/>
              <a:t>S3,S1,S0,S1,S2,S3</a:t>
            </a:r>
          </a:p>
          <a:p>
            <a:pPr marL="457200" indent="-457200">
              <a:buAutoNum type="alphaUcPeriod"/>
            </a:pPr>
            <a:r>
              <a:rPr lang="en-US" dirty="0"/>
              <a:t>S3,S1,S0,S1,S2,S0</a:t>
            </a:r>
          </a:p>
          <a:p>
            <a:r>
              <a:rPr lang="en-US" dirty="0"/>
              <a:t>E. 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26896435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99671"/>
              </p:ext>
            </p:extLst>
          </p:nvPr>
        </p:nvGraphicFramePr>
        <p:xfrm>
          <a:off x="5010132" y="1990809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60849"/>
              </p:ext>
            </p:extLst>
          </p:nvPr>
        </p:nvGraphicFramePr>
        <p:xfrm>
          <a:off x="701914" y="2222752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302975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62838"/>
              </p:ext>
            </p:extLst>
          </p:nvPr>
        </p:nvGraphicFramePr>
        <p:xfrm>
          <a:off x="127819" y="4174924"/>
          <a:ext cx="5406469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40916" y="4085863"/>
            <a:ext cx="290977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iClicker y</a:t>
            </a:r>
            <a:r>
              <a:rPr lang="en-US" baseline="-25000" dirty="0"/>
              <a:t>moore</a:t>
            </a:r>
            <a:r>
              <a:rPr lang="en-US" dirty="0"/>
              <a:t>[0-5]</a:t>
            </a:r>
          </a:p>
          <a:p>
            <a:pPr marL="457200" indent="-457200">
              <a:buAutoNum type="alphaUcPeriod"/>
            </a:pPr>
            <a:r>
              <a:rPr lang="en-US" dirty="0"/>
              <a:t>0,0,0,0,1,0</a:t>
            </a:r>
          </a:p>
          <a:p>
            <a:pPr marL="457200" indent="-457200">
              <a:buAutoNum type="alphaUcPeriod"/>
            </a:pPr>
            <a:r>
              <a:rPr lang="en-US" dirty="0"/>
              <a:t>0,0,0,0,0,1</a:t>
            </a:r>
          </a:p>
          <a:p>
            <a:pPr marL="457200" indent="-457200">
              <a:buAutoNum type="alphaUcPeriod"/>
            </a:pPr>
            <a:r>
              <a:rPr lang="en-US" dirty="0"/>
              <a:t>0,1,0,0,0,0</a:t>
            </a:r>
          </a:p>
          <a:p>
            <a:pPr marL="457200" indent="-457200">
              <a:buAutoNum type="alphaUcPeriod"/>
            </a:pPr>
            <a:r>
              <a:rPr lang="en-US" dirty="0"/>
              <a:t>0,0,0,0,0,0,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3095697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104172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6526" y="1250067"/>
            <a:ext cx="75953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Algorithm</a:t>
            </a:r>
          </a:p>
          <a:p>
            <a:r>
              <a:rPr lang="en-US" dirty="0"/>
              <a:t>1. Identify distinct (NS, y) pair</a:t>
            </a:r>
          </a:p>
          <a:p>
            <a:r>
              <a:rPr lang="en-US" dirty="0"/>
              <a:t>2. Replace each distinct (NS, y) pair with distinct </a:t>
            </a:r>
            <a:r>
              <a:rPr lang="en-US" dirty="0">
                <a:solidFill>
                  <a:srgbClr val="C00000"/>
                </a:solidFill>
              </a:rPr>
              <a:t>new states</a:t>
            </a:r>
          </a:p>
          <a:p>
            <a:r>
              <a:rPr lang="en-US" dirty="0"/>
              <a:t>3. Insert rows of present state = </a:t>
            </a:r>
            <a:r>
              <a:rPr lang="en-US" dirty="0">
                <a:solidFill>
                  <a:srgbClr val="C00000"/>
                </a:solidFill>
              </a:rPr>
              <a:t>new states</a:t>
            </a:r>
          </a:p>
          <a:p>
            <a:r>
              <a:rPr lang="en-US" dirty="0"/>
              <a:t>4. Append each present state with its output y</a:t>
            </a:r>
          </a:p>
        </p:txBody>
      </p:sp>
    </p:spTree>
    <p:extLst>
      <p:ext uri="{BB962C8B-B14F-4D97-AF65-F5344CB8AC3E}">
        <p14:creationId xmlns:p14="http://schemas.microsoft.com/office/powerpoint/2010/main" val="3806846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5E7E1C0-14FA-8849-B156-71FF61B64B09}" type="slidenum">
              <a:rPr lang="en-US" sz="1400"/>
              <a:pPr/>
              <a:t>42</a:t>
            </a:fld>
            <a:endParaRPr lang="en-US" sz="1400" dirty="0"/>
          </a:p>
        </p:txBody>
      </p:sp>
      <p:sp>
        <p:nvSpPr>
          <p:cNvPr id="27651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1"/>
            <a:ext cx="7772400" cy="971551"/>
          </a:xfrm>
        </p:spPr>
        <p:txBody>
          <a:bodyPr/>
          <a:lstStyle/>
          <a:p>
            <a:pPr algn="l" eaLnBrk="1" hangingPunct="1"/>
            <a:r>
              <a:rPr lang="en-US" sz="3600" dirty="0">
                <a:latin typeface="Times New Roman" charset="0"/>
              </a:rPr>
              <a:t>Example: Traffic Light Controller</a:t>
            </a:r>
          </a:p>
        </p:txBody>
      </p:sp>
      <p:sp>
        <p:nvSpPr>
          <p:cNvPr id="27653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Traffic sensors: </a:t>
            </a:r>
            <a:r>
              <a:rPr lang="en-US" i="1" dirty="0"/>
              <a:t>T</a:t>
            </a:r>
            <a:r>
              <a:rPr lang="en-US" i="1" baseline="-25000" dirty="0"/>
              <a:t>A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i="1" baseline="-25000" dirty="0"/>
              <a:t>B</a:t>
            </a:r>
            <a:r>
              <a:rPr lang="en-US" dirty="0"/>
              <a:t> (TRUE when there’s traffic)</a:t>
            </a:r>
          </a:p>
          <a:p>
            <a:pPr marL="285750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Lights: </a:t>
            </a:r>
            <a:r>
              <a:rPr lang="en-US" i="1" dirty="0"/>
              <a:t>L</a:t>
            </a:r>
            <a:r>
              <a:rPr lang="en-US" i="1" baseline="-25000" dirty="0"/>
              <a:t>A</a:t>
            </a:r>
            <a:r>
              <a:rPr lang="en-US" dirty="0"/>
              <a:t>, </a:t>
            </a:r>
            <a:r>
              <a:rPr lang="en-US" i="1" dirty="0"/>
              <a:t>L</a:t>
            </a:r>
            <a:r>
              <a:rPr lang="en-US" i="1" baseline="-25000" dirty="0"/>
              <a:t>B</a:t>
            </a:r>
          </a:p>
        </p:txBody>
      </p:sp>
      <p:graphicFrame>
        <p:nvGraphicFramePr>
          <p:cNvPr id="27654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2286000" y="2859088"/>
          <a:ext cx="4567238" cy="323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VISIO" r:id="rId8" imgW="2276110" imgH="1942910" progId="Visio.Drawing.6">
                  <p:embed/>
                </p:oleObj>
              </mc:Choice>
              <mc:Fallback>
                <p:oleObj name="VISIO" r:id="rId8" imgW="2276110" imgH="1942910" progId="Visio.Drawing.6">
                  <p:embed/>
                  <p:pic>
                    <p:nvPicPr>
                      <p:cNvPr id="2765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59088"/>
                        <a:ext cx="4567238" cy="323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FDFDDD6-BA83-6D4F-A7C8-4737BAFF502D}" type="slidenum">
              <a:rPr lang="en-US" sz="1400"/>
              <a:pPr/>
              <a:t>43</a:t>
            </a:fld>
            <a:endParaRPr lang="en-US" sz="1400" dirty="0"/>
          </a:p>
        </p:txBody>
      </p:sp>
      <p:sp>
        <p:nvSpPr>
          <p:cNvPr id="28675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Traffic Light Controller: FSM Black Box</a:t>
            </a:r>
          </a:p>
        </p:txBody>
      </p:sp>
      <p:sp>
        <p:nvSpPr>
          <p:cNvPr id="28677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Inputs: </a:t>
            </a:r>
            <a:r>
              <a:rPr lang="en-US" sz="2800" i="1" dirty="0"/>
              <a:t>CLK</a:t>
            </a:r>
            <a:r>
              <a:rPr lang="en-US" sz="2800" dirty="0"/>
              <a:t>, </a:t>
            </a:r>
            <a:r>
              <a:rPr lang="en-US" sz="2800" i="1" dirty="0"/>
              <a:t>Reset</a:t>
            </a:r>
            <a:r>
              <a:rPr lang="en-US" sz="2800" dirty="0"/>
              <a:t>, </a:t>
            </a:r>
            <a:r>
              <a:rPr lang="en-US" sz="2800" i="1" dirty="0"/>
              <a:t>T</a:t>
            </a:r>
            <a:r>
              <a:rPr lang="en-US" sz="2800" i="1" baseline="-25000" dirty="0"/>
              <a:t>A</a:t>
            </a:r>
            <a:r>
              <a:rPr lang="en-US" sz="2800" dirty="0"/>
              <a:t>, </a:t>
            </a:r>
            <a:r>
              <a:rPr lang="en-US" sz="2800" i="1" dirty="0"/>
              <a:t>T</a:t>
            </a:r>
            <a:r>
              <a:rPr lang="en-US" sz="2800" i="1" baseline="-25000" dirty="0"/>
              <a:t>B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Outputs: </a:t>
            </a: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dirty="0"/>
              <a:t>, </a:t>
            </a: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</a:p>
        </p:txBody>
      </p:sp>
      <p:graphicFrame>
        <p:nvGraphicFramePr>
          <p:cNvPr id="28678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2101850" y="2744788"/>
          <a:ext cx="4679950" cy="320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VISIO" r:id="rId8" imgW="1628823" imgH="1343359" progId="Visio.Drawing.6">
                  <p:embed/>
                </p:oleObj>
              </mc:Choice>
              <mc:Fallback>
                <p:oleObj name="VISIO" r:id="rId8" imgW="1628823" imgH="1343359" progId="Visio.Drawing.6">
                  <p:embed/>
                  <p:pic>
                    <p:nvPicPr>
                      <p:cNvPr id="2867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2744788"/>
                        <a:ext cx="4679950" cy="320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5C40C9F-5550-3F40-BE10-8DF5897942F6}" type="slidenum">
              <a:rPr lang="en-US" sz="1400"/>
              <a:pPr/>
              <a:t>44</a:t>
            </a:fld>
            <a:endParaRPr lang="en-US" sz="1400" dirty="0"/>
          </a:p>
        </p:txBody>
      </p:sp>
      <p:sp>
        <p:nvSpPr>
          <p:cNvPr id="2969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Diagram</a:t>
            </a:r>
          </a:p>
        </p:txBody>
      </p:sp>
      <p:sp>
        <p:nvSpPr>
          <p:cNvPr id="29701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Moore FSM: outputs labeled in each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States: Circles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Transitions: Arcs</a:t>
            </a:r>
            <a:endParaRPr lang="en-US" sz="2800" i="1" baseline="-25000" dirty="0"/>
          </a:p>
        </p:txBody>
      </p:sp>
      <p:graphicFrame>
        <p:nvGraphicFramePr>
          <p:cNvPr id="29702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381377" y="2424113"/>
          <a:ext cx="4314825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VISIO" r:id="rId8" imgW="1999204" imgH="1993118" progId="Visio.Drawing.6">
                  <p:embed/>
                </p:oleObj>
              </mc:Choice>
              <mc:Fallback>
                <p:oleObj name="VISIO" r:id="rId8" imgW="1999204" imgH="1993118" progId="Visio.Drawing.6">
                  <p:embed/>
                  <p:pic>
                    <p:nvPicPr>
                      <p:cNvPr id="2970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7" y="2424113"/>
                        <a:ext cx="4314825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EE9243F-1E32-2B4D-904D-20C6F207B018}" type="slidenum">
              <a:rPr lang="en-US" sz="1400"/>
              <a:pPr/>
              <a:t>45</a:t>
            </a:fld>
            <a:endParaRPr lang="en-US" sz="1400" dirty="0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Diagram</a:t>
            </a:r>
          </a:p>
        </p:txBody>
      </p:sp>
      <p:sp>
        <p:nvSpPr>
          <p:cNvPr id="30725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Moore FSM: outputs labeled in each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States: Circles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Transitions: Arcs</a:t>
            </a:r>
            <a:endParaRPr lang="en-US" sz="2800" i="1" baseline="-25000" dirty="0"/>
          </a:p>
        </p:txBody>
      </p:sp>
      <p:graphicFrame>
        <p:nvGraphicFramePr>
          <p:cNvPr id="30726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381377" y="2424113"/>
          <a:ext cx="4314825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VISIO" r:id="rId8" imgW="2001299" imgH="1993667" progId="Visio.Drawing.6">
                  <p:embed/>
                </p:oleObj>
              </mc:Choice>
              <mc:Fallback>
                <p:oleObj name="VISIO" r:id="rId8" imgW="2001299" imgH="1993667" progId="Visio.Drawing.6">
                  <p:embed/>
                  <p:pic>
                    <p:nvPicPr>
                      <p:cNvPr id="307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7" y="2424113"/>
                        <a:ext cx="4314825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E673B33-E0C6-7E44-9610-01D14D51E48A}" type="slidenum">
              <a:rPr lang="en-US" sz="1400"/>
              <a:pPr/>
              <a:t>46</a:t>
            </a:fld>
            <a:endParaRPr lang="en-US" sz="1400" dirty="0"/>
          </a:p>
        </p:txBody>
      </p:sp>
      <p:sp>
        <p:nvSpPr>
          <p:cNvPr id="3174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Table</a:t>
            </a:r>
          </a:p>
        </p:txBody>
      </p:sp>
      <p:graphicFrame>
        <p:nvGraphicFramePr>
          <p:cNvPr id="60470" name="Group 54"/>
          <p:cNvGraphicFramePr>
            <a:graphicFrameLocks noGrp="1"/>
          </p:cNvGraphicFramePr>
          <p:nvPr>
            <p:ph idx="1"/>
            <p:custDataLst>
              <p:tags r:id="rId3"/>
            </p:custDataLst>
          </p:nvPr>
        </p:nvGraphicFramePr>
        <p:xfrm>
          <a:off x="1885950" y="2193926"/>
          <a:ext cx="5429250" cy="4389448"/>
        </p:xfrm>
        <a:graphic>
          <a:graphicData uri="http://schemas.openxmlformats.org/drawingml/2006/table">
            <a:tbl>
              <a:tblPr/>
              <a:tblGrid>
                <a:gridCol w="1357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Inputs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NS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AEA24F6-A980-C54D-8326-A58774EA585F}" type="slidenum">
              <a:rPr lang="en-US" sz="1400"/>
              <a:pPr/>
              <a:t>47</a:t>
            </a:fld>
            <a:endParaRPr lang="en-US" sz="1400" dirty="0"/>
          </a:p>
        </p:txBody>
      </p:sp>
      <p:sp>
        <p:nvSpPr>
          <p:cNvPr id="3277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1"/>
            <a:ext cx="7772400" cy="840828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State Transition Table</a:t>
            </a:r>
          </a:p>
        </p:txBody>
      </p:sp>
      <p:graphicFrame>
        <p:nvGraphicFramePr>
          <p:cNvPr id="64625" name="Group 113"/>
          <p:cNvGraphicFramePr>
            <a:graphicFrameLocks noGrp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59905457"/>
              </p:ext>
            </p:extLst>
          </p:nvPr>
        </p:nvGraphicFramePr>
        <p:xfrm>
          <a:off x="143225" y="980484"/>
          <a:ext cx="6491288" cy="4145080"/>
        </p:xfrm>
        <a:graphic>
          <a:graphicData uri="http://schemas.openxmlformats.org/drawingml/2006/table">
            <a:tbl>
              <a:tblPr/>
              <a:tblGrid>
                <a:gridCol w="99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Inputs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NS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 +1)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 +1)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4631" name="Group 119"/>
          <p:cNvGraphicFramePr>
            <a:graphicFrameLocks noGrp="1"/>
          </p:cNvGraphicFramePr>
          <p:nvPr>
            <p:ph sz="half" idx="2"/>
            <p:custDataLst>
              <p:tags r:id="rId4"/>
            </p:custDataLst>
          </p:nvPr>
        </p:nvGraphicFramePr>
        <p:xfrm>
          <a:off x="6915150" y="2430464"/>
          <a:ext cx="2052638" cy="2181227"/>
        </p:xfrm>
        <a:graphic>
          <a:graphicData uri="http://schemas.openxmlformats.org/drawingml/2006/table">
            <a:tbl>
              <a:tblPr/>
              <a:tblGrid>
                <a:gridCol w="78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Encoding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2854" name="Rectangle 9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57348" y="5135727"/>
            <a:ext cx="67214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i="1" dirty="0"/>
              <a:t>Q</a:t>
            </a:r>
            <a:r>
              <a:rPr lang="en-US" baseline="-25000" dirty="0"/>
              <a:t>1</a:t>
            </a:r>
            <a:r>
              <a:rPr lang="en-US" i="1" dirty="0"/>
              <a:t>(t+1)= Q</a:t>
            </a:r>
            <a:r>
              <a:rPr lang="en-US" baseline="-25000" dirty="0"/>
              <a:t>1</a:t>
            </a:r>
            <a:r>
              <a:rPr lang="en-US" i="1" dirty="0"/>
              <a:t>(t)</a:t>
            </a:r>
            <a:r>
              <a:rPr lang="en-US" dirty="0">
                <a:latin typeface="Symbol" charset="0"/>
                <a:sym typeface="Symbol"/>
              </a:rPr>
              <a:t></a:t>
            </a:r>
            <a:r>
              <a:rPr lang="en-US" i="1" dirty="0"/>
              <a:t>Q</a:t>
            </a:r>
            <a:r>
              <a:rPr lang="en-US" baseline="-25000" dirty="0"/>
              <a:t>0</a:t>
            </a:r>
            <a:r>
              <a:rPr lang="en-US" i="1" dirty="0"/>
              <a:t>(t)</a:t>
            </a:r>
          </a:p>
          <a:p>
            <a:pPr marL="342900" indent="-342900">
              <a:spcBef>
                <a:spcPct val="20000"/>
              </a:spcBef>
            </a:pPr>
            <a:r>
              <a:rPr lang="en-US" i="1" dirty="0"/>
              <a:t>Q</a:t>
            </a:r>
            <a:r>
              <a:rPr lang="en-US" baseline="-25000" dirty="0"/>
              <a:t>0</a:t>
            </a:r>
            <a:r>
              <a:rPr lang="en-US" i="1" dirty="0"/>
              <a:t>(t+1)= Q’</a:t>
            </a:r>
            <a:r>
              <a:rPr lang="en-US" baseline="-25000" dirty="0"/>
              <a:t>1</a:t>
            </a:r>
            <a:r>
              <a:rPr lang="en-US" dirty="0"/>
              <a:t>(t)</a:t>
            </a:r>
            <a:r>
              <a:rPr lang="en-US" i="1" dirty="0"/>
              <a:t>Q’</a:t>
            </a:r>
            <a:r>
              <a:rPr lang="en-US" baseline="-25000" dirty="0"/>
              <a:t>0</a:t>
            </a:r>
            <a:r>
              <a:rPr lang="en-US" dirty="0"/>
              <a:t>(t)</a:t>
            </a:r>
            <a:r>
              <a:rPr lang="en-US" i="1" dirty="0"/>
              <a:t>T’</a:t>
            </a:r>
            <a:r>
              <a:rPr lang="en-US" i="1" baseline="-25000" dirty="0"/>
              <a:t>A</a:t>
            </a:r>
            <a:r>
              <a:rPr lang="en-US" i="1" dirty="0"/>
              <a:t> + Q</a:t>
            </a:r>
            <a:r>
              <a:rPr lang="en-US" baseline="-25000" dirty="0"/>
              <a:t>1</a:t>
            </a:r>
            <a:r>
              <a:rPr lang="en-US" dirty="0"/>
              <a:t>(t)</a:t>
            </a:r>
            <a:r>
              <a:rPr lang="en-US" i="1" dirty="0"/>
              <a:t>Q’</a:t>
            </a:r>
            <a:r>
              <a:rPr lang="en-US" baseline="-25000" dirty="0"/>
              <a:t>0</a:t>
            </a:r>
            <a:r>
              <a:rPr lang="en-US" dirty="0"/>
              <a:t>(t)</a:t>
            </a:r>
            <a:r>
              <a:rPr lang="en-US" i="1" dirty="0"/>
              <a:t>T’</a:t>
            </a:r>
            <a:r>
              <a:rPr lang="en-US" i="1" baseline="-25000" dirty="0"/>
              <a:t>B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33303BF-77F7-0F46-BE66-5475185758BB}" type="slidenum">
              <a:rPr lang="en-US" sz="1400"/>
              <a:pPr/>
              <a:t>48</a:t>
            </a:fld>
            <a:endParaRPr lang="en-US" sz="1400" dirty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38" y="0"/>
            <a:ext cx="7772400" cy="812800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Traffic Light Controller: FSM Output Table</a:t>
            </a:r>
          </a:p>
        </p:txBody>
      </p:sp>
      <p:graphicFrame>
        <p:nvGraphicFramePr>
          <p:cNvPr id="68681" name="Group 73"/>
          <p:cNvGraphicFramePr>
            <a:graphicFrameLocks noGrp="1"/>
          </p:cNvGraphicFramePr>
          <p:nvPr>
            <p:ph sz="half" idx="1"/>
            <p:custDataLst>
              <p:tags r:id="rId2"/>
            </p:custDataLst>
          </p:nvPr>
        </p:nvGraphicFramePr>
        <p:xfrm>
          <a:off x="577850" y="971551"/>
          <a:ext cx="5257800" cy="3108528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Outputs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8659" name="Group 51"/>
          <p:cNvGraphicFramePr>
            <a:graphicFrameLocks noGrp="1"/>
          </p:cNvGraphicFramePr>
          <p:nvPr>
            <p:ph sz="half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99165456"/>
              </p:ext>
            </p:extLst>
          </p:nvPr>
        </p:nvGraphicFramePr>
        <p:xfrm>
          <a:off x="6200775" y="952500"/>
          <a:ext cx="2514600" cy="2297113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Encoding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green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yellow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red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859" name="Rectangle 7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29351" y="3517900"/>
            <a:ext cx="2066925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baseline="-25000" dirty="0"/>
              <a:t>1</a:t>
            </a:r>
            <a:r>
              <a:rPr lang="en-US" sz="2800" i="1" dirty="0"/>
              <a:t> = Q</a:t>
            </a:r>
            <a:r>
              <a:rPr lang="en-US" sz="2800" baseline="-25000" dirty="0"/>
              <a:t>1</a:t>
            </a:r>
            <a:endParaRPr lang="en-US" sz="2800" i="1" dirty="0"/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baseline="-25000" dirty="0"/>
              <a:t>0</a:t>
            </a:r>
            <a:r>
              <a:rPr lang="en-US" sz="2800" i="1" dirty="0"/>
              <a:t> = Q’</a:t>
            </a:r>
            <a:r>
              <a:rPr lang="en-US" sz="2800" baseline="-25000" dirty="0"/>
              <a:t>1</a:t>
            </a:r>
            <a:r>
              <a:rPr lang="en-US" sz="2800" i="1" dirty="0"/>
              <a:t>Q</a:t>
            </a:r>
            <a:r>
              <a:rPr lang="en-US" sz="2800" baseline="-25000" dirty="0"/>
              <a:t>0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  <a:r>
              <a:rPr lang="en-US" sz="2800" baseline="-25000" dirty="0"/>
              <a:t>1</a:t>
            </a:r>
            <a:r>
              <a:rPr lang="en-US" sz="2800" i="1" dirty="0"/>
              <a:t> = Q’</a:t>
            </a:r>
            <a:r>
              <a:rPr lang="en-US" sz="2800" baseline="-25000" dirty="0"/>
              <a:t>1</a:t>
            </a:r>
            <a:endParaRPr lang="en-US" sz="2800" i="1" dirty="0"/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  <a:r>
              <a:rPr lang="en-US" sz="2800" baseline="-25000" dirty="0"/>
              <a:t>0</a:t>
            </a:r>
            <a:r>
              <a:rPr lang="en-US" sz="2800" i="1" dirty="0"/>
              <a:t> = Q</a:t>
            </a:r>
            <a:r>
              <a:rPr lang="en-US" sz="2800" baseline="-25000" dirty="0"/>
              <a:t>1</a:t>
            </a:r>
            <a:r>
              <a:rPr lang="en-US" sz="2800" i="1" dirty="0"/>
              <a:t>Q</a:t>
            </a:r>
            <a:r>
              <a:rPr lang="en-US" sz="2800" baseline="-25000" dirty="0"/>
              <a:t>0</a:t>
            </a:r>
            <a:endParaRPr lang="en-US" sz="2800" i="1" baseline="-25000" dirty="0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79CB1E9-E069-AF4C-8E38-AD0D6E3458B1}" type="slidenum">
              <a:rPr lang="en-US" sz="1400"/>
              <a:pPr/>
              <a:t>49</a:t>
            </a:fld>
            <a:endParaRPr lang="en-US" sz="1400" dirty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0"/>
            <a:ext cx="7772400" cy="1038578"/>
          </a:xfrm>
        </p:spPr>
        <p:txBody>
          <a:bodyPr/>
          <a:lstStyle/>
          <a:p>
            <a:pPr algn="l" eaLnBrk="1" hangingPunct="1"/>
            <a:r>
              <a:rPr lang="en-US" sz="3600" dirty="0">
                <a:latin typeface="Times New Roman" charset="0"/>
              </a:rPr>
              <a:t>Traffic Light Controller: State Register</a:t>
            </a:r>
          </a:p>
        </p:txBody>
      </p:sp>
      <p:graphicFrame>
        <p:nvGraphicFramePr>
          <p:cNvPr id="34820" name="Object 3"/>
          <p:cNvGraphicFramePr>
            <a:graphicFrameLocks noGrp="1" noChangeAspect="1"/>
          </p:cNvGraphicFramePr>
          <p:nvPr>
            <p:ph idx="1"/>
            <p:custDataLst>
              <p:tags r:id="rId3"/>
            </p:custDataLst>
          </p:nvPr>
        </p:nvGraphicFramePr>
        <p:xfrm>
          <a:off x="4325938" y="2044701"/>
          <a:ext cx="1922462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VISIO" r:id="rId6" imgW="769378" imgH="1343359" progId="Visio.Drawing.6">
                  <p:embed/>
                </p:oleObj>
              </mc:Choice>
              <mc:Fallback>
                <p:oleObj name="VISIO" r:id="rId6" imgW="769378" imgH="1343359" progId="Visio.Drawing.6">
                  <p:embed/>
                  <p:pic>
                    <p:nvPicPr>
                      <p:cNvPr id="3482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938" y="2044701"/>
                        <a:ext cx="1922462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7F35BCF-FF84-6744-93AA-9151A2863569}" type="slidenum">
              <a:rPr lang="en-US" sz="1400"/>
              <a:pPr/>
              <a:t>50</a:t>
            </a:fld>
            <a:endParaRPr lang="en-US" sz="1400" dirty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Traffic Light Controller: Logic Diagram</a:t>
            </a:r>
          </a:p>
        </p:txBody>
      </p:sp>
      <p:graphicFrame>
        <p:nvGraphicFramePr>
          <p:cNvPr id="35844" name="Object 3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</p:nvPr>
        </p:nvGraphicFramePr>
        <p:xfrm>
          <a:off x="228602" y="1295401"/>
          <a:ext cx="6030913" cy="398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VISIO" r:id="rId6" imgW="2462316" imgH="1628823" progId="Visio.Drawing.6">
                  <p:embed/>
                </p:oleObj>
              </mc:Choice>
              <mc:Fallback>
                <p:oleObj name="VISIO" r:id="rId6" imgW="2462316" imgH="1628823" progId="Visio.Drawing.6">
                  <p:embed/>
                  <p:pic>
                    <p:nvPicPr>
                      <p:cNvPr id="358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2" y="1295401"/>
                        <a:ext cx="6030913" cy="398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0454230-7475-4141-AA8A-4CB0E5A94DB7}" type="slidenum">
              <a:rPr lang="en-US" sz="1400"/>
              <a:pPr/>
              <a:t>51</a:t>
            </a:fld>
            <a:endParaRPr lang="en-US" sz="1400" dirty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0"/>
            <a:ext cx="7772400" cy="936978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Traffic Light Controller: Output Logic</a:t>
            </a:r>
          </a:p>
        </p:txBody>
      </p:sp>
      <p:graphicFrame>
        <p:nvGraphicFramePr>
          <p:cNvPr id="36868" name="Object 3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</p:nvPr>
        </p:nvGraphicFramePr>
        <p:xfrm>
          <a:off x="381000" y="1371600"/>
          <a:ext cx="8458200" cy="393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VISIO" r:id="rId6" imgW="3500366" imgH="1628823" progId="Visio.Drawing.6">
                  <p:embed/>
                </p:oleObj>
              </mc:Choice>
              <mc:Fallback>
                <p:oleObj name="VISIO" r:id="rId6" imgW="3500366" imgH="1628823" progId="Visio.Drawing.6">
                  <p:embed/>
                  <p:pic>
                    <p:nvPicPr>
                      <p:cNvPr id="3686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371600"/>
                        <a:ext cx="8458200" cy="393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15950" y="2"/>
            <a:ext cx="7772400" cy="982133"/>
          </a:xfrm>
        </p:spPr>
        <p:txBody>
          <a:bodyPr/>
          <a:lstStyle/>
          <a:p>
            <a:r>
              <a:rPr lang="en-US" altLang="en-US" dirty="0"/>
              <a:t>Summary: Implementation</a:t>
            </a:r>
          </a:p>
        </p:txBody>
      </p:sp>
      <p:sp>
        <p:nvSpPr>
          <p:cNvPr id="5529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0B4131-C35D-4CDC-9DB2-24742C2550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501650" y="868973"/>
            <a:ext cx="833278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Set up canonical form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Mealy or Moore machine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Identify the next states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state diagram </a:t>
            </a:r>
            <a:r>
              <a:rPr lang="en-US" altLang="en-US" sz="3200" dirty="0">
                <a:latin typeface="Cambria Math" pitchFamily="18" charset="0"/>
              </a:rPr>
              <a:t>⇨ </a:t>
            </a:r>
            <a:r>
              <a:rPr lang="en-US" altLang="en-US" sz="3200" dirty="0"/>
              <a:t>state table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990033"/>
                </a:solidFill>
              </a:rPr>
              <a:t>state assignment</a:t>
            </a:r>
            <a:r>
              <a:rPr lang="en-US" altLang="en-US" sz="3200" dirty="0"/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Derive excitation table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Inputs of flip flops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Design the combinational logic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990033"/>
                </a:solidFill>
              </a:rPr>
              <a:t>don’t care set utilization</a:t>
            </a:r>
          </a:p>
        </p:txBody>
      </p:sp>
    </p:spTree>
    <p:extLst>
      <p:ext uri="{BB962C8B-B14F-4D97-AF65-F5344CB8AC3E}">
        <p14:creationId xmlns:p14="http://schemas.microsoft.com/office/powerpoint/2010/main" val="2460799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9518</TotalTime>
  <Words>3711</Words>
  <Application>Microsoft Office PowerPoint</Application>
  <PresentationFormat>On-screen Show (4:3)</PresentationFormat>
  <Paragraphs>1660</Paragraphs>
  <Slides>52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Cambria Math</vt:lpstr>
      <vt:lpstr>Symbol</vt:lpstr>
      <vt:lpstr>Times New Roman</vt:lpstr>
      <vt:lpstr>Default Design</vt:lpstr>
      <vt:lpstr>VISIO</vt:lpstr>
      <vt:lpstr>PowerPoint Presentation</vt:lpstr>
      <vt:lpstr>3. Implementation</vt:lpstr>
      <vt:lpstr>Specification</vt:lpstr>
      <vt:lpstr>Finite State Machine: Overview using An example</vt:lpstr>
      <vt:lpstr>Finite State Machine: Overview using An example</vt:lpstr>
      <vt:lpstr>Finite State Machine: Not all Sequences are created equal</vt:lpstr>
      <vt:lpstr>PowerPoint Presentation</vt:lpstr>
      <vt:lpstr>Design Flow</vt:lpstr>
      <vt:lpstr>Design Flow: Examples</vt:lpstr>
      <vt:lpstr>Example: A Counter </vt:lpstr>
      <vt:lpstr>Counter: Input-output relation ⇒ State diagram</vt:lpstr>
      <vt:lpstr>Counter: State diagram ⇒ State assignment</vt:lpstr>
      <vt:lpstr>Counter: State assignment ⇒ Excitation 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Life on Mars?</vt:lpstr>
      <vt:lpstr>Mars Life Recognizer FSM</vt:lpstr>
      <vt:lpstr>PowerPoint Presentation</vt:lpstr>
      <vt:lpstr>PowerPoint Presentation</vt:lpstr>
      <vt:lpstr>State Diagram =&gt; State Table =&gt; Excitation Table =&gt; Circuit</vt:lpstr>
      <vt:lpstr>State Diagram =&gt; State Table =&gt; Excitation Table =&gt; Circuit</vt:lpstr>
      <vt:lpstr>PowerPoint Presentation</vt:lpstr>
      <vt:lpstr>PowerPoint Presentation</vt:lpstr>
      <vt:lpstr>Mealy and Moore Machines: Canonical Form</vt:lpstr>
      <vt:lpstr>PowerPoint Presentation</vt:lpstr>
      <vt:lpstr>PowerPoint Presentation</vt:lpstr>
      <vt:lpstr>Mealy and Moore Machines: Mars Life Recognizer</vt:lpstr>
      <vt:lpstr>Mealy and Moore Machines: Mars Life Recognizer</vt:lpstr>
      <vt:lpstr>Mealy and Moore Machines: Mars Life Recognizer</vt:lpstr>
      <vt:lpstr>Mealy and Moore Machines: Mars Life Recognizer</vt:lpstr>
      <vt:lpstr>Mealy and Moore Machines: Mars Life Recognizer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Example: Traffic Light Controller</vt:lpstr>
      <vt:lpstr>Traffic Light Controller: FSM Black Box</vt:lpstr>
      <vt:lpstr>FSM State Transition Diagram</vt:lpstr>
      <vt:lpstr>FSM State Transition Diagram</vt:lpstr>
      <vt:lpstr>FSM State Transition Table</vt:lpstr>
      <vt:lpstr>State Transition Table</vt:lpstr>
      <vt:lpstr>Traffic Light Controller: FSM Output Table</vt:lpstr>
      <vt:lpstr>Traffic Light Controller: State Register</vt:lpstr>
      <vt:lpstr>Traffic Light Controller: Logic Diagram</vt:lpstr>
      <vt:lpstr>Traffic Light Controller: Output Logic</vt:lpstr>
      <vt:lpstr>Summary: Implementation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225</cp:revision>
  <cp:lastPrinted>2017-05-10T17:44:25Z</cp:lastPrinted>
  <dcterms:created xsi:type="dcterms:W3CDTF">2002-04-20T15:43:59Z</dcterms:created>
  <dcterms:modified xsi:type="dcterms:W3CDTF">2022-05-03T20:21:07Z</dcterms:modified>
</cp:coreProperties>
</file>