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76" r:id="rId2"/>
    <p:sldId id="257" r:id="rId3"/>
    <p:sldId id="278" r:id="rId4"/>
    <p:sldId id="273" r:id="rId5"/>
    <p:sldId id="271" r:id="rId6"/>
    <p:sldId id="259" r:id="rId7"/>
    <p:sldId id="272" r:id="rId8"/>
    <p:sldId id="279" r:id="rId9"/>
    <p:sldId id="260" r:id="rId10"/>
    <p:sldId id="261" r:id="rId11"/>
    <p:sldId id="281" r:id="rId12"/>
    <p:sldId id="280" r:id="rId13"/>
    <p:sldId id="282" r:id="rId14"/>
    <p:sldId id="262" r:id="rId15"/>
    <p:sldId id="283" r:id="rId16"/>
    <p:sldId id="263" r:id="rId17"/>
    <p:sldId id="264" r:id="rId18"/>
    <p:sldId id="274" r:id="rId19"/>
    <p:sldId id="284" r:id="rId20"/>
    <p:sldId id="265" r:id="rId21"/>
    <p:sldId id="266" r:id="rId22"/>
    <p:sldId id="267" r:id="rId23"/>
    <p:sldId id="268" r:id="rId24"/>
    <p:sldId id="269" r:id="rId25"/>
    <p:sldId id="275" r:id="rId26"/>
    <p:sldId id="270" r:id="rId2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1" d="100"/>
          <a:sy n="91" d="100"/>
        </p:scale>
        <p:origin x="44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mn-ea"/>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mn-ea"/>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mn-ea"/>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73F8D13-437B-43FA-BCEF-621DB2C6127C}" type="slidenum">
              <a:rPr lang="en-US" altLang="en-US"/>
              <a:pPr>
                <a:defRPr/>
              </a:pPr>
              <a:t>‹#›</a:t>
            </a:fld>
            <a:endParaRPr lang="en-US" altLang="en-US" dirty="0"/>
          </a:p>
        </p:txBody>
      </p:sp>
    </p:spTree>
    <p:extLst>
      <p:ext uri="{BB962C8B-B14F-4D97-AF65-F5344CB8AC3E}">
        <p14:creationId xmlns:p14="http://schemas.microsoft.com/office/powerpoint/2010/main" val="12430847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7F97F711-366D-4EA3-B4D8-0AE4665AF7AC}" type="slidenum">
              <a:rPr lang="en-US" altLang="en-US" smtClean="0"/>
              <a:pPr eaLnBrk="1" hangingPunct="1">
                <a:spcBef>
                  <a:spcPct val="0"/>
                </a:spcBef>
              </a:pPr>
              <a:t>2</a:t>
            </a:fld>
            <a:endParaRPr lang="en-US" altLang="en-US" dirty="0"/>
          </a:p>
        </p:txBody>
      </p:sp>
      <p:sp>
        <p:nvSpPr>
          <p:cNvPr id="26627" name="Rectangle 2"/>
          <p:cNvSpPr>
            <a:spLocks noGrp="1" noRot="1" noChangeAspect="1" noChangeArrowheads="1" noTextEdit="1"/>
          </p:cNvSpPr>
          <p:nvPr>
            <p:ph type="sldImg"/>
          </p:nvPr>
        </p:nvSpPr>
        <p:spPr>
          <a:xfrm>
            <a:off x="1143000" y="685800"/>
            <a:ext cx="4572000" cy="3429000"/>
          </a:xfrm>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Here we finish up our discussion on combination logic. We first will talk about complete set of gates, then move on to talk about other types of gates such as XOR gates and NAND / NOR gates. We will also talk about block diagram transfers, which is like converting a circuit into an equivalent circuit (i.e. it has the same exact function), but in the process changing and even reducing the number of gates.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FFD21434-4196-4819-80AA-F5881E2F2550}" type="slidenum">
              <a:rPr lang="en-US" altLang="en-US" smtClean="0"/>
              <a:pPr eaLnBrk="1" hangingPunct="1">
                <a:spcBef>
                  <a:spcPct val="0"/>
                </a:spcBef>
              </a:pPr>
              <a:t>5</a:t>
            </a:fld>
            <a:endParaRPr lang="en-US" altLang="en-US" dirty="0"/>
          </a:p>
        </p:txBody>
      </p:sp>
      <p:sp>
        <p:nvSpPr>
          <p:cNvPr id="27651" name="Rectangle 2"/>
          <p:cNvSpPr>
            <a:spLocks noGrp="1" noRot="1" noChangeAspect="1" noChangeArrowheads="1" noTextEdit="1"/>
          </p:cNvSpPr>
          <p:nvPr>
            <p:ph type="sldImg"/>
          </p:nvPr>
        </p:nvSpPr>
        <p:spPr>
          <a:xfrm>
            <a:off x="1143000" y="685800"/>
            <a:ext cx="4572000" cy="3429000"/>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 universal set simply means that some set of gates can implement any switching function. For example, {AND OR NOR} is a universal set because you can do any possible switching (0 or 1) function with it. {AND NOR} is also universal because  you can implement OR with just AND, NOT. Since you can do that, you can implement any switching function.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19FC73A9-0CEE-44CA-AC99-CD0E7EF50617}" type="slidenum">
              <a:rPr lang="en-US" altLang="en-US" smtClean="0"/>
              <a:pPr eaLnBrk="1" hangingPunct="1">
                <a:spcBef>
                  <a:spcPct val="0"/>
                </a:spcBef>
              </a:pPr>
              <a:t>6</a:t>
            </a:fld>
            <a:endParaRPr lang="en-US" altLang="en-US" dirty="0"/>
          </a:p>
        </p:txBody>
      </p:sp>
      <p:sp>
        <p:nvSpPr>
          <p:cNvPr id="28675" name="Rectangle 2"/>
          <p:cNvSpPr>
            <a:spLocks noGrp="1" noRot="1" noChangeAspect="1" noChangeArrowheads="1" noTextEdit="1"/>
          </p:cNvSpPr>
          <p:nvPr>
            <p:ph type="sldImg"/>
          </p:nvPr>
        </p:nvSpPr>
        <p:spPr>
          <a:xfrm>
            <a:off x="1143000" y="685800"/>
            <a:ext cx="4572000" cy="3429000"/>
          </a:xfrm>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 universal set simply means that some set of gates can implement any switching function. For example, {AND OR NOR} is a universal set because you can do any possible switching (0 or 1) function with it. {AND NOR} is also universal because  you can implement OR with just AND, NOT. Since you can do that, you can implement any switching function.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96E6A2C5-31B2-4724-BF2F-11AA2A2ED06F}" type="slidenum">
              <a:rPr lang="en-US" altLang="en-US" smtClean="0"/>
              <a:pPr eaLnBrk="1" hangingPunct="1">
                <a:spcBef>
                  <a:spcPct val="0"/>
                </a:spcBef>
              </a:pPr>
              <a:t>9</a:t>
            </a:fld>
            <a:endParaRPr lang="en-US" altLang="en-US" dirty="0"/>
          </a:p>
        </p:txBody>
      </p:sp>
      <p:sp>
        <p:nvSpPr>
          <p:cNvPr id="29699" name="Rectangle 2"/>
          <p:cNvSpPr>
            <a:spLocks noGrp="1" noRot="1" noChangeAspect="1" noChangeArrowheads="1" noTextEdit="1"/>
          </p:cNvSpPr>
          <p:nvPr>
            <p:ph type="sldImg"/>
          </p:nvPr>
        </p:nvSpPr>
        <p:spPr>
          <a:xfrm>
            <a:off x="1143000" y="685800"/>
            <a:ext cx="4572000" cy="3429000"/>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We see that a set consisting of just the NAND and NOR gates forms a universal set. We can implement a NOT gate by using a NAND gate and we can form an AND and OR gate by simply negating the NAND and NOR gates.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718707A8-EA40-47A4-B22C-765BEF1906EA}" type="slidenum">
              <a:rPr lang="en-US" altLang="en-US" smtClean="0"/>
              <a:pPr eaLnBrk="1" hangingPunct="1">
                <a:spcBef>
                  <a:spcPct val="0"/>
                </a:spcBef>
              </a:pPr>
              <a:t>10</a:t>
            </a:fld>
            <a:endParaRPr lang="en-US" altLang="en-US" dirty="0"/>
          </a:p>
        </p:txBody>
      </p:sp>
      <p:sp>
        <p:nvSpPr>
          <p:cNvPr id="30723" name="Rectangle 2"/>
          <p:cNvSpPr>
            <a:spLocks noGrp="1" noRot="1" noChangeAspect="1" noChangeArrowheads="1" noTextEdit="1"/>
          </p:cNvSpPr>
          <p:nvPr>
            <p:ph type="sldImg"/>
          </p:nvPr>
        </p:nvSpPr>
        <p:spPr>
          <a:xfrm>
            <a:off x="1143000" y="685800"/>
            <a:ext cx="4572000" cy="3429000"/>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 XOR gate is a gate that is 1 only when one and only one of the two inputs is also 1. If both are 0 or both are 1, then the XOR gate will output a 0 also.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718707A8-EA40-47A4-B22C-765BEF1906EA}" type="slidenum">
              <a:rPr lang="en-US" altLang="en-US" smtClean="0"/>
              <a:pPr eaLnBrk="1" hangingPunct="1">
                <a:spcBef>
                  <a:spcPct val="0"/>
                </a:spcBef>
              </a:pPr>
              <a:t>11</a:t>
            </a:fld>
            <a:endParaRPr lang="en-US" altLang="en-US" dirty="0"/>
          </a:p>
        </p:txBody>
      </p:sp>
      <p:sp>
        <p:nvSpPr>
          <p:cNvPr id="30723" name="Rectangle 2"/>
          <p:cNvSpPr>
            <a:spLocks noGrp="1" noRot="1" noChangeAspect="1" noChangeArrowheads="1" noTextEdit="1"/>
          </p:cNvSpPr>
          <p:nvPr>
            <p:ph type="sldImg"/>
          </p:nvPr>
        </p:nvSpPr>
        <p:spPr>
          <a:xfrm>
            <a:off x="1143000" y="685800"/>
            <a:ext cx="4572000" cy="3429000"/>
          </a:xfrm>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 XOR gate is a gate that is 1 only when one and only one of the two inputs is also 1. If both are 0 or both are 1, then the XOR gate will output a 0 also.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CF73BBF7-F372-4CC3-A719-0E6C17A89F0F}" type="slidenum">
              <a:rPr lang="en-US" altLang="en-US" smtClean="0"/>
              <a:pPr eaLnBrk="1" hangingPunct="1">
                <a:spcBef>
                  <a:spcPct val="0"/>
                </a:spcBef>
              </a:pPr>
              <a:t>12</a:t>
            </a:fld>
            <a:endParaRPr lang="en-US" altLang="en-US" dirty="0"/>
          </a:p>
        </p:txBody>
      </p:sp>
      <p:sp>
        <p:nvSpPr>
          <p:cNvPr id="31747" name="Rectangle 2"/>
          <p:cNvSpPr>
            <a:spLocks noGrp="1" noRot="1" noChangeAspect="1" noChangeArrowheads="1" noTextEdit="1"/>
          </p:cNvSpPr>
          <p:nvPr>
            <p:ph type="sldImg"/>
          </p:nvPr>
        </p:nvSpPr>
        <p:spPr>
          <a:xfrm>
            <a:off x="1143000" y="685800"/>
            <a:ext cx="4572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 XOR gate is a gate that is 1 only when one and only one of the two inputs is also 1. If both are 0 or both are 1, then the XOR gate will output a 0 also.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CF73BBF7-F372-4CC3-A719-0E6C17A89F0F}" type="slidenum">
              <a:rPr lang="en-US" altLang="en-US" smtClean="0"/>
              <a:pPr eaLnBrk="1" hangingPunct="1">
                <a:spcBef>
                  <a:spcPct val="0"/>
                </a:spcBef>
              </a:pPr>
              <a:t>13</a:t>
            </a:fld>
            <a:endParaRPr lang="en-US" altLang="en-US" dirty="0"/>
          </a:p>
        </p:txBody>
      </p:sp>
      <p:sp>
        <p:nvSpPr>
          <p:cNvPr id="31747" name="Rectangle 2"/>
          <p:cNvSpPr>
            <a:spLocks noGrp="1" noRot="1" noChangeAspect="1" noChangeArrowheads="1" noTextEdit="1"/>
          </p:cNvSpPr>
          <p:nvPr>
            <p:ph type="sldImg"/>
          </p:nvPr>
        </p:nvSpPr>
        <p:spPr>
          <a:xfrm>
            <a:off x="1143000" y="685800"/>
            <a:ext cx="4572000" cy="342900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 XOR gate is a gate that is 1 only when one and only one of the two inputs is also 1. If both are 0 or both are 1, then the XOR gate will output a 0 also.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9A607B84-6B4A-44BD-822B-E225650412D4}" type="slidenum">
              <a:rPr lang="en-US" altLang="en-US" smtClean="0"/>
              <a:pPr eaLnBrk="1" hangingPunct="1">
                <a:spcBef>
                  <a:spcPct val="0"/>
                </a:spcBef>
              </a:pPr>
              <a:t>16</a:t>
            </a:fld>
            <a:endParaRPr lang="en-US" altLang="en-US" dirty="0"/>
          </a:p>
        </p:txBody>
      </p:sp>
      <p:sp>
        <p:nvSpPr>
          <p:cNvPr id="32771" name="Rectangle 2"/>
          <p:cNvSpPr>
            <a:spLocks noGrp="1" noRot="1" noChangeAspect="1" noChangeArrowheads="1" noTextEdit="1"/>
          </p:cNvSpPr>
          <p:nvPr>
            <p:ph type="sldImg"/>
          </p:nvPr>
        </p:nvSpPr>
        <p:spPr>
          <a:xfrm>
            <a:off x="1143000" y="685800"/>
            <a:ext cx="4572000" cy="3429000"/>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Shannon</a:t>
            </a:r>
            <a:r>
              <a:rPr lang="ja-JP" altLang="en-US" dirty="0"/>
              <a:t>’</a:t>
            </a:r>
            <a:r>
              <a:rPr lang="en-US" altLang="ja-JP" dirty="0"/>
              <a:t>s Expression is actually very useful equation. It simply says a function can be decomposed by restricting X. Thus we have two cases, one when X is 0 and one when X is 1. </a:t>
            </a:r>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FFA86BFE-524B-41E7-944F-C5011D16A36E}" type="slidenum">
              <a:rPr lang="en-US" altLang="en-US" smtClean="0"/>
              <a:pPr eaLnBrk="1" hangingPunct="1">
                <a:spcBef>
                  <a:spcPct val="0"/>
                </a:spcBef>
              </a:pPr>
              <a:t>17</a:t>
            </a:fld>
            <a:endParaRPr lang="en-US" altLang="en-US" dirty="0"/>
          </a:p>
        </p:txBody>
      </p:sp>
      <p:sp>
        <p:nvSpPr>
          <p:cNvPr id="33795"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3379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dirty="0"/>
              <a:t>Using Shannon</a:t>
            </a:r>
            <a:r>
              <a:rPr lang="ja-JP" altLang="en-US" dirty="0"/>
              <a:t>’</a:t>
            </a:r>
            <a:r>
              <a:rPr lang="en-US" altLang="ja-JP" dirty="0"/>
              <a:t>s Expression, we can easily solve for the answer to our problem. First we put parentheses around terms with higher precedence (like AND terms), and then from there we apply Shannon</a:t>
            </a:r>
            <a:r>
              <a:rPr lang="ja-JP" altLang="en-US" dirty="0"/>
              <a:t>’</a:t>
            </a:r>
            <a:r>
              <a:rPr lang="en-US" altLang="ja-JP" dirty="0"/>
              <a:t>s Expression to derive the two cares of when X is 1 and X is 0. Because we see that when X is 1, the function is Y, and when X is 0, the function is 0, we realize that the function is simply XY. </a:t>
            </a:r>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7E60CCDF-A50A-4420-A320-08C37F586E8C}" type="slidenum">
              <a:rPr lang="en-US" altLang="en-US" smtClean="0"/>
              <a:pPr eaLnBrk="1" hangingPunct="1">
                <a:spcBef>
                  <a:spcPct val="0"/>
                </a:spcBef>
              </a:pPr>
              <a:t>22</a:t>
            </a:fld>
            <a:endParaRPr lang="en-US" altLang="en-US" dirty="0"/>
          </a:p>
        </p:txBody>
      </p:sp>
      <p:sp>
        <p:nvSpPr>
          <p:cNvPr id="34819" name="Rectangle 2"/>
          <p:cNvSpPr>
            <a:spLocks noGrp="1" noRot="1" noChangeAspect="1" noChangeArrowheads="1" noTextEdit="1"/>
          </p:cNvSpPr>
          <p:nvPr>
            <p:ph type="sldImg"/>
          </p:nvPr>
        </p:nvSpPr>
        <p:spPr>
          <a:xfrm>
            <a:off x="1143000" y="685800"/>
            <a:ext cx="4572000" cy="3429000"/>
          </a:xfrm>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DeMorgan</a:t>
            </a:r>
            <a:r>
              <a:rPr lang="ja-JP" altLang="en-US"/>
              <a:t>’</a:t>
            </a:r>
            <a:r>
              <a:rPr lang="en-US" altLang="ja-JP" dirty="0"/>
              <a:t>s Law implies that if you are given a NOR gate, you can convert that to an AND gate with two inverted inputs. Same with a NAND gate, you can replace a NAND gate with a OR gate with two inverted inputs. </a:t>
            </a:r>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25C454F2-9102-4029-9CC9-D608EFF8686C}" type="slidenum">
              <a:rPr lang="en-US" altLang="en-US" smtClean="0"/>
              <a:pPr eaLnBrk="1" hangingPunct="1">
                <a:spcBef>
                  <a:spcPct val="0"/>
                </a:spcBef>
              </a:pPr>
              <a:t>23</a:t>
            </a:fld>
            <a:endParaRPr lang="en-US" altLang="en-US" dirty="0"/>
          </a:p>
        </p:txBody>
      </p:sp>
      <p:sp>
        <p:nvSpPr>
          <p:cNvPr id="35843" name="Rectangle 2"/>
          <p:cNvSpPr>
            <a:spLocks noGrp="1" noRot="1" noChangeAspect="1" noChangeArrowheads="1" noTextEdit="1"/>
          </p:cNvSpPr>
          <p:nvPr>
            <p:ph type="sldImg"/>
          </p:nvPr>
        </p:nvSpPr>
        <p:spPr>
          <a:xfrm>
            <a:off x="1143000" y="685800"/>
            <a:ext cx="4572000" cy="3429000"/>
          </a:xfrm>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As we can see, there is a difference in how we transform our circuit. Comparing the two above, it is clear that using the NAND gates is much preferable to using the NOR gates as there are much less gates in the NAND version.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C54E64AD-70EE-4F99-B81B-681B48C6FDCC}" type="slidenum">
              <a:rPr lang="en-US" altLang="en-US" smtClean="0"/>
              <a:pPr eaLnBrk="1" hangingPunct="1">
                <a:spcBef>
                  <a:spcPct val="0"/>
                </a:spcBef>
              </a:pPr>
              <a:t>24</a:t>
            </a:fld>
            <a:endParaRPr lang="en-US" altLang="en-US" dirty="0"/>
          </a:p>
        </p:txBody>
      </p:sp>
      <p:sp>
        <p:nvSpPr>
          <p:cNvPr id="36867" name="Rectangle 2"/>
          <p:cNvSpPr>
            <a:spLocks noGrp="1" noRot="1" noChangeAspect="1" noChangeArrowheads="1" noTextEdit="1"/>
          </p:cNvSpPr>
          <p:nvPr>
            <p:ph type="sldImg"/>
          </p:nvPr>
        </p:nvSpPr>
        <p:spPr>
          <a:xfrm>
            <a:off x="1143000" y="685800"/>
            <a:ext cx="4572000" cy="3429000"/>
          </a:xfrm>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Here we transform a product of sums circuit (two OR gates followed by an AND gate) into one with just NOR gates. We see that in this case, we don</a:t>
            </a:r>
            <a:r>
              <a:rPr lang="ja-JP" altLang="en-US"/>
              <a:t>’</a:t>
            </a:r>
            <a:r>
              <a:rPr lang="en-US" altLang="ja-JP" dirty="0"/>
              <a:t>t have a lot of gates like we did in the Sum of Products case. </a:t>
            </a:r>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80C9264A-5F79-45DC-B797-CF3354B6E26E}" type="slidenum">
              <a:rPr lang="en-US" altLang="en-US" smtClean="0"/>
              <a:pPr eaLnBrk="1" hangingPunct="1">
                <a:spcBef>
                  <a:spcPct val="0"/>
                </a:spcBef>
              </a:pPr>
              <a:t>26</a:t>
            </a:fld>
            <a:endParaRPr lang="en-US" altLang="en-US" dirty="0"/>
          </a:p>
        </p:txBody>
      </p:sp>
      <p:sp>
        <p:nvSpPr>
          <p:cNvPr id="37891"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dirty="0"/>
              <a:t>A combinational logic cannot have some sort of feedback loop where the output of a logic is also the input of it. A sequential network on the other hand can have this feature.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A1413B8-F903-4942-83DF-72280027627C}" type="slidenum">
              <a:rPr lang="en-US" altLang="en-US"/>
              <a:pPr>
                <a:defRPr/>
              </a:pPr>
              <a:t>‹#›</a:t>
            </a:fld>
            <a:endParaRPr lang="en-US" altLang="en-US" dirty="0"/>
          </a:p>
        </p:txBody>
      </p:sp>
    </p:spTree>
    <p:extLst>
      <p:ext uri="{BB962C8B-B14F-4D97-AF65-F5344CB8AC3E}">
        <p14:creationId xmlns:p14="http://schemas.microsoft.com/office/powerpoint/2010/main" val="4273723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C95BC3B-6BE5-47B3-BB8F-38D09DA36260}" type="slidenum">
              <a:rPr lang="en-US" altLang="en-US"/>
              <a:pPr>
                <a:defRPr/>
              </a:pPr>
              <a:t>‹#›</a:t>
            </a:fld>
            <a:endParaRPr lang="en-US" altLang="en-US" dirty="0"/>
          </a:p>
        </p:txBody>
      </p:sp>
    </p:spTree>
    <p:extLst>
      <p:ext uri="{BB962C8B-B14F-4D97-AF65-F5344CB8AC3E}">
        <p14:creationId xmlns:p14="http://schemas.microsoft.com/office/powerpoint/2010/main" val="3656742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CFBB1F7-ABE1-4D15-9299-46211396906E}" type="slidenum">
              <a:rPr lang="en-US" altLang="en-US"/>
              <a:pPr>
                <a:defRPr/>
              </a:pPr>
              <a:t>‹#›</a:t>
            </a:fld>
            <a:endParaRPr lang="en-US" altLang="en-US" dirty="0"/>
          </a:p>
        </p:txBody>
      </p:sp>
    </p:spTree>
    <p:extLst>
      <p:ext uri="{BB962C8B-B14F-4D97-AF65-F5344CB8AC3E}">
        <p14:creationId xmlns:p14="http://schemas.microsoft.com/office/powerpoint/2010/main" val="3278037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AEB4DD18-0DB7-45AC-B015-C389EF616E04}" type="slidenum">
              <a:rPr lang="en-US" altLang="en-US"/>
              <a:pPr>
                <a:defRPr/>
              </a:pPr>
              <a:t>‹#›</a:t>
            </a:fld>
            <a:endParaRPr lang="en-US" altLang="en-US" dirty="0"/>
          </a:p>
        </p:txBody>
      </p:sp>
    </p:spTree>
    <p:extLst>
      <p:ext uri="{BB962C8B-B14F-4D97-AF65-F5344CB8AC3E}">
        <p14:creationId xmlns:p14="http://schemas.microsoft.com/office/powerpoint/2010/main" val="1188119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ABEE2D92-50B4-427B-8CBE-9BAD457A242C}" type="slidenum">
              <a:rPr lang="en-US" altLang="en-US"/>
              <a:pPr>
                <a:defRPr/>
              </a:pPr>
              <a:t>‹#›</a:t>
            </a:fld>
            <a:endParaRPr lang="en-US" altLang="en-US" dirty="0"/>
          </a:p>
        </p:txBody>
      </p:sp>
    </p:spTree>
    <p:extLst>
      <p:ext uri="{BB962C8B-B14F-4D97-AF65-F5344CB8AC3E}">
        <p14:creationId xmlns:p14="http://schemas.microsoft.com/office/powerpoint/2010/main" val="511202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4E6A2A08-F39E-4D1E-8F35-C92947B3497C}" type="slidenum">
              <a:rPr lang="en-US" altLang="en-US"/>
              <a:pPr>
                <a:defRPr/>
              </a:pPr>
              <a:t>‹#›</a:t>
            </a:fld>
            <a:endParaRPr lang="en-US" altLang="en-US" dirty="0"/>
          </a:p>
        </p:txBody>
      </p:sp>
    </p:spTree>
    <p:extLst>
      <p:ext uri="{BB962C8B-B14F-4D97-AF65-F5344CB8AC3E}">
        <p14:creationId xmlns:p14="http://schemas.microsoft.com/office/powerpoint/2010/main" val="1430991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E534F5B2-322D-46D4-A9B6-7D1F50F061E1}" type="slidenum">
              <a:rPr lang="en-US" altLang="en-US"/>
              <a:pPr>
                <a:defRPr/>
              </a:pPr>
              <a:t>‹#›</a:t>
            </a:fld>
            <a:endParaRPr lang="en-US" altLang="en-US" dirty="0"/>
          </a:p>
        </p:txBody>
      </p:sp>
    </p:spTree>
    <p:extLst>
      <p:ext uri="{BB962C8B-B14F-4D97-AF65-F5344CB8AC3E}">
        <p14:creationId xmlns:p14="http://schemas.microsoft.com/office/powerpoint/2010/main" val="4058977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A13BBCE-AB6F-42E7-9986-7EDFECEDA12B}" type="slidenum">
              <a:rPr lang="en-US" altLang="en-US"/>
              <a:pPr>
                <a:defRPr/>
              </a:pPr>
              <a:t>‹#›</a:t>
            </a:fld>
            <a:endParaRPr lang="en-US" altLang="en-US" dirty="0"/>
          </a:p>
        </p:txBody>
      </p:sp>
    </p:spTree>
    <p:extLst>
      <p:ext uri="{BB962C8B-B14F-4D97-AF65-F5344CB8AC3E}">
        <p14:creationId xmlns:p14="http://schemas.microsoft.com/office/powerpoint/2010/main" val="1575514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6221C76-DDA1-4C8A-A384-9F5734E43CFA}" type="slidenum">
              <a:rPr lang="en-US" altLang="en-US"/>
              <a:pPr>
                <a:defRPr/>
              </a:pPr>
              <a:t>‹#›</a:t>
            </a:fld>
            <a:endParaRPr lang="en-US" altLang="en-US" dirty="0"/>
          </a:p>
        </p:txBody>
      </p:sp>
    </p:spTree>
    <p:extLst>
      <p:ext uri="{BB962C8B-B14F-4D97-AF65-F5344CB8AC3E}">
        <p14:creationId xmlns:p14="http://schemas.microsoft.com/office/powerpoint/2010/main" val="322603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C1BFD8B-D629-4D9B-940B-7E7F54E6637A}" type="slidenum">
              <a:rPr lang="en-US" altLang="en-US"/>
              <a:pPr>
                <a:defRPr/>
              </a:pPr>
              <a:t>‹#›</a:t>
            </a:fld>
            <a:endParaRPr lang="en-US" altLang="en-US" dirty="0"/>
          </a:p>
        </p:txBody>
      </p:sp>
    </p:spTree>
    <p:extLst>
      <p:ext uri="{BB962C8B-B14F-4D97-AF65-F5344CB8AC3E}">
        <p14:creationId xmlns:p14="http://schemas.microsoft.com/office/powerpoint/2010/main" val="393712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6EF36A8-B686-40DB-8EFD-DA33221110CD}" type="slidenum">
              <a:rPr lang="en-US" altLang="en-US"/>
              <a:pPr>
                <a:defRPr/>
              </a:pPr>
              <a:t>‹#›</a:t>
            </a:fld>
            <a:endParaRPr lang="en-US" altLang="en-US" dirty="0"/>
          </a:p>
        </p:txBody>
      </p:sp>
    </p:spTree>
    <p:extLst>
      <p:ext uri="{BB962C8B-B14F-4D97-AF65-F5344CB8AC3E}">
        <p14:creationId xmlns:p14="http://schemas.microsoft.com/office/powerpoint/2010/main" val="1615365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ea typeface="+mn-ea"/>
              </a:defRPr>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ea typeface="+mn-ea"/>
              </a:defRPr>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3AE6E9D-B665-4D6A-A107-636C0285650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20.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30.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ubtitle 2"/>
          <p:cNvSpPr>
            <a:spLocks noGrp="1"/>
          </p:cNvSpPr>
          <p:nvPr>
            <p:ph type="subTitle" idx="1"/>
          </p:nvPr>
        </p:nvSpPr>
        <p:spPr>
          <a:xfrm>
            <a:off x="838200" y="914400"/>
            <a:ext cx="7259638" cy="5232400"/>
          </a:xfrm>
        </p:spPr>
        <p:txBody>
          <a:bodyPr/>
          <a:lstStyle/>
          <a:p>
            <a:r>
              <a:rPr lang="en-US" altLang="en-US" sz="2400" dirty="0"/>
              <a:t>CSE 140: Components and Design Techniques for Digital Systems</a:t>
            </a:r>
          </a:p>
          <a:p>
            <a:endParaRPr lang="en-US" altLang="en-US" sz="2400" dirty="0"/>
          </a:p>
          <a:p>
            <a:endParaRPr lang="en-US" altLang="en-US" sz="2400" dirty="0"/>
          </a:p>
          <a:p>
            <a:r>
              <a:rPr lang="en-US" altLang="en-US" dirty="0"/>
              <a:t>Lecture 6: Universal Gates</a:t>
            </a:r>
          </a:p>
          <a:p>
            <a:endParaRPr lang="en-US" altLang="en-US" dirty="0"/>
          </a:p>
          <a:p>
            <a:r>
              <a:rPr lang="en-US" altLang="en-US" sz="2000" dirty="0"/>
              <a:t>CK Cheng</a:t>
            </a:r>
          </a:p>
          <a:p>
            <a:r>
              <a:rPr lang="en-US" altLang="en-US" sz="2000" dirty="0"/>
              <a:t>Dept. of Computer Science and Engineering</a:t>
            </a:r>
          </a:p>
          <a:p>
            <a:r>
              <a:rPr lang="en-US" altLang="en-US" sz="2000" dirty="0"/>
              <a:t>University of California, San Diego</a:t>
            </a:r>
          </a:p>
        </p:txBody>
      </p:sp>
      <p:sp>
        <p:nvSpPr>
          <p:cNvPr id="205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E9C3815-97EA-4752-91EF-03580847CF82}" type="slidenum">
              <a:rPr lang="en-US" altLang="en-US" sz="1400" smtClean="0"/>
              <a:pPr eaLnBrk="1" hangingPunct="1">
                <a:spcBef>
                  <a:spcPct val="0"/>
                </a:spcBef>
                <a:buFontTx/>
                <a:buNone/>
              </a:pPr>
              <a:t>1</a:t>
            </a:fld>
            <a:endParaRPr lang="en-US" alt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81000"/>
            <a:ext cx="7848600" cy="990600"/>
          </a:xfrm>
        </p:spPr>
        <p:txBody>
          <a:bodyPr/>
          <a:lstStyle/>
          <a:p>
            <a:pPr eaLnBrk="1" hangingPunct="1"/>
            <a:r>
              <a:rPr lang="en-US" altLang="en-US" sz="3600" dirty="0"/>
              <a:t>Universal Gates</a:t>
            </a:r>
          </a:p>
        </p:txBody>
      </p:sp>
      <p:sp>
        <p:nvSpPr>
          <p:cNvPr id="3075" name="Text Box 3"/>
          <p:cNvSpPr txBox="1">
            <a:spLocks noChangeArrowheads="1"/>
          </p:cNvSpPr>
          <p:nvPr/>
        </p:nvSpPr>
        <p:spPr bwMode="auto">
          <a:xfrm>
            <a:off x="533400" y="1371600"/>
            <a:ext cx="7162800" cy="43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914400" indent="-45720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endParaRPr lang="en-US" altLang="en-US" sz="2800" dirty="0"/>
          </a:p>
          <a:p>
            <a:pPr eaLnBrk="1" hangingPunct="1">
              <a:lnSpc>
                <a:spcPct val="50000"/>
              </a:lnSpc>
              <a:spcBef>
                <a:spcPct val="50000"/>
              </a:spcBef>
              <a:buFont typeface="Wingdings" panose="05000000000000000000" pitchFamily="2" charset="2"/>
              <a:buChar char="§"/>
            </a:pPr>
            <a:r>
              <a:rPr lang="en-US" altLang="en-US" sz="2800" dirty="0"/>
              <a:t>Universal Set of Gates</a:t>
            </a:r>
          </a:p>
          <a:p>
            <a:pPr lvl="1" eaLnBrk="1" hangingPunct="1">
              <a:lnSpc>
                <a:spcPct val="50000"/>
              </a:lnSpc>
              <a:spcBef>
                <a:spcPct val="50000"/>
              </a:spcBef>
              <a:buFont typeface="Arial" panose="020B0604020202020204" pitchFamily="34" charset="0"/>
              <a:buChar char="•"/>
            </a:pPr>
            <a:r>
              <a:rPr lang="en-US" altLang="en-US" dirty="0"/>
              <a:t>Motivation</a:t>
            </a:r>
          </a:p>
          <a:p>
            <a:pPr lvl="1" eaLnBrk="1" hangingPunct="1">
              <a:lnSpc>
                <a:spcPct val="50000"/>
              </a:lnSpc>
              <a:spcBef>
                <a:spcPct val="50000"/>
              </a:spcBef>
              <a:buFont typeface="Arial" panose="020B0604020202020204" pitchFamily="34" charset="0"/>
              <a:buChar char="•"/>
            </a:pPr>
            <a:r>
              <a:rPr lang="en-US" altLang="en-US" dirty="0"/>
              <a:t>Definition</a:t>
            </a:r>
          </a:p>
          <a:p>
            <a:pPr lvl="1" eaLnBrk="1" hangingPunct="1">
              <a:lnSpc>
                <a:spcPct val="50000"/>
              </a:lnSpc>
              <a:spcBef>
                <a:spcPct val="50000"/>
              </a:spcBef>
              <a:buFont typeface="Arial" panose="020B0604020202020204" pitchFamily="34" charset="0"/>
              <a:buChar char="•"/>
            </a:pPr>
            <a:r>
              <a:rPr lang="en-US" altLang="en-US" dirty="0"/>
              <a:t>Examples</a:t>
            </a:r>
          </a:p>
          <a:p>
            <a:pPr eaLnBrk="1" hangingPunct="1">
              <a:lnSpc>
                <a:spcPct val="50000"/>
              </a:lnSpc>
              <a:spcBef>
                <a:spcPct val="50000"/>
              </a:spcBef>
              <a:buFont typeface="Wingdings" panose="05000000000000000000" pitchFamily="2" charset="2"/>
              <a:buChar char="§"/>
            </a:pPr>
            <a:r>
              <a:rPr lang="en-US" altLang="en-US" sz="2800" dirty="0"/>
              <a:t>Various Types of Gates</a:t>
            </a:r>
          </a:p>
          <a:p>
            <a:pPr lvl="1" eaLnBrk="1" hangingPunct="1">
              <a:lnSpc>
                <a:spcPct val="50000"/>
              </a:lnSpc>
              <a:spcBef>
                <a:spcPct val="50000"/>
              </a:spcBef>
              <a:buFont typeface="Arial" panose="020B0604020202020204" pitchFamily="34" charset="0"/>
              <a:buChar char="•"/>
            </a:pPr>
            <a:r>
              <a:rPr lang="en-US" altLang="en-US" dirty="0"/>
              <a:t>XOR, XNOR</a:t>
            </a:r>
          </a:p>
          <a:p>
            <a:pPr lvl="1" eaLnBrk="1" hangingPunct="1">
              <a:lnSpc>
                <a:spcPct val="50000"/>
              </a:lnSpc>
              <a:spcBef>
                <a:spcPct val="50000"/>
              </a:spcBef>
              <a:buFont typeface="Arial" panose="020B0604020202020204" pitchFamily="34" charset="0"/>
              <a:buChar char="•"/>
            </a:pPr>
            <a:r>
              <a:rPr lang="en-US" altLang="en-US" dirty="0"/>
              <a:t>NAND, NOR</a:t>
            </a:r>
          </a:p>
          <a:p>
            <a:pPr lvl="1" eaLnBrk="1" hangingPunct="1">
              <a:lnSpc>
                <a:spcPct val="50000"/>
              </a:lnSpc>
              <a:spcBef>
                <a:spcPct val="50000"/>
              </a:spcBef>
              <a:buFont typeface="Arial" panose="020B0604020202020204" pitchFamily="34" charset="0"/>
              <a:buChar char="•"/>
            </a:pPr>
            <a:r>
              <a:rPr lang="en-US" altLang="en-US" dirty="0"/>
              <a:t>Block Diagram Transfers</a:t>
            </a:r>
          </a:p>
          <a:p>
            <a:pPr eaLnBrk="1" hangingPunct="1">
              <a:spcBef>
                <a:spcPct val="50000"/>
              </a:spcBef>
              <a:buFont typeface="Wingdings" pitchFamily="2" charset="2"/>
              <a:buChar char="§"/>
            </a:pPr>
            <a:endParaRPr lang="en-US" altLang="en-US" sz="2400" dirty="0"/>
          </a:p>
        </p:txBody>
      </p:sp>
      <p:sp>
        <p:nvSpPr>
          <p:cNvPr id="307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A659A846-D1E7-40F7-94C2-D75021E76BBC}" type="slidenum">
              <a:rPr lang="en-US" altLang="en-US" sz="1400" smtClean="0"/>
              <a:pPr eaLnBrk="1" hangingPunct="1">
                <a:spcBef>
                  <a:spcPct val="0"/>
                </a:spcBef>
                <a:buFontTx/>
                <a:buNone/>
              </a:pPr>
              <a:t>2</a:t>
            </a:fld>
            <a:endParaRPr lang="en-US" alt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609600" y="0"/>
            <a:ext cx="7772400" cy="914400"/>
          </a:xfrm>
        </p:spPr>
        <p:txBody>
          <a:bodyPr/>
          <a:lstStyle/>
          <a:p>
            <a:r>
              <a:rPr lang="en-US" altLang="en-US" sz="4000" dirty="0"/>
              <a:t>Universal Set of Gates: Motivation</a:t>
            </a:r>
          </a:p>
        </p:txBody>
      </p:sp>
      <p:sp>
        <p:nvSpPr>
          <p:cNvPr id="4099"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50F928C-2EEF-4210-9259-ADF62220E345}" type="slidenum">
              <a:rPr lang="en-US" altLang="en-US" sz="1400" smtClean="0"/>
              <a:pPr eaLnBrk="1" hangingPunct="1">
                <a:spcBef>
                  <a:spcPct val="0"/>
                </a:spcBef>
                <a:buFontTx/>
                <a:buNone/>
              </a:pPr>
              <a:t>3</a:t>
            </a:fld>
            <a:endParaRPr lang="en-US" altLang="en-US" sz="1400" dirty="0"/>
          </a:p>
        </p:txBody>
      </p:sp>
      <p:sp>
        <p:nvSpPr>
          <p:cNvPr id="4100" name="TextBox 3"/>
          <p:cNvSpPr txBox="1">
            <a:spLocks noChangeArrowheads="1"/>
          </p:cNvSpPr>
          <p:nvPr/>
        </p:nvSpPr>
        <p:spPr bwMode="auto">
          <a:xfrm>
            <a:off x="381000" y="990600"/>
            <a:ext cx="86106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14350" indent="-51435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 typeface="Wingdings" pitchFamily="2" charset="2"/>
              <a:buChar char="§"/>
            </a:pPr>
            <a:r>
              <a:rPr lang="en-US" altLang="en-US" sz="2400" dirty="0"/>
              <a:t>AND, OR, NOT: Logic gates related to reasoning from Aristotle (384-322BCE).</a:t>
            </a:r>
          </a:p>
          <a:p>
            <a:pPr eaLnBrk="1" hangingPunct="1">
              <a:spcBef>
                <a:spcPct val="0"/>
              </a:spcBef>
              <a:buFont typeface="Wingdings" pitchFamily="2" charset="2"/>
              <a:buChar char="§"/>
            </a:pPr>
            <a:r>
              <a:rPr lang="en-US" altLang="en-US" sz="2400" dirty="0"/>
              <a:t>NAND, NOR: Inverted AND, Inverted OR gates. For VLSI technologies, all gate outputs are inverted functions (AND, OR operations with a bubble at output).</a:t>
            </a:r>
          </a:p>
          <a:p>
            <a:pPr eaLnBrk="1" hangingPunct="1">
              <a:spcBef>
                <a:spcPct val="0"/>
              </a:spcBef>
              <a:buFont typeface="Wingdings" pitchFamily="2" charset="2"/>
              <a:buChar char="§"/>
            </a:pPr>
            <a:r>
              <a:rPr lang="en-US" altLang="en-US" sz="2400" dirty="0"/>
              <a:t>XOR: Exclusive OR gates can be used for testing, e.g. parity check.</a:t>
            </a:r>
          </a:p>
          <a:p>
            <a:pPr eaLnBrk="1" hangingPunct="1">
              <a:spcBef>
                <a:spcPct val="0"/>
              </a:spcBef>
              <a:buFont typeface="Wingdings" pitchFamily="2" charset="2"/>
              <a:buChar char="§"/>
            </a:pPr>
            <a:r>
              <a:rPr lang="en-US" altLang="en-US" sz="2400" dirty="0"/>
              <a:t>Multiplexer + input table: Table based logic for programmability. FPGA technology. </a:t>
            </a:r>
          </a:p>
          <a:p>
            <a:pPr eaLnBrk="1" hangingPunct="1">
              <a:spcBef>
                <a:spcPct val="0"/>
              </a:spcBef>
              <a:buFont typeface="Wingdings" pitchFamily="2" charset="2"/>
              <a:buChar char="§"/>
            </a:pPr>
            <a:r>
              <a:rPr lang="en-US" altLang="en-US" sz="2400" dirty="0"/>
              <a:t>Neuron and Synapse: Neural network.</a:t>
            </a:r>
          </a:p>
          <a:p>
            <a:pPr eaLnBrk="1" hangingPunct="1">
              <a:spcBef>
                <a:spcPct val="0"/>
              </a:spcBef>
              <a:buFont typeface="Wingdings" pitchFamily="2" charset="2"/>
              <a:buChar char="§"/>
            </a:pPr>
            <a:r>
              <a:rPr lang="en-US" altLang="en-US" sz="2400" dirty="0"/>
              <a:t>Quantum computing: Reversible gates.</a:t>
            </a:r>
          </a:p>
        </p:txBody>
      </p:sp>
      <p:sp>
        <p:nvSpPr>
          <p:cNvPr id="4101" name="TextBox 4"/>
          <p:cNvSpPr txBox="1">
            <a:spLocks noChangeArrowheads="1"/>
          </p:cNvSpPr>
          <p:nvPr/>
        </p:nvSpPr>
        <p:spPr bwMode="auto">
          <a:xfrm>
            <a:off x="381000" y="5169711"/>
            <a:ext cx="8763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In the future, we may have new sets of gates due to new technologies.</a:t>
            </a:r>
          </a:p>
          <a:p>
            <a:pPr eaLnBrk="1" hangingPunct="1">
              <a:spcBef>
                <a:spcPct val="0"/>
              </a:spcBef>
              <a:buFontTx/>
              <a:buNone/>
            </a:pPr>
            <a:r>
              <a:rPr lang="en-US" altLang="en-US" sz="2400" dirty="0"/>
              <a:t>Given a set of gates, can the gates in the set cover all possible switching functions?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62000" y="76200"/>
            <a:ext cx="7772400" cy="1143000"/>
          </a:xfrm>
        </p:spPr>
        <p:txBody>
          <a:bodyPr/>
          <a:lstStyle/>
          <a:p>
            <a:r>
              <a:rPr lang="en-US" altLang="en-US" dirty="0"/>
              <a:t>Universal Set</a:t>
            </a:r>
          </a:p>
        </p:txBody>
      </p:sp>
      <p:sp>
        <p:nvSpPr>
          <p:cNvPr id="6147"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C95F6873-3ECE-4547-B4AD-697F308792BB}" type="slidenum">
              <a:rPr lang="en-US" altLang="en-US" sz="1400" smtClean="0"/>
              <a:pPr eaLnBrk="1" hangingPunct="1">
                <a:spcBef>
                  <a:spcPct val="0"/>
                </a:spcBef>
                <a:buFontTx/>
                <a:buNone/>
              </a:pPr>
              <a:t>4</a:t>
            </a:fld>
            <a:endParaRPr lang="en-US" altLang="en-US" sz="1400" dirty="0"/>
          </a:p>
        </p:txBody>
      </p:sp>
      <p:sp>
        <p:nvSpPr>
          <p:cNvPr id="6148" name="TextBox 3"/>
          <p:cNvSpPr txBox="1">
            <a:spLocks noChangeArrowheads="1"/>
          </p:cNvSpPr>
          <p:nvPr/>
        </p:nvSpPr>
        <p:spPr bwMode="auto">
          <a:xfrm>
            <a:off x="936812" y="1193800"/>
            <a:ext cx="7749988"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3600" dirty="0"/>
              <a:t>Universal set is a powerful concept to identify the coverage of a set of gates afforded by a given technology.</a:t>
            </a:r>
          </a:p>
          <a:p>
            <a:pPr eaLnBrk="1" hangingPunct="1">
              <a:spcBef>
                <a:spcPct val="0"/>
              </a:spcBef>
              <a:buFontTx/>
              <a:buNone/>
            </a:pPr>
            <a:endParaRPr lang="en-US" altLang="en-US" sz="3600" dirty="0"/>
          </a:p>
          <a:p>
            <a:pPr eaLnBrk="1" hangingPunct="1">
              <a:spcBef>
                <a:spcPct val="0"/>
              </a:spcBef>
              <a:buFontTx/>
              <a:buNone/>
            </a:pPr>
            <a:r>
              <a:rPr lang="en-US" altLang="en-US" sz="3600" dirty="0"/>
              <a:t>Criterion: If the set of gates can implement AND, OR, and NOT gates, the set is universal.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381000"/>
            <a:ext cx="7848600" cy="685800"/>
          </a:xfrm>
        </p:spPr>
        <p:txBody>
          <a:bodyPr/>
          <a:lstStyle/>
          <a:p>
            <a:pPr eaLnBrk="1" hangingPunct="1"/>
            <a:r>
              <a:rPr lang="en-US" altLang="en-US" sz="3600" dirty="0"/>
              <a:t>Universal Set Definition</a:t>
            </a:r>
          </a:p>
        </p:txBody>
      </p:sp>
      <p:sp>
        <p:nvSpPr>
          <p:cNvPr id="5123" name="Text Box 3"/>
          <p:cNvSpPr txBox="1">
            <a:spLocks noChangeArrowheads="1"/>
          </p:cNvSpPr>
          <p:nvPr/>
        </p:nvSpPr>
        <p:spPr bwMode="auto">
          <a:xfrm>
            <a:off x="533400" y="1219200"/>
            <a:ext cx="80772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Universal Set: </a:t>
            </a:r>
            <a:r>
              <a:rPr lang="en-US" altLang="en-US" sz="2800" dirty="0"/>
              <a:t>A set of gates such that every switching function can be implemented with the gates in this set.</a:t>
            </a:r>
          </a:p>
          <a:p>
            <a:pPr eaLnBrk="1" hangingPunct="1">
              <a:spcBef>
                <a:spcPct val="50000"/>
              </a:spcBef>
              <a:buFontTx/>
              <a:buNone/>
            </a:pPr>
            <a:r>
              <a:rPr lang="en-US" altLang="en-US" sz="2800" dirty="0"/>
              <a:t>Examples</a:t>
            </a:r>
          </a:p>
          <a:p>
            <a:pPr eaLnBrk="1" hangingPunct="1">
              <a:spcBef>
                <a:spcPct val="50000"/>
              </a:spcBef>
              <a:buFontTx/>
              <a:buNone/>
            </a:pPr>
            <a:r>
              <a:rPr lang="en-US" altLang="en-US" sz="2800" dirty="0"/>
              <a:t>{AND, OR, NOT}</a:t>
            </a:r>
          </a:p>
          <a:p>
            <a:pPr eaLnBrk="1" hangingPunct="1">
              <a:spcBef>
                <a:spcPct val="50000"/>
              </a:spcBef>
              <a:buFontTx/>
              <a:buNone/>
            </a:pPr>
            <a:r>
              <a:rPr lang="en-US" altLang="en-US" sz="2800" dirty="0"/>
              <a:t>{AND, NOT}</a:t>
            </a:r>
          </a:p>
          <a:p>
            <a:pPr eaLnBrk="1" hangingPunct="1">
              <a:spcBef>
                <a:spcPct val="50000"/>
              </a:spcBef>
              <a:buFontTx/>
              <a:buNone/>
            </a:pPr>
            <a:r>
              <a:rPr lang="en-US" altLang="en-US" sz="2800" dirty="0"/>
              <a:t>{OR, NOT}</a:t>
            </a:r>
          </a:p>
        </p:txBody>
      </p:sp>
      <p:sp>
        <p:nvSpPr>
          <p:cNvPr id="512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C8806C95-BAB6-42F4-ABC9-659D16273F17}" type="slidenum">
              <a:rPr lang="en-US" altLang="en-US" sz="1400" smtClean="0"/>
              <a:pPr eaLnBrk="1" hangingPunct="1">
                <a:spcBef>
                  <a:spcPct val="0"/>
                </a:spcBef>
                <a:buFontTx/>
                <a:buNone/>
              </a:pPr>
              <a:t>5</a:t>
            </a:fld>
            <a:endParaRPr lang="en-US" alt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0"/>
            <a:ext cx="7772400" cy="838200"/>
          </a:xfrm>
        </p:spPr>
        <p:txBody>
          <a:bodyPr/>
          <a:lstStyle/>
          <a:p>
            <a:pPr eaLnBrk="1" hangingPunct="1"/>
            <a:r>
              <a:rPr lang="en-US" altLang="en-US" sz="3600" dirty="0"/>
              <a:t>Universal Set: Examples</a:t>
            </a:r>
          </a:p>
        </p:txBody>
      </p:sp>
      <mc:AlternateContent xmlns:mc="http://schemas.openxmlformats.org/markup-compatibility/2006" xmlns:a14="http://schemas.microsoft.com/office/drawing/2010/main">
        <mc:Choice Requires="a14">
          <p:sp>
            <p:nvSpPr>
              <p:cNvPr id="7171" name="Text Box 3"/>
              <p:cNvSpPr txBox="1">
                <a:spLocks noChangeArrowheads="1"/>
              </p:cNvSpPr>
              <p:nvPr/>
            </p:nvSpPr>
            <p:spPr bwMode="auto">
              <a:xfrm>
                <a:off x="533400" y="838202"/>
                <a:ext cx="8001000" cy="440120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Universal Set: </a:t>
                </a:r>
                <a:r>
                  <a:rPr lang="en-US" altLang="en-US" sz="2800" dirty="0"/>
                  <a:t>A set of gates such that every switching function can be implemented with the gates in this set.</a:t>
                </a:r>
              </a:p>
              <a:p>
                <a:pPr eaLnBrk="1" hangingPunct="1">
                  <a:spcBef>
                    <a:spcPts val="0"/>
                  </a:spcBef>
                  <a:buFontTx/>
                  <a:buNone/>
                </a:pPr>
                <a:r>
                  <a:rPr lang="en-US" altLang="en-US" sz="2800" dirty="0"/>
                  <a:t>Examples</a:t>
                </a:r>
              </a:p>
              <a:p>
                <a:pPr eaLnBrk="1" hangingPunct="1">
                  <a:spcBef>
                    <a:spcPts val="0"/>
                  </a:spcBef>
                  <a:buFontTx/>
                  <a:buNone/>
                </a:pPr>
                <a:r>
                  <a:rPr lang="en-US" altLang="en-US" sz="2800" dirty="0"/>
                  <a:t>{AND, OR, NOT}</a:t>
                </a:r>
              </a:p>
              <a:p>
                <a:pPr eaLnBrk="1" hangingPunct="1">
                  <a:spcBef>
                    <a:spcPts val="0"/>
                  </a:spcBef>
                  <a:buFontTx/>
                  <a:buNone/>
                </a:pPr>
                <a:r>
                  <a:rPr lang="en-US" altLang="en-US" sz="2800" dirty="0"/>
                  <a:t>{AND, NOT} OR can be implemented with AND &amp; 	NOT gates:	  </a:t>
                </a:r>
                <a14:m>
                  <m:oMath xmlns:m="http://schemas.openxmlformats.org/officeDocument/2006/math">
                    <m:r>
                      <a:rPr lang="en-US" altLang="en-US" sz="2800" b="0" i="1" smtClean="0">
                        <a:latin typeface="Cambria Math"/>
                      </a:rPr>
                      <m:t>𝑎</m:t>
                    </m:r>
                    <m:r>
                      <a:rPr lang="en-US" altLang="en-US" sz="2800" b="0" i="1" smtClean="0">
                        <a:latin typeface="Cambria Math"/>
                      </a:rPr>
                      <m:t>+</m:t>
                    </m:r>
                    <m:r>
                      <a:rPr lang="en-US" altLang="en-US" sz="2800" b="0" i="1" smtClean="0">
                        <a:latin typeface="Cambria Math"/>
                      </a:rPr>
                      <m:t>𝑏</m:t>
                    </m:r>
                    <m:r>
                      <a:rPr lang="en-US" altLang="en-US" sz="2800" b="0" i="1" smtClean="0">
                        <a:latin typeface="Cambria Math"/>
                      </a:rPr>
                      <m:t>=</m:t>
                    </m:r>
                    <m:sSup>
                      <m:sSupPr>
                        <m:ctrlPr>
                          <a:rPr lang="en-US" altLang="en-US" sz="2800" b="0" i="1" smtClean="0">
                            <a:latin typeface="Cambria Math" panose="02040503050406030204" pitchFamily="18" charset="0"/>
                          </a:rPr>
                        </m:ctrlPr>
                      </m:sSupPr>
                      <m:e>
                        <m:d>
                          <m:dPr>
                            <m:ctrlPr>
                              <a:rPr lang="en-US" altLang="en-US" sz="2800" b="0" i="1" smtClean="0">
                                <a:latin typeface="Cambria Math" panose="02040503050406030204" pitchFamily="18" charset="0"/>
                              </a:rPr>
                            </m:ctrlPr>
                          </m:dPr>
                          <m:e>
                            <m:sSup>
                              <m:sSupPr>
                                <m:ctrlPr>
                                  <a:rPr lang="en-US" altLang="en-US" sz="2800" b="0" i="1" smtClean="0">
                                    <a:latin typeface="Cambria Math" panose="02040503050406030204" pitchFamily="18" charset="0"/>
                                  </a:rPr>
                                </m:ctrlPr>
                              </m:sSupPr>
                              <m:e>
                                <m:r>
                                  <a:rPr lang="en-US" altLang="en-US" sz="2800" b="0" i="1" smtClean="0">
                                    <a:latin typeface="Cambria Math"/>
                                  </a:rPr>
                                  <m:t>𝑎</m:t>
                                </m:r>
                              </m:e>
                              <m:sup>
                                <m:r>
                                  <a:rPr lang="en-US" altLang="en-US" sz="2800" b="0" i="1" smtClean="0">
                                    <a:latin typeface="Cambria Math"/>
                                  </a:rPr>
                                  <m:t>′</m:t>
                                </m:r>
                              </m:sup>
                            </m:sSup>
                            <m:sSup>
                              <m:sSupPr>
                                <m:ctrlPr>
                                  <a:rPr lang="en-US" altLang="en-US" sz="2800" b="0" i="1" smtClean="0">
                                    <a:latin typeface="Cambria Math" panose="02040503050406030204" pitchFamily="18" charset="0"/>
                                  </a:rPr>
                                </m:ctrlPr>
                              </m:sSupPr>
                              <m:e>
                                <m:r>
                                  <a:rPr lang="en-US" altLang="en-US" sz="2800" b="0" i="1" smtClean="0">
                                    <a:latin typeface="Cambria Math"/>
                                  </a:rPr>
                                  <m:t>𝑏</m:t>
                                </m:r>
                              </m:e>
                              <m:sup>
                                <m:r>
                                  <a:rPr lang="en-US" altLang="en-US" sz="2800" b="0" i="1" smtClean="0">
                                    <a:latin typeface="Cambria Math"/>
                                  </a:rPr>
                                  <m:t>′</m:t>
                                </m:r>
                              </m:sup>
                            </m:sSup>
                          </m:e>
                        </m:d>
                      </m:e>
                      <m:sup>
                        <m:r>
                          <a:rPr lang="en-US" altLang="en-US" sz="2800" b="0" i="1" smtClean="0">
                            <a:latin typeface="Cambria Math"/>
                          </a:rPr>
                          <m:t>′</m:t>
                        </m:r>
                      </m:sup>
                    </m:sSup>
                  </m:oMath>
                </a14:m>
                <a:endParaRPr lang="en-US" altLang="en-US" sz="2800" b="0" dirty="0"/>
              </a:p>
              <a:p>
                <a:pPr eaLnBrk="1" hangingPunct="1">
                  <a:spcBef>
                    <a:spcPts val="0"/>
                  </a:spcBef>
                  <a:buFontTx/>
                  <a:buNone/>
                </a:pPr>
                <a:r>
                  <a:rPr lang="en-US" altLang="en-US" sz="2800" dirty="0"/>
                  <a:t>{OR, NOT}  AND can be implemented with OR &amp; 	NOT gates:    </a:t>
                </a:r>
                <a14:m>
                  <m:oMath xmlns:m="http://schemas.openxmlformats.org/officeDocument/2006/math">
                    <m:r>
                      <a:rPr lang="en-US" altLang="en-US" sz="2800" b="0" i="1" smtClean="0">
                        <a:latin typeface="Cambria Math"/>
                      </a:rPr>
                      <m:t>𝑎𝑏</m:t>
                    </m:r>
                    <m:r>
                      <a:rPr lang="en-US" altLang="en-US" sz="2800" b="0" i="1" smtClean="0">
                        <a:latin typeface="Cambria Math"/>
                      </a:rPr>
                      <m:t>=</m:t>
                    </m:r>
                    <m:sSup>
                      <m:sSupPr>
                        <m:ctrlPr>
                          <a:rPr lang="en-US" altLang="en-US" sz="2800" b="0" i="1" smtClean="0">
                            <a:latin typeface="Cambria Math" panose="02040503050406030204" pitchFamily="18" charset="0"/>
                          </a:rPr>
                        </m:ctrlPr>
                      </m:sSupPr>
                      <m:e>
                        <m:d>
                          <m:dPr>
                            <m:ctrlPr>
                              <a:rPr lang="en-US" altLang="en-US" sz="2800" b="0" i="1" smtClean="0">
                                <a:latin typeface="Cambria Math" panose="02040503050406030204" pitchFamily="18" charset="0"/>
                              </a:rPr>
                            </m:ctrlPr>
                          </m:dPr>
                          <m:e>
                            <m:sSup>
                              <m:sSupPr>
                                <m:ctrlPr>
                                  <a:rPr lang="en-US" altLang="en-US" sz="2800" b="0" i="1" smtClean="0">
                                    <a:latin typeface="Cambria Math" panose="02040503050406030204" pitchFamily="18" charset="0"/>
                                  </a:rPr>
                                </m:ctrlPr>
                              </m:sSupPr>
                              <m:e>
                                <m:r>
                                  <a:rPr lang="en-US" altLang="en-US" sz="2800" b="0" i="1" smtClean="0">
                                    <a:latin typeface="Cambria Math"/>
                                  </a:rPr>
                                  <m:t>𝑎</m:t>
                                </m:r>
                              </m:e>
                              <m:sup>
                                <m:r>
                                  <a:rPr lang="en-US" altLang="en-US" sz="2800" b="0" i="1" smtClean="0">
                                    <a:latin typeface="Cambria Math"/>
                                  </a:rPr>
                                  <m:t>′</m:t>
                                </m:r>
                              </m:sup>
                            </m:sSup>
                            <m:r>
                              <a:rPr lang="en-US" altLang="en-US" sz="2800" b="0" i="1" smtClean="0">
                                <a:latin typeface="Cambria Math"/>
                              </a:rPr>
                              <m:t>+</m:t>
                            </m:r>
                            <m:sSup>
                              <m:sSupPr>
                                <m:ctrlPr>
                                  <a:rPr lang="en-US" altLang="en-US" sz="2800" b="0" i="1" smtClean="0">
                                    <a:latin typeface="Cambria Math" panose="02040503050406030204" pitchFamily="18" charset="0"/>
                                  </a:rPr>
                                </m:ctrlPr>
                              </m:sSupPr>
                              <m:e>
                                <m:r>
                                  <a:rPr lang="en-US" altLang="en-US" sz="2800" b="0" i="1" smtClean="0">
                                    <a:latin typeface="Cambria Math"/>
                                  </a:rPr>
                                  <m:t>𝑏</m:t>
                                </m:r>
                              </m:e>
                              <m:sup>
                                <m:r>
                                  <a:rPr lang="en-US" altLang="en-US" sz="2800" b="0" i="1" smtClean="0">
                                    <a:latin typeface="Cambria Math"/>
                                  </a:rPr>
                                  <m:t>′</m:t>
                                </m:r>
                              </m:sup>
                            </m:sSup>
                          </m:e>
                        </m:d>
                      </m:e>
                      <m:sup>
                        <m:r>
                          <a:rPr lang="en-US" altLang="en-US" sz="2800" b="0" i="1" smtClean="0">
                            <a:latin typeface="Cambria Math"/>
                          </a:rPr>
                          <m:t>′</m:t>
                        </m:r>
                      </m:sup>
                    </m:sSup>
                  </m:oMath>
                </a14:m>
                <a:endParaRPr lang="en-US" altLang="en-US" sz="2800" b="0" dirty="0"/>
              </a:p>
              <a:p>
                <a:pPr eaLnBrk="1" hangingPunct="1">
                  <a:spcBef>
                    <a:spcPts val="0"/>
                  </a:spcBef>
                  <a:buFontTx/>
                  <a:buNone/>
                </a:pPr>
                <a:r>
                  <a:rPr lang="en-US" altLang="en-US" sz="2800" dirty="0"/>
                  <a:t>{XOR} is not universal</a:t>
                </a:r>
              </a:p>
              <a:p>
                <a:pPr eaLnBrk="1" hangingPunct="1">
                  <a:spcBef>
                    <a:spcPts val="0"/>
                  </a:spcBef>
                  <a:buFontTx/>
                  <a:buNone/>
                </a:pPr>
                <a:r>
                  <a:rPr lang="en-US" altLang="en-US" sz="2800" dirty="0"/>
                  <a:t>{XOR, AND} is universal</a:t>
                </a:r>
              </a:p>
            </p:txBody>
          </p:sp>
        </mc:Choice>
        <mc:Fallback xmlns="">
          <p:sp>
            <p:nvSpPr>
              <p:cNvPr id="7171" name="Text Box 3"/>
              <p:cNvSpPr txBox="1">
                <a:spLocks noRot="1" noChangeAspect="1" noMove="1" noResize="1" noEditPoints="1" noAdjustHandles="1" noChangeArrowheads="1" noChangeShapeType="1" noTextEdit="1"/>
              </p:cNvSpPr>
              <p:nvPr/>
            </p:nvSpPr>
            <p:spPr bwMode="auto">
              <a:xfrm>
                <a:off x="533400" y="838202"/>
                <a:ext cx="8001000" cy="4401205"/>
              </a:xfrm>
              <a:prstGeom prst="rect">
                <a:avLst/>
              </a:prstGeom>
              <a:blipFill rotWithShape="1">
                <a:blip r:embed="rId3"/>
                <a:stretch>
                  <a:fillRect l="-1601" t="-1387" r="-534" b="-291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717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ACF96E7D-F945-42A0-8F94-810F319B7D28}" type="slidenum">
              <a:rPr lang="en-US" altLang="en-US" sz="1400" smtClean="0"/>
              <a:pPr eaLnBrk="1" hangingPunct="1">
                <a:spcBef>
                  <a:spcPct val="0"/>
                </a:spcBef>
                <a:buFontTx/>
                <a:buNone/>
              </a:pPr>
              <a:t>6</a:t>
            </a:fld>
            <a:endParaRPr lang="en-US" alt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746342" y="0"/>
            <a:ext cx="7772400" cy="1143000"/>
          </a:xfrm>
        </p:spPr>
        <p:txBody>
          <a:bodyPr/>
          <a:lstStyle/>
          <a:p>
            <a:r>
              <a:rPr lang="en-US" altLang="en-US" dirty="0"/>
              <a:t>Universal Set: Example</a:t>
            </a:r>
          </a:p>
        </p:txBody>
      </p:sp>
      <p:sp>
        <p:nvSpPr>
          <p:cNvPr id="8195"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F2965F9-974C-40DE-86FD-71F4F9E0F202}" type="slidenum">
              <a:rPr lang="en-US" altLang="en-US" sz="1400" smtClean="0"/>
              <a:pPr eaLnBrk="1" hangingPunct="1">
                <a:spcBef>
                  <a:spcPct val="0"/>
                </a:spcBef>
                <a:buFontTx/>
                <a:buNone/>
              </a:pPr>
              <a:t>7</a:t>
            </a:fld>
            <a:endParaRPr lang="en-US" altLang="en-US" sz="1400" dirty="0"/>
          </a:p>
        </p:txBody>
      </p:sp>
      <p:sp>
        <p:nvSpPr>
          <p:cNvPr id="4" name="TextBox 3"/>
          <p:cNvSpPr txBox="1"/>
          <p:nvPr/>
        </p:nvSpPr>
        <p:spPr>
          <a:xfrm>
            <a:off x="770351" y="1219200"/>
            <a:ext cx="7543800" cy="2431435"/>
          </a:xfrm>
          <a:prstGeom prst="rect">
            <a:avLst/>
          </a:prstGeom>
          <a:noFill/>
        </p:spPr>
        <p:txBody>
          <a:bodyPr>
            <a:spAutoFit/>
          </a:bodyPr>
          <a:lstStyle/>
          <a:p>
            <a:pPr>
              <a:defRPr/>
            </a:pPr>
            <a:r>
              <a:rPr lang="en-US" sz="3200" dirty="0">
                <a:ea typeface="+mn-ea"/>
              </a:rPr>
              <a:t>Is the set {AND, OR} (but no NOT gate) universal?</a:t>
            </a:r>
          </a:p>
          <a:p>
            <a:pPr marL="457200" indent="-457200">
              <a:buFontTx/>
              <a:buAutoNum type="alphaUcPeriod"/>
              <a:defRPr/>
            </a:pPr>
            <a:r>
              <a:rPr lang="en-US" sz="3200" dirty="0">
                <a:ea typeface="+mn-ea"/>
              </a:rPr>
              <a:t>Yes</a:t>
            </a:r>
          </a:p>
          <a:p>
            <a:pPr marL="457200" indent="-457200">
              <a:buFontTx/>
              <a:buAutoNum type="alphaUcPeriod"/>
              <a:defRPr/>
            </a:pPr>
            <a:r>
              <a:rPr lang="en-US" sz="3200" dirty="0">
                <a:ea typeface="+mn-ea"/>
              </a:rPr>
              <a:t>No</a:t>
            </a:r>
          </a:p>
          <a:p>
            <a:pPr marL="457200" indent="-457200">
              <a:buFontTx/>
              <a:buAutoNum type="alphaUcPeriod"/>
              <a:defRPr/>
            </a:pPr>
            <a:endParaRPr lang="en-US" dirty="0">
              <a:ea typeface="+mn-ea"/>
            </a:endParaRPr>
          </a:p>
        </p:txBody>
      </p:sp>
      <p:sp>
        <p:nvSpPr>
          <p:cNvPr id="2" name="TextBox 1"/>
          <p:cNvSpPr txBox="1"/>
          <p:nvPr/>
        </p:nvSpPr>
        <p:spPr>
          <a:xfrm>
            <a:off x="770351" y="4800599"/>
            <a:ext cx="7357475" cy="830997"/>
          </a:xfrm>
          <a:prstGeom prst="rect">
            <a:avLst/>
          </a:prstGeom>
          <a:noFill/>
        </p:spPr>
        <p:txBody>
          <a:bodyPr wrap="square" rtlCol="0">
            <a:spAutoFit/>
          </a:bodyPr>
          <a:lstStyle/>
          <a:p>
            <a:r>
              <a:rPr lang="en-US" dirty="0"/>
              <a:t>Note that the set was used in a once popular design style as </a:t>
            </a:r>
            <a:r>
              <a:rPr lang="en-US" dirty="0">
                <a:solidFill>
                  <a:srgbClr val="C00000"/>
                </a:solidFill>
              </a:rPr>
              <a:t>domino logic </a:t>
            </a:r>
            <a:r>
              <a:rPr lang="en-US" dirty="0"/>
              <a:t>for high performance computing.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685800" y="0"/>
            <a:ext cx="7772400" cy="1143000"/>
          </a:xfrm>
        </p:spPr>
        <p:txBody>
          <a:bodyPr/>
          <a:lstStyle/>
          <a:p>
            <a:r>
              <a:rPr lang="en-US" altLang="en-US" dirty="0"/>
              <a:t>Universal Set: Example</a:t>
            </a:r>
          </a:p>
        </p:txBody>
      </p:sp>
      <p:sp>
        <p:nvSpPr>
          <p:cNvPr id="9219"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646A15F-3E7C-46FA-B310-9821348AD92E}" type="slidenum">
              <a:rPr lang="en-US" altLang="en-US" sz="1400" smtClean="0"/>
              <a:pPr eaLnBrk="1" hangingPunct="1">
                <a:spcBef>
                  <a:spcPct val="0"/>
                </a:spcBef>
                <a:buFontTx/>
                <a:buNone/>
              </a:pPr>
              <a:t>8</a:t>
            </a:fld>
            <a:endParaRPr lang="en-US" altLang="en-US" sz="1400" dirty="0"/>
          </a:p>
        </p:txBody>
      </p:sp>
      <mc:AlternateContent xmlns:mc="http://schemas.openxmlformats.org/markup-compatibility/2006" xmlns:a14="http://schemas.microsoft.com/office/drawing/2010/main">
        <mc:Choice Requires="a14">
          <p:sp>
            <p:nvSpPr>
              <p:cNvPr id="4" name="TextBox 3"/>
              <p:cNvSpPr txBox="1"/>
              <p:nvPr/>
            </p:nvSpPr>
            <p:spPr>
              <a:xfrm>
                <a:off x="762000" y="1828800"/>
                <a:ext cx="7543800" cy="1938992"/>
              </a:xfrm>
              <a:prstGeom prst="rect">
                <a:avLst/>
              </a:prstGeom>
              <a:noFill/>
            </p:spPr>
            <p:txBody>
              <a:bodyPr>
                <a:spAutoFit/>
              </a:bodyPr>
              <a:lstStyle/>
              <a:p>
                <a:pPr>
                  <a:defRPr/>
                </a:pPr>
                <a:r>
                  <a:rPr lang="en-US" sz="3200" dirty="0">
                    <a:ea typeface="+mn-ea"/>
                  </a:rPr>
                  <a:t>Is the set {</a:t>
                </a:r>
                <a14:m>
                  <m:oMath xmlns:m="http://schemas.openxmlformats.org/officeDocument/2006/math">
                    <m:r>
                      <a:rPr lang="en-US" sz="3200" b="0" i="1" smtClean="0">
                        <a:latin typeface="Cambria Math"/>
                        <a:ea typeface="+mn-ea"/>
                      </a:rPr>
                      <m:t>𝑓</m:t>
                    </m:r>
                    <m:d>
                      <m:dPr>
                        <m:ctrlPr>
                          <a:rPr lang="en-US" sz="3200" b="0" i="1" smtClean="0">
                            <a:latin typeface="Cambria Math" panose="02040503050406030204" pitchFamily="18" charset="0"/>
                            <a:ea typeface="+mn-ea"/>
                          </a:rPr>
                        </m:ctrlPr>
                      </m:dPr>
                      <m:e>
                        <m:r>
                          <a:rPr lang="en-US" sz="3200" b="0" i="1" smtClean="0">
                            <a:latin typeface="Cambria Math"/>
                            <a:ea typeface="+mn-ea"/>
                          </a:rPr>
                          <m:t>𝑥</m:t>
                        </m:r>
                        <m:r>
                          <a:rPr lang="en-US" sz="3200" b="0" i="1" smtClean="0">
                            <a:latin typeface="Cambria Math"/>
                            <a:ea typeface="+mn-ea"/>
                          </a:rPr>
                          <m:t>,</m:t>
                        </m:r>
                        <m:r>
                          <a:rPr lang="en-US" sz="3200" b="0" i="1" smtClean="0">
                            <a:latin typeface="Cambria Math"/>
                            <a:ea typeface="+mn-ea"/>
                          </a:rPr>
                          <m:t>𝑦</m:t>
                        </m:r>
                      </m:e>
                    </m:d>
                    <m:r>
                      <a:rPr lang="en-US" sz="3200" b="0" i="1" smtClean="0">
                        <a:latin typeface="Cambria Math"/>
                        <a:ea typeface="+mn-ea"/>
                      </a:rPr>
                      <m:t>=</m:t>
                    </m:r>
                    <m:r>
                      <a:rPr lang="en-US" sz="3200" b="0" i="1" smtClean="0">
                        <a:latin typeface="Cambria Math"/>
                        <a:ea typeface="+mn-ea"/>
                      </a:rPr>
                      <m:t>𝑥𝑦</m:t>
                    </m:r>
                    <m:r>
                      <a:rPr lang="en-US" sz="3200" b="0" i="1" smtClean="0">
                        <a:latin typeface="Cambria Math"/>
                        <a:ea typeface="+mn-ea"/>
                      </a:rPr>
                      <m:t>′</m:t>
                    </m:r>
                  </m:oMath>
                </a14:m>
                <a:r>
                  <a:rPr lang="en-US" sz="3200" dirty="0">
                    <a:ea typeface="+mn-ea"/>
                  </a:rPr>
                  <a:t>} universal?</a:t>
                </a:r>
              </a:p>
              <a:p>
                <a:pPr marL="457200" indent="-457200">
                  <a:buFontTx/>
                  <a:buAutoNum type="alphaUcPeriod"/>
                  <a:defRPr/>
                </a:pPr>
                <a:r>
                  <a:rPr lang="en-US" sz="3200" dirty="0">
                    <a:ea typeface="+mn-ea"/>
                  </a:rPr>
                  <a:t>Yes</a:t>
                </a:r>
              </a:p>
              <a:p>
                <a:pPr marL="457200" indent="-457200">
                  <a:buFontTx/>
                  <a:buAutoNum type="alphaUcPeriod"/>
                  <a:defRPr/>
                </a:pPr>
                <a:r>
                  <a:rPr lang="en-US" sz="3200" dirty="0">
                    <a:ea typeface="+mn-ea"/>
                  </a:rPr>
                  <a:t>No</a:t>
                </a:r>
              </a:p>
              <a:p>
                <a:pPr marL="457200" indent="-457200">
                  <a:buFontTx/>
                  <a:buAutoNum type="alphaUcPeriod"/>
                  <a:defRPr/>
                </a:pPr>
                <a:endParaRPr lang="en-US" dirty="0">
                  <a:ea typeface="+mn-ea"/>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762000" y="1828800"/>
                <a:ext cx="7543800" cy="1938992"/>
              </a:xfrm>
              <a:prstGeom prst="rect">
                <a:avLst/>
              </a:prstGeom>
              <a:blipFill rotWithShape="1">
                <a:blip r:embed="rId2"/>
                <a:stretch>
                  <a:fillRect l="-2019" t="-4403"/>
                </a:stretch>
              </a:blipFill>
            </p:spPr>
            <p:txBody>
              <a:bodyPr/>
              <a:lstStyle/>
              <a:p>
                <a:r>
                  <a:rPr lang="en-US">
                    <a:noFill/>
                  </a:rPr>
                  <a:t> </a:t>
                </a:r>
              </a:p>
            </p:txBody>
          </p:sp>
        </mc:Fallback>
      </mc:AlternateContent>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242" name="Text Box 3"/>
              <p:cNvSpPr txBox="1">
                <a:spLocks noChangeArrowheads="1"/>
              </p:cNvSpPr>
              <p:nvPr/>
            </p:nvSpPr>
            <p:spPr bwMode="auto">
              <a:xfrm>
                <a:off x="533400" y="838201"/>
                <a:ext cx="8458200" cy="600164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r>
                  <a:rPr lang="en-US" altLang="en-US" sz="2400" dirty="0"/>
                  <a:t>{NAND, NOR} </a:t>
                </a:r>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r>
                  <a:rPr lang="en-US" altLang="en-US" sz="2400" dirty="0"/>
                  <a:t>{XOR}</a:t>
                </a:r>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r>
                  <a:rPr lang="en-US" altLang="en-US" sz="2400" dirty="0"/>
                  <a:t>{XOR, AND}</a:t>
                </a:r>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r>
                  <a:rPr lang="en-US" altLang="en-US" sz="2400" dirty="0"/>
                  <a:t> </a:t>
                </a:r>
                <a14:m>
                  <m:oMath xmlns:m="http://schemas.openxmlformats.org/officeDocument/2006/math">
                    <m:r>
                      <a:rPr lang="en-US" altLang="en-US" sz="2400" b="0" i="1" smtClean="0">
                        <a:latin typeface="Cambria Math"/>
                      </a:rPr>
                      <m:t>𝑥</m:t>
                    </m:r>
                    <m:r>
                      <a:rPr lang="en-US" altLang="en-US" sz="2400" b="0" i="1" smtClean="0">
                        <a:latin typeface="Cambria Math" panose="02040503050406030204" pitchFamily="18" charset="0"/>
                      </a:rPr>
                      <m:t>⊕</m:t>
                    </m:r>
                    <m:r>
                      <a:rPr lang="en-US" altLang="en-US" sz="2400" b="0" i="1" dirty="0" smtClean="0">
                        <a:latin typeface="Cambria Math"/>
                      </a:rPr>
                      <m:t>1=</m:t>
                    </m:r>
                    <m:r>
                      <a:rPr lang="en-US" altLang="en-US" sz="2400" b="0" i="1" dirty="0" smtClean="0">
                        <a:latin typeface="Cambria Math"/>
                      </a:rPr>
                      <m:t>𝑥</m:t>
                    </m:r>
                    <m:sSup>
                      <m:sSupPr>
                        <m:ctrlPr>
                          <a:rPr lang="en-US" altLang="en-US" sz="2400" b="0" i="1" dirty="0" smtClean="0">
                            <a:latin typeface="Cambria Math" panose="02040503050406030204" pitchFamily="18" charset="0"/>
                          </a:rPr>
                        </m:ctrlPr>
                      </m:sSupPr>
                      <m:e>
                        <m:r>
                          <a:rPr lang="en-US" altLang="en-US" sz="2400" b="0" i="1" dirty="0" smtClean="0">
                            <a:latin typeface="Cambria Math"/>
                          </a:rPr>
                          <m:t>1</m:t>
                        </m:r>
                      </m:e>
                      <m:sup>
                        <m:r>
                          <a:rPr lang="en-US" altLang="en-US" sz="2400" b="0" i="1" dirty="0" smtClean="0">
                            <a:latin typeface="Cambria Math"/>
                          </a:rPr>
                          <m:t>′</m:t>
                        </m:r>
                      </m:sup>
                    </m:sSup>
                    <m:r>
                      <a:rPr lang="en-US" altLang="en-US" sz="2400" b="0" i="1" dirty="0" smtClean="0">
                        <a:latin typeface="Cambria Math"/>
                      </a:rPr>
                      <m:t>+</m:t>
                    </m:r>
                    <m:sSup>
                      <m:sSupPr>
                        <m:ctrlPr>
                          <a:rPr lang="en-US" altLang="en-US" sz="2400" b="0" i="1" dirty="0" smtClean="0">
                            <a:latin typeface="Cambria Math" panose="02040503050406030204" pitchFamily="18" charset="0"/>
                          </a:rPr>
                        </m:ctrlPr>
                      </m:sSupPr>
                      <m:e>
                        <m:r>
                          <a:rPr lang="en-US" altLang="en-US" sz="2400" b="0" i="1" dirty="0" smtClean="0">
                            <a:latin typeface="Cambria Math"/>
                          </a:rPr>
                          <m:t>𝑥</m:t>
                        </m:r>
                      </m:e>
                      <m:sup>
                        <m:r>
                          <a:rPr lang="en-US" altLang="en-US" sz="2400" b="0" i="1" dirty="0" smtClean="0">
                            <a:latin typeface="Cambria Math"/>
                          </a:rPr>
                          <m:t>′</m:t>
                        </m:r>
                      </m:sup>
                    </m:sSup>
                    <m:r>
                      <a:rPr lang="en-US" altLang="en-US" sz="2400" b="0" i="1" dirty="0" smtClean="0">
                        <a:latin typeface="Cambria Math"/>
                      </a:rPr>
                      <m:t>1=</m:t>
                    </m:r>
                    <m:r>
                      <a:rPr lang="en-US" altLang="en-US" sz="2400" b="0" i="1" dirty="0" smtClean="0">
                        <a:latin typeface="Cambria Math"/>
                      </a:rPr>
                      <m:t>𝑥</m:t>
                    </m:r>
                    <m:r>
                      <a:rPr lang="en-US" altLang="en-US" sz="2400" b="0" i="1" dirty="0" smtClean="0">
                        <a:latin typeface="Cambria Math"/>
                      </a:rPr>
                      <m:t>′</m:t>
                    </m:r>
                  </m:oMath>
                </a14:m>
                <a:r>
                  <a:rPr lang="en-US" altLang="en-US" sz="2400" dirty="0"/>
                  <a:t> </a:t>
                </a:r>
                <a:r>
                  <a:rPr lang="en-US" altLang="ja-JP" sz="2400" dirty="0"/>
                  <a:t>if constant </a:t>
                </a:r>
                <a:r>
                  <a:rPr lang="ja-JP" altLang="en-US" sz="2400" dirty="0"/>
                  <a:t>“</a:t>
                </a:r>
                <a:r>
                  <a:rPr lang="en-US" altLang="ja-JP" sz="2400" dirty="0"/>
                  <a:t>1</a:t>
                </a:r>
                <a:r>
                  <a:rPr lang="ja-JP" altLang="en-US" sz="2400" dirty="0"/>
                  <a:t>”</a:t>
                </a:r>
                <a:r>
                  <a:rPr lang="en-US" altLang="ja-JP" sz="2400" dirty="0"/>
                  <a:t> is available.</a:t>
                </a:r>
              </a:p>
              <a:p>
                <a:pPr eaLnBrk="1" hangingPunct="1">
                  <a:lnSpc>
                    <a:spcPct val="50000"/>
                  </a:lnSpc>
                  <a:spcBef>
                    <a:spcPct val="50000"/>
                  </a:spcBef>
                  <a:buFontTx/>
                  <a:buNone/>
                </a:pPr>
                <a:endParaRPr lang="en-US" altLang="en-US" sz="2400" dirty="0"/>
              </a:p>
            </p:txBody>
          </p:sp>
        </mc:Choice>
        <mc:Fallback xmlns="">
          <p:sp>
            <p:nvSpPr>
              <p:cNvPr id="10242" name="Text Box 3"/>
              <p:cNvSpPr txBox="1">
                <a:spLocks noRot="1" noChangeAspect="1" noMove="1" noResize="1" noEditPoints="1" noAdjustHandles="1" noChangeArrowheads="1" noChangeShapeType="1" noTextEdit="1"/>
              </p:cNvSpPr>
              <p:nvPr/>
            </p:nvSpPr>
            <p:spPr bwMode="auto">
              <a:xfrm>
                <a:off x="533400" y="838201"/>
                <a:ext cx="8458200" cy="6001643"/>
              </a:xfrm>
              <a:prstGeom prst="rect">
                <a:avLst/>
              </a:prstGeom>
              <a:blipFill>
                <a:blip r:embed="rId3"/>
                <a:stretch>
                  <a:fillRect l="-115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0243" name="AutoShape 4"/>
          <p:cNvSpPr>
            <a:spLocks noChangeArrowheads="1"/>
          </p:cNvSpPr>
          <p:nvPr/>
        </p:nvSpPr>
        <p:spPr bwMode="auto">
          <a:xfrm flipH="1">
            <a:off x="2286000" y="1828800"/>
            <a:ext cx="457200" cy="6858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44" name="Oval 5"/>
          <p:cNvSpPr>
            <a:spLocks noChangeArrowheads="1"/>
          </p:cNvSpPr>
          <p:nvPr/>
        </p:nvSpPr>
        <p:spPr bwMode="auto">
          <a:xfrm>
            <a:off x="2743200" y="2057400"/>
            <a:ext cx="304800" cy="2286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45" name="Line 6"/>
          <p:cNvSpPr>
            <a:spLocks noChangeShapeType="1"/>
          </p:cNvSpPr>
          <p:nvPr/>
        </p:nvSpPr>
        <p:spPr bwMode="auto">
          <a:xfrm>
            <a:off x="1143000" y="2286000"/>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46" name="Line 8"/>
          <p:cNvSpPr>
            <a:spLocks noChangeShapeType="1"/>
          </p:cNvSpPr>
          <p:nvPr/>
        </p:nvSpPr>
        <p:spPr bwMode="auto">
          <a:xfrm flipV="1">
            <a:off x="1600200" y="20574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47" name="Line 9"/>
          <p:cNvSpPr>
            <a:spLocks noChangeShapeType="1"/>
          </p:cNvSpPr>
          <p:nvPr/>
        </p:nvSpPr>
        <p:spPr bwMode="auto">
          <a:xfrm>
            <a:off x="1600200" y="2057400"/>
            <a:ext cx="91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48" name="Line 10"/>
          <p:cNvSpPr>
            <a:spLocks noChangeShapeType="1"/>
          </p:cNvSpPr>
          <p:nvPr/>
        </p:nvSpPr>
        <p:spPr bwMode="auto">
          <a:xfrm>
            <a:off x="3048000" y="21336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49" name="AutoShape 12"/>
          <p:cNvSpPr>
            <a:spLocks noChangeArrowheads="1"/>
          </p:cNvSpPr>
          <p:nvPr/>
        </p:nvSpPr>
        <p:spPr bwMode="auto">
          <a:xfrm>
            <a:off x="4724400" y="1981200"/>
            <a:ext cx="533400" cy="3810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50" name="Oval 14"/>
          <p:cNvSpPr>
            <a:spLocks noChangeArrowheads="1"/>
          </p:cNvSpPr>
          <p:nvPr/>
        </p:nvSpPr>
        <p:spPr bwMode="auto">
          <a:xfrm>
            <a:off x="5257800" y="2057400"/>
            <a:ext cx="304800" cy="2286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51" name="Line 15"/>
          <p:cNvSpPr>
            <a:spLocks noChangeShapeType="1"/>
          </p:cNvSpPr>
          <p:nvPr/>
        </p:nvSpPr>
        <p:spPr bwMode="auto">
          <a:xfrm>
            <a:off x="4267200" y="20574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2" name="Line 16"/>
          <p:cNvSpPr>
            <a:spLocks noChangeShapeType="1"/>
          </p:cNvSpPr>
          <p:nvPr/>
        </p:nvSpPr>
        <p:spPr bwMode="auto">
          <a:xfrm>
            <a:off x="4267200" y="22860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3" name="Line 17"/>
          <p:cNvSpPr>
            <a:spLocks noChangeShapeType="1"/>
          </p:cNvSpPr>
          <p:nvPr/>
        </p:nvSpPr>
        <p:spPr bwMode="auto">
          <a:xfrm>
            <a:off x="5562600" y="213360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4" name="Line 23"/>
          <p:cNvSpPr>
            <a:spLocks noChangeShapeType="1"/>
          </p:cNvSpPr>
          <p:nvPr/>
        </p:nvSpPr>
        <p:spPr bwMode="auto">
          <a:xfrm>
            <a:off x="5943600" y="19812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5" name="Line 24"/>
          <p:cNvSpPr>
            <a:spLocks noChangeShapeType="1"/>
          </p:cNvSpPr>
          <p:nvPr/>
        </p:nvSpPr>
        <p:spPr bwMode="auto">
          <a:xfrm>
            <a:off x="5943600" y="1981200"/>
            <a:ext cx="304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6" name="Line 25"/>
          <p:cNvSpPr>
            <a:spLocks noChangeShapeType="1"/>
          </p:cNvSpPr>
          <p:nvPr/>
        </p:nvSpPr>
        <p:spPr bwMode="auto">
          <a:xfrm flipH="1">
            <a:off x="5943600" y="2133600"/>
            <a:ext cx="3048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7" name="Oval 27"/>
          <p:cNvSpPr>
            <a:spLocks noChangeArrowheads="1"/>
          </p:cNvSpPr>
          <p:nvPr/>
        </p:nvSpPr>
        <p:spPr bwMode="auto">
          <a:xfrm>
            <a:off x="6248400" y="2057400"/>
            <a:ext cx="228600" cy="1524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58" name="Line 28"/>
          <p:cNvSpPr>
            <a:spLocks noChangeShapeType="1"/>
          </p:cNvSpPr>
          <p:nvPr/>
        </p:nvSpPr>
        <p:spPr bwMode="auto">
          <a:xfrm>
            <a:off x="6477000" y="21336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9" name="AutoShape 33"/>
          <p:cNvSpPr>
            <a:spLocks noChangeArrowheads="1"/>
          </p:cNvSpPr>
          <p:nvPr/>
        </p:nvSpPr>
        <p:spPr bwMode="auto">
          <a:xfrm flipH="1">
            <a:off x="3276600" y="4495800"/>
            <a:ext cx="457200" cy="6858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60" name="Freeform 35"/>
          <p:cNvSpPr>
            <a:spLocks/>
          </p:cNvSpPr>
          <p:nvPr/>
        </p:nvSpPr>
        <p:spPr bwMode="auto">
          <a:xfrm>
            <a:off x="3124200" y="4495800"/>
            <a:ext cx="241300" cy="685800"/>
          </a:xfrm>
          <a:custGeom>
            <a:avLst/>
            <a:gdLst>
              <a:gd name="T0" fmla="*/ 0 w 152"/>
              <a:gd name="T1" fmla="*/ 0 h 432"/>
              <a:gd name="T2" fmla="*/ 2147483647 w 152"/>
              <a:gd name="T3" fmla="*/ 2147483647 h 432"/>
              <a:gd name="T4" fmla="*/ 2147483647 w 152"/>
              <a:gd name="T5" fmla="*/ 2147483647 h 432"/>
              <a:gd name="T6" fmla="*/ 0 60000 65536"/>
              <a:gd name="T7" fmla="*/ 0 60000 65536"/>
              <a:gd name="T8" fmla="*/ 0 60000 65536"/>
              <a:gd name="T9" fmla="*/ 0 w 152"/>
              <a:gd name="T10" fmla="*/ 0 h 432"/>
              <a:gd name="T11" fmla="*/ 152 w 152"/>
              <a:gd name="T12" fmla="*/ 432 h 432"/>
            </a:gdLst>
            <a:ahLst/>
            <a:cxnLst>
              <a:cxn ang="T6">
                <a:pos x="T0" y="T1"/>
              </a:cxn>
              <a:cxn ang="T7">
                <a:pos x="T2" y="T3"/>
              </a:cxn>
              <a:cxn ang="T8">
                <a:pos x="T4" y="T5"/>
              </a:cxn>
            </a:cxnLst>
            <a:rect l="T9" t="T10" r="T11" b="T12"/>
            <a:pathLst>
              <a:path w="152" h="432">
                <a:moveTo>
                  <a:pt x="0" y="0"/>
                </a:moveTo>
                <a:cubicBezTo>
                  <a:pt x="68" y="60"/>
                  <a:pt x="136" y="120"/>
                  <a:pt x="144" y="192"/>
                </a:cubicBezTo>
                <a:cubicBezTo>
                  <a:pt x="152" y="264"/>
                  <a:pt x="100" y="348"/>
                  <a:pt x="48" y="43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0261" name="Line 36"/>
          <p:cNvSpPr>
            <a:spLocks noChangeShapeType="1"/>
          </p:cNvSpPr>
          <p:nvPr/>
        </p:nvSpPr>
        <p:spPr bwMode="auto">
          <a:xfrm>
            <a:off x="2743200" y="47244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62" name="Line 38"/>
          <p:cNvSpPr>
            <a:spLocks noChangeShapeType="1"/>
          </p:cNvSpPr>
          <p:nvPr/>
        </p:nvSpPr>
        <p:spPr bwMode="auto">
          <a:xfrm>
            <a:off x="3733800" y="4876800"/>
            <a:ext cx="685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63" name="Text Box 50"/>
          <p:cNvSpPr txBox="1">
            <a:spLocks noChangeArrowheads="1"/>
          </p:cNvSpPr>
          <p:nvPr/>
        </p:nvSpPr>
        <p:spPr bwMode="auto">
          <a:xfrm>
            <a:off x="2482850" y="4495801"/>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1</a:t>
            </a:r>
          </a:p>
        </p:txBody>
      </p:sp>
      <p:sp>
        <p:nvSpPr>
          <p:cNvPr id="10264" name="Line 36"/>
          <p:cNvSpPr>
            <a:spLocks noChangeShapeType="1"/>
          </p:cNvSpPr>
          <p:nvPr/>
        </p:nvSpPr>
        <p:spPr bwMode="auto">
          <a:xfrm>
            <a:off x="2743200" y="49530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65" name="Slide Number Placeholder 2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7CBC6002-3021-4316-B190-02EAEA07E928}" type="slidenum">
              <a:rPr lang="en-US" altLang="en-US" sz="1400" smtClean="0"/>
              <a:pPr eaLnBrk="1" hangingPunct="1">
                <a:spcBef>
                  <a:spcPct val="0"/>
                </a:spcBef>
                <a:buFontTx/>
                <a:buNone/>
              </a:pPr>
              <a:t>9</a:t>
            </a:fld>
            <a:endParaRPr lang="en-US" altLang="en-US" sz="1400" dirty="0"/>
          </a:p>
        </p:txBody>
      </p:sp>
      <p:sp>
        <p:nvSpPr>
          <p:cNvPr id="2" name="TextBox 1"/>
          <p:cNvSpPr txBox="1"/>
          <p:nvPr/>
        </p:nvSpPr>
        <p:spPr>
          <a:xfrm>
            <a:off x="1689884" y="176646"/>
            <a:ext cx="5258171" cy="707886"/>
          </a:xfrm>
          <a:prstGeom prst="rect">
            <a:avLst/>
          </a:prstGeom>
          <a:noFill/>
        </p:spPr>
        <p:txBody>
          <a:bodyPr wrap="none" rtlCol="0">
            <a:spAutoFit/>
          </a:bodyPr>
          <a:lstStyle/>
          <a:p>
            <a:r>
              <a:rPr lang="en-US" sz="4000" dirty="0"/>
              <a:t>Universal Set: Examples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62000" y="1371600"/>
            <a:ext cx="7848600" cy="889000"/>
          </a:xfrm>
        </p:spPr>
        <p:txBody>
          <a:bodyPr/>
          <a:lstStyle/>
          <a:p>
            <a:pPr eaLnBrk="1" hangingPunct="1"/>
            <a:r>
              <a:rPr lang="en-US" altLang="en-US" sz="3200" dirty="0"/>
              <a:t>Various Types of Gates: Properties and Usage</a:t>
            </a:r>
          </a:p>
        </p:txBody>
      </p:sp>
      <mc:AlternateContent xmlns:mc="http://schemas.openxmlformats.org/markup-compatibility/2006">
        <mc:Choice xmlns:a14="http://schemas.microsoft.com/office/drawing/2010/main" Requires="a14">
          <p:sp>
            <p:nvSpPr>
              <p:cNvPr id="11268" name="Text Box 56"/>
              <p:cNvSpPr txBox="1">
                <a:spLocks noChangeArrowheads="1"/>
              </p:cNvSpPr>
              <p:nvPr/>
            </p:nvSpPr>
            <p:spPr bwMode="auto">
              <a:xfrm>
                <a:off x="2057400" y="2590800"/>
                <a:ext cx="5562600" cy="120032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marL="457200" indent="-457200" eaLnBrk="1" hangingPunct="1">
                  <a:spcBef>
                    <a:spcPct val="0"/>
                  </a:spcBef>
                  <a:buFont typeface="+mj-lt"/>
                  <a:buAutoNum type="arabicPeriod"/>
                  <a:defRPr/>
                </a:pPr>
                <a:r>
                  <a:rPr lang="en-US" altLang="en-US" sz="2400" dirty="0"/>
                  <a:t>XOR (XNOR)    </a:t>
                </a:r>
                <a14:m>
                  <m:oMath xmlns:m="http://schemas.openxmlformats.org/officeDocument/2006/math">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𝑥</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𝑦</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𝑥</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 </m:t>
                    </m:r>
                  </m:oMath>
                </a14:m>
                <a:endParaRPr lang="en-US" altLang="en-US" sz="2400" b="0" dirty="0"/>
              </a:p>
              <a:p>
                <a:pPr marL="457200" indent="-457200" eaLnBrk="1" hangingPunct="1">
                  <a:spcBef>
                    <a:spcPct val="0"/>
                  </a:spcBef>
                  <a:buFont typeface="+mj-lt"/>
                  <a:buAutoNum type="arabicPeriod"/>
                  <a:defRPr/>
                </a:pPr>
                <a:r>
                  <a:rPr lang="en-US" altLang="en-US" sz="2400" dirty="0"/>
                  <a:t>NAND, NOR</a:t>
                </a:r>
              </a:p>
              <a:p>
                <a:pPr marL="457200" indent="-457200" eaLnBrk="1" hangingPunct="1">
                  <a:spcBef>
                    <a:spcPct val="0"/>
                  </a:spcBef>
                  <a:buFont typeface="+mj-lt"/>
                  <a:buAutoNum type="arabicPeriod"/>
                  <a:defRPr/>
                </a:pPr>
                <a:r>
                  <a:rPr lang="en-US" altLang="en-US" sz="2400" dirty="0"/>
                  <a:t>Block Diagram Transfers</a:t>
                </a:r>
              </a:p>
            </p:txBody>
          </p:sp>
        </mc:Choice>
        <mc:Fallback>
          <p:sp>
            <p:nvSpPr>
              <p:cNvPr id="11268" name="Text Box 56"/>
              <p:cNvSpPr txBox="1">
                <a:spLocks noRot="1" noChangeAspect="1" noMove="1" noResize="1" noEditPoints="1" noAdjustHandles="1" noChangeArrowheads="1" noChangeShapeType="1" noTextEdit="1"/>
              </p:cNvSpPr>
              <p:nvPr/>
            </p:nvSpPr>
            <p:spPr bwMode="auto">
              <a:xfrm>
                <a:off x="2057400" y="2590800"/>
                <a:ext cx="5562600" cy="1200329"/>
              </a:xfrm>
              <a:prstGeom prst="rect">
                <a:avLst/>
              </a:prstGeom>
              <a:blipFill>
                <a:blip r:embed="rId3"/>
                <a:stretch>
                  <a:fillRect l="-1535" t="-4061" b="-1066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4" name="Slide Number Placeholder 6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34A7D464-28C4-454C-BCE9-9EBAB5B640C9}" type="slidenum">
              <a:rPr lang="en-US" altLang="en-US" sz="1400" smtClean="0"/>
              <a:pPr eaLnBrk="1" hangingPunct="1">
                <a:spcBef>
                  <a:spcPct val="0"/>
                </a:spcBef>
                <a:buFontTx/>
                <a:buNone/>
              </a:pPr>
              <a:t>10</a:t>
            </a:fld>
            <a:endParaRPr lang="en-US" alt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74688" y="0"/>
            <a:ext cx="7848600" cy="889000"/>
          </a:xfrm>
        </p:spPr>
        <p:txBody>
          <a:bodyPr/>
          <a:lstStyle/>
          <a:p>
            <a:pPr eaLnBrk="1" hangingPunct="1"/>
            <a:r>
              <a:rPr lang="en-US" altLang="en-US" sz="3200" dirty="0"/>
              <a:t>Other Types of Gates: XOR</a:t>
            </a:r>
          </a:p>
        </p:txBody>
      </p:sp>
      <mc:AlternateContent xmlns:mc="http://schemas.openxmlformats.org/markup-compatibility/2006" xmlns:a14="http://schemas.microsoft.com/office/drawing/2010/main">
        <mc:Choice Requires="a14">
          <p:sp>
            <p:nvSpPr>
              <p:cNvPr id="11268" name="Text Box 56"/>
              <p:cNvSpPr txBox="1">
                <a:spLocks noChangeArrowheads="1"/>
              </p:cNvSpPr>
              <p:nvPr/>
            </p:nvSpPr>
            <p:spPr bwMode="auto">
              <a:xfrm>
                <a:off x="698501" y="719893"/>
                <a:ext cx="4748213" cy="193899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None/>
                  <a:defRPr/>
                </a:pPr>
                <a14:m>
                  <m:oMathPara xmlns:m="http://schemas.openxmlformats.org/officeDocument/2006/math">
                    <m:oMathParaPr>
                      <m:jc m:val="left"/>
                    </m:oMathParaPr>
                    <m:oMath xmlns:m="http://schemas.openxmlformats.org/officeDocument/2006/math">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𝑥</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𝑦</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𝑥</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 </m:t>
                      </m:r>
                    </m:oMath>
                  </m:oMathPara>
                </a14:m>
                <a:endParaRPr lang="en-US" altLang="en-US" sz="2400" b="0" dirty="0"/>
              </a:p>
              <a:p>
                <a:pPr eaLnBrk="1" hangingPunct="1">
                  <a:spcBef>
                    <a:spcPct val="0"/>
                  </a:spcBef>
                  <a:buNone/>
                  <a:defRPr/>
                </a:pPr>
                <a:r>
                  <a:rPr lang="en-US" altLang="en-US" sz="2400" dirty="0"/>
                  <a:t>It is a parity function (examples)</a:t>
                </a:r>
              </a:p>
              <a:p>
                <a:pPr eaLnBrk="1" hangingPunct="1">
                  <a:spcBef>
                    <a:spcPct val="0"/>
                  </a:spcBef>
                  <a:buFontTx/>
                  <a:buNone/>
                  <a:defRPr/>
                </a:pPr>
                <a:r>
                  <a:rPr lang="en-US" altLang="en-US" sz="2400" dirty="0"/>
                  <a:t>useful for testing because the flipping of a single input changes the output.</a:t>
                </a:r>
              </a:p>
            </p:txBody>
          </p:sp>
        </mc:Choice>
        <mc:Fallback xmlns="">
          <p:sp>
            <p:nvSpPr>
              <p:cNvPr id="11268" name="Text Box 56"/>
              <p:cNvSpPr txBox="1">
                <a:spLocks noRot="1" noChangeAspect="1" noMove="1" noResize="1" noEditPoints="1" noAdjustHandles="1" noChangeArrowheads="1" noChangeShapeType="1" noTextEdit="1"/>
              </p:cNvSpPr>
              <p:nvPr/>
            </p:nvSpPr>
            <p:spPr bwMode="auto">
              <a:xfrm>
                <a:off x="698501" y="719893"/>
                <a:ext cx="4748213" cy="1938992"/>
              </a:xfrm>
              <a:prstGeom prst="rect">
                <a:avLst/>
              </a:prstGeom>
              <a:blipFill>
                <a:blip r:embed="rId3"/>
                <a:stretch>
                  <a:fillRect l="-2057" r="-2571" b="-628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4" name="Slide Number Placeholder 6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34A7D464-28C4-454C-BCE9-9EBAB5B640C9}" type="slidenum">
              <a:rPr lang="en-US" altLang="en-US" sz="1400" smtClean="0"/>
              <a:pPr eaLnBrk="1" hangingPunct="1">
                <a:spcBef>
                  <a:spcPct val="0"/>
                </a:spcBef>
                <a:buFontTx/>
                <a:buNone/>
              </a:pPr>
              <a:t>11</a:t>
            </a:fld>
            <a:endParaRPr lang="en-US" altLang="en-US" sz="1400" dirty="0"/>
          </a:p>
        </p:txBody>
      </p:sp>
      <p:sp>
        <p:nvSpPr>
          <p:cNvPr id="2" name="Oval 1"/>
          <p:cNvSpPr/>
          <p:nvPr/>
        </p:nvSpPr>
        <p:spPr>
          <a:xfrm>
            <a:off x="5446713" y="1611313"/>
            <a:ext cx="1524000" cy="1371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4" name="Oval 63"/>
          <p:cNvSpPr/>
          <p:nvPr/>
        </p:nvSpPr>
        <p:spPr>
          <a:xfrm>
            <a:off x="6454775" y="1552575"/>
            <a:ext cx="1524000" cy="1371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mc:AlternateContent xmlns:mc="http://schemas.openxmlformats.org/markup-compatibility/2006" xmlns:a14="http://schemas.microsoft.com/office/drawing/2010/main">
        <mc:Choice Requires="a14">
          <p:sp>
            <p:nvSpPr>
              <p:cNvPr id="11271" name="TextBox 2"/>
              <p:cNvSpPr txBox="1">
                <a:spLocks noChangeArrowheads="1"/>
              </p:cNvSpPr>
              <p:nvPr/>
            </p:nvSpPr>
            <p:spPr bwMode="auto">
              <a:xfrm>
                <a:off x="5422095" y="1244798"/>
                <a:ext cx="434414"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b="0" i="1" dirty="0" smtClean="0">
                          <a:latin typeface="Cambria Math" panose="02040503050406030204" pitchFamily="18" charset="0"/>
                        </a:rPr>
                        <m:t>𝑥</m:t>
                      </m:r>
                    </m:oMath>
                  </m:oMathPara>
                </a14:m>
                <a:endParaRPr lang="en-US" altLang="en-US" sz="2400" dirty="0"/>
              </a:p>
            </p:txBody>
          </p:sp>
        </mc:Choice>
        <mc:Fallback xmlns="">
          <p:sp>
            <p:nvSpPr>
              <p:cNvPr id="11271" name="TextBox 2"/>
              <p:cNvSpPr txBox="1">
                <a:spLocks noRot="1" noChangeAspect="1" noMove="1" noResize="1" noEditPoints="1" noAdjustHandles="1" noChangeArrowheads="1" noChangeShapeType="1" noTextEdit="1"/>
              </p:cNvSpPr>
              <p:nvPr/>
            </p:nvSpPr>
            <p:spPr bwMode="auto">
              <a:xfrm>
                <a:off x="5422095" y="1244798"/>
                <a:ext cx="434414" cy="461665"/>
              </a:xfrm>
              <a:prstGeom prst="rect">
                <a:avLst/>
              </a:prstGeom>
              <a:blipFill>
                <a:blip r:embed="rId4"/>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72" name="TextBox 3"/>
              <p:cNvSpPr txBox="1">
                <a:spLocks noChangeArrowheads="1"/>
              </p:cNvSpPr>
              <p:nvPr/>
            </p:nvSpPr>
            <p:spPr bwMode="auto">
              <a:xfrm>
                <a:off x="7773988" y="1397002"/>
                <a:ext cx="455061"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b="0" i="1" dirty="0" smtClean="0">
                          <a:latin typeface="Cambria Math" panose="02040503050406030204" pitchFamily="18" charset="0"/>
                        </a:rPr>
                        <m:t>𝑦</m:t>
                      </m:r>
                    </m:oMath>
                  </m:oMathPara>
                </a14:m>
                <a:endParaRPr lang="en-US" altLang="en-US" sz="2400" dirty="0"/>
              </a:p>
            </p:txBody>
          </p:sp>
        </mc:Choice>
        <mc:Fallback xmlns="">
          <p:sp>
            <p:nvSpPr>
              <p:cNvPr id="11272" name="TextBox 3"/>
              <p:cNvSpPr txBox="1">
                <a:spLocks noRot="1" noChangeAspect="1" noMove="1" noResize="1" noEditPoints="1" noAdjustHandles="1" noChangeArrowheads="1" noChangeShapeType="1" noTextEdit="1"/>
              </p:cNvSpPr>
              <p:nvPr/>
            </p:nvSpPr>
            <p:spPr bwMode="auto">
              <a:xfrm>
                <a:off x="7773988" y="1397002"/>
                <a:ext cx="455061" cy="461665"/>
              </a:xfrm>
              <a:prstGeom prst="rect">
                <a:avLst/>
              </a:prstGeom>
              <a:blipFill>
                <a:blip r:embed="rId5"/>
                <a:stretch>
                  <a:fillRect b="-1184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73" name="TextBox 4"/>
              <p:cNvSpPr txBox="1">
                <a:spLocks noChangeArrowheads="1"/>
              </p:cNvSpPr>
              <p:nvPr/>
            </p:nvSpPr>
            <p:spPr bwMode="auto">
              <a:xfrm>
                <a:off x="5637215" y="1981202"/>
                <a:ext cx="676788"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b="0" i="1" dirty="0" smtClean="0">
                          <a:latin typeface="Cambria Math" panose="02040503050406030204" pitchFamily="18" charset="0"/>
                        </a:rPr>
                        <m:t>𝑥𝑦</m:t>
                      </m:r>
                      <m:r>
                        <a:rPr lang="en-US" altLang="en-US" sz="2400" b="0" i="1" dirty="0" smtClean="0">
                          <a:latin typeface="Cambria Math" panose="02040503050406030204" pitchFamily="18" charset="0"/>
                        </a:rPr>
                        <m:t>′</m:t>
                      </m:r>
                    </m:oMath>
                  </m:oMathPara>
                </a14:m>
                <a:endParaRPr lang="en-US" altLang="en-US" sz="2400" dirty="0"/>
              </a:p>
            </p:txBody>
          </p:sp>
        </mc:Choice>
        <mc:Fallback xmlns="">
          <p:sp>
            <p:nvSpPr>
              <p:cNvPr id="11273" name="TextBox 4"/>
              <p:cNvSpPr txBox="1">
                <a:spLocks noRot="1" noChangeAspect="1" noMove="1" noResize="1" noEditPoints="1" noAdjustHandles="1" noChangeArrowheads="1" noChangeShapeType="1" noTextEdit="1"/>
              </p:cNvSpPr>
              <p:nvPr/>
            </p:nvSpPr>
            <p:spPr bwMode="auto">
              <a:xfrm>
                <a:off x="5637215" y="1981202"/>
                <a:ext cx="676788" cy="461665"/>
              </a:xfrm>
              <a:prstGeom prst="rect">
                <a:avLst/>
              </a:prstGeom>
              <a:blipFill>
                <a:blip r:embed="rId6"/>
                <a:stretch>
                  <a:fillRect l="-2703" r="-3604" b="-1973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74" name="TextBox 5"/>
              <p:cNvSpPr txBox="1">
                <a:spLocks noChangeArrowheads="1"/>
              </p:cNvSpPr>
              <p:nvPr/>
            </p:nvSpPr>
            <p:spPr bwMode="auto">
              <a:xfrm>
                <a:off x="7150102" y="1981202"/>
                <a:ext cx="711605"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sSup>
                        <m:sSupPr>
                          <m:ctrlPr>
                            <a:rPr lang="en-US" altLang="en-US" sz="2400" b="0" i="1" dirty="0" smtClean="0">
                              <a:latin typeface="Cambria Math" panose="02040503050406030204" pitchFamily="18" charset="0"/>
                            </a:rPr>
                          </m:ctrlPr>
                        </m:sSupPr>
                        <m:e>
                          <m:r>
                            <a:rPr lang="en-US" altLang="en-US" sz="2400" b="0" i="1" dirty="0" smtClean="0">
                              <a:latin typeface="Cambria Math" panose="02040503050406030204" pitchFamily="18" charset="0"/>
                            </a:rPr>
                            <m:t>𝑥</m:t>
                          </m:r>
                        </m:e>
                        <m:sup>
                          <m:r>
                            <a:rPr lang="en-US" altLang="en-US" sz="2400" b="0" i="1" dirty="0" smtClean="0">
                              <a:latin typeface="Cambria Math" panose="02040503050406030204" pitchFamily="18" charset="0"/>
                            </a:rPr>
                            <m:t>′</m:t>
                          </m:r>
                        </m:sup>
                      </m:sSup>
                      <m:r>
                        <a:rPr lang="en-US" altLang="en-US" sz="2400" b="0" i="1" dirty="0" smtClean="0">
                          <a:latin typeface="Cambria Math" panose="02040503050406030204" pitchFamily="18" charset="0"/>
                        </a:rPr>
                        <m:t>𝑦</m:t>
                      </m:r>
                    </m:oMath>
                  </m:oMathPara>
                </a14:m>
                <a:endParaRPr lang="en-US" altLang="en-US" sz="2400" dirty="0"/>
              </a:p>
            </p:txBody>
          </p:sp>
        </mc:Choice>
        <mc:Fallback xmlns="">
          <p:sp>
            <p:nvSpPr>
              <p:cNvPr id="11274" name="TextBox 5"/>
              <p:cNvSpPr txBox="1">
                <a:spLocks noRot="1" noChangeAspect="1" noMove="1" noResize="1" noEditPoints="1" noAdjustHandles="1" noChangeArrowheads="1" noChangeShapeType="1" noTextEdit="1"/>
              </p:cNvSpPr>
              <p:nvPr/>
            </p:nvSpPr>
            <p:spPr bwMode="auto">
              <a:xfrm>
                <a:off x="7150102" y="1981202"/>
                <a:ext cx="711605" cy="461665"/>
              </a:xfrm>
              <a:prstGeom prst="rect">
                <a:avLst/>
              </a:prstGeom>
              <a:blipFill>
                <a:blip r:embed="rId7"/>
                <a:stretch>
                  <a:fillRect b="-1052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graphicFrame>
        <p:nvGraphicFramePr>
          <p:cNvPr id="3" name="Table 2"/>
          <p:cNvGraphicFramePr>
            <a:graphicFrameLocks noGrp="1"/>
          </p:cNvGraphicFramePr>
          <p:nvPr/>
        </p:nvGraphicFramePr>
        <p:xfrm>
          <a:off x="838200" y="3517900"/>
          <a:ext cx="3810000" cy="2590800"/>
        </p:xfrm>
        <a:graphic>
          <a:graphicData uri="http://schemas.openxmlformats.org/drawingml/2006/table">
            <a:tbl>
              <a:tblPr firstRow="1" bandRow="1">
                <a:tableStyleId>{5940675A-B579-460E-94D1-54222C63F5DA}</a:tableStyleId>
              </a:tblPr>
              <a:tblGrid>
                <a:gridCol w="894953">
                  <a:extLst>
                    <a:ext uri="{9D8B030D-6E8A-4147-A177-3AD203B41FA5}">
                      <a16:colId xmlns:a16="http://schemas.microsoft.com/office/drawing/2014/main" val="20000"/>
                    </a:ext>
                  </a:extLst>
                </a:gridCol>
                <a:gridCol w="894953">
                  <a:extLst>
                    <a:ext uri="{9D8B030D-6E8A-4147-A177-3AD203B41FA5}">
                      <a16:colId xmlns:a16="http://schemas.microsoft.com/office/drawing/2014/main" val="20001"/>
                    </a:ext>
                  </a:extLst>
                </a:gridCol>
                <a:gridCol w="894953">
                  <a:extLst>
                    <a:ext uri="{9D8B030D-6E8A-4147-A177-3AD203B41FA5}">
                      <a16:colId xmlns:a16="http://schemas.microsoft.com/office/drawing/2014/main" val="20002"/>
                    </a:ext>
                  </a:extLst>
                </a:gridCol>
                <a:gridCol w="1125141">
                  <a:extLst>
                    <a:ext uri="{9D8B030D-6E8A-4147-A177-3AD203B41FA5}">
                      <a16:colId xmlns:a16="http://schemas.microsoft.com/office/drawing/2014/main" val="20003"/>
                    </a:ext>
                  </a:extLst>
                </a:gridCol>
              </a:tblGrid>
              <a:tr h="518160">
                <a:tc>
                  <a:txBody>
                    <a:bodyPr/>
                    <a:lstStyle/>
                    <a:p>
                      <a:pPr algn="ctr"/>
                      <a:r>
                        <a:rPr lang="en-US" sz="2800" dirty="0"/>
                        <a:t>id</a:t>
                      </a:r>
                    </a:p>
                  </a:txBody>
                  <a:tcPr/>
                </a:tc>
                <a:tc>
                  <a:txBody>
                    <a:bodyPr/>
                    <a:lstStyle/>
                    <a:p>
                      <a:pPr algn="ctr"/>
                      <a:r>
                        <a:rPr lang="en-US" sz="2800" dirty="0"/>
                        <a:t>x</a:t>
                      </a:r>
                    </a:p>
                  </a:txBody>
                  <a:tcPr/>
                </a:tc>
                <a:tc>
                  <a:txBody>
                    <a:bodyPr/>
                    <a:lstStyle/>
                    <a:p>
                      <a:pPr algn="ctr"/>
                      <a:r>
                        <a:rPr lang="en-US" sz="2800" dirty="0"/>
                        <a:t>y</a:t>
                      </a:r>
                    </a:p>
                  </a:txBody>
                  <a:tcPr/>
                </a:tc>
                <a:tc>
                  <a:txBody>
                    <a:bodyPr/>
                    <a:lstStyle/>
                    <a:p>
                      <a:pPr algn="ctr"/>
                      <a:r>
                        <a:rPr lang="en-US" altLang="en-US" sz="2800" dirty="0"/>
                        <a:t>x</a:t>
                      </a:r>
                      <a:r>
                        <a:rPr lang="en-US" altLang="en-US" sz="2800" dirty="0">
                          <a:latin typeface="Cambria Math" pitchFamily="18" charset="0"/>
                        </a:rPr>
                        <a:t> ⊕</a:t>
                      </a:r>
                      <a:r>
                        <a:rPr lang="en-US" altLang="en-US" sz="2800" dirty="0"/>
                        <a:t> y </a:t>
                      </a:r>
                      <a:endParaRPr lang="en-US" sz="2800" dirty="0"/>
                    </a:p>
                  </a:txBody>
                  <a:tcPr/>
                </a:tc>
                <a:extLst>
                  <a:ext uri="{0D108BD9-81ED-4DB2-BD59-A6C34878D82A}">
                    <a16:rowId xmlns:a16="http://schemas.microsoft.com/office/drawing/2014/main" val="10000"/>
                  </a:ext>
                </a:extLst>
              </a:tr>
              <a:tr h="518160">
                <a:tc>
                  <a:txBody>
                    <a:bodyPr/>
                    <a:lstStyle/>
                    <a:p>
                      <a:pPr algn="ctr"/>
                      <a:r>
                        <a:rPr lang="en-US" sz="2800" dirty="0"/>
                        <a:t>0</a:t>
                      </a:r>
                    </a:p>
                  </a:txBody>
                  <a:tcPr/>
                </a:tc>
                <a:tc>
                  <a:txBody>
                    <a:bodyPr/>
                    <a:lstStyle/>
                    <a:p>
                      <a:pPr algn="ctr"/>
                      <a:r>
                        <a:rPr lang="en-US" sz="2800" dirty="0"/>
                        <a:t>0</a:t>
                      </a:r>
                    </a:p>
                  </a:txBody>
                  <a:tcPr/>
                </a:tc>
                <a:tc>
                  <a:txBody>
                    <a:bodyPr/>
                    <a:lstStyle/>
                    <a:p>
                      <a:pPr algn="ctr"/>
                      <a:r>
                        <a:rPr lang="en-US" sz="2800" dirty="0"/>
                        <a:t>0</a:t>
                      </a:r>
                    </a:p>
                  </a:txBody>
                  <a:tcPr/>
                </a:tc>
                <a:tc>
                  <a:txBody>
                    <a:bodyPr/>
                    <a:lstStyle/>
                    <a:p>
                      <a:pPr algn="ctr"/>
                      <a:r>
                        <a:rPr lang="en-US" sz="2800" dirty="0"/>
                        <a:t>0</a:t>
                      </a:r>
                    </a:p>
                  </a:txBody>
                  <a:tcPr/>
                </a:tc>
                <a:extLst>
                  <a:ext uri="{0D108BD9-81ED-4DB2-BD59-A6C34878D82A}">
                    <a16:rowId xmlns:a16="http://schemas.microsoft.com/office/drawing/2014/main" val="10001"/>
                  </a:ext>
                </a:extLst>
              </a:tr>
              <a:tr h="518160">
                <a:tc>
                  <a:txBody>
                    <a:bodyPr/>
                    <a:lstStyle/>
                    <a:p>
                      <a:pPr algn="ctr"/>
                      <a:r>
                        <a:rPr lang="en-US" sz="2800" dirty="0"/>
                        <a:t>1</a:t>
                      </a:r>
                    </a:p>
                  </a:txBody>
                  <a:tcPr/>
                </a:tc>
                <a:tc>
                  <a:txBody>
                    <a:bodyPr/>
                    <a:lstStyle/>
                    <a:p>
                      <a:pPr algn="ctr"/>
                      <a:r>
                        <a:rPr lang="en-US" sz="2800" dirty="0"/>
                        <a:t>0</a:t>
                      </a:r>
                    </a:p>
                  </a:txBody>
                  <a:tcPr/>
                </a:tc>
                <a:tc>
                  <a:txBody>
                    <a:bodyPr/>
                    <a:lstStyle/>
                    <a:p>
                      <a:pPr algn="ctr"/>
                      <a:r>
                        <a:rPr lang="en-US" sz="2800" dirty="0"/>
                        <a:t>1</a:t>
                      </a:r>
                    </a:p>
                  </a:txBody>
                  <a:tcPr/>
                </a:tc>
                <a:tc>
                  <a:txBody>
                    <a:bodyPr/>
                    <a:lstStyle/>
                    <a:p>
                      <a:pPr algn="ctr"/>
                      <a:r>
                        <a:rPr lang="en-US" sz="2800" dirty="0"/>
                        <a:t>1</a:t>
                      </a:r>
                    </a:p>
                  </a:txBody>
                  <a:tcPr/>
                </a:tc>
                <a:extLst>
                  <a:ext uri="{0D108BD9-81ED-4DB2-BD59-A6C34878D82A}">
                    <a16:rowId xmlns:a16="http://schemas.microsoft.com/office/drawing/2014/main" val="10002"/>
                  </a:ext>
                </a:extLst>
              </a:tr>
              <a:tr h="518160">
                <a:tc>
                  <a:txBody>
                    <a:bodyPr/>
                    <a:lstStyle/>
                    <a:p>
                      <a:pPr algn="ctr"/>
                      <a:r>
                        <a:rPr lang="en-US" sz="2800" dirty="0"/>
                        <a:t>2</a:t>
                      </a:r>
                    </a:p>
                  </a:txBody>
                  <a:tcPr/>
                </a:tc>
                <a:tc>
                  <a:txBody>
                    <a:bodyPr/>
                    <a:lstStyle/>
                    <a:p>
                      <a:pPr algn="ctr"/>
                      <a:r>
                        <a:rPr lang="en-US" sz="2800" dirty="0"/>
                        <a:t>1</a:t>
                      </a:r>
                    </a:p>
                  </a:txBody>
                  <a:tcPr/>
                </a:tc>
                <a:tc>
                  <a:txBody>
                    <a:bodyPr/>
                    <a:lstStyle/>
                    <a:p>
                      <a:pPr algn="ctr"/>
                      <a:r>
                        <a:rPr lang="en-US" sz="2800" dirty="0"/>
                        <a:t>0</a:t>
                      </a:r>
                    </a:p>
                  </a:txBody>
                  <a:tcPr/>
                </a:tc>
                <a:tc>
                  <a:txBody>
                    <a:bodyPr/>
                    <a:lstStyle/>
                    <a:p>
                      <a:pPr algn="ctr"/>
                      <a:r>
                        <a:rPr lang="en-US" sz="2800" dirty="0"/>
                        <a:t>1</a:t>
                      </a:r>
                    </a:p>
                  </a:txBody>
                  <a:tcPr/>
                </a:tc>
                <a:extLst>
                  <a:ext uri="{0D108BD9-81ED-4DB2-BD59-A6C34878D82A}">
                    <a16:rowId xmlns:a16="http://schemas.microsoft.com/office/drawing/2014/main" val="10003"/>
                  </a:ext>
                </a:extLst>
              </a:tr>
              <a:tr h="518160">
                <a:tc>
                  <a:txBody>
                    <a:bodyPr/>
                    <a:lstStyle/>
                    <a:p>
                      <a:pPr algn="ctr"/>
                      <a:r>
                        <a:rPr lang="en-US" sz="2800" dirty="0"/>
                        <a:t>3</a:t>
                      </a:r>
                    </a:p>
                  </a:txBody>
                  <a:tcPr/>
                </a:tc>
                <a:tc>
                  <a:txBody>
                    <a:bodyPr/>
                    <a:lstStyle/>
                    <a:p>
                      <a:pPr algn="ctr"/>
                      <a:r>
                        <a:rPr lang="en-US" sz="2800" dirty="0"/>
                        <a:t>1</a:t>
                      </a:r>
                    </a:p>
                  </a:txBody>
                  <a:tcPr/>
                </a:tc>
                <a:tc>
                  <a:txBody>
                    <a:bodyPr/>
                    <a:lstStyle/>
                    <a:p>
                      <a:pPr algn="ctr"/>
                      <a:r>
                        <a:rPr lang="en-US" sz="2800" dirty="0"/>
                        <a:t>1</a:t>
                      </a:r>
                    </a:p>
                  </a:txBody>
                  <a:tcPr/>
                </a:tc>
                <a:tc>
                  <a:txBody>
                    <a:bodyPr/>
                    <a:lstStyle/>
                    <a:p>
                      <a:pPr algn="ctr"/>
                      <a:r>
                        <a:rPr lang="en-US" sz="2800" dirty="0"/>
                        <a:t>0</a:t>
                      </a:r>
                    </a:p>
                  </a:txBody>
                  <a:tcPr/>
                </a:tc>
                <a:extLst>
                  <a:ext uri="{0D108BD9-81ED-4DB2-BD59-A6C34878D82A}">
                    <a16:rowId xmlns:a16="http://schemas.microsoft.com/office/drawing/2014/main" val="10004"/>
                  </a:ext>
                </a:extLst>
              </a:tr>
            </a:tbl>
          </a:graphicData>
        </a:graphic>
      </p:graphicFrame>
      <p:graphicFrame>
        <p:nvGraphicFramePr>
          <p:cNvPr id="13" name="Table 12"/>
          <p:cNvGraphicFramePr>
            <a:graphicFrameLocks noGrp="1"/>
          </p:cNvGraphicFramePr>
          <p:nvPr/>
        </p:nvGraphicFramePr>
        <p:xfrm>
          <a:off x="5257801" y="3497265"/>
          <a:ext cx="3176589" cy="2598741"/>
        </p:xfrm>
        <a:graphic>
          <a:graphicData uri="http://schemas.openxmlformats.org/drawingml/2006/table">
            <a:tbl>
              <a:tblPr firstRow="1" bandRow="1">
                <a:tableStyleId>{5940675A-B579-460E-94D1-54222C63F5DA}</a:tableStyleId>
              </a:tblPr>
              <a:tblGrid>
                <a:gridCol w="1058863">
                  <a:extLst>
                    <a:ext uri="{9D8B030D-6E8A-4147-A177-3AD203B41FA5}">
                      <a16:colId xmlns:a16="http://schemas.microsoft.com/office/drawing/2014/main" val="20000"/>
                    </a:ext>
                  </a:extLst>
                </a:gridCol>
                <a:gridCol w="1058863">
                  <a:extLst>
                    <a:ext uri="{9D8B030D-6E8A-4147-A177-3AD203B41FA5}">
                      <a16:colId xmlns:a16="http://schemas.microsoft.com/office/drawing/2014/main" val="20001"/>
                    </a:ext>
                  </a:extLst>
                </a:gridCol>
                <a:gridCol w="1058863">
                  <a:extLst>
                    <a:ext uri="{9D8B030D-6E8A-4147-A177-3AD203B41FA5}">
                      <a16:colId xmlns:a16="http://schemas.microsoft.com/office/drawing/2014/main" val="20002"/>
                    </a:ext>
                  </a:extLst>
                </a:gridCol>
              </a:tblGrid>
              <a:tr h="866247">
                <a:tc>
                  <a:txBody>
                    <a:bodyPr/>
                    <a:lstStyle/>
                    <a:p>
                      <a:pPr algn="ctr"/>
                      <a:endParaRPr lang="en-US" sz="2800" dirty="0"/>
                    </a:p>
                  </a:txBody>
                  <a:tcPr marT="45715" marB="45715"/>
                </a:tc>
                <a:tc>
                  <a:txBody>
                    <a:bodyPr/>
                    <a:lstStyle/>
                    <a:p>
                      <a:pPr algn="ctr"/>
                      <a:r>
                        <a:rPr lang="en-US" sz="2800" dirty="0"/>
                        <a:t>x=0</a:t>
                      </a:r>
                    </a:p>
                  </a:txBody>
                  <a:tcPr marT="45715" marB="45715"/>
                </a:tc>
                <a:tc>
                  <a:txBody>
                    <a:bodyPr/>
                    <a:lstStyle/>
                    <a:p>
                      <a:pPr algn="ctr"/>
                      <a:r>
                        <a:rPr lang="en-US" sz="2800" dirty="0"/>
                        <a:t>x=1</a:t>
                      </a:r>
                    </a:p>
                  </a:txBody>
                  <a:tcPr marT="45715" marB="45715"/>
                </a:tc>
                <a:extLst>
                  <a:ext uri="{0D108BD9-81ED-4DB2-BD59-A6C34878D82A}">
                    <a16:rowId xmlns:a16="http://schemas.microsoft.com/office/drawing/2014/main" val="10000"/>
                  </a:ext>
                </a:extLst>
              </a:tr>
              <a:tr h="866247">
                <a:tc>
                  <a:txBody>
                    <a:bodyPr/>
                    <a:lstStyle/>
                    <a:p>
                      <a:pPr algn="ctr"/>
                      <a:r>
                        <a:rPr lang="en-US" sz="2800" dirty="0"/>
                        <a:t>y=0</a:t>
                      </a:r>
                    </a:p>
                  </a:txBody>
                  <a:tcPr marT="45715" marB="45715"/>
                </a:tc>
                <a:tc>
                  <a:txBody>
                    <a:bodyPr/>
                    <a:lstStyle/>
                    <a:p>
                      <a:pPr algn="ctr"/>
                      <a:r>
                        <a:rPr lang="en-US" sz="2800" dirty="0"/>
                        <a:t>0</a:t>
                      </a:r>
                    </a:p>
                  </a:txBody>
                  <a:tcPr marT="45715" marB="45715"/>
                </a:tc>
                <a:tc>
                  <a:txBody>
                    <a:bodyPr/>
                    <a:lstStyle/>
                    <a:p>
                      <a:pPr algn="ctr"/>
                      <a:r>
                        <a:rPr lang="en-US" sz="2800" dirty="0"/>
                        <a:t>1</a:t>
                      </a:r>
                    </a:p>
                  </a:txBody>
                  <a:tcPr marT="45715" marB="45715"/>
                </a:tc>
                <a:extLst>
                  <a:ext uri="{0D108BD9-81ED-4DB2-BD59-A6C34878D82A}">
                    <a16:rowId xmlns:a16="http://schemas.microsoft.com/office/drawing/2014/main" val="10001"/>
                  </a:ext>
                </a:extLst>
              </a:tr>
              <a:tr h="866247">
                <a:tc>
                  <a:txBody>
                    <a:bodyPr/>
                    <a:lstStyle/>
                    <a:p>
                      <a:pPr algn="ctr"/>
                      <a:r>
                        <a:rPr lang="en-US" sz="2800" dirty="0"/>
                        <a:t>y=1</a:t>
                      </a:r>
                    </a:p>
                  </a:txBody>
                  <a:tcPr marT="45715" marB="45715"/>
                </a:tc>
                <a:tc>
                  <a:txBody>
                    <a:bodyPr/>
                    <a:lstStyle/>
                    <a:p>
                      <a:pPr algn="ctr"/>
                      <a:r>
                        <a:rPr lang="en-US" sz="2800" dirty="0"/>
                        <a:t>1</a:t>
                      </a:r>
                    </a:p>
                  </a:txBody>
                  <a:tcPr marT="45715" marB="45715"/>
                </a:tc>
                <a:tc>
                  <a:txBody>
                    <a:bodyPr/>
                    <a:lstStyle/>
                    <a:p>
                      <a:pPr algn="ctr"/>
                      <a:r>
                        <a:rPr lang="en-US" sz="2800" dirty="0"/>
                        <a:t>0</a:t>
                      </a:r>
                    </a:p>
                  </a:txBody>
                  <a:tcPr marT="45715" marB="45715"/>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59348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70560" y="15240"/>
            <a:ext cx="7848600" cy="838200"/>
          </a:xfrm>
        </p:spPr>
        <p:txBody>
          <a:bodyPr/>
          <a:lstStyle/>
          <a:p>
            <a:pPr eaLnBrk="1" hangingPunct="1"/>
            <a:r>
              <a:rPr lang="en-US" altLang="en-US" sz="3200" dirty="0"/>
              <a:t>Other Types of Gates: XOR</a:t>
            </a:r>
          </a:p>
        </p:txBody>
      </p:sp>
      <mc:AlternateContent xmlns:mc="http://schemas.openxmlformats.org/markup-compatibility/2006">
        <mc:Choice xmlns:a14="http://schemas.microsoft.com/office/drawing/2010/main" Requires="a14">
          <p:sp>
            <p:nvSpPr>
              <p:cNvPr id="12291" name="Text Box 3"/>
              <p:cNvSpPr txBox="1">
                <a:spLocks noChangeArrowheads="1"/>
              </p:cNvSpPr>
              <p:nvPr/>
            </p:nvSpPr>
            <p:spPr bwMode="auto">
              <a:xfrm>
                <a:off x="518160" y="2529976"/>
                <a:ext cx="8153400" cy="101040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914400" indent="-457200" eaLnBrk="0" hangingPunct="0">
                  <a:spcBef>
                    <a:spcPct val="20000"/>
                  </a:spcBef>
                  <a:buChar char="–"/>
                  <a:defRPr sz="2800">
                    <a:solidFill>
                      <a:schemeClr val="tx1"/>
                    </a:solidFill>
                    <a:latin typeface="Times New Roman" pitchFamily="18" charset="0"/>
                    <a:ea typeface="MS PGothic" pitchFamily="34" charset="-128"/>
                  </a:defRPr>
                </a:lvl2pPr>
                <a:lvl3pPr marL="1371600" indent="-4572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endParaRPr lang="en-US" altLang="en-US" sz="2400" dirty="0"/>
              </a:p>
              <a:p>
                <a:pPr marL="0" lvl="2" indent="0" eaLnBrk="1" hangingPunct="1">
                  <a:lnSpc>
                    <a:spcPct val="50000"/>
                  </a:lnSpc>
                  <a:spcBef>
                    <a:spcPts val="0"/>
                  </a:spcBef>
                  <a:spcAft>
                    <a:spcPts val="2400"/>
                  </a:spcAft>
                  <a:buFontTx/>
                  <a:buAutoNum type="alphaLcParenBoth"/>
                </a:pPr>
                <a:r>
                  <a:rPr lang="en-US" altLang="en-US" sz="2800" dirty="0"/>
                  <a:t> </a:t>
                </a:r>
                <a:r>
                  <a:rPr lang="en-US" altLang="en-US" dirty="0"/>
                  <a:t>Commutative    </a:t>
                </a:r>
                <a14:m>
                  <m:oMath xmlns:m="http://schemas.openxmlformats.org/officeDocument/2006/math">
                    <m:r>
                      <a:rPr lang="en-US" altLang="en-US" b="0" i="1" smtClean="0">
                        <a:latin typeface="Cambria Math" panose="02040503050406030204" pitchFamily="18" charset="0"/>
                      </a:rPr>
                      <m:t>𝑥</m:t>
                    </m:r>
                    <m:r>
                      <a:rPr lang="en-US" altLang="en-US" b="0" i="1" smtClean="0">
                        <a:latin typeface="Cambria Math" panose="02040503050406030204" pitchFamily="18" charset="0"/>
                      </a:rPr>
                      <m:t>⊕</m:t>
                    </m:r>
                    <m:r>
                      <a:rPr lang="en-US" altLang="en-US" b="0" i="1" smtClean="0">
                        <a:latin typeface="Cambria Math" panose="02040503050406030204" pitchFamily="18" charset="0"/>
                      </a:rPr>
                      <m:t>𝑦</m:t>
                    </m:r>
                    <m:r>
                      <a:rPr lang="en-US" altLang="en-US" b="0" i="1" smtClean="0">
                        <a:latin typeface="Cambria Math" panose="02040503050406030204" pitchFamily="18" charset="0"/>
                      </a:rPr>
                      <m:t>=</m:t>
                    </m:r>
                    <m:r>
                      <a:rPr lang="en-US" altLang="en-US" b="0" i="1" smtClean="0">
                        <a:latin typeface="Cambria Math" panose="02040503050406030204" pitchFamily="18" charset="0"/>
                      </a:rPr>
                      <m:t>𝑦</m:t>
                    </m:r>
                    <m:r>
                      <a:rPr lang="en-US" altLang="en-US" b="0" i="1" smtClean="0">
                        <a:latin typeface="Cambria Math" panose="02040503050406030204" pitchFamily="18" charset="0"/>
                      </a:rPr>
                      <m:t>⊕</m:t>
                    </m:r>
                    <m:r>
                      <a:rPr lang="en-US" altLang="en-US" b="0" i="1" smtClean="0">
                        <a:latin typeface="Cambria Math" panose="02040503050406030204" pitchFamily="18" charset="0"/>
                      </a:rPr>
                      <m:t>𝑥</m:t>
                    </m:r>
                  </m:oMath>
                </a14:m>
                <a:endParaRPr lang="en-US" altLang="en-US" dirty="0"/>
              </a:p>
              <a:p>
                <a:pPr marL="0" lvl="2" indent="0" eaLnBrk="1" hangingPunct="1">
                  <a:lnSpc>
                    <a:spcPct val="50000"/>
                  </a:lnSpc>
                  <a:spcBef>
                    <a:spcPts val="0"/>
                  </a:spcBef>
                  <a:spcAft>
                    <a:spcPts val="2400"/>
                  </a:spcAft>
                  <a:buFontTx/>
                  <a:buAutoNum type="alphaLcParenBoth"/>
                </a:pPr>
                <a:r>
                  <a:rPr lang="en-US" altLang="en-US" dirty="0"/>
                  <a:t> Associative    (</a:t>
                </a:r>
                <a14:m>
                  <m:oMath xmlns:m="http://schemas.openxmlformats.org/officeDocument/2006/math">
                    <m:r>
                      <a:rPr lang="en-US" altLang="en-US" b="0" i="1" smtClean="0">
                        <a:latin typeface="Cambria Math" panose="02040503050406030204" pitchFamily="18" charset="0"/>
                      </a:rPr>
                      <m:t>𝑥</m:t>
                    </m:r>
                    <m:r>
                      <a:rPr lang="en-US" altLang="en-US" b="0" i="1" smtClean="0">
                        <a:latin typeface="Cambria Math" panose="02040503050406030204" pitchFamily="18" charset="0"/>
                      </a:rPr>
                      <m:t>⊕</m:t>
                    </m:r>
                    <m:r>
                      <a:rPr lang="en-US" altLang="en-US" b="0" i="1" smtClean="0">
                        <a:latin typeface="Cambria Math" panose="02040503050406030204" pitchFamily="18" charset="0"/>
                      </a:rPr>
                      <m:t>𝑦</m:t>
                    </m:r>
                    <m:r>
                      <a:rPr lang="en-US" altLang="en-US" b="0" i="1" smtClean="0">
                        <a:latin typeface="Cambria Math" panose="02040503050406030204" pitchFamily="18" charset="0"/>
                      </a:rPr>
                      <m:t>)⊕</m:t>
                    </m:r>
                    <m:r>
                      <a:rPr lang="en-US" altLang="en-US" b="0" i="1" smtClean="0">
                        <a:latin typeface="Cambria Math" panose="02040503050406030204" pitchFamily="18" charset="0"/>
                      </a:rPr>
                      <m:t>𝑧</m:t>
                    </m:r>
                  </m:oMath>
                </a14:m>
                <a:r>
                  <a:rPr lang="en-US" altLang="en-US" dirty="0"/>
                  <a:t> </a:t>
                </a:r>
                <a14:m>
                  <m:oMath xmlns:m="http://schemas.openxmlformats.org/officeDocument/2006/math">
                    <m:r>
                      <a:rPr lang="en-US" altLang="en-US" b="0" i="1" dirty="0" smtClean="0">
                        <a:latin typeface="Cambria Math" panose="02040503050406030204" pitchFamily="18" charset="0"/>
                      </a:rPr>
                      <m:t>=</m:t>
                    </m:r>
                    <m:r>
                      <a:rPr lang="en-US" altLang="en-US" b="0" i="1" dirty="0" smtClean="0">
                        <a:latin typeface="Cambria Math" panose="02040503050406030204" pitchFamily="18" charset="0"/>
                      </a:rPr>
                      <m:t>𝑥</m:t>
                    </m:r>
                    <m:r>
                      <a:rPr lang="en-US" altLang="en-US" b="0" i="1" dirty="0" smtClean="0">
                        <a:latin typeface="Cambria Math" panose="02040503050406030204" pitchFamily="18" charset="0"/>
                      </a:rPr>
                      <m:t>⊕</m:t>
                    </m:r>
                    <m:d>
                      <m:dPr>
                        <m:ctrlPr>
                          <a:rPr lang="en-US" altLang="en-US" b="0" i="1" dirty="0" smtClean="0">
                            <a:latin typeface="Cambria Math" panose="02040503050406030204" pitchFamily="18" charset="0"/>
                          </a:rPr>
                        </m:ctrlPr>
                      </m:dPr>
                      <m:e>
                        <m:r>
                          <a:rPr lang="en-US" altLang="en-US" b="0" i="1" dirty="0" smtClean="0">
                            <a:latin typeface="Cambria Math" panose="02040503050406030204" pitchFamily="18" charset="0"/>
                          </a:rPr>
                          <m:t>𝑦</m:t>
                        </m:r>
                        <m:r>
                          <a:rPr lang="en-US" altLang="en-US" b="0" i="1" dirty="0" smtClean="0">
                            <a:latin typeface="Cambria Math" panose="02040503050406030204" pitchFamily="18" charset="0"/>
                          </a:rPr>
                          <m:t>⊕</m:t>
                        </m:r>
                        <m:r>
                          <a:rPr lang="en-US" altLang="en-US" b="0" i="1" dirty="0" smtClean="0">
                            <a:latin typeface="Cambria Math" panose="02040503050406030204" pitchFamily="18" charset="0"/>
                          </a:rPr>
                          <m:t>𝑧</m:t>
                        </m:r>
                      </m:e>
                    </m:d>
                    <m:r>
                      <a:rPr lang="en-US" altLang="en-US" b="0" i="1" dirty="0" smtClean="0">
                        <a:latin typeface="Cambria Math" panose="02040503050406030204" pitchFamily="18" charset="0"/>
                      </a:rPr>
                      <m:t>?</m:t>
                    </m:r>
                  </m:oMath>
                </a14:m>
                <a:endParaRPr lang="en-US" altLang="en-US" dirty="0"/>
              </a:p>
            </p:txBody>
          </p:sp>
        </mc:Choice>
        <mc:Fallback>
          <p:sp>
            <p:nvSpPr>
              <p:cNvPr id="12291" name="Text Box 3"/>
              <p:cNvSpPr txBox="1">
                <a:spLocks noRot="1" noChangeAspect="1" noMove="1" noResize="1" noEditPoints="1" noAdjustHandles="1" noChangeArrowheads="1" noChangeShapeType="1" noTextEdit="1"/>
              </p:cNvSpPr>
              <p:nvPr/>
            </p:nvSpPr>
            <p:spPr bwMode="auto">
              <a:xfrm>
                <a:off x="518160" y="2529976"/>
                <a:ext cx="8153400" cy="1010405"/>
              </a:xfrm>
              <a:prstGeom prst="rect">
                <a:avLst/>
              </a:prstGeom>
              <a:blipFill>
                <a:blip r:embed="rId3"/>
                <a:stretch>
                  <a:fillRect l="-1345" t="-3012" b="-1325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292" name="Text Box 56"/>
              <p:cNvSpPr txBox="1">
                <a:spLocks noChangeArrowheads="1"/>
              </p:cNvSpPr>
              <p:nvPr/>
            </p:nvSpPr>
            <p:spPr bwMode="auto">
              <a:xfrm>
                <a:off x="518160" y="935337"/>
                <a:ext cx="4915855"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AutoNum type="arabicParenR"/>
                </a:pPr>
                <a:r>
                  <a:rPr lang="en-US" altLang="en-US" sz="2400" dirty="0"/>
                  <a:t>XOR     </a:t>
                </a:r>
                <a14:m>
                  <m:oMath xmlns:m="http://schemas.openxmlformats.org/officeDocument/2006/math">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𝑥</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𝑦</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𝑥</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 </m:t>
                    </m:r>
                  </m:oMath>
                </a14:m>
                <a:endParaRPr lang="en-US" altLang="en-US" sz="2400" dirty="0"/>
              </a:p>
            </p:txBody>
          </p:sp>
        </mc:Choice>
        <mc:Fallback xmlns="">
          <p:sp>
            <p:nvSpPr>
              <p:cNvPr id="12292" name="Text Box 56"/>
              <p:cNvSpPr txBox="1">
                <a:spLocks noRot="1" noChangeAspect="1" noMove="1" noResize="1" noEditPoints="1" noAdjustHandles="1" noChangeArrowheads="1" noChangeShapeType="1" noTextEdit="1"/>
              </p:cNvSpPr>
              <p:nvPr/>
            </p:nvSpPr>
            <p:spPr bwMode="auto">
              <a:xfrm>
                <a:off x="518160" y="935337"/>
                <a:ext cx="4915855" cy="461665"/>
              </a:xfrm>
              <a:prstGeom prst="rect">
                <a:avLst/>
              </a:prstGeom>
              <a:blipFill>
                <a:blip r:embed="rId4"/>
                <a:stretch>
                  <a:fillRect l="-1613" t="-10526" b="-2894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2293" name="Slide Number Placeholder 6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28013086-EC87-4D26-908F-CA7C8478DC3C}" type="slidenum">
              <a:rPr lang="en-US" altLang="en-US" sz="1400" smtClean="0"/>
              <a:pPr eaLnBrk="1" hangingPunct="1">
                <a:spcBef>
                  <a:spcPct val="0"/>
                </a:spcBef>
                <a:buFontTx/>
                <a:buNone/>
              </a:pPr>
              <a:t>12</a:t>
            </a:fld>
            <a:endParaRPr lang="en-US" altLang="en-US" sz="1400" dirty="0"/>
          </a:p>
        </p:txBody>
      </p:sp>
      <p:sp>
        <p:nvSpPr>
          <p:cNvPr id="2" name="Oval 1"/>
          <p:cNvSpPr/>
          <p:nvPr/>
        </p:nvSpPr>
        <p:spPr>
          <a:xfrm>
            <a:off x="5446713" y="1243112"/>
            <a:ext cx="1524000" cy="1371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4" name="Oval 63"/>
          <p:cNvSpPr/>
          <p:nvPr/>
        </p:nvSpPr>
        <p:spPr>
          <a:xfrm>
            <a:off x="6454775" y="1184374"/>
            <a:ext cx="1524000" cy="1371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mc:AlternateContent xmlns:mc="http://schemas.openxmlformats.org/markup-compatibility/2006">
        <mc:Choice xmlns:a14="http://schemas.microsoft.com/office/drawing/2010/main" Requires="a14">
          <p:sp>
            <p:nvSpPr>
              <p:cNvPr id="12296" name="TextBox 2"/>
              <p:cNvSpPr txBox="1">
                <a:spLocks noChangeArrowheads="1"/>
              </p:cNvSpPr>
              <p:nvPr/>
            </p:nvSpPr>
            <p:spPr bwMode="auto">
              <a:xfrm>
                <a:off x="5364823" y="935336"/>
                <a:ext cx="434414"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b="0" i="1" dirty="0" smtClean="0">
                          <a:latin typeface="Cambria Math" panose="02040503050406030204" pitchFamily="18" charset="0"/>
                        </a:rPr>
                        <m:t>𝑥</m:t>
                      </m:r>
                    </m:oMath>
                  </m:oMathPara>
                </a14:m>
                <a:endParaRPr lang="en-US" altLang="en-US" sz="2400" dirty="0"/>
              </a:p>
            </p:txBody>
          </p:sp>
        </mc:Choice>
        <mc:Fallback>
          <p:sp>
            <p:nvSpPr>
              <p:cNvPr id="12296" name="TextBox 2"/>
              <p:cNvSpPr txBox="1">
                <a:spLocks noRot="1" noChangeAspect="1" noMove="1" noResize="1" noEditPoints="1" noAdjustHandles="1" noChangeArrowheads="1" noChangeShapeType="1" noTextEdit="1"/>
              </p:cNvSpPr>
              <p:nvPr/>
            </p:nvSpPr>
            <p:spPr bwMode="auto">
              <a:xfrm>
                <a:off x="5364823" y="935336"/>
                <a:ext cx="434414" cy="461665"/>
              </a:xfrm>
              <a:prstGeom prst="rect">
                <a:avLst/>
              </a:prstGeom>
              <a:blipFill>
                <a:blip r:embed="rId5"/>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297" name="TextBox 3"/>
              <p:cNvSpPr txBox="1">
                <a:spLocks noChangeArrowheads="1"/>
              </p:cNvSpPr>
              <p:nvPr/>
            </p:nvSpPr>
            <p:spPr bwMode="auto">
              <a:xfrm>
                <a:off x="7773988" y="1028801"/>
                <a:ext cx="438390"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i="1" dirty="0" smtClean="0">
                          <a:latin typeface="Cambria Math" panose="02040503050406030204" pitchFamily="18" charset="0"/>
                        </a:rPr>
                        <m:t>𝑦</m:t>
                      </m:r>
                    </m:oMath>
                  </m:oMathPara>
                </a14:m>
                <a:endParaRPr lang="en-US" altLang="en-US" sz="2400" dirty="0"/>
              </a:p>
            </p:txBody>
          </p:sp>
        </mc:Choice>
        <mc:Fallback>
          <p:sp>
            <p:nvSpPr>
              <p:cNvPr id="12297" name="TextBox 3"/>
              <p:cNvSpPr txBox="1">
                <a:spLocks noRot="1" noChangeAspect="1" noMove="1" noResize="1" noEditPoints="1" noAdjustHandles="1" noChangeArrowheads="1" noChangeShapeType="1" noTextEdit="1"/>
              </p:cNvSpPr>
              <p:nvPr/>
            </p:nvSpPr>
            <p:spPr bwMode="auto">
              <a:xfrm>
                <a:off x="7773988" y="1028801"/>
                <a:ext cx="438390" cy="461665"/>
              </a:xfrm>
              <a:prstGeom prst="rect">
                <a:avLst/>
              </a:prstGeom>
              <a:blipFill>
                <a:blip r:embed="rId6"/>
                <a:stretch>
                  <a:fillRect b="-12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298" name="TextBox 4"/>
              <p:cNvSpPr txBox="1">
                <a:spLocks noChangeArrowheads="1"/>
              </p:cNvSpPr>
              <p:nvPr/>
            </p:nvSpPr>
            <p:spPr bwMode="auto">
              <a:xfrm>
                <a:off x="5637215" y="1613001"/>
                <a:ext cx="676788"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b="0" i="1" dirty="0" smtClean="0">
                          <a:latin typeface="Cambria Math" panose="02040503050406030204" pitchFamily="18" charset="0"/>
                        </a:rPr>
                        <m:t>𝑥𝑦</m:t>
                      </m:r>
                      <m:r>
                        <a:rPr lang="en-US" altLang="en-US" sz="2400" b="0" i="1" dirty="0" smtClean="0">
                          <a:latin typeface="Cambria Math" panose="02040503050406030204" pitchFamily="18" charset="0"/>
                        </a:rPr>
                        <m:t>′</m:t>
                      </m:r>
                    </m:oMath>
                  </m:oMathPara>
                </a14:m>
                <a:endParaRPr lang="en-US" altLang="en-US" sz="2400" dirty="0"/>
              </a:p>
            </p:txBody>
          </p:sp>
        </mc:Choice>
        <mc:Fallback>
          <p:sp>
            <p:nvSpPr>
              <p:cNvPr id="12298" name="TextBox 4"/>
              <p:cNvSpPr txBox="1">
                <a:spLocks noRot="1" noChangeAspect="1" noMove="1" noResize="1" noEditPoints="1" noAdjustHandles="1" noChangeArrowheads="1" noChangeShapeType="1" noTextEdit="1"/>
              </p:cNvSpPr>
              <p:nvPr/>
            </p:nvSpPr>
            <p:spPr bwMode="auto">
              <a:xfrm>
                <a:off x="5637215" y="1613001"/>
                <a:ext cx="676788" cy="461665"/>
              </a:xfrm>
              <a:prstGeom prst="rect">
                <a:avLst/>
              </a:prstGeom>
              <a:blipFill>
                <a:blip r:embed="rId7"/>
                <a:stretch>
                  <a:fillRect l="-2703" r="-3604" b="-21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299" name="TextBox 5"/>
              <p:cNvSpPr txBox="1">
                <a:spLocks noChangeArrowheads="1"/>
              </p:cNvSpPr>
              <p:nvPr/>
            </p:nvSpPr>
            <p:spPr bwMode="auto">
              <a:xfrm>
                <a:off x="7150102" y="1613001"/>
                <a:ext cx="711605"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sSup>
                        <m:sSupPr>
                          <m:ctrlPr>
                            <a:rPr lang="en-US" altLang="en-US" sz="2400" b="0" i="1" dirty="0" smtClean="0">
                              <a:latin typeface="Cambria Math" panose="02040503050406030204" pitchFamily="18" charset="0"/>
                            </a:rPr>
                          </m:ctrlPr>
                        </m:sSupPr>
                        <m:e>
                          <m:r>
                            <a:rPr lang="en-US" altLang="en-US" sz="2400" b="0" i="1" dirty="0" smtClean="0">
                              <a:latin typeface="Cambria Math" panose="02040503050406030204" pitchFamily="18" charset="0"/>
                            </a:rPr>
                            <m:t>𝑥</m:t>
                          </m:r>
                        </m:e>
                        <m:sup>
                          <m:r>
                            <a:rPr lang="en-US" altLang="en-US" sz="2400" b="0" i="1" dirty="0" smtClean="0">
                              <a:latin typeface="Cambria Math" panose="02040503050406030204" pitchFamily="18" charset="0"/>
                            </a:rPr>
                            <m:t>′</m:t>
                          </m:r>
                        </m:sup>
                      </m:sSup>
                      <m:r>
                        <a:rPr lang="en-US" altLang="en-US" sz="2400" b="0" i="1" dirty="0" smtClean="0">
                          <a:latin typeface="Cambria Math" panose="02040503050406030204" pitchFamily="18" charset="0"/>
                        </a:rPr>
                        <m:t>𝑦</m:t>
                      </m:r>
                    </m:oMath>
                  </m:oMathPara>
                </a14:m>
                <a:endParaRPr lang="en-US" altLang="en-US" sz="2400" dirty="0"/>
              </a:p>
            </p:txBody>
          </p:sp>
        </mc:Choice>
        <mc:Fallback>
          <p:sp>
            <p:nvSpPr>
              <p:cNvPr id="12299" name="TextBox 5"/>
              <p:cNvSpPr txBox="1">
                <a:spLocks noRot="1" noChangeAspect="1" noMove="1" noResize="1" noEditPoints="1" noAdjustHandles="1" noChangeArrowheads="1" noChangeShapeType="1" noTextEdit="1"/>
              </p:cNvSpPr>
              <p:nvPr/>
            </p:nvSpPr>
            <p:spPr bwMode="auto">
              <a:xfrm>
                <a:off x="7150102" y="1613001"/>
                <a:ext cx="711605" cy="461665"/>
              </a:xfrm>
              <a:prstGeom prst="rect">
                <a:avLst/>
              </a:prstGeom>
              <a:blipFill>
                <a:blip r:embed="rId8"/>
                <a:stretch>
                  <a:fillRect b="-12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40815" y="0"/>
            <a:ext cx="7848600" cy="838200"/>
          </a:xfrm>
        </p:spPr>
        <p:txBody>
          <a:bodyPr/>
          <a:lstStyle/>
          <a:p>
            <a:pPr eaLnBrk="1" hangingPunct="1"/>
            <a:r>
              <a:rPr lang="en-US" altLang="en-US" sz="3200" dirty="0"/>
              <a:t>Other Types of Gates: XOR</a:t>
            </a:r>
          </a:p>
        </p:txBody>
      </p:sp>
      <mc:AlternateContent xmlns:mc="http://schemas.openxmlformats.org/markup-compatibility/2006" xmlns:a14="http://schemas.microsoft.com/office/drawing/2010/main">
        <mc:Choice Requires="a14">
          <p:sp>
            <p:nvSpPr>
              <p:cNvPr id="12291" name="Text Box 3"/>
              <p:cNvSpPr txBox="1">
                <a:spLocks noChangeArrowheads="1"/>
              </p:cNvSpPr>
              <p:nvPr/>
            </p:nvSpPr>
            <p:spPr bwMode="auto">
              <a:xfrm>
                <a:off x="685800" y="1811803"/>
                <a:ext cx="7925950" cy="178029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914400" indent="-457200" eaLnBrk="0" hangingPunct="0">
                  <a:spcBef>
                    <a:spcPct val="20000"/>
                  </a:spcBef>
                  <a:buChar char="–"/>
                  <a:defRPr sz="2800">
                    <a:solidFill>
                      <a:schemeClr val="tx1"/>
                    </a:solidFill>
                    <a:latin typeface="Times New Roman" pitchFamily="18" charset="0"/>
                    <a:ea typeface="MS PGothic" pitchFamily="34" charset="-128"/>
                  </a:defRPr>
                </a:lvl2pPr>
                <a:lvl3pPr marL="1371600" indent="-4572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endParaRPr lang="en-US" altLang="en-US" sz="2400" dirty="0"/>
              </a:p>
              <a:p>
                <a:pPr marL="0" lvl="2" eaLnBrk="1" hangingPunct="1">
                  <a:lnSpc>
                    <a:spcPct val="50000"/>
                  </a:lnSpc>
                  <a:spcBef>
                    <a:spcPct val="50000"/>
                  </a:spcBef>
                  <a:buFont typeface="+mj-lt"/>
                  <a:buAutoNum type="alphaLcParenR"/>
                </a:pPr>
                <a:r>
                  <a:rPr lang="en-US" altLang="en-US" dirty="0"/>
                  <a:t>Commutative    </a:t>
                </a:r>
                <a14:m>
                  <m:oMath xmlns:m="http://schemas.openxmlformats.org/officeDocument/2006/math">
                    <m:r>
                      <a:rPr lang="en-US" altLang="en-US" b="0" i="1" smtClean="0">
                        <a:latin typeface="Cambria Math" panose="02040503050406030204" pitchFamily="18" charset="0"/>
                      </a:rPr>
                      <m:t>𝑥</m:t>
                    </m:r>
                    <m:r>
                      <a:rPr lang="en-US" altLang="en-US" b="0" i="1" smtClean="0">
                        <a:latin typeface="Cambria Math" panose="02040503050406030204" pitchFamily="18" charset="0"/>
                      </a:rPr>
                      <m:t>⊕</m:t>
                    </m:r>
                    <m:r>
                      <a:rPr lang="en-US" altLang="en-US" b="0" i="1" smtClean="0">
                        <a:latin typeface="Cambria Math" panose="02040503050406030204" pitchFamily="18" charset="0"/>
                      </a:rPr>
                      <m:t>𝑦</m:t>
                    </m:r>
                    <m:r>
                      <a:rPr lang="en-US" altLang="en-US" b="0" i="1" smtClean="0">
                        <a:latin typeface="Cambria Math" panose="02040503050406030204" pitchFamily="18" charset="0"/>
                      </a:rPr>
                      <m:t>=</m:t>
                    </m:r>
                    <m:r>
                      <a:rPr lang="en-US" altLang="en-US" b="0" i="1" smtClean="0">
                        <a:latin typeface="Cambria Math" panose="02040503050406030204" pitchFamily="18" charset="0"/>
                      </a:rPr>
                      <m:t>𝑦</m:t>
                    </m:r>
                    <m:r>
                      <a:rPr lang="en-US" altLang="en-US" b="0" i="1" smtClean="0">
                        <a:latin typeface="Cambria Math" panose="02040503050406030204" pitchFamily="18" charset="0"/>
                      </a:rPr>
                      <m:t>⊕</m:t>
                    </m:r>
                    <m:r>
                      <a:rPr lang="en-US" altLang="en-US" b="0" i="1" smtClean="0">
                        <a:latin typeface="Cambria Math" panose="02040503050406030204" pitchFamily="18" charset="0"/>
                      </a:rPr>
                      <m:t>𝑥</m:t>
                    </m:r>
                  </m:oMath>
                </a14:m>
                <a:endParaRPr lang="en-US" altLang="en-US" b="0" dirty="0"/>
              </a:p>
              <a:p>
                <a:pPr marL="0" lvl="2" eaLnBrk="1" hangingPunct="1">
                  <a:lnSpc>
                    <a:spcPct val="50000"/>
                  </a:lnSpc>
                  <a:spcBef>
                    <a:spcPct val="50000"/>
                  </a:spcBef>
                  <a:buFont typeface="+mj-lt"/>
                  <a:buAutoNum type="alphaLcParenR"/>
                </a:pPr>
                <a:r>
                  <a:rPr lang="en-US" altLang="en-US" dirty="0"/>
                  <a:t>Associative    </a:t>
                </a:r>
                <a14:m>
                  <m:oMath xmlns:m="http://schemas.openxmlformats.org/officeDocument/2006/math">
                    <m:d>
                      <m:dPr>
                        <m:ctrlPr>
                          <a:rPr lang="en-US" altLang="en-US" b="0" i="1" smtClean="0">
                            <a:latin typeface="Cambria Math" panose="02040503050406030204" pitchFamily="18" charset="0"/>
                          </a:rPr>
                        </m:ctrlPr>
                      </m:dPr>
                      <m:e>
                        <m:r>
                          <a:rPr lang="en-US" altLang="en-US" b="0" i="1" smtClean="0">
                            <a:latin typeface="Cambria Math" panose="02040503050406030204" pitchFamily="18" charset="0"/>
                          </a:rPr>
                          <m:t>𝑥</m:t>
                        </m:r>
                        <m:r>
                          <a:rPr lang="en-US" altLang="en-US" b="0" i="1" smtClean="0">
                            <a:latin typeface="Cambria Math" panose="02040503050406030204" pitchFamily="18" charset="0"/>
                          </a:rPr>
                          <m:t>⊕</m:t>
                        </m:r>
                        <m:r>
                          <a:rPr lang="en-US" altLang="en-US" b="0" i="1" smtClean="0">
                            <a:latin typeface="Cambria Math" panose="02040503050406030204" pitchFamily="18" charset="0"/>
                          </a:rPr>
                          <m:t>𝑦</m:t>
                        </m:r>
                      </m:e>
                    </m:d>
                    <m:r>
                      <a:rPr lang="en-US" altLang="en-US" b="0" i="1" smtClean="0">
                        <a:latin typeface="Cambria Math" panose="02040503050406030204" pitchFamily="18" charset="0"/>
                      </a:rPr>
                      <m:t>⊕</m:t>
                    </m:r>
                    <m:r>
                      <a:rPr lang="en-US" altLang="en-US" b="0" i="1" smtClean="0">
                        <a:latin typeface="Cambria Math" panose="02040503050406030204" pitchFamily="18" charset="0"/>
                      </a:rPr>
                      <m:t>𝑧</m:t>
                    </m:r>
                    <m:r>
                      <a:rPr lang="en-US" altLang="en-US" b="0" i="1" smtClean="0">
                        <a:latin typeface="Cambria Math" panose="02040503050406030204" pitchFamily="18" charset="0"/>
                      </a:rPr>
                      <m:t>=</m:t>
                    </m:r>
                    <m:r>
                      <a:rPr lang="en-US" altLang="en-US" b="0" i="1" smtClean="0">
                        <a:latin typeface="Cambria Math" panose="02040503050406030204" pitchFamily="18" charset="0"/>
                      </a:rPr>
                      <m:t>𝑥</m:t>
                    </m:r>
                    <m:r>
                      <a:rPr lang="en-US" altLang="en-US" b="0" i="1" smtClean="0">
                        <a:latin typeface="Cambria Math" panose="02040503050406030204" pitchFamily="18" charset="0"/>
                      </a:rPr>
                      <m:t>⊕(</m:t>
                    </m:r>
                    <m:r>
                      <a:rPr lang="en-US" altLang="en-US" b="0" i="1" smtClean="0">
                        <a:latin typeface="Cambria Math" panose="02040503050406030204" pitchFamily="18" charset="0"/>
                      </a:rPr>
                      <m:t>𝑦</m:t>
                    </m:r>
                    <m:r>
                      <a:rPr lang="en-US" altLang="en-US" b="0" i="1" smtClean="0">
                        <a:latin typeface="Cambria Math" panose="02040503050406030204" pitchFamily="18" charset="0"/>
                      </a:rPr>
                      <m:t>⊕</m:t>
                    </m:r>
                    <m:r>
                      <a:rPr lang="en-US" altLang="en-US" b="0" i="1" smtClean="0">
                        <a:latin typeface="Cambria Math" panose="02040503050406030204" pitchFamily="18" charset="0"/>
                      </a:rPr>
                      <m:t>𝑧</m:t>
                    </m:r>
                    <m:r>
                      <a:rPr lang="en-US" altLang="en-US" b="0" i="1" smtClean="0">
                        <a:latin typeface="Cambria Math" panose="02040503050406030204" pitchFamily="18" charset="0"/>
                      </a:rPr>
                      <m:t>)</m:t>
                    </m:r>
                  </m:oMath>
                </a14:m>
                <a:r>
                  <a:rPr lang="en-US" altLang="en-US" dirty="0"/>
                  <a:t> </a:t>
                </a:r>
              </a:p>
              <a:p>
                <a:pPr marL="0" lvl="2" eaLnBrk="1" hangingPunct="1">
                  <a:lnSpc>
                    <a:spcPct val="50000"/>
                  </a:lnSpc>
                  <a:spcBef>
                    <a:spcPct val="50000"/>
                  </a:spcBef>
                  <a:buFont typeface="+mj-lt"/>
                  <a:buAutoNum type="alphaLcParenR"/>
                </a:pPr>
                <a14:m>
                  <m:oMath xmlns:m="http://schemas.openxmlformats.org/officeDocument/2006/math">
                    <m:r>
                      <a:rPr lang="en-US" altLang="en-US" b="0" i="1" smtClean="0">
                        <a:latin typeface="Cambria Math" panose="02040503050406030204" pitchFamily="18" charset="0"/>
                      </a:rPr>
                      <m:t>1⊕</m:t>
                    </m:r>
                    <m:r>
                      <a:rPr lang="en-US" altLang="en-US" b="0" i="1" smtClean="0">
                        <a:latin typeface="Cambria Math" panose="02040503050406030204" pitchFamily="18" charset="0"/>
                      </a:rPr>
                      <m:t>𝑥</m:t>
                    </m:r>
                    <m:r>
                      <a:rPr lang="en-US" altLang="en-US" b="0" i="1" smtClean="0">
                        <a:latin typeface="Cambria Math" panose="02040503050406030204" pitchFamily="18" charset="0"/>
                      </a:rPr>
                      <m:t>=</m:t>
                    </m:r>
                    <m:sSup>
                      <m:sSupPr>
                        <m:ctrlPr>
                          <a:rPr lang="en-US" altLang="en-US" b="0" i="1" smtClean="0">
                            <a:latin typeface="Cambria Math" panose="02040503050406030204" pitchFamily="18" charset="0"/>
                          </a:rPr>
                        </m:ctrlPr>
                      </m:sSupPr>
                      <m:e>
                        <m:r>
                          <a:rPr lang="en-US" altLang="en-US" b="0" i="1" smtClean="0">
                            <a:latin typeface="Cambria Math" panose="02040503050406030204" pitchFamily="18" charset="0"/>
                          </a:rPr>
                          <m:t>𝑥</m:t>
                        </m:r>
                      </m:e>
                      <m:sup>
                        <m:r>
                          <a:rPr lang="en-US" altLang="en-US" b="0" i="1" smtClean="0">
                            <a:latin typeface="Cambria Math" panose="02040503050406030204" pitchFamily="18" charset="0"/>
                          </a:rPr>
                          <m:t>′</m:t>
                        </m:r>
                      </m:sup>
                    </m:sSup>
                    <m:r>
                      <a:rPr lang="en-US" altLang="en-US" b="0" i="1" smtClean="0">
                        <a:latin typeface="Cambria Math" panose="02040503050406030204" pitchFamily="18" charset="0"/>
                      </a:rPr>
                      <m:t>, 0⊕</m:t>
                    </m:r>
                    <m:r>
                      <a:rPr lang="en-US" altLang="en-US" b="0" i="1" smtClean="0">
                        <a:latin typeface="Cambria Math" panose="02040503050406030204" pitchFamily="18" charset="0"/>
                      </a:rPr>
                      <m:t>𝑥</m:t>
                    </m:r>
                    <m:r>
                      <a:rPr lang="en-US" altLang="en-US" b="0" i="1" smtClean="0">
                        <a:latin typeface="Cambria Math" panose="02040503050406030204" pitchFamily="18" charset="0"/>
                      </a:rPr>
                      <m:t>=</m:t>
                    </m:r>
                    <m:r>
                      <a:rPr lang="en-US" altLang="en-US" b="0" i="1" smtClean="0">
                        <a:latin typeface="Cambria Math" panose="02040503050406030204" pitchFamily="18" charset="0"/>
                      </a:rPr>
                      <m:t>𝑥</m:t>
                    </m:r>
                    <m:r>
                      <a:rPr lang="en-US" altLang="en-US" b="0" i="1" smtClean="0">
                        <a:latin typeface="Cambria Math" panose="02040503050406030204" pitchFamily="18" charset="0"/>
                      </a:rPr>
                      <m:t> </m:t>
                    </m:r>
                  </m:oMath>
                </a14:m>
                <a:endParaRPr lang="en-US" altLang="en-US" b="0" dirty="0"/>
              </a:p>
              <a:p>
                <a:pPr marL="0" lvl="2" eaLnBrk="1" hangingPunct="1">
                  <a:lnSpc>
                    <a:spcPct val="50000"/>
                  </a:lnSpc>
                  <a:spcBef>
                    <a:spcPct val="50000"/>
                  </a:spcBef>
                  <a:buFont typeface="+mj-lt"/>
                  <a:buAutoNum type="alphaLcParenR"/>
                </a:pPr>
                <a14:m>
                  <m:oMath xmlns:m="http://schemas.openxmlformats.org/officeDocument/2006/math">
                    <m:r>
                      <a:rPr lang="en-US" altLang="en-US" b="0" i="1" smtClean="0">
                        <a:latin typeface="Cambria Math" panose="02040503050406030204" pitchFamily="18" charset="0"/>
                      </a:rPr>
                      <m:t>𝑥</m:t>
                    </m:r>
                    <m:r>
                      <a:rPr lang="en-US" altLang="en-US" b="0" i="1" smtClean="0">
                        <a:latin typeface="Cambria Math" panose="02040503050406030204" pitchFamily="18" charset="0"/>
                      </a:rPr>
                      <m:t>⊕</m:t>
                    </m:r>
                    <m:r>
                      <a:rPr lang="en-US" altLang="en-US" b="0" i="1" smtClean="0">
                        <a:latin typeface="Cambria Math" panose="02040503050406030204" pitchFamily="18" charset="0"/>
                      </a:rPr>
                      <m:t>𝑥</m:t>
                    </m:r>
                    <m:r>
                      <a:rPr lang="en-US" altLang="en-US" b="0" i="1" smtClean="0">
                        <a:latin typeface="Cambria Math" panose="02040503050406030204" pitchFamily="18" charset="0"/>
                      </a:rPr>
                      <m:t>=0, </m:t>
                    </m:r>
                    <m:r>
                      <a:rPr lang="en-US" altLang="en-US" b="0" i="1" smtClean="0">
                        <a:latin typeface="Cambria Math" panose="02040503050406030204" pitchFamily="18" charset="0"/>
                      </a:rPr>
                      <m:t>𝑥</m:t>
                    </m:r>
                    <m:r>
                      <a:rPr lang="en-US" altLang="en-US" b="0" i="1" smtClean="0">
                        <a:latin typeface="Cambria Math" panose="02040503050406030204" pitchFamily="18" charset="0"/>
                      </a:rPr>
                      <m:t>⊕</m:t>
                    </m:r>
                    <m:sSup>
                      <m:sSupPr>
                        <m:ctrlPr>
                          <a:rPr lang="en-US" altLang="en-US" b="0" i="1" smtClean="0">
                            <a:latin typeface="Cambria Math" panose="02040503050406030204" pitchFamily="18" charset="0"/>
                          </a:rPr>
                        </m:ctrlPr>
                      </m:sSupPr>
                      <m:e>
                        <m:r>
                          <a:rPr lang="en-US" altLang="en-US" b="0" i="1" smtClean="0">
                            <a:latin typeface="Cambria Math" panose="02040503050406030204" pitchFamily="18" charset="0"/>
                          </a:rPr>
                          <m:t>𝑥</m:t>
                        </m:r>
                      </m:e>
                      <m:sup>
                        <m:r>
                          <a:rPr lang="en-US" altLang="en-US" b="0" i="1" smtClean="0">
                            <a:latin typeface="Cambria Math" panose="02040503050406030204" pitchFamily="18" charset="0"/>
                          </a:rPr>
                          <m:t>′</m:t>
                        </m:r>
                      </m:sup>
                    </m:sSup>
                    <m:r>
                      <a:rPr lang="en-US" altLang="en-US" b="0" i="1" smtClean="0">
                        <a:latin typeface="Cambria Math" panose="02040503050406030204" pitchFamily="18" charset="0"/>
                      </a:rPr>
                      <m:t>=1 </m:t>
                    </m:r>
                  </m:oMath>
                </a14:m>
                <a:endParaRPr lang="en-US" altLang="en-US" dirty="0"/>
              </a:p>
            </p:txBody>
          </p:sp>
        </mc:Choice>
        <mc:Fallback xmlns="">
          <p:sp>
            <p:nvSpPr>
              <p:cNvPr id="12291" name="Text Box 3"/>
              <p:cNvSpPr txBox="1">
                <a:spLocks noRot="1" noChangeAspect="1" noMove="1" noResize="1" noEditPoints="1" noAdjustHandles="1" noChangeArrowheads="1" noChangeShapeType="1" noTextEdit="1"/>
              </p:cNvSpPr>
              <p:nvPr/>
            </p:nvSpPr>
            <p:spPr bwMode="auto">
              <a:xfrm>
                <a:off x="685800" y="1811803"/>
                <a:ext cx="7925950" cy="1780296"/>
              </a:xfrm>
              <a:prstGeom prst="rect">
                <a:avLst/>
              </a:prstGeom>
              <a:blipFill>
                <a:blip r:embed="rId3"/>
                <a:stretch>
                  <a:fillRect l="-1154" b="-684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292" name="Text Box 56"/>
              <p:cNvSpPr txBox="1">
                <a:spLocks noChangeArrowheads="1"/>
              </p:cNvSpPr>
              <p:nvPr/>
            </p:nvSpPr>
            <p:spPr bwMode="auto">
              <a:xfrm>
                <a:off x="616610" y="849046"/>
                <a:ext cx="4748213"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AutoNum type="arabicParenR"/>
                </a:pPr>
                <a:r>
                  <a:rPr lang="en-US" altLang="en-US" sz="2400" dirty="0"/>
                  <a:t>XOR     </a:t>
                </a:r>
                <a14:m>
                  <m:oMath xmlns:m="http://schemas.openxmlformats.org/officeDocument/2006/math">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𝑥</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𝑦</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𝑥</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𝑦</m:t>
                    </m:r>
                  </m:oMath>
                </a14:m>
                <a:endParaRPr lang="en-US" altLang="ja-JP" sz="2400" dirty="0"/>
              </a:p>
            </p:txBody>
          </p:sp>
        </mc:Choice>
        <mc:Fallback xmlns="">
          <p:sp>
            <p:nvSpPr>
              <p:cNvPr id="12292" name="Text Box 56"/>
              <p:cNvSpPr txBox="1">
                <a:spLocks noRot="1" noChangeAspect="1" noMove="1" noResize="1" noEditPoints="1" noAdjustHandles="1" noChangeArrowheads="1" noChangeShapeType="1" noTextEdit="1"/>
              </p:cNvSpPr>
              <p:nvPr/>
            </p:nvSpPr>
            <p:spPr bwMode="auto">
              <a:xfrm>
                <a:off x="616610" y="849046"/>
                <a:ext cx="4748213" cy="461665"/>
              </a:xfrm>
              <a:prstGeom prst="rect">
                <a:avLst/>
              </a:prstGeom>
              <a:blipFill>
                <a:blip r:embed="rId4"/>
                <a:stretch>
                  <a:fillRect l="-1669" t="-10526" b="-2894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2293" name="Slide Number Placeholder 6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28013086-EC87-4D26-908F-CA7C8478DC3C}" type="slidenum">
              <a:rPr lang="en-US" altLang="en-US" sz="1400" smtClean="0"/>
              <a:pPr eaLnBrk="1" hangingPunct="1">
                <a:spcBef>
                  <a:spcPct val="0"/>
                </a:spcBef>
                <a:buFontTx/>
                <a:buNone/>
              </a:pPr>
              <a:t>13</a:t>
            </a:fld>
            <a:endParaRPr lang="en-US" altLang="en-US" sz="1400" dirty="0"/>
          </a:p>
        </p:txBody>
      </p:sp>
      <p:sp>
        <p:nvSpPr>
          <p:cNvPr id="2" name="Oval 1"/>
          <p:cNvSpPr/>
          <p:nvPr/>
        </p:nvSpPr>
        <p:spPr>
          <a:xfrm>
            <a:off x="5470918" y="1126003"/>
            <a:ext cx="1524000" cy="1371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4" name="Oval 63"/>
          <p:cNvSpPr/>
          <p:nvPr/>
        </p:nvSpPr>
        <p:spPr>
          <a:xfrm>
            <a:off x="6478980" y="1067265"/>
            <a:ext cx="1524000" cy="1371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mc:AlternateContent xmlns:mc="http://schemas.openxmlformats.org/markup-compatibility/2006">
        <mc:Choice xmlns:a14="http://schemas.microsoft.com/office/drawing/2010/main" Requires="a14">
          <p:sp>
            <p:nvSpPr>
              <p:cNvPr id="12296" name="TextBox 2"/>
              <p:cNvSpPr txBox="1">
                <a:spLocks noChangeArrowheads="1"/>
              </p:cNvSpPr>
              <p:nvPr/>
            </p:nvSpPr>
            <p:spPr bwMode="auto">
              <a:xfrm>
                <a:off x="5389028" y="818227"/>
                <a:ext cx="434414"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b="0" i="1" dirty="0" smtClean="0">
                          <a:latin typeface="Cambria Math" panose="02040503050406030204" pitchFamily="18" charset="0"/>
                        </a:rPr>
                        <m:t>𝑥</m:t>
                      </m:r>
                    </m:oMath>
                  </m:oMathPara>
                </a14:m>
                <a:endParaRPr lang="en-US" altLang="en-US" sz="2400" dirty="0"/>
              </a:p>
            </p:txBody>
          </p:sp>
        </mc:Choice>
        <mc:Fallback>
          <p:sp>
            <p:nvSpPr>
              <p:cNvPr id="12296" name="TextBox 2"/>
              <p:cNvSpPr txBox="1">
                <a:spLocks noRot="1" noChangeAspect="1" noMove="1" noResize="1" noEditPoints="1" noAdjustHandles="1" noChangeArrowheads="1" noChangeShapeType="1" noTextEdit="1"/>
              </p:cNvSpPr>
              <p:nvPr/>
            </p:nvSpPr>
            <p:spPr bwMode="auto">
              <a:xfrm>
                <a:off x="5389028" y="818227"/>
                <a:ext cx="434414" cy="461665"/>
              </a:xfrm>
              <a:prstGeom prst="rect">
                <a:avLst/>
              </a:prstGeom>
              <a:blipFill>
                <a:blip r:embed="rId5"/>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297" name="TextBox 3"/>
              <p:cNvSpPr txBox="1">
                <a:spLocks noChangeArrowheads="1"/>
              </p:cNvSpPr>
              <p:nvPr/>
            </p:nvSpPr>
            <p:spPr bwMode="auto">
              <a:xfrm>
                <a:off x="7798193" y="911692"/>
                <a:ext cx="455061"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b="0" i="1" dirty="0" smtClean="0">
                          <a:latin typeface="Cambria Math" panose="02040503050406030204" pitchFamily="18" charset="0"/>
                        </a:rPr>
                        <m:t>𝑦</m:t>
                      </m:r>
                    </m:oMath>
                  </m:oMathPara>
                </a14:m>
                <a:endParaRPr lang="en-US" altLang="en-US" sz="2400" dirty="0"/>
              </a:p>
            </p:txBody>
          </p:sp>
        </mc:Choice>
        <mc:Fallback>
          <p:sp>
            <p:nvSpPr>
              <p:cNvPr id="12297" name="TextBox 3"/>
              <p:cNvSpPr txBox="1">
                <a:spLocks noRot="1" noChangeAspect="1" noMove="1" noResize="1" noEditPoints="1" noAdjustHandles="1" noChangeArrowheads="1" noChangeShapeType="1" noTextEdit="1"/>
              </p:cNvSpPr>
              <p:nvPr/>
            </p:nvSpPr>
            <p:spPr bwMode="auto">
              <a:xfrm>
                <a:off x="7798193" y="911692"/>
                <a:ext cx="455061" cy="461665"/>
              </a:xfrm>
              <a:prstGeom prst="rect">
                <a:avLst/>
              </a:prstGeom>
              <a:blipFill>
                <a:blip r:embed="rId6"/>
                <a:stretch>
                  <a:fillRect b="-12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298" name="TextBox 4"/>
              <p:cNvSpPr txBox="1">
                <a:spLocks noChangeArrowheads="1"/>
              </p:cNvSpPr>
              <p:nvPr/>
            </p:nvSpPr>
            <p:spPr bwMode="auto">
              <a:xfrm>
                <a:off x="5661420" y="1495892"/>
                <a:ext cx="676788"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en-US" sz="2400" b="0" i="1" dirty="0" smtClean="0">
                          <a:latin typeface="Cambria Math" panose="02040503050406030204" pitchFamily="18" charset="0"/>
                        </a:rPr>
                        <m:t>𝑥𝑦</m:t>
                      </m:r>
                      <m:r>
                        <a:rPr lang="en-US" altLang="en-US" sz="2400" b="0" i="1" dirty="0" smtClean="0">
                          <a:latin typeface="Cambria Math" panose="02040503050406030204" pitchFamily="18" charset="0"/>
                        </a:rPr>
                        <m:t>′</m:t>
                      </m:r>
                    </m:oMath>
                  </m:oMathPara>
                </a14:m>
                <a:endParaRPr lang="en-US" altLang="en-US" sz="2400" dirty="0"/>
              </a:p>
            </p:txBody>
          </p:sp>
        </mc:Choice>
        <mc:Fallback>
          <p:sp>
            <p:nvSpPr>
              <p:cNvPr id="12298" name="TextBox 4"/>
              <p:cNvSpPr txBox="1">
                <a:spLocks noRot="1" noChangeAspect="1" noMove="1" noResize="1" noEditPoints="1" noAdjustHandles="1" noChangeArrowheads="1" noChangeShapeType="1" noTextEdit="1"/>
              </p:cNvSpPr>
              <p:nvPr/>
            </p:nvSpPr>
            <p:spPr bwMode="auto">
              <a:xfrm>
                <a:off x="5661420" y="1495892"/>
                <a:ext cx="676788" cy="461665"/>
              </a:xfrm>
              <a:prstGeom prst="rect">
                <a:avLst/>
              </a:prstGeom>
              <a:blipFill>
                <a:blip r:embed="rId7"/>
                <a:stretch>
                  <a:fillRect l="-2703" r="-3604" b="-2105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299" name="TextBox 5"/>
              <p:cNvSpPr txBox="1">
                <a:spLocks noChangeArrowheads="1"/>
              </p:cNvSpPr>
              <p:nvPr/>
            </p:nvSpPr>
            <p:spPr bwMode="auto">
              <a:xfrm>
                <a:off x="7174307" y="1495892"/>
                <a:ext cx="711605"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sSup>
                        <m:sSupPr>
                          <m:ctrlPr>
                            <a:rPr lang="en-US" altLang="en-US" sz="2400" b="0" i="1" dirty="0" smtClean="0">
                              <a:latin typeface="Cambria Math" panose="02040503050406030204" pitchFamily="18" charset="0"/>
                            </a:rPr>
                          </m:ctrlPr>
                        </m:sSupPr>
                        <m:e>
                          <m:r>
                            <a:rPr lang="en-US" altLang="en-US" sz="2400" b="0" i="1" dirty="0" smtClean="0">
                              <a:latin typeface="Cambria Math" panose="02040503050406030204" pitchFamily="18" charset="0"/>
                            </a:rPr>
                            <m:t>𝑥</m:t>
                          </m:r>
                        </m:e>
                        <m:sup>
                          <m:r>
                            <a:rPr lang="en-US" altLang="en-US" sz="2400" b="0" i="1" dirty="0" smtClean="0">
                              <a:latin typeface="Cambria Math" panose="02040503050406030204" pitchFamily="18" charset="0"/>
                            </a:rPr>
                            <m:t>′</m:t>
                          </m:r>
                        </m:sup>
                      </m:sSup>
                      <m:r>
                        <a:rPr lang="en-US" altLang="en-US" sz="2400" b="0" i="1" dirty="0" smtClean="0">
                          <a:latin typeface="Cambria Math" panose="02040503050406030204" pitchFamily="18" charset="0"/>
                        </a:rPr>
                        <m:t>𝑦</m:t>
                      </m:r>
                    </m:oMath>
                  </m:oMathPara>
                </a14:m>
                <a:endParaRPr lang="en-US" altLang="en-US" sz="2400" dirty="0"/>
              </a:p>
            </p:txBody>
          </p:sp>
        </mc:Choice>
        <mc:Fallback>
          <p:sp>
            <p:nvSpPr>
              <p:cNvPr id="12299" name="TextBox 5"/>
              <p:cNvSpPr txBox="1">
                <a:spLocks noRot="1" noChangeAspect="1" noMove="1" noResize="1" noEditPoints="1" noAdjustHandles="1" noChangeArrowheads="1" noChangeShapeType="1" noTextEdit="1"/>
              </p:cNvSpPr>
              <p:nvPr/>
            </p:nvSpPr>
            <p:spPr bwMode="auto">
              <a:xfrm>
                <a:off x="7174307" y="1495892"/>
                <a:ext cx="711605" cy="461665"/>
              </a:xfrm>
              <a:prstGeom prst="rect">
                <a:avLst/>
              </a:prstGeom>
              <a:blipFill>
                <a:blip r:embed="rId8"/>
                <a:stretch>
                  <a:fillRect b="-1184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3732811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3314" name="Text Box 8"/>
              <p:cNvSpPr txBox="1">
                <a:spLocks noChangeArrowheads="1"/>
              </p:cNvSpPr>
              <p:nvPr/>
            </p:nvSpPr>
            <p:spPr bwMode="auto">
              <a:xfrm>
                <a:off x="384838" y="787401"/>
                <a:ext cx="8682962" cy="504753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endParaRPr lang="en-US" altLang="en-US" sz="2800" dirty="0"/>
              </a:p>
              <a:p>
                <a:pPr marL="514350" indent="-514350" eaLnBrk="1" hangingPunct="1">
                  <a:spcBef>
                    <a:spcPts val="0"/>
                  </a:spcBef>
                  <a:buFontTx/>
                  <a:buAutoNum type="alphaLcParenR" startAt="5"/>
                </a:pPr>
                <a:r>
                  <a:rPr lang="en-US" altLang="en-US" sz="2800" dirty="0"/>
                  <a:t>If  </a:t>
                </a:r>
                <a14:m>
                  <m:oMath xmlns:m="http://schemas.openxmlformats.org/officeDocument/2006/math">
                    <m:r>
                      <a:rPr lang="en-US" altLang="en-US" sz="2800" b="0" i="1" smtClean="0">
                        <a:latin typeface="Cambria Math" panose="02040503050406030204" pitchFamily="18" charset="0"/>
                      </a:rPr>
                      <m:t>𝑎𝑏</m:t>
                    </m:r>
                    <m:r>
                      <a:rPr lang="en-US" altLang="en-US" sz="2800" b="0" i="1" smtClean="0">
                        <a:latin typeface="Cambria Math" panose="02040503050406030204" pitchFamily="18" charset="0"/>
                      </a:rPr>
                      <m:t>=0</m:t>
                    </m:r>
                  </m:oMath>
                </a14:m>
                <a:r>
                  <a:rPr lang="en-US" altLang="en-US" sz="2800" dirty="0"/>
                  <a:t>, then </a:t>
                </a:r>
                <a14:m>
                  <m:oMath xmlns:m="http://schemas.openxmlformats.org/officeDocument/2006/math">
                    <m:r>
                      <a:rPr lang="en-US" altLang="en-US" sz="2800" b="0" i="1" smtClean="0">
                        <a:latin typeface="Cambria Math" panose="02040503050406030204" pitchFamily="18" charset="0"/>
                      </a:rPr>
                      <m:t>𝑎</m:t>
                    </m:r>
                    <m:r>
                      <a:rPr lang="en-US" altLang="en-US" sz="2800" b="0" i="1" smtClean="0">
                        <a:latin typeface="Cambria Math" panose="02040503050406030204" pitchFamily="18" charset="0"/>
                      </a:rPr>
                      <m:t>+</m:t>
                    </m:r>
                    <m:r>
                      <a:rPr lang="en-US" altLang="en-US" sz="2800" b="0" i="1" smtClean="0">
                        <a:latin typeface="Cambria Math" panose="02040503050406030204" pitchFamily="18" charset="0"/>
                      </a:rPr>
                      <m:t>𝑏</m:t>
                    </m:r>
                    <m:r>
                      <a:rPr lang="en-US" altLang="en-US" sz="2800" b="0" i="1" smtClean="0">
                        <a:latin typeface="Cambria Math" panose="02040503050406030204" pitchFamily="18" charset="0"/>
                      </a:rPr>
                      <m:t>=</m:t>
                    </m:r>
                    <m:r>
                      <a:rPr lang="en-US" altLang="en-US" sz="2800" b="0" i="1" smtClean="0">
                        <a:latin typeface="Cambria Math" panose="02040503050406030204" pitchFamily="18" charset="0"/>
                      </a:rPr>
                      <m:t>𝑎</m:t>
                    </m:r>
                    <m:r>
                      <a:rPr lang="en-US" altLang="en-US" sz="2800" b="0" i="1" smtClean="0">
                        <a:latin typeface="Cambria Math" panose="02040503050406030204" pitchFamily="18" charset="0"/>
                      </a:rPr>
                      <m:t>⊕</m:t>
                    </m:r>
                    <m:r>
                      <a:rPr lang="en-US" altLang="en-US" sz="2800" b="0" i="1" smtClean="0">
                        <a:latin typeface="Cambria Math" panose="02040503050406030204" pitchFamily="18" charset="0"/>
                      </a:rPr>
                      <m:t>𝑏</m:t>
                    </m:r>
                  </m:oMath>
                </a14:m>
                <a:endParaRPr lang="en-US" altLang="en-US" sz="2800" b="0" dirty="0"/>
              </a:p>
              <a:p>
                <a:pPr marL="0" indent="0" eaLnBrk="1" hangingPunct="1">
                  <a:spcBef>
                    <a:spcPts val="0"/>
                  </a:spcBef>
                  <a:buNone/>
                </a:pPr>
                <a:r>
                  <a:rPr lang="en-US" altLang="en-US" sz="2800" dirty="0"/>
                  <a:t>Proof: If </a:t>
                </a:r>
                <a14:m>
                  <m:oMath xmlns:m="http://schemas.openxmlformats.org/officeDocument/2006/math">
                    <m:r>
                      <a:rPr lang="en-US" altLang="en-US" sz="2800" b="0" i="1" smtClean="0">
                        <a:latin typeface="Cambria Math" panose="02040503050406030204" pitchFamily="18" charset="0"/>
                      </a:rPr>
                      <m:t>𝑎𝑏</m:t>
                    </m:r>
                    <m:r>
                      <a:rPr lang="en-US" altLang="en-US" sz="2800" b="0" i="1" smtClean="0">
                        <a:latin typeface="Cambria Math" panose="02040503050406030204" pitchFamily="18" charset="0"/>
                      </a:rPr>
                      <m:t>=0</m:t>
                    </m:r>
                  </m:oMath>
                </a14:m>
                <a:r>
                  <a:rPr lang="en-US" altLang="en-US" sz="2800" dirty="0"/>
                  <a:t>, then   </a:t>
                </a:r>
              </a:p>
              <a:p>
                <a:pPr marL="0" indent="0" eaLnBrk="1" hangingPunct="1">
                  <a:spcBef>
                    <a:spcPts val="0"/>
                  </a:spcBef>
                  <a:buFontTx/>
                  <a:buNone/>
                </a:pPr>
                <a:r>
                  <a:rPr lang="en-US" altLang="en-US" sz="2800" dirty="0">
                    <a:sym typeface="Wingdings" pitchFamily="2" charset="2"/>
                  </a:rPr>
                  <a:t>	</a:t>
                </a:r>
                <a14:m>
                  <m:oMath xmlns:m="http://schemas.openxmlformats.org/officeDocument/2006/math">
                    <m:r>
                      <a:rPr lang="en-US" altLang="en-US" sz="2800" b="0" i="1" smtClean="0">
                        <a:latin typeface="Cambria Math" panose="02040503050406030204" pitchFamily="18" charset="0"/>
                        <a:sym typeface="Wingdings" pitchFamily="2" charset="2"/>
                      </a:rPr>
                      <m:t>𝑎</m:t>
                    </m:r>
                    <m:r>
                      <a:rPr lang="en-US" altLang="en-US" sz="2800" b="0" i="1" smtClean="0">
                        <a:latin typeface="Cambria Math" panose="02040503050406030204" pitchFamily="18" charset="0"/>
                        <a:sym typeface="Wingdings" pitchFamily="2" charset="2"/>
                      </a:rPr>
                      <m:t>=</m:t>
                    </m:r>
                    <m:r>
                      <a:rPr lang="en-US" altLang="en-US" sz="2800" b="0" i="1" smtClean="0">
                        <a:latin typeface="Cambria Math" panose="02040503050406030204" pitchFamily="18" charset="0"/>
                        <a:sym typeface="Wingdings" pitchFamily="2" charset="2"/>
                      </a:rPr>
                      <m:t>𝑎</m:t>
                    </m:r>
                    <m:d>
                      <m:dPr>
                        <m:ctrlPr>
                          <a:rPr lang="en-US" altLang="en-US" sz="2800" b="0" i="1" smtClean="0">
                            <a:latin typeface="Cambria Math" panose="02040503050406030204" pitchFamily="18" charset="0"/>
                            <a:sym typeface="Wingdings" pitchFamily="2" charset="2"/>
                          </a:rPr>
                        </m:ctrlPr>
                      </m:dPr>
                      <m:e>
                        <m:r>
                          <a:rPr lang="en-US" altLang="en-US" sz="2800" b="0" i="1" smtClean="0">
                            <a:latin typeface="Cambria Math" panose="02040503050406030204" pitchFamily="18" charset="0"/>
                            <a:sym typeface="Wingdings" pitchFamily="2" charset="2"/>
                          </a:rPr>
                          <m:t>𝑏</m:t>
                        </m:r>
                        <m:r>
                          <a:rPr lang="en-US" altLang="en-US" sz="2800" b="0" i="1" smtClean="0">
                            <a:latin typeface="Cambria Math" panose="02040503050406030204" pitchFamily="18" charset="0"/>
                            <a:sym typeface="Wingdings" pitchFamily="2" charset="2"/>
                          </a:rPr>
                          <m:t>+</m:t>
                        </m:r>
                        <m:sSup>
                          <m:sSupPr>
                            <m:ctrlPr>
                              <a:rPr lang="en-US" altLang="en-US" sz="2800" b="0" i="1" smtClean="0">
                                <a:latin typeface="Cambria Math" panose="02040503050406030204" pitchFamily="18" charset="0"/>
                                <a:sym typeface="Wingdings" pitchFamily="2" charset="2"/>
                              </a:rPr>
                            </m:ctrlPr>
                          </m:sSupPr>
                          <m:e>
                            <m:r>
                              <a:rPr lang="en-US" altLang="en-US" sz="2800" b="0" i="1" smtClean="0">
                                <a:latin typeface="Cambria Math" panose="02040503050406030204" pitchFamily="18" charset="0"/>
                                <a:sym typeface="Wingdings" pitchFamily="2" charset="2"/>
                              </a:rPr>
                              <m:t>𝑏</m:t>
                            </m:r>
                          </m:e>
                          <m:sup>
                            <m:r>
                              <a:rPr lang="en-US" altLang="en-US" sz="2800" b="0" i="1" smtClean="0">
                                <a:latin typeface="Cambria Math" panose="02040503050406030204" pitchFamily="18" charset="0"/>
                                <a:sym typeface="Wingdings" pitchFamily="2" charset="2"/>
                              </a:rPr>
                              <m:t>′</m:t>
                            </m:r>
                          </m:sup>
                        </m:sSup>
                      </m:e>
                    </m:d>
                    <m:r>
                      <a:rPr lang="en-US" altLang="en-US" sz="2800" b="0" i="1" smtClean="0">
                        <a:latin typeface="Cambria Math" panose="02040503050406030204" pitchFamily="18" charset="0"/>
                        <a:sym typeface="Wingdings" pitchFamily="2" charset="2"/>
                      </a:rPr>
                      <m:t>=</m:t>
                    </m:r>
                    <m:r>
                      <a:rPr lang="en-US" altLang="en-US" sz="2800" b="0" i="1" smtClean="0">
                        <a:latin typeface="Cambria Math" panose="02040503050406030204" pitchFamily="18" charset="0"/>
                        <a:sym typeface="Wingdings" pitchFamily="2" charset="2"/>
                      </a:rPr>
                      <m:t>𝑎𝑏</m:t>
                    </m:r>
                    <m:r>
                      <a:rPr lang="en-US" altLang="en-US" sz="2800" b="0" i="1" smtClean="0">
                        <a:latin typeface="Cambria Math" panose="02040503050406030204" pitchFamily="18" charset="0"/>
                        <a:sym typeface="Wingdings" pitchFamily="2" charset="2"/>
                      </a:rPr>
                      <m:t>+</m:t>
                    </m:r>
                    <m:r>
                      <a:rPr lang="en-US" altLang="en-US" sz="2800" b="0" i="1" smtClean="0">
                        <a:latin typeface="Cambria Math" panose="02040503050406030204" pitchFamily="18" charset="0"/>
                        <a:sym typeface="Wingdings" pitchFamily="2" charset="2"/>
                      </a:rPr>
                      <m:t>𝑎</m:t>
                    </m:r>
                    <m:sSup>
                      <m:sSupPr>
                        <m:ctrlPr>
                          <a:rPr lang="en-US" altLang="en-US" sz="2800" b="0" i="1" smtClean="0">
                            <a:latin typeface="Cambria Math" panose="02040503050406030204" pitchFamily="18" charset="0"/>
                            <a:sym typeface="Wingdings" pitchFamily="2" charset="2"/>
                          </a:rPr>
                        </m:ctrlPr>
                      </m:sSupPr>
                      <m:e>
                        <m:r>
                          <a:rPr lang="en-US" altLang="en-US" sz="2800" b="0" i="1" smtClean="0">
                            <a:latin typeface="Cambria Math" panose="02040503050406030204" pitchFamily="18" charset="0"/>
                            <a:sym typeface="Wingdings" pitchFamily="2" charset="2"/>
                          </a:rPr>
                          <m:t>𝑏</m:t>
                        </m:r>
                      </m:e>
                      <m:sup>
                        <m:r>
                          <a:rPr lang="en-US" altLang="en-US" sz="2800" b="0" i="1" smtClean="0">
                            <a:latin typeface="Cambria Math" panose="02040503050406030204" pitchFamily="18" charset="0"/>
                            <a:sym typeface="Wingdings" pitchFamily="2" charset="2"/>
                          </a:rPr>
                          <m:t>′</m:t>
                        </m:r>
                      </m:sup>
                    </m:sSup>
                    <m:r>
                      <a:rPr lang="en-US" altLang="en-US" sz="2800" b="0" i="1" smtClean="0">
                        <a:latin typeface="Cambria Math" panose="02040503050406030204" pitchFamily="18" charset="0"/>
                        <a:sym typeface="Wingdings" pitchFamily="2" charset="2"/>
                      </a:rPr>
                      <m:t>=</m:t>
                    </m:r>
                    <m:r>
                      <a:rPr lang="en-US" altLang="en-US" sz="2800" b="0" i="1" smtClean="0">
                        <a:latin typeface="Cambria Math" panose="02040503050406030204" pitchFamily="18" charset="0"/>
                        <a:sym typeface="Wingdings" pitchFamily="2" charset="2"/>
                      </a:rPr>
                      <m:t>𝑎</m:t>
                    </m:r>
                    <m:sSup>
                      <m:sSupPr>
                        <m:ctrlPr>
                          <a:rPr lang="en-US" altLang="en-US" sz="2800" b="0" i="1" smtClean="0">
                            <a:latin typeface="Cambria Math" panose="02040503050406030204" pitchFamily="18" charset="0"/>
                            <a:sym typeface="Wingdings" pitchFamily="2" charset="2"/>
                          </a:rPr>
                        </m:ctrlPr>
                      </m:sSupPr>
                      <m:e>
                        <m:r>
                          <a:rPr lang="en-US" altLang="en-US" sz="2800" b="0" i="1" smtClean="0">
                            <a:latin typeface="Cambria Math" panose="02040503050406030204" pitchFamily="18" charset="0"/>
                            <a:sym typeface="Wingdings" pitchFamily="2" charset="2"/>
                          </a:rPr>
                          <m:t>𝑏</m:t>
                        </m:r>
                      </m:e>
                      <m:sup>
                        <m:r>
                          <a:rPr lang="en-US" altLang="en-US" sz="2800" b="0" i="1" smtClean="0">
                            <a:latin typeface="Cambria Math" panose="02040503050406030204" pitchFamily="18" charset="0"/>
                            <a:sym typeface="Wingdings" pitchFamily="2" charset="2"/>
                          </a:rPr>
                          <m:t>′</m:t>
                        </m:r>
                      </m:sup>
                    </m:sSup>
                  </m:oMath>
                </a14:m>
                <a:endParaRPr lang="en-US" altLang="en-US" sz="2800" b="0" i="1" dirty="0">
                  <a:latin typeface="Cambria Math" panose="02040503050406030204" pitchFamily="18" charset="0"/>
                  <a:sym typeface="Wingdings" pitchFamily="2" charset="2"/>
                </a:endParaRPr>
              </a:p>
              <a:p>
                <a:pPr marL="0" indent="0" eaLnBrk="1" hangingPunct="1">
                  <a:spcBef>
                    <a:spcPts val="0"/>
                  </a:spcBef>
                  <a:buFontTx/>
                  <a:buNone/>
                </a:pPr>
                <a:r>
                  <a:rPr lang="en-US" altLang="en-US" sz="2800" b="0" dirty="0">
                    <a:sym typeface="Wingdings" pitchFamily="2" charset="2"/>
                  </a:rPr>
                  <a:t>	</a:t>
                </a:r>
                <a14:m>
                  <m:oMath xmlns:m="http://schemas.openxmlformats.org/officeDocument/2006/math">
                    <m:r>
                      <a:rPr lang="en-US" altLang="en-US" sz="2800" b="0" i="1" smtClean="0">
                        <a:latin typeface="Cambria Math" panose="02040503050406030204" pitchFamily="18" charset="0"/>
                        <a:sym typeface="Wingdings" pitchFamily="2" charset="2"/>
                      </a:rPr>
                      <m:t>𝑏</m:t>
                    </m:r>
                    <m:r>
                      <a:rPr lang="en-US" altLang="en-US" sz="2800" b="0" i="1" smtClean="0">
                        <a:latin typeface="Cambria Math" panose="02040503050406030204" pitchFamily="18" charset="0"/>
                        <a:sym typeface="Wingdings" pitchFamily="2" charset="2"/>
                      </a:rPr>
                      <m:t>=</m:t>
                    </m:r>
                    <m:r>
                      <a:rPr lang="en-US" altLang="en-US" sz="2800" b="0" i="1" smtClean="0">
                        <a:latin typeface="Cambria Math" panose="02040503050406030204" pitchFamily="18" charset="0"/>
                        <a:sym typeface="Wingdings" pitchFamily="2" charset="2"/>
                      </a:rPr>
                      <m:t>𝑏</m:t>
                    </m:r>
                    <m:d>
                      <m:dPr>
                        <m:ctrlPr>
                          <a:rPr lang="en-US" altLang="en-US" sz="2800" b="0" i="1" smtClean="0">
                            <a:latin typeface="Cambria Math" panose="02040503050406030204" pitchFamily="18" charset="0"/>
                            <a:sym typeface="Wingdings" pitchFamily="2" charset="2"/>
                          </a:rPr>
                        </m:ctrlPr>
                      </m:dPr>
                      <m:e>
                        <m:r>
                          <a:rPr lang="en-US" altLang="en-US" sz="2800" b="0" i="1" smtClean="0">
                            <a:latin typeface="Cambria Math" panose="02040503050406030204" pitchFamily="18" charset="0"/>
                            <a:sym typeface="Wingdings" pitchFamily="2" charset="2"/>
                          </a:rPr>
                          <m:t>𝑎</m:t>
                        </m:r>
                        <m:r>
                          <a:rPr lang="en-US" altLang="en-US" sz="2800" b="0" i="1" smtClean="0">
                            <a:latin typeface="Cambria Math" panose="02040503050406030204" pitchFamily="18" charset="0"/>
                            <a:sym typeface="Wingdings" pitchFamily="2" charset="2"/>
                          </a:rPr>
                          <m:t>+</m:t>
                        </m:r>
                        <m:sSup>
                          <m:sSupPr>
                            <m:ctrlPr>
                              <a:rPr lang="en-US" altLang="en-US" sz="2800" b="0" i="1" smtClean="0">
                                <a:latin typeface="Cambria Math" panose="02040503050406030204" pitchFamily="18" charset="0"/>
                                <a:sym typeface="Wingdings" pitchFamily="2" charset="2"/>
                              </a:rPr>
                            </m:ctrlPr>
                          </m:sSupPr>
                          <m:e>
                            <m:r>
                              <a:rPr lang="en-US" altLang="en-US" sz="2800" b="0" i="1" smtClean="0">
                                <a:latin typeface="Cambria Math" panose="02040503050406030204" pitchFamily="18" charset="0"/>
                                <a:sym typeface="Wingdings" pitchFamily="2" charset="2"/>
                              </a:rPr>
                              <m:t>𝑎</m:t>
                            </m:r>
                          </m:e>
                          <m:sup>
                            <m:r>
                              <a:rPr lang="en-US" altLang="en-US" sz="2800" b="0" i="1" smtClean="0">
                                <a:latin typeface="Cambria Math" panose="02040503050406030204" pitchFamily="18" charset="0"/>
                                <a:sym typeface="Wingdings" pitchFamily="2" charset="2"/>
                              </a:rPr>
                              <m:t>′</m:t>
                            </m:r>
                          </m:sup>
                        </m:sSup>
                      </m:e>
                    </m:d>
                    <m:r>
                      <a:rPr lang="en-US" altLang="en-US" sz="2800" b="0" i="1" smtClean="0">
                        <a:latin typeface="Cambria Math" panose="02040503050406030204" pitchFamily="18" charset="0"/>
                        <a:sym typeface="Wingdings" pitchFamily="2" charset="2"/>
                      </a:rPr>
                      <m:t>=</m:t>
                    </m:r>
                    <m:r>
                      <a:rPr lang="en-US" altLang="en-US" sz="2800" b="0" i="1" smtClean="0">
                        <a:latin typeface="Cambria Math" panose="02040503050406030204" pitchFamily="18" charset="0"/>
                        <a:sym typeface="Wingdings" pitchFamily="2" charset="2"/>
                      </a:rPr>
                      <m:t>𝑎𝑏</m:t>
                    </m:r>
                    <m:r>
                      <a:rPr lang="en-US" altLang="en-US" sz="2800" b="0" i="1" smtClean="0">
                        <a:latin typeface="Cambria Math" panose="02040503050406030204" pitchFamily="18" charset="0"/>
                        <a:sym typeface="Wingdings" pitchFamily="2" charset="2"/>
                      </a:rPr>
                      <m:t>+</m:t>
                    </m:r>
                    <m:sSup>
                      <m:sSupPr>
                        <m:ctrlPr>
                          <a:rPr lang="en-US" altLang="en-US" sz="2800" b="0" i="1" smtClean="0">
                            <a:latin typeface="Cambria Math" panose="02040503050406030204" pitchFamily="18" charset="0"/>
                            <a:sym typeface="Wingdings" pitchFamily="2" charset="2"/>
                          </a:rPr>
                        </m:ctrlPr>
                      </m:sSupPr>
                      <m:e>
                        <m:r>
                          <a:rPr lang="en-US" altLang="en-US" sz="2800" b="0" i="1" smtClean="0">
                            <a:latin typeface="Cambria Math" panose="02040503050406030204" pitchFamily="18" charset="0"/>
                            <a:sym typeface="Wingdings" pitchFamily="2" charset="2"/>
                          </a:rPr>
                          <m:t>𝑎</m:t>
                        </m:r>
                      </m:e>
                      <m:sup>
                        <m:r>
                          <a:rPr lang="en-US" altLang="en-US" sz="2800" b="0" i="1" smtClean="0">
                            <a:latin typeface="Cambria Math" panose="02040503050406030204" pitchFamily="18" charset="0"/>
                            <a:sym typeface="Wingdings" pitchFamily="2" charset="2"/>
                          </a:rPr>
                          <m:t>′</m:t>
                        </m:r>
                      </m:sup>
                    </m:sSup>
                    <m:r>
                      <a:rPr lang="en-US" altLang="en-US" sz="2800" b="0" i="1" smtClean="0">
                        <a:latin typeface="Cambria Math" panose="02040503050406030204" pitchFamily="18" charset="0"/>
                        <a:sym typeface="Wingdings" pitchFamily="2" charset="2"/>
                      </a:rPr>
                      <m:t>𝑏</m:t>
                    </m:r>
                    <m:r>
                      <a:rPr lang="en-US" altLang="en-US" sz="2800" b="0" i="1" smtClean="0">
                        <a:latin typeface="Cambria Math" panose="02040503050406030204" pitchFamily="18" charset="0"/>
                        <a:sym typeface="Wingdings" pitchFamily="2" charset="2"/>
                      </a:rPr>
                      <m:t>=</m:t>
                    </m:r>
                    <m:sSup>
                      <m:sSupPr>
                        <m:ctrlPr>
                          <a:rPr lang="en-US" altLang="en-US" sz="2800" b="0" i="1" smtClean="0">
                            <a:latin typeface="Cambria Math" panose="02040503050406030204" pitchFamily="18" charset="0"/>
                            <a:sym typeface="Wingdings" pitchFamily="2" charset="2"/>
                          </a:rPr>
                        </m:ctrlPr>
                      </m:sSupPr>
                      <m:e>
                        <m:r>
                          <a:rPr lang="en-US" altLang="en-US" sz="2800" b="0" i="1" smtClean="0">
                            <a:latin typeface="Cambria Math" panose="02040503050406030204" pitchFamily="18" charset="0"/>
                            <a:sym typeface="Wingdings" pitchFamily="2" charset="2"/>
                          </a:rPr>
                          <m:t>𝑎</m:t>
                        </m:r>
                      </m:e>
                      <m:sup>
                        <m:r>
                          <a:rPr lang="en-US" altLang="en-US" sz="2800" b="0" i="1" smtClean="0">
                            <a:latin typeface="Cambria Math" panose="02040503050406030204" pitchFamily="18" charset="0"/>
                            <a:sym typeface="Wingdings" pitchFamily="2" charset="2"/>
                          </a:rPr>
                          <m:t>′</m:t>
                        </m:r>
                      </m:sup>
                    </m:sSup>
                    <m:r>
                      <a:rPr lang="en-US" altLang="en-US" sz="2800" b="0" i="1" smtClean="0">
                        <a:latin typeface="Cambria Math" panose="02040503050406030204" pitchFamily="18" charset="0"/>
                        <a:sym typeface="Wingdings" pitchFamily="2" charset="2"/>
                      </a:rPr>
                      <m:t>𝑏</m:t>
                    </m:r>
                  </m:oMath>
                </a14:m>
                <a:endParaRPr lang="en-US" altLang="en-US" sz="2800" dirty="0">
                  <a:sym typeface="Wingdings" pitchFamily="2" charset="2"/>
                </a:endParaRPr>
              </a:p>
              <a:p>
                <a:pPr marL="0" indent="0" eaLnBrk="1" hangingPunct="1">
                  <a:spcBef>
                    <a:spcPts val="0"/>
                  </a:spcBef>
                  <a:buFontTx/>
                  <a:buNone/>
                </a:pPr>
                <a:r>
                  <a:rPr lang="en-US" altLang="en-US" sz="2800" dirty="0">
                    <a:sym typeface="Wingdings" pitchFamily="2" charset="2"/>
                  </a:rPr>
                  <a:t>Therefore, </a:t>
                </a:r>
                <a14:m>
                  <m:oMath xmlns:m="http://schemas.openxmlformats.org/officeDocument/2006/math">
                    <m:r>
                      <a:rPr lang="en-US" altLang="en-US" sz="2800" b="0" i="1" smtClean="0">
                        <a:latin typeface="Cambria Math" panose="02040503050406030204" pitchFamily="18" charset="0"/>
                        <a:sym typeface="Wingdings" pitchFamily="2" charset="2"/>
                      </a:rPr>
                      <m:t>𝑎</m:t>
                    </m:r>
                    <m:r>
                      <a:rPr lang="en-US" altLang="en-US" sz="2800" b="0" i="1" smtClean="0">
                        <a:latin typeface="Cambria Math" panose="02040503050406030204" pitchFamily="18" charset="0"/>
                        <a:sym typeface="Wingdings" pitchFamily="2" charset="2"/>
                      </a:rPr>
                      <m:t>+</m:t>
                    </m:r>
                    <m:r>
                      <a:rPr lang="en-US" altLang="en-US" sz="2800" b="0" i="1" smtClean="0">
                        <a:latin typeface="Cambria Math" panose="02040503050406030204" pitchFamily="18" charset="0"/>
                        <a:sym typeface="Wingdings" pitchFamily="2" charset="2"/>
                      </a:rPr>
                      <m:t>𝑏</m:t>
                    </m:r>
                    <m:r>
                      <a:rPr lang="en-US" altLang="en-US" sz="2800" b="0" i="1" smtClean="0">
                        <a:latin typeface="Cambria Math" panose="02040503050406030204" pitchFamily="18" charset="0"/>
                        <a:sym typeface="Wingdings" pitchFamily="2" charset="2"/>
                      </a:rPr>
                      <m:t>=</m:t>
                    </m:r>
                    <m:r>
                      <a:rPr lang="en-US" altLang="en-US" sz="2800" b="0" i="1" smtClean="0">
                        <a:latin typeface="Cambria Math" panose="02040503050406030204" pitchFamily="18" charset="0"/>
                        <a:sym typeface="Wingdings" pitchFamily="2" charset="2"/>
                      </a:rPr>
                      <m:t>𝑎</m:t>
                    </m:r>
                    <m:sSup>
                      <m:sSupPr>
                        <m:ctrlPr>
                          <a:rPr lang="en-US" altLang="en-US" sz="2800" b="0" i="1" smtClean="0">
                            <a:latin typeface="Cambria Math" panose="02040503050406030204" pitchFamily="18" charset="0"/>
                            <a:sym typeface="Wingdings" pitchFamily="2" charset="2"/>
                          </a:rPr>
                        </m:ctrlPr>
                      </m:sSupPr>
                      <m:e>
                        <m:r>
                          <a:rPr lang="en-US" altLang="en-US" sz="2800" b="0" i="1" smtClean="0">
                            <a:latin typeface="Cambria Math" panose="02040503050406030204" pitchFamily="18" charset="0"/>
                            <a:sym typeface="Wingdings" pitchFamily="2" charset="2"/>
                          </a:rPr>
                          <m:t>𝑏</m:t>
                        </m:r>
                      </m:e>
                      <m:sup>
                        <m:r>
                          <a:rPr lang="en-US" altLang="en-US" sz="2800" b="0" i="1" smtClean="0">
                            <a:latin typeface="Cambria Math" panose="02040503050406030204" pitchFamily="18" charset="0"/>
                            <a:sym typeface="Wingdings" pitchFamily="2" charset="2"/>
                          </a:rPr>
                          <m:t>′</m:t>
                        </m:r>
                      </m:sup>
                    </m:sSup>
                    <m:r>
                      <a:rPr lang="en-US" altLang="en-US" sz="2800" b="0" i="1" smtClean="0">
                        <a:latin typeface="Cambria Math" panose="02040503050406030204" pitchFamily="18" charset="0"/>
                        <a:sym typeface="Wingdings" pitchFamily="2" charset="2"/>
                      </a:rPr>
                      <m:t>+</m:t>
                    </m:r>
                    <m:sSup>
                      <m:sSupPr>
                        <m:ctrlPr>
                          <a:rPr lang="en-US" altLang="en-US" sz="2800" b="0" i="1" smtClean="0">
                            <a:latin typeface="Cambria Math" panose="02040503050406030204" pitchFamily="18" charset="0"/>
                            <a:sym typeface="Wingdings" pitchFamily="2" charset="2"/>
                          </a:rPr>
                        </m:ctrlPr>
                      </m:sSupPr>
                      <m:e>
                        <m:r>
                          <a:rPr lang="en-US" altLang="en-US" sz="2800" b="0" i="1" smtClean="0">
                            <a:latin typeface="Cambria Math" panose="02040503050406030204" pitchFamily="18" charset="0"/>
                            <a:sym typeface="Wingdings" pitchFamily="2" charset="2"/>
                          </a:rPr>
                          <m:t>𝑎</m:t>
                        </m:r>
                      </m:e>
                      <m:sup>
                        <m:r>
                          <a:rPr lang="en-US" altLang="en-US" sz="2800" b="0" i="1" smtClean="0">
                            <a:latin typeface="Cambria Math" panose="02040503050406030204" pitchFamily="18" charset="0"/>
                            <a:sym typeface="Wingdings" pitchFamily="2" charset="2"/>
                          </a:rPr>
                          <m:t>′</m:t>
                        </m:r>
                      </m:sup>
                    </m:sSup>
                    <m:r>
                      <a:rPr lang="en-US" altLang="en-US" sz="2800" b="0" i="1" smtClean="0">
                        <a:latin typeface="Cambria Math" panose="02040503050406030204" pitchFamily="18" charset="0"/>
                        <a:sym typeface="Wingdings" pitchFamily="2" charset="2"/>
                      </a:rPr>
                      <m:t>𝑏</m:t>
                    </m:r>
                    <m:r>
                      <a:rPr lang="en-US" altLang="en-US" sz="2800" b="0" i="1" smtClean="0">
                        <a:latin typeface="Cambria Math" panose="02040503050406030204" pitchFamily="18" charset="0"/>
                        <a:sym typeface="Wingdings" pitchFamily="2" charset="2"/>
                      </a:rPr>
                      <m:t>=</m:t>
                    </m:r>
                    <m:r>
                      <a:rPr lang="en-US" altLang="en-US" sz="2800" b="0" i="1" smtClean="0">
                        <a:latin typeface="Cambria Math" panose="02040503050406030204" pitchFamily="18" charset="0"/>
                        <a:sym typeface="Wingdings" pitchFamily="2" charset="2"/>
                      </a:rPr>
                      <m:t>𝑎</m:t>
                    </m:r>
                    <m:r>
                      <a:rPr lang="en-US" altLang="en-US" sz="2800" b="0" i="1" smtClean="0">
                        <a:latin typeface="Cambria Math" panose="02040503050406030204" pitchFamily="18" charset="0"/>
                        <a:sym typeface="Wingdings" pitchFamily="2" charset="2"/>
                      </a:rPr>
                      <m:t>⊕</m:t>
                    </m:r>
                    <m:r>
                      <a:rPr lang="en-US" altLang="en-US" sz="2800" b="0" i="1" smtClean="0">
                        <a:latin typeface="Cambria Math" panose="02040503050406030204" pitchFamily="18" charset="0"/>
                        <a:sym typeface="Wingdings" pitchFamily="2" charset="2"/>
                      </a:rPr>
                      <m:t>𝑏</m:t>
                    </m:r>
                  </m:oMath>
                </a14:m>
                <a:endParaRPr lang="en-US" altLang="en-US" sz="2800" dirty="0">
                  <a:sym typeface="Wingdings" pitchFamily="2" charset="2"/>
                </a:endParaRPr>
              </a:p>
              <a:p>
                <a:pPr marL="0" indent="0" eaLnBrk="1" hangingPunct="1">
                  <a:spcBef>
                    <a:spcPts val="0"/>
                  </a:spcBef>
                  <a:buFontTx/>
                  <a:buNone/>
                </a:pPr>
                <a:endParaRPr lang="en-US" altLang="ja-JP" sz="2800" dirty="0">
                  <a:sym typeface="Wingdings" pitchFamily="2" charset="2"/>
                </a:endParaRPr>
              </a:p>
              <a:p>
                <a:pPr marL="0" indent="0" eaLnBrk="1" hangingPunct="1">
                  <a:spcBef>
                    <a:spcPts val="0"/>
                  </a:spcBef>
                  <a:buFontTx/>
                  <a:buNone/>
                </a:pPr>
                <a:r>
                  <a:rPr lang="en-US" altLang="ja-JP" sz="2800" dirty="0">
                    <a:sym typeface="Wingdings" pitchFamily="2" charset="2"/>
                  </a:rPr>
                  <a:t>Note that in full adder, we have </a:t>
                </a:r>
              </a:p>
              <a:p>
                <a:pPr marL="0" indent="0" eaLnBrk="1" hangingPunct="1">
                  <a:spcBef>
                    <a:spcPts val="0"/>
                  </a:spcBef>
                  <a:buFontTx/>
                  <a:buNone/>
                </a:pPr>
                <a14:m>
                  <m:oMathPara xmlns:m="http://schemas.openxmlformats.org/officeDocument/2006/math">
                    <m:oMathParaPr>
                      <m:jc m:val="left"/>
                    </m:oMathParaPr>
                    <m:oMath xmlns:m="http://schemas.openxmlformats.org/officeDocument/2006/math">
                      <m:r>
                        <a:rPr lang="en-US" altLang="ja-JP" sz="2800" b="0" i="1" smtClean="0">
                          <a:latin typeface="Cambria Math" panose="02040503050406030204" pitchFamily="18" charset="0"/>
                          <a:sym typeface="Wingdings" pitchFamily="2" charset="2"/>
                        </a:rPr>
                        <m:t>𝑠</m:t>
                      </m:r>
                      <m:r>
                        <a:rPr lang="en-US" altLang="ja-JP" sz="2800" b="0" i="1" smtClean="0">
                          <a:latin typeface="Cambria Math" panose="02040503050406030204" pitchFamily="18" charset="0"/>
                          <a:sym typeface="Wingdings" pitchFamily="2" charset="2"/>
                        </a:rPr>
                        <m:t>=</m:t>
                      </m:r>
                      <m:r>
                        <a:rPr lang="en-US" altLang="ja-JP" sz="2800" b="0" i="1" smtClean="0">
                          <a:latin typeface="Cambria Math" panose="02040503050406030204" pitchFamily="18" charset="0"/>
                          <a:sym typeface="Wingdings" pitchFamily="2" charset="2"/>
                        </a:rPr>
                        <m:t>𝑎</m:t>
                      </m:r>
                      <m:r>
                        <a:rPr lang="en-US" altLang="ja-JP" sz="2800" b="0" i="1" smtClean="0">
                          <a:latin typeface="Cambria Math" panose="02040503050406030204" pitchFamily="18" charset="0"/>
                          <a:sym typeface="Wingdings" pitchFamily="2" charset="2"/>
                        </a:rPr>
                        <m:t>⊕</m:t>
                      </m:r>
                      <m:r>
                        <a:rPr lang="en-US" altLang="ja-JP" sz="2800" b="0" i="1" smtClean="0">
                          <a:latin typeface="Cambria Math" panose="02040503050406030204" pitchFamily="18" charset="0"/>
                          <a:sym typeface="Wingdings" pitchFamily="2" charset="2"/>
                        </a:rPr>
                        <m:t>𝑏</m:t>
                      </m:r>
                      <m:r>
                        <a:rPr lang="en-US" altLang="ja-JP" sz="2800" b="0" i="1" smtClean="0">
                          <a:latin typeface="Cambria Math" panose="02040503050406030204" pitchFamily="18" charset="0"/>
                          <a:sym typeface="Wingdings" pitchFamily="2" charset="2"/>
                        </a:rPr>
                        <m:t>⊕</m:t>
                      </m:r>
                      <m:sSub>
                        <m:sSubPr>
                          <m:ctrlPr>
                            <a:rPr lang="en-US" altLang="ja-JP" sz="2800" b="0" i="1" smtClean="0">
                              <a:latin typeface="Cambria Math" panose="02040503050406030204" pitchFamily="18" charset="0"/>
                              <a:sym typeface="Wingdings" pitchFamily="2" charset="2"/>
                            </a:rPr>
                          </m:ctrlPr>
                        </m:sSubPr>
                        <m:e>
                          <m:r>
                            <a:rPr lang="en-US" altLang="ja-JP" sz="2800" b="0" i="1" smtClean="0">
                              <a:latin typeface="Cambria Math" panose="02040503050406030204" pitchFamily="18" charset="0"/>
                              <a:sym typeface="Wingdings" pitchFamily="2" charset="2"/>
                            </a:rPr>
                            <m:t>𝑐</m:t>
                          </m:r>
                        </m:e>
                        <m:sub>
                          <m:r>
                            <a:rPr lang="en-US" altLang="ja-JP" sz="2800" b="0" i="1" smtClean="0">
                              <a:latin typeface="Cambria Math" panose="02040503050406030204" pitchFamily="18" charset="0"/>
                              <a:sym typeface="Wingdings" pitchFamily="2" charset="2"/>
                            </a:rPr>
                            <m:t>𝑖𝑛</m:t>
                          </m:r>
                        </m:sub>
                      </m:sSub>
                      <m:r>
                        <a:rPr lang="en-US" altLang="ja-JP" sz="2800" b="0" i="1" smtClean="0">
                          <a:latin typeface="Cambria Math" panose="02040503050406030204" pitchFamily="18" charset="0"/>
                          <a:sym typeface="Wingdings" pitchFamily="2" charset="2"/>
                        </a:rPr>
                        <m:t>=</m:t>
                      </m:r>
                      <m:d>
                        <m:dPr>
                          <m:ctrlPr>
                            <a:rPr lang="en-US" altLang="ja-JP" sz="2800" b="0" i="1" smtClean="0">
                              <a:solidFill>
                                <a:srgbClr val="C00000"/>
                              </a:solidFill>
                              <a:latin typeface="Cambria Math" panose="02040503050406030204" pitchFamily="18" charset="0"/>
                              <a:sym typeface="Wingdings" pitchFamily="2" charset="2"/>
                            </a:rPr>
                          </m:ctrlPr>
                        </m:dPr>
                        <m:e>
                          <m:r>
                            <a:rPr lang="en-US" altLang="ja-JP" sz="2800" b="0" i="1" smtClean="0">
                              <a:solidFill>
                                <a:srgbClr val="C00000"/>
                              </a:solidFill>
                              <a:latin typeface="Cambria Math" panose="02040503050406030204" pitchFamily="18" charset="0"/>
                              <a:sym typeface="Wingdings" pitchFamily="2" charset="2"/>
                            </a:rPr>
                            <m:t>𝑎</m:t>
                          </m:r>
                          <m:r>
                            <a:rPr lang="en-US" altLang="ja-JP" sz="2800" b="0" i="1" smtClean="0">
                              <a:solidFill>
                                <a:srgbClr val="C00000"/>
                              </a:solidFill>
                              <a:latin typeface="Cambria Math" panose="02040503050406030204" pitchFamily="18" charset="0"/>
                              <a:sym typeface="Wingdings" pitchFamily="2" charset="2"/>
                            </a:rPr>
                            <m:t>⊕</m:t>
                          </m:r>
                          <m:r>
                            <a:rPr lang="en-US" altLang="ja-JP" sz="2800" b="0" i="1" smtClean="0">
                              <a:solidFill>
                                <a:srgbClr val="C00000"/>
                              </a:solidFill>
                              <a:latin typeface="Cambria Math" panose="02040503050406030204" pitchFamily="18" charset="0"/>
                              <a:sym typeface="Wingdings" pitchFamily="2" charset="2"/>
                            </a:rPr>
                            <m:t>𝑏</m:t>
                          </m:r>
                        </m:e>
                      </m:d>
                      <m:r>
                        <a:rPr lang="en-US" altLang="ja-JP" sz="2800" b="0" i="1" smtClean="0">
                          <a:latin typeface="Cambria Math" panose="02040503050406030204" pitchFamily="18" charset="0"/>
                          <a:sym typeface="Wingdings" pitchFamily="2" charset="2"/>
                        </a:rPr>
                        <m:t>⊕</m:t>
                      </m:r>
                      <m:sSub>
                        <m:sSubPr>
                          <m:ctrlPr>
                            <a:rPr lang="en-US" altLang="ja-JP" sz="2800" b="0" i="1" smtClean="0">
                              <a:latin typeface="Cambria Math" panose="02040503050406030204" pitchFamily="18" charset="0"/>
                              <a:sym typeface="Wingdings" pitchFamily="2" charset="2"/>
                            </a:rPr>
                          </m:ctrlPr>
                        </m:sSubPr>
                        <m:e>
                          <m:r>
                            <a:rPr lang="en-US" altLang="ja-JP" sz="2800" b="0" i="1" smtClean="0">
                              <a:latin typeface="Cambria Math" panose="02040503050406030204" pitchFamily="18" charset="0"/>
                              <a:sym typeface="Wingdings" pitchFamily="2" charset="2"/>
                            </a:rPr>
                            <m:t>𝑐</m:t>
                          </m:r>
                        </m:e>
                        <m:sub>
                          <m:r>
                            <a:rPr lang="en-US" altLang="ja-JP" sz="2800" b="0" i="1" smtClean="0">
                              <a:latin typeface="Cambria Math" panose="02040503050406030204" pitchFamily="18" charset="0"/>
                              <a:sym typeface="Wingdings" pitchFamily="2" charset="2"/>
                            </a:rPr>
                            <m:t>𝑖𝑛</m:t>
                          </m:r>
                        </m:sub>
                      </m:sSub>
                    </m:oMath>
                  </m:oMathPara>
                </a14:m>
                <a:endParaRPr lang="en-US" altLang="ja-JP" sz="2800" b="0" i="1" dirty="0">
                  <a:latin typeface="Cambria Math" panose="02040503050406030204" pitchFamily="18" charset="0"/>
                  <a:sym typeface="Wingdings" pitchFamily="2" charset="2"/>
                </a:endParaRPr>
              </a:p>
              <a:p>
                <a:pPr marL="0" indent="0" eaLnBrk="1" hangingPunct="1">
                  <a:spcBef>
                    <a:spcPts val="0"/>
                  </a:spcBef>
                  <a:buFontTx/>
                  <a:buNone/>
                </a:pPr>
                <a14:m>
                  <m:oMathPara xmlns:m="http://schemas.openxmlformats.org/officeDocument/2006/math">
                    <m:oMathParaPr>
                      <m:jc m:val="left"/>
                    </m:oMathParaPr>
                    <m:oMath xmlns:m="http://schemas.openxmlformats.org/officeDocument/2006/math">
                      <m:sSub>
                        <m:sSubPr>
                          <m:ctrlPr>
                            <a:rPr lang="en-US" altLang="ja-JP" sz="2800" b="0" i="1" smtClean="0">
                              <a:latin typeface="Cambria Math" panose="02040503050406030204" pitchFamily="18" charset="0"/>
                              <a:sym typeface="Wingdings" pitchFamily="2" charset="2"/>
                            </a:rPr>
                          </m:ctrlPr>
                        </m:sSubPr>
                        <m:e>
                          <m:r>
                            <a:rPr lang="en-US" altLang="ja-JP" sz="2800" b="0" i="1" smtClean="0">
                              <a:latin typeface="Cambria Math" panose="02040503050406030204" pitchFamily="18" charset="0"/>
                              <a:sym typeface="Wingdings" pitchFamily="2" charset="2"/>
                            </a:rPr>
                            <m:t>𝑐</m:t>
                          </m:r>
                        </m:e>
                        <m:sub>
                          <m:r>
                            <a:rPr lang="en-US" altLang="ja-JP" sz="2800" b="0" i="1" smtClean="0">
                              <a:latin typeface="Cambria Math" panose="02040503050406030204" pitchFamily="18" charset="0"/>
                              <a:sym typeface="Wingdings" pitchFamily="2" charset="2"/>
                            </a:rPr>
                            <m:t>𝑜𝑢𝑡</m:t>
                          </m:r>
                        </m:sub>
                      </m:sSub>
                      <m:r>
                        <a:rPr lang="en-US" altLang="ja-JP" sz="2800" b="0" i="1" smtClean="0">
                          <a:latin typeface="Cambria Math" panose="02040503050406030204" pitchFamily="18" charset="0"/>
                          <a:sym typeface="Wingdings" pitchFamily="2" charset="2"/>
                        </a:rPr>
                        <m:t>=</m:t>
                      </m:r>
                      <m:r>
                        <a:rPr lang="en-US" altLang="ja-JP" sz="2800" b="0" i="1" smtClean="0">
                          <a:latin typeface="Cambria Math" panose="02040503050406030204" pitchFamily="18" charset="0"/>
                          <a:sym typeface="Wingdings" pitchFamily="2" charset="2"/>
                        </a:rPr>
                        <m:t>𝑎𝑏</m:t>
                      </m:r>
                      <m:r>
                        <a:rPr lang="en-US" altLang="ja-JP" sz="2800" b="0" i="1" smtClean="0">
                          <a:latin typeface="Cambria Math" panose="02040503050406030204" pitchFamily="18" charset="0"/>
                          <a:sym typeface="Wingdings" pitchFamily="2" charset="2"/>
                        </a:rPr>
                        <m:t>+</m:t>
                      </m:r>
                      <m:r>
                        <a:rPr lang="en-US" altLang="ja-JP" sz="2800" b="0" i="1" smtClean="0">
                          <a:latin typeface="Cambria Math" panose="02040503050406030204" pitchFamily="18" charset="0"/>
                          <a:sym typeface="Wingdings" pitchFamily="2" charset="2"/>
                        </a:rPr>
                        <m:t>𝑏𝑐</m:t>
                      </m:r>
                      <m:r>
                        <a:rPr lang="en-US" altLang="ja-JP" sz="2800" b="0" i="1" smtClean="0">
                          <a:latin typeface="Cambria Math" panose="02040503050406030204" pitchFamily="18" charset="0"/>
                          <a:sym typeface="Wingdings" pitchFamily="2" charset="2"/>
                        </a:rPr>
                        <m:t>+</m:t>
                      </m:r>
                      <m:r>
                        <a:rPr lang="en-US" altLang="ja-JP" sz="2800" b="0" i="1" smtClean="0">
                          <a:latin typeface="Cambria Math" panose="02040503050406030204" pitchFamily="18" charset="0"/>
                          <a:sym typeface="Wingdings" pitchFamily="2" charset="2"/>
                        </a:rPr>
                        <m:t>𝑎𝑐</m:t>
                      </m:r>
                      <m:r>
                        <a:rPr lang="en-US" altLang="ja-JP" sz="2800" b="0" i="1" smtClean="0">
                          <a:latin typeface="Cambria Math" panose="02040503050406030204" pitchFamily="18" charset="0"/>
                          <a:sym typeface="Wingdings" pitchFamily="2" charset="2"/>
                        </a:rPr>
                        <m:t>=</m:t>
                      </m:r>
                      <m:r>
                        <a:rPr lang="en-US" altLang="ja-JP" sz="2800" b="0" i="1" smtClean="0">
                          <a:latin typeface="Cambria Math" panose="02040503050406030204" pitchFamily="18" charset="0"/>
                          <a:sym typeface="Wingdings" pitchFamily="2" charset="2"/>
                        </a:rPr>
                        <m:t>𝑎𝑏</m:t>
                      </m:r>
                      <m:r>
                        <a:rPr lang="en-US" altLang="ja-JP" sz="2800" b="0" i="1" smtClean="0">
                          <a:latin typeface="Cambria Math" panose="02040503050406030204" pitchFamily="18" charset="0"/>
                          <a:sym typeface="Wingdings" pitchFamily="2" charset="2"/>
                        </a:rPr>
                        <m:t>+</m:t>
                      </m:r>
                      <m:r>
                        <a:rPr lang="en-US" altLang="ja-JP" sz="2800" b="0" i="1" smtClean="0">
                          <a:latin typeface="Cambria Math" panose="02040503050406030204" pitchFamily="18" charset="0"/>
                          <a:sym typeface="Wingdings" pitchFamily="2" charset="2"/>
                        </a:rPr>
                        <m:t>𝑐</m:t>
                      </m:r>
                      <m:d>
                        <m:dPr>
                          <m:ctrlPr>
                            <a:rPr lang="en-US" altLang="ja-JP" sz="2800" b="0" i="1" smtClean="0">
                              <a:latin typeface="Cambria Math" panose="02040503050406030204" pitchFamily="18" charset="0"/>
                              <a:sym typeface="Wingdings" pitchFamily="2" charset="2"/>
                            </a:rPr>
                          </m:ctrlPr>
                        </m:dPr>
                        <m:e>
                          <m:r>
                            <a:rPr lang="en-US" altLang="ja-JP" sz="2800" b="0" i="1" smtClean="0">
                              <a:latin typeface="Cambria Math" panose="02040503050406030204" pitchFamily="18" charset="0"/>
                              <a:sym typeface="Wingdings" pitchFamily="2" charset="2"/>
                            </a:rPr>
                            <m:t>𝑎</m:t>
                          </m:r>
                          <m:r>
                            <a:rPr lang="en-US" altLang="ja-JP" sz="2800" b="0" i="1" smtClean="0">
                              <a:latin typeface="Cambria Math" panose="02040503050406030204" pitchFamily="18" charset="0"/>
                              <a:sym typeface="Wingdings" pitchFamily="2" charset="2"/>
                            </a:rPr>
                            <m:t>+</m:t>
                          </m:r>
                          <m:r>
                            <a:rPr lang="en-US" altLang="ja-JP" sz="2800" b="0" i="1" smtClean="0">
                              <a:latin typeface="Cambria Math" panose="02040503050406030204" pitchFamily="18" charset="0"/>
                              <a:sym typeface="Wingdings" pitchFamily="2" charset="2"/>
                            </a:rPr>
                            <m:t>𝑏</m:t>
                          </m:r>
                        </m:e>
                      </m:d>
                      <m:r>
                        <a:rPr lang="en-US" altLang="ja-JP" sz="2800" b="0" i="1" smtClean="0">
                          <a:latin typeface="Cambria Math" panose="02040503050406030204" pitchFamily="18" charset="0"/>
                          <a:sym typeface="Wingdings" pitchFamily="2" charset="2"/>
                        </a:rPr>
                        <m:t>=</m:t>
                      </m:r>
                      <m:r>
                        <a:rPr lang="en-US" altLang="ja-JP" sz="2800" b="0" i="1" smtClean="0">
                          <a:latin typeface="Cambria Math" panose="02040503050406030204" pitchFamily="18" charset="0"/>
                          <a:sym typeface="Wingdings" pitchFamily="2" charset="2"/>
                        </a:rPr>
                        <m:t>𝑎𝑏</m:t>
                      </m:r>
                      <m:r>
                        <a:rPr lang="en-US" altLang="ja-JP" sz="2800" b="0" i="1" smtClean="0">
                          <a:latin typeface="Cambria Math" panose="02040503050406030204" pitchFamily="18" charset="0"/>
                          <a:sym typeface="Wingdings" pitchFamily="2" charset="2"/>
                        </a:rPr>
                        <m:t>+</m:t>
                      </m:r>
                      <m:r>
                        <a:rPr lang="en-US" altLang="ja-JP" sz="2800" b="0" i="1" smtClean="0">
                          <a:latin typeface="Cambria Math" panose="02040503050406030204" pitchFamily="18" charset="0"/>
                          <a:sym typeface="Wingdings" pitchFamily="2" charset="2"/>
                        </a:rPr>
                        <m:t>𝑐</m:t>
                      </m:r>
                      <m:r>
                        <a:rPr lang="en-US" altLang="ja-JP" sz="2800" b="0" i="1" smtClean="0">
                          <a:latin typeface="Cambria Math" panose="02040503050406030204" pitchFamily="18" charset="0"/>
                          <a:sym typeface="Wingdings" pitchFamily="2" charset="2"/>
                        </a:rPr>
                        <m:t>(</m:t>
                      </m:r>
                      <m:r>
                        <a:rPr lang="en-US" altLang="ja-JP" sz="2800" b="0" i="1" smtClean="0">
                          <a:latin typeface="Cambria Math" panose="02040503050406030204" pitchFamily="18" charset="0"/>
                          <a:sym typeface="Wingdings" pitchFamily="2" charset="2"/>
                        </a:rPr>
                        <m:t>𝑎</m:t>
                      </m:r>
                      <m:r>
                        <a:rPr lang="en-US" altLang="ja-JP" sz="2800" b="0" i="1" smtClean="0">
                          <a:latin typeface="Cambria Math" panose="02040503050406030204" pitchFamily="18" charset="0"/>
                          <a:sym typeface="Wingdings" pitchFamily="2" charset="2"/>
                        </a:rPr>
                        <m:t>⊕</m:t>
                      </m:r>
                      <m:r>
                        <a:rPr lang="en-US" altLang="ja-JP" sz="2800" b="0" i="1" smtClean="0">
                          <a:latin typeface="Cambria Math" panose="02040503050406030204" pitchFamily="18" charset="0"/>
                          <a:sym typeface="Wingdings" pitchFamily="2" charset="2"/>
                        </a:rPr>
                        <m:t>𝑏</m:t>
                      </m:r>
                      <m:r>
                        <a:rPr lang="en-US" altLang="ja-JP" sz="2800" b="0" i="1" smtClean="0">
                          <a:latin typeface="Cambria Math" panose="02040503050406030204" pitchFamily="18" charset="0"/>
                          <a:sym typeface="Wingdings" pitchFamily="2" charset="2"/>
                        </a:rPr>
                        <m:t>)</m:t>
                      </m:r>
                    </m:oMath>
                  </m:oMathPara>
                </a14:m>
                <a:endParaRPr lang="en-US" altLang="ja-JP" sz="2800" dirty="0">
                  <a:sym typeface="Wingdings" pitchFamily="2" charset="2"/>
                </a:endParaRPr>
              </a:p>
              <a:p>
                <a:pPr marL="0" indent="0" eaLnBrk="1" hangingPunct="1">
                  <a:spcBef>
                    <a:spcPts val="0"/>
                  </a:spcBef>
                  <a:buFontTx/>
                  <a:buNone/>
                </a:pPr>
                <a:r>
                  <a:rPr lang="en-US" altLang="ja-JP" sz="2800" dirty="0">
                    <a:sym typeface="Wingdings" pitchFamily="2" charset="2"/>
                  </a:rPr>
                  <a:t>From property e), we can write </a:t>
                </a:r>
              </a:p>
              <a:p>
                <a:pPr marL="0" indent="0" eaLnBrk="1" hangingPunct="1">
                  <a:spcBef>
                    <a:spcPts val="0"/>
                  </a:spcBef>
                  <a:buFontTx/>
                  <a:buNone/>
                </a:pPr>
                <a14:m>
                  <m:oMathPara xmlns:m="http://schemas.openxmlformats.org/officeDocument/2006/math">
                    <m:oMathParaPr>
                      <m:jc m:val="left"/>
                    </m:oMathParaPr>
                    <m:oMath xmlns:m="http://schemas.openxmlformats.org/officeDocument/2006/math">
                      <m:sSub>
                        <m:sSubPr>
                          <m:ctrlPr>
                            <a:rPr lang="en-US" altLang="ja-JP" sz="2800" b="0" i="1" smtClean="0">
                              <a:latin typeface="Cambria Math" panose="02040503050406030204" pitchFamily="18" charset="0"/>
                              <a:sym typeface="Wingdings" pitchFamily="2" charset="2"/>
                            </a:rPr>
                          </m:ctrlPr>
                        </m:sSubPr>
                        <m:e>
                          <m:r>
                            <a:rPr lang="en-US" altLang="ja-JP" sz="2800" b="0" i="1" smtClean="0">
                              <a:latin typeface="Cambria Math" panose="02040503050406030204" pitchFamily="18" charset="0"/>
                              <a:sym typeface="Wingdings" pitchFamily="2" charset="2"/>
                            </a:rPr>
                            <m:t>𝑐</m:t>
                          </m:r>
                        </m:e>
                        <m:sub>
                          <m:r>
                            <a:rPr lang="en-US" altLang="ja-JP" sz="2800" b="0" i="1" smtClean="0">
                              <a:latin typeface="Cambria Math" panose="02040503050406030204" pitchFamily="18" charset="0"/>
                              <a:sym typeface="Wingdings" pitchFamily="2" charset="2"/>
                            </a:rPr>
                            <m:t>𝑜𝑢𝑡</m:t>
                          </m:r>
                        </m:sub>
                      </m:sSub>
                      <m:r>
                        <a:rPr lang="en-US" altLang="ja-JP" sz="2800" b="0" i="1" smtClean="0">
                          <a:latin typeface="Cambria Math" panose="02040503050406030204" pitchFamily="18" charset="0"/>
                          <a:sym typeface="Wingdings" pitchFamily="2" charset="2"/>
                        </a:rPr>
                        <m:t>=</m:t>
                      </m:r>
                      <m:r>
                        <a:rPr lang="en-US" altLang="ja-JP" sz="2800" b="0" i="1" smtClean="0">
                          <a:latin typeface="Cambria Math" panose="02040503050406030204" pitchFamily="18" charset="0"/>
                          <a:sym typeface="Wingdings" pitchFamily="2" charset="2"/>
                        </a:rPr>
                        <m:t>𝑎𝑏</m:t>
                      </m:r>
                      <m:r>
                        <a:rPr lang="en-US" altLang="ja-JP" sz="2800" b="0" i="1" smtClean="0">
                          <a:latin typeface="Cambria Math" panose="02040503050406030204" pitchFamily="18" charset="0"/>
                          <a:sym typeface="Wingdings" pitchFamily="2" charset="2"/>
                        </a:rPr>
                        <m:t>+</m:t>
                      </m:r>
                      <m:r>
                        <a:rPr lang="en-US" altLang="ja-JP" sz="2800" b="0" i="1" smtClean="0">
                          <a:latin typeface="Cambria Math" panose="02040503050406030204" pitchFamily="18" charset="0"/>
                          <a:sym typeface="Wingdings" pitchFamily="2" charset="2"/>
                        </a:rPr>
                        <m:t>𝑐</m:t>
                      </m:r>
                      <m:r>
                        <a:rPr lang="en-US" altLang="ja-JP" sz="2800" b="0" i="1" smtClean="0">
                          <a:solidFill>
                            <a:srgbClr val="C00000"/>
                          </a:solidFill>
                          <a:latin typeface="Cambria Math" panose="02040503050406030204" pitchFamily="18" charset="0"/>
                          <a:sym typeface="Wingdings" pitchFamily="2" charset="2"/>
                        </a:rPr>
                        <m:t>(</m:t>
                      </m:r>
                      <m:r>
                        <a:rPr lang="en-US" altLang="ja-JP" sz="2800" b="0" i="1" smtClean="0">
                          <a:solidFill>
                            <a:srgbClr val="C00000"/>
                          </a:solidFill>
                          <a:latin typeface="Cambria Math" panose="02040503050406030204" pitchFamily="18" charset="0"/>
                          <a:sym typeface="Wingdings" pitchFamily="2" charset="2"/>
                        </a:rPr>
                        <m:t>𝑎</m:t>
                      </m:r>
                      <m:r>
                        <a:rPr lang="en-US" altLang="ja-JP" sz="2800" b="0" i="1" smtClean="0">
                          <a:solidFill>
                            <a:srgbClr val="C00000"/>
                          </a:solidFill>
                          <a:latin typeface="Cambria Math" panose="02040503050406030204" pitchFamily="18" charset="0"/>
                          <a:sym typeface="Wingdings" pitchFamily="2" charset="2"/>
                        </a:rPr>
                        <m:t>⊕</m:t>
                      </m:r>
                      <m:r>
                        <a:rPr lang="en-US" altLang="ja-JP" sz="2800" b="0" i="1" smtClean="0">
                          <a:solidFill>
                            <a:srgbClr val="C00000"/>
                          </a:solidFill>
                          <a:latin typeface="Cambria Math" panose="02040503050406030204" pitchFamily="18" charset="0"/>
                          <a:sym typeface="Wingdings" pitchFamily="2" charset="2"/>
                        </a:rPr>
                        <m:t>𝑏</m:t>
                      </m:r>
                      <m:r>
                        <a:rPr lang="en-US" altLang="ja-JP" sz="2800" b="0" i="1" smtClean="0">
                          <a:solidFill>
                            <a:srgbClr val="C00000"/>
                          </a:solidFill>
                          <a:latin typeface="Cambria Math" panose="02040503050406030204" pitchFamily="18" charset="0"/>
                          <a:sym typeface="Wingdings" pitchFamily="2" charset="2"/>
                        </a:rPr>
                        <m:t>)</m:t>
                      </m:r>
                    </m:oMath>
                  </m:oMathPara>
                </a14:m>
                <a:endParaRPr lang="en-US" altLang="ja-JP" sz="2800" dirty="0">
                  <a:sym typeface="Wingdings" pitchFamily="2" charset="2"/>
                </a:endParaRPr>
              </a:p>
            </p:txBody>
          </p:sp>
        </mc:Choice>
        <mc:Fallback>
          <p:sp>
            <p:nvSpPr>
              <p:cNvPr id="13314" name="Text Box 8"/>
              <p:cNvSpPr txBox="1">
                <a:spLocks noRot="1" noChangeAspect="1" noMove="1" noResize="1" noEditPoints="1" noAdjustHandles="1" noChangeArrowheads="1" noChangeShapeType="1" noTextEdit="1"/>
              </p:cNvSpPr>
              <p:nvPr/>
            </p:nvSpPr>
            <p:spPr bwMode="auto">
              <a:xfrm>
                <a:off x="384838" y="787401"/>
                <a:ext cx="8682962" cy="5047536"/>
              </a:xfrm>
              <a:prstGeom prst="rect">
                <a:avLst/>
              </a:prstGeom>
              <a:blipFill>
                <a:blip r:embed="rId2"/>
                <a:stretch>
                  <a:fillRect l="-140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3315" name="Slide Number Placeholder 2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F3C01E38-85A2-4AD4-B7CB-219E57E13379}" type="slidenum">
              <a:rPr lang="en-US" altLang="en-US" sz="1400" smtClean="0"/>
              <a:pPr eaLnBrk="1" hangingPunct="1">
                <a:spcBef>
                  <a:spcPct val="0"/>
                </a:spcBef>
                <a:buFontTx/>
                <a:buNone/>
              </a:pPr>
              <a:t>14</a:t>
            </a:fld>
            <a:endParaRPr lang="en-US" altLang="en-US" sz="1400" dirty="0"/>
          </a:p>
        </p:txBody>
      </p:sp>
      <p:sp>
        <p:nvSpPr>
          <p:cNvPr id="4" name="Rectangle 2"/>
          <p:cNvSpPr txBox="1">
            <a:spLocks noChangeArrowheads="1"/>
          </p:cNvSpPr>
          <p:nvPr/>
        </p:nvSpPr>
        <p:spPr>
          <a:xfrm>
            <a:off x="674688" y="0"/>
            <a:ext cx="7848600" cy="9906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eaLnBrk="1" hangingPunct="1"/>
            <a:r>
              <a:rPr lang="en-US" altLang="en-US" sz="3200" kern="0" dirty="0"/>
              <a:t>Other Types of Gates: Properties and Usage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3314" name="Text Box 8"/>
              <p:cNvSpPr txBox="1">
                <a:spLocks noChangeArrowheads="1"/>
              </p:cNvSpPr>
              <p:nvPr/>
            </p:nvSpPr>
            <p:spPr bwMode="auto">
              <a:xfrm>
                <a:off x="384839" y="787401"/>
                <a:ext cx="8153400" cy="177657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r>
                  <a:rPr lang="en-US" altLang="en-US" sz="2400" dirty="0"/>
                  <a:t>	</a:t>
                </a:r>
                <a:r>
                  <a:rPr lang="en-US" altLang="en-US" sz="2400" dirty="0">
                    <a:sym typeface="Wingdings" pitchFamily="2" charset="2"/>
                  </a:rPr>
                  <a:t>f) </a:t>
                </a:r>
                <a14:m>
                  <m:oMath xmlns:m="http://schemas.openxmlformats.org/officeDocument/2006/math">
                    <m:r>
                      <a:rPr lang="en-US" altLang="en-US" sz="2400" b="0" i="1" smtClean="0">
                        <a:latin typeface="Cambria Math" panose="02040503050406030204" pitchFamily="18" charset="0"/>
                        <a:sym typeface="Wingdings" pitchFamily="2" charset="2"/>
                      </a:rPr>
                      <m:t>𝑓</m:t>
                    </m:r>
                    <m:d>
                      <m:dPr>
                        <m:ctrlPr>
                          <a:rPr lang="en-US" altLang="en-US" sz="2400" b="0" i="1" smtClean="0">
                            <a:latin typeface="Cambria Math" panose="02040503050406030204" pitchFamily="18" charset="0"/>
                            <a:sym typeface="Wingdings" pitchFamily="2" charset="2"/>
                          </a:rPr>
                        </m:ctrlPr>
                      </m:dPr>
                      <m:e>
                        <m:r>
                          <a:rPr lang="en-US" altLang="en-US" sz="2400" b="0" i="1" smtClean="0">
                            <a:latin typeface="Cambria Math" panose="02040503050406030204" pitchFamily="18" charset="0"/>
                            <a:sym typeface="Wingdings" pitchFamily="2" charset="2"/>
                          </a:rPr>
                          <m:t>𝑥</m:t>
                        </m:r>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𝑦</m:t>
                        </m:r>
                      </m:e>
                    </m:d>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𝑥</m:t>
                    </m:r>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𝑥</m:t>
                    </m:r>
                    <m:sSup>
                      <m:sSupPr>
                        <m:ctrlPr>
                          <a:rPr lang="en-US" altLang="en-US" sz="2400" b="0" i="1" smtClean="0">
                            <a:latin typeface="Cambria Math" panose="02040503050406030204" pitchFamily="18" charset="0"/>
                            <a:sym typeface="Wingdings" pitchFamily="2" charset="2"/>
                          </a:rPr>
                        </m:ctrlPr>
                      </m:sSupPr>
                      <m:e>
                        <m:r>
                          <a:rPr lang="en-US" altLang="en-US" sz="2400" b="0" i="1" smtClean="0">
                            <a:latin typeface="Cambria Math" panose="02040503050406030204" pitchFamily="18" charset="0"/>
                            <a:sym typeface="Wingdings" pitchFamily="2" charset="2"/>
                          </a:rPr>
                          <m:t>𝑦</m:t>
                        </m:r>
                      </m:e>
                      <m:sup>
                        <m:r>
                          <a:rPr lang="en-US" altLang="en-US" sz="2400" b="0" i="1" smtClean="0">
                            <a:latin typeface="Cambria Math" panose="02040503050406030204" pitchFamily="18" charset="0"/>
                            <a:sym typeface="Wingdings" pitchFamily="2" charset="2"/>
                          </a:rPr>
                          <m:t>′</m:t>
                        </m:r>
                      </m:sup>
                    </m:sSup>
                    <m:r>
                      <a:rPr lang="en-US" altLang="en-US" sz="2400" b="0" i="1" smtClean="0">
                        <a:latin typeface="Cambria Math" panose="02040503050406030204" pitchFamily="18" charset="0"/>
                        <a:sym typeface="Wingdings" pitchFamily="2" charset="2"/>
                      </a:rPr>
                      <m:t>⊕</m:t>
                    </m:r>
                    <m:sSup>
                      <m:sSupPr>
                        <m:ctrlPr>
                          <a:rPr lang="en-US" altLang="en-US" sz="2400" b="0" i="1" smtClean="0">
                            <a:latin typeface="Cambria Math" panose="02040503050406030204" pitchFamily="18" charset="0"/>
                            <a:sym typeface="Wingdings" pitchFamily="2" charset="2"/>
                          </a:rPr>
                        </m:ctrlPr>
                      </m:sSupPr>
                      <m:e>
                        <m:r>
                          <a:rPr lang="en-US" altLang="en-US" sz="2400" b="0" i="1" smtClean="0">
                            <a:latin typeface="Cambria Math" panose="02040503050406030204" pitchFamily="18" charset="0"/>
                            <a:sym typeface="Wingdings" pitchFamily="2" charset="2"/>
                          </a:rPr>
                          <m:t>𝑥</m:t>
                        </m:r>
                      </m:e>
                      <m:sup>
                        <m:r>
                          <a:rPr lang="en-US" altLang="en-US" sz="2400" b="0" i="1" smtClean="0">
                            <a:latin typeface="Cambria Math" panose="02040503050406030204" pitchFamily="18" charset="0"/>
                            <a:sym typeface="Wingdings" pitchFamily="2" charset="2"/>
                          </a:rPr>
                          <m:t>′</m:t>
                        </m:r>
                      </m:sup>
                    </m:sSup>
                    <m:r>
                      <a:rPr lang="en-US" altLang="en-US" sz="2400" b="0" i="1" smtClean="0">
                        <a:latin typeface="Cambria Math" panose="02040503050406030204" pitchFamily="18" charset="0"/>
                        <a:sym typeface="Wingdings" pitchFamily="2" charset="2"/>
                      </a:rPr>
                      <m:t>𝑦</m:t>
                    </m:r>
                    <m:r>
                      <a:rPr lang="en-US" altLang="en-US" sz="2400" b="0" i="1" smtClean="0">
                        <a:latin typeface="Cambria Math" panose="02040503050406030204" pitchFamily="18" charset="0"/>
                        <a:sym typeface="Wingdings" pitchFamily="2" charset="2"/>
                      </a:rPr>
                      <m:t>⊕</m:t>
                    </m:r>
                    <m:d>
                      <m:dPr>
                        <m:ctrlPr>
                          <a:rPr lang="en-US" altLang="en-US" sz="2400" b="0" i="1" smtClean="0">
                            <a:latin typeface="Cambria Math" panose="02040503050406030204" pitchFamily="18" charset="0"/>
                            <a:sym typeface="Wingdings" pitchFamily="2" charset="2"/>
                          </a:rPr>
                        </m:ctrlPr>
                      </m:dPr>
                      <m:e>
                        <m:r>
                          <a:rPr lang="en-US" altLang="en-US" sz="2400" b="0" i="1" smtClean="0">
                            <a:latin typeface="Cambria Math" panose="02040503050406030204" pitchFamily="18" charset="0"/>
                            <a:sym typeface="Wingdings" pitchFamily="2" charset="2"/>
                          </a:rPr>
                          <m:t>𝑥</m:t>
                        </m:r>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𝑦</m:t>
                        </m:r>
                      </m:e>
                    </m:d>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𝑥</m:t>
                    </m:r>
                    <m:r>
                      <a:rPr lang="en-US" altLang="en-US" sz="2400" b="0" i="1" smtClean="0">
                        <a:latin typeface="Cambria Math" panose="02040503050406030204" pitchFamily="18" charset="0"/>
                        <a:sym typeface="Wingdings" pitchFamily="2" charset="2"/>
                      </a:rPr>
                      <m:t>=?</m:t>
                    </m:r>
                  </m:oMath>
                </a14:m>
                <a:endParaRPr lang="en-US" altLang="en-US" sz="2400" b="0" dirty="0">
                  <a:sym typeface="Wingdings" pitchFamily="2" charset="2"/>
                </a:endParaRPr>
              </a:p>
              <a:p>
                <a:pPr eaLnBrk="1" hangingPunct="1">
                  <a:lnSpc>
                    <a:spcPct val="50000"/>
                  </a:lnSpc>
                  <a:spcBef>
                    <a:spcPct val="50000"/>
                  </a:spcBef>
                  <a:buFontTx/>
                  <a:buNone/>
                </a:pPr>
                <a:endParaRPr lang="en-US" altLang="en-US" sz="2400" dirty="0">
                  <a:sym typeface="Wingdings" pitchFamily="2" charset="2"/>
                </a:endParaRPr>
              </a:p>
              <a:p>
                <a:pPr eaLnBrk="1" hangingPunct="1">
                  <a:lnSpc>
                    <a:spcPct val="50000"/>
                  </a:lnSpc>
                  <a:spcBef>
                    <a:spcPct val="50000"/>
                  </a:spcBef>
                  <a:buFontTx/>
                  <a:buNone/>
                </a:pPr>
                <a:r>
                  <a:rPr lang="en-US" altLang="ja-JP" sz="2400" dirty="0">
                    <a:sym typeface="Wingdings" pitchFamily="2" charset="2"/>
                  </a:rPr>
                  <a:t>	(Priority of operations: AND, </a:t>
                </a:r>
                <a:r>
                  <a:rPr lang="en-US" altLang="en-US" sz="2400" dirty="0">
                    <a:latin typeface="Cambria Math" pitchFamily="18" charset="0"/>
                  </a:rPr>
                  <a:t>⊕</a:t>
                </a:r>
                <a:r>
                  <a:rPr lang="en-US" altLang="ja-JP" sz="2400" dirty="0">
                    <a:sym typeface="Wingdings" pitchFamily="2" charset="2"/>
                  </a:rPr>
                  <a:t>, OR)</a:t>
                </a:r>
              </a:p>
              <a:p>
                <a:pPr eaLnBrk="1" hangingPunct="1">
                  <a:lnSpc>
                    <a:spcPct val="50000"/>
                  </a:lnSpc>
                  <a:spcBef>
                    <a:spcPct val="50000"/>
                  </a:spcBef>
                  <a:buFontTx/>
                  <a:buNone/>
                </a:pPr>
                <a:r>
                  <a:rPr lang="en-US" altLang="en-US" sz="2400" dirty="0">
                    <a:sym typeface="Wingdings" pitchFamily="2" charset="2"/>
                  </a:rPr>
                  <a:t>	Hint: We apply Shannon</a:t>
                </a:r>
                <a:r>
                  <a:rPr lang="ja-JP" altLang="en-US" sz="2400" dirty="0">
                    <a:sym typeface="Wingdings" pitchFamily="2" charset="2"/>
                  </a:rPr>
                  <a:t>’</a:t>
                </a:r>
                <a:r>
                  <a:rPr lang="en-US" altLang="ja-JP" sz="2400" dirty="0">
                    <a:sym typeface="Wingdings" pitchFamily="2" charset="2"/>
                  </a:rPr>
                  <a:t>s Expansion.</a:t>
                </a:r>
                <a:endParaRPr lang="en-US" altLang="en-US" sz="2400" dirty="0"/>
              </a:p>
            </p:txBody>
          </p:sp>
        </mc:Choice>
        <mc:Fallback xmlns="">
          <p:sp>
            <p:nvSpPr>
              <p:cNvPr id="13314" name="Text Box 8"/>
              <p:cNvSpPr txBox="1">
                <a:spLocks noRot="1" noChangeAspect="1" noMove="1" noResize="1" noEditPoints="1" noAdjustHandles="1" noChangeArrowheads="1" noChangeShapeType="1" noTextEdit="1"/>
              </p:cNvSpPr>
              <p:nvPr/>
            </p:nvSpPr>
            <p:spPr bwMode="auto">
              <a:xfrm>
                <a:off x="384839" y="787401"/>
                <a:ext cx="8153400" cy="1776577"/>
              </a:xfrm>
              <a:prstGeom prst="rect">
                <a:avLst/>
              </a:prstGeom>
              <a:blipFill>
                <a:blip r:embed="rId2"/>
                <a:stretch>
                  <a:fillRect b="-719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3315" name="Slide Number Placeholder 2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F3C01E38-85A2-4AD4-B7CB-219E57E13379}" type="slidenum">
              <a:rPr lang="en-US" altLang="en-US" sz="1400" smtClean="0"/>
              <a:pPr eaLnBrk="1" hangingPunct="1">
                <a:spcBef>
                  <a:spcPct val="0"/>
                </a:spcBef>
                <a:buFontTx/>
                <a:buNone/>
              </a:pPr>
              <a:t>15</a:t>
            </a:fld>
            <a:endParaRPr lang="en-US" altLang="en-US" sz="1400" dirty="0"/>
          </a:p>
        </p:txBody>
      </p:sp>
      <p:sp>
        <p:nvSpPr>
          <p:cNvPr id="4" name="Rectangle 2"/>
          <p:cNvSpPr txBox="1">
            <a:spLocks noChangeArrowheads="1"/>
          </p:cNvSpPr>
          <p:nvPr/>
        </p:nvSpPr>
        <p:spPr>
          <a:xfrm>
            <a:off x="674688" y="0"/>
            <a:ext cx="7848600" cy="9906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eaLnBrk="1" hangingPunct="1"/>
            <a:r>
              <a:rPr lang="en-US" altLang="en-US" sz="3200" kern="0" dirty="0"/>
              <a:t>Other Types of Gates: XOR</a:t>
            </a:r>
          </a:p>
        </p:txBody>
      </p:sp>
    </p:spTree>
    <p:extLst>
      <p:ext uri="{BB962C8B-B14F-4D97-AF65-F5344CB8AC3E}">
        <p14:creationId xmlns:p14="http://schemas.microsoft.com/office/powerpoint/2010/main" val="279229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0"/>
            <a:ext cx="8153400" cy="990600"/>
          </a:xfrm>
        </p:spPr>
        <p:txBody>
          <a:bodyPr/>
          <a:lstStyle/>
          <a:p>
            <a:pPr eaLnBrk="1" hangingPunct="1"/>
            <a:r>
              <a:rPr lang="en-US" altLang="en-US" sz="3200" dirty="0"/>
              <a:t>Various Types of Gates: XOR</a:t>
            </a:r>
            <a:br>
              <a:rPr lang="en-US" altLang="en-US" sz="3200" dirty="0"/>
            </a:br>
            <a:r>
              <a:rPr lang="en-US" altLang="en-US" sz="3200" dirty="0"/>
              <a:t>Shannon</a:t>
            </a:r>
            <a:r>
              <a:rPr lang="ja-JP" altLang="en-US" sz="3200" dirty="0"/>
              <a:t>’</a:t>
            </a:r>
            <a:r>
              <a:rPr lang="en-US" altLang="ja-JP" sz="3200" dirty="0"/>
              <a:t>s Expansion (for switching functions)</a:t>
            </a:r>
            <a:endParaRPr lang="en-US" altLang="en-US" sz="3200" dirty="0"/>
          </a:p>
        </p:txBody>
      </p:sp>
      <mc:AlternateContent xmlns:mc="http://schemas.openxmlformats.org/markup-compatibility/2006">
        <mc:Choice xmlns:a14="http://schemas.microsoft.com/office/drawing/2010/main" Requires="a14">
          <p:sp>
            <p:nvSpPr>
              <p:cNvPr id="14339" name="Text Box 3"/>
              <p:cNvSpPr txBox="1">
                <a:spLocks noChangeArrowheads="1"/>
              </p:cNvSpPr>
              <p:nvPr/>
            </p:nvSpPr>
            <p:spPr bwMode="auto">
              <a:xfrm>
                <a:off x="685800" y="1752601"/>
                <a:ext cx="8001000" cy="399628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r>
                  <a:rPr lang="en-US" altLang="en-US" sz="2400" b="1" dirty="0"/>
                  <a:t>Formula: </a:t>
                </a:r>
                <a14:m>
                  <m:oMath xmlns:m="http://schemas.openxmlformats.org/officeDocument/2006/math">
                    <m:r>
                      <a:rPr lang="en-US" altLang="en-US" sz="2400" b="1" i="1" smtClean="0">
                        <a:latin typeface="Cambria Math" panose="02040503050406030204" pitchFamily="18" charset="0"/>
                      </a:rPr>
                      <m:t>𝒇</m:t>
                    </m:r>
                    <m:d>
                      <m:dPr>
                        <m:ctrlPr>
                          <a:rPr lang="en-US" altLang="en-US" sz="2400" b="1" i="1" smtClean="0">
                            <a:latin typeface="Cambria Math" panose="02040503050406030204" pitchFamily="18" charset="0"/>
                          </a:rPr>
                        </m:ctrlPr>
                      </m:dPr>
                      <m:e>
                        <m:r>
                          <a:rPr lang="en-US" altLang="en-US" sz="2400" b="1" i="1" smtClean="0">
                            <a:latin typeface="Cambria Math" panose="02040503050406030204" pitchFamily="18" charset="0"/>
                          </a:rPr>
                          <m:t>𝒙</m:t>
                        </m:r>
                        <m:r>
                          <a:rPr lang="en-US" altLang="en-US" sz="2400" b="1" i="1" smtClean="0">
                            <a:latin typeface="Cambria Math" panose="02040503050406030204" pitchFamily="18" charset="0"/>
                          </a:rPr>
                          <m:t>,</m:t>
                        </m:r>
                        <m:r>
                          <a:rPr lang="en-US" altLang="en-US" sz="2400" b="1" i="1" smtClean="0">
                            <a:latin typeface="Cambria Math" panose="02040503050406030204" pitchFamily="18" charset="0"/>
                          </a:rPr>
                          <m:t>𝒚</m:t>
                        </m:r>
                      </m:e>
                    </m:d>
                    <m:r>
                      <a:rPr lang="en-US" altLang="en-US" sz="2400" b="1" i="1" smtClean="0">
                        <a:latin typeface="Cambria Math" panose="02040503050406030204" pitchFamily="18" charset="0"/>
                      </a:rPr>
                      <m:t>=</m:t>
                    </m:r>
                    <m:r>
                      <a:rPr lang="en-US" altLang="en-US" sz="2400" b="1" i="1" smtClean="0">
                        <a:latin typeface="Cambria Math" panose="02040503050406030204" pitchFamily="18" charset="0"/>
                      </a:rPr>
                      <m:t>𝒙𝒇</m:t>
                    </m:r>
                    <m:d>
                      <m:dPr>
                        <m:ctrlPr>
                          <a:rPr lang="en-US" altLang="en-US" sz="2400" b="1" i="1" smtClean="0">
                            <a:latin typeface="Cambria Math" panose="02040503050406030204" pitchFamily="18" charset="0"/>
                          </a:rPr>
                        </m:ctrlPr>
                      </m:dPr>
                      <m:e>
                        <m:r>
                          <a:rPr lang="en-US" altLang="en-US" sz="2400" b="1" i="1" smtClean="0">
                            <a:latin typeface="Cambria Math" panose="02040503050406030204" pitchFamily="18" charset="0"/>
                          </a:rPr>
                          <m:t>𝟏</m:t>
                        </m:r>
                        <m:r>
                          <a:rPr lang="en-US" altLang="en-US" sz="2400" b="1" i="1" smtClean="0">
                            <a:latin typeface="Cambria Math" panose="02040503050406030204" pitchFamily="18" charset="0"/>
                          </a:rPr>
                          <m:t>,</m:t>
                        </m:r>
                        <m:r>
                          <a:rPr lang="en-US" altLang="en-US" sz="2400" b="1" i="1" smtClean="0">
                            <a:latin typeface="Cambria Math" panose="02040503050406030204" pitchFamily="18" charset="0"/>
                          </a:rPr>
                          <m:t>𝒚</m:t>
                        </m:r>
                      </m:e>
                    </m:d>
                    <m:r>
                      <a:rPr lang="en-US" altLang="en-US" sz="2400" b="1" i="1" smtClean="0">
                        <a:latin typeface="Cambria Math" panose="02040503050406030204" pitchFamily="18" charset="0"/>
                      </a:rPr>
                      <m:t>+</m:t>
                    </m:r>
                    <m:sSup>
                      <m:sSupPr>
                        <m:ctrlPr>
                          <a:rPr lang="en-US" altLang="en-US" sz="2400" b="1" i="1" smtClean="0">
                            <a:latin typeface="Cambria Math" panose="02040503050406030204" pitchFamily="18" charset="0"/>
                          </a:rPr>
                        </m:ctrlPr>
                      </m:sSupPr>
                      <m:e>
                        <m:r>
                          <a:rPr lang="en-US" altLang="en-US" sz="2400" b="1" i="1" smtClean="0">
                            <a:latin typeface="Cambria Math" panose="02040503050406030204" pitchFamily="18" charset="0"/>
                          </a:rPr>
                          <m:t>𝒙</m:t>
                        </m:r>
                      </m:e>
                      <m:sup>
                        <m:r>
                          <a:rPr lang="en-US" altLang="en-US" sz="2400" b="1" i="1" smtClean="0">
                            <a:latin typeface="Cambria Math" panose="02040503050406030204" pitchFamily="18" charset="0"/>
                          </a:rPr>
                          <m:t>′</m:t>
                        </m:r>
                      </m:sup>
                    </m:sSup>
                    <m:r>
                      <a:rPr lang="en-US" altLang="en-US" sz="2400" b="1" i="1" smtClean="0">
                        <a:latin typeface="Cambria Math" panose="02040503050406030204" pitchFamily="18" charset="0"/>
                      </a:rPr>
                      <m:t>𝒇</m:t>
                    </m:r>
                    <m:d>
                      <m:dPr>
                        <m:ctrlPr>
                          <a:rPr lang="en-US" altLang="en-US" sz="2400" b="1" i="1" smtClean="0">
                            <a:latin typeface="Cambria Math" panose="02040503050406030204" pitchFamily="18" charset="0"/>
                          </a:rPr>
                        </m:ctrlPr>
                      </m:dPr>
                      <m:e>
                        <m:r>
                          <a:rPr lang="en-US" altLang="en-US" sz="2400" b="1" i="1" smtClean="0">
                            <a:latin typeface="Cambria Math" panose="02040503050406030204" pitchFamily="18" charset="0"/>
                          </a:rPr>
                          <m:t>𝟎</m:t>
                        </m:r>
                        <m:r>
                          <a:rPr lang="en-US" altLang="en-US" sz="2400" b="1" i="1" smtClean="0">
                            <a:latin typeface="Cambria Math" panose="02040503050406030204" pitchFamily="18" charset="0"/>
                          </a:rPr>
                          <m:t>,</m:t>
                        </m:r>
                        <m:r>
                          <a:rPr lang="en-US" altLang="en-US" sz="2400" b="1" i="1" smtClean="0">
                            <a:latin typeface="Cambria Math" panose="02040503050406030204" pitchFamily="18" charset="0"/>
                          </a:rPr>
                          <m:t>𝒚</m:t>
                        </m:r>
                      </m:e>
                    </m:d>
                  </m:oMath>
                </a14:m>
                <a:endParaRPr lang="en-US" altLang="en-US" sz="2400" b="1" dirty="0"/>
              </a:p>
              <a:p>
                <a:pPr eaLnBrk="1" hangingPunct="1">
                  <a:lnSpc>
                    <a:spcPct val="50000"/>
                  </a:lnSpc>
                  <a:spcBef>
                    <a:spcPct val="50000"/>
                  </a:spcBef>
                  <a:buFontTx/>
                  <a:buNone/>
                </a:pPr>
                <a:endParaRPr lang="en-US" altLang="en-US" sz="2400" b="1" dirty="0"/>
              </a:p>
              <a:p>
                <a:pPr eaLnBrk="1" hangingPunct="1">
                  <a:lnSpc>
                    <a:spcPct val="50000"/>
                  </a:lnSpc>
                  <a:spcBef>
                    <a:spcPct val="50000"/>
                  </a:spcBef>
                  <a:buFontTx/>
                  <a:buNone/>
                </a:pPr>
                <a:r>
                  <a:rPr lang="en-US" altLang="en-US" sz="2400" dirty="0"/>
                  <a:t>Proof: We prove Shannon’s expansion by enumeration:</a:t>
                </a:r>
              </a:p>
              <a:p>
                <a:pPr eaLnBrk="1" hangingPunct="1">
                  <a:lnSpc>
                    <a:spcPct val="50000"/>
                  </a:lnSpc>
                  <a:spcBef>
                    <a:spcPct val="50000"/>
                  </a:spcBef>
                  <a:buFontTx/>
                  <a:buNone/>
                </a:pPr>
                <a:r>
                  <a:rPr lang="en-US" altLang="en-US" sz="2400" dirty="0"/>
                  <a:t>If </a:t>
                </a:r>
                <a14:m>
                  <m:oMath xmlns:m="http://schemas.openxmlformats.org/officeDocument/2006/math">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=1, </m:t>
                    </m:r>
                    <m:r>
                      <a:rPr lang="en-US" altLang="en-US" sz="2400" b="0" i="1" smtClean="0">
                        <a:latin typeface="Cambria Math" panose="02040503050406030204" pitchFamily="18" charset="0"/>
                      </a:rPr>
                      <m:t>𝑤𝑒</m:t>
                    </m:r>
                    <m:r>
                      <a:rPr lang="en-US" altLang="en-US" sz="2400" b="0" i="1" smtClean="0">
                        <a:latin typeface="Cambria Math" panose="02040503050406030204" pitchFamily="18" charset="0"/>
                      </a:rPr>
                      <m:t> </m:t>
                    </m:r>
                    <m:r>
                      <a:rPr lang="en-US" altLang="en-US" sz="2400" b="0" i="1" smtClean="0">
                        <a:latin typeface="Cambria Math" panose="02040503050406030204" pitchFamily="18" charset="0"/>
                      </a:rPr>
                      <m:t>h𝑎𝑣𝑒</m:t>
                    </m:r>
                    <m:r>
                      <a:rPr lang="en-US" altLang="en-US" sz="2400" b="0" i="1" smtClean="0">
                        <a:latin typeface="Cambria Math" panose="02040503050406030204" pitchFamily="18" charset="0"/>
                      </a:rPr>
                      <m:t> </m:t>
                    </m:r>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e>
                    </m:d>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1,</m:t>
                        </m:r>
                        <m:r>
                          <a:rPr lang="en-US" altLang="en-US" sz="2400" b="0" i="1" smtClean="0">
                            <a:latin typeface="Cambria Math" panose="02040503050406030204" pitchFamily="18" charset="0"/>
                          </a:rPr>
                          <m:t>𝑦</m:t>
                        </m:r>
                      </m:e>
                    </m:d>
                    <m:r>
                      <a:rPr lang="en-US" altLang="en-US" sz="2400" b="0" i="1" smtClean="0">
                        <a:latin typeface="Cambria Math" panose="02040503050406030204" pitchFamily="18" charset="0"/>
                      </a:rPr>
                      <m:t>.</m:t>
                    </m:r>
                  </m:oMath>
                </a14:m>
                <a:endParaRPr lang="en-US" altLang="en-US" sz="2400" b="0" i="1" dirty="0">
                  <a:latin typeface="Cambria Math" panose="02040503050406030204" pitchFamily="18" charset="0"/>
                </a:endParaRPr>
              </a:p>
              <a:p>
                <a:pPr eaLnBrk="1" hangingPunct="1">
                  <a:lnSpc>
                    <a:spcPct val="50000"/>
                  </a:lnSpc>
                  <a:spcBef>
                    <a:spcPct val="50000"/>
                  </a:spcBef>
                  <a:buFontTx/>
                  <a:buNone/>
                </a:pPr>
                <a:r>
                  <a:rPr lang="en-US" altLang="en-US" sz="2400" dirty="0">
                    <a:latin typeface="Cambria Math" panose="02040503050406030204" pitchFamily="18" charset="0"/>
                  </a:rPr>
                  <a:t>For Shannon’s expansion, we have</a:t>
                </a:r>
                <a:endParaRPr lang="en-US" altLang="en-US" sz="2400" b="0" dirty="0">
                  <a:latin typeface="Cambria Math" panose="02040503050406030204" pitchFamily="18" charset="0"/>
                </a:endParaRPr>
              </a:p>
              <a:p>
                <a:pPr eaLnBrk="1" hangingPunct="1">
                  <a:lnSpc>
                    <a:spcPct val="50000"/>
                  </a:lnSpc>
                  <a:spcBef>
                    <a:spcPct val="50000"/>
                  </a:spcBef>
                  <a:buFontTx/>
                  <a:buNone/>
                </a:pPr>
                <a14:m>
                  <m:oMath xmlns:m="http://schemas.openxmlformats.org/officeDocument/2006/math">
                    <m:r>
                      <a:rPr lang="en-US" altLang="en-US" sz="2400" b="1" i="1">
                        <a:latin typeface="Cambria Math" panose="02040503050406030204" pitchFamily="18" charset="0"/>
                      </a:rPr>
                      <m:t>𝒙𝒇</m:t>
                    </m:r>
                    <m:d>
                      <m:dPr>
                        <m:ctrlPr>
                          <a:rPr lang="en-US" altLang="en-US" sz="2400" b="1" i="1">
                            <a:latin typeface="Cambria Math" panose="02040503050406030204" pitchFamily="18" charset="0"/>
                          </a:rPr>
                        </m:ctrlPr>
                      </m:dPr>
                      <m:e>
                        <m:r>
                          <a:rPr lang="en-US" altLang="en-US" sz="2400" b="1" i="1">
                            <a:latin typeface="Cambria Math" panose="02040503050406030204" pitchFamily="18" charset="0"/>
                          </a:rPr>
                          <m:t>𝟏</m:t>
                        </m:r>
                        <m:r>
                          <a:rPr lang="en-US" altLang="en-US" sz="2400" b="1" i="1">
                            <a:latin typeface="Cambria Math" panose="02040503050406030204" pitchFamily="18" charset="0"/>
                          </a:rPr>
                          <m:t>,</m:t>
                        </m:r>
                        <m:r>
                          <a:rPr lang="en-US" altLang="en-US" sz="2400" b="1" i="1">
                            <a:latin typeface="Cambria Math" panose="02040503050406030204" pitchFamily="18" charset="0"/>
                          </a:rPr>
                          <m:t>𝒚</m:t>
                        </m:r>
                      </m:e>
                    </m:d>
                    <m:r>
                      <a:rPr lang="en-US" altLang="en-US" sz="2400" b="1" i="1">
                        <a:latin typeface="Cambria Math" panose="02040503050406030204" pitchFamily="18" charset="0"/>
                      </a:rPr>
                      <m:t>+</m:t>
                    </m:r>
                    <m:sSup>
                      <m:sSupPr>
                        <m:ctrlPr>
                          <a:rPr lang="en-US" altLang="en-US" sz="2400" b="1" i="1">
                            <a:latin typeface="Cambria Math" panose="02040503050406030204" pitchFamily="18" charset="0"/>
                          </a:rPr>
                        </m:ctrlPr>
                      </m:sSupPr>
                      <m:e>
                        <m:r>
                          <a:rPr lang="en-US" altLang="en-US" sz="2400" b="1" i="1">
                            <a:latin typeface="Cambria Math" panose="02040503050406030204" pitchFamily="18" charset="0"/>
                          </a:rPr>
                          <m:t>𝒙</m:t>
                        </m:r>
                      </m:e>
                      <m:sup>
                        <m:r>
                          <a:rPr lang="en-US" altLang="en-US" sz="2400" b="1" i="1">
                            <a:latin typeface="Cambria Math" panose="02040503050406030204" pitchFamily="18" charset="0"/>
                          </a:rPr>
                          <m:t>′</m:t>
                        </m:r>
                      </m:sup>
                    </m:sSup>
                    <m:r>
                      <a:rPr lang="en-US" altLang="en-US" sz="2400" b="1" i="1">
                        <a:latin typeface="Cambria Math" panose="02040503050406030204" pitchFamily="18" charset="0"/>
                      </a:rPr>
                      <m:t>𝒇</m:t>
                    </m:r>
                    <m:d>
                      <m:dPr>
                        <m:ctrlPr>
                          <a:rPr lang="en-US" altLang="en-US" sz="2400" b="1" i="1">
                            <a:latin typeface="Cambria Math" panose="02040503050406030204" pitchFamily="18" charset="0"/>
                          </a:rPr>
                        </m:ctrlPr>
                      </m:dPr>
                      <m:e>
                        <m:r>
                          <a:rPr lang="en-US" altLang="en-US" sz="2400" b="1" i="1">
                            <a:latin typeface="Cambria Math" panose="02040503050406030204" pitchFamily="18" charset="0"/>
                          </a:rPr>
                          <m:t>𝟎</m:t>
                        </m:r>
                        <m:r>
                          <a:rPr lang="en-US" altLang="en-US" sz="2400" b="1" i="1">
                            <a:latin typeface="Cambria Math" panose="02040503050406030204" pitchFamily="18" charset="0"/>
                          </a:rPr>
                          <m:t>,</m:t>
                        </m:r>
                        <m:r>
                          <a:rPr lang="en-US" altLang="en-US" sz="2400" b="1" i="1">
                            <a:latin typeface="Cambria Math" panose="02040503050406030204" pitchFamily="18" charset="0"/>
                          </a:rPr>
                          <m:t>𝒚</m:t>
                        </m:r>
                      </m:e>
                    </m:d>
                  </m:oMath>
                </a14:m>
                <a:r>
                  <a:rPr lang="en-US" altLang="en-US" sz="2400" b="1" dirty="0"/>
                  <a:t>=</a:t>
                </a:r>
                <a14:m>
                  <m:oMath xmlns:m="http://schemas.openxmlformats.org/officeDocument/2006/math">
                    <m:r>
                      <a:rPr lang="en-US" altLang="en-US" sz="2400" b="0" i="1" smtClean="0">
                        <a:latin typeface="Cambria Math" panose="02040503050406030204" pitchFamily="18" charset="0"/>
                      </a:rPr>
                      <m:t>1</m:t>
                    </m:r>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1,</m:t>
                        </m:r>
                        <m:r>
                          <a:rPr lang="en-US" altLang="en-US" sz="2400" b="0" i="1" smtClean="0">
                            <a:latin typeface="Cambria Math" panose="02040503050406030204" pitchFamily="18" charset="0"/>
                          </a:rPr>
                          <m:t>𝑦</m:t>
                        </m:r>
                      </m:e>
                    </m:d>
                    <m:r>
                      <a:rPr lang="en-US" altLang="en-US" sz="2400" b="0" i="1" smtClean="0">
                        <a:latin typeface="Cambria Math" panose="02040503050406030204" pitchFamily="18" charset="0"/>
                      </a:rPr>
                      <m:t>+</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1</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0,</m:t>
                        </m:r>
                        <m:r>
                          <a:rPr lang="en-US" altLang="en-US" sz="2400" b="0" i="1" smtClean="0">
                            <a:latin typeface="Cambria Math" panose="02040503050406030204" pitchFamily="18" charset="0"/>
                          </a:rPr>
                          <m:t>𝑦</m:t>
                        </m:r>
                      </m:e>
                    </m:d>
                  </m:oMath>
                </a14:m>
                <a:r>
                  <a:rPr lang="en-US" altLang="en-US" sz="2400" b="0" dirty="0"/>
                  <a:t>=</a:t>
                </a:r>
                <a14:m>
                  <m:oMath xmlns:m="http://schemas.openxmlformats.org/officeDocument/2006/math">
                    <m:r>
                      <a:rPr lang="en-US" altLang="en-US" sz="2400" b="0" i="1" dirty="0" smtClean="0">
                        <a:latin typeface="Cambria Math" panose="02040503050406030204" pitchFamily="18" charset="0"/>
                      </a:rPr>
                      <m:t>𝑓</m:t>
                    </m:r>
                    <m:d>
                      <m:dPr>
                        <m:ctrlPr>
                          <a:rPr lang="en-US" altLang="en-US" sz="2400" b="0" i="1" dirty="0" smtClean="0">
                            <a:latin typeface="Cambria Math" panose="02040503050406030204" pitchFamily="18" charset="0"/>
                          </a:rPr>
                        </m:ctrlPr>
                      </m:dPr>
                      <m:e>
                        <m:r>
                          <a:rPr lang="en-US" altLang="en-US" sz="2400" b="0" i="1" dirty="0" smtClean="0">
                            <a:latin typeface="Cambria Math" panose="02040503050406030204" pitchFamily="18" charset="0"/>
                          </a:rPr>
                          <m:t>1,</m:t>
                        </m:r>
                        <m:r>
                          <a:rPr lang="en-US" altLang="en-US" sz="2400" b="0" i="1" dirty="0" smtClean="0">
                            <a:latin typeface="Cambria Math" panose="02040503050406030204" pitchFamily="18" charset="0"/>
                          </a:rPr>
                          <m:t>𝑦</m:t>
                        </m:r>
                      </m:e>
                    </m:d>
                    <m:r>
                      <a:rPr lang="en-US" altLang="en-US" sz="2400" b="0" i="1" dirty="0" smtClean="0">
                        <a:latin typeface="Cambria Math" panose="02040503050406030204" pitchFamily="18" charset="0"/>
                      </a:rPr>
                      <m:t>.</m:t>
                    </m:r>
                  </m:oMath>
                </a14:m>
                <a:endParaRPr lang="en-US" altLang="en-US" sz="2400" b="0" dirty="0"/>
              </a:p>
              <a:p>
                <a:pPr eaLnBrk="1" hangingPunct="1">
                  <a:lnSpc>
                    <a:spcPct val="50000"/>
                  </a:lnSpc>
                  <a:spcBef>
                    <a:spcPct val="50000"/>
                  </a:spcBef>
                  <a:buFontTx/>
                  <a:buNone/>
                </a:pPr>
                <a:endParaRPr lang="en-US" altLang="en-US" sz="2400" dirty="0"/>
              </a:p>
              <a:p>
                <a:pPr eaLnBrk="1" hangingPunct="1">
                  <a:lnSpc>
                    <a:spcPct val="50000"/>
                  </a:lnSpc>
                  <a:spcBef>
                    <a:spcPct val="50000"/>
                  </a:spcBef>
                  <a:buFontTx/>
                  <a:buNone/>
                </a:pPr>
                <a:r>
                  <a:rPr lang="en-US" altLang="en-US" sz="2400" dirty="0"/>
                  <a:t>If </a:t>
                </a:r>
                <a14:m>
                  <m:oMath xmlns:m="http://schemas.openxmlformats.org/officeDocument/2006/math">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=0, </m:t>
                    </m:r>
                    <m:r>
                      <a:rPr lang="en-US" altLang="en-US" sz="2400" b="0" i="1" smtClean="0">
                        <a:latin typeface="Cambria Math" panose="02040503050406030204" pitchFamily="18" charset="0"/>
                      </a:rPr>
                      <m:t>𝑤𝑒</m:t>
                    </m:r>
                    <m:r>
                      <a:rPr lang="en-US" altLang="en-US" sz="2400" b="0" i="1" smtClean="0">
                        <a:latin typeface="Cambria Math" panose="02040503050406030204" pitchFamily="18" charset="0"/>
                      </a:rPr>
                      <m:t> </m:t>
                    </m:r>
                    <m:r>
                      <a:rPr lang="en-US" altLang="en-US" sz="2400" b="0" i="1" smtClean="0">
                        <a:latin typeface="Cambria Math" panose="02040503050406030204" pitchFamily="18" charset="0"/>
                      </a:rPr>
                      <m:t>h𝑎𝑣𝑒</m:t>
                    </m:r>
                    <m:r>
                      <a:rPr lang="en-US" altLang="en-US" sz="2400" b="0" i="1" smtClean="0">
                        <a:latin typeface="Cambria Math" panose="02040503050406030204" pitchFamily="18" charset="0"/>
                      </a:rPr>
                      <m:t> </m:t>
                    </m:r>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e>
                    </m:d>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0,</m:t>
                        </m:r>
                        <m:r>
                          <a:rPr lang="en-US" altLang="en-US" sz="2400" b="0" i="1" smtClean="0">
                            <a:latin typeface="Cambria Math" panose="02040503050406030204" pitchFamily="18" charset="0"/>
                          </a:rPr>
                          <m:t>𝑦</m:t>
                        </m:r>
                      </m:e>
                    </m:d>
                    <m:r>
                      <a:rPr lang="en-US" altLang="en-US" sz="2400" b="0" i="1" smtClean="0">
                        <a:latin typeface="Cambria Math" panose="02040503050406030204" pitchFamily="18" charset="0"/>
                      </a:rPr>
                      <m:t>:</m:t>
                    </m:r>
                  </m:oMath>
                </a14:m>
                <a:endParaRPr lang="en-US" altLang="en-US" sz="2400" b="0" i="1" dirty="0">
                  <a:latin typeface="Cambria Math" panose="02040503050406030204" pitchFamily="18" charset="0"/>
                </a:endParaRPr>
              </a:p>
              <a:p>
                <a:pPr eaLnBrk="1" hangingPunct="1">
                  <a:lnSpc>
                    <a:spcPct val="50000"/>
                  </a:lnSpc>
                  <a:spcBef>
                    <a:spcPct val="50000"/>
                  </a:spcBef>
                  <a:buFontTx/>
                  <a:buNone/>
                </a:pPr>
                <a:r>
                  <a:rPr lang="en-US" altLang="en-US" sz="2400" dirty="0">
                    <a:latin typeface="Cambria Math" panose="02040503050406030204" pitchFamily="18" charset="0"/>
                  </a:rPr>
                  <a:t>For Shannon’s expansion, we have</a:t>
                </a:r>
              </a:p>
              <a:p>
                <a:pPr eaLnBrk="1" hangingPunct="1">
                  <a:lnSpc>
                    <a:spcPct val="50000"/>
                  </a:lnSpc>
                  <a:spcBef>
                    <a:spcPct val="50000"/>
                  </a:spcBef>
                  <a:buFontTx/>
                  <a:buNone/>
                </a:pPr>
                <a14:m>
                  <m:oMath xmlns:m="http://schemas.openxmlformats.org/officeDocument/2006/math">
                    <m:r>
                      <a:rPr lang="en-US" altLang="en-US" sz="2400" b="1" i="1">
                        <a:latin typeface="Cambria Math" panose="02040503050406030204" pitchFamily="18" charset="0"/>
                      </a:rPr>
                      <m:t>𝒙𝒇</m:t>
                    </m:r>
                    <m:d>
                      <m:dPr>
                        <m:ctrlPr>
                          <a:rPr lang="en-US" altLang="en-US" sz="2400" b="1" i="1">
                            <a:latin typeface="Cambria Math" panose="02040503050406030204" pitchFamily="18" charset="0"/>
                          </a:rPr>
                        </m:ctrlPr>
                      </m:dPr>
                      <m:e>
                        <m:r>
                          <a:rPr lang="en-US" altLang="en-US" sz="2400" b="1" i="1">
                            <a:latin typeface="Cambria Math" panose="02040503050406030204" pitchFamily="18" charset="0"/>
                          </a:rPr>
                          <m:t>𝟏</m:t>
                        </m:r>
                        <m:r>
                          <a:rPr lang="en-US" altLang="en-US" sz="2400" b="1" i="1">
                            <a:latin typeface="Cambria Math" panose="02040503050406030204" pitchFamily="18" charset="0"/>
                          </a:rPr>
                          <m:t>,</m:t>
                        </m:r>
                        <m:r>
                          <a:rPr lang="en-US" altLang="en-US" sz="2400" b="1" i="1">
                            <a:latin typeface="Cambria Math" panose="02040503050406030204" pitchFamily="18" charset="0"/>
                          </a:rPr>
                          <m:t>𝒚</m:t>
                        </m:r>
                      </m:e>
                    </m:d>
                    <m:r>
                      <a:rPr lang="en-US" altLang="en-US" sz="2400" b="1" i="1">
                        <a:latin typeface="Cambria Math" panose="02040503050406030204" pitchFamily="18" charset="0"/>
                      </a:rPr>
                      <m:t>+</m:t>
                    </m:r>
                    <m:sSup>
                      <m:sSupPr>
                        <m:ctrlPr>
                          <a:rPr lang="en-US" altLang="en-US" sz="2400" b="1" i="1">
                            <a:latin typeface="Cambria Math" panose="02040503050406030204" pitchFamily="18" charset="0"/>
                          </a:rPr>
                        </m:ctrlPr>
                      </m:sSupPr>
                      <m:e>
                        <m:r>
                          <a:rPr lang="en-US" altLang="en-US" sz="2400" b="1" i="1">
                            <a:latin typeface="Cambria Math" panose="02040503050406030204" pitchFamily="18" charset="0"/>
                          </a:rPr>
                          <m:t>𝒙</m:t>
                        </m:r>
                      </m:e>
                      <m:sup>
                        <m:r>
                          <a:rPr lang="en-US" altLang="en-US" sz="2400" b="1" i="1">
                            <a:latin typeface="Cambria Math" panose="02040503050406030204" pitchFamily="18" charset="0"/>
                          </a:rPr>
                          <m:t>′</m:t>
                        </m:r>
                      </m:sup>
                    </m:sSup>
                    <m:r>
                      <a:rPr lang="en-US" altLang="en-US" sz="2400" b="1" i="1">
                        <a:latin typeface="Cambria Math" panose="02040503050406030204" pitchFamily="18" charset="0"/>
                      </a:rPr>
                      <m:t>𝒇</m:t>
                    </m:r>
                    <m:d>
                      <m:dPr>
                        <m:ctrlPr>
                          <a:rPr lang="en-US" altLang="en-US" sz="2400" b="1" i="1">
                            <a:latin typeface="Cambria Math" panose="02040503050406030204" pitchFamily="18" charset="0"/>
                          </a:rPr>
                        </m:ctrlPr>
                      </m:dPr>
                      <m:e>
                        <m:r>
                          <a:rPr lang="en-US" altLang="en-US" sz="2400" b="1" i="1">
                            <a:latin typeface="Cambria Math" panose="02040503050406030204" pitchFamily="18" charset="0"/>
                          </a:rPr>
                          <m:t>𝟎</m:t>
                        </m:r>
                        <m:r>
                          <a:rPr lang="en-US" altLang="en-US" sz="2400" b="1" i="1">
                            <a:latin typeface="Cambria Math" panose="02040503050406030204" pitchFamily="18" charset="0"/>
                          </a:rPr>
                          <m:t>,</m:t>
                        </m:r>
                        <m:r>
                          <a:rPr lang="en-US" altLang="en-US" sz="2400" b="1" i="1">
                            <a:latin typeface="Cambria Math" panose="02040503050406030204" pitchFamily="18" charset="0"/>
                          </a:rPr>
                          <m:t>𝒚</m:t>
                        </m:r>
                      </m:e>
                    </m:d>
                  </m:oMath>
                </a14:m>
                <a:r>
                  <a:rPr lang="en-US" altLang="en-US" sz="2400" b="1" dirty="0"/>
                  <a:t>= </a:t>
                </a:r>
                <a14:m>
                  <m:oMath xmlns:m="http://schemas.openxmlformats.org/officeDocument/2006/math">
                    <m:r>
                      <a:rPr lang="en-US" altLang="en-US" sz="2400" b="0" i="1" smtClean="0">
                        <a:latin typeface="Cambria Math" panose="02040503050406030204" pitchFamily="18" charset="0"/>
                      </a:rPr>
                      <m:t>0</m:t>
                    </m:r>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𝑥</m:t>
                        </m:r>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𝑦</m:t>
                        </m:r>
                      </m:e>
                    </m:d>
                    <m:r>
                      <a:rPr lang="en-US" altLang="en-US" sz="2400" b="0" i="1" smtClean="0">
                        <a:latin typeface="Cambria Math" panose="02040503050406030204" pitchFamily="18" charset="0"/>
                      </a:rPr>
                      <m:t>+</m:t>
                    </m:r>
                    <m:sSup>
                      <m:sSupPr>
                        <m:ctrlPr>
                          <a:rPr lang="en-US" altLang="en-US" sz="2400" b="0" i="1" smtClean="0">
                            <a:latin typeface="Cambria Math" panose="02040503050406030204" pitchFamily="18" charset="0"/>
                          </a:rPr>
                        </m:ctrlPr>
                      </m:sSupPr>
                      <m:e>
                        <m:r>
                          <a:rPr lang="en-US" altLang="en-US" sz="2400" b="0" i="1" smtClean="0">
                            <a:latin typeface="Cambria Math" panose="02040503050406030204" pitchFamily="18" charset="0"/>
                          </a:rPr>
                          <m:t>0</m:t>
                        </m:r>
                      </m:e>
                      <m:sup>
                        <m:r>
                          <a:rPr lang="en-US" altLang="en-US" sz="2400" b="0" i="1" smtClean="0">
                            <a:latin typeface="Cambria Math" panose="02040503050406030204" pitchFamily="18" charset="0"/>
                          </a:rPr>
                          <m:t>′</m:t>
                        </m:r>
                      </m:sup>
                    </m:sSup>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0,</m:t>
                        </m:r>
                        <m:r>
                          <a:rPr lang="en-US" altLang="en-US" sz="2400" b="0" i="1" smtClean="0">
                            <a:latin typeface="Cambria Math" panose="02040503050406030204" pitchFamily="18" charset="0"/>
                          </a:rPr>
                          <m:t>𝑦</m:t>
                        </m:r>
                      </m:e>
                    </m:d>
                    <m:r>
                      <a:rPr lang="en-US" altLang="en-US" sz="2400" b="0" i="1" smtClean="0">
                        <a:latin typeface="Cambria Math" panose="02040503050406030204" pitchFamily="18" charset="0"/>
                      </a:rPr>
                      <m:t>=</m:t>
                    </m:r>
                    <m:r>
                      <a:rPr lang="en-US" altLang="en-US" sz="2400" b="0" i="1" smtClean="0">
                        <a:latin typeface="Cambria Math" panose="02040503050406030204" pitchFamily="18" charset="0"/>
                      </a:rPr>
                      <m:t>𝑓</m:t>
                    </m:r>
                    <m:d>
                      <m:dPr>
                        <m:ctrlPr>
                          <a:rPr lang="en-US" altLang="en-US" sz="2400" b="0" i="1" smtClean="0">
                            <a:latin typeface="Cambria Math" panose="02040503050406030204" pitchFamily="18" charset="0"/>
                          </a:rPr>
                        </m:ctrlPr>
                      </m:dPr>
                      <m:e>
                        <m:r>
                          <a:rPr lang="en-US" altLang="en-US" sz="2400" b="0" i="1" smtClean="0">
                            <a:latin typeface="Cambria Math" panose="02040503050406030204" pitchFamily="18" charset="0"/>
                          </a:rPr>
                          <m:t>0,</m:t>
                        </m:r>
                        <m:r>
                          <a:rPr lang="en-US" altLang="en-US" sz="2400" b="0" i="1" smtClean="0">
                            <a:latin typeface="Cambria Math" panose="02040503050406030204" pitchFamily="18" charset="0"/>
                          </a:rPr>
                          <m:t>𝑦</m:t>
                        </m:r>
                      </m:e>
                    </m:d>
                    <m:r>
                      <a:rPr lang="en-US" altLang="en-US" sz="2400" b="0" i="1" smtClean="0">
                        <a:latin typeface="Cambria Math" panose="02040503050406030204" pitchFamily="18" charset="0"/>
                      </a:rPr>
                      <m:t>.</m:t>
                    </m:r>
                  </m:oMath>
                </a14:m>
                <a:endParaRPr lang="en-US" altLang="en-US" sz="2400" b="0" dirty="0"/>
              </a:p>
            </p:txBody>
          </p:sp>
        </mc:Choice>
        <mc:Fallback>
          <p:sp>
            <p:nvSpPr>
              <p:cNvPr id="14339" name="Text Box 3"/>
              <p:cNvSpPr txBox="1">
                <a:spLocks noRot="1" noChangeAspect="1" noMove="1" noResize="1" noEditPoints="1" noAdjustHandles="1" noChangeArrowheads="1" noChangeShapeType="1" noTextEdit="1"/>
              </p:cNvSpPr>
              <p:nvPr/>
            </p:nvSpPr>
            <p:spPr bwMode="auto">
              <a:xfrm>
                <a:off x="685800" y="1752601"/>
                <a:ext cx="8001000" cy="3996287"/>
              </a:xfrm>
              <a:prstGeom prst="rect">
                <a:avLst/>
              </a:prstGeom>
              <a:blipFill>
                <a:blip r:embed="rId3"/>
                <a:stretch>
                  <a:fillRect l="-1220" b="-259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434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09FA9A32-2206-4C7D-9A8E-3C23F8E119AF}" type="slidenum">
              <a:rPr lang="en-US" altLang="en-US" sz="1400" smtClean="0"/>
              <a:pPr eaLnBrk="1" hangingPunct="1">
                <a:spcBef>
                  <a:spcPct val="0"/>
                </a:spcBef>
                <a:buFontTx/>
                <a:buNone/>
              </a:pPr>
              <a:t>16</a:t>
            </a:fld>
            <a:endParaRPr lang="en-US" alt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5363" name="Text Box 28"/>
              <p:cNvSpPr txBox="1">
                <a:spLocks noChangeArrowheads="1"/>
              </p:cNvSpPr>
              <p:nvPr/>
            </p:nvSpPr>
            <p:spPr bwMode="auto">
              <a:xfrm>
                <a:off x="508322" y="1193800"/>
                <a:ext cx="8153400" cy="362695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r>
                  <a:rPr lang="en-US" altLang="en-US" sz="2400" dirty="0">
                    <a:sym typeface="Wingdings" pitchFamily="2" charset="2"/>
                  </a:rPr>
                  <a:t>	</a:t>
                </a:r>
              </a:p>
              <a:p>
                <a:pPr eaLnBrk="1" hangingPunct="1">
                  <a:lnSpc>
                    <a:spcPct val="50000"/>
                  </a:lnSpc>
                  <a:spcBef>
                    <a:spcPct val="50000"/>
                  </a:spcBef>
                  <a:buNone/>
                </a:pPr>
                <a:r>
                  <a:rPr lang="en-US" altLang="en-US" sz="2400" dirty="0">
                    <a:sym typeface="Wingdings" pitchFamily="2" charset="2"/>
                  </a:rPr>
                  <a:t>Simplify the function </a:t>
                </a:r>
                <a:r>
                  <a:rPr lang="en-US" altLang="ja-JP" sz="2400" dirty="0">
                    <a:sym typeface="Wingdings" pitchFamily="2" charset="2"/>
                  </a:rPr>
                  <a:t>(Priority of operations: AND, </a:t>
                </a:r>
                <a:r>
                  <a:rPr lang="en-US" altLang="en-US" sz="2400" dirty="0">
                    <a:latin typeface="Cambria Math" pitchFamily="18" charset="0"/>
                  </a:rPr>
                  <a:t>⊕</a:t>
                </a:r>
                <a:r>
                  <a:rPr lang="en-US" altLang="ja-JP" sz="2400" dirty="0">
                    <a:sym typeface="Wingdings" pitchFamily="2" charset="2"/>
                  </a:rPr>
                  <a:t>, OR)</a:t>
                </a:r>
              </a:p>
              <a:p>
                <a:pPr eaLnBrk="1" hangingPunct="1">
                  <a:lnSpc>
                    <a:spcPct val="50000"/>
                  </a:lnSpc>
                  <a:spcBef>
                    <a:spcPct val="50000"/>
                  </a:spcBef>
                  <a:buFontTx/>
                  <a:buNone/>
                </a:pPr>
                <a:r>
                  <a:rPr lang="en-US" altLang="en-US" sz="2400" dirty="0">
                    <a:sym typeface="Wingdings" pitchFamily="2" charset="2"/>
                  </a:rPr>
                  <a:t>	</a:t>
                </a:r>
                <a14:m>
                  <m:oMath xmlns:m="http://schemas.openxmlformats.org/officeDocument/2006/math">
                    <m:r>
                      <a:rPr lang="en-US" altLang="en-US" sz="2400" b="0" i="1" smtClean="0">
                        <a:latin typeface="Cambria Math" panose="02040503050406030204" pitchFamily="18" charset="0"/>
                        <a:sym typeface="Wingdings" pitchFamily="2" charset="2"/>
                      </a:rPr>
                      <m:t>𝑓</m:t>
                    </m:r>
                    <m:d>
                      <m:dPr>
                        <m:ctrlPr>
                          <a:rPr lang="en-US" altLang="en-US" sz="2400" b="0" i="1" smtClean="0">
                            <a:latin typeface="Cambria Math" panose="02040503050406030204" pitchFamily="18" charset="0"/>
                            <a:sym typeface="Wingdings" pitchFamily="2" charset="2"/>
                          </a:rPr>
                        </m:ctrlPr>
                      </m:dPr>
                      <m:e>
                        <m:r>
                          <a:rPr lang="en-US" altLang="en-US" sz="2400" b="0" i="1" smtClean="0">
                            <a:latin typeface="Cambria Math" panose="02040503050406030204" pitchFamily="18" charset="0"/>
                            <a:sym typeface="Wingdings" pitchFamily="2" charset="2"/>
                          </a:rPr>
                          <m:t>𝑥</m:t>
                        </m:r>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𝑦</m:t>
                        </m:r>
                      </m:e>
                    </m:d>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𝑥</m:t>
                    </m:r>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𝑥</m:t>
                    </m:r>
                    <m:sSup>
                      <m:sSupPr>
                        <m:ctrlPr>
                          <a:rPr lang="en-US" altLang="en-US" sz="2400" b="0" i="1" smtClean="0">
                            <a:latin typeface="Cambria Math" panose="02040503050406030204" pitchFamily="18" charset="0"/>
                            <a:sym typeface="Wingdings" pitchFamily="2" charset="2"/>
                          </a:rPr>
                        </m:ctrlPr>
                      </m:sSupPr>
                      <m:e>
                        <m:r>
                          <a:rPr lang="en-US" altLang="en-US" sz="2400" b="0" i="1" smtClean="0">
                            <a:latin typeface="Cambria Math" panose="02040503050406030204" pitchFamily="18" charset="0"/>
                            <a:sym typeface="Wingdings" pitchFamily="2" charset="2"/>
                          </a:rPr>
                          <m:t>𝑦</m:t>
                        </m:r>
                      </m:e>
                      <m:sup>
                        <m:r>
                          <a:rPr lang="en-US" altLang="en-US" sz="2400" b="0" i="1" smtClean="0">
                            <a:latin typeface="Cambria Math" panose="02040503050406030204" pitchFamily="18" charset="0"/>
                            <a:sym typeface="Wingdings" pitchFamily="2" charset="2"/>
                          </a:rPr>
                          <m:t>′</m:t>
                        </m:r>
                      </m:sup>
                    </m:sSup>
                    <m:r>
                      <a:rPr lang="en-US" altLang="en-US" sz="2400" b="0" i="1" smtClean="0">
                        <a:latin typeface="Cambria Math" panose="02040503050406030204" pitchFamily="18" charset="0"/>
                        <a:sym typeface="Wingdings" pitchFamily="2" charset="2"/>
                      </a:rPr>
                      <m:t>⊕</m:t>
                    </m:r>
                    <m:sSup>
                      <m:sSupPr>
                        <m:ctrlPr>
                          <a:rPr lang="en-US" altLang="en-US" sz="2400" b="0" i="1" smtClean="0">
                            <a:latin typeface="Cambria Math" panose="02040503050406030204" pitchFamily="18" charset="0"/>
                            <a:sym typeface="Wingdings" pitchFamily="2" charset="2"/>
                          </a:rPr>
                        </m:ctrlPr>
                      </m:sSupPr>
                      <m:e>
                        <m:r>
                          <a:rPr lang="en-US" altLang="en-US" sz="2400" b="0" i="1" smtClean="0">
                            <a:latin typeface="Cambria Math" panose="02040503050406030204" pitchFamily="18" charset="0"/>
                            <a:sym typeface="Wingdings" pitchFamily="2" charset="2"/>
                          </a:rPr>
                          <m:t>𝑥</m:t>
                        </m:r>
                      </m:e>
                      <m:sup>
                        <m:r>
                          <a:rPr lang="en-US" altLang="en-US" sz="2400" b="0" i="1" smtClean="0">
                            <a:latin typeface="Cambria Math" panose="02040503050406030204" pitchFamily="18" charset="0"/>
                            <a:sym typeface="Wingdings" pitchFamily="2" charset="2"/>
                          </a:rPr>
                          <m:t>′</m:t>
                        </m:r>
                      </m:sup>
                    </m:sSup>
                    <m:r>
                      <a:rPr lang="en-US" altLang="en-US" sz="2400" b="0" i="1" smtClean="0">
                        <a:latin typeface="Cambria Math" panose="02040503050406030204" pitchFamily="18" charset="0"/>
                        <a:sym typeface="Wingdings" pitchFamily="2" charset="2"/>
                      </a:rPr>
                      <m:t>𝑦</m:t>
                    </m:r>
                    <m:r>
                      <a:rPr lang="en-US" altLang="en-US" sz="2400" b="0" i="1" smtClean="0">
                        <a:latin typeface="Cambria Math" panose="02040503050406030204" pitchFamily="18" charset="0"/>
                        <a:sym typeface="Wingdings" pitchFamily="2" charset="2"/>
                      </a:rPr>
                      <m:t>⊕</m:t>
                    </m:r>
                    <m:d>
                      <m:dPr>
                        <m:ctrlPr>
                          <a:rPr lang="en-US" altLang="en-US" sz="2400" b="0" i="1" smtClean="0">
                            <a:latin typeface="Cambria Math" panose="02040503050406030204" pitchFamily="18" charset="0"/>
                            <a:sym typeface="Wingdings" pitchFamily="2" charset="2"/>
                          </a:rPr>
                        </m:ctrlPr>
                      </m:dPr>
                      <m:e>
                        <m:r>
                          <a:rPr lang="en-US" altLang="en-US" sz="2400" b="0" i="1" smtClean="0">
                            <a:latin typeface="Cambria Math" panose="02040503050406030204" pitchFamily="18" charset="0"/>
                            <a:sym typeface="Wingdings" pitchFamily="2" charset="2"/>
                          </a:rPr>
                          <m:t>𝑥</m:t>
                        </m:r>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𝑦</m:t>
                        </m:r>
                      </m:e>
                    </m:d>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𝑥</m:t>
                    </m:r>
                  </m:oMath>
                </a14:m>
                <a:endParaRPr lang="en-US" altLang="en-US" sz="2400" dirty="0">
                  <a:sym typeface="Wingdings" pitchFamily="2" charset="2"/>
                </a:endParaRPr>
              </a:p>
              <a:p>
                <a:pPr eaLnBrk="1" hangingPunct="1">
                  <a:lnSpc>
                    <a:spcPct val="50000"/>
                  </a:lnSpc>
                  <a:spcBef>
                    <a:spcPct val="50000"/>
                  </a:spcBef>
                  <a:buFontTx/>
                  <a:buNone/>
                </a:pPr>
                <a:r>
                  <a:rPr lang="en-US" altLang="en-US" sz="2400" dirty="0">
                    <a:sym typeface="Wingdings" pitchFamily="2" charset="2"/>
                  </a:rPr>
                  <a:t>	</a:t>
                </a:r>
              </a:p>
              <a:p>
                <a:pPr eaLnBrk="1" hangingPunct="1">
                  <a:lnSpc>
                    <a:spcPct val="50000"/>
                  </a:lnSpc>
                  <a:spcBef>
                    <a:spcPct val="50000"/>
                  </a:spcBef>
                  <a:buFont typeface="Symbol" pitchFamily="18" charset="2"/>
                  <a:buNone/>
                </a:pPr>
                <a:r>
                  <a:rPr lang="en-US" altLang="en-US" sz="2400" dirty="0">
                    <a:sym typeface="Wingdings" pitchFamily="2" charset="2"/>
                  </a:rPr>
                  <a:t>	Case </a:t>
                </a:r>
                <a14:m>
                  <m:oMath xmlns:m="http://schemas.openxmlformats.org/officeDocument/2006/math">
                    <m:r>
                      <a:rPr lang="en-US" altLang="en-US" sz="2400" b="0" i="1" dirty="0" smtClean="0">
                        <a:latin typeface="Cambria Math" panose="02040503050406030204" pitchFamily="18" charset="0"/>
                        <a:sym typeface="Wingdings" pitchFamily="2" charset="2"/>
                      </a:rPr>
                      <m:t>𝑥</m:t>
                    </m:r>
                  </m:oMath>
                </a14:m>
                <a:r>
                  <a:rPr lang="en-US" altLang="en-US" sz="2400" dirty="0">
                    <a:sym typeface="Wingdings" pitchFamily="2" charset="2"/>
                  </a:rPr>
                  <a:t> = 1: </a:t>
                </a:r>
                <a14:m>
                  <m:oMath xmlns:m="http://schemas.openxmlformats.org/officeDocument/2006/math">
                    <m:r>
                      <a:rPr lang="en-US" altLang="en-US" sz="2400" b="0" i="1" smtClean="0">
                        <a:latin typeface="Cambria Math" panose="02040503050406030204" pitchFamily="18" charset="0"/>
                        <a:sym typeface="Wingdings" pitchFamily="2" charset="2"/>
                      </a:rPr>
                      <m:t>𝑓</m:t>
                    </m:r>
                    <m:d>
                      <m:dPr>
                        <m:ctrlPr>
                          <a:rPr lang="en-US" altLang="en-US" sz="2400" b="0" i="1" smtClean="0">
                            <a:latin typeface="Cambria Math" panose="02040503050406030204" pitchFamily="18" charset="0"/>
                            <a:sym typeface="Wingdings" pitchFamily="2" charset="2"/>
                          </a:rPr>
                        </m:ctrlPr>
                      </m:dPr>
                      <m:e>
                        <m:r>
                          <a:rPr lang="en-US" altLang="en-US" sz="2400" b="0" i="1" smtClean="0">
                            <a:latin typeface="Cambria Math" panose="02040503050406030204" pitchFamily="18" charset="0"/>
                            <a:sym typeface="Wingdings" pitchFamily="2" charset="2"/>
                          </a:rPr>
                          <m:t>1,</m:t>
                        </m:r>
                        <m:r>
                          <a:rPr lang="en-US" altLang="en-US" sz="2400" b="0" i="1" smtClean="0">
                            <a:latin typeface="Cambria Math" panose="02040503050406030204" pitchFamily="18" charset="0"/>
                            <a:sym typeface="Wingdings" pitchFamily="2" charset="2"/>
                          </a:rPr>
                          <m:t>𝑦</m:t>
                        </m:r>
                      </m:e>
                    </m:d>
                    <m:r>
                      <a:rPr lang="en-US" altLang="en-US" sz="2400" b="0" i="1" smtClean="0">
                        <a:latin typeface="Cambria Math" panose="02040503050406030204" pitchFamily="18" charset="0"/>
                        <a:sym typeface="Wingdings" pitchFamily="2" charset="2"/>
                      </a:rPr>
                      <m:t>=1⊕</m:t>
                    </m:r>
                    <m:sSup>
                      <m:sSupPr>
                        <m:ctrlPr>
                          <a:rPr lang="en-US" altLang="en-US" sz="2400" b="0" i="1" smtClean="0">
                            <a:latin typeface="Cambria Math" panose="02040503050406030204" pitchFamily="18" charset="0"/>
                            <a:sym typeface="Wingdings" pitchFamily="2" charset="2"/>
                          </a:rPr>
                        </m:ctrlPr>
                      </m:sSupPr>
                      <m:e>
                        <m:r>
                          <a:rPr lang="en-US" altLang="en-US" sz="2400" b="0" i="1" smtClean="0">
                            <a:latin typeface="Cambria Math" panose="02040503050406030204" pitchFamily="18" charset="0"/>
                            <a:sym typeface="Wingdings" pitchFamily="2" charset="2"/>
                          </a:rPr>
                          <m:t>𝑦</m:t>
                        </m:r>
                      </m:e>
                      <m:sup>
                        <m:r>
                          <a:rPr lang="en-US" altLang="en-US" sz="2400" b="0" i="1" smtClean="0">
                            <a:latin typeface="Cambria Math" panose="02040503050406030204" pitchFamily="18" charset="0"/>
                            <a:sym typeface="Wingdings" pitchFamily="2" charset="2"/>
                          </a:rPr>
                          <m:t>′</m:t>
                        </m:r>
                      </m:sup>
                    </m:sSup>
                    <m:r>
                      <a:rPr lang="en-US" altLang="en-US" sz="2400" b="0" i="1" smtClean="0">
                        <a:latin typeface="Cambria Math" panose="02040503050406030204" pitchFamily="18" charset="0"/>
                        <a:sym typeface="Wingdings" pitchFamily="2" charset="2"/>
                      </a:rPr>
                      <m:t>⊕0⊕1⊕1=</m:t>
                    </m:r>
                    <m:r>
                      <a:rPr lang="en-US" altLang="en-US" sz="2400" b="0" i="1" smtClean="0">
                        <a:latin typeface="Cambria Math" panose="02040503050406030204" pitchFamily="18" charset="0"/>
                        <a:sym typeface="Wingdings" pitchFamily="2" charset="2"/>
                      </a:rPr>
                      <m:t>𝑦</m:t>
                    </m:r>
                  </m:oMath>
                </a14:m>
                <a:endParaRPr lang="en-US" altLang="en-US" sz="2400" dirty="0">
                  <a:sym typeface="Wingdings" pitchFamily="2" charset="2"/>
                </a:endParaRPr>
              </a:p>
              <a:p>
                <a:pPr eaLnBrk="1" hangingPunct="1">
                  <a:lnSpc>
                    <a:spcPct val="50000"/>
                  </a:lnSpc>
                  <a:spcBef>
                    <a:spcPct val="50000"/>
                  </a:spcBef>
                  <a:buFont typeface="Symbol" pitchFamily="18" charset="2"/>
                  <a:buNone/>
                </a:pPr>
                <a:r>
                  <a:rPr lang="en-US" altLang="en-US" sz="2400" dirty="0">
                    <a:sym typeface="Wingdings" pitchFamily="2" charset="2"/>
                  </a:rPr>
                  <a:t>	Case </a:t>
                </a:r>
                <a14:m>
                  <m:oMath xmlns:m="http://schemas.openxmlformats.org/officeDocument/2006/math">
                    <m:r>
                      <a:rPr lang="en-US" altLang="en-US" sz="2400" b="0" i="1" dirty="0" smtClean="0">
                        <a:latin typeface="Cambria Math" panose="02040503050406030204" pitchFamily="18" charset="0"/>
                        <a:sym typeface="Wingdings" pitchFamily="2" charset="2"/>
                      </a:rPr>
                      <m:t>𝑥</m:t>
                    </m:r>
                  </m:oMath>
                </a14:m>
                <a:r>
                  <a:rPr lang="en-US" altLang="en-US" sz="2400" dirty="0">
                    <a:sym typeface="Wingdings" pitchFamily="2" charset="2"/>
                  </a:rPr>
                  <a:t> = 0: </a:t>
                </a:r>
                <a14:m>
                  <m:oMath xmlns:m="http://schemas.openxmlformats.org/officeDocument/2006/math">
                    <m:r>
                      <a:rPr lang="en-US" altLang="en-US" sz="2400" b="0" i="1" smtClean="0">
                        <a:latin typeface="Cambria Math" panose="02040503050406030204" pitchFamily="18" charset="0"/>
                        <a:sym typeface="Wingdings" pitchFamily="2" charset="2"/>
                      </a:rPr>
                      <m:t>𝑓</m:t>
                    </m:r>
                    <m:d>
                      <m:dPr>
                        <m:ctrlPr>
                          <a:rPr lang="en-US" altLang="en-US" sz="2400" b="0" i="1" smtClean="0">
                            <a:latin typeface="Cambria Math" panose="02040503050406030204" pitchFamily="18" charset="0"/>
                            <a:sym typeface="Wingdings" pitchFamily="2" charset="2"/>
                          </a:rPr>
                        </m:ctrlPr>
                      </m:dPr>
                      <m:e>
                        <m:r>
                          <a:rPr lang="en-US" altLang="en-US" sz="2400" b="0" i="1" smtClean="0">
                            <a:latin typeface="Cambria Math" panose="02040503050406030204" pitchFamily="18" charset="0"/>
                            <a:sym typeface="Wingdings" pitchFamily="2" charset="2"/>
                          </a:rPr>
                          <m:t>0,</m:t>
                        </m:r>
                        <m:r>
                          <a:rPr lang="en-US" altLang="en-US" sz="2400" b="0" i="1" smtClean="0">
                            <a:latin typeface="Cambria Math" panose="02040503050406030204" pitchFamily="18" charset="0"/>
                            <a:sym typeface="Wingdings" pitchFamily="2" charset="2"/>
                          </a:rPr>
                          <m:t>𝑦</m:t>
                        </m:r>
                      </m:e>
                    </m:d>
                    <m:r>
                      <a:rPr lang="en-US" altLang="en-US" sz="2400" b="0" i="1" smtClean="0">
                        <a:latin typeface="Cambria Math" panose="02040503050406030204" pitchFamily="18" charset="0"/>
                        <a:sym typeface="Wingdings" pitchFamily="2" charset="2"/>
                      </a:rPr>
                      <m:t>=0⊕0⊕</m:t>
                    </m:r>
                    <m:r>
                      <a:rPr lang="en-US" altLang="en-US" sz="2400" b="0" i="1" smtClean="0">
                        <a:latin typeface="Cambria Math" panose="02040503050406030204" pitchFamily="18" charset="0"/>
                        <a:sym typeface="Wingdings" pitchFamily="2" charset="2"/>
                      </a:rPr>
                      <m:t>𝑦</m:t>
                    </m:r>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𝑦</m:t>
                    </m:r>
                    <m:r>
                      <a:rPr lang="en-US" altLang="en-US" sz="2400" b="0" i="1" smtClean="0">
                        <a:latin typeface="Cambria Math" panose="02040503050406030204" pitchFamily="18" charset="0"/>
                        <a:sym typeface="Wingdings" pitchFamily="2" charset="2"/>
                      </a:rPr>
                      <m:t>⊕0=0</m:t>
                    </m:r>
                  </m:oMath>
                </a14:m>
                <a:endParaRPr lang="en-US" altLang="en-US" sz="2400" dirty="0">
                  <a:sym typeface="Wingdings" pitchFamily="2" charset="2"/>
                </a:endParaRPr>
              </a:p>
              <a:p>
                <a:pPr eaLnBrk="1" hangingPunct="1">
                  <a:lnSpc>
                    <a:spcPct val="50000"/>
                  </a:lnSpc>
                  <a:spcBef>
                    <a:spcPct val="50000"/>
                  </a:spcBef>
                  <a:buFont typeface="Symbol" pitchFamily="18" charset="2"/>
                  <a:buNone/>
                </a:pPr>
                <a:endParaRPr lang="en-US" altLang="en-US" sz="2400" dirty="0">
                  <a:sym typeface="Wingdings" pitchFamily="2" charset="2"/>
                </a:endParaRPr>
              </a:p>
              <a:p>
                <a:pPr eaLnBrk="1" hangingPunct="1">
                  <a:lnSpc>
                    <a:spcPct val="50000"/>
                  </a:lnSpc>
                  <a:spcBef>
                    <a:spcPct val="50000"/>
                  </a:spcBef>
                  <a:buFont typeface="Symbol" pitchFamily="18" charset="2"/>
                  <a:buNone/>
                </a:pPr>
                <a:r>
                  <a:rPr lang="en-US" altLang="en-US" sz="2400" dirty="0">
                    <a:sym typeface="Wingdings" pitchFamily="2" charset="2"/>
                  </a:rPr>
                  <a:t>Thus, using Shannon’s expansion, we have</a:t>
                </a:r>
              </a:p>
              <a:p>
                <a:pPr eaLnBrk="1" hangingPunct="1">
                  <a:lnSpc>
                    <a:spcPct val="50000"/>
                  </a:lnSpc>
                  <a:spcBef>
                    <a:spcPct val="50000"/>
                  </a:spcBef>
                  <a:buFont typeface="Symbol" pitchFamily="18" charset="2"/>
                  <a:buNone/>
                </a:pPr>
                <a:r>
                  <a:rPr lang="en-US" altLang="en-US" sz="2400" dirty="0">
                    <a:sym typeface="Wingdings" pitchFamily="2" charset="2"/>
                  </a:rPr>
                  <a:t>		</a:t>
                </a:r>
                <a14:m>
                  <m:oMath xmlns:m="http://schemas.openxmlformats.org/officeDocument/2006/math">
                    <m:r>
                      <a:rPr lang="en-US" altLang="en-US" sz="2400" b="0" i="1" smtClean="0">
                        <a:latin typeface="Cambria Math" panose="02040503050406030204" pitchFamily="18" charset="0"/>
                        <a:sym typeface="Wingdings" pitchFamily="2" charset="2"/>
                      </a:rPr>
                      <m:t>𝑓</m:t>
                    </m:r>
                    <m:d>
                      <m:dPr>
                        <m:ctrlPr>
                          <a:rPr lang="en-US" altLang="en-US" sz="2400" b="0" i="1" smtClean="0">
                            <a:latin typeface="Cambria Math" panose="02040503050406030204" pitchFamily="18" charset="0"/>
                            <a:sym typeface="Wingdings" pitchFamily="2" charset="2"/>
                          </a:rPr>
                        </m:ctrlPr>
                      </m:dPr>
                      <m:e>
                        <m:r>
                          <a:rPr lang="en-US" altLang="en-US" sz="2400" b="0" i="1" smtClean="0">
                            <a:latin typeface="Cambria Math" panose="02040503050406030204" pitchFamily="18" charset="0"/>
                            <a:sym typeface="Wingdings" pitchFamily="2" charset="2"/>
                          </a:rPr>
                          <m:t>𝑥</m:t>
                        </m:r>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𝑦</m:t>
                        </m:r>
                      </m:e>
                    </m:d>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𝑥𝑓</m:t>
                    </m:r>
                    <m:d>
                      <m:dPr>
                        <m:ctrlPr>
                          <a:rPr lang="en-US" altLang="en-US" sz="2400" b="0" i="1" smtClean="0">
                            <a:latin typeface="Cambria Math" panose="02040503050406030204" pitchFamily="18" charset="0"/>
                            <a:sym typeface="Wingdings" pitchFamily="2" charset="2"/>
                          </a:rPr>
                        </m:ctrlPr>
                      </m:dPr>
                      <m:e>
                        <m:r>
                          <a:rPr lang="en-US" altLang="en-US" sz="2400" b="0" i="1" smtClean="0">
                            <a:latin typeface="Cambria Math" panose="02040503050406030204" pitchFamily="18" charset="0"/>
                            <a:sym typeface="Wingdings" pitchFamily="2" charset="2"/>
                          </a:rPr>
                          <m:t>1,</m:t>
                        </m:r>
                        <m:r>
                          <a:rPr lang="en-US" altLang="en-US" sz="2400" b="0" i="1" smtClean="0">
                            <a:latin typeface="Cambria Math" panose="02040503050406030204" pitchFamily="18" charset="0"/>
                            <a:sym typeface="Wingdings" pitchFamily="2" charset="2"/>
                          </a:rPr>
                          <m:t>𝑦</m:t>
                        </m:r>
                      </m:e>
                    </m:d>
                    <m:r>
                      <a:rPr lang="en-US" altLang="en-US" sz="2400" b="0" i="1" smtClean="0">
                        <a:latin typeface="Cambria Math" panose="02040503050406030204" pitchFamily="18" charset="0"/>
                        <a:sym typeface="Wingdings" pitchFamily="2" charset="2"/>
                      </a:rPr>
                      <m:t>+</m:t>
                    </m:r>
                    <m:sSup>
                      <m:sSupPr>
                        <m:ctrlPr>
                          <a:rPr lang="en-US" altLang="en-US" sz="2400" b="0" i="1" smtClean="0">
                            <a:latin typeface="Cambria Math" panose="02040503050406030204" pitchFamily="18" charset="0"/>
                            <a:sym typeface="Wingdings" pitchFamily="2" charset="2"/>
                          </a:rPr>
                        </m:ctrlPr>
                      </m:sSupPr>
                      <m:e>
                        <m:r>
                          <a:rPr lang="en-US" altLang="en-US" sz="2400" b="0" i="1" smtClean="0">
                            <a:latin typeface="Cambria Math" panose="02040503050406030204" pitchFamily="18" charset="0"/>
                            <a:sym typeface="Wingdings" pitchFamily="2" charset="2"/>
                          </a:rPr>
                          <m:t>𝑥</m:t>
                        </m:r>
                      </m:e>
                      <m:sup>
                        <m:r>
                          <a:rPr lang="en-US" altLang="en-US" sz="2400" b="0" i="1" smtClean="0">
                            <a:latin typeface="Cambria Math" panose="02040503050406030204" pitchFamily="18" charset="0"/>
                            <a:sym typeface="Wingdings" pitchFamily="2" charset="2"/>
                          </a:rPr>
                          <m:t>′</m:t>
                        </m:r>
                      </m:sup>
                    </m:sSup>
                    <m:r>
                      <a:rPr lang="en-US" altLang="en-US" sz="2400" b="0" i="1" smtClean="0">
                        <a:latin typeface="Cambria Math" panose="02040503050406030204" pitchFamily="18" charset="0"/>
                        <a:sym typeface="Wingdings" pitchFamily="2" charset="2"/>
                      </a:rPr>
                      <m:t>𝑓</m:t>
                    </m:r>
                    <m:d>
                      <m:dPr>
                        <m:ctrlPr>
                          <a:rPr lang="en-US" altLang="en-US" sz="2400" b="0" i="1" smtClean="0">
                            <a:latin typeface="Cambria Math" panose="02040503050406030204" pitchFamily="18" charset="0"/>
                            <a:sym typeface="Wingdings" pitchFamily="2" charset="2"/>
                          </a:rPr>
                        </m:ctrlPr>
                      </m:dPr>
                      <m:e>
                        <m:r>
                          <a:rPr lang="en-US" altLang="en-US" sz="2400" b="0" i="1" smtClean="0">
                            <a:latin typeface="Cambria Math" panose="02040503050406030204" pitchFamily="18" charset="0"/>
                            <a:sym typeface="Wingdings" pitchFamily="2" charset="2"/>
                          </a:rPr>
                          <m:t>0,</m:t>
                        </m:r>
                        <m:r>
                          <a:rPr lang="en-US" altLang="en-US" sz="2400" b="0" i="1" smtClean="0">
                            <a:latin typeface="Cambria Math" panose="02040503050406030204" pitchFamily="18" charset="0"/>
                            <a:sym typeface="Wingdings" pitchFamily="2" charset="2"/>
                          </a:rPr>
                          <m:t>𝑦</m:t>
                        </m:r>
                      </m:e>
                    </m:d>
                    <m:r>
                      <a:rPr lang="en-US" altLang="en-US" sz="2400" b="0" i="1" smtClean="0">
                        <a:latin typeface="Cambria Math" panose="02040503050406030204" pitchFamily="18" charset="0"/>
                        <a:sym typeface="Wingdings" pitchFamily="2" charset="2"/>
                      </a:rPr>
                      <m:t>=</m:t>
                    </m:r>
                    <m:r>
                      <a:rPr lang="en-US" altLang="en-US" sz="2400" b="0" i="1" smtClean="0">
                        <a:latin typeface="Cambria Math" panose="02040503050406030204" pitchFamily="18" charset="0"/>
                        <a:sym typeface="Wingdings" pitchFamily="2" charset="2"/>
                      </a:rPr>
                      <m:t>𝑥𝑦</m:t>
                    </m:r>
                    <m:r>
                      <a:rPr lang="en-US" altLang="en-US" sz="2400" b="0" i="1" smtClean="0">
                        <a:latin typeface="Cambria Math" panose="02040503050406030204" pitchFamily="18" charset="0"/>
                        <a:sym typeface="Wingdings" pitchFamily="2" charset="2"/>
                      </a:rPr>
                      <m:t>+</m:t>
                    </m:r>
                    <m:sSup>
                      <m:sSupPr>
                        <m:ctrlPr>
                          <a:rPr lang="en-US" altLang="en-US" sz="2400" b="0" i="1" smtClean="0">
                            <a:latin typeface="Cambria Math" panose="02040503050406030204" pitchFamily="18" charset="0"/>
                            <a:sym typeface="Wingdings" pitchFamily="2" charset="2"/>
                          </a:rPr>
                        </m:ctrlPr>
                      </m:sSupPr>
                      <m:e>
                        <m:r>
                          <a:rPr lang="en-US" altLang="en-US" sz="2400" b="0" i="1" smtClean="0">
                            <a:latin typeface="Cambria Math" panose="02040503050406030204" pitchFamily="18" charset="0"/>
                            <a:sym typeface="Wingdings" pitchFamily="2" charset="2"/>
                          </a:rPr>
                          <m:t>𝑥</m:t>
                        </m:r>
                      </m:e>
                      <m:sup>
                        <m:r>
                          <a:rPr lang="en-US" altLang="en-US" sz="2400" b="0" i="1" smtClean="0">
                            <a:latin typeface="Cambria Math" panose="02040503050406030204" pitchFamily="18" charset="0"/>
                            <a:sym typeface="Wingdings" pitchFamily="2" charset="2"/>
                          </a:rPr>
                          <m:t>′</m:t>
                        </m:r>
                      </m:sup>
                    </m:sSup>
                    <m:r>
                      <a:rPr lang="en-US" altLang="en-US" sz="2400" b="0" i="1" smtClean="0">
                        <a:latin typeface="Cambria Math" panose="02040503050406030204" pitchFamily="18" charset="0"/>
                        <a:sym typeface="Wingdings" pitchFamily="2" charset="2"/>
                      </a:rPr>
                      <m:t>0=</m:t>
                    </m:r>
                    <m:r>
                      <a:rPr lang="en-US" altLang="en-US" sz="2400" b="0" i="1" smtClean="0">
                        <a:latin typeface="Cambria Math" panose="02040503050406030204" pitchFamily="18" charset="0"/>
                        <a:sym typeface="Wingdings" pitchFamily="2" charset="2"/>
                      </a:rPr>
                      <m:t>𝑥𝑦</m:t>
                    </m:r>
                  </m:oMath>
                </a14:m>
                <a:endParaRPr lang="en-US" altLang="en-US" sz="2400" dirty="0">
                  <a:sym typeface="Wingdings" pitchFamily="2" charset="2"/>
                </a:endParaRPr>
              </a:p>
              <a:p>
                <a:pPr eaLnBrk="1" hangingPunct="1">
                  <a:lnSpc>
                    <a:spcPct val="50000"/>
                  </a:lnSpc>
                  <a:spcBef>
                    <a:spcPct val="50000"/>
                  </a:spcBef>
                  <a:buFontTx/>
                  <a:buNone/>
                </a:pPr>
                <a:endParaRPr lang="en-US" altLang="en-US" sz="2400" dirty="0">
                  <a:sym typeface="Wingdings" pitchFamily="2" charset="2"/>
                </a:endParaRPr>
              </a:p>
            </p:txBody>
          </p:sp>
        </mc:Choice>
        <mc:Fallback>
          <p:sp>
            <p:nvSpPr>
              <p:cNvPr id="15363" name="Text Box 28"/>
              <p:cNvSpPr txBox="1">
                <a:spLocks noRot="1" noChangeAspect="1" noMove="1" noResize="1" noEditPoints="1" noAdjustHandles="1" noChangeArrowheads="1" noChangeShapeType="1" noTextEdit="1"/>
              </p:cNvSpPr>
              <p:nvPr/>
            </p:nvSpPr>
            <p:spPr bwMode="auto">
              <a:xfrm>
                <a:off x="508322" y="1193800"/>
                <a:ext cx="8153400" cy="3626955"/>
              </a:xfrm>
              <a:prstGeom prst="rect">
                <a:avLst/>
              </a:prstGeom>
              <a:blipFill>
                <a:blip r:embed="rId3"/>
                <a:stretch>
                  <a:fillRect l="-1121"/>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5364" name="Slide Number Placeholder 6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65FEEDCB-D505-485C-BDE3-16C830AD984F}" type="slidenum">
              <a:rPr lang="en-US" altLang="en-US" sz="1400" smtClean="0"/>
              <a:pPr eaLnBrk="1" hangingPunct="1">
                <a:spcBef>
                  <a:spcPct val="0"/>
                </a:spcBef>
                <a:buFontTx/>
                <a:buNone/>
              </a:pPr>
              <a:t>17</a:t>
            </a:fld>
            <a:endParaRPr lang="en-US" altLang="en-US" sz="1400" dirty="0"/>
          </a:p>
        </p:txBody>
      </p:sp>
      <p:sp>
        <p:nvSpPr>
          <p:cNvPr id="2" name="Title 1"/>
          <p:cNvSpPr>
            <a:spLocks noGrp="1"/>
          </p:cNvSpPr>
          <p:nvPr>
            <p:ph type="title"/>
          </p:nvPr>
        </p:nvSpPr>
        <p:spPr>
          <a:xfrm>
            <a:off x="538223" y="63983"/>
            <a:ext cx="7772400" cy="1143000"/>
          </a:xfrm>
        </p:spPr>
        <p:txBody>
          <a:bodyPr/>
          <a:lstStyle/>
          <a:p>
            <a:r>
              <a:rPr lang="en-US" sz="3200" dirty="0"/>
              <a:t>Other types of gates: XOR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09600" y="10459"/>
            <a:ext cx="7772400" cy="1143000"/>
          </a:xfrm>
        </p:spPr>
        <p:txBody>
          <a:bodyPr/>
          <a:lstStyle/>
          <a:p>
            <a:r>
              <a:rPr lang="en-US" altLang="en-US" dirty="0"/>
              <a:t>XOR gates: Examples</a:t>
            </a:r>
          </a:p>
        </p:txBody>
      </p:sp>
      <p:sp>
        <p:nvSpPr>
          <p:cNvPr id="16387"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46361ED4-0BF6-4CE7-8CF3-2C5866D83217}" type="slidenum">
              <a:rPr lang="en-US" altLang="en-US" sz="1400" smtClean="0"/>
              <a:pPr eaLnBrk="1" hangingPunct="1">
                <a:spcBef>
                  <a:spcPct val="0"/>
                </a:spcBef>
                <a:buFontTx/>
                <a:buNone/>
              </a:pPr>
              <a:t>18</a:t>
            </a:fld>
            <a:endParaRPr lang="en-US" altLang="en-US" sz="1400" dirty="0"/>
          </a:p>
        </p:txBody>
      </p:sp>
      <p:sp>
        <p:nvSpPr>
          <p:cNvPr id="16388" name="TextBox 3"/>
          <p:cNvSpPr txBox="1">
            <a:spLocks noChangeArrowheads="1"/>
          </p:cNvSpPr>
          <p:nvPr/>
        </p:nvSpPr>
        <p:spPr bwMode="auto">
          <a:xfrm>
            <a:off x="762000" y="914400"/>
            <a:ext cx="7796813"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dirty="0"/>
              <a:t>Is the equation</a:t>
            </a:r>
          </a:p>
          <a:p>
            <a:pPr eaLnBrk="1" hangingPunct="1">
              <a:spcBef>
                <a:spcPct val="0"/>
              </a:spcBef>
              <a:buFontTx/>
              <a:buNone/>
            </a:pPr>
            <a:r>
              <a:rPr lang="en-US" altLang="en-US" dirty="0"/>
              <a:t> 	</a:t>
            </a:r>
            <a:r>
              <a:rPr lang="en-US" altLang="en-US" sz="4000" dirty="0"/>
              <a:t>a+(b</a:t>
            </a:r>
            <a:r>
              <a:rPr lang="en-US" altLang="en-US" sz="4000" dirty="0">
                <a:latin typeface="Cambria Math" pitchFamily="18" charset="0"/>
              </a:rPr>
              <a:t>⊕</a:t>
            </a:r>
            <a:r>
              <a:rPr lang="en-US" altLang="en-US" sz="4000" dirty="0"/>
              <a:t>c) = (a+b)</a:t>
            </a:r>
            <a:r>
              <a:rPr lang="en-US" altLang="en-US" sz="4000" dirty="0">
                <a:latin typeface="Cambria Math" pitchFamily="18" charset="0"/>
              </a:rPr>
              <a:t>⊕</a:t>
            </a:r>
            <a:r>
              <a:rPr lang="en-US" altLang="en-US" sz="4000" dirty="0"/>
              <a:t>(a+c) true</a:t>
            </a:r>
            <a:r>
              <a:rPr lang="en-US" altLang="en-US" dirty="0">
                <a:sym typeface="Wingdings" pitchFamily="2" charset="2"/>
              </a:rPr>
              <a:t>?</a:t>
            </a:r>
          </a:p>
          <a:p>
            <a:pPr eaLnBrk="1" hangingPunct="1">
              <a:spcBef>
                <a:spcPct val="0"/>
              </a:spcBef>
              <a:buFontTx/>
              <a:buAutoNum type="alphaUcPeriod"/>
            </a:pPr>
            <a:r>
              <a:rPr lang="en-US" altLang="en-US" dirty="0">
                <a:sym typeface="Wingdings" pitchFamily="2" charset="2"/>
              </a:rPr>
              <a:t>Yes</a:t>
            </a:r>
          </a:p>
          <a:p>
            <a:pPr eaLnBrk="1" hangingPunct="1">
              <a:spcBef>
                <a:spcPct val="0"/>
              </a:spcBef>
              <a:buFontTx/>
              <a:buAutoNum type="alphaUcPeriod"/>
            </a:pPr>
            <a:r>
              <a:rPr lang="en-US" altLang="en-US" dirty="0">
                <a:sym typeface="Wingdings" pitchFamily="2" charset="2"/>
              </a:rPr>
              <a:t>No</a:t>
            </a:r>
            <a:endParaRPr lang="en-US"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09600" y="10459"/>
            <a:ext cx="7772400" cy="1143000"/>
          </a:xfrm>
        </p:spPr>
        <p:txBody>
          <a:bodyPr/>
          <a:lstStyle/>
          <a:p>
            <a:r>
              <a:rPr lang="en-US" altLang="en-US" dirty="0"/>
              <a:t>XOR gates: Examples</a:t>
            </a:r>
          </a:p>
        </p:txBody>
      </p:sp>
      <p:sp>
        <p:nvSpPr>
          <p:cNvPr id="16387"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46361ED4-0BF6-4CE7-8CF3-2C5866D83217}" type="slidenum">
              <a:rPr lang="en-US" altLang="en-US" sz="1400" smtClean="0"/>
              <a:pPr eaLnBrk="1" hangingPunct="1">
                <a:spcBef>
                  <a:spcPct val="0"/>
                </a:spcBef>
                <a:buFontTx/>
                <a:buNone/>
              </a:pPr>
              <a:t>19</a:t>
            </a:fld>
            <a:endParaRPr lang="en-US" altLang="en-US" sz="1400" dirty="0"/>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12AD1A9B-3960-4263-B44D-50B3FE7331DC}"/>
                  </a:ext>
                </a:extLst>
              </p:cNvPr>
              <p:cNvSpPr txBox="1"/>
              <p:nvPr/>
            </p:nvSpPr>
            <p:spPr>
              <a:xfrm>
                <a:off x="912264" y="1095485"/>
                <a:ext cx="3748142" cy="830997"/>
              </a:xfrm>
              <a:prstGeom prst="rect">
                <a:avLst/>
              </a:prstGeom>
              <a:noFill/>
            </p:spPr>
            <p:txBody>
              <a:bodyPr wrap="none" rtlCol="0">
                <a:spAutoFit/>
              </a:bodyPr>
              <a:lstStyle/>
              <a:p>
                <a:r>
                  <a:rPr lang="en-US" dirty="0"/>
                  <a:t>XNOR: Exclusive NOR gate</a:t>
                </a:r>
              </a:p>
              <a:p>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oMath>
                  </m:oMathPara>
                </a14:m>
                <a:endParaRPr lang="en-US" dirty="0"/>
              </a:p>
            </p:txBody>
          </p:sp>
        </mc:Choice>
        <mc:Fallback>
          <p:sp>
            <p:nvSpPr>
              <p:cNvPr id="2" name="TextBox 1">
                <a:extLst>
                  <a:ext uri="{FF2B5EF4-FFF2-40B4-BE49-F238E27FC236}">
                    <a16:creationId xmlns:a16="http://schemas.microsoft.com/office/drawing/2014/main" id="{12AD1A9B-3960-4263-B44D-50B3FE7331DC}"/>
                  </a:ext>
                </a:extLst>
              </p:cNvPr>
              <p:cNvSpPr txBox="1">
                <a:spLocks noRot="1" noChangeAspect="1" noMove="1" noResize="1" noEditPoints="1" noAdjustHandles="1" noChangeArrowheads="1" noChangeShapeType="1" noTextEdit="1"/>
              </p:cNvSpPr>
              <p:nvPr/>
            </p:nvSpPr>
            <p:spPr>
              <a:xfrm>
                <a:off x="912264" y="1095485"/>
                <a:ext cx="3748142" cy="830997"/>
              </a:xfrm>
              <a:prstGeom prst="rect">
                <a:avLst/>
              </a:prstGeom>
              <a:blipFill>
                <a:blip r:embed="rId2"/>
                <a:stretch>
                  <a:fillRect l="-2602" t="-5882" r="-1626" b="-10294"/>
                </a:stretch>
              </a:blipFill>
            </p:spPr>
            <p:txBody>
              <a:bodyPr/>
              <a:lstStyle/>
              <a:p>
                <a:r>
                  <a:rPr lang="en-US">
                    <a:noFill/>
                  </a:rPr>
                  <a:t> </a:t>
                </a:r>
              </a:p>
            </p:txBody>
          </p:sp>
        </mc:Fallback>
      </mc:AlternateContent>
    </p:spTree>
    <p:extLst>
      <p:ext uri="{BB962C8B-B14F-4D97-AF65-F5344CB8AC3E}">
        <p14:creationId xmlns:p14="http://schemas.microsoft.com/office/powerpoint/2010/main" val="1503801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762000" y="1066800"/>
            <a:ext cx="76200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2) NAND, NOR gates</a:t>
            </a:r>
          </a:p>
          <a:p>
            <a:pPr eaLnBrk="1" hangingPunct="1">
              <a:spcBef>
                <a:spcPct val="50000"/>
              </a:spcBef>
              <a:buFontTx/>
              <a:buNone/>
            </a:pPr>
            <a:r>
              <a:rPr lang="en-US" altLang="en-US" sz="2400" dirty="0"/>
              <a:t>	NAND (NOR) gates are not associative</a:t>
            </a:r>
          </a:p>
          <a:p>
            <a:pPr eaLnBrk="1" hangingPunct="1">
              <a:spcBef>
                <a:spcPct val="50000"/>
              </a:spcBef>
              <a:buFontTx/>
              <a:buNone/>
            </a:pPr>
            <a:r>
              <a:rPr lang="en-US" altLang="en-US" sz="2400" dirty="0"/>
              <a:t>	Let a | b = (ab)</a:t>
            </a:r>
            <a:r>
              <a:rPr lang="ja-JP" altLang="en-US" sz="2400" dirty="0"/>
              <a:t>’</a:t>
            </a:r>
            <a:endParaRPr lang="en-US" altLang="ja-JP" sz="2400" dirty="0"/>
          </a:p>
          <a:p>
            <a:pPr eaLnBrk="1" hangingPunct="1">
              <a:spcBef>
                <a:spcPct val="50000"/>
              </a:spcBef>
              <a:buFontTx/>
              <a:buNone/>
            </a:pPr>
            <a:r>
              <a:rPr lang="en-US" altLang="en-US" sz="2400" dirty="0"/>
              <a:t>		(a | b) | c ≠ a | (b | c)</a:t>
            </a:r>
          </a:p>
        </p:txBody>
      </p:sp>
      <p:sp>
        <p:nvSpPr>
          <p:cNvPr id="1741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7CF857EF-2F7D-4B41-9604-689A5F18F899}" type="slidenum">
              <a:rPr lang="en-US" altLang="en-US" sz="1400" smtClean="0"/>
              <a:pPr eaLnBrk="1" hangingPunct="1">
                <a:spcBef>
                  <a:spcPct val="0"/>
                </a:spcBef>
                <a:buFontTx/>
                <a:buNone/>
              </a:pPr>
              <a:t>20</a:t>
            </a:fld>
            <a:endParaRPr lang="en-US" altLang="en-US" sz="1400" dirty="0"/>
          </a:p>
        </p:txBody>
      </p:sp>
      <p:sp>
        <p:nvSpPr>
          <p:cNvPr id="4" name="Title 1"/>
          <p:cNvSpPr txBox="1">
            <a:spLocks/>
          </p:cNvSpPr>
          <p:nvPr/>
        </p:nvSpPr>
        <p:spPr>
          <a:xfrm>
            <a:off x="609600" y="10459"/>
            <a:ext cx="77724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3200" kern="0" dirty="0"/>
              <a:t>Other Types of Gates: NAND, NOR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609600" y="990601"/>
            <a:ext cx="80772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3) Block Diagram Transformation</a:t>
            </a:r>
          </a:p>
          <a:p>
            <a:pPr eaLnBrk="1" hangingPunct="1">
              <a:spcBef>
                <a:spcPct val="50000"/>
              </a:spcBef>
              <a:buFontTx/>
              <a:buNone/>
            </a:pPr>
            <a:r>
              <a:rPr lang="en-US" altLang="en-US" sz="2400" dirty="0"/>
              <a:t>     a) Reduce # of inputs. </a:t>
            </a:r>
          </a:p>
        </p:txBody>
      </p:sp>
      <p:sp>
        <p:nvSpPr>
          <p:cNvPr id="18435" name="AutoShape 3"/>
          <p:cNvSpPr>
            <a:spLocks noChangeArrowheads="1"/>
          </p:cNvSpPr>
          <p:nvPr/>
        </p:nvSpPr>
        <p:spPr bwMode="auto">
          <a:xfrm>
            <a:off x="4572000" y="2133600"/>
            <a:ext cx="609600" cy="8382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8436" name="Line 4"/>
          <p:cNvSpPr>
            <a:spLocks noChangeShapeType="1"/>
          </p:cNvSpPr>
          <p:nvPr/>
        </p:nvSpPr>
        <p:spPr bwMode="auto">
          <a:xfrm>
            <a:off x="4267200" y="23622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37" name="Line 5"/>
          <p:cNvSpPr>
            <a:spLocks noChangeShapeType="1"/>
          </p:cNvSpPr>
          <p:nvPr/>
        </p:nvSpPr>
        <p:spPr bwMode="auto">
          <a:xfrm>
            <a:off x="4267200" y="25146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38" name="Line 6"/>
          <p:cNvSpPr>
            <a:spLocks noChangeShapeType="1"/>
          </p:cNvSpPr>
          <p:nvPr/>
        </p:nvSpPr>
        <p:spPr bwMode="auto">
          <a:xfrm>
            <a:off x="4267200" y="2667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39" name="Line 7"/>
          <p:cNvSpPr>
            <a:spLocks noChangeShapeType="1"/>
          </p:cNvSpPr>
          <p:nvPr/>
        </p:nvSpPr>
        <p:spPr bwMode="auto">
          <a:xfrm>
            <a:off x="4267200" y="28194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0" name="Line 8"/>
          <p:cNvSpPr>
            <a:spLocks noChangeShapeType="1"/>
          </p:cNvSpPr>
          <p:nvPr/>
        </p:nvSpPr>
        <p:spPr bwMode="auto">
          <a:xfrm>
            <a:off x="5181600" y="25146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1" name="Text Box 9"/>
          <p:cNvSpPr txBox="1">
            <a:spLocks noChangeArrowheads="1"/>
          </p:cNvSpPr>
          <p:nvPr/>
        </p:nvSpPr>
        <p:spPr bwMode="auto">
          <a:xfrm>
            <a:off x="5664201" y="2286001"/>
            <a:ext cx="5116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18442" name="AutoShape 10"/>
          <p:cNvSpPr>
            <a:spLocks noChangeArrowheads="1"/>
          </p:cNvSpPr>
          <p:nvPr/>
        </p:nvSpPr>
        <p:spPr bwMode="auto">
          <a:xfrm>
            <a:off x="6553200" y="2133600"/>
            <a:ext cx="381000" cy="3810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8443" name="AutoShape 11"/>
          <p:cNvSpPr>
            <a:spLocks noChangeArrowheads="1"/>
          </p:cNvSpPr>
          <p:nvPr/>
        </p:nvSpPr>
        <p:spPr bwMode="auto">
          <a:xfrm>
            <a:off x="6553200" y="2667000"/>
            <a:ext cx="381000" cy="3810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8444" name="AutoShape 12"/>
          <p:cNvSpPr>
            <a:spLocks noChangeArrowheads="1"/>
          </p:cNvSpPr>
          <p:nvPr/>
        </p:nvSpPr>
        <p:spPr bwMode="auto">
          <a:xfrm>
            <a:off x="7467600" y="2362200"/>
            <a:ext cx="381000" cy="3810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8445" name="Line 13"/>
          <p:cNvSpPr>
            <a:spLocks noChangeShapeType="1"/>
          </p:cNvSpPr>
          <p:nvPr/>
        </p:nvSpPr>
        <p:spPr bwMode="auto">
          <a:xfrm>
            <a:off x="6324600" y="22098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6" name="Line 14"/>
          <p:cNvSpPr>
            <a:spLocks noChangeShapeType="1"/>
          </p:cNvSpPr>
          <p:nvPr/>
        </p:nvSpPr>
        <p:spPr bwMode="auto">
          <a:xfrm>
            <a:off x="6324600" y="2438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7" name="Line 15"/>
          <p:cNvSpPr>
            <a:spLocks noChangeShapeType="1"/>
          </p:cNvSpPr>
          <p:nvPr/>
        </p:nvSpPr>
        <p:spPr bwMode="auto">
          <a:xfrm>
            <a:off x="6324600" y="2819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8" name="Line 16"/>
          <p:cNvSpPr>
            <a:spLocks noChangeShapeType="1"/>
          </p:cNvSpPr>
          <p:nvPr/>
        </p:nvSpPr>
        <p:spPr bwMode="auto">
          <a:xfrm>
            <a:off x="6324600" y="29718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9" name="Line 21"/>
          <p:cNvSpPr>
            <a:spLocks noChangeShapeType="1"/>
          </p:cNvSpPr>
          <p:nvPr/>
        </p:nvSpPr>
        <p:spPr bwMode="auto">
          <a:xfrm>
            <a:off x="7848600" y="25146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50" name="AutoShape 22"/>
          <p:cNvSpPr>
            <a:spLocks noChangeArrowheads="1"/>
          </p:cNvSpPr>
          <p:nvPr/>
        </p:nvSpPr>
        <p:spPr bwMode="auto">
          <a:xfrm flipH="1">
            <a:off x="4419600" y="3505200"/>
            <a:ext cx="838200" cy="15240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8451" name="Line 24"/>
          <p:cNvSpPr>
            <a:spLocks noChangeShapeType="1"/>
          </p:cNvSpPr>
          <p:nvPr/>
        </p:nvSpPr>
        <p:spPr bwMode="auto">
          <a:xfrm>
            <a:off x="4343400" y="388620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52" name="Line 25"/>
          <p:cNvSpPr>
            <a:spLocks noChangeShapeType="1"/>
          </p:cNvSpPr>
          <p:nvPr/>
        </p:nvSpPr>
        <p:spPr bwMode="auto">
          <a:xfrm>
            <a:off x="4419600" y="411480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53" name="Line 26"/>
          <p:cNvSpPr>
            <a:spLocks noChangeShapeType="1"/>
          </p:cNvSpPr>
          <p:nvPr/>
        </p:nvSpPr>
        <p:spPr bwMode="auto">
          <a:xfrm>
            <a:off x="4419600" y="441960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54" name="Line 27"/>
          <p:cNvSpPr>
            <a:spLocks noChangeShapeType="1"/>
          </p:cNvSpPr>
          <p:nvPr/>
        </p:nvSpPr>
        <p:spPr bwMode="auto">
          <a:xfrm>
            <a:off x="4343400" y="464820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55" name="Line 28"/>
          <p:cNvSpPr>
            <a:spLocks noChangeShapeType="1"/>
          </p:cNvSpPr>
          <p:nvPr/>
        </p:nvSpPr>
        <p:spPr bwMode="auto">
          <a:xfrm>
            <a:off x="5257800" y="419100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56" name="Text Box 29"/>
          <p:cNvSpPr txBox="1">
            <a:spLocks noChangeArrowheads="1"/>
          </p:cNvSpPr>
          <p:nvPr/>
        </p:nvSpPr>
        <p:spPr bwMode="auto">
          <a:xfrm>
            <a:off x="5638801" y="3962401"/>
            <a:ext cx="5116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18457" name="AutoShape 31"/>
          <p:cNvSpPr>
            <a:spLocks noChangeArrowheads="1"/>
          </p:cNvSpPr>
          <p:nvPr/>
        </p:nvSpPr>
        <p:spPr bwMode="auto">
          <a:xfrm flipH="1">
            <a:off x="6400800" y="4495800"/>
            <a:ext cx="533400" cy="6096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8458" name="AutoShape 32"/>
          <p:cNvSpPr>
            <a:spLocks noChangeArrowheads="1"/>
          </p:cNvSpPr>
          <p:nvPr/>
        </p:nvSpPr>
        <p:spPr bwMode="auto">
          <a:xfrm flipH="1">
            <a:off x="6477000" y="3581400"/>
            <a:ext cx="533400" cy="6096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8459" name="Line 33"/>
          <p:cNvSpPr>
            <a:spLocks noChangeShapeType="1"/>
          </p:cNvSpPr>
          <p:nvPr/>
        </p:nvSpPr>
        <p:spPr bwMode="auto">
          <a:xfrm>
            <a:off x="6477000" y="3810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0" name="Line 34"/>
          <p:cNvSpPr>
            <a:spLocks noChangeShapeType="1"/>
          </p:cNvSpPr>
          <p:nvPr/>
        </p:nvSpPr>
        <p:spPr bwMode="auto">
          <a:xfrm>
            <a:off x="6477000" y="3962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1" name="Line 35"/>
          <p:cNvSpPr>
            <a:spLocks noChangeShapeType="1"/>
          </p:cNvSpPr>
          <p:nvPr/>
        </p:nvSpPr>
        <p:spPr bwMode="auto">
          <a:xfrm>
            <a:off x="6400800" y="4724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2" name="Line 36"/>
          <p:cNvSpPr>
            <a:spLocks noChangeShapeType="1"/>
          </p:cNvSpPr>
          <p:nvPr/>
        </p:nvSpPr>
        <p:spPr bwMode="auto">
          <a:xfrm>
            <a:off x="6400800" y="48768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3" name="AutoShape 45"/>
          <p:cNvSpPr>
            <a:spLocks noChangeArrowheads="1"/>
          </p:cNvSpPr>
          <p:nvPr/>
        </p:nvSpPr>
        <p:spPr bwMode="auto">
          <a:xfrm flipH="1">
            <a:off x="7315200" y="3962400"/>
            <a:ext cx="533400" cy="6096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8464" name="Line 46"/>
          <p:cNvSpPr>
            <a:spLocks noChangeShapeType="1"/>
          </p:cNvSpPr>
          <p:nvPr/>
        </p:nvSpPr>
        <p:spPr bwMode="auto">
          <a:xfrm>
            <a:off x="7848600" y="426720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5" name="Line 54"/>
          <p:cNvSpPr>
            <a:spLocks noChangeShapeType="1"/>
          </p:cNvSpPr>
          <p:nvPr/>
        </p:nvSpPr>
        <p:spPr bwMode="auto">
          <a:xfrm>
            <a:off x="6934200" y="23622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6" name="Line 55"/>
          <p:cNvSpPr>
            <a:spLocks noChangeShapeType="1"/>
          </p:cNvSpPr>
          <p:nvPr/>
        </p:nvSpPr>
        <p:spPr bwMode="auto">
          <a:xfrm>
            <a:off x="6934200" y="2819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7" name="Line 56"/>
          <p:cNvSpPr>
            <a:spLocks noChangeShapeType="1"/>
          </p:cNvSpPr>
          <p:nvPr/>
        </p:nvSpPr>
        <p:spPr bwMode="auto">
          <a:xfrm>
            <a:off x="7162800" y="23622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8" name="Line 57"/>
          <p:cNvSpPr>
            <a:spLocks noChangeShapeType="1"/>
          </p:cNvSpPr>
          <p:nvPr/>
        </p:nvSpPr>
        <p:spPr bwMode="auto">
          <a:xfrm>
            <a:off x="7162800" y="25146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69" name="Line 58"/>
          <p:cNvSpPr>
            <a:spLocks noChangeShapeType="1"/>
          </p:cNvSpPr>
          <p:nvPr/>
        </p:nvSpPr>
        <p:spPr bwMode="auto">
          <a:xfrm>
            <a:off x="7162800" y="26670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70" name="Line 59"/>
          <p:cNvSpPr>
            <a:spLocks noChangeShapeType="1"/>
          </p:cNvSpPr>
          <p:nvPr/>
        </p:nvSpPr>
        <p:spPr bwMode="auto">
          <a:xfrm>
            <a:off x="7162800" y="2667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71" name="Line 60"/>
          <p:cNvSpPr>
            <a:spLocks noChangeShapeType="1"/>
          </p:cNvSpPr>
          <p:nvPr/>
        </p:nvSpPr>
        <p:spPr bwMode="auto">
          <a:xfrm>
            <a:off x="7010400" y="38862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72" name="Line 61"/>
          <p:cNvSpPr>
            <a:spLocks noChangeShapeType="1"/>
          </p:cNvSpPr>
          <p:nvPr/>
        </p:nvSpPr>
        <p:spPr bwMode="auto">
          <a:xfrm>
            <a:off x="7010400" y="48006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73" name="Line 62"/>
          <p:cNvSpPr>
            <a:spLocks noChangeShapeType="1"/>
          </p:cNvSpPr>
          <p:nvPr/>
        </p:nvSpPr>
        <p:spPr bwMode="auto">
          <a:xfrm>
            <a:off x="7239000" y="38862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74" name="Line 63"/>
          <p:cNvSpPr>
            <a:spLocks noChangeShapeType="1"/>
          </p:cNvSpPr>
          <p:nvPr/>
        </p:nvSpPr>
        <p:spPr bwMode="auto">
          <a:xfrm>
            <a:off x="7239000" y="4191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75" name="Line 64"/>
          <p:cNvSpPr>
            <a:spLocks noChangeShapeType="1"/>
          </p:cNvSpPr>
          <p:nvPr/>
        </p:nvSpPr>
        <p:spPr bwMode="auto">
          <a:xfrm>
            <a:off x="7239000" y="43434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76" name="Line 65"/>
          <p:cNvSpPr>
            <a:spLocks noChangeShapeType="1"/>
          </p:cNvSpPr>
          <p:nvPr/>
        </p:nvSpPr>
        <p:spPr bwMode="auto">
          <a:xfrm>
            <a:off x="7239000" y="43434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77" name="Slide Number Placeholder 4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6F4F86CE-B883-4D81-AE7C-F875CFA65758}" type="slidenum">
              <a:rPr lang="en-US" altLang="en-US" sz="1400" smtClean="0"/>
              <a:pPr eaLnBrk="1" hangingPunct="1">
                <a:spcBef>
                  <a:spcPct val="0"/>
                </a:spcBef>
                <a:buFontTx/>
                <a:buNone/>
              </a:pPr>
              <a:t>21</a:t>
            </a:fld>
            <a:endParaRPr lang="en-US" altLang="en-US" sz="1400" dirty="0"/>
          </a:p>
        </p:txBody>
      </p:sp>
      <p:sp>
        <p:nvSpPr>
          <p:cNvPr id="46" name="Title 1"/>
          <p:cNvSpPr txBox="1">
            <a:spLocks/>
          </p:cNvSpPr>
          <p:nvPr/>
        </p:nvSpPr>
        <p:spPr>
          <a:xfrm>
            <a:off x="609600" y="10459"/>
            <a:ext cx="83058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3200" kern="0" dirty="0"/>
              <a:t>Other Types of Gates: Block Diagram Transform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2713299" y="845682"/>
            <a:ext cx="3657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b. </a:t>
            </a:r>
            <a:r>
              <a:rPr lang="en-US" altLang="en-US" sz="2400" dirty="0" err="1"/>
              <a:t>DeMorgan</a:t>
            </a:r>
            <a:r>
              <a:rPr lang="ja-JP" altLang="en-US" sz="2400" dirty="0"/>
              <a:t>’</a:t>
            </a:r>
            <a:r>
              <a:rPr lang="en-US" altLang="ja-JP" sz="2400" dirty="0"/>
              <a:t>s Law</a:t>
            </a:r>
            <a:endParaRPr lang="en-US" altLang="en-US" sz="2400" dirty="0"/>
          </a:p>
        </p:txBody>
      </p:sp>
      <p:sp>
        <p:nvSpPr>
          <p:cNvPr id="19459" name="AutoShape 4"/>
          <p:cNvSpPr>
            <a:spLocks noChangeArrowheads="1"/>
          </p:cNvSpPr>
          <p:nvPr/>
        </p:nvSpPr>
        <p:spPr bwMode="auto">
          <a:xfrm flipH="1">
            <a:off x="1752600" y="1524000"/>
            <a:ext cx="990600" cy="12954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60" name="Line 5"/>
          <p:cNvSpPr>
            <a:spLocks noChangeShapeType="1"/>
          </p:cNvSpPr>
          <p:nvPr/>
        </p:nvSpPr>
        <p:spPr bwMode="auto">
          <a:xfrm>
            <a:off x="1600200" y="19050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61" name="Line 6"/>
          <p:cNvSpPr>
            <a:spLocks noChangeShapeType="1"/>
          </p:cNvSpPr>
          <p:nvPr/>
        </p:nvSpPr>
        <p:spPr bwMode="auto">
          <a:xfrm>
            <a:off x="1600200" y="23622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62" name="Oval 7"/>
          <p:cNvSpPr>
            <a:spLocks noChangeArrowheads="1"/>
          </p:cNvSpPr>
          <p:nvPr/>
        </p:nvSpPr>
        <p:spPr bwMode="auto">
          <a:xfrm>
            <a:off x="2743200" y="2057400"/>
            <a:ext cx="304800" cy="2286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63" name="Line 8"/>
          <p:cNvSpPr>
            <a:spLocks noChangeShapeType="1"/>
          </p:cNvSpPr>
          <p:nvPr/>
        </p:nvSpPr>
        <p:spPr bwMode="auto">
          <a:xfrm>
            <a:off x="3048000" y="21336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64" name="Text Box 9"/>
          <p:cNvSpPr txBox="1">
            <a:spLocks noChangeArrowheads="1"/>
          </p:cNvSpPr>
          <p:nvPr/>
        </p:nvSpPr>
        <p:spPr bwMode="auto">
          <a:xfrm>
            <a:off x="3657601" y="1905001"/>
            <a:ext cx="5116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19465" name="AutoShape 10"/>
          <p:cNvSpPr>
            <a:spLocks noChangeArrowheads="1"/>
          </p:cNvSpPr>
          <p:nvPr/>
        </p:nvSpPr>
        <p:spPr bwMode="auto">
          <a:xfrm>
            <a:off x="5410200" y="1524000"/>
            <a:ext cx="914400" cy="11430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66" name="Line 11"/>
          <p:cNvSpPr>
            <a:spLocks noChangeShapeType="1"/>
          </p:cNvSpPr>
          <p:nvPr/>
        </p:nvSpPr>
        <p:spPr bwMode="auto">
          <a:xfrm>
            <a:off x="6324600" y="20574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67" name="Oval 13"/>
          <p:cNvSpPr>
            <a:spLocks noChangeArrowheads="1"/>
          </p:cNvSpPr>
          <p:nvPr/>
        </p:nvSpPr>
        <p:spPr bwMode="auto">
          <a:xfrm>
            <a:off x="5105400" y="1676400"/>
            <a:ext cx="304800" cy="2286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68" name="Oval 14"/>
          <p:cNvSpPr>
            <a:spLocks noChangeArrowheads="1"/>
          </p:cNvSpPr>
          <p:nvPr/>
        </p:nvSpPr>
        <p:spPr bwMode="auto">
          <a:xfrm>
            <a:off x="5105400" y="2286000"/>
            <a:ext cx="304800" cy="2286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69" name="Line 15"/>
          <p:cNvSpPr>
            <a:spLocks noChangeShapeType="1"/>
          </p:cNvSpPr>
          <p:nvPr/>
        </p:nvSpPr>
        <p:spPr bwMode="auto">
          <a:xfrm>
            <a:off x="4572000" y="17526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70" name="Line 16"/>
          <p:cNvSpPr>
            <a:spLocks noChangeShapeType="1"/>
          </p:cNvSpPr>
          <p:nvPr/>
        </p:nvSpPr>
        <p:spPr bwMode="auto">
          <a:xfrm>
            <a:off x="4572000" y="24384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71" name="Text Box 17"/>
          <p:cNvSpPr txBox="1">
            <a:spLocks noChangeArrowheads="1"/>
          </p:cNvSpPr>
          <p:nvPr/>
        </p:nvSpPr>
        <p:spPr bwMode="auto">
          <a:xfrm>
            <a:off x="2270127" y="3013076"/>
            <a:ext cx="20858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(a+b)</a:t>
            </a:r>
            <a:r>
              <a:rPr lang="ja-JP" altLang="en-US" sz="2400" dirty="0"/>
              <a:t>’</a:t>
            </a:r>
            <a:r>
              <a:rPr lang="en-US" altLang="ja-JP" sz="2400" dirty="0"/>
              <a:t>  =  a</a:t>
            </a:r>
            <a:r>
              <a:rPr lang="ja-JP" altLang="en-US" sz="2400" dirty="0"/>
              <a:t>’</a:t>
            </a:r>
            <a:r>
              <a:rPr lang="en-US" altLang="ja-JP" sz="2400" dirty="0"/>
              <a:t>b</a:t>
            </a:r>
            <a:r>
              <a:rPr lang="ja-JP" altLang="en-US" sz="2400" dirty="0"/>
              <a:t>’</a:t>
            </a:r>
            <a:endParaRPr lang="en-US" altLang="en-US" sz="2400" dirty="0"/>
          </a:p>
        </p:txBody>
      </p:sp>
      <p:sp>
        <p:nvSpPr>
          <p:cNvPr id="19472" name="AutoShape 18"/>
          <p:cNvSpPr>
            <a:spLocks noChangeArrowheads="1"/>
          </p:cNvSpPr>
          <p:nvPr/>
        </p:nvSpPr>
        <p:spPr bwMode="auto">
          <a:xfrm>
            <a:off x="2057400" y="4191000"/>
            <a:ext cx="914400" cy="11430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73" name="Oval 19"/>
          <p:cNvSpPr>
            <a:spLocks noChangeArrowheads="1"/>
          </p:cNvSpPr>
          <p:nvPr/>
        </p:nvSpPr>
        <p:spPr bwMode="auto">
          <a:xfrm>
            <a:off x="2971800" y="4648200"/>
            <a:ext cx="304800" cy="2286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74" name="Line 22"/>
          <p:cNvSpPr>
            <a:spLocks noChangeShapeType="1"/>
          </p:cNvSpPr>
          <p:nvPr/>
        </p:nvSpPr>
        <p:spPr bwMode="auto">
          <a:xfrm>
            <a:off x="1524000" y="44958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75" name="Line 23"/>
          <p:cNvSpPr>
            <a:spLocks noChangeShapeType="1"/>
          </p:cNvSpPr>
          <p:nvPr/>
        </p:nvSpPr>
        <p:spPr bwMode="auto">
          <a:xfrm>
            <a:off x="1524000" y="49530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76" name="Line 24"/>
          <p:cNvSpPr>
            <a:spLocks noChangeShapeType="1"/>
          </p:cNvSpPr>
          <p:nvPr/>
        </p:nvSpPr>
        <p:spPr bwMode="auto">
          <a:xfrm>
            <a:off x="3276600" y="47244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77" name="AutoShape 25"/>
          <p:cNvSpPr>
            <a:spLocks noChangeArrowheads="1"/>
          </p:cNvSpPr>
          <p:nvPr/>
        </p:nvSpPr>
        <p:spPr bwMode="auto">
          <a:xfrm flipH="1">
            <a:off x="5410200" y="4114800"/>
            <a:ext cx="990600" cy="12954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78" name="Oval 26"/>
          <p:cNvSpPr>
            <a:spLocks noChangeArrowheads="1"/>
          </p:cNvSpPr>
          <p:nvPr/>
        </p:nvSpPr>
        <p:spPr bwMode="auto">
          <a:xfrm>
            <a:off x="5486400" y="4343400"/>
            <a:ext cx="304800" cy="2286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79" name="Oval 27"/>
          <p:cNvSpPr>
            <a:spLocks noChangeArrowheads="1"/>
          </p:cNvSpPr>
          <p:nvPr/>
        </p:nvSpPr>
        <p:spPr bwMode="auto">
          <a:xfrm>
            <a:off x="5486400" y="4953000"/>
            <a:ext cx="304800" cy="2286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9480" name="Line 28"/>
          <p:cNvSpPr>
            <a:spLocks noChangeShapeType="1"/>
          </p:cNvSpPr>
          <p:nvPr/>
        </p:nvSpPr>
        <p:spPr bwMode="auto">
          <a:xfrm>
            <a:off x="4953000" y="44196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81" name="Line 29"/>
          <p:cNvSpPr>
            <a:spLocks noChangeShapeType="1"/>
          </p:cNvSpPr>
          <p:nvPr/>
        </p:nvSpPr>
        <p:spPr bwMode="auto">
          <a:xfrm>
            <a:off x="4953000" y="51054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82" name="Line 30"/>
          <p:cNvSpPr>
            <a:spLocks noChangeShapeType="1"/>
          </p:cNvSpPr>
          <p:nvPr/>
        </p:nvSpPr>
        <p:spPr bwMode="auto">
          <a:xfrm>
            <a:off x="6400800" y="47244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9483" name="Text Box 31"/>
          <p:cNvSpPr txBox="1">
            <a:spLocks noChangeArrowheads="1"/>
          </p:cNvSpPr>
          <p:nvPr/>
        </p:nvSpPr>
        <p:spPr bwMode="auto">
          <a:xfrm>
            <a:off x="4038600" y="4495801"/>
            <a:ext cx="53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19484" name="Text Box 32"/>
          <p:cNvSpPr txBox="1">
            <a:spLocks noChangeArrowheads="1"/>
          </p:cNvSpPr>
          <p:nvPr/>
        </p:nvSpPr>
        <p:spPr bwMode="auto">
          <a:xfrm>
            <a:off x="2276477" y="5680076"/>
            <a:ext cx="19319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(ab)</a:t>
            </a:r>
            <a:r>
              <a:rPr lang="ja-JP" altLang="en-US" sz="2400"/>
              <a:t>’</a:t>
            </a:r>
            <a:r>
              <a:rPr lang="en-US" altLang="ja-JP" sz="2400" dirty="0"/>
              <a:t> = a</a:t>
            </a:r>
            <a:r>
              <a:rPr lang="ja-JP" altLang="en-US" sz="2400"/>
              <a:t>’</a:t>
            </a:r>
            <a:r>
              <a:rPr lang="en-US" altLang="ja-JP" sz="2400" dirty="0"/>
              <a:t>+b</a:t>
            </a:r>
            <a:r>
              <a:rPr lang="ja-JP" altLang="en-US" sz="2400"/>
              <a:t>’</a:t>
            </a:r>
            <a:endParaRPr lang="en-US" altLang="en-US" sz="2400" dirty="0"/>
          </a:p>
        </p:txBody>
      </p:sp>
      <p:sp>
        <p:nvSpPr>
          <p:cNvPr id="19485" name="Slide Number Placeholder 2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066122C8-74A3-495D-AE17-83E26151C3E1}" type="slidenum">
              <a:rPr lang="en-US" altLang="en-US" sz="1400" smtClean="0"/>
              <a:pPr eaLnBrk="1" hangingPunct="1">
                <a:spcBef>
                  <a:spcPct val="0"/>
                </a:spcBef>
                <a:buFontTx/>
                <a:buNone/>
              </a:pPr>
              <a:t>22</a:t>
            </a:fld>
            <a:endParaRPr lang="en-US" altLang="en-US" sz="1400" dirty="0"/>
          </a:p>
        </p:txBody>
      </p:sp>
      <p:sp>
        <p:nvSpPr>
          <p:cNvPr id="30" name="Title 1"/>
          <p:cNvSpPr txBox="1">
            <a:spLocks/>
          </p:cNvSpPr>
          <p:nvPr/>
        </p:nvSpPr>
        <p:spPr>
          <a:xfrm>
            <a:off x="609600" y="10459"/>
            <a:ext cx="83058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3200" kern="0" dirty="0"/>
              <a:t>Other Types of Gates: Block Diagram Transform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722453" y="889001"/>
            <a:ext cx="7543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c. Sum of Products (Using only NAND gates)</a:t>
            </a:r>
          </a:p>
        </p:txBody>
      </p:sp>
      <p:grpSp>
        <p:nvGrpSpPr>
          <p:cNvPr id="2" name="Group 1"/>
          <p:cNvGrpSpPr/>
          <p:nvPr/>
        </p:nvGrpSpPr>
        <p:grpSpPr>
          <a:xfrm>
            <a:off x="533400" y="2177653"/>
            <a:ext cx="8001000" cy="3886200"/>
            <a:chOff x="533400" y="1028700"/>
            <a:chExt cx="8001000" cy="2914650"/>
          </a:xfrm>
        </p:grpSpPr>
        <p:sp>
          <p:nvSpPr>
            <p:cNvPr id="20483" name="AutoShape 29"/>
            <p:cNvSpPr>
              <a:spLocks noChangeArrowheads="1"/>
            </p:cNvSpPr>
            <p:nvPr/>
          </p:nvSpPr>
          <p:spPr bwMode="auto">
            <a:xfrm>
              <a:off x="1066800" y="102870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484" name="AutoShape 30"/>
            <p:cNvSpPr>
              <a:spLocks noChangeArrowheads="1"/>
            </p:cNvSpPr>
            <p:nvPr/>
          </p:nvSpPr>
          <p:spPr bwMode="auto">
            <a:xfrm>
              <a:off x="1066800" y="142875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485" name="Line 32"/>
            <p:cNvSpPr>
              <a:spLocks noChangeShapeType="1"/>
            </p:cNvSpPr>
            <p:nvPr/>
          </p:nvSpPr>
          <p:spPr bwMode="auto">
            <a:xfrm>
              <a:off x="838200" y="10858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86" name="Line 33"/>
            <p:cNvSpPr>
              <a:spLocks noChangeShapeType="1"/>
            </p:cNvSpPr>
            <p:nvPr/>
          </p:nvSpPr>
          <p:spPr bwMode="auto">
            <a:xfrm>
              <a:off x="838200" y="12573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87" name="Line 34"/>
            <p:cNvSpPr>
              <a:spLocks noChangeShapeType="1"/>
            </p:cNvSpPr>
            <p:nvPr/>
          </p:nvSpPr>
          <p:spPr bwMode="auto">
            <a:xfrm>
              <a:off x="838200" y="15430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88" name="Line 35"/>
            <p:cNvSpPr>
              <a:spLocks noChangeShapeType="1"/>
            </p:cNvSpPr>
            <p:nvPr/>
          </p:nvSpPr>
          <p:spPr bwMode="auto">
            <a:xfrm>
              <a:off x="838200" y="16573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89" name="Line 36"/>
            <p:cNvSpPr>
              <a:spLocks noChangeShapeType="1"/>
            </p:cNvSpPr>
            <p:nvPr/>
          </p:nvSpPr>
          <p:spPr bwMode="auto">
            <a:xfrm>
              <a:off x="1447800" y="12001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90" name="Line 37"/>
            <p:cNvSpPr>
              <a:spLocks noChangeShapeType="1"/>
            </p:cNvSpPr>
            <p:nvPr/>
          </p:nvSpPr>
          <p:spPr bwMode="auto">
            <a:xfrm>
              <a:off x="1447800" y="15430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91" name="Line 38"/>
            <p:cNvSpPr>
              <a:spLocks noChangeShapeType="1"/>
            </p:cNvSpPr>
            <p:nvPr/>
          </p:nvSpPr>
          <p:spPr bwMode="auto">
            <a:xfrm>
              <a:off x="1676400" y="1200150"/>
              <a:ext cx="0" cy="114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92" name="Line 39"/>
            <p:cNvSpPr>
              <a:spLocks noChangeShapeType="1"/>
            </p:cNvSpPr>
            <p:nvPr/>
          </p:nvSpPr>
          <p:spPr bwMode="auto">
            <a:xfrm>
              <a:off x="1676400" y="131445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93" name="Line 40"/>
            <p:cNvSpPr>
              <a:spLocks noChangeShapeType="1"/>
            </p:cNvSpPr>
            <p:nvPr/>
          </p:nvSpPr>
          <p:spPr bwMode="auto">
            <a:xfrm>
              <a:off x="2286000" y="13716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94" name="AutoShape 41"/>
            <p:cNvSpPr>
              <a:spLocks noChangeArrowheads="1"/>
            </p:cNvSpPr>
            <p:nvPr/>
          </p:nvSpPr>
          <p:spPr bwMode="auto">
            <a:xfrm flipH="1">
              <a:off x="1752600" y="1143000"/>
              <a:ext cx="5334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495" name="Text Box 42"/>
            <p:cNvSpPr txBox="1">
              <a:spLocks noChangeArrowheads="1"/>
            </p:cNvSpPr>
            <p:nvPr/>
          </p:nvSpPr>
          <p:spPr bwMode="auto">
            <a:xfrm>
              <a:off x="2590800" y="1143000"/>
              <a:ext cx="51167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20496" name="AutoShape 43"/>
            <p:cNvSpPr>
              <a:spLocks noChangeArrowheads="1"/>
            </p:cNvSpPr>
            <p:nvPr/>
          </p:nvSpPr>
          <p:spPr bwMode="auto">
            <a:xfrm>
              <a:off x="3429000" y="102870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497" name="AutoShape 44"/>
            <p:cNvSpPr>
              <a:spLocks noChangeArrowheads="1"/>
            </p:cNvSpPr>
            <p:nvPr/>
          </p:nvSpPr>
          <p:spPr bwMode="auto">
            <a:xfrm>
              <a:off x="3429000" y="142875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498" name="Line 45"/>
            <p:cNvSpPr>
              <a:spLocks noChangeShapeType="1"/>
            </p:cNvSpPr>
            <p:nvPr/>
          </p:nvSpPr>
          <p:spPr bwMode="auto">
            <a:xfrm>
              <a:off x="3200400" y="10858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99" name="Line 46"/>
            <p:cNvSpPr>
              <a:spLocks noChangeShapeType="1"/>
            </p:cNvSpPr>
            <p:nvPr/>
          </p:nvSpPr>
          <p:spPr bwMode="auto">
            <a:xfrm>
              <a:off x="3200400" y="12573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00" name="Line 47"/>
            <p:cNvSpPr>
              <a:spLocks noChangeShapeType="1"/>
            </p:cNvSpPr>
            <p:nvPr/>
          </p:nvSpPr>
          <p:spPr bwMode="auto">
            <a:xfrm>
              <a:off x="3200400" y="15430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01" name="Line 48"/>
            <p:cNvSpPr>
              <a:spLocks noChangeShapeType="1"/>
            </p:cNvSpPr>
            <p:nvPr/>
          </p:nvSpPr>
          <p:spPr bwMode="auto">
            <a:xfrm>
              <a:off x="3200400" y="16573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02" name="Line 49"/>
            <p:cNvSpPr>
              <a:spLocks noChangeShapeType="1"/>
            </p:cNvSpPr>
            <p:nvPr/>
          </p:nvSpPr>
          <p:spPr bwMode="auto">
            <a:xfrm>
              <a:off x="3962400" y="12001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03" name="Line 50"/>
            <p:cNvSpPr>
              <a:spLocks noChangeShapeType="1"/>
            </p:cNvSpPr>
            <p:nvPr/>
          </p:nvSpPr>
          <p:spPr bwMode="auto">
            <a:xfrm>
              <a:off x="3962400" y="15430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04" name="Line 51"/>
            <p:cNvSpPr>
              <a:spLocks noChangeShapeType="1"/>
            </p:cNvSpPr>
            <p:nvPr/>
          </p:nvSpPr>
          <p:spPr bwMode="auto">
            <a:xfrm>
              <a:off x="4191000" y="1200150"/>
              <a:ext cx="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05" name="Line 52"/>
            <p:cNvSpPr>
              <a:spLocks noChangeShapeType="1"/>
            </p:cNvSpPr>
            <p:nvPr/>
          </p:nvSpPr>
          <p:spPr bwMode="auto">
            <a:xfrm>
              <a:off x="4191000" y="12573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06" name="Line 53"/>
            <p:cNvSpPr>
              <a:spLocks noChangeShapeType="1"/>
            </p:cNvSpPr>
            <p:nvPr/>
          </p:nvSpPr>
          <p:spPr bwMode="auto">
            <a:xfrm>
              <a:off x="4953000" y="13716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07" name="AutoShape 54"/>
            <p:cNvSpPr>
              <a:spLocks noChangeArrowheads="1"/>
            </p:cNvSpPr>
            <p:nvPr/>
          </p:nvSpPr>
          <p:spPr bwMode="auto">
            <a:xfrm flipH="1">
              <a:off x="4419600" y="1143000"/>
              <a:ext cx="5334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08" name="Oval 55"/>
            <p:cNvSpPr>
              <a:spLocks noChangeArrowheads="1"/>
            </p:cNvSpPr>
            <p:nvPr/>
          </p:nvSpPr>
          <p:spPr bwMode="auto">
            <a:xfrm>
              <a:off x="3810000" y="11430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09" name="Oval 56"/>
            <p:cNvSpPr>
              <a:spLocks noChangeArrowheads="1"/>
            </p:cNvSpPr>
            <p:nvPr/>
          </p:nvSpPr>
          <p:spPr bwMode="auto">
            <a:xfrm>
              <a:off x="3810000" y="14859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10" name="Line 57"/>
            <p:cNvSpPr>
              <a:spLocks noChangeShapeType="1"/>
            </p:cNvSpPr>
            <p:nvPr/>
          </p:nvSpPr>
          <p:spPr bwMode="auto">
            <a:xfrm>
              <a:off x="4191000" y="1485900"/>
              <a:ext cx="0" cy="57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11" name="Line 58"/>
            <p:cNvSpPr>
              <a:spLocks noChangeShapeType="1"/>
            </p:cNvSpPr>
            <p:nvPr/>
          </p:nvSpPr>
          <p:spPr bwMode="auto">
            <a:xfrm>
              <a:off x="4191000" y="14859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12" name="Oval 61"/>
            <p:cNvSpPr>
              <a:spLocks noChangeArrowheads="1"/>
            </p:cNvSpPr>
            <p:nvPr/>
          </p:nvSpPr>
          <p:spPr bwMode="auto">
            <a:xfrm>
              <a:off x="4419600" y="12001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13" name="Oval 62"/>
            <p:cNvSpPr>
              <a:spLocks noChangeArrowheads="1"/>
            </p:cNvSpPr>
            <p:nvPr/>
          </p:nvSpPr>
          <p:spPr bwMode="auto">
            <a:xfrm>
              <a:off x="4419600" y="14287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14" name="Text Box 63"/>
            <p:cNvSpPr txBox="1">
              <a:spLocks noChangeArrowheads="1"/>
            </p:cNvSpPr>
            <p:nvPr/>
          </p:nvSpPr>
          <p:spPr bwMode="auto">
            <a:xfrm>
              <a:off x="5334000" y="1085850"/>
              <a:ext cx="51167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20515" name="Line 64"/>
            <p:cNvSpPr>
              <a:spLocks noChangeShapeType="1"/>
            </p:cNvSpPr>
            <p:nvPr/>
          </p:nvSpPr>
          <p:spPr bwMode="auto">
            <a:xfrm>
              <a:off x="1676400" y="1428750"/>
              <a:ext cx="0" cy="114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16" name="Line 65"/>
            <p:cNvSpPr>
              <a:spLocks noChangeShapeType="1"/>
            </p:cNvSpPr>
            <p:nvPr/>
          </p:nvSpPr>
          <p:spPr bwMode="auto">
            <a:xfrm>
              <a:off x="1676400" y="142875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17" name="AutoShape 66"/>
            <p:cNvSpPr>
              <a:spLocks noChangeArrowheads="1"/>
            </p:cNvSpPr>
            <p:nvPr/>
          </p:nvSpPr>
          <p:spPr bwMode="auto">
            <a:xfrm>
              <a:off x="6172200" y="102870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18" name="AutoShape 67"/>
            <p:cNvSpPr>
              <a:spLocks noChangeArrowheads="1"/>
            </p:cNvSpPr>
            <p:nvPr/>
          </p:nvSpPr>
          <p:spPr bwMode="auto">
            <a:xfrm>
              <a:off x="6172200" y="142875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19" name="Line 68"/>
            <p:cNvSpPr>
              <a:spLocks noChangeShapeType="1"/>
            </p:cNvSpPr>
            <p:nvPr/>
          </p:nvSpPr>
          <p:spPr bwMode="auto">
            <a:xfrm>
              <a:off x="5943600" y="10858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20" name="Line 69"/>
            <p:cNvSpPr>
              <a:spLocks noChangeShapeType="1"/>
            </p:cNvSpPr>
            <p:nvPr/>
          </p:nvSpPr>
          <p:spPr bwMode="auto">
            <a:xfrm>
              <a:off x="5943600" y="12573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21" name="Line 70"/>
            <p:cNvSpPr>
              <a:spLocks noChangeShapeType="1"/>
            </p:cNvSpPr>
            <p:nvPr/>
          </p:nvSpPr>
          <p:spPr bwMode="auto">
            <a:xfrm>
              <a:off x="5943600" y="15430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22" name="Line 71"/>
            <p:cNvSpPr>
              <a:spLocks noChangeShapeType="1"/>
            </p:cNvSpPr>
            <p:nvPr/>
          </p:nvSpPr>
          <p:spPr bwMode="auto">
            <a:xfrm>
              <a:off x="5943600" y="16573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23" name="Oval 72"/>
            <p:cNvSpPr>
              <a:spLocks noChangeArrowheads="1"/>
            </p:cNvSpPr>
            <p:nvPr/>
          </p:nvSpPr>
          <p:spPr bwMode="auto">
            <a:xfrm>
              <a:off x="6553200" y="11430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24" name="Oval 73"/>
            <p:cNvSpPr>
              <a:spLocks noChangeArrowheads="1"/>
            </p:cNvSpPr>
            <p:nvPr/>
          </p:nvSpPr>
          <p:spPr bwMode="auto">
            <a:xfrm>
              <a:off x="6553200" y="14859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25" name="AutoShape 74"/>
            <p:cNvSpPr>
              <a:spLocks noChangeArrowheads="1"/>
            </p:cNvSpPr>
            <p:nvPr/>
          </p:nvSpPr>
          <p:spPr bwMode="auto">
            <a:xfrm>
              <a:off x="7239000" y="120015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26" name="Line 75"/>
            <p:cNvSpPr>
              <a:spLocks noChangeShapeType="1"/>
            </p:cNvSpPr>
            <p:nvPr/>
          </p:nvSpPr>
          <p:spPr bwMode="auto">
            <a:xfrm>
              <a:off x="7772400" y="131445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27" name="Line 76"/>
            <p:cNvSpPr>
              <a:spLocks noChangeShapeType="1"/>
            </p:cNvSpPr>
            <p:nvPr/>
          </p:nvSpPr>
          <p:spPr bwMode="auto">
            <a:xfrm>
              <a:off x="6705600" y="12001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28" name="Line 77"/>
            <p:cNvSpPr>
              <a:spLocks noChangeShapeType="1"/>
            </p:cNvSpPr>
            <p:nvPr/>
          </p:nvSpPr>
          <p:spPr bwMode="auto">
            <a:xfrm>
              <a:off x="6705600" y="15430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29" name="Line 78"/>
            <p:cNvSpPr>
              <a:spLocks noChangeShapeType="1"/>
            </p:cNvSpPr>
            <p:nvPr/>
          </p:nvSpPr>
          <p:spPr bwMode="auto">
            <a:xfrm>
              <a:off x="6934200" y="1200150"/>
              <a:ext cx="0" cy="114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30" name="Line 79"/>
            <p:cNvSpPr>
              <a:spLocks noChangeShapeType="1"/>
            </p:cNvSpPr>
            <p:nvPr/>
          </p:nvSpPr>
          <p:spPr bwMode="auto">
            <a:xfrm>
              <a:off x="6934200" y="131445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31" name="Line 80"/>
            <p:cNvSpPr>
              <a:spLocks noChangeShapeType="1"/>
            </p:cNvSpPr>
            <p:nvPr/>
          </p:nvSpPr>
          <p:spPr bwMode="auto">
            <a:xfrm>
              <a:off x="6934200" y="1428750"/>
              <a:ext cx="0" cy="114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32" name="Line 81"/>
            <p:cNvSpPr>
              <a:spLocks noChangeShapeType="1"/>
            </p:cNvSpPr>
            <p:nvPr/>
          </p:nvSpPr>
          <p:spPr bwMode="auto">
            <a:xfrm>
              <a:off x="6934200" y="142875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33" name="Oval 82"/>
            <p:cNvSpPr>
              <a:spLocks noChangeArrowheads="1"/>
            </p:cNvSpPr>
            <p:nvPr/>
          </p:nvSpPr>
          <p:spPr bwMode="auto">
            <a:xfrm>
              <a:off x="7620000" y="12573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34" name="Text Box 83"/>
            <p:cNvSpPr txBox="1">
              <a:spLocks noChangeArrowheads="1"/>
            </p:cNvSpPr>
            <p:nvPr/>
          </p:nvSpPr>
          <p:spPr bwMode="auto">
            <a:xfrm>
              <a:off x="914400" y="2057401"/>
              <a:ext cx="754380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Sum of Products (We create many bubbles with NOR gates)</a:t>
              </a:r>
            </a:p>
          </p:txBody>
        </p:sp>
        <p:sp>
          <p:nvSpPr>
            <p:cNvPr id="20535" name="AutoShape 84"/>
            <p:cNvSpPr>
              <a:spLocks noChangeArrowheads="1"/>
            </p:cNvSpPr>
            <p:nvPr/>
          </p:nvSpPr>
          <p:spPr bwMode="auto">
            <a:xfrm>
              <a:off x="762000" y="257175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36" name="AutoShape 85"/>
            <p:cNvSpPr>
              <a:spLocks noChangeArrowheads="1"/>
            </p:cNvSpPr>
            <p:nvPr/>
          </p:nvSpPr>
          <p:spPr bwMode="auto">
            <a:xfrm>
              <a:off x="762000" y="2971800"/>
              <a:ext cx="381000" cy="2857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37" name="Line 86"/>
            <p:cNvSpPr>
              <a:spLocks noChangeShapeType="1"/>
            </p:cNvSpPr>
            <p:nvPr/>
          </p:nvSpPr>
          <p:spPr bwMode="auto">
            <a:xfrm>
              <a:off x="533400" y="26289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38" name="Line 87"/>
            <p:cNvSpPr>
              <a:spLocks noChangeShapeType="1"/>
            </p:cNvSpPr>
            <p:nvPr/>
          </p:nvSpPr>
          <p:spPr bwMode="auto">
            <a:xfrm>
              <a:off x="533400" y="28003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39" name="Line 88"/>
            <p:cNvSpPr>
              <a:spLocks noChangeShapeType="1"/>
            </p:cNvSpPr>
            <p:nvPr/>
          </p:nvSpPr>
          <p:spPr bwMode="auto">
            <a:xfrm>
              <a:off x="533400" y="30861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0" name="Line 89"/>
            <p:cNvSpPr>
              <a:spLocks noChangeShapeType="1"/>
            </p:cNvSpPr>
            <p:nvPr/>
          </p:nvSpPr>
          <p:spPr bwMode="auto">
            <a:xfrm>
              <a:off x="533400" y="3200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1" name="Line 90"/>
            <p:cNvSpPr>
              <a:spLocks noChangeShapeType="1"/>
            </p:cNvSpPr>
            <p:nvPr/>
          </p:nvSpPr>
          <p:spPr bwMode="auto">
            <a:xfrm>
              <a:off x="1143000" y="27432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2" name="Line 91"/>
            <p:cNvSpPr>
              <a:spLocks noChangeShapeType="1"/>
            </p:cNvSpPr>
            <p:nvPr/>
          </p:nvSpPr>
          <p:spPr bwMode="auto">
            <a:xfrm>
              <a:off x="1143000" y="30861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3" name="Line 92"/>
            <p:cNvSpPr>
              <a:spLocks noChangeShapeType="1"/>
            </p:cNvSpPr>
            <p:nvPr/>
          </p:nvSpPr>
          <p:spPr bwMode="auto">
            <a:xfrm>
              <a:off x="1371600" y="2743200"/>
              <a:ext cx="0" cy="114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4" name="Line 93"/>
            <p:cNvSpPr>
              <a:spLocks noChangeShapeType="1"/>
            </p:cNvSpPr>
            <p:nvPr/>
          </p:nvSpPr>
          <p:spPr bwMode="auto">
            <a:xfrm>
              <a:off x="1371600" y="28575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5" name="Line 94"/>
            <p:cNvSpPr>
              <a:spLocks noChangeShapeType="1"/>
            </p:cNvSpPr>
            <p:nvPr/>
          </p:nvSpPr>
          <p:spPr bwMode="auto">
            <a:xfrm>
              <a:off x="1752600" y="291465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6" name="Text Box 96"/>
            <p:cNvSpPr txBox="1">
              <a:spLocks noChangeArrowheads="1"/>
            </p:cNvSpPr>
            <p:nvPr/>
          </p:nvSpPr>
          <p:spPr bwMode="auto">
            <a:xfrm>
              <a:off x="2057400" y="2686050"/>
              <a:ext cx="51167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20547" name="Line 116"/>
            <p:cNvSpPr>
              <a:spLocks noChangeShapeType="1"/>
            </p:cNvSpPr>
            <p:nvPr/>
          </p:nvSpPr>
          <p:spPr bwMode="auto">
            <a:xfrm>
              <a:off x="1371600" y="2971800"/>
              <a:ext cx="0" cy="114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8" name="Line 117"/>
            <p:cNvSpPr>
              <a:spLocks noChangeShapeType="1"/>
            </p:cNvSpPr>
            <p:nvPr/>
          </p:nvSpPr>
          <p:spPr bwMode="auto">
            <a:xfrm>
              <a:off x="1371600" y="29718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49" name="AutoShape 135"/>
            <p:cNvSpPr>
              <a:spLocks noChangeArrowheads="1"/>
            </p:cNvSpPr>
            <p:nvPr/>
          </p:nvSpPr>
          <p:spPr bwMode="auto">
            <a:xfrm rot="5400000">
              <a:off x="2667000" y="251460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50" name="Oval 136"/>
            <p:cNvSpPr>
              <a:spLocks noChangeArrowheads="1"/>
            </p:cNvSpPr>
            <p:nvPr/>
          </p:nvSpPr>
          <p:spPr bwMode="auto">
            <a:xfrm>
              <a:off x="2895600" y="25717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51" name="Line 137"/>
            <p:cNvSpPr>
              <a:spLocks noChangeShapeType="1"/>
            </p:cNvSpPr>
            <p:nvPr/>
          </p:nvSpPr>
          <p:spPr bwMode="auto">
            <a:xfrm>
              <a:off x="2514600" y="26289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52" name="Line 138"/>
            <p:cNvSpPr>
              <a:spLocks noChangeShapeType="1"/>
            </p:cNvSpPr>
            <p:nvPr/>
          </p:nvSpPr>
          <p:spPr bwMode="auto">
            <a:xfrm>
              <a:off x="3048000" y="26289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53" name="AutoShape 139"/>
            <p:cNvSpPr>
              <a:spLocks noChangeArrowheads="1"/>
            </p:cNvSpPr>
            <p:nvPr/>
          </p:nvSpPr>
          <p:spPr bwMode="auto">
            <a:xfrm rot="5400000">
              <a:off x="2667000" y="285750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54" name="Oval 140"/>
            <p:cNvSpPr>
              <a:spLocks noChangeArrowheads="1"/>
            </p:cNvSpPr>
            <p:nvPr/>
          </p:nvSpPr>
          <p:spPr bwMode="auto">
            <a:xfrm>
              <a:off x="2895600" y="29146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55" name="Line 141"/>
            <p:cNvSpPr>
              <a:spLocks noChangeShapeType="1"/>
            </p:cNvSpPr>
            <p:nvPr/>
          </p:nvSpPr>
          <p:spPr bwMode="auto">
            <a:xfrm>
              <a:off x="2514600" y="2971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56" name="Line 142"/>
            <p:cNvSpPr>
              <a:spLocks noChangeShapeType="1"/>
            </p:cNvSpPr>
            <p:nvPr/>
          </p:nvSpPr>
          <p:spPr bwMode="auto">
            <a:xfrm>
              <a:off x="3048000" y="29718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57" name="AutoShape 143"/>
            <p:cNvSpPr>
              <a:spLocks noChangeArrowheads="1"/>
            </p:cNvSpPr>
            <p:nvPr/>
          </p:nvSpPr>
          <p:spPr bwMode="auto">
            <a:xfrm rot="5400000">
              <a:off x="2667000" y="337185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58" name="Oval 144"/>
            <p:cNvSpPr>
              <a:spLocks noChangeArrowheads="1"/>
            </p:cNvSpPr>
            <p:nvPr/>
          </p:nvSpPr>
          <p:spPr bwMode="auto">
            <a:xfrm>
              <a:off x="2895600" y="34290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59" name="Line 145"/>
            <p:cNvSpPr>
              <a:spLocks noChangeShapeType="1"/>
            </p:cNvSpPr>
            <p:nvPr/>
          </p:nvSpPr>
          <p:spPr bwMode="auto">
            <a:xfrm>
              <a:off x="2514600" y="34861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60" name="Line 146"/>
            <p:cNvSpPr>
              <a:spLocks noChangeShapeType="1"/>
            </p:cNvSpPr>
            <p:nvPr/>
          </p:nvSpPr>
          <p:spPr bwMode="auto">
            <a:xfrm>
              <a:off x="3048000" y="34861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61" name="AutoShape 147"/>
            <p:cNvSpPr>
              <a:spLocks noChangeArrowheads="1"/>
            </p:cNvSpPr>
            <p:nvPr/>
          </p:nvSpPr>
          <p:spPr bwMode="auto">
            <a:xfrm rot="5400000">
              <a:off x="2667000" y="371475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62" name="Oval 148"/>
            <p:cNvSpPr>
              <a:spLocks noChangeArrowheads="1"/>
            </p:cNvSpPr>
            <p:nvPr/>
          </p:nvSpPr>
          <p:spPr bwMode="auto">
            <a:xfrm>
              <a:off x="2895600" y="37719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63" name="Line 149"/>
            <p:cNvSpPr>
              <a:spLocks noChangeShapeType="1"/>
            </p:cNvSpPr>
            <p:nvPr/>
          </p:nvSpPr>
          <p:spPr bwMode="auto">
            <a:xfrm>
              <a:off x="2514600" y="38290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64" name="Line 150"/>
            <p:cNvSpPr>
              <a:spLocks noChangeShapeType="1"/>
            </p:cNvSpPr>
            <p:nvPr/>
          </p:nvSpPr>
          <p:spPr bwMode="auto">
            <a:xfrm>
              <a:off x="3048000" y="38290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65" name="Oval 151"/>
            <p:cNvSpPr>
              <a:spLocks noChangeArrowheads="1"/>
            </p:cNvSpPr>
            <p:nvPr/>
          </p:nvSpPr>
          <p:spPr bwMode="auto">
            <a:xfrm>
              <a:off x="3124200" y="25717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66" name="Oval 152"/>
            <p:cNvSpPr>
              <a:spLocks noChangeArrowheads="1"/>
            </p:cNvSpPr>
            <p:nvPr/>
          </p:nvSpPr>
          <p:spPr bwMode="auto">
            <a:xfrm>
              <a:off x="3124200" y="29146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67" name="Oval 153"/>
            <p:cNvSpPr>
              <a:spLocks noChangeArrowheads="1"/>
            </p:cNvSpPr>
            <p:nvPr/>
          </p:nvSpPr>
          <p:spPr bwMode="auto">
            <a:xfrm>
              <a:off x="3124200" y="34290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68" name="Oval 154"/>
            <p:cNvSpPr>
              <a:spLocks noChangeArrowheads="1"/>
            </p:cNvSpPr>
            <p:nvPr/>
          </p:nvSpPr>
          <p:spPr bwMode="auto">
            <a:xfrm>
              <a:off x="3124200" y="37719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69" name="AutoShape 155"/>
            <p:cNvSpPr>
              <a:spLocks noChangeArrowheads="1"/>
            </p:cNvSpPr>
            <p:nvPr/>
          </p:nvSpPr>
          <p:spPr bwMode="auto">
            <a:xfrm>
              <a:off x="3276600" y="2514600"/>
              <a:ext cx="609600" cy="5143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70" name="Line 157"/>
            <p:cNvSpPr>
              <a:spLocks noChangeShapeType="1"/>
            </p:cNvSpPr>
            <p:nvPr/>
          </p:nvSpPr>
          <p:spPr bwMode="auto">
            <a:xfrm>
              <a:off x="3886200" y="27432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71" name="AutoShape 158"/>
            <p:cNvSpPr>
              <a:spLocks noChangeArrowheads="1"/>
            </p:cNvSpPr>
            <p:nvPr/>
          </p:nvSpPr>
          <p:spPr bwMode="auto">
            <a:xfrm>
              <a:off x="3276600" y="3429000"/>
              <a:ext cx="609600" cy="51435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72" name="Line 159"/>
            <p:cNvSpPr>
              <a:spLocks noChangeShapeType="1"/>
            </p:cNvSpPr>
            <p:nvPr/>
          </p:nvSpPr>
          <p:spPr bwMode="auto">
            <a:xfrm>
              <a:off x="3886200" y="36576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73" name="Line 160"/>
            <p:cNvSpPr>
              <a:spLocks noChangeShapeType="1"/>
            </p:cNvSpPr>
            <p:nvPr/>
          </p:nvSpPr>
          <p:spPr bwMode="auto">
            <a:xfrm>
              <a:off x="3886200" y="37147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74" name="Line 161"/>
            <p:cNvSpPr>
              <a:spLocks noChangeShapeType="1"/>
            </p:cNvSpPr>
            <p:nvPr/>
          </p:nvSpPr>
          <p:spPr bwMode="auto">
            <a:xfrm>
              <a:off x="4114800" y="2743200"/>
              <a:ext cx="0" cy="3429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75" name="Line 162"/>
            <p:cNvSpPr>
              <a:spLocks noChangeShapeType="1"/>
            </p:cNvSpPr>
            <p:nvPr/>
          </p:nvSpPr>
          <p:spPr bwMode="auto">
            <a:xfrm flipV="1">
              <a:off x="4114800" y="3314700"/>
              <a:ext cx="0" cy="4000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76" name="Line 163"/>
            <p:cNvSpPr>
              <a:spLocks noChangeShapeType="1"/>
            </p:cNvSpPr>
            <p:nvPr/>
          </p:nvSpPr>
          <p:spPr bwMode="auto">
            <a:xfrm>
              <a:off x="4114800" y="30861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77" name="Line 164"/>
            <p:cNvSpPr>
              <a:spLocks noChangeShapeType="1"/>
            </p:cNvSpPr>
            <p:nvPr/>
          </p:nvSpPr>
          <p:spPr bwMode="auto">
            <a:xfrm>
              <a:off x="4114800" y="33147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78" name="AutoShape 165"/>
            <p:cNvSpPr>
              <a:spLocks noChangeArrowheads="1"/>
            </p:cNvSpPr>
            <p:nvPr/>
          </p:nvSpPr>
          <p:spPr bwMode="auto">
            <a:xfrm flipH="1">
              <a:off x="4191000" y="2971800"/>
              <a:ext cx="4572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79" name="Oval 167"/>
            <p:cNvSpPr>
              <a:spLocks noChangeArrowheads="1"/>
            </p:cNvSpPr>
            <p:nvPr/>
          </p:nvSpPr>
          <p:spPr bwMode="auto">
            <a:xfrm>
              <a:off x="4648200" y="31432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80" name="Line 168"/>
            <p:cNvSpPr>
              <a:spLocks noChangeShapeType="1"/>
            </p:cNvSpPr>
            <p:nvPr/>
          </p:nvSpPr>
          <p:spPr bwMode="auto">
            <a:xfrm>
              <a:off x="4800600" y="3200400"/>
              <a:ext cx="7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81" name="AutoShape 169"/>
            <p:cNvSpPr>
              <a:spLocks noChangeArrowheads="1"/>
            </p:cNvSpPr>
            <p:nvPr/>
          </p:nvSpPr>
          <p:spPr bwMode="auto">
            <a:xfrm rot="5400000">
              <a:off x="5029200" y="308610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82" name="Oval 170"/>
            <p:cNvSpPr>
              <a:spLocks noChangeArrowheads="1"/>
            </p:cNvSpPr>
            <p:nvPr/>
          </p:nvSpPr>
          <p:spPr bwMode="auto">
            <a:xfrm>
              <a:off x="5257800" y="31432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83" name="Line 171"/>
            <p:cNvSpPr>
              <a:spLocks noChangeShapeType="1"/>
            </p:cNvSpPr>
            <p:nvPr/>
          </p:nvSpPr>
          <p:spPr bwMode="auto">
            <a:xfrm>
              <a:off x="4876800" y="32004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84" name="Line 172"/>
            <p:cNvSpPr>
              <a:spLocks noChangeShapeType="1"/>
            </p:cNvSpPr>
            <p:nvPr/>
          </p:nvSpPr>
          <p:spPr bwMode="auto">
            <a:xfrm>
              <a:off x="5410200" y="32004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85" name="AutoShape 95"/>
            <p:cNvSpPr>
              <a:spLocks noChangeArrowheads="1"/>
            </p:cNvSpPr>
            <p:nvPr/>
          </p:nvSpPr>
          <p:spPr bwMode="auto">
            <a:xfrm flipH="1">
              <a:off x="1371600" y="2686050"/>
              <a:ext cx="5334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86" name="Text Box 209"/>
            <p:cNvSpPr txBox="1">
              <a:spLocks noChangeArrowheads="1"/>
            </p:cNvSpPr>
            <p:nvPr/>
          </p:nvSpPr>
          <p:spPr bwMode="auto">
            <a:xfrm>
              <a:off x="5181600" y="2628900"/>
              <a:ext cx="51167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20587" name="AutoShape 210"/>
            <p:cNvSpPr>
              <a:spLocks noChangeArrowheads="1"/>
            </p:cNvSpPr>
            <p:nvPr/>
          </p:nvSpPr>
          <p:spPr bwMode="auto">
            <a:xfrm rot="5400000">
              <a:off x="5791200" y="245745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88" name="Oval 211"/>
            <p:cNvSpPr>
              <a:spLocks noChangeArrowheads="1"/>
            </p:cNvSpPr>
            <p:nvPr/>
          </p:nvSpPr>
          <p:spPr bwMode="auto">
            <a:xfrm>
              <a:off x="6019800" y="25146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89" name="Line 212"/>
            <p:cNvSpPr>
              <a:spLocks noChangeShapeType="1"/>
            </p:cNvSpPr>
            <p:nvPr/>
          </p:nvSpPr>
          <p:spPr bwMode="auto">
            <a:xfrm>
              <a:off x="5638800" y="25717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90" name="Line 213"/>
            <p:cNvSpPr>
              <a:spLocks noChangeShapeType="1"/>
            </p:cNvSpPr>
            <p:nvPr/>
          </p:nvSpPr>
          <p:spPr bwMode="auto">
            <a:xfrm>
              <a:off x="6172200" y="25717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91" name="AutoShape 214"/>
            <p:cNvSpPr>
              <a:spLocks noChangeArrowheads="1"/>
            </p:cNvSpPr>
            <p:nvPr/>
          </p:nvSpPr>
          <p:spPr bwMode="auto">
            <a:xfrm rot="5400000">
              <a:off x="5791200" y="280035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92" name="Oval 215"/>
            <p:cNvSpPr>
              <a:spLocks noChangeArrowheads="1"/>
            </p:cNvSpPr>
            <p:nvPr/>
          </p:nvSpPr>
          <p:spPr bwMode="auto">
            <a:xfrm>
              <a:off x="6019800" y="28575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93" name="Line 216"/>
            <p:cNvSpPr>
              <a:spLocks noChangeShapeType="1"/>
            </p:cNvSpPr>
            <p:nvPr/>
          </p:nvSpPr>
          <p:spPr bwMode="auto">
            <a:xfrm>
              <a:off x="5638800" y="29146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94" name="Line 217"/>
            <p:cNvSpPr>
              <a:spLocks noChangeShapeType="1"/>
            </p:cNvSpPr>
            <p:nvPr/>
          </p:nvSpPr>
          <p:spPr bwMode="auto">
            <a:xfrm>
              <a:off x="6172200" y="29146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95" name="AutoShape 218"/>
            <p:cNvSpPr>
              <a:spLocks noChangeArrowheads="1"/>
            </p:cNvSpPr>
            <p:nvPr/>
          </p:nvSpPr>
          <p:spPr bwMode="auto">
            <a:xfrm rot="5400000">
              <a:off x="5791200" y="331470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96" name="Oval 219"/>
            <p:cNvSpPr>
              <a:spLocks noChangeArrowheads="1"/>
            </p:cNvSpPr>
            <p:nvPr/>
          </p:nvSpPr>
          <p:spPr bwMode="auto">
            <a:xfrm>
              <a:off x="6019800" y="33718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597" name="Line 220"/>
            <p:cNvSpPr>
              <a:spLocks noChangeShapeType="1"/>
            </p:cNvSpPr>
            <p:nvPr/>
          </p:nvSpPr>
          <p:spPr bwMode="auto">
            <a:xfrm>
              <a:off x="5638800" y="34290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98" name="Line 221"/>
            <p:cNvSpPr>
              <a:spLocks noChangeShapeType="1"/>
            </p:cNvSpPr>
            <p:nvPr/>
          </p:nvSpPr>
          <p:spPr bwMode="auto">
            <a:xfrm>
              <a:off x="6172200" y="34290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599" name="AutoShape 222"/>
            <p:cNvSpPr>
              <a:spLocks noChangeArrowheads="1"/>
            </p:cNvSpPr>
            <p:nvPr/>
          </p:nvSpPr>
          <p:spPr bwMode="auto">
            <a:xfrm rot="5400000">
              <a:off x="5791200" y="365760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00" name="Oval 223"/>
            <p:cNvSpPr>
              <a:spLocks noChangeArrowheads="1"/>
            </p:cNvSpPr>
            <p:nvPr/>
          </p:nvSpPr>
          <p:spPr bwMode="auto">
            <a:xfrm>
              <a:off x="6019800" y="371475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01" name="Line 224"/>
            <p:cNvSpPr>
              <a:spLocks noChangeShapeType="1"/>
            </p:cNvSpPr>
            <p:nvPr/>
          </p:nvSpPr>
          <p:spPr bwMode="auto">
            <a:xfrm>
              <a:off x="5638800" y="37719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02" name="Line 225"/>
            <p:cNvSpPr>
              <a:spLocks noChangeShapeType="1"/>
            </p:cNvSpPr>
            <p:nvPr/>
          </p:nvSpPr>
          <p:spPr bwMode="auto">
            <a:xfrm>
              <a:off x="6172200" y="377190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03" name="Line 231"/>
            <p:cNvSpPr>
              <a:spLocks noChangeShapeType="1"/>
            </p:cNvSpPr>
            <p:nvPr/>
          </p:nvSpPr>
          <p:spPr bwMode="auto">
            <a:xfrm>
              <a:off x="6858000" y="26860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04" name="Line 233"/>
            <p:cNvSpPr>
              <a:spLocks noChangeShapeType="1"/>
            </p:cNvSpPr>
            <p:nvPr/>
          </p:nvSpPr>
          <p:spPr bwMode="auto">
            <a:xfrm>
              <a:off x="6858000" y="360045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05" name="Line 234"/>
            <p:cNvSpPr>
              <a:spLocks noChangeShapeType="1"/>
            </p:cNvSpPr>
            <p:nvPr/>
          </p:nvSpPr>
          <p:spPr bwMode="auto">
            <a:xfrm>
              <a:off x="6858000" y="360045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06" name="Line 235"/>
            <p:cNvSpPr>
              <a:spLocks noChangeShapeType="1"/>
            </p:cNvSpPr>
            <p:nvPr/>
          </p:nvSpPr>
          <p:spPr bwMode="auto">
            <a:xfrm>
              <a:off x="7086600" y="2686050"/>
              <a:ext cx="0" cy="3429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07" name="Line 236"/>
            <p:cNvSpPr>
              <a:spLocks noChangeShapeType="1"/>
            </p:cNvSpPr>
            <p:nvPr/>
          </p:nvSpPr>
          <p:spPr bwMode="auto">
            <a:xfrm flipV="1">
              <a:off x="7086600" y="3257550"/>
              <a:ext cx="0" cy="3429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08" name="Line 237"/>
            <p:cNvSpPr>
              <a:spLocks noChangeShapeType="1"/>
            </p:cNvSpPr>
            <p:nvPr/>
          </p:nvSpPr>
          <p:spPr bwMode="auto">
            <a:xfrm>
              <a:off x="7086600" y="30289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09" name="Line 238"/>
            <p:cNvSpPr>
              <a:spLocks noChangeShapeType="1"/>
            </p:cNvSpPr>
            <p:nvPr/>
          </p:nvSpPr>
          <p:spPr bwMode="auto">
            <a:xfrm>
              <a:off x="7086600" y="32575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10" name="AutoShape 239"/>
            <p:cNvSpPr>
              <a:spLocks noChangeArrowheads="1"/>
            </p:cNvSpPr>
            <p:nvPr/>
          </p:nvSpPr>
          <p:spPr bwMode="auto">
            <a:xfrm flipH="1">
              <a:off x="7162800" y="2914650"/>
              <a:ext cx="4572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11" name="Oval 240"/>
            <p:cNvSpPr>
              <a:spLocks noChangeArrowheads="1"/>
            </p:cNvSpPr>
            <p:nvPr/>
          </p:nvSpPr>
          <p:spPr bwMode="auto">
            <a:xfrm>
              <a:off x="7620000" y="30861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12" name="Line 241"/>
            <p:cNvSpPr>
              <a:spLocks noChangeShapeType="1"/>
            </p:cNvSpPr>
            <p:nvPr/>
          </p:nvSpPr>
          <p:spPr bwMode="auto">
            <a:xfrm>
              <a:off x="7772400" y="3143250"/>
              <a:ext cx="76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13" name="AutoShape 242"/>
            <p:cNvSpPr>
              <a:spLocks noChangeArrowheads="1"/>
            </p:cNvSpPr>
            <p:nvPr/>
          </p:nvSpPr>
          <p:spPr bwMode="auto">
            <a:xfrm rot="5400000">
              <a:off x="8001000" y="3028950"/>
              <a:ext cx="228600" cy="228600"/>
            </a:xfrm>
            <a:prstGeom prst="triangle">
              <a:avLst>
                <a:gd name="adj" fmla="val 50000"/>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14" name="Oval 243"/>
            <p:cNvSpPr>
              <a:spLocks noChangeArrowheads="1"/>
            </p:cNvSpPr>
            <p:nvPr/>
          </p:nvSpPr>
          <p:spPr bwMode="auto">
            <a:xfrm>
              <a:off x="8229600" y="30861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15" name="Line 244"/>
            <p:cNvSpPr>
              <a:spLocks noChangeShapeType="1"/>
            </p:cNvSpPr>
            <p:nvPr/>
          </p:nvSpPr>
          <p:spPr bwMode="auto">
            <a:xfrm>
              <a:off x="7848600" y="31432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16" name="Line 245"/>
            <p:cNvSpPr>
              <a:spLocks noChangeShapeType="1"/>
            </p:cNvSpPr>
            <p:nvPr/>
          </p:nvSpPr>
          <p:spPr bwMode="auto">
            <a:xfrm>
              <a:off x="8382000" y="3143250"/>
              <a:ext cx="15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617" name="AutoShape 247"/>
            <p:cNvSpPr>
              <a:spLocks noChangeArrowheads="1"/>
            </p:cNvSpPr>
            <p:nvPr/>
          </p:nvSpPr>
          <p:spPr bwMode="auto">
            <a:xfrm flipH="1">
              <a:off x="6248400" y="2514600"/>
              <a:ext cx="4572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18" name="Oval 248"/>
            <p:cNvSpPr>
              <a:spLocks noChangeArrowheads="1"/>
            </p:cNvSpPr>
            <p:nvPr/>
          </p:nvSpPr>
          <p:spPr bwMode="auto">
            <a:xfrm>
              <a:off x="6705600" y="26289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19" name="AutoShape 249"/>
            <p:cNvSpPr>
              <a:spLocks noChangeArrowheads="1"/>
            </p:cNvSpPr>
            <p:nvPr/>
          </p:nvSpPr>
          <p:spPr bwMode="auto">
            <a:xfrm flipH="1">
              <a:off x="6248400" y="3371850"/>
              <a:ext cx="4572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0620" name="Oval 250"/>
            <p:cNvSpPr>
              <a:spLocks noChangeArrowheads="1"/>
            </p:cNvSpPr>
            <p:nvPr/>
          </p:nvSpPr>
          <p:spPr bwMode="auto">
            <a:xfrm>
              <a:off x="6705600" y="3543300"/>
              <a:ext cx="152400" cy="1143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pSp>
      <p:sp>
        <p:nvSpPr>
          <p:cNvPr id="20621" name="Slide Number Placeholder 140"/>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4DF953E-2A2F-410C-831A-2D5D20E5051D}" type="slidenum">
              <a:rPr lang="en-US" altLang="en-US" sz="1400" smtClean="0"/>
              <a:pPr eaLnBrk="1" hangingPunct="1">
                <a:spcBef>
                  <a:spcPct val="0"/>
                </a:spcBef>
                <a:buFontTx/>
                <a:buNone/>
              </a:pPr>
              <a:t>23</a:t>
            </a:fld>
            <a:endParaRPr lang="en-US" altLang="en-US" sz="1400" dirty="0"/>
          </a:p>
        </p:txBody>
      </p:sp>
      <p:sp>
        <p:nvSpPr>
          <p:cNvPr id="142" name="Title 1"/>
          <p:cNvSpPr txBox="1">
            <a:spLocks/>
          </p:cNvSpPr>
          <p:nvPr/>
        </p:nvSpPr>
        <p:spPr>
          <a:xfrm>
            <a:off x="609600" y="10459"/>
            <a:ext cx="83058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3200" kern="0" dirty="0"/>
              <a:t>Other Types of Gates: Block Diagram Transform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457200" y="1600201"/>
            <a:ext cx="807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 Product of Sums (NOR gates only)</a:t>
            </a:r>
          </a:p>
        </p:txBody>
      </p:sp>
      <p:sp>
        <p:nvSpPr>
          <p:cNvPr id="21507" name="Line 5"/>
          <p:cNvSpPr>
            <a:spLocks noChangeShapeType="1"/>
          </p:cNvSpPr>
          <p:nvPr/>
        </p:nvSpPr>
        <p:spPr bwMode="auto">
          <a:xfrm>
            <a:off x="685800" y="2667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08" name="Line 6"/>
          <p:cNvSpPr>
            <a:spLocks noChangeShapeType="1"/>
          </p:cNvSpPr>
          <p:nvPr/>
        </p:nvSpPr>
        <p:spPr bwMode="auto">
          <a:xfrm>
            <a:off x="685800" y="2819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09" name="Line 7"/>
          <p:cNvSpPr>
            <a:spLocks noChangeShapeType="1"/>
          </p:cNvSpPr>
          <p:nvPr/>
        </p:nvSpPr>
        <p:spPr bwMode="auto">
          <a:xfrm>
            <a:off x="685800" y="32766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10" name="Line 8"/>
          <p:cNvSpPr>
            <a:spLocks noChangeShapeType="1"/>
          </p:cNvSpPr>
          <p:nvPr/>
        </p:nvSpPr>
        <p:spPr bwMode="auto">
          <a:xfrm>
            <a:off x="685800" y="34290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11" name="Line 9"/>
          <p:cNvSpPr>
            <a:spLocks noChangeShapeType="1"/>
          </p:cNvSpPr>
          <p:nvPr/>
        </p:nvSpPr>
        <p:spPr bwMode="auto">
          <a:xfrm>
            <a:off x="1219200" y="2819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12" name="Line 10"/>
          <p:cNvSpPr>
            <a:spLocks noChangeShapeType="1"/>
          </p:cNvSpPr>
          <p:nvPr/>
        </p:nvSpPr>
        <p:spPr bwMode="auto">
          <a:xfrm>
            <a:off x="1219200" y="32766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13" name="Line 11"/>
          <p:cNvSpPr>
            <a:spLocks noChangeShapeType="1"/>
          </p:cNvSpPr>
          <p:nvPr/>
        </p:nvSpPr>
        <p:spPr bwMode="auto">
          <a:xfrm>
            <a:off x="1447800" y="28194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14" name="Line 12"/>
          <p:cNvSpPr>
            <a:spLocks noChangeShapeType="1"/>
          </p:cNvSpPr>
          <p:nvPr/>
        </p:nvSpPr>
        <p:spPr bwMode="auto">
          <a:xfrm>
            <a:off x="1447800" y="29718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15" name="AutoShape 14"/>
          <p:cNvSpPr>
            <a:spLocks noChangeArrowheads="1"/>
          </p:cNvSpPr>
          <p:nvPr/>
        </p:nvSpPr>
        <p:spPr bwMode="auto">
          <a:xfrm flipH="1">
            <a:off x="685800" y="3124200"/>
            <a:ext cx="5334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16" name="Text Box 15"/>
          <p:cNvSpPr txBox="1">
            <a:spLocks noChangeArrowheads="1"/>
          </p:cNvSpPr>
          <p:nvPr/>
        </p:nvSpPr>
        <p:spPr bwMode="auto">
          <a:xfrm>
            <a:off x="2362201" y="2743201"/>
            <a:ext cx="5116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21517" name="Line 35"/>
          <p:cNvSpPr>
            <a:spLocks noChangeShapeType="1"/>
          </p:cNvSpPr>
          <p:nvPr/>
        </p:nvSpPr>
        <p:spPr bwMode="auto">
          <a:xfrm>
            <a:off x="1447800" y="31242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18" name="Line 36"/>
          <p:cNvSpPr>
            <a:spLocks noChangeShapeType="1"/>
          </p:cNvSpPr>
          <p:nvPr/>
        </p:nvSpPr>
        <p:spPr bwMode="auto">
          <a:xfrm>
            <a:off x="1447800" y="31242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19" name="AutoShape 55"/>
          <p:cNvSpPr>
            <a:spLocks noChangeArrowheads="1"/>
          </p:cNvSpPr>
          <p:nvPr/>
        </p:nvSpPr>
        <p:spPr bwMode="auto">
          <a:xfrm flipH="1">
            <a:off x="685800" y="2514600"/>
            <a:ext cx="533400" cy="4572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20" name="Line 13"/>
          <p:cNvSpPr>
            <a:spLocks noChangeShapeType="1"/>
          </p:cNvSpPr>
          <p:nvPr/>
        </p:nvSpPr>
        <p:spPr bwMode="auto">
          <a:xfrm>
            <a:off x="1981200" y="3048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21" name="AutoShape 4"/>
          <p:cNvSpPr>
            <a:spLocks noChangeArrowheads="1"/>
          </p:cNvSpPr>
          <p:nvPr/>
        </p:nvSpPr>
        <p:spPr bwMode="auto">
          <a:xfrm>
            <a:off x="1752600" y="2819400"/>
            <a:ext cx="381000" cy="3810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22" name="AutoShape 56"/>
          <p:cNvSpPr>
            <a:spLocks noChangeArrowheads="1"/>
          </p:cNvSpPr>
          <p:nvPr/>
        </p:nvSpPr>
        <p:spPr bwMode="auto">
          <a:xfrm flipH="1">
            <a:off x="3124200" y="2514600"/>
            <a:ext cx="457200" cy="6096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23" name="Oval 57"/>
          <p:cNvSpPr>
            <a:spLocks noChangeArrowheads="1"/>
          </p:cNvSpPr>
          <p:nvPr/>
        </p:nvSpPr>
        <p:spPr bwMode="auto">
          <a:xfrm>
            <a:off x="3581400" y="2743200"/>
            <a:ext cx="152400" cy="1524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24" name="Line 58"/>
          <p:cNvSpPr>
            <a:spLocks noChangeShapeType="1"/>
          </p:cNvSpPr>
          <p:nvPr/>
        </p:nvSpPr>
        <p:spPr bwMode="auto">
          <a:xfrm>
            <a:off x="2971800" y="2667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25" name="Line 59"/>
          <p:cNvSpPr>
            <a:spLocks noChangeShapeType="1"/>
          </p:cNvSpPr>
          <p:nvPr/>
        </p:nvSpPr>
        <p:spPr bwMode="auto">
          <a:xfrm>
            <a:off x="2971800" y="29718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26" name="Line 60"/>
          <p:cNvSpPr>
            <a:spLocks noChangeShapeType="1"/>
          </p:cNvSpPr>
          <p:nvPr/>
        </p:nvSpPr>
        <p:spPr bwMode="auto">
          <a:xfrm>
            <a:off x="3733800" y="28194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27" name="AutoShape 61"/>
          <p:cNvSpPr>
            <a:spLocks noChangeArrowheads="1"/>
          </p:cNvSpPr>
          <p:nvPr/>
        </p:nvSpPr>
        <p:spPr bwMode="auto">
          <a:xfrm flipH="1">
            <a:off x="3124200" y="3352800"/>
            <a:ext cx="457200" cy="6096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28" name="Oval 62"/>
          <p:cNvSpPr>
            <a:spLocks noChangeArrowheads="1"/>
          </p:cNvSpPr>
          <p:nvPr/>
        </p:nvSpPr>
        <p:spPr bwMode="auto">
          <a:xfrm>
            <a:off x="3581400" y="3581400"/>
            <a:ext cx="152400" cy="1524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29" name="Line 63"/>
          <p:cNvSpPr>
            <a:spLocks noChangeShapeType="1"/>
          </p:cNvSpPr>
          <p:nvPr/>
        </p:nvSpPr>
        <p:spPr bwMode="auto">
          <a:xfrm>
            <a:off x="2971800" y="35052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30" name="Line 64"/>
          <p:cNvSpPr>
            <a:spLocks noChangeShapeType="1"/>
          </p:cNvSpPr>
          <p:nvPr/>
        </p:nvSpPr>
        <p:spPr bwMode="auto">
          <a:xfrm>
            <a:off x="2971800" y="3810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31" name="Line 65"/>
          <p:cNvSpPr>
            <a:spLocks noChangeShapeType="1"/>
          </p:cNvSpPr>
          <p:nvPr/>
        </p:nvSpPr>
        <p:spPr bwMode="auto">
          <a:xfrm>
            <a:off x="3733800" y="36576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32" name="Line 66"/>
          <p:cNvSpPr>
            <a:spLocks noChangeShapeType="1"/>
          </p:cNvSpPr>
          <p:nvPr/>
        </p:nvSpPr>
        <p:spPr bwMode="auto">
          <a:xfrm>
            <a:off x="3962400" y="28194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33" name="Line 67"/>
          <p:cNvSpPr>
            <a:spLocks noChangeShapeType="1"/>
          </p:cNvSpPr>
          <p:nvPr/>
        </p:nvSpPr>
        <p:spPr bwMode="auto">
          <a:xfrm>
            <a:off x="3962400" y="30480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34" name="Line 68"/>
          <p:cNvSpPr>
            <a:spLocks noChangeShapeType="1"/>
          </p:cNvSpPr>
          <p:nvPr/>
        </p:nvSpPr>
        <p:spPr bwMode="auto">
          <a:xfrm>
            <a:off x="3962400" y="34290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35" name="Line 69"/>
          <p:cNvSpPr>
            <a:spLocks noChangeShapeType="1"/>
          </p:cNvSpPr>
          <p:nvPr/>
        </p:nvSpPr>
        <p:spPr bwMode="auto">
          <a:xfrm>
            <a:off x="3962400" y="34290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36" name="Oval 70"/>
          <p:cNvSpPr>
            <a:spLocks noChangeArrowheads="1"/>
          </p:cNvSpPr>
          <p:nvPr/>
        </p:nvSpPr>
        <p:spPr bwMode="auto">
          <a:xfrm>
            <a:off x="4343400" y="2971800"/>
            <a:ext cx="152400" cy="1524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37" name="Oval 71"/>
          <p:cNvSpPr>
            <a:spLocks noChangeArrowheads="1"/>
          </p:cNvSpPr>
          <p:nvPr/>
        </p:nvSpPr>
        <p:spPr bwMode="auto">
          <a:xfrm>
            <a:off x="4343400" y="3352800"/>
            <a:ext cx="152400" cy="1524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38" name="AutoShape 72"/>
          <p:cNvSpPr>
            <a:spLocks noChangeArrowheads="1"/>
          </p:cNvSpPr>
          <p:nvPr/>
        </p:nvSpPr>
        <p:spPr bwMode="auto">
          <a:xfrm>
            <a:off x="4495800" y="2895600"/>
            <a:ext cx="609600" cy="685800"/>
          </a:xfrm>
          <a:prstGeom prst="flowChartDelay">
            <a:avLst/>
          </a:prstGeom>
          <a:solidFill>
            <a:schemeClr val="accent1"/>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39" name="Line 73"/>
          <p:cNvSpPr>
            <a:spLocks noChangeShapeType="1"/>
          </p:cNvSpPr>
          <p:nvPr/>
        </p:nvSpPr>
        <p:spPr bwMode="auto">
          <a:xfrm>
            <a:off x="5105400" y="32004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40" name="Text Box 74"/>
          <p:cNvSpPr txBox="1">
            <a:spLocks noChangeArrowheads="1"/>
          </p:cNvSpPr>
          <p:nvPr/>
        </p:nvSpPr>
        <p:spPr bwMode="auto">
          <a:xfrm>
            <a:off x="5562601" y="2743201"/>
            <a:ext cx="5116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ym typeface="Wingdings" pitchFamily="2" charset="2"/>
              </a:rPr>
              <a:t></a:t>
            </a:r>
            <a:endParaRPr lang="en-US" altLang="en-US" sz="2400" dirty="0"/>
          </a:p>
        </p:txBody>
      </p:sp>
      <p:sp>
        <p:nvSpPr>
          <p:cNvPr id="21541" name="AutoShape 75"/>
          <p:cNvSpPr>
            <a:spLocks noChangeArrowheads="1"/>
          </p:cNvSpPr>
          <p:nvPr/>
        </p:nvSpPr>
        <p:spPr bwMode="auto">
          <a:xfrm flipH="1">
            <a:off x="6400800" y="2590800"/>
            <a:ext cx="457200" cy="6096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42" name="Oval 76"/>
          <p:cNvSpPr>
            <a:spLocks noChangeArrowheads="1"/>
          </p:cNvSpPr>
          <p:nvPr/>
        </p:nvSpPr>
        <p:spPr bwMode="auto">
          <a:xfrm>
            <a:off x="6858000" y="2819400"/>
            <a:ext cx="152400" cy="1524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43" name="Line 77"/>
          <p:cNvSpPr>
            <a:spLocks noChangeShapeType="1"/>
          </p:cNvSpPr>
          <p:nvPr/>
        </p:nvSpPr>
        <p:spPr bwMode="auto">
          <a:xfrm>
            <a:off x="6248400" y="27432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44" name="Line 78"/>
          <p:cNvSpPr>
            <a:spLocks noChangeShapeType="1"/>
          </p:cNvSpPr>
          <p:nvPr/>
        </p:nvSpPr>
        <p:spPr bwMode="auto">
          <a:xfrm>
            <a:off x="6248400" y="30480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45" name="Line 79"/>
          <p:cNvSpPr>
            <a:spLocks noChangeShapeType="1"/>
          </p:cNvSpPr>
          <p:nvPr/>
        </p:nvSpPr>
        <p:spPr bwMode="auto">
          <a:xfrm>
            <a:off x="7010400" y="28956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46" name="AutoShape 80"/>
          <p:cNvSpPr>
            <a:spLocks noChangeArrowheads="1"/>
          </p:cNvSpPr>
          <p:nvPr/>
        </p:nvSpPr>
        <p:spPr bwMode="auto">
          <a:xfrm flipH="1">
            <a:off x="6400800" y="3429000"/>
            <a:ext cx="457200" cy="6096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47" name="Oval 81"/>
          <p:cNvSpPr>
            <a:spLocks noChangeArrowheads="1"/>
          </p:cNvSpPr>
          <p:nvPr/>
        </p:nvSpPr>
        <p:spPr bwMode="auto">
          <a:xfrm>
            <a:off x="6858000" y="3657600"/>
            <a:ext cx="152400" cy="1524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48" name="Line 82"/>
          <p:cNvSpPr>
            <a:spLocks noChangeShapeType="1"/>
          </p:cNvSpPr>
          <p:nvPr/>
        </p:nvSpPr>
        <p:spPr bwMode="auto">
          <a:xfrm>
            <a:off x="6248400" y="35814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49" name="Line 83"/>
          <p:cNvSpPr>
            <a:spLocks noChangeShapeType="1"/>
          </p:cNvSpPr>
          <p:nvPr/>
        </p:nvSpPr>
        <p:spPr bwMode="auto">
          <a:xfrm>
            <a:off x="6248400" y="38862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50" name="Line 84"/>
          <p:cNvSpPr>
            <a:spLocks noChangeShapeType="1"/>
          </p:cNvSpPr>
          <p:nvPr/>
        </p:nvSpPr>
        <p:spPr bwMode="auto">
          <a:xfrm>
            <a:off x="7010400" y="37338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51" name="Line 85"/>
          <p:cNvSpPr>
            <a:spLocks noChangeShapeType="1"/>
          </p:cNvSpPr>
          <p:nvPr/>
        </p:nvSpPr>
        <p:spPr bwMode="auto">
          <a:xfrm>
            <a:off x="7239000" y="28956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52" name="Line 86"/>
          <p:cNvSpPr>
            <a:spLocks noChangeShapeType="1"/>
          </p:cNvSpPr>
          <p:nvPr/>
        </p:nvSpPr>
        <p:spPr bwMode="auto">
          <a:xfrm>
            <a:off x="7239000" y="31242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53" name="Line 87"/>
          <p:cNvSpPr>
            <a:spLocks noChangeShapeType="1"/>
          </p:cNvSpPr>
          <p:nvPr/>
        </p:nvSpPr>
        <p:spPr bwMode="auto">
          <a:xfrm>
            <a:off x="7239000" y="3505200"/>
            <a:ext cx="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54" name="Line 88"/>
          <p:cNvSpPr>
            <a:spLocks noChangeShapeType="1"/>
          </p:cNvSpPr>
          <p:nvPr/>
        </p:nvSpPr>
        <p:spPr bwMode="auto">
          <a:xfrm>
            <a:off x="7239000" y="35052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55" name="AutoShape 89"/>
          <p:cNvSpPr>
            <a:spLocks noChangeArrowheads="1"/>
          </p:cNvSpPr>
          <p:nvPr/>
        </p:nvSpPr>
        <p:spPr bwMode="auto">
          <a:xfrm flipH="1">
            <a:off x="7467600" y="2971800"/>
            <a:ext cx="457200" cy="609600"/>
          </a:xfrm>
          <a:prstGeom prst="moon">
            <a:avLst>
              <a:gd name="adj" fmla="val 50000"/>
            </a:avLst>
          </a:prstGeom>
          <a:solidFill>
            <a:schemeClr val="accent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56" name="Oval 90"/>
          <p:cNvSpPr>
            <a:spLocks noChangeArrowheads="1"/>
          </p:cNvSpPr>
          <p:nvPr/>
        </p:nvSpPr>
        <p:spPr bwMode="auto">
          <a:xfrm>
            <a:off x="7924800" y="3200400"/>
            <a:ext cx="152400" cy="152400"/>
          </a:xfrm>
          <a:prstGeom prst="ellipse">
            <a:avLst/>
          </a:prstGeom>
          <a:solidFill>
            <a:schemeClr val="hlink"/>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1557" name="Line 91"/>
          <p:cNvSpPr>
            <a:spLocks noChangeShapeType="1"/>
          </p:cNvSpPr>
          <p:nvPr/>
        </p:nvSpPr>
        <p:spPr bwMode="auto">
          <a:xfrm>
            <a:off x="8077200" y="3276600"/>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58" name="Slide Number Placeholder 5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A8038D3B-E616-4476-9AEC-82030FBB6ADA}" type="slidenum">
              <a:rPr lang="en-US" altLang="en-US" sz="1400" smtClean="0"/>
              <a:pPr eaLnBrk="1" hangingPunct="1">
                <a:spcBef>
                  <a:spcPct val="0"/>
                </a:spcBef>
                <a:buFontTx/>
                <a:buNone/>
              </a:pPr>
              <a:t>24</a:t>
            </a:fld>
            <a:endParaRPr lang="en-US" altLang="en-US" sz="1400" dirty="0"/>
          </a:p>
        </p:txBody>
      </p:sp>
      <p:sp>
        <p:nvSpPr>
          <p:cNvPr id="21559" name="TextBox 1"/>
          <p:cNvSpPr txBox="1">
            <a:spLocks noChangeArrowheads="1"/>
          </p:cNvSpPr>
          <p:nvPr/>
        </p:nvSpPr>
        <p:spPr bwMode="auto">
          <a:xfrm>
            <a:off x="800100" y="4953002"/>
            <a:ext cx="61216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We will create many bubbles with NAND gates.</a:t>
            </a:r>
          </a:p>
        </p:txBody>
      </p:sp>
      <p:sp>
        <p:nvSpPr>
          <p:cNvPr id="195" name="Title 1"/>
          <p:cNvSpPr txBox="1">
            <a:spLocks/>
          </p:cNvSpPr>
          <p:nvPr/>
        </p:nvSpPr>
        <p:spPr>
          <a:xfrm>
            <a:off x="609600" y="10459"/>
            <a:ext cx="83058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3200" kern="0" dirty="0"/>
              <a:t>Other Types of Gates: Block Diagram Transform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09600" y="1256817"/>
            <a:ext cx="7772400" cy="1143000"/>
          </a:xfrm>
        </p:spPr>
        <p:txBody>
          <a:bodyPr/>
          <a:lstStyle/>
          <a:p>
            <a:r>
              <a:rPr lang="en-US" altLang="en-US" dirty="0"/>
              <a:t>NAND, NOR gates</a:t>
            </a:r>
          </a:p>
        </p:txBody>
      </p:sp>
      <p:sp>
        <p:nvSpPr>
          <p:cNvPr id="2253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370C114-303E-4B2B-96B1-70F366152E0E}" type="slidenum">
              <a:rPr lang="en-US" altLang="en-US" sz="1400" smtClean="0"/>
              <a:pPr eaLnBrk="1" hangingPunct="1">
                <a:spcBef>
                  <a:spcPct val="0"/>
                </a:spcBef>
                <a:buFontTx/>
                <a:buNone/>
              </a:pPr>
              <a:t>25</a:t>
            </a:fld>
            <a:endParaRPr lang="en-US" altLang="en-US" sz="1400" dirty="0"/>
          </a:p>
        </p:txBody>
      </p:sp>
      <p:sp>
        <p:nvSpPr>
          <p:cNvPr id="22532" name="TextBox 3"/>
          <p:cNvSpPr txBox="1">
            <a:spLocks noChangeArrowheads="1"/>
          </p:cNvSpPr>
          <p:nvPr/>
        </p:nvSpPr>
        <p:spPr bwMode="auto">
          <a:xfrm>
            <a:off x="1295401" y="2362200"/>
            <a:ext cx="699601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dirty="0"/>
              <a:t>Remark:</a:t>
            </a:r>
          </a:p>
          <a:p>
            <a:pPr eaLnBrk="1" hangingPunct="1">
              <a:spcBef>
                <a:spcPct val="0"/>
              </a:spcBef>
              <a:buFontTx/>
              <a:buNone/>
            </a:pPr>
            <a:r>
              <a:rPr lang="en-US" altLang="en-US" dirty="0"/>
              <a:t>Two level NAND gates: Sum of Products</a:t>
            </a:r>
          </a:p>
          <a:p>
            <a:pPr eaLnBrk="1" hangingPunct="1">
              <a:spcBef>
                <a:spcPct val="0"/>
              </a:spcBef>
              <a:buFontTx/>
              <a:buNone/>
            </a:pPr>
            <a:r>
              <a:rPr lang="en-US" altLang="en-US" dirty="0"/>
              <a:t>Two level NOR gates: Product of Sums</a:t>
            </a:r>
          </a:p>
        </p:txBody>
      </p:sp>
      <p:sp>
        <p:nvSpPr>
          <p:cNvPr id="5" name="Title 1"/>
          <p:cNvSpPr txBox="1">
            <a:spLocks/>
          </p:cNvSpPr>
          <p:nvPr/>
        </p:nvSpPr>
        <p:spPr>
          <a:xfrm>
            <a:off x="609600" y="10459"/>
            <a:ext cx="83058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S PGothic" pitchFamily="34" charset="-128"/>
                <a:cs typeface="+mj-cs"/>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3200" kern="0" dirty="0"/>
              <a:t>Other Types of Gates: Block Diagram Transform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381000"/>
            <a:ext cx="7848600" cy="914400"/>
          </a:xfrm>
        </p:spPr>
        <p:txBody>
          <a:bodyPr/>
          <a:lstStyle/>
          <a:p>
            <a:pPr eaLnBrk="1" hangingPunct="1"/>
            <a:r>
              <a:rPr lang="en-US" altLang="en-US" sz="3200" dirty="0"/>
              <a:t>Part II. Sequential Networks</a:t>
            </a:r>
          </a:p>
        </p:txBody>
      </p:sp>
      <p:sp>
        <p:nvSpPr>
          <p:cNvPr id="23555" name="Rectangle 4"/>
          <p:cNvSpPr>
            <a:spLocks noChangeArrowheads="1"/>
          </p:cNvSpPr>
          <p:nvPr/>
        </p:nvSpPr>
        <p:spPr bwMode="auto">
          <a:xfrm>
            <a:off x="3124200" y="2133600"/>
            <a:ext cx="1905000" cy="1905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3556" name="Line 5"/>
          <p:cNvSpPr>
            <a:spLocks noChangeShapeType="1"/>
          </p:cNvSpPr>
          <p:nvPr/>
        </p:nvSpPr>
        <p:spPr bwMode="auto">
          <a:xfrm>
            <a:off x="2286000" y="2438400"/>
            <a:ext cx="838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557" name="Line 6"/>
          <p:cNvSpPr>
            <a:spLocks noChangeShapeType="1"/>
          </p:cNvSpPr>
          <p:nvPr/>
        </p:nvSpPr>
        <p:spPr bwMode="auto">
          <a:xfrm>
            <a:off x="2286000" y="2819400"/>
            <a:ext cx="838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558" name="Line 7"/>
          <p:cNvSpPr>
            <a:spLocks noChangeShapeType="1"/>
          </p:cNvSpPr>
          <p:nvPr/>
        </p:nvSpPr>
        <p:spPr bwMode="auto">
          <a:xfrm>
            <a:off x="2286000" y="3276600"/>
            <a:ext cx="838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559" name="Line 8"/>
          <p:cNvSpPr>
            <a:spLocks noChangeShapeType="1"/>
          </p:cNvSpPr>
          <p:nvPr/>
        </p:nvSpPr>
        <p:spPr bwMode="auto">
          <a:xfrm>
            <a:off x="2286000" y="3733800"/>
            <a:ext cx="838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560" name="Line 9"/>
          <p:cNvSpPr>
            <a:spLocks noChangeShapeType="1"/>
          </p:cNvSpPr>
          <p:nvPr/>
        </p:nvSpPr>
        <p:spPr bwMode="auto">
          <a:xfrm>
            <a:off x="5029200" y="2438400"/>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561" name="Line 10"/>
          <p:cNvSpPr>
            <a:spLocks noChangeShapeType="1"/>
          </p:cNvSpPr>
          <p:nvPr/>
        </p:nvSpPr>
        <p:spPr bwMode="auto">
          <a:xfrm>
            <a:off x="5029200" y="2819400"/>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562" name="Line 11"/>
          <p:cNvSpPr>
            <a:spLocks noChangeShapeType="1"/>
          </p:cNvSpPr>
          <p:nvPr/>
        </p:nvSpPr>
        <p:spPr bwMode="auto">
          <a:xfrm>
            <a:off x="5029200" y="3276600"/>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563" name="Line 12"/>
          <p:cNvSpPr>
            <a:spLocks noChangeShapeType="1"/>
          </p:cNvSpPr>
          <p:nvPr/>
        </p:nvSpPr>
        <p:spPr bwMode="auto">
          <a:xfrm>
            <a:off x="5029200" y="3733800"/>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3564" name="Rectangle 13"/>
          <p:cNvSpPr>
            <a:spLocks noChangeArrowheads="1"/>
          </p:cNvSpPr>
          <p:nvPr/>
        </p:nvSpPr>
        <p:spPr bwMode="auto">
          <a:xfrm>
            <a:off x="3810000" y="2514600"/>
            <a:ext cx="457200" cy="1066800"/>
          </a:xfrm>
          <a:prstGeom prst="rect">
            <a:avLst/>
          </a:prstGeom>
          <a:solidFill>
            <a:schemeClr val="fo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3565" name="Text Box 14"/>
          <p:cNvSpPr txBox="1">
            <a:spLocks noChangeArrowheads="1"/>
          </p:cNvSpPr>
          <p:nvPr/>
        </p:nvSpPr>
        <p:spPr bwMode="auto">
          <a:xfrm>
            <a:off x="4800602" y="1600200"/>
            <a:ext cx="18827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1600" dirty="0"/>
              <a:t>Memory / Timesteps</a:t>
            </a:r>
          </a:p>
        </p:txBody>
      </p:sp>
      <p:sp>
        <p:nvSpPr>
          <p:cNvPr id="23566" name="Line 17"/>
          <p:cNvSpPr>
            <a:spLocks noChangeShapeType="1"/>
          </p:cNvSpPr>
          <p:nvPr/>
        </p:nvSpPr>
        <p:spPr bwMode="auto">
          <a:xfrm flipV="1">
            <a:off x="3962400" y="3429000"/>
            <a:ext cx="762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3567" name="Line 18"/>
          <p:cNvSpPr>
            <a:spLocks noChangeShapeType="1"/>
          </p:cNvSpPr>
          <p:nvPr/>
        </p:nvSpPr>
        <p:spPr bwMode="auto">
          <a:xfrm>
            <a:off x="4038600" y="3429000"/>
            <a:ext cx="1524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3568" name="Line 19"/>
          <p:cNvSpPr>
            <a:spLocks noChangeShapeType="1"/>
          </p:cNvSpPr>
          <p:nvPr/>
        </p:nvSpPr>
        <p:spPr bwMode="auto">
          <a:xfrm>
            <a:off x="1676400" y="4419600"/>
            <a:ext cx="2362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3569" name="Line 21"/>
          <p:cNvSpPr>
            <a:spLocks noChangeShapeType="1"/>
          </p:cNvSpPr>
          <p:nvPr/>
        </p:nvSpPr>
        <p:spPr bwMode="auto">
          <a:xfrm>
            <a:off x="4038600" y="3581400"/>
            <a:ext cx="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3570" name="Text Box 22"/>
          <p:cNvSpPr txBox="1">
            <a:spLocks noChangeArrowheads="1"/>
          </p:cNvSpPr>
          <p:nvPr/>
        </p:nvSpPr>
        <p:spPr bwMode="auto">
          <a:xfrm>
            <a:off x="990602" y="4267200"/>
            <a:ext cx="6751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1600" dirty="0"/>
              <a:t>Clock</a:t>
            </a:r>
          </a:p>
        </p:txBody>
      </p:sp>
      <p:sp>
        <p:nvSpPr>
          <p:cNvPr id="23571" name="Text Box 23"/>
          <p:cNvSpPr txBox="1">
            <a:spLocks noChangeArrowheads="1"/>
          </p:cNvSpPr>
          <p:nvPr/>
        </p:nvSpPr>
        <p:spPr bwMode="auto">
          <a:xfrm>
            <a:off x="669926" y="4832350"/>
            <a:ext cx="21291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Flip flops</a:t>
            </a:r>
          </a:p>
          <a:p>
            <a:pPr eaLnBrk="1" hangingPunct="1">
              <a:spcBef>
                <a:spcPct val="0"/>
              </a:spcBef>
              <a:buFontTx/>
              <a:buNone/>
            </a:pPr>
            <a:r>
              <a:rPr lang="en-US" altLang="en-US" sz="2400" dirty="0"/>
              <a:t>Specification</a:t>
            </a:r>
          </a:p>
          <a:p>
            <a:pPr eaLnBrk="1" hangingPunct="1">
              <a:spcBef>
                <a:spcPct val="0"/>
              </a:spcBef>
              <a:buFontTx/>
              <a:buNone/>
            </a:pPr>
            <a:r>
              <a:rPr lang="en-US" altLang="en-US" sz="2400" dirty="0"/>
              <a:t>Implementation</a:t>
            </a:r>
          </a:p>
        </p:txBody>
      </p:sp>
      <p:sp>
        <p:nvSpPr>
          <p:cNvPr id="23572" name="Slide Number Placeholder 1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E34D4D36-0A86-4C57-8835-1C6B991E0F70}" type="slidenum">
              <a:rPr lang="en-US" altLang="en-US" sz="1400" smtClean="0"/>
              <a:pPr eaLnBrk="1" hangingPunct="1">
                <a:spcBef>
                  <a:spcPct val="0"/>
                </a:spcBef>
                <a:buFontTx/>
                <a:buNone/>
              </a:pPr>
              <a:t>26</a:t>
            </a:fld>
            <a:endParaRPr lang="en-US" altLang="en-US" sz="1400" dirty="0"/>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1176</TotalTime>
  <Words>2128</Words>
  <Application>Microsoft Office PowerPoint</Application>
  <PresentationFormat>On-screen Show (4:3)</PresentationFormat>
  <Paragraphs>273</Paragraphs>
  <Slides>26</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Cambria Math</vt:lpstr>
      <vt:lpstr>Symbol</vt:lpstr>
      <vt:lpstr>Times New Roman</vt:lpstr>
      <vt:lpstr>Wingdings</vt:lpstr>
      <vt:lpstr>Default Design</vt:lpstr>
      <vt:lpstr>PowerPoint Presentation</vt:lpstr>
      <vt:lpstr>Universal Gates</vt:lpstr>
      <vt:lpstr>Universal Set of Gates: Motivation</vt:lpstr>
      <vt:lpstr>Universal Set</vt:lpstr>
      <vt:lpstr>Universal Set Definition</vt:lpstr>
      <vt:lpstr>Universal Set: Examples</vt:lpstr>
      <vt:lpstr>Universal Set: Example</vt:lpstr>
      <vt:lpstr>Universal Set: Example</vt:lpstr>
      <vt:lpstr>PowerPoint Presentation</vt:lpstr>
      <vt:lpstr>Various Types of Gates: Properties and Usage</vt:lpstr>
      <vt:lpstr>Other Types of Gates: XOR</vt:lpstr>
      <vt:lpstr>Other Types of Gates: XOR</vt:lpstr>
      <vt:lpstr>Other Types of Gates: XOR</vt:lpstr>
      <vt:lpstr>PowerPoint Presentation</vt:lpstr>
      <vt:lpstr>PowerPoint Presentation</vt:lpstr>
      <vt:lpstr>Various Types of Gates: XOR Shannon’s Expansion (for switching functions)</vt:lpstr>
      <vt:lpstr>Other types of gates: XOR</vt:lpstr>
      <vt:lpstr>XOR gates: Examples</vt:lpstr>
      <vt:lpstr>XOR gates: Examples</vt:lpstr>
      <vt:lpstr>PowerPoint Presentation</vt:lpstr>
      <vt:lpstr>PowerPoint Presentation</vt:lpstr>
      <vt:lpstr>PowerPoint Presentation</vt:lpstr>
      <vt:lpstr>PowerPoint Presentation</vt:lpstr>
      <vt:lpstr>PowerPoint Presentation</vt:lpstr>
      <vt:lpstr>NAND, NOR gates</vt:lpstr>
      <vt:lpstr>Part II. Sequential Networks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140 Lecture 6</dc:title>
  <dc:creator>ThomasLW</dc:creator>
  <cp:lastModifiedBy>CK</cp:lastModifiedBy>
  <cp:revision>62</cp:revision>
  <dcterms:created xsi:type="dcterms:W3CDTF">2002-04-20T15:43:59Z</dcterms:created>
  <dcterms:modified xsi:type="dcterms:W3CDTF">2022-04-14T17:40:50Z</dcterms:modified>
</cp:coreProperties>
</file>