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58" r:id="rId3"/>
    <p:sldId id="260" r:id="rId4"/>
    <p:sldId id="290" r:id="rId5"/>
    <p:sldId id="278" r:id="rId6"/>
    <p:sldId id="286" r:id="rId7"/>
    <p:sldId id="273" r:id="rId8"/>
    <p:sldId id="274" r:id="rId9"/>
    <p:sldId id="275" r:id="rId10"/>
    <p:sldId id="289" r:id="rId11"/>
    <p:sldId id="276" r:id="rId12"/>
    <p:sldId id="291" r:id="rId13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44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3D85E5-5CB9-431F-B4F4-8146244AFC7B}" type="datetimeFigureOut">
              <a:rPr lang="en-US" altLang="en-US"/>
              <a:pPr>
                <a:defRPr/>
              </a:pPr>
              <a:t>4/12/2022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59897F1-4E51-4798-BEB2-58A75BB6E96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1998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5388" y="692150"/>
            <a:ext cx="46196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5 EPIs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AC51FF-96F4-4B2C-84D5-BC204C202E23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A9D8-4EEC-4814-BE0C-D5A5E7160A6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82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8E512-38DE-454F-9EA6-1CC68EAEAF8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306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645B8-D37A-46DA-AD74-568373457F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6180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6D035-C442-4D6B-BA1A-880742EDBD7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6478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66D1E-6217-4F80-829E-EC98ED286FD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447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32080-D622-4458-87E3-F98D530D3AB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87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2EE2E-5681-4720-92B8-236C94AFDC9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294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D9348-4B08-49DA-8407-0AF7B2C3312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24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3B26A-1EBC-417D-8F21-D5507D96F43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398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9FB59-B956-44A8-B906-6413F71FFC8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939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54974-240F-4FE1-B6AF-87C7B089FAF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1054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24C9CD8-5F0D-492A-8411-20E9F99D5F2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838200" y="685800"/>
            <a:ext cx="7259638" cy="5232400"/>
          </a:xfrm>
        </p:spPr>
        <p:txBody>
          <a:bodyPr/>
          <a:lstStyle/>
          <a:p>
            <a:r>
              <a:rPr lang="en-US" altLang="en-US" sz="2800" dirty="0"/>
              <a:t>Lecture 5: K-Map minimization in larger input dimensions and K-map minimization using max terms</a:t>
            </a:r>
          </a:p>
          <a:p>
            <a:endParaRPr lang="en-US" altLang="en-US" sz="2400" dirty="0"/>
          </a:p>
          <a:p>
            <a:r>
              <a:rPr lang="en-US" altLang="en-US" dirty="0"/>
              <a:t>CSE 140: Components and Design Techniques for Digital Systems</a:t>
            </a:r>
          </a:p>
          <a:p>
            <a:endParaRPr lang="en-US" altLang="en-US" sz="2000" dirty="0"/>
          </a:p>
          <a:p>
            <a:endParaRPr lang="en-US" altLang="en-US" sz="2000" dirty="0"/>
          </a:p>
          <a:p>
            <a:r>
              <a:rPr lang="en-US" altLang="en-US" sz="2000" dirty="0"/>
              <a:t>CK Cheng</a:t>
            </a:r>
          </a:p>
          <a:p>
            <a:r>
              <a:rPr lang="en-US" altLang="en-US" sz="2000" dirty="0"/>
              <a:t>Dept. of Computer Science and Engineering</a:t>
            </a:r>
          </a:p>
          <a:p>
            <a:r>
              <a:rPr lang="en-US" altLang="en-US" sz="2000" dirty="0"/>
              <a:t>University of California, San Diego</a:t>
            </a:r>
          </a:p>
          <a:p>
            <a:endParaRPr lang="en-US" altLang="en-US" sz="2400" dirty="0"/>
          </a:p>
        </p:txBody>
      </p:sp>
      <p:sp>
        <p:nvSpPr>
          <p:cNvPr id="20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44B1F6-0DD3-4BC1-89D1-A9D42D24C1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Part I. Combinational Logic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533400" y="1219201"/>
            <a:ext cx="71628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AutoNum type="arabicPeriod"/>
            </a:pPr>
            <a:r>
              <a:rPr lang="en-US" altLang="en-US" sz="2800" dirty="0"/>
              <a:t>Specification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AutoNum type="arabicPeriod"/>
            </a:pPr>
            <a:r>
              <a:rPr lang="en-US" altLang="en-US" sz="2800" dirty="0"/>
              <a:t>Implementation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dirty="0"/>
              <a:t>K-map: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FF0000"/>
                </a:solidFill>
              </a:rPr>
              <a:t>Sum of products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		Product of sums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C739A12-00BB-4376-ADB8-7749B448C6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244258" y="914400"/>
            <a:ext cx="4457700" cy="512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b="1" dirty="0"/>
              <a:t>Sum of Products Expression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dirty="0" err="1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: A </a:t>
            </a:r>
            <a:r>
              <a:rPr lang="en-US" altLang="en-US" sz="2400" dirty="0">
                <a:solidFill>
                  <a:srgbClr val="C00000"/>
                </a:solidFill>
              </a:rPr>
              <a:t>product term </a:t>
            </a:r>
            <a:r>
              <a:rPr lang="en-US" altLang="en-US" sz="2400" dirty="0"/>
              <a:t>that has non-empty intersection with on-set</a:t>
            </a:r>
            <a:r>
              <a:rPr lang="en-US" altLang="en-US" sz="2400" dirty="0">
                <a:latin typeface="Monotype Corsiva" pitchFamily="66" charset="0"/>
              </a:rPr>
              <a:t>F</a:t>
            </a:r>
            <a:r>
              <a:rPr lang="en-US" altLang="en-US" sz="2400" dirty="0"/>
              <a:t> and does not intersect with off-set </a:t>
            </a:r>
            <a:r>
              <a:rPr lang="en-US" altLang="en-US" sz="2400" dirty="0">
                <a:latin typeface="Monotype Corsiva" pitchFamily="66" charset="0"/>
              </a:rPr>
              <a:t>R 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dirty="0"/>
              <a:t>Prime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: An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 that is not a proper subset of any other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dirty="0"/>
              <a:t>Essential Prime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: A prime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 that has an element in on-set </a:t>
            </a:r>
            <a:r>
              <a:rPr lang="en-US" altLang="en-US" sz="2400" dirty="0">
                <a:latin typeface="Monotype Corsiva" pitchFamily="66" charset="0"/>
              </a:rPr>
              <a:t>F</a:t>
            </a:r>
            <a:r>
              <a:rPr lang="en-US" altLang="en-US" sz="2400" dirty="0"/>
              <a:t>  but this element is not covered by any other prime </a:t>
            </a:r>
            <a:r>
              <a:rPr lang="en-US" altLang="en-US" sz="2400" dirty="0">
                <a:solidFill>
                  <a:srgbClr val="C00000"/>
                </a:solidFill>
              </a:rPr>
              <a:t>implicants</a:t>
            </a:r>
            <a:r>
              <a:rPr lang="en-US" altLang="en-US" sz="2400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7950" y="914400"/>
            <a:ext cx="4343400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dirty="0">
                <a:ea typeface="+mn-ea"/>
              </a:rPr>
              <a:t>Product of Sums Expression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: A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sum term </a:t>
            </a:r>
            <a:r>
              <a:rPr lang="en-US" dirty="0">
                <a:ea typeface="+mn-ea"/>
              </a:rPr>
              <a:t>that has non-empty intersection with off-set</a:t>
            </a:r>
            <a:r>
              <a:rPr lang="en-US" dirty="0">
                <a:latin typeface="Monotype Corsiva" pitchFamily="66" charset="0"/>
                <a:ea typeface="+mn-ea"/>
              </a:rPr>
              <a:t> R </a:t>
            </a:r>
            <a:r>
              <a:rPr lang="en-US" dirty="0">
                <a:ea typeface="+mn-ea"/>
              </a:rPr>
              <a:t>and does not intersect with on-set </a:t>
            </a:r>
            <a:r>
              <a:rPr lang="en-US" dirty="0">
                <a:latin typeface="Monotype Corsiva" pitchFamily="66" charset="0"/>
                <a:ea typeface="+mn-ea"/>
              </a:rPr>
              <a:t>F. 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ea typeface="+mn-ea"/>
              </a:rPr>
              <a:t>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: An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 that is not a proper subset of any other implicate.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ea typeface="+mn-ea"/>
              </a:rPr>
              <a:t>Essential 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: A 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 that has an element in off-set </a:t>
            </a:r>
            <a:r>
              <a:rPr lang="en-US" dirty="0">
                <a:latin typeface="Monotype Corsiva" pitchFamily="66" charset="0"/>
                <a:ea typeface="+mn-ea"/>
              </a:rPr>
              <a:t>R</a:t>
            </a:r>
            <a:r>
              <a:rPr lang="en-US" dirty="0">
                <a:ea typeface="+mn-ea"/>
              </a:rPr>
              <a:t>  but this element is not covered by any other 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implicates</a:t>
            </a:r>
            <a:r>
              <a:rPr lang="en-US" dirty="0">
                <a:ea typeface="+mn-ea"/>
              </a:rPr>
              <a:t>.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8F2F30F-8267-4374-B60D-F5260DA7A85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371605" y="0"/>
            <a:ext cx="7919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Definitions: Sum of Products and Product of Sums Expressions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12800"/>
          </a:xfrm>
        </p:spPr>
        <p:txBody>
          <a:bodyPr/>
          <a:lstStyle/>
          <a:p>
            <a:r>
              <a:rPr lang="en-US" altLang="en-US" sz="3200" dirty="0"/>
              <a:t>K-Map to Minimized Product of Sums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162E4F4-3115-4807-A05A-93F819D424F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304800" y="685800"/>
            <a:ext cx="8305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8585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Sometimes it is easier to reduce the K-map by considering the off-set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609600" y="1669197"/>
            <a:ext cx="3467206" cy="3664803"/>
            <a:chOff x="1440375" y="1905000"/>
            <a:chExt cx="5029200" cy="4322213"/>
          </a:xfrm>
        </p:grpSpPr>
        <p:sp>
          <p:nvSpPr>
            <p:cNvPr id="5128" name="TextBox 1"/>
            <p:cNvSpPr txBox="1">
              <a:spLocks noChangeArrowheads="1"/>
            </p:cNvSpPr>
            <p:nvPr/>
          </p:nvSpPr>
          <p:spPr bwMode="auto">
            <a:xfrm>
              <a:off x="1897575" y="19050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ab</a:t>
              </a:r>
            </a:p>
          </p:txBody>
        </p:sp>
        <p:cxnSp>
          <p:nvCxnSpPr>
            <p:cNvPr id="8" name="Straight Connector 7"/>
            <p:cNvCxnSpPr>
              <a:cxnSpLocks noChangeShapeType="1"/>
            </p:cNvCxnSpPr>
            <p:nvPr/>
          </p:nvCxnSpPr>
          <p:spPr bwMode="auto">
            <a:xfrm flipH="1" flipV="1">
              <a:off x="1592775" y="2180753"/>
              <a:ext cx="762000" cy="64342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30" name="TextBox 31"/>
            <p:cNvSpPr txBox="1">
              <a:spLocks noChangeArrowheads="1"/>
            </p:cNvSpPr>
            <p:nvPr/>
          </p:nvSpPr>
          <p:spPr bwMode="auto">
            <a:xfrm>
              <a:off x="1440375" y="2456507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cd</a:t>
              </a:r>
            </a:p>
          </p:txBody>
        </p:sp>
        <p:sp>
          <p:nvSpPr>
            <p:cNvPr id="5131" name="TextBox 4"/>
            <p:cNvSpPr txBox="1">
              <a:spLocks noChangeArrowheads="1"/>
            </p:cNvSpPr>
            <p:nvPr/>
          </p:nvSpPr>
          <p:spPr bwMode="auto">
            <a:xfrm>
              <a:off x="1745175" y="3099931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2" name="TextBox 33"/>
            <p:cNvSpPr txBox="1">
              <a:spLocks noChangeArrowheads="1"/>
            </p:cNvSpPr>
            <p:nvPr/>
          </p:nvSpPr>
          <p:spPr bwMode="auto">
            <a:xfrm>
              <a:off x="1709932" y="3927192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3" name="TextBox 34"/>
            <p:cNvSpPr txBox="1">
              <a:spLocks noChangeArrowheads="1"/>
            </p:cNvSpPr>
            <p:nvPr/>
          </p:nvSpPr>
          <p:spPr bwMode="auto">
            <a:xfrm>
              <a:off x="25833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4" name="TextBox 35"/>
            <p:cNvSpPr txBox="1">
              <a:spLocks noChangeArrowheads="1"/>
            </p:cNvSpPr>
            <p:nvPr/>
          </p:nvSpPr>
          <p:spPr bwMode="auto">
            <a:xfrm>
              <a:off x="38787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5" name="TextBox 36"/>
            <p:cNvSpPr txBox="1">
              <a:spLocks noChangeArrowheads="1"/>
            </p:cNvSpPr>
            <p:nvPr/>
          </p:nvSpPr>
          <p:spPr bwMode="auto">
            <a:xfrm>
              <a:off x="4845554" y="2175367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6" name="TextBox 37"/>
            <p:cNvSpPr txBox="1">
              <a:spLocks noChangeArrowheads="1"/>
            </p:cNvSpPr>
            <p:nvPr/>
          </p:nvSpPr>
          <p:spPr bwMode="auto">
            <a:xfrm>
              <a:off x="5977132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  <p:sp>
          <p:nvSpPr>
            <p:cNvPr id="5137" name="TextBox 38"/>
            <p:cNvSpPr txBox="1">
              <a:spLocks noChangeArrowheads="1"/>
            </p:cNvSpPr>
            <p:nvPr/>
          </p:nvSpPr>
          <p:spPr bwMode="auto">
            <a:xfrm>
              <a:off x="1721354" y="4754452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8" name="TextBox 39"/>
            <p:cNvSpPr txBox="1">
              <a:spLocks noChangeArrowheads="1"/>
            </p:cNvSpPr>
            <p:nvPr/>
          </p:nvSpPr>
          <p:spPr bwMode="auto">
            <a:xfrm>
              <a:off x="1745175" y="5765548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828733"/>
              </p:ext>
            </p:extLst>
          </p:nvPr>
        </p:nvGraphicFramePr>
        <p:xfrm>
          <a:off x="1229396" y="2435975"/>
          <a:ext cx="2971808" cy="2821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89511" y="1144048"/>
                <a:ext cx="522888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𝑎𝑏𝑐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𝑎𝑏𝑐𝑑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511" y="1144048"/>
                <a:ext cx="5228881" cy="830997"/>
              </a:xfrm>
              <a:prstGeom prst="rect">
                <a:avLst/>
              </a:prstGeom>
              <a:blipFill>
                <a:blip r:embed="rId2"/>
                <a:stretch>
                  <a:fillRect l="-233" b="-10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492112" y="2598983"/>
            <a:ext cx="41184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Q: Which function is simpler for a two-level logic implementation?</a:t>
            </a:r>
          </a:p>
          <a:p>
            <a:pPr marL="457200" indent="-457200">
              <a:buAutoNum type="alphaUcPeriod"/>
            </a:pPr>
            <a:r>
              <a:rPr lang="en-US" i="1" dirty="0"/>
              <a:t>F</a:t>
            </a:r>
            <a:r>
              <a:rPr lang="en-US" i="1" baseline="-25000" dirty="0"/>
              <a:t>1</a:t>
            </a:r>
          </a:p>
          <a:p>
            <a:pPr marL="457200" indent="-457200">
              <a:buAutoNum type="alphaUcPeriod"/>
            </a:pPr>
            <a:r>
              <a:rPr lang="en-US" i="1" dirty="0"/>
              <a:t>F</a:t>
            </a:r>
            <a:r>
              <a:rPr lang="en-US" i="1" baseline="-25000" dirty="0"/>
              <a:t>2</a:t>
            </a:r>
          </a:p>
          <a:p>
            <a:pPr marL="457200" indent="-457200">
              <a:buAutoNum type="alphaUcPeriod"/>
            </a:pPr>
            <a:r>
              <a:rPr lang="en-US" dirty="0"/>
              <a:t>Two are the same</a:t>
            </a:r>
          </a:p>
        </p:txBody>
      </p:sp>
    </p:spTree>
    <p:extLst>
      <p:ext uri="{BB962C8B-B14F-4D97-AF65-F5344CB8AC3E}">
        <p14:creationId xmlns:p14="http://schemas.microsoft.com/office/powerpoint/2010/main" val="2787692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12800"/>
          </a:xfrm>
        </p:spPr>
        <p:txBody>
          <a:bodyPr/>
          <a:lstStyle/>
          <a:p>
            <a:r>
              <a:rPr lang="en-US" altLang="en-US" sz="3200" dirty="0"/>
              <a:t>K-Map to Minimized Product of Sums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162E4F4-3115-4807-A05A-93F819D424F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304800" y="685800"/>
            <a:ext cx="8305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8585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Sometimes it is easier to reduce the K-map by considering </a:t>
            </a:r>
            <a:r>
              <a:rPr lang="en-US" altLang="en-US" sz="2400"/>
              <a:t>the off-set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609600" y="1669197"/>
            <a:ext cx="3467206" cy="3664803"/>
            <a:chOff x="1440375" y="1905000"/>
            <a:chExt cx="5029200" cy="4322213"/>
          </a:xfrm>
        </p:grpSpPr>
        <p:sp>
          <p:nvSpPr>
            <p:cNvPr id="5128" name="TextBox 1"/>
            <p:cNvSpPr txBox="1">
              <a:spLocks noChangeArrowheads="1"/>
            </p:cNvSpPr>
            <p:nvPr/>
          </p:nvSpPr>
          <p:spPr bwMode="auto">
            <a:xfrm>
              <a:off x="1897575" y="19050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ab</a:t>
              </a:r>
            </a:p>
          </p:txBody>
        </p:sp>
        <p:cxnSp>
          <p:nvCxnSpPr>
            <p:cNvPr id="8" name="Straight Connector 7"/>
            <p:cNvCxnSpPr>
              <a:cxnSpLocks noChangeShapeType="1"/>
            </p:cNvCxnSpPr>
            <p:nvPr/>
          </p:nvCxnSpPr>
          <p:spPr bwMode="auto">
            <a:xfrm flipH="1" flipV="1">
              <a:off x="1592775" y="2180753"/>
              <a:ext cx="762000" cy="64342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30" name="TextBox 31"/>
            <p:cNvSpPr txBox="1">
              <a:spLocks noChangeArrowheads="1"/>
            </p:cNvSpPr>
            <p:nvPr/>
          </p:nvSpPr>
          <p:spPr bwMode="auto">
            <a:xfrm>
              <a:off x="1440375" y="2456507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cd</a:t>
              </a:r>
            </a:p>
          </p:txBody>
        </p:sp>
        <p:sp>
          <p:nvSpPr>
            <p:cNvPr id="5131" name="TextBox 4"/>
            <p:cNvSpPr txBox="1">
              <a:spLocks noChangeArrowheads="1"/>
            </p:cNvSpPr>
            <p:nvPr/>
          </p:nvSpPr>
          <p:spPr bwMode="auto">
            <a:xfrm>
              <a:off x="1745175" y="3099931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2" name="TextBox 33"/>
            <p:cNvSpPr txBox="1">
              <a:spLocks noChangeArrowheads="1"/>
            </p:cNvSpPr>
            <p:nvPr/>
          </p:nvSpPr>
          <p:spPr bwMode="auto">
            <a:xfrm>
              <a:off x="1709932" y="3927192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3" name="TextBox 34"/>
            <p:cNvSpPr txBox="1">
              <a:spLocks noChangeArrowheads="1"/>
            </p:cNvSpPr>
            <p:nvPr/>
          </p:nvSpPr>
          <p:spPr bwMode="auto">
            <a:xfrm>
              <a:off x="25833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4" name="TextBox 35"/>
            <p:cNvSpPr txBox="1">
              <a:spLocks noChangeArrowheads="1"/>
            </p:cNvSpPr>
            <p:nvPr/>
          </p:nvSpPr>
          <p:spPr bwMode="auto">
            <a:xfrm>
              <a:off x="38787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5" name="TextBox 36"/>
            <p:cNvSpPr txBox="1">
              <a:spLocks noChangeArrowheads="1"/>
            </p:cNvSpPr>
            <p:nvPr/>
          </p:nvSpPr>
          <p:spPr bwMode="auto">
            <a:xfrm>
              <a:off x="4845554" y="2175367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6" name="TextBox 37"/>
            <p:cNvSpPr txBox="1">
              <a:spLocks noChangeArrowheads="1"/>
            </p:cNvSpPr>
            <p:nvPr/>
          </p:nvSpPr>
          <p:spPr bwMode="auto">
            <a:xfrm>
              <a:off x="5977132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  <p:sp>
          <p:nvSpPr>
            <p:cNvPr id="5137" name="TextBox 38"/>
            <p:cNvSpPr txBox="1">
              <a:spLocks noChangeArrowheads="1"/>
            </p:cNvSpPr>
            <p:nvPr/>
          </p:nvSpPr>
          <p:spPr bwMode="auto">
            <a:xfrm>
              <a:off x="1721354" y="4754452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8" name="TextBox 39"/>
            <p:cNvSpPr txBox="1">
              <a:spLocks noChangeArrowheads="1"/>
            </p:cNvSpPr>
            <p:nvPr/>
          </p:nvSpPr>
          <p:spPr bwMode="auto">
            <a:xfrm>
              <a:off x="1745175" y="5765548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421716"/>
              </p:ext>
            </p:extLst>
          </p:nvPr>
        </p:nvGraphicFramePr>
        <p:xfrm>
          <a:off x="1229396" y="2435975"/>
          <a:ext cx="2971808" cy="2821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5192" y="1142389"/>
                <a:ext cx="515025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𝑎𝑏𝑐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𝑎𝑏𝑐𝑑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192" y="1142389"/>
                <a:ext cx="5150258" cy="830997"/>
              </a:xfrm>
              <a:prstGeom prst="rect">
                <a:avLst/>
              </a:prstGeom>
              <a:blipFill>
                <a:blip r:embed="rId2"/>
                <a:stretch>
                  <a:fillRect l="-355" b="-9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315200" cy="228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Another min product of sums example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69925" y="1196975"/>
            <a:ext cx="53846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 </a:t>
            </a:r>
            <a:r>
              <a:rPr lang="en-US" altLang="en-US" sz="2400" dirty="0">
                <a:latin typeface="Monotype Corsiva" pitchFamily="66" charset="0"/>
              </a:rPr>
              <a:t>R</a:t>
            </a:r>
            <a:r>
              <a:rPr lang="en-US" altLang="en-US" sz="2400" dirty="0"/>
              <a:t>(a,b,c,d)  = Σm (3, 11, 12, 13,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</a:t>
            </a:r>
            <a:r>
              <a:rPr lang="en-US" altLang="en-US" sz="2400" dirty="0">
                <a:latin typeface="Monotype Corsiva" pitchFamily="66" charset="0"/>
              </a:rPr>
              <a:t>D</a:t>
            </a:r>
            <a:r>
              <a:rPr lang="en-US" altLang="en-US" sz="2400" dirty="0"/>
              <a:t> (a,b,c,d)= Σm (4, 8,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2286000" y="2819400"/>
            <a:ext cx="4419600" cy="3124200"/>
            <a:chOff x="1248" y="816"/>
            <a:chExt cx="3408" cy="2592"/>
          </a:xfrm>
        </p:grpSpPr>
        <p:sp>
          <p:nvSpPr>
            <p:cNvPr id="16406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6407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0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2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389" name="Text Box 28"/>
          <p:cNvSpPr txBox="1">
            <a:spLocks noChangeArrowheads="1"/>
          </p:cNvSpPr>
          <p:nvPr/>
        </p:nvSpPr>
        <p:spPr bwMode="auto">
          <a:xfrm>
            <a:off x="2286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0                      4                       12                    8 </a:t>
            </a:r>
          </a:p>
        </p:txBody>
      </p:sp>
      <p:sp>
        <p:nvSpPr>
          <p:cNvPr id="16390" name="Text Box 29"/>
          <p:cNvSpPr txBox="1">
            <a:spLocks noChangeArrowheads="1"/>
          </p:cNvSpPr>
          <p:nvPr/>
        </p:nvSpPr>
        <p:spPr bwMode="auto">
          <a:xfrm>
            <a:off x="2286000" y="3581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1                      5                       13                    9</a:t>
            </a:r>
          </a:p>
        </p:txBody>
      </p:sp>
      <p:sp>
        <p:nvSpPr>
          <p:cNvPr id="16391" name="Text Box 30"/>
          <p:cNvSpPr txBox="1">
            <a:spLocks noChangeArrowheads="1"/>
          </p:cNvSpPr>
          <p:nvPr/>
        </p:nvSpPr>
        <p:spPr bwMode="auto">
          <a:xfrm>
            <a:off x="2286000" y="4419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3                        7                     15                    11</a:t>
            </a:r>
          </a:p>
        </p:txBody>
      </p:sp>
      <p:sp>
        <p:nvSpPr>
          <p:cNvPr id="16392" name="Text Box 31"/>
          <p:cNvSpPr txBox="1">
            <a:spLocks noChangeArrowheads="1"/>
          </p:cNvSpPr>
          <p:nvPr/>
        </p:nvSpPr>
        <p:spPr bwMode="auto">
          <a:xfrm>
            <a:off x="2286000" y="5181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2                      6                       14                     10 </a:t>
            </a:r>
          </a:p>
        </p:txBody>
      </p:sp>
      <p:sp>
        <p:nvSpPr>
          <p:cNvPr id="16393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4BF698-35F7-4F15-AACA-3AD9650265F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 flipH="1" flipV="1">
            <a:off x="1828800" y="2438400"/>
            <a:ext cx="457200" cy="381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5" name="TextBox 3"/>
          <p:cNvSpPr txBox="1">
            <a:spLocks noChangeArrowheads="1"/>
          </p:cNvSpPr>
          <p:nvPr/>
        </p:nvSpPr>
        <p:spPr bwMode="auto">
          <a:xfrm>
            <a:off x="1981201" y="20574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</a:t>
            </a:r>
          </a:p>
        </p:txBody>
      </p:sp>
      <p:sp>
        <p:nvSpPr>
          <p:cNvPr id="16396" name="TextBox 32"/>
          <p:cNvSpPr txBox="1">
            <a:spLocks noChangeArrowheads="1"/>
          </p:cNvSpPr>
          <p:nvPr/>
        </p:nvSpPr>
        <p:spPr bwMode="auto">
          <a:xfrm>
            <a:off x="1371601" y="25146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cd</a:t>
            </a:r>
          </a:p>
        </p:txBody>
      </p:sp>
      <p:sp>
        <p:nvSpPr>
          <p:cNvPr id="16397" name="TextBox 5"/>
          <p:cNvSpPr txBox="1">
            <a:spLocks noChangeArrowheads="1"/>
          </p:cNvSpPr>
          <p:nvPr/>
        </p:nvSpPr>
        <p:spPr bwMode="auto">
          <a:xfrm>
            <a:off x="2667001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6398" name="TextBox 34"/>
          <p:cNvSpPr txBox="1">
            <a:spLocks noChangeArrowheads="1"/>
          </p:cNvSpPr>
          <p:nvPr/>
        </p:nvSpPr>
        <p:spPr bwMode="auto">
          <a:xfrm>
            <a:off x="3698877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6399" name="TextBox 35"/>
          <p:cNvSpPr txBox="1">
            <a:spLocks noChangeArrowheads="1"/>
          </p:cNvSpPr>
          <p:nvPr/>
        </p:nvSpPr>
        <p:spPr bwMode="auto">
          <a:xfrm>
            <a:off x="4800602" y="23622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6400" name="TextBox 36"/>
          <p:cNvSpPr txBox="1">
            <a:spLocks noChangeArrowheads="1"/>
          </p:cNvSpPr>
          <p:nvPr/>
        </p:nvSpPr>
        <p:spPr bwMode="auto">
          <a:xfrm>
            <a:off x="5943602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6401" name="TextBox 37"/>
          <p:cNvSpPr txBox="1">
            <a:spLocks noChangeArrowheads="1"/>
          </p:cNvSpPr>
          <p:nvPr/>
        </p:nvSpPr>
        <p:spPr bwMode="auto">
          <a:xfrm>
            <a:off x="1717677" y="2971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6402" name="TextBox 38"/>
          <p:cNvSpPr txBox="1">
            <a:spLocks noChangeArrowheads="1"/>
          </p:cNvSpPr>
          <p:nvPr/>
        </p:nvSpPr>
        <p:spPr bwMode="auto">
          <a:xfrm>
            <a:off x="1752602" y="3733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6403" name="TextBox 39"/>
          <p:cNvSpPr txBox="1">
            <a:spLocks noChangeArrowheads="1"/>
          </p:cNvSpPr>
          <p:nvPr/>
        </p:nvSpPr>
        <p:spPr bwMode="auto">
          <a:xfrm>
            <a:off x="1752602" y="44148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6404" name="TextBox 40"/>
          <p:cNvSpPr txBox="1">
            <a:spLocks noChangeArrowheads="1"/>
          </p:cNvSpPr>
          <p:nvPr/>
        </p:nvSpPr>
        <p:spPr bwMode="auto">
          <a:xfrm>
            <a:off x="1752602" y="52530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6405" name="Rectangle 6"/>
          <p:cNvSpPr>
            <a:spLocks noChangeArrowheads="1"/>
          </p:cNvSpPr>
          <p:nvPr/>
        </p:nvSpPr>
        <p:spPr bwMode="auto">
          <a:xfrm>
            <a:off x="6096002" y="1752602"/>
            <a:ext cx="10390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K-map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315200" cy="228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Another min product of sums example</a:t>
            </a:r>
          </a:p>
        </p:txBody>
      </p:sp>
      <p:sp>
        <p:nvSpPr>
          <p:cNvPr id="17411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AA1432-220F-408A-AA81-B8720BA66A9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2286000" y="2819400"/>
            <a:ext cx="4419600" cy="3124200"/>
            <a:chOff x="1248" y="816"/>
            <a:chExt cx="3408" cy="2592"/>
          </a:xfrm>
        </p:grpSpPr>
        <p:sp>
          <p:nvSpPr>
            <p:cNvPr id="17438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7439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0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1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2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3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4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7413" name="Line 16"/>
          <p:cNvSpPr>
            <a:spLocks noChangeShapeType="1"/>
          </p:cNvSpPr>
          <p:nvPr/>
        </p:nvSpPr>
        <p:spPr bwMode="auto">
          <a:xfrm>
            <a:off x="4495800" y="6096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4" name="Line 17"/>
          <p:cNvSpPr>
            <a:spLocks noChangeShapeType="1"/>
          </p:cNvSpPr>
          <p:nvPr/>
        </p:nvSpPr>
        <p:spPr bwMode="auto">
          <a:xfrm>
            <a:off x="6858000" y="3581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5" name="Text Box 21"/>
          <p:cNvSpPr txBox="1">
            <a:spLocks noChangeArrowheads="1"/>
          </p:cNvSpPr>
          <p:nvPr/>
        </p:nvSpPr>
        <p:spPr bwMode="auto">
          <a:xfrm>
            <a:off x="5410200" y="60198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17416" name="Text Box 22"/>
          <p:cNvSpPr txBox="1">
            <a:spLocks noChangeArrowheads="1"/>
          </p:cNvSpPr>
          <p:nvPr/>
        </p:nvSpPr>
        <p:spPr bwMode="auto">
          <a:xfrm>
            <a:off x="6858000" y="4114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17417" name="Text Box 23"/>
          <p:cNvSpPr txBox="1">
            <a:spLocks noChangeArrowheads="1"/>
          </p:cNvSpPr>
          <p:nvPr/>
        </p:nvSpPr>
        <p:spPr bwMode="auto">
          <a:xfrm>
            <a:off x="2362200" y="2971801"/>
            <a:ext cx="4664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1          X          0          X</a:t>
            </a:r>
          </a:p>
        </p:txBody>
      </p:sp>
      <p:sp>
        <p:nvSpPr>
          <p:cNvPr id="17418" name="Text Box 24"/>
          <p:cNvSpPr txBox="1">
            <a:spLocks noChangeArrowheads="1"/>
          </p:cNvSpPr>
          <p:nvPr/>
        </p:nvSpPr>
        <p:spPr bwMode="auto">
          <a:xfrm>
            <a:off x="2362200" y="3748088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1          1           0          1</a:t>
            </a:r>
          </a:p>
        </p:txBody>
      </p:sp>
      <p:sp>
        <p:nvSpPr>
          <p:cNvPr id="17419" name="Text Box 25"/>
          <p:cNvSpPr txBox="1">
            <a:spLocks noChangeArrowheads="1"/>
          </p:cNvSpPr>
          <p:nvPr/>
        </p:nvSpPr>
        <p:spPr bwMode="auto">
          <a:xfrm>
            <a:off x="2362200" y="4495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0          1           1          0</a:t>
            </a:r>
          </a:p>
        </p:txBody>
      </p:sp>
      <p:sp>
        <p:nvSpPr>
          <p:cNvPr id="17420" name="Text Box 26"/>
          <p:cNvSpPr txBox="1">
            <a:spLocks noChangeArrowheads="1"/>
          </p:cNvSpPr>
          <p:nvPr/>
        </p:nvSpPr>
        <p:spPr bwMode="auto">
          <a:xfrm>
            <a:off x="2362200" y="5257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1          1           0          X</a:t>
            </a:r>
          </a:p>
        </p:txBody>
      </p:sp>
      <p:sp>
        <p:nvSpPr>
          <p:cNvPr id="17421" name="Text Box 28"/>
          <p:cNvSpPr txBox="1">
            <a:spLocks noChangeArrowheads="1"/>
          </p:cNvSpPr>
          <p:nvPr/>
        </p:nvSpPr>
        <p:spPr bwMode="auto">
          <a:xfrm>
            <a:off x="2286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0                      4                       12                    8 </a:t>
            </a:r>
          </a:p>
        </p:txBody>
      </p:sp>
      <p:sp>
        <p:nvSpPr>
          <p:cNvPr id="17422" name="Text Box 29"/>
          <p:cNvSpPr txBox="1">
            <a:spLocks noChangeArrowheads="1"/>
          </p:cNvSpPr>
          <p:nvPr/>
        </p:nvSpPr>
        <p:spPr bwMode="auto">
          <a:xfrm>
            <a:off x="2286000" y="3581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1                      5                       13                    9</a:t>
            </a:r>
          </a:p>
        </p:txBody>
      </p:sp>
      <p:sp>
        <p:nvSpPr>
          <p:cNvPr id="17423" name="Text Box 30"/>
          <p:cNvSpPr txBox="1">
            <a:spLocks noChangeArrowheads="1"/>
          </p:cNvSpPr>
          <p:nvPr/>
        </p:nvSpPr>
        <p:spPr bwMode="auto">
          <a:xfrm>
            <a:off x="2286000" y="4419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3                        7                     15                    11</a:t>
            </a:r>
          </a:p>
        </p:txBody>
      </p:sp>
      <p:sp>
        <p:nvSpPr>
          <p:cNvPr id="17424" name="Text Box 31"/>
          <p:cNvSpPr txBox="1">
            <a:spLocks noChangeArrowheads="1"/>
          </p:cNvSpPr>
          <p:nvPr/>
        </p:nvSpPr>
        <p:spPr bwMode="auto">
          <a:xfrm>
            <a:off x="2286000" y="5181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2                      6                       14                     10 </a:t>
            </a:r>
          </a:p>
        </p:txBody>
      </p: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 flipH="1" flipV="1">
            <a:off x="1828800" y="2438400"/>
            <a:ext cx="457200" cy="381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6" name="TextBox 29"/>
          <p:cNvSpPr txBox="1">
            <a:spLocks noChangeArrowheads="1"/>
          </p:cNvSpPr>
          <p:nvPr/>
        </p:nvSpPr>
        <p:spPr bwMode="auto">
          <a:xfrm>
            <a:off x="1981201" y="20574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</a:t>
            </a:r>
          </a:p>
        </p:txBody>
      </p:sp>
      <p:sp>
        <p:nvSpPr>
          <p:cNvPr id="17427" name="TextBox 30"/>
          <p:cNvSpPr txBox="1">
            <a:spLocks noChangeArrowheads="1"/>
          </p:cNvSpPr>
          <p:nvPr/>
        </p:nvSpPr>
        <p:spPr bwMode="auto">
          <a:xfrm>
            <a:off x="2667001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7428" name="TextBox 31"/>
          <p:cNvSpPr txBox="1">
            <a:spLocks noChangeArrowheads="1"/>
          </p:cNvSpPr>
          <p:nvPr/>
        </p:nvSpPr>
        <p:spPr bwMode="auto">
          <a:xfrm>
            <a:off x="3698877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7429" name="TextBox 32"/>
          <p:cNvSpPr txBox="1">
            <a:spLocks noChangeArrowheads="1"/>
          </p:cNvSpPr>
          <p:nvPr/>
        </p:nvSpPr>
        <p:spPr bwMode="auto">
          <a:xfrm>
            <a:off x="4800602" y="23622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7430" name="TextBox 33"/>
          <p:cNvSpPr txBox="1">
            <a:spLocks noChangeArrowheads="1"/>
          </p:cNvSpPr>
          <p:nvPr/>
        </p:nvSpPr>
        <p:spPr bwMode="auto">
          <a:xfrm>
            <a:off x="5943602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7431" name="TextBox 34"/>
          <p:cNvSpPr txBox="1">
            <a:spLocks noChangeArrowheads="1"/>
          </p:cNvSpPr>
          <p:nvPr/>
        </p:nvSpPr>
        <p:spPr bwMode="auto">
          <a:xfrm>
            <a:off x="1371601" y="25146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cd</a:t>
            </a:r>
          </a:p>
        </p:txBody>
      </p:sp>
      <p:sp>
        <p:nvSpPr>
          <p:cNvPr id="17432" name="TextBox 35"/>
          <p:cNvSpPr txBox="1">
            <a:spLocks noChangeArrowheads="1"/>
          </p:cNvSpPr>
          <p:nvPr/>
        </p:nvSpPr>
        <p:spPr bwMode="auto">
          <a:xfrm>
            <a:off x="1717677" y="2971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7433" name="TextBox 36"/>
          <p:cNvSpPr txBox="1">
            <a:spLocks noChangeArrowheads="1"/>
          </p:cNvSpPr>
          <p:nvPr/>
        </p:nvSpPr>
        <p:spPr bwMode="auto">
          <a:xfrm>
            <a:off x="1752602" y="3733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7434" name="TextBox 37"/>
          <p:cNvSpPr txBox="1">
            <a:spLocks noChangeArrowheads="1"/>
          </p:cNvSpPr>
          <p:nvPr/>
        </p:nvSpPr>
        <p:spPr bwMode="auto">
          <a:xfrm>
            <a:off x="1752602" y="44148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7435" name="TextBox 38"/>
          <p:cNvSpPr txBox="1">
            <a:spLocks noChangeArrowheads="1"/>
          </p:cNvSpPr>
          <p:nvPr/>
        </p:nvSpPr>
        <p:spPr bwMode="auto">
          <a:xfrm>
            <a:off x="1752602" y="52530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7436" name="Text Box 3"/>
          <p:cNvSpPr txBox="1">
            <a:spLocks noChangeArrowheads="1"/>
          </p:cNvSpPr>
          <p:nvPr/>
        </p:nvSpPr>
        <p:spPr bwMode="auto">
          <a:xfrm>
            <a:off x="0" y="1196975"/>
            <a:ext cx="53846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 </a:t>
            </a:r>
            <a:r>
              <a:rPr lang="en-US" altLang="en-US" sz="2400" dirty="0">
                <a:latin typeface="Monotype Corsiva" pitchFamily="66" charset="0"/>
              </a:rPr>
              <a:t>R</a:t>
            </a:r>
            <a:r>
              <a:rPr lang="en-US" altLang="en-US" sz="2400" dirty="0"/>
              <a:t>(a,b,c,d)  = Σm (3, 11, 12, 13,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</a:t>
            </a:r>
            <a:r>
              <a:rPr lang="en-US" altLang="en-US" sz="2400" dirty="0">
                <a:latin typeface="Monotype Corsiva" pitchFamily="66" charset="0"/>
              </a:rPr>
              <a:t>D</a:t>
            </a:r>
            <a:r>
              <a:rPr lang="en-US" altLang="en-US" sz="2400" dirty="0"/>
              <a:t> (a,b,c,d)= Σm (4, 8,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9724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456238" y="1130301"/>
            <a:ext cx="3532442" cy="1384995"/>
          </a:xfrm>
          <a:prstGeom prst="rect">
            <a:avLst/>
          </a:prstGeom>
          <a:blipFill rotWithShape="1">
            <a:blip r:embed="rId2"/>
            <a:stretch>
              <a:fillRect l="-1724" t="-2193" r="-120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dirty="0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52400" y="609601"/>
            <a:ext cx="8991600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Prime Implicates: 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dirty="0"/>
              <a:t>ΠM(0,8), ΠM(11,15), ΠM(12,13,14,15), ΠM(6,14)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Q: Which of the following is a not an essential prime implicate?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/>
              <a:t> ΠM(0,8)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/>
              <a:t> ΠM(11,15)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/>
              <a:t> ΠM(12,13,14,15)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/>
              <a:t> ΠM(6,14)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162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8E35F6F-E1C9-4157-AA8F-F4002B4B2E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grpSp>
        <p:nvGrpSpPr>
          <p:cNvPr id="18436" name="Group 3"/>
          <p:cNvGrpSpPr>
            <a:grpSpLocks/>
          </p:cNvGrpSpPr>
          <p:nvPr/>
        </p:nvGrpSpPr>
        <p:grpSpPr bwMode="auto">
          <a:xfrm>
            <a:off x="3124200" y="2455864"/>
            <a:ext cx="5824954" cy="4424065"/>
            <a:chOff x="1371600" y="2057400"/>
            <a:chExt cx="5824954" cy="4424065"/>
          </a:xfrm>
        </p:grpSpPr>
        <p:grpSp>
          <p:nvGrpSpPr>
            <p:cNvPr id="18437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18461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18462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3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4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5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6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7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8438" name="Line 16"/>
            <p:cNvSpPr>
              <a:spLocks noChangeShapeType="1"/>
            </p:cNvSpPr>
            <p:nvPr/>
          </p:nvSpPr>
          <p:spPr bwMode="auto">
            <a:xfrm>
              <a:off x="4495800" y="6096000"/>
              <a:ext cx="220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39" name="Line 17"/>
            <p:cNvSpPr>
              <a:spLocks noChangeShapeType="1"/>
            </p:cNvSpPr>
            <p:nvPr/>
          </p:nvSpPr>
          <p:spPr bwMode="auto">
            <a:xfrm>
              <a:off x="6858000" y="3581400"/>
              <a:ext cx="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40" name="Text Box 21"/>
            <p:cNvSpPr txBox="1">
              <a:spLocks noChangeArrowheads="1"/>
            </p:cNvSpPr>
            <p:nvPr/>
          </p:nvSpPr>
          <p:spPr bwMode="auto">
            <a:xfrm>
              <a:off x="5410200" y="6019800"/>
              <a:ext cx="32092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8441" name="Text Box 22"/>
            <p:cNvSpPr txBox="1">
              <a:spLocks noChangeArrowheads="1"/>
            </p:cNvSpPr>
            <p:nvPr/>
          </p:nvSpPr>
          <p:spPr bwMode="auto">
            <a:xfrm>
              <a:off x="6858000" y="4114800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18442" name="Text Box 23"/>
            <p:cNvSpPr txBox="1">
              <a:spLocks noChangeArrowheads="1"/>
            </p:cNvSpPr>
            <p:nvPr/>
          </p:nvSpPr>
          <p:spPr bwMode="auto">
            <a:xfrm>
              <a:off x="2362200" y="2971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0          1          0          X</a:t>
              </a:r>
            </a:p>
          </p:txBody>
        </p:sp>
        <p:sp>
          <p:nvSpPr>
            <p:cNvPr id="18443" name="Text Box 24"/>
            <p:cNvSpPr txBox="1">
              <a:spLocks noChangeArrowheads="1"/>
            </p:cNvSpPr>
            <p:nvPr/>
          </p:nvSpPr>
          <p:spPr bwMode="auto">
            <a:xfrm>
              <a:off x="2362200" y="3748088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1          1           0         1</a:t>
              </a:r>
            </a:p>
          </p:txBody>
        </p:sp>
        <p:sp>
          <p:nvSpPr>
            <p:cNvPr id="18444" name="Text Box 25"/>
            <p:cNvSpPr txBox="1">
              <a:spLocks noChangeArrowheads="1"/>
            </p:cNvSpPr>
            <p:nvPr/>
          </p:nvSpPr>
          <p:spPr bwMode="auto">
            <a:xfrm>
              <a:off x="23622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1          1           0          0</a:t>
              </a:r>
            </a:p>
          </p:txBody>
        </p:sp>
        <p:sp>
          <p:nvSpPr>
            <p:cNvPr id="18445" name="Text Box 26"/>
            <p:cNvSpPr txBox="1">
              <a:spLocks noChangeArrowheads="1"/>
            </p:cNvSpPr>
            <p:nvPr/>
          </p:nvSpPr>
          <p:spPr bwMode="auto">
            <a:xfrm>
              <a:off x="2362200" y="5257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X           0         1</a:t>
              </a:r>
            </a:p>
          </p:txBody>
        </p:sp>
        <p:sp>
          <p:nvSpPr>
            <p:cNvPr id="18446" name="Text Box 28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0                      4                       12                    8 </a:t>
              </a:r>
            </a:p>
          </p:txBody>
        </p:sp>
        <p:sp>
          <p:nvSpPr>
            <p:cNvPr id="18447" name="Text Box 29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1                      5                       13                    9</a:t>
              </a:r>
            </a:p>
          </p:txBody>
        </p:sp>
        <p:sp>
          <p:nvSpPr>
            <p:cNvPr id="18448" name="Text Box 30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3                        7                     15                    11</a:t>
              </a:r>
            </a:p>
          </p:txBody>
        </p:sp>
        <p:sp>
          <p:nvSpPr>
            <p:cNvPr id="18449" name="Text Box 31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2                      6                       14                     10 </a:t>
              </a:r>
            </a:p>
          </p:txBody>
        </p:sp>
        <p:cxnSp>
          <p:nvCxnSpPr>
            <p:cNvPr id="18" name="Straight Connector 17"/>
            <p:cNvCxnSpPr>
              <a:cxnSpLocks noChangeShapeType="1"/>
            </p:cNvCxnSpPr>
            <p:nvPr/>
          </p:nvCxnSpPr>
          <p:spPr bwMode="auto">
            <a:xfrm flipH="1" flipV="1">
              <a:off x="1828800" y="2438400"/>
              <a:ext cx="457200" cy="3810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51" name="TextBox 18"/>
            <p:cNvSpPr txBox="1">
              <a:spLocks noChangeArrowheads="1"/>
            </p:cNvSpPr>
            <p:nvPr/>
          </p:nvSpPr>
          <p:spPr bwMode="auto">
            <a:xfrm>
              <a:off x="19812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ab</a:t>
              </a:r>
            </a:p>
          </p:txBody>
        </p:sp>
        <p:sp>
          <p:nvSpPr>
            <p:cNvPr id="18452" name="TextBox 19"/>
            <p:cNvSpPr txBox="1">
              <a:spLocks noChangeArrowheads="1"/>
            </p:cNvSpPr>
            <p:nvPr/>
          </p:nvSpPr>
          <p:spPr bwMode="auto">
            <a:xfrm>
              <a:off x="2667000" y="23622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18453" name="TextBox 20"/>
            <p:cNvSpPr txBox="1">
              <a:spLocks noChangeArrowheads="1"/>
            </p:cNvSpPr>
            <p:nvPr/>
          </p:nvSpPr>
          <p:spPr bwMode="auto">
            <a:xfrm>
              <a:off x="3698557" y="23622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18454" name="TextBox 21"/>
            <p:cNvSpPr txBox="1">
              <a:spLocks noChangeArrowheads="1"/>
            </p:cNvSpPr>
            <p:nvPr/>
          </p:nvSpPr>
          <p:spPr bwMode="auto">
            <a:xfrm>
              <a:off x="4800600" y="23622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18455" name="TextBox 22"/>
            <p:cNvSpPr txBox="1">
              <a:spLocks noChangeArrowheads="1"/>
            </p:cNvSpPr>
            <p:nvPr/>
          </p:nvSpPr>
          <p:spPr bwMode="auto">
            <a:xfrm>
              <a:off x="5943600" y="23622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  <p:sp>
          <p:nvSpPr>
            <p:cNvPr id="18456" name="TextBox 23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cd</a:t>
              </a:r>
            </a:p>
          </p:txBody>
        </p:sp>
        <p:sp>
          <p:nvSpPr>
            <p:cNvPr id="18457" name="TextBox 24"/>
            <p:cNvSpPr txBox="1">
              <a:spLocks noChangeArrowheads="1"/>
            </p:cNvSpPr>
            <p:nvPr/>
          </p:nvSpPr>
          <p:spPr bwMode="auto">
            <a:xfrm>
              <a:off x="1717357" y="2971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18458" name="TextBox 25"/>
            <p:cNvSpPr txBox="1">
              <a:spLocks noChangeArrowheads="1"/>
            </p:cNvSpPr>
            <p:nvPr/>
          </p:nvSpPr>
          <p:spPr bwMode="auto">
            <a:xfrm>
              <a:off x="1752600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18459" name="TextBox 26"/>
            <p:cNvSpPr txBox="1">
              <a:spLocks noChangeArrowheads="1"/>
            </p:cNvSpPr>
            <p:nvPr/>
          </p:nvSpPr>
          <p:spPr bwMode="auto">
            <a:xfrm>
              <a:off x="1752600" y="4415134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18460" name="TextBox 27"/>
            <p:cNvSpPr txBox="1">
              <a:spLocks noChangeArrowheads="1"/>
            </p:cNvSpPr>
            <p:nvPr/>
          </p:nvSpPr>
          <p:spPr bwMode="auto">
            <a:xfrm>
              <a:off x="1752600" y="525333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Five variable K-map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1030288" y="2130426"/>
            <a:ext cx="2500312" cy="1765300"/>
            <a:chOff x="1248" y="816"/>
            <a:chExt cx="3408" cy="2592"/>
          </a:xfrm>
        </p:grpSpPr>
        <p:sp>
          <p:nvSpPr>
            <p:cNvPr id="20549" name="Rectangle 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0550" name="Line 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1" name="Line 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2" name="Line 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3" name="Line 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4" name="Line 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5" name="Line 1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84" name="Text Box 11"/>
          <p:cNvSpPr txBox="1">
            <a:spLocks noChangeArrowheads="1"/>
          </p:cNvSpPr>
          <p:nvPr/>
        </p:nvSpPr>
        <p:spPr bwMode="auto">
          <a:xfrm>
            <a:off x="990602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0            4            12           8</a:t>
            </a:r>
          </a:p>
        </p:txBody>
      </p:sp>
      <p:sp>
        <p:nvSpPr>
          <p:cNvPr id="20485" name="Line 15"/>
          <p:cNvSpPr>
            <a:spLocks noChangeShapeType="1"/>
          </p:cNvSpPr>
          <p:nvPr/>
        </p:nvSpPr>
        <p:spPr bwMode="auto">
          <a:xfrm>
            <a:off x="2279650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6" name="Line 16"/>
          <p:cNvSpPr>
            <a:spLocks noChangeShapeType="1"/>
          </p:cNvSpPr>
          <p:nvPr/>
        </p:nvSpPr>
        <p:spPr bwMode="auto">
          <a:xfrm>
            <a:off x="3659188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7" name="Line 17"/>
          <p:cNvSpPr>
            <a:spLocks noChangeShapeType="1"/>
          </p:cNvSpPr>
          <p:nvPr/>
        </p:nvSpPr>
        <p:spPr bwMode="auto">
          <a:xfrm>
            <a:off x="1676400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8" name="Text Box 18"/>
          <p:cNvSpPr txBox="1">
            <a:spLocks noChangeArrowheads="1"/>
          </p:cNvSpPr>
          <p:nvPr/>
        </p:nvSpPr>
        <p:spPr bwMode="auto">
          <a:xfrm>
            <a:off x="2098676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0489" name="Text Box 19"/>
          <p:cNvSpPr txBox="1">
            <a:spLocks noChangeArrowheads="1"/>
          </p:cNvSpPr>
          <p:nvPr/>
        </p:nvSpPr>
        <p:spPr bwMode="auto">
          <a:xfrm>
            <a:off x="533400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0490" name="Text Box 20"/>
          <p:cNvSpPr txBox="1">
            <a:spLocks noChangeArrowheads="1"/>
          </p:cNvSpPr>
          <p:nvPr/>
        </p:nvSpPr>
        <p:spPr bwMode="auto">
          <a:xfrm>
            <a:off x="2882900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0491" name="Text Box 21"/>
          <p:cNvSpPr txBox="1">
            <a:spLocks noChangeArrowheads="1"/>
          </p:cNvSpPr>
          <p:nvPr/>
        </p:nvSpPr>
        <p:spPr bwMode="auto">
          <a:xfrm>
            <a:off x="3659189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0492" name="Line 26"/>
          <p:cNvSpPr>
            <a:spLocks noChangeShapeType="1"/>
          </p:cNvSpPr>
          <p:nvPr/>
        </p:nvSpPr>
        <p:spPr bwMode="auto">
          <a:xfrm>
            <a:off x="876300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3" name="Text Box 28"/>
          <p:cNvSpPr txBox="1">
            <a:spLocks noChangeArrowheads="1"/>
          </p:cNvSpPr>
          <p:nvPr/>
        </p:nvSpPr>
        <p:spPr bwMode="auto">
          <a:xfrm>
            <a:off x="990602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1            5            13           9</a:t>
            </a:r>
          </a:p>
        </p:txBody>
      </p:sp>
      <p:sp>
        <p:nvSpPr>
          <p:cNvPr id="20494" name="Text Box 29"/>
          <p:cNvSpPr txBox="1">
            <a:spLocks noChangeArrowheads="1"/>
          </p:cNvSpPr>
          <p:nvPr/>
        </p:nvSpPr>
        <p:spPr bwMode="auto">
          <a:xfrm>
            <a:off x="990602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3            7            15         11</a:t>
            </a:r>
          </a:p>
        </p:txBody>
      </p:sp>
      <p:sp>
        <p:nvSpPr>
          <p:cNvPr id="20495" name="Text Box 30"/>
          <p:cNvSpPr txBox="1">
            <a:spLocks noChangeArrowheads="1"/>
          </p:cNvSpPr>
          <p:nvPr/>
        </p:nvSpPr>
        <p:spPr bwMode="auto">
          <a:xfrm>
            <a:off x="974727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2             6           14         10</a:t>
            </a:r>
          </a:p>
        </p:txBody>
      </p:sp>
      <p:grpSp>
        <p:nvGrpSpPr>
          <p:cNvPr id="20496" name="Group 31"/>
          <p:cNvGrpSpPr>
            <a:grpSpLocks/>
          </p:cNvGrpSpPr>
          <p:nvPr/>
        </p:nvGrpSpPr>
        <p:grpSpPr bwMode="auto">
          <a:xfrm>
            <a:off x="5205413" y="2130426"/>
            <a:ext cx="2500312" cy="1765300"/>
            <a:chOff x="1248" y="816"/>
            <a:chExt cx="3408" cy="2592"/>
          </a:xfrm>
        </p:grpSpPr>
        <p:sp>
          <p:nvSpPr>
            <p:cNvPr id="20542" name="Rectangle 32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0543" name="Line 33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4" name="Line 34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5" name="Line 35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6" name="Line 36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7" name="Line 37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8" name="Line 38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97" name="Text Box 39"/>
          <p:cNvSpPr txBox="1">
            <a:spLocks noChangeArrowheads="1"/>
          </p:cNvSpPr>
          <p:nvPr/>
        </p:nvSpPr>
        <p:spPr bwMode="auto">
          <a:xfrm>
            <a:off x="5165726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16          20           28          24</a:t>
            </a:r>
          </a:p>
        </p:txBody>
      </p:sp>
      <p:sp>
        <p:nvSpPr>
          <p:cNvPr id="20498" name="Line 40"/>
          <p:cNvSpPr>
            <a:spLocks noChangeShapeType="1"/>
          </p:cNvSpPr>
          <p:nvPr/>
        </p:nvSpPr>
        <p:spPr bwMode="auto">
          <a:xfrm>
            <a:off x="6454775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9" name="Line 41"/>
          <p:cNvSpPr>
            <a:spLocks noChangeShapeType="1"/>
          </p:cNvSpPr>
          <p:nvPr/>
        </p:nvSpPr>
        <p:spPr bwMode="auto">
          <a:xfrm>
            <a:off x="7834313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0" name="Line 42"/>
          <p:cNvSpPr>
            <a:spLocks noChangeShapeType="1"/>
          </p:cNvSpPr>
          <p:nvPr/>
        </p:nvSpPr>
        <p:spPr bwMode="auto">
          <a:xfrm>
            <a:off x="5851525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1" name="Text Box 43"/>
          <p:cNvSpPr txBox="1">
            <a:spLocks noChangeArrowheads="1"/>
          </p:cNvSpPr>
          <p:nvPr/>
        </p:nvSpPr>
        <p:spPr bwMode="auto">
          <a:xfrm>
            <a:off x="6273801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0502" name="Text Box 44"/>
          <p:cNvSpPr txBox="1">
            <a:spLocks noChangeArrowheads="1"/>
          </p:cNvSpPr>
          <p:nvPr/>
        </p:nvSpPr>
        <p:spPr bwMode="auto">
          <a:xfrm>
            <a:off x="4708525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0503" name="Text Box 45"/>
          <p:cNvSpPr txBox="1">
            <a:spLocks noChangeArrowheads="1"/>
          </p:cNvSpPr>
          <p:nvPr/>
        </p:nvSpPr>
        <p:spPr bwMode="auto">
          <a:xfrm>
            <a:off x="7058025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0504" name="Text Box 46"/>
          <p:cNvSpPr txBox="1">
            <a:spLocks noChangeArrowheads="1"/>
          </p:cNvSpPr>
          <p:nvPr/>
        </p:nvSpPr>
        <p:spPr bwMode="auto">
          <a:xfrm>
            <a:off x="7834314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0505" name="Line 47"/>
          <p:cNvSpPr>
            <a:spLocks noChangeShapeType="1"/>
          </p:cNvSpPr>
          <p:nvPr/>
        </p:nvSpPr>
        <p:spPr bwMode="auto">
          <a:xfrm>
            <a:off x="5051425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6" name="Line 51"/>
          <p:cNvSpPr>
            <a:spLocks noChangeShapeType="1"/>
          </p:cNvSpPr>
          <p:nvPr/>
        </p:nvSpPr>
        <p:spPr bwMode="auto">
          <a:xfrm>
            <a:off x="5181600" y="44196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7" name="Text Box 52"/>
          <p:cNvSpPr txBox="1">
            <a:spLocks noChangeArrowheads="1"/>
          </p:cNvSpPr>
          <p:nvPr/>
        </p:nvSpPr>
        <p:spPr bwMode="auto">
          <a:xfrm>
            <a:off x="6308725" y="4343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0508" name="Text Box 53"/>
          <p:cNvSpPr txBox="1">
            <a:spLocks noChangeArrowheads="1"/>
          </p:cNvSpPr>
          <p:nvPr/>
        </p:nvSpPr>
        <p:spPr bwMode="auto">
          <a:xfrm>
            <a:off x="5181600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17          21           29          25</a:t>
            </a:r>
          </a:p>
        </p:txBody>
      </p:sp>
      <p:sp>
        <p:nvSpPr>
          <p:cNvPr id="20509" name="Text Box 54"/>
          <p:cNvSpPr txBox="1">
            <a:spLocks noChangeArrowheads="1"/>
          </p:cNvSpPr>
          <p:nvPr/>
        </p:nvSpPr>
        <p:spPr bwMode="auto">
          <a:xfrm>
            <a:off x="5181600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19          23           31          27</a:t>
            </a:r>
          </a:p>
        </p:txBody>
      </p:sp>
      <p:sp>
        <p:nvSpPr>
          <p:cNvPr id="20510" name="Text Box 55"/>
          <p:cNvSpPr txBox="1">
            <a:spLocks noChangeArrowheads="1"/>
          </p:cNvSpPr>
          <p:nvPr/>
        </p:nvSpPr>
        <p:spPr bwMode="auto">
          <a:xfrm>
            <a:off x="5165726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18          22           30          26</a:t>
            </a:r>
          </a:p>
        </p:txBody>
      </p:sp>
      <p:sp>
        <p:nvSpPr>
          <p:cNvPr id="20511" name="AutoShape 56"/>
          <p:cNvSpPr>
            <a:spLocks noChangeArrowheads="1"/>
          </p:cNvSpPr>
          <p:nvPr/>
        </p:nvSpPr>
        <p:spPr bwMode="auto">
          <a:xfrm>
            <a:off x="1905000" y="27432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12" name="Line 57"/>
          <p:cNvSpPr>
            <a:spLocks noChangeShapeType="1"/>
          </p:cNvSpPr>
          <p:nvPr/>
        </p:nvSpPr>
        <p:spPr bwMode="auto">
          <a:xfrm flipV="1">
            <a:off x="1981200" y="23622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3" name="Line 58"/>
          <p:cNvSpPr>
            <a:spLocks noChangeShapeType="1"/>
          </p:cNvSpPr>
          <p:nvPr/>
        </p:nvSpPr>
        <p:spPr bwMode="auto">
          <a:xfrm>
            <a:off x="2133600" y="2819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4" name="Line 59"/>
          <p:cNvSpPr>
            <a:spLocks noChangeShapeType="1"/>
          </p:cNvSpPr>
          <p:nvPr/>
        </p:nvSpPr>
        <p:spPr bwMode="auto">
          <a:xfrm>
            <a:off x="1981200" y="29718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5" name="Line 60"/>
          <p:cNvSpPr>
            <a:spLocks noChangeShapeType="1"/>
          </p:cNvSpPr>
          <p:nvPr/>
        </p:nvSpPr>
        <p:spPr bwMode="auto">
          <a:xfrm flipH="1">
            <a:off x="1447800" y="2819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6" name="AutoShape 61"/>
          <p:cNvSpPr>
            <a:spLocks noChangeArrowheads="1"/>
          </p:cNvSpPr>
          <p:nvPr/>
        </p:nvSpPr>
        <p:spPr bwMode="auto">
          <a:xfrm>
            <a:off x="6019800" y="26670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0517" name="Text Box 62"/>
          <p:cNvSpPr txBox="1">
            <a:spLocks noChangeArrowheads="1"/>
          </p:cNvSpPr>
          <p:nvPr/>
        </p:nvSpPr>
        <p:spPr bwMode="auto">
          <a:xfrm>
            <a:off x="838200" y="5494338"/>
            <a:ext cx="65291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Neighbors of m</a:t>
            </a:r>
            <a:r>
              <a:rPr lang="en-US" altLang="en-US" sz="2400" baseline="-25000" dirty="0"/>
              <a:t>5</a:t>
            </a:r>
            <a:r>
              <a:rPr lang="en-US" altLang="en-US" sz="2400" dirty="0"/>
              <a:t> are: minterms 1, 4, 7, 13, and 21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Neighbors of m</a:t>
            </a:r>
            <a:r>
              <a:rPr lang="en-US" altLang="en-US" sz="2400" baseline="-25000" dirty="0"/>
              <a:t>10</a:t>
            </a:r>
            <a:r>
              <a:rPr lang="en-US" altLang="en-US" sz="2400" dirty="0"/>
              <a:t> are: minterms 2, 8, 11, 14, and 26</a:t>
            </a:r>
          </a:p>
        </p:txBody>
      </p:sp>
      <p:sp>
        <p:nvSpPr>
          <p:cNvPr id="20518" name="AutoShape 63"/>
          <p:cNvSpPr>
            <a:spLocks noChangeArrowheads="1"/>
          </p:cNvSpPr>
          <p:nvPr/>
        </p:nvSpPr>
        <p:spPr bwMode="auto">
          <a:xfrm>
            <a:off x="3200400" y="35814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19" name="Line 64"/>
          <p:cNvSpPr>
            <a:spLocks noChangeShapeType="1"/>
          </p:cNvSpPr>
          <p:nvPr/>
        </p:nvSpPr>
        <p:spPr bwMode="auto">
          <a:xfrm flipV="1">
            <a:off x="3276600" y="32004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0" name="Line 65"/>
          <p:cNvSpPr>
            <a:spLocks noChangeShapeType="1"/>
          </p:cNvSpPr>
          <p:nvPr/>
        </p:nvSpPr>
        <p:spPr bwMode="auto">
          <a:xfrm flipH="1">
            <a:off x="2743200" y="3657600"/>
            <a:ext cx="381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1" name="AutoShape 66"/>
          <p:cNvSpPr>
            <a:spLocks noChangeArrowheads="1"/>
          </p:cNvSpPr>
          <p:nvPr/>
        </p:nvSpPr>
        <p:spPr bwMode="auto">
          <a:xfrm>
            <a:off x="7315200" y="35052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0522" name="Line 67"/>
          <p:cNvSpPr>
            <a:spLocks noChangeShapeType="1"/>
          </p:cNvSpPr>
          <p:nvPr/>
        </p:nvSpPr>
        <p:spPr bwMode="auto">
          <a:xfrm>
            <a:off x="914400" y="3657600"/>
            <a:ext cx="457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3" name="Line 68"/>
          <p:cNvSpPr>
            <a:spLocks noChangeShapeType="1"/>
          </p:cNvSpPr>
          <p:nvPr/>
        </p:nvSpPr>
        <p:spPr bwMode="auto">
          <a:xfrm>
            <a:off x="3276600" y="1981200"/>
            <a:ext cx="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4" name="Slide Number Placeholder 5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338A84D-5E2C-44E7-8589-90D7B1862B4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cxnSp>
        <p:nvCxnSpPr>
          <p:cNvPr id="3" name="Straight Connector 2"/>
          <p:cNvCxnSpPr>
            <a:cxnSpLocks noChangeShapeType="1"/>
            <a:stCxn id="20484" idx="1"/>
          </p:cNvCxnSpPr>
          <p:nvPr/>
        </p:nvCxnSpPr>
        <p:spPr bwMode="auto">
          <a:xfrm flipH="1" flipV="1">
            <a:off x="381002" y="1600202"/>
            <a:ext cx="609600" cy="6110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26" name="TextBox 4"/>
          <p:cNvSpPr txBox="1">
            <a:spLocks noChangeArrowheads="1"/>
          </p:cNvSpPr>
          <p:nvPr/>
        </p:nvSpPr>
        <p:spPr bwMode="auto">
          <a:xfrm>
            <a:off x="1865314" y="528638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a=0</a:t>
            </a:r>
          </a:p>
        </p:txBody>
      </p:sp>
      <p:sp>
        <p:nvSpPr>
          <p:cNvPr id="20527" name="TextBox 62"/>
          <p:cNvSpPr txBox="1">
            <a:spLocks noChangeArrowheads="1"/>
          </p:cNvSpPr>
          <p:nvPr/>
        </p:nvSpPr>
        <p:spPr bwMode="auto">
          <a:xfrm>
            <a:off x="6248400" y="533402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a=1</a:t>
            </a:r>
          </a:p>
        </p:txBody>
      </p:sp>
      <p:sp>
        <p:nvSpPr>
          <p:cNvPr id="20528" name="TextBox 63"/>
          <p:cNvSpPr txBox="1">
            <a:spLocks noChangeArrowheads="1"/>
          </p:cNvSpPr>
          <p:nvPr/>
        </p:nvSpPr>
        <p:spPr bwMode="auto">
          <a:xfrm>
            <a:off x="533401" y="1290638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bc</a:t>
            </a:r>
          </a:p>
        </p:txBody>
      </p:sp>
      <p:sp>
        <p:nvSpPr>
          <p:cNvPr id="20529" name="TextBox 64"/>
          <p:cNvSpPr txBox="1">
            <a:spLocks noChangeArrowheads="1"/>
          </p:cNvSpPr>
          <p:nvPr/>
        </p:nvSpPr>
        <p:spPr bwMode="auto">
          <a:xfrm>
            <a:off x="76200" y="16002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</a:t>
            </a:r>
          </a:p>
        </p:txBody>
      </p:sp>
      <p:sp>
        <p:nvSpPr>
          <p:cNvPr id="20530" name="TextBox 65"/>
          <p:cNvSpPr txBox="1">
            <a:spLocks noChangeArrowheads="1"/>
          </p:cNvSpPr>
          <p:nvPr/>
        </p:nvSpPr>
        <p:spPr bwMode="auto">
          <a:xfrm>
            <a:off x="990601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0531" name="TextBox 66"/>
          <p:cNvSpPr txBox="1">
            <a:spLocks noChangeArrowheads="1"/>
          </p:cNvSpPr>
          <p:nvPr/>
        </p:nvSpPr>
        <p:spPr bwMode="auto">
          <a:xfrm>
            <a:off x="17176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0532" name="TextBox 67"/>
          <p:cNvSpPr txBox="1">
            <a:spLocks noChangeArrowheads="1"/>
          </p:cNvSpPr>
          <p:nvPr/>
        </p:nvSpPr>
        <p:spPr bwMode="auto">
          <a:xfrm>
            <a:off x="2362202" y="1290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0533" name="TextBox 68"/>
          <p:cNvSpPr txBox="1">
            <a:spLocks noChangeArrowheads="1"/>
          </p:cNvSpPr>
          <p:nvPr/>
        </p:nvSpPr>
        <p:spPr bwMode="auto">
          <a:xfrm>
            <a:off x="29368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0534" name="TextBox 69"/>
          <p:cNvSpPr txBox="1">
            <a:spLocks noChangeArrowheads="1"/>
          </p:cNvSpPr>
          <p:nvPr/>
        </p:nvSpPr>
        <p:spPr bwMode="auto">
          <a:xfrm>
            <a:off x="5181602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0535" name="TextBox 70"/>
          <p:cNvSpPr txBox="1">
            <a:spLocks noChangeArrowheads="1"/>
          </p:cNvSpPr>
          <p:nvPr/>
        </p:nvSpPr>
        <p:spPr bwMode="auto">
          <a:xfrm>
            <a:off x="59086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0536" name="TextBox 71"/>
          <p:cNvSpPr txBox="1">
            <a:spLocks noChangeArrowheads="1"/>
          </p:cNvSpPr>
          <p:nvPr/>
        </p:nvSpPr>
        <p:spPr bwMode="auto">
          <a:xfrm>
            <a:off x="6553202" y="1285877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0537" name="TextBox 72"/>
          <p:cNvSpPr txBox="1">
            <a:spLocks noChangeArrowheads="1"/>
          </p:cNvSpPr>
          <p:nvPr/>
        </p:nvSpPr>
        <p:spPr bwMode="auto">
          <a:xfrm>
            <a:off x="71278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0538" name="TextBox 73"/>
          <p:cNvSpPr txBox="1">
            <a:spLocks noChangeArrowheads="1"/>
          </p:cNvSpPr>
          <p:nvPr/>
        </p:nvSpPr>
        <p:spPr bwMode="auto">
          <a:xfrm>
            <a:off x="228602" y="2057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0539" name="TextBox 74"/>
          <p:cNvSpPr txBox="1">
            <a:spLocks noChangeArrowheads="1"/>
          </p:cNvSpPr>
          <p:nvPr/>
        </p:nvSpPr>
        <p:spPr bwMode="auto">
          <a:xfrm>
            <a:off x="228602" y="2590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0540" name="TextBox 75"/>
          <p:cNvSpPr txBox="1">
            <a:spLocks noChangeArrowheads="1"/>
          </p:cNvSpPr>
          <p:nvPr/>
        </p:nvSpPr>
        <p:spPr bwMode="auto">
          <a:xfrm>
            <a:off x="228602" y="3048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0541" name="TextBox 76"/>
          <p:cNvSpPr txBox="1">
            <a:spLocks noChangeArrowheads="1"/>
          </p:cNvSpPr>
          <p:nvPr/>
        </p:nvSpPr>
        <p:spPr bwMode="auto">
          <a:xfrm>
            <a:off x="152402" y="3505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Reading a Five variable K-map: An example</a:t>
            </a: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1030288" y="2130426"/>
            <a:ext cx="2500312" cy="1765300"/>
            <a:chOff x="1248" y="816"/>
            <a:chExt cx="3408" cy="2592"/>
          </a:xfrm>
        </p:grpSpPr>
        <p:sp>
          <p:nvSpPr>
            <p:cNvPr id="21565" name="Rectangle 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1566" name="Line 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7" name="Line 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8" name="Line 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9" name="Line 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70" name="Line 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71" name="Line 1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508" name="Text Box 11"/>
          <p:cNvSpPr txBox="1">
            <a:spLocks noChangeArrowheads="1"/>
          </p:cNvSpPr>
          <p:nvPr/>
        </p:nvSpPr>
        <p:spPr bwMode="auto">
          <a:xfrm>
            <a:off x="990602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0            4            12           8</a:t>
            </a:r>
          </a:p>
        </p:txBody>
      </p:sp>
      <p:sp>
        <p:nvSpPr>
          <p:cNvPr id="21509" name="Line 15"/>
          <p:cNvSpPr>
            <a:spLocks noChangeShapeType="1"/>
          </p:cNvSpPr>
          <p:nvPr/>
        </p:nvSpPr>
        <p:spPr bwMode="auto">
          <a:xfrm>
            <a:off x="2279650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0" name="Line 16"/>
          <p:cNvSpPr>
            <a:spLocks noChangeShapeType="1"/>
          </p:cNvSpPr>
          <p:nvPr/>
        </p:nvSpPr>
        <p:spPr bwMode="auto">
          <a:xfrm>
            <a:off x="3659188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1" name="Line 17"/>
          <p:cNvSpPr>
            <a:spLocks noChangeShapeType="1"/>
          </p:cNvSpPr>
          <p:nvPr/>
        </p:nvSpPr>
        <p:spPr bwMode="auto">
          <a:xfrm>
            <a:off x="1676400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2" name="Text Box 18"/>
          <p:cNvSpPr txBox="1">
            <a:spLocks noChangeArrowheads="1"/>
          </p:cNvSpPr>
          <p:nvPr/>
        </p:nvSpPr>
        <p:spPr bwMode="auto">
          <a:xfrm>
            <a:off x="2098676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1513" name="Text Box 19"/>
          <p:cNvSpPr txBox="1">
            <a:spLocks noChangeArrowheads="1"/>
          </p:cNvSpPr>
          <p:nvPr/>
        </p:nvSpPr>
        <p:spPr bwMode="auto">
          <a:xfrm>
            <a:off x="533400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1514" name="Text Box 20"/>
          <p:cNvSpPr txBox="1">
            <a:spLocks noChangeArrowheads="1"/>
          </p:cNvSpPr>
          <p:nvPr/>
        </p:nvSpPr>
        <p:spPr bwMode="auto">
          <a:xfrm>
            <a:off x="2882900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1515" name="Text Box 21"/>
          <p:cNvSpPr txBox="1">
            <a:spLocks noChangeArrowheads="1"/>
          </p:cNvSpPr>
          <p:nvPr/>
        </p:nvSpPr>
        <p:spPr bwMode="auto">
          <a:xfrm>
            <a:off x="3659189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1516" name="Line 26"/>
          <p:cNvSpPr>
            <a:spLocks noChangeShapeType="1"/>
          </p:cNvSpPr>
          <p:nvPr/>
        </p:nvSpPr>
        <p:spPr bwMode="auto">
          <a:xfrm>
            <a:off x="876300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7" name="Text Box 28"/>
          <p:cNvSpPr txBox="1">
            <a:spLocks noChangeArrowheads="1"/>
          </p:cNvSpPr>
          <p:nvPr/>
        </p:nvSpPr>
        <p:spPr bwMode="auto">
          <a:xfrm>
            <a:off x="990602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1            5            13           9</a:t>
            </a:r>
          </a:p>
        </p:txBody>
      </p:sp>
      <p:sp>
        <p:nvSpPr>
          <p:cNvPr id="21518" name="Text Box 29"/>
          <p:cNvSpPr txBox="1">
            <a:spLocks noChangeArrowheads="1"/>
          </p:cNvSpPr>
          <p:nvPr/>
        </p:nvSpPr>
        <p:spPr bwMode="auto">
          <a:xfrm>
            <a:off x="990602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3            7            15         11</a:t>
            </a:r>
          </a:p>
        </p:txBody>
      </p:sp>
      <p:sp>
        <p:nvSpPr>
          <p:cNvPr id="21519" name="Text Box 30"/>
          <p:cNvSpPr txBox="1">
            <a:spLocks noChangeArrowheads="1"/>
          </p:cNvSpPr>
          <p:nvPr/>
        </p:nvSpPr>
        <p:spPr bwMode="auto">
          <a:xfrm>
            <a:off x="974727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2             6           14         10</a:t>
            </a:r>
          </a:p>
        </p:txBody>
      </p:sp>
      <p:grpSp>
        <p:nvGrpSpPr>
          <p:cNvPr id="21520" name="Group 31"/>
          <p:cNvGrpSpPr>
            <a:grpSpLocks/>
          </p:cNvGrpSpPr>
          <p:nvPr/>
        </p:nvGrpSpPr>
        <p:grpSpPr bwMode="auto">
          <a:xfrm>
            <a:off x="5205413" y="2130426"/>
            <a:ext cx="2500312" cy="1765300"/>
            <a:chOff x="1248" y="816"/>
            <a:chExt cx="3408" cy="2592"/>
          </a:xfrm>
        </p:grpSpPr>
        <p:sp>
          <p:nvSpPr>
            <p:cNvPr id="21558" name="Rectangle 32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1559" name="Line 33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0" name="Line 34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1" name="Line 35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2" name="Line 36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3" name="Line 37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4" name="Line 38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521" name="Text Box 39"/>
          <p:cNvSpPr txBox="1">
            <a:spLocks noChangeArrowheads="1"/>
          </p:cNvSpPr>
          <p:nvPr/>
        </p:nvSpPr>
        <p:spPr bwMode="auto">
          <a:xfrm>
            <a:off x="5165726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16          20           28          24</a:t>
            </a:r>
          </a:p>
        </p:txBody>
      </p:sp>
      <p:sp>
        <p:nvSpPr>
          <p:cNvPr id="21522" name="Line 40"/>
          <p:cNvSpPr>
            <a:spLocks noChangeShapeType="1"/>
          </p:cNvSpPr>
          <p:nvPr/>
        </p:nvSpPr>
        <p:spPr bwMode="auto">
          <a:xfrm>
            <a:off x="6454775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23" name="Line 41"/>
          <p:cNvSpPr>
            <a:spLocks noChangeShapeType="1"/>
          </p:cNvSpPr>
          <p:nvPr/>
        </p:nvSpPr>
        <p:spPr bwMode="auto">
          <a:xfrm>
            <a:off x="7834313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24" name="Line 42"/>
          <p:cNvSpPr>
            <a:spLocks noChangeShapeType="1"/>
          </p:cNvSpPr>
          <p:nvPr/>
        </p:nvSpPr>
        <p:spPr bwMode="auto">
          <a:xfrm>
            <a:off x="5851525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25" name="Text Box 43"/>
          <p:cNvSpPr txBox="1">
            <a:spLocks noChangeArrowheads="1"/>
          </p:cNvSpPr>
          <p:nvPr/>
        </p:nvSpPr>
        <p:spPr bwMode="auto">
          <a:xfrm>
            <a:off x="6273801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1526" name="Text Box 44"/>
          <p:cNvSpPr txBox="1">
            <a:spLocks noChangeArrowheads="1"/>
          </p:cNvSpPr>
          <p:nvPr/>
        </p:nvSpPr>
        <p:spPr bwMode="auto">
          <a:xfrm>
            <a:off x="4708525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1527" name="Text Box 45"/>
          <p:cNvSpPr txBox="1">
            <a:spLocks noChangeArrowheads="1"/>
          </p:cNvSpPr>
          <p:nvPr/>
        </p:nvSpPr>
        <p:spPr bwMode="auto">
          <a:xfrm>
            <a:off x="7058025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1528" name="Text Box 46"/>
          <p:cNvSpPr txBox="1">
            <a:spLocks noChangeArrowheads="1"/>
          </p:cNvSpPr>
          <p:nvPr/>
        </p:nvSpPr>
        <p:spPr bwMode="auto">
          <a:xfrm>
            <a:off x="7834314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1529" name="Line 47"/>
          <p:cNvSpPr>
            <a:spLocks noChangeShapeType="1"/>
          </p:cNvSpPr>
          <p:nvPr/>
        </p:nvSpPr>
        <p:spPr bwMode="auto">
          <a:xfrm>
            <a:off x="5051425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30" name="Line 51"/>
          <p:cNvSpPr>
            <a:spLocks noChangeShapeType="1"/>
          </p:cNvSpPr>
          <p:nvPr/>
        </p:nvSpPr>
        <p:spPr bwMode="auto">
          <a:xfrm>
            <a:off x="5181600" y="44196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31" name="Text Box 52"/>
          <p:cNvSpPr txBox="1">
            <a:spLocks noChangeArrowheads="1"/>
          </p:cNvSpPr>
          <p:nvPr/>
        </p:nvSpPr>
        <p:spPr bwMode="auto">
          <a:xfrm>
            <a:off x="6308725" y="4343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1532" name="Text Box 53"/>
          <p:cNvSpPr txBox="1">
            <a:spLocks noChangeArrowheads="1"/>
          </p:cNvSpPr>
          <p:nvPr/>
        </p:nvSpPr>
        <p:spPr bwMode="auto">
          <a:xfrm>
            <a:off x="5181600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17          21           29          25</a:t>
            </a:r>
          </a:p>
        </p:txBody>
      </p:sp>
      <p:sp>
        <p:nvSpPr>
          <p:cNvPr id="21533" name="Text Box 54"/>
          <p:cNvSpPr txBox="1">
            <a:spLocks noChangeArrowheads="1"/>
          </p:cNvSpPr>
          <p:nvPr/>
        </p:nvSpPr>
        <p:spPr bwMode="auto">
          <a:xfrm>
            <a:off x="5181600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19          23           31          27</a:t>
            </a:r>
          </a:p>
        </p:txBody>
      </p:sp>
      <p:sp>
        <p:nvSpPr>
          <p:cNvPr id="21534" name="Text Box 55"/>
          <p:cNvSpPr txBox="1">
            <a:spLocks noChangeArrowheads="1"/>
          </p:cNvSpPr>
          <p:nvPr/>
        </p:nvSpPr>
        <p:spPr bwMode="auto">
          <a:xfrm>
            <a:off x="5165726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18          22           30          26</a:t>
            </a:r>
          </a:p>
        </p:txBody>
      </p:sp>
      <p:sp>
        <p:nvSpPr>
          <p:cNvPr id="21535" name="Slide Number Placeholder 5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679CB0-9DC4-4FE5-A369-312F35C9B68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cxnSp>
        <p:nvCxnSpPr>
          <p:cNvPr id="3" name="Straight Connector 2"/>
          <p:cNvCxnSpPr>
            <a:cxnSpLocks noChangeShapeType="1"/>
            <a:stCxn id="21508" idx="1"/>
          </p:cNvCxnSpPr>
          <p:nvPr/>
        </p:nvCxnSpPr>
        <p:spPr bwMode="auto">
          <a:xfrm flipH="1" flipV="1">
            <a:off x="381002" y="1600202"/>
            <a:ext cx="609600" cy="6110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37" name="TextBox 4"/>
          <p:cNvSpPr txBox="1">
            <a:spLocks noChangeArrowheads="1"/>
          </p:cNvSpPr>
          <p:nvPr/>
        </p:nvSpPr>
        <p:spPr bwMode="auto">
          <a:xfrm>
            <a:off x="1865314" y="757238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a=0</a:t>
            </a:r>
          </a:p>
        </p:txBody>
      </p:sp>
      <p:sp>
        <p:nvSpPr>
          <p:cNvPr id="21538" name="TextBox 62"/>
          <p:cNvSpPr txBox="1">
            <a:spLocks noChangeArrowheads="1"/>
          </p:cNvSpPr>
          <p:nvPr/>
        </p:nvSpPr>
        <p:spPr bwMode="auto">
          <a:xfrm>
            <a:off x="6248400" y="757238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a=1</a:t>
            </a:r>
          </a:p>
        </p:txBody>
      </p:sp>
      <p:sp>
        <p:nvSpPr>
          <p:cNvPr id="21539" name="TextBox 63"/>
          <p:cNvSpPr txBox="1">
            <a:spLocks noChangeArrowheads="1"/>
          </p:cNvSpPr>
          <p:nvPr/>
        </p:nvSpPr>
        <p:spPr bwMode="auto">
          <a:xfrm>
            <a:off x="533401" y="1290638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bc</a:t>
            </a:r>
          </a:p>
        </p:txBody>
      </p:sp>
      <p:sp>
        <p:nvSpPr>
          <p:cNvPr id="21540" name="TextBox 64"/>
          <p:cNvSpPr txBox="1">
            <a:spLocks noChangeArrowheads="1"/>
          </p:cNvSpPr>
          <p:nvPr/>
        </p:nvSpPr>
        <p:spPr bwMode="auto">
          <a:xfrm>
            <a:off x="76200" y="16002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</a:t>
            </a:r>
          </a:p>
        </p:txBody>
      </p:sp>
      <p:sp>
        <p:nvSpPr>
          <p:cNvPr id="21541" name="TextBox 65"/>
          <p:cNvSpPr txBox="1">
            <a:spLocks noChangeArrowheads="1"/>
          </p:cNvSpPr>
          <p:nvPr/>
        </p:nvSpPr>
        <p:spPr bwMode="auto">
          <a:xfrm>
            <a:off x="990601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1542" name="TextBox 66"/>
          <p:cNvSpPr txBox="1">
            <a:spLocks noChangeArrowheads="1"/>
          </p:cNvSpPr>
          <p:nvPr/>
        </p:nvSpPr>
        <p:spPr bwMode="auto">
          <a:xfrm>
            <a:off x="17176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1543" name="TextBox 67"/>
          <p:cNvSpPr txBox="1">
            <a:spLocks noChangeArrowheads="1"/>
          </p:cNvSpPr>
          <p:nvPr/>
        </p:nvSpPr>
        <p:spPr bwMode="auto">
          <a:xfrm>
            <a:off x="2362202" y="1290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1544" name="TextBox 68"/>
          <p:cNvSpPr txBox="1">
            <a:spLocks noChangeArrowheads="1"/>
          </p:cNvSpPr>
          <p:nvPr/>
        </p:nvSpPr>
        <p:spPr bwMode="auto">
          <a:xfrm>
            <a:off x="29368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1545" name="TextBox 69"/>
          <p:cNvSpPr txBox="1">
            <a:spLocks noChangeArrowheads="1"/>
          </p:cNvSpPr>
          <p:nvPr/>
        </p:nvSpPr>
        <p:spPr bwMode="auto">
          <a:xfrm>
            <a:off x="5181602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1546" name="TextBox 70"/>
          <p:cNvSpPr txBox="1">
            <a:spLocks noChangeArrowheads="1"/>
          </p:cNvSpPr>
          <p:nvPr/>
        </p:nvSpPr>
        <p:spPr bwMode="auto">
          <a:xfrm>
            <a:off x="59086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1547" name="TextBox 71"/>
          <p:cNvSpPr txBox="1">
            <a:spLocks noChangeArrowheads="1"/>
          </p:cNvSpPr>
          <p:nvPr/>
        </p:nvSpPr>
        <p:spPr bwMode="auto">
          <a:xfrm>
            <a:off x="6553202" y="1285877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1548" name="TextBox 72"/>
          <p:cNvSpPr txBox="1">
            <a:spLocks noChangeArrowheads="1"/>
          </p:cNvSpPr>
          <p:nvPr/>
        </p:nvSpPr>
        <p:spPr bwMode="auto">
          <a:xfrm>
            <a:off x="71278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1549" name="TextBox 73"/>
          <p:cNvSpPr txBox="1">
            <a:spLocks noChangeArrowheads="1"/>
          </p:cNvSpPr>
          <p:nvPr/>
        </p:nvSpPr>
        <p:spPr bwMode="auto">
          <a:xfrm>
            <a:off x="228602" y="2057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1550" name="TextBox 74"/>
          <p:cNvSpPr txBox="1">
            <a:spLocks noChangeArrowheads="1"/>
          </p:cNvSpPr>
          <p:nvPr/>
        </p:nvSpPr>
        <p:spPr bwMode="auto">
          <a:xfrm>
            <a:off x="228602" y="2590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1551" name="TextBox 75"/>
          <p:cNvSpPr txBox="1">
            <a:spLocks noChangeArrowheads="1"/>
          </p:cNvSpPr>
          <p:nvPr/>
        </p:nvSpPr>
        <p:spPr bwMode="auto">
          <a:xfrm>
            <a:off x="228602" y="3048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1552" name="TextBox 76"/>
          <p:cNvSpPr txBox="1">
            <a:spLocks noChangeArrowheads="1"/>
          </p:cNvSpPr>
          <p:nvPr/>
        </p:nvSpPr>
        <p:spPr bwMode="auto">
          <a:xfrm>
            <a:off x="193677" y="3505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0" y="2133602"/>
            <a:ext cx="226215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lain"/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          1       1</a:t>
            </a:r>
          </a:p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      1        1     </a:t>
            </a:r>
          </a:p>
        </p:txBody>
      </p:sp>
      <p:sp>
        <p:nvSpPr>
          <p:cNvPr id="21554" name="TextBox 77"/>
          <p:cNvSpPr txBox="1">
            <a:spLocks noChangeArrowheads="1"/>
          </p:cNvSpPr>
          <p:nvPr/>
        </p:nvSpPr>
        <p:spPr bwMode="auto">
          <a:xfrm>
            <a:off x="1143000" y="3048002"/>
            <a:ext cx="25699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   1      1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1               1      1   </a:t>
            </a:r>
          </a:p>
        </p:txBody>
      </p:sp>
      <p:sp>
        <p:nvSpPr>
          <p:cNvPr id="21555" name="TextBox 3"/>
          <p:cNvSpPr txBox="1">
            <a:spLocks noChangeArrowheads="1"/>
          </p:cNvSpPr>
          <p:nvPr/>
        </p:nvSpPr>
        <p:spPr bwMode="auto">
          <a:xfrm>
            <a:off x="5562600" y="21336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</a:t>
            </a:r>
          </a:p>
        </p:txBody>
      </p:sp>
      <p:sp>
        <p:nvSpPr>
          <p:cNvPr id="21556" name="TextBox 78"/>
          <p:cNvSpPr txBox="1">
            <a:spLocks noChangeArrowheads="1"/>
          </p:cNvSpPr>
          <p:nvPr/>
        </p:nvSpPr>
        <p:spPr bwMode="auto">
          <a:xfrm flipH="1">
            <a:off x="7315202" y="2133602"/>
            <a:ext cx="9572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</a:t>
            </a:r>
          </a:p>
        </p:txBody>
      </p:sp>
      <p:sp>
        <p:nvSpPr>
          <p:cNvPr id="21557" name="TextBox 79"/>
          <p:cNvSpPr txBox="1">
            <a:spLocks noChangeArrowheads="1"/>
          </p:cNvSpPr>
          <p:nvPr/>
        </p:nvSpPr>
        <p:spPr bwMode="auto">
          <a:xfrm>
            <a:off x="5410200" y="3048002"/>
            <a:ext cx="25699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1        1      1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1               1      1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315200" cy="228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Six variable K-map</a:t>
            </a: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1030288" y="1368426"/>
            <a:ext cx="2500312" cy="1765300"/>
            <a:chOff x="1248" y="816"/>
            <a:chExt cx="3408" cy="2592"/>
          </a:xfrm>
        </p:grpSpPr>
        <p:sp>
          <p:nvSpPr>
            <p:cNvPr id="22623" name="Rectangle 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24" name="Line 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5" name="Line 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6" name="Line 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7" name="Line 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8" name="Line 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9" name="Line 1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32" name="Line 12"/>
          <p:cNvSpPr>
            <a:spLocks noChangeShapeType="1"/>
          </p:cNvSpPr>
          <p:nvPr/>
        </p:nvSpPr>
        <p:spPr bwMode="auto">
          <a:xfrm>
            <a:off x="2279650" y="3263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3" name="Line 13"/>
          <p:cNvSpPr>
            <a:spLocks noChangeShapeType="1"/>
          </p:cNvSpPr>
          <p:nvPr/>
        </p:nvSpPr>
        <p:spPr bwMode="auto">
          <a:xfrm>
            <a:off x="3659188" y="1798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4" name="Line 14"/>
          <p:cNvSpPr>
            <a:spLocks noChangeShapeType="1"/>
          </p:cNvSpPr>
          <p:nvPr/>
        </p:nvSpPr>
        <p:spPr bwMode="auto">
          <a:xfrm>
            <a:off x="1676400" y="1282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5" name="Text Box 15"/>
          <p:cNvSpPr txBox="1">
            <a:spLocks noChangeArrowheads="1"/>
          </p:cNvSpPr>
          <p:nvPr/>
        </p:nvSpPr>
        <p:spPr bwMode="auto">
          <a:xfrm>
            <a:off x="2098675" y="8382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36" name="Text Box 16"/>
          <p:cNvSpPr txBox="1">
            <a:spLocks noChangeArrowheads="1"/>
          </p:cNvSpPr>
          <p:nvPr/>
        </p:nvSpPr>
        <p:spPr bwMode="auto">
          <a:xfrm>
            <a:off x="533400" y="24876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37" name="Text Box 17"/>
          <p:cNvSpPr txBox="1">
            <a:spLocks noChangeArrowheads="1"/>
          </p:cNvSpPr>
          <p:nvPr/>
        </p:nvSpPr>
        <p:spPr bwMode="auto">
          <a:xfrm>
            <a:off x="2882900" y="3200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38" name="Text Box 18"/>
          <p:cNvSpPr txBox="1">
            <a:spLocks noChangeArrowheads="1"/>
          </p:cNvSpPr>
          <p:nvPr/>
        </p:nvSpPr>
        <p:spPr bwMode="auto">
          <a:xfrm>
            <a:off x="3659189" y="2058989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39" name="Line 19"/>
          <p:cNvSpPr>
            <a:spLocks noChangeShapeType="1"/>
          </p:cNvSpPr>
          <p:nvPr/>
        </p:nvSpPr>
        <p:spPr bwMode="auto">
          <a:xfrm>
            <a:off x="876300" y="2273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2540" name="Group 23"/>
          <p:cNvGrpSpPr>
            <a:grpSpLocks/>
          </p:cNvGrpSpPr>
          <p:nvPr/>
        </p:nvGrpSpPr>
        <p:grpSpPr bwMode="auto">
          <a:xfrm>
            <a:off x="4849813" y="1368426"/>
            <a:ext cx="2500312" cy="1765300"/>
            <a:chOff x="1248" y="816"/>
            <a:chExt cx="3408" cy="2592"/>
          </a:xfrm>
        </p:grpSpPr>
        <p:sp>
          <p:nvSpPr>
            <p:cNvPr id="22616" name="Rectangle 2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17" name="Line 2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8" name="Line 2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9" name="Line 2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0" name="Line 2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1" name="Line 2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2" name="Line 3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41" name="Line 32"/>
          <p:cNvSpPr>
            <a:spLocks noChangeShapeType="1"/>
          </p:cNvSpPr>
          <p:nvPr/>
        </p:nvSpPr>
        <p:spPr bwMode="auto">
          <a:xfrm>
            <a:off x="6099175" y="3263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2" name="Line 33"/>
          <p:cNvSpPr>
            <a:spLocks noChangeShapeType="1"/>
          </p:cNvSpPr>
          <p:nvPr/>
        </p:nvSpPr>
        <p:spPr bwMode="auto">
          <a:xfrm>
            <a:off x="5495925" y="1282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3" name="Text Box 34"/>
          <p:cNvSpPr txBox="1">
            <a:spLocks noChangeArrowheads="1"/>
          </p:cNvSpPr>
          <p:nvPr/>
        </p:nvSpPr>
        <p:spPr bwMode="auto">
          <a:xfrm>
            <a:off x="5918200" y="8382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44" name="Text Box 35"/>
          <p:cNvSpPr txBox="1">
            <a:spLocks noChangeArrowheads="1"/>
          </p:cNvSpPr>
          <p:nvPr/>
        </p:nvSpPr>
        <p:spPr bwMode="auto">
          <a:xfrm>
            <a:off x="4352925" y="24876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45" name="Text Box 36"/>
          <p:cNvSpPr txBox="1">
            <a:spLocks noChangeArrowheads="1"/>
          </p:cNvSpPr>
          <p:nvPr/>
        </p:nvSpPr>
        <p:spPr bwMode="auto">
          <a:xfrm>
            <a:off x="6702425" y="3200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46" name="Line 37"/>
          <p:cNvSpPr>
            <a:spLocks noChangeShapeType="1"/>
          </p:cNvSpPr>
          <p:nvPr/>
        </p:nvSpPr>
        <p:spPr bwMode="auto">
          <a:xfrm>
            <a:off x="4695825" y="2273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7" name="AutoShape 43"/>
          <p:cNvSpPr>
            <a:spLocks noChangeArrowheads="1"/>
          </p:cNvSpPr>
          <p:nvPr/>
        </p:nvSpPr>
        <p:spPr bwMode="auto">
          <a:xfrm>
            <a:off x="1905000" y="19812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548" name="Line 44"/>
          <p:cNvSpPr>
            <a:spLocks noChangeShapeType="1"/>
          </p:cNvSpPr>
          <p:nvPr/>
        </p:nvSpPr>
        <p:spPr bwMode="auto">
          <a:xfrm flipV="1">
            <a:off x="1981200" y="16002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9" name="Line 45"/>
          <p:cNvSpPr>
            <a:spLocks noChangeShapeType="1"/>
          </p:cNvSpPr>
          <p:nvPr/>
        </p:nvSpPr>
        <p:spPr bwMode="auto">
          <a:xfrm>
            <a:off x="2133600" y="2057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0" name="Line 46"/>
          <p:cNvSpPr>
            <a:spLocks noChangeShapeType="1"/>
          </p:cNvSpPr>
          <p:nvPr/>
        </p:nvSpPr>
        <p:spPr bwMode="auto">
          <a:xfrm>
            <a:off x="1981200" y="22098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1" name="Line 47"/>
          <p:cNvSpPr>
            <a:spLocks noChangeShapeType="1"/>
          </p:cNvSpPr>
          <p:nvPr/>
        </p:nvSpPr>
        <p:spPr bwMode="auto">
          <a:xfrm flipH="1">
            <a:off x="1447800" y="2057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2" name="AutoShape 48"/>
          <p:cNvSpPr>
            <a:spLocks noChangeArrowheads="1"/>
          </p:cNvSpPr>
          <p:nvPr/>
        </p:nvSpPr>
        <p:spPr bwMode="auto">
          <a:xfrm>
            <a:off x="5664200" y="19050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53" name="AutoShape 49"/>
          <p:cNvSpPr>
            <a:spLocks noChangeArrowheads="1"/>
          </p:cNvSpPr>
          <p:nvPr/>
        </p:nvSpPr>
        <p:spPr bwMode="auto">
          <a:xfrm>
            <a:off x="3200400" y="23622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554" name="Line 50"/>
          <p:cNvSpPr>
            <a:spLocks noChangeShapeType="1"/>
          </p:cNvSpPr>
          <p:nvPr/>
        </p:nvSpPr>
        <p:spPr bwMode="auto">
          <a:xfrm flipV="1">
            <a:off x="3276600" y="19812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5" name="Line 51"/>
          <p:cNvSpPr>
            <a:spLocks noChangeShapeType="1"/>
          </p:cNvSpPr>
          <p:nvPr/>
        </p:nvSpPr>
        <p:spPr bwMode="auto">
          <a:xfrm flipH="1">
            <a:off x="2667000" y="2438400"/>
            <a:ext cx="381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6" name="AutoShape 52"/>
          <p:cNvSpPr>
            <a:spLocks noChangeArrowheads="1"/>
          </p:cNvSpPr>
          <p:nvPr/>
        </p:nvSpPr>
        <p:spPr bwMode="auto">
          <a:xfrm>
            <a:off x="6858000" y="23622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57" name="Line 53"/>
          <p:cNvSpPr>
            <a:spLocks noChangeShapeType="1"/>
          </p:cNvSpPr>
          <p:nvPr/>
        </p:nvSpPr>
        <p:spPr bwMode="auto">
          <a:xfrm>
            <a:off x="914400" y="2514600"/>
            <a:ext cx="457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8" name="Line 54"/>
          <p:cNvSpPr>
            <a:spLocks noChangeShapeType="1"/>
          </p:cNvSpPr>
          <p:nvPr/>
        </p:nvSpPr>
        <p:spPr bwMode="auto">
          <a:xfrm>
            <a:off x="3276600" y="2590800"/>
            <a:ext cx="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2559" name="Group 55"/>
          <p:cNvGrpSpPr>
            <a:grpSpLocks/>
          </p:cNvGrpSpPr>
          <p:nvPr/>
        </p:nvGrpSpPr>
        <p:grpSpPr bwMode="auto">
          <a:xfrm>
            <a:off x="1020763" y="3959226"/>
            <a:ext cx="2500312" cy="1765300"/>
            <a:chOff x="1248" y="816"/>
            <a:chExt cx="3408" cy="2592"/>
          </a:xfrm>
        </p:grpSpPr>
        <p:sp>
          <p:nvSpPr>
            <p:cNvPr id="22609" name="Rectangle 56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10" name="Line 57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1" name="Line 58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2" name="Line 59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3" name="Line 60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4" name="Line 61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5" name="Line 62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60" name="Line 64"/>
          <p:cNvSpPr>
            <a:spLocks noChangeShapeType="1"/>
          </p:cNvSpPr>
          <p:nvPr/>
        </p:nvSpPr>
        <p:spPr bwMode="auto">
          <a:xfrm>
            <a:off x="2270125" y="58547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61" name="Line 65"/>
          <p:cNvSpPr>
            <a:spLocks noChangeShapeType="1"/>
          </p:cNvSpPr>
          <p:nvPr/>
        </p:nvSpPr>
        <p:spPr bwMode="auto">
          <a:xfrm>
            <a:off x="3649663" y="43894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62" name="Line 66"/>
          <p:cNvSpPr>
            <a:spLocks noChangeShapeType="1"/>
          </p:cNvSpPr>
          <p:nvPr/>
        </p:nvSpPr>
        <p:spPr bwMode="auto">
          <a:xfrm>
            <a:off x="1666875" y="38735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63" name="Text Box 67"/>
          <p:cNvSpPr txBox="1">
            <a:spLocks noChangeArrowheads="1"/>
          </p:cNvSpPr>
          <p:nvPr/>
        </p:nvSpPr>
        <p:spPr bwMode="auto">
          <a:xfrm>
            <a:off x="2089150" y="34290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64" name="Text Box 68"/>
          <p:cNvSpPr txBox="1">
            <a:spLocks noChangeArrowheads="1"/>
          </p:cNvSpPr>
          <p:nvPr/>
        </p:nvSpPr>
        <p:spPr bwMode="auto">
          <a:xfrm>
            <a:off x="523875" y="50784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65" name="Text Box 69"/>
          <p:cNvSpPr txBox="1">
            <a:spLocks noChangeArrowheads="1"/>
          </p:cNvSpPr>
          <p:nvPr/>
        </p:nvSpPr>
        <p:spPr bwMode="auto">
          <a:xfrm>
            <a:off x="2873375" y="57912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66" name="Text Box 70"/>
          <p:cNvSpPr txBox="1">
            <a:spLocks noChangeArrowheads="1"/>
          </p:cNvSpPr>
          <p:nvPr/>
        </p:nvSpPr>
        <p:spPr bwMode="auto">
          <a:xfrm>
            <a:off x="3649664" y="4649789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67" name="Line 71"/>
          <p:cNvSpPr>
            <a:spLocks noChangeShapeType="1"/>
          </p:cNvSpPr>
          <p:nvPr/>
        </p:nvSpPr>
        <p:spPr bwMode="auto">
          <a:xfrm>
            <a:off x="866775" y="48641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2568" name="Group 75"/>
          <p:cNvGrpSpPr>
            <a:grpSpLocks/>
          </p:cNvGrpSpPr>
          <p:nvPr/>
        </p:nvGrpSpPr>
        <p:grpSpPr bwMode="auto">
          <a:xfrm>
            <a:off x="4840288" y="3959226"/>
            <a:ext cx="2500312" cy="1765300"/>
            <a:chOff x="1248" y="816"/>
            <a:chExt cx="3408" cy="2592"/>
          </a:xfrm>
        </p:grpSpPr>
        <p:sp>
          <p:nvSpPr>
            <p:cNvPr id="22602" name="Rectangle 76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03" name="Line 77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4" name="Line 78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5" name="Line 79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6" name="Line 80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7" name="Line 81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8" name="Line 82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69" name="Text Box 83"/>
          <p:cNvSpPr txBox="1">
            <a:spLocks noChangeArrowheads="1"/>
          </p:cNvSpPr>
          <p:nvPr/>
        </p:nvSpPr>
        <p:spPr bwMode="auto">
          <a:xfrm>
            <a:off x="4800602" y="3886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48          52           60         56</a:t>
            </a:r>
          </a:p>
        </p:txBody>
      </p:sp>
      <p:sp>
        <p:nvSpPr>
          <p:cNvPr id="22570" name="Line 84"/>
          <p:cNvSpPr>
            <a:spLocks noChangeShapeType="1"/>
          </p:cNvSpPr>
          <p:nvPr/>
        </p:nvSpPr>
        <p:spPr bwMode="auto">
          <a:xfrm>
            <a:off x="6089650" y="58547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1" name="Line 85"/>
          <p:cNvSpPr>
            <a:spLocks noChangeShapeType="1"/>
          </p:cNvSpPr>
          <p:nvPr/>
        </p:nvSpPr>
        <p:spPr bwMode="auto">
          <a:xfrm>
            <a:off x="5486400" y="38735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2" name="Text Box 86"/>
          <p:cNvSpPr txBox="1">
            <a:spLocks noChangeArrowheads="1"/>
          </p:cNvSpPr>
          <p:nvPr/>
        </p:nvSpPr>
        <p:spPr bwMode="auto">
          <a:xfrm>
            <a:off x="5908675" y="34290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73" name="Text Box 87"/>
          <p:cNvSpPr txBox="1">
            <a:spLocks noChangeArrowheads="1"/>
          </p:cNvSpPr>
          <p:nvPr/>
        </p:nvSpPr>
        <p:spPr bwMode="auto">
          <a:xfrm>
            <a:off x="4343400" y="50784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74" name="Text Box 88"/>
          <p:cNvSpPr txBox="1">
            <a:spLocks noChangeArrowheads="1"/>
          </p:cNvSpPr>
          <p:nvPr/>
        </p:nvSpPr>
        <p:spPr bwMode="auto">
          <a:xfrm>
            <a:off x="6692900" y="57912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75" name="Line 89"/>
          <p:cNvSpPr>
            <a:spLocks noChangeShapeType="1"/>
          </p:cNvSpPr>
          <p:nvPr/>
        </p:nvSpPr>
        <p:spPr bwMode="auto">
          <a:xfrm>
            <a:off x="4686300" y="48641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6" name="Line 90"/>
          <p:cNvSpPr>
            <a:spLocks noChangeShapeType="1"/>
          </p:cNvSpPr>
          <p:nvPr/>
        </p:nvSpPr>
        <p:spPr bwMode="auto">
          <a:xfrm>
            <a:off x="4816475" y="62484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7" name="Text Box 91"/>
          <p:cNvSpPr txBox="1">
            <a:spLocks noChangeArrowheads="1"/>
          </p:cNvSpPr>
          <p:nvPr/>
        </p:nvSpPr>
        <p:spPr bwMode="auto">
          <a:xfrm>
            <a:off x="5943600" y="61722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2578" name="Text Box 92"/>
          <p:cNvSpPr txBox="1">
            <a:spLocks noChangeArrowheads="1"/>
          </p:cNvSpPr>
          <p:nvPr/>
        </p:nvSpPr>
        <p:spPr bwMode="auto">
          <a:xfrm>
            <a:off x="4816477" y="4343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49          53           61         57</a:t>
            </a:r>
          </a:p>
        </p:txBody>
      </p:sp>
      <p:sp>
        <p:nvSpPr>
          <p:cNvPr id="22579" name="Text Box 93"/>
          <p:cNvSpPr txBox="1">
            <a:spLocks noChangeArrowheads="1"/>
          </p:cNvSpPr>
          <p:nvPr/>
        </p:nvSpPr>
        <p:spPr bwMode="auto">
          <a:xfrm>
            <a:off x="4816477" y="4800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51          55           63         59</a:t>
            </a:r>
          </a:p>
        </p:txBody>
      </p:sp>
      <p:sp>
        <p:nvSpPr>
          <p:cNvPr id="22580" name="Text Box 94"/>
          <p:cNvSpPr txBox="1">
            <a:spLocks noChangeArrowheads="1"/>
          </p:cNvSpPr>
          <p:nvPr/>
        </p:nvSpPr>
        <p:spPr bwMode="auto">
          <a:xfrm>
            <a:off x="4816477" y="5257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50          54           62         58</a:t>
            </a:r>
          </a:p>
        </p:txBody>
      </p:sp>
      <p:sp>
        <p:nvSpPr>
          <p:cNvPr id="22581" name="Line 107"/>
          <p:cNvSpPr>
            <a:spLocks noChangeShapeType="1"/>
          </p:cNvSpPr>
          <p:nvPr/>
        </p:nvSpPr>
        <p:spPr bwMode="auto">
          <a:xfrm>
            <a:off x="7893050" y="38862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82" name="Text Box 108"/>
          <p:cNvSpPr txBox="1">
            <a:spLocks noChangeArrowheads="1"/>
          </p:cNvSpPr>
          <p:nvPr/>
        </p:nvSpPr>
        <p:spPr bwMode="auto">
          <a:xfrm>
            <a:off x="7969250" y="4460877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2583" name="Text Box 109"/>
          <p:cNvSpPr txBox="1">
            <a:spLocks noChangeArrowheads="1"/>
          </p:cNvSpPr>
          <p:nvPr/>
        </p:nvSpPr>
        <p:spPr bwMode="auto">
          <a:xfrm>
            <a:off x="914402" y="3886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32          36           44          40</a:t>
            </a:r>
          </a:p>
        </p:txBody>
      </p:sp>
      <p:sp>
        <p:nvSpPr>
          <p:cNvPr id="22584" name="Text Box 110"/>
          <p:cNvSpPr txBox="1">
            <a:spLocks noChangeArrowheads="1"/>
          </p:cNvSpPr>
          <p:nvPr/>
        </p:nvSpPr>
        <p:spPr bwMode="auto">
          <a:xfrm>
            <a:off x="930277" y="4343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33          37           45          41</a:t>
            </a:r>
          </a:p>
        </p:txBody>
      </p:sp>
      <p:sp>
        <p:nvSpPr>
          <p:cNvPr id="22585" name="Text Box 111"/>
          <p:cNvSpPr txBox="1">
            <a:spLocks noChangeArrowheads="1"/>
          </p:cNvSpPr>
          <p:nvPr/>
        </p:nvSpPr>
        <p:spPr bwMode="auto">
          <a:xfrm>
            <a:off x="930277" y="4800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35          39           47          43</a:t>
            </a:r>
          </a:p>
        </p:txBody>
      </p:sp>
      <p:sp>
        <p:nvSpPr>
          <p:cNvPr id="22586" name="Text Box 112"/>
          <p:cNvSpPr txBox="1">
            <a:spLocks noChangeArrowheads="1"/>
          </p:cNvSpPr>
          <p:nvPr/>
        </p:nvSpPr>
        <p:spPr bwMode="auto">
          <a:xfrm>
            <a:off x="930277" y="5257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34          38           46          42</a:t>
            </a:r>
          </a:p>
        </p:txBody>
      </p:sp>
      <p:sp>
        <p:nvSpPr>
          <p:cNvPr id="22587" name="AutoShape 113"/>
          <p:cNvSpPr>
            <a:spLocks noChangeArrowheads="1"/>
          </p:cNvSpPr>
          <p:nvPr/>
        </p:nvSpPr>
        <p:spPr bwMode="auto">
          <a:xfrm>
            <a:off x="1828800" y="44958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88" name="AutoShape 114"/>
          <p:cNvSpPr>
            <a:spLocks noChangeArrowheads="1"/>
          </p:cNvSpPr>
          <p:nvPr/>
        </p:nvSpPr>
        <p:spPr bwMode="auto">
          <a:xfrm>
            <a:off x="3048000" y="49530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89" name="Line 115"/>
          <p:cNvSpPr>
            <a:spLocks noChangeShapeType="1"/>
          </p:cNvSpPr>
          <p:nvPr/>
        </p:nvSpPr>
        <p:spPr bwMode="auto">
          <a:xfrm>
            <a:off x="7467600" y="1797051"/>
            <a:ext cx="0" cy="862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90" name="Text Box 116"/>
          <p:cNvSpPr txBox="1">
            <a:spLocks noChangeArrowheads="1"/>
          </p:cNvSpPr>
          <p:nvPr/>
        </p:nvSpPr>
        <p:spPr bwMode="auto">
          <a:xfrm>
            <a:off x="7467600" y="2057402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91" name="Line 117"/>
          <p:cNvSpPr>
            <a:spLocks noChangeShapeType="1"/>
          </p:cNvSpPr>
          <p:nvPr/>
        </p:nvSpPr>
        <p:spPr bwMode="auto">
          <a:xfrm>
            <a:off x="7467600" y="4387851"/>
            <a:ext cx="0" cy="862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92" name="Text Box 118"/>
          <p:cNvSpPr txBox="1">
            <a:spLocks noChangeArrowheads="1"/>
          </p:cNvSpPr>
          <p:nvPr/>
        </p:nvSpPr>
        <p:spPr bwMode="auto">
          <a:xfrm>
            <a:off x="7467600" y="4648202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93" name="Text Box 119"/>
          <p:cNvSpPr txBox="1">
            <a:spLocks noChangeArrowheads="1"/>
          </p:cNvSpPr>
          <p:nvPr/>
        </p:nvSpPr>
        <p:spPr bwMode="auto">
          <a:xfrm>
            <a:off x="990602" y="1371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0            4            12           8</a:t>
            </a:r>
          </a:p>
        </p:txBody>
      </p:sp>
      <p:sp>
        <p:nvSpPr>
          <p:cNvPr id="22594" name="Text Box 120"/>
          <p:cNvSpPr txBox="1">
            <a:spLocks noChangeArrowheads="1"/>
          </p:cNvSpPr>
          <p:nvPr/>
        </p:nvSpPr>
        <p:spPr bwMode="auto">
          <a:xfrm>
            <a:off x="990602" y="1828802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1            5            13           9</a:t>
            </a:r>
          </a:p>
        </p:txBody>
      </p:sp>
      <p:sp>
        <p:nvSpPr>
          <p:cNvPr id="22595" name="Text Box 121"/>
          <p:cNvSpPr txBox="1">
            <a:spLocks noChangeArrowheads="1"/>
          </p:cNvSpPr>
          <p:nvPr/>
        </p:nvSpPr>
        <p:spPr bwMode="auto">
          <a:xfrm>
            <a:off x="990602" y="2286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3            7            15         11</a:t>
            </a:r>
          </a:p>
        </p:txBody>
      </p:sp>
      <p:sp>
        <p:nvSpPr>
          <p:cNvPr id="22596" name="Text Box 122"/>
          <p:cNvSpPr txBox="1">
            <a:spLocks noChangeArrowheads="1"/>
          </p:cNvSpPr>
          <p:nvPr/>
        </p:nvSpPr>
        <p:spPr bwMode="auto">
          <a:xfrm>
            <a:off x="974727" y="2743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2             6           14         10</a:t>
            </a:r>
          </a:p>
        </p:txBody>
      </p:sp>
      <p:sp>
        <p:nvSpPr>
          <p:cNvPr id="22597" name="Text Box 123"/>
          <p:cNvSpPr txBox="1">
            <a:spLocks noChangeArrowheads="1"/>
          </p:cNvSpPr>
          <p:nvPr/>
        </p:nvSpPr>
        <p:spPr bwMode="auto">
          <a:xfrm>
            <a:off x="4800602" y="1371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16          20           28          24</a:t>
            </a:r>
          </a:p>
        </p:txBody>
      </p:sp>
      <p:sp>
        <p:nvSpPr>
          <p:cNvPr id="22598" name="Text Box 124"/>
          <p:cNvSpPr txBox="1">
            <a:spLocks noChangeArrowheads="1"/>
          </p:cNvSpPr>
          <p:nvPr/>
        </p:nvSpPr>
        <p:spPr bwMode="auto">
          <a:xfrm>
            <a:off x="4816477" y="1828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17          21           29          25</a:t>
            </a:r>
          </a:p>
        </p:txBody>
      </p:sp>
      <p:sp>
        <p:nvSpPr>
          <p:cNvPr id="22599" name="Text Box 125"/>
          <p:cNvSpPr txBox="1">
            <a:spLocks noChangeArrowheads="1"/>
          </p:cNvSpPr>
          <p:nvPr/>
        </p:nvSpPr>
        <p:spPr bwMode="auto">
          <a:xfrm>
            <a:off x="4816477" y="2286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19          23           31          27</a:t>
            </a:r>
          </a:p>
        </p:txBody>
      </p:sp>
      <p:sp>
        <p:nvSpPr>
          <p:cNvPr id="22600" name="Text Box 126"/>
          <p:cNvSpPr txBox="1">
            <a:spLocks noChangeArrowheads="1"/>
          </p:cNvSpPr>
          <p:nvPr/>
        </p:nvSpPr>
        <p:spPr bwMode="auto">
          <a:xfrm>
            <a:off x="4816477" y="2743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18          22           30           26</a:t>
            </a:r>
          </a:p>
        </p:txBody>
      </p:sp>
      <p:sp>
        <p:nvSpPr>
          <p:cNvPr id="22601" name="Slide Number Placeholder 10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174257C-E920-4911-B732-1F8C0959518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1CFC5-BD49-4DE4-AF80-EB67F97AB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dirty="0"/>
              <a:t>7 Variables and Beyond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BAC831-1DA9-42E6-B703-2EFE3207A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B32080-D622-4458-87E3-F98D530D3AB8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4CDDC2-E207-4F15-8904-2F9AE3D6C402}"/>
              </a:ext>
            </a:extLst>
          </p:cNvPr>
          <p:cNvSpPr txBox="1"/>
          <p:nvPr/>
        </p:nvSpPr>
        <p:spPr>
          <a:xfrm>
            <a:off x="838200" y="1066800"/>
            <a:ext cx="4690708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Procedure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Specification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Prime enumeration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Essential prime selection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Logic synthesis</a:t>
            </a:r>
          </a:p>
          <a:p>
            <a:pPr marL="457200" indent="-457200">
              <a:buAutoNum type="arabicPeriod"/>
            </a:pPr>
            <a:r>
              <a:rPr lang="en-US" sz="2800" dirty="0"/>
              <a:t>Theory</a:t>
            </a:r>
          </a:p>
          <a:p>
            <a:pPr marL="457200" indent="-457200">
              <a:buAutoNum type="arabicPeriod"/>
            </a:pPr>
            <a:r>
              <a:rPr lang="en-US" sz="2800" dirty="0"/>
              <a:t>Methodology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Data structure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Algorithms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Software packages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Benchmarks</a:t>
            </a:r>
          </a:p>
        </p:txBody>
      </p:sp>
    </p:spTree>
    <p:extLst>
      <p:ext uri="{BB962C8B-B14F-4D97-AF65-F5344CB8AC3E}">
        <p14:creationId xmlns:p14="http://schemas.microsoft.com/office/powerpoint/2010/main" val="242792995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1018</Words>
  <Application>Microsoft Office PowerPoint</Application>
  <PresentationFormat>On-screen Show (4:3)</PresentationFormat>
  <Paragraphs>300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Cambria Math</vt:lpstr>
      <vt:lpstr>Monotype Corsiva</vt:lpstr>
      <vt:lpstr>Times New Roman</vt:lpstr>
      <vt:lpstr>Default Design</vt:lpstr>
      <vt:lpstr>PowerPoint Presentation</vt:lpstr>
      <vt:lpstr>Part I. Combinational Logic</vt:lpstr>
      <vt:lpstr>PowerPoint Presentation</vt:lpstr>
      <vt:lpstr>K-Map to Minimized Product of Sums</vt:lpstr>
      <vt:lpstr>K-Map to Minimized Product of Sums</vt:lpstr>
      <vt:lpstr>Another min product of sums example</vt:lpstr>
      <vt:lpstr>Another min product of sums example</vt:lpstr>
      <vt:lpstr>PowerPoint Presentation</vt:lpstr>
      <vt:lpstr>Five variable K-map</vt:lpstr>
      <vt:lpstr>Reading a Five variable K-map: An example</vt:lpstr>
      <vt:lpstr>Six variable K-map</vt:lpstr>
      <vt:lpstr>7 Variables and Beyond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4</dc:title>
  <dc:creator>ThomasLW</dc:creator>
  <cp:lastModifiedBy>CK</cp:lastModifiedBy>
  <cp:revision>109</cp:revision>
  <cp:lastPrinted>2016-01-20T21:04:41Z</cp:lastPrinted>
  <dcterms:created xsi:type="dcterms:W3CDTF">2002-04-11T20:09:08Z</dcterms:created>
  <dcterms:modified xsi:type="dcterms:W3CDTF">2022-04-12T17:43:50Z</dcterms:modified>
</cp:coreProperties>
</file>