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2"/>
  </p:notesMasterIdLst>
  <p:sldIdLst>
    <p:sldId id="287" r:id="rId3"/>
    <p:sldId id="323" r:id="rId4"/>
    <p:sldId id="281" r:id="rId5"/>
    <p:sldId id="282" r:id="rId6"/>
    <p:sldId id="291" r:id="rId7"/>
    <p:sldId id="309" r:id="rId8"/>
    <p:sldId id="328" r:id="rId9"/>
    <p:sldId id="283" r:id="rId10"/>
    <p:sldId id="301" r:id="rId11"/>
    <p:sldId id="326" r:id="rId12"/>
    <p:sldId id="329" r:id="rId13"/>
    <p:sldId id="302" r:id="rId14"/>
    <p:sldId id="305" r:id="rId15"/>
    <p:sldId id="307" r:id="rId16"/>
    <p:sldId id="311" r:id="rId17"/>
    <p:sldId id="284" r:id="rId18"/>
    <p:sldId id="285" r:id="rId19"/>
    <p:sldId id="286" r:id="rId20"/>
    <p:sldId id="299" r:id="rId21"/>
    <p:sldId id="273" r:id="rId22"/>
    <p:sldId id="298" r:id="rId23"/>
    <p:sldId id="312" r:id="rId24"/>
    <p:sldId id="313" r:id="rId25"/>
    <p:sldId id="314" r:id="rId26"/>
    <p:sldId id="315" r:id="rId27"/>
    <p:sldId id="316" r:id="rId28"/>
    <p:sldId id="317" r:id="rId29"/>
    <p:sldId id="319" r:id="rId30"/>
    <p:sldId id="31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9900"/>
    <a:srgbClr val="FF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44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09E287-EFC5-44CC-9D96-15DD33E01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4687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F8DB35B-03CD-4928-8801-B2A91738840F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7E1FA9B-9574-4E10-A6D8-5131FF18E1F5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6939303-9BE3-4586-A7FD-69F9489FC46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FC935E-5B04-4A22-B284-7E4A18864BCC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8864B9-06C0-4491-BAD8-5FEFC3EA7213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Implicant</a:t>
            </a:r>
            <a:r>
              <a:rPr lang="en-US" dirty="0"/>
              <a:t>,</a:t>
            </a:r>
            <a:r>
              <a:rPr lang="en-US" baseline="0" dirty="0"/>
              <a:t> Prime, Essential (Check dictionary)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9E287-EFC5-44CC-9D96-15DD33E01A87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35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B193C5A-3F63-4C44-9DAC-8D484E05CA69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24FFEA-B254-4C39-9344-1CE0CF7DE24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C8447F8-719F-4480-B5E2-6DAC573B7488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E299821-052A-440A-9F6E-D8A84F530B03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CEF747-83DE-4CA3-83DD-626594C20471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itchFamily="18" charset="0"/>
                <a:cs typeface="Arial" charset="0"/>
              </a:rPr>
              <a:t> f(a,b,c,d) =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c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 +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d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+ acd</a:t>
            </a:r>
            <a:r>
              <a:rPr lang="ja-JP" altLang="en-US">
                <a:latin typeface="Times New Roman" pitchFamily="18" charset="0"/>
                <a:cs typeface="Arial" charset="0"/>
              </a:rPr>
              <a:t>‘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16E44F8-4ADF-4289-AF97-52296D3E74AC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itchFamily="18" charset="0"/>
                <a:cs typeface="Arial" charset="0"/>
              </a:rPr>
              <a:t> f(a,b,c,d) =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c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 +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d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+ acd</a:t>
            </a:r>
            <a:r>
              <a:rPr lang="ja-JP" altLang="en-US">
                <a:latin typeface="Times New Roman" pitchFamily="18" charset="0"/>
                <a:cs typeface="Arial" charset="0"/>
              </a:rPr>
              <a:t>‘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EF3678-EB08-47E4-A7C6-7A99BFEA0ABA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43584-A096-459E-B4D1-13B41E5885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691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62D97-9A28-4636-8679-4998A5552A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50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2F448-F2F5-4974-8794-70599C6A4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20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A40DF-D529-4812-BCA4-1516177247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78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A72A9-88B4-4D7C-A705-5B5C11C170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34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BE9A6-CF49-4C03-AA5D-9BCD6BAFBC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2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1D6B-EEFE-4C96-B87A-5C2146026B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89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90E55-E779-4453-8E90-927C815E0A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61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83769-9AB0-405D-BDD4-96B34FC705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6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7CC4D-2DD5-4993-A2C4-F07D06F5B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21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724C7-C278-48AB-A55D-0E64E61F8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87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28E47-22A4-46B5-9D95-E28E6668D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7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57767-D6AD-497E-9810-189AC78850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086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56F9E-BC45-4BC4-B86C-37C3F9A1D3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520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938F0-D1BA-410C-AB12-833420B0B0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578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7485-C188-4220-A31E-70498B4FC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70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D5A23-C8A0-40AE-B602-9EA391E188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600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09DE2-1426-42C6-A1DB-31BCBDFED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493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243F9-CA03-4E1E-9263-4E36C1470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308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22C3F-0126-4A05-9B84-6584963BD9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632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A3636-9436-4E16-92CC-2BB5B5877C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845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2778D-4BF6-4006-BC76-0ABCB6038A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393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27D84-39D8-47F8-8240-872D5FC3FD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41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CA1A3F-4258-40CC-954D-558B46DC6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444C2E0-2F4D-4868-8527-987E29991F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1.w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.w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2.w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wmf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tags" Target="../tags/tag10.xml"/><Relationship Id="rId7" Type="http://schemas.openxmlformats.org/officeDocument/2006/relationships/oleObject" Target="../embeddings/oleObject1.bin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.wmf"/><Relationship Id="rId2" Type="http://schemas.openxmlformats.org/officeDocument/2006/relationships/tags" Target="../tags/tag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tags" Target="../tags/tag16.xml"/><Relationship Id="rId7" Type="http://schemas.openxmlformats.org/officeDocument/2006/relationships/oleObject" Target="../embeddings/oleObject8.bin"/><Relationship Id="rId2" Type="http://schemas.openxmlformats.org/officeDocument/2006/relationships/tags" Target="../tags/tag15.xml"/><Relationship Id="rId1" Type="http://schemas.openxmlformats.org/officeDocument/2006/relationships/vmlDrawing" Target="../drawings/vmlDrawing9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9.wmf"/><Relationship Id="rId4" Type="http://schemas.openxmlformats.org/officeDocument/2006/relationships/tags" Target="../tags/tag17.xml"/><Relationship Id="rId9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tags" Target="../tags/tag19.xml"/><Relationship Id="rId7" Type="http://schemas.openxmlformats.org/officeDocument/2006/relationships/oleObject" Target="../embeddings/oleObject10.bin"/><Relationship Id="rId2" Type="http://schemas.openxmlformats.org/officeDocument/2006/relationships/tags" Target="../tags/tag18.xml"/><Relationship Id="rId1" Type="http://schemas.openxmlformats.org/officeDocument/2006/relationships/vmlDrawing" Target="../drawings/vmlDrawing10.v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0.wmf"/><Relationship Id="rId4" Type="http://schemas.openxmlformats.org/officeDocument/2006/relationships/tags" Target="../tags/tag20.xml"/><Relationship Id="rId9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tags" Target="../tags/tag22.xml"/><Relationship Id="rId7" Type="http://schemas.openxmlformats.org/officeDocument/2006/relationships/oleObject" Target="../embeddings/oleObject12.bin"/><Relationship Id="rId2" Type="http://schemas.openxmlformats.org/officeDocument/2006/relationships/tags" Target="../tags/tag21.xml"/><Relationship Id="rId1" Type="http://schemas.openxmlformats.org/officeDocument/2006/relationships/vmlDrawing" Target="../drawings/vmlDrawing11.v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1.wmf"/><Relationship Id="rId4" Type="http://schemas.openxmlformats.org/officeDocument/2006/relationships/tags" Target="../tags/tag23.xml"/><Relationship Id="rId9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2"/>
          <p:cNvSpPr>
            <a:spLocks noGrp="1"/>
          </p:cNvSpPr>
          <p:nvPr>
            <p:ph type="subTitle" idx="1"/>
          </p:nvPr>
        </p:nvSpPr>
        <p:spPr>
          <a:xfrm>
            <a:off x="914401" y="787400"/>
            <a:ext cx="7259637" cy="5130800"/>
          </a:xfrm>
        </p:spPr>
        <p:txBody>
          <a:bodyPr/>
          <a:lstStyle/>
          <a:p>
            <a:r>
              <a:rPr lang="en-US" altLang="en-US" dirty="0"/>
              <a:t>Lecture 4: Four Input K-Maps</a:t>
            </a:r>
          </a:p>
          <a:p>
            <a:endParaRPr lang="en-US" altLang="en-US" sz="2400" dirty="0"/>
          </a:p>
          <a:p>
            <a:r>
              <a:rPr lang="en-US" altLang="en-US" sz="3600" dirty="0"/>
              <a:t>CSE 140: Components and Design Techniques for Digital Systems</a:t>
            </a:r>
          </a:p>
          <a:p>
            <a:endParaRPr lang="en-US" altLang="en-US" sz="3600" dirty="0"/>
          </a:p>
          <a:p>
            <a:endParaRPr lang="en-US" altLang="en-US" sz="3600" dirty="0"/>
          </a:p>
          <a:p>
            <a:r>
              <a:rPr lang="en-US" altLang="en-US" sz="2000" dirty="0"/>
              <a:t>CK Cheng</a:t>
            </a:r>
          </a:p>
          <a:p>
            <a:r>
              <a:rPr lang="en-US" altLang="en-US" sz="2000" dirty="0"/>
              <a:t>Dept. of Computer Science and Engineering</a:t>
            </a:r>
          </a:p>
          <a:p>
            <a:r>
              <a:rPr lang="en-US" altLang="en-US" sz="2000" dirty="0"/>
              <a:t>University of California, San Diego</a:t>
            </a:r>
          </a:p>
          <a:p>
            <a:endParaRPr lang="en-US" altLang="en-US" sz="2400" dirty="0"/>
          </a:p>
        </p:txBody>
      </p:sp>
      <p:sp>
        <p:nvSpPr>
          <p:cNvPr id="30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0BB2A4-74FE-442D-BC5D-95AC7DE541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altLang="en-US"/>
              <a:t>Outlines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5181600"/>
          </a:xfrm>
        </p:spPr>
        <p:txBody>
          <a:bodyPr/>
          <a:lstStyle/>
          <a:p>
            <a:r>
              <a:rPr lang="en-US" altLang="en-US" sz="2800" dirty="0"/>
              <a:t>Switching Algebra vs. Karnaugh Maps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marL="0" indent="0">
              <a:buNone/>
            </a:pPr>
            <a:endParaRPr lang="en-US" altLang="en-US" sz="2800" dirty="0"/>
          </a:p>
          <a:p>
            <a:pPr marL="0" indent="0">
              <a:buNone/>
            </a:pP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Definitions: implicants, prime implicants, essential prime implicants</a:t>
            </a:r>
          </a:p>
          <a:p>
            <a:r>
              <a:rPr lang="en-US" altLang="en-US" sz="2800" dirty="0"/>
              <a:t>Implementation Procedures</a:t>
            </a:r>
            <a:endParaRPr lang="en-US" altLang="en-US" sz="2400" dirty="0"/>
          </a:p>
          <a:p>
            <a:endParaRPr lang="en-US" alt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9FFBFA-BCB3-40BF-9A0E-7883C6B483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6B37547-2F52-4CE7-9F4C-F5BBCA129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217146"/>
              </p:ext>
            </p:extLst>
          </p:nvPr>
        </p:nvGraphicFramePr>
        <p:xfrm>
          <a:off x="800100" y="1676400"/>
          <a:ext cx="7696200" cy="2019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9240">
                  <a:extLst>
                    <a:ext uri="{9D8B030D-6E8A-4147-A177-3AD203B41FA5}">
                      <a16:colId xmlns:a16="http://schemas.microsoft.com/office/drawing/2014/main" val="3594066016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467559119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3370408295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1073550025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3178630008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Product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Minterms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Consensus theorem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052067"/>
                  </a:ext>
                </a:extLst>
              </a:tr>
              <a:tr h="102869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K 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Two-Half Planes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Rectangles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Cells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Adjacency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37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1614E47-3BAD-4A58-9AA0-93DAD549416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2667000" y="24567"/>
            <a:ext cx="5791200" cy="849877"/>
          </a:xfrm>
        </p:spPr>
        <p:txBody>
          <a:bodyPr/>
          <a:lstStyle/>
          <a:p>
            <a:pPr eaLnBrk="1" hangingPunct="1"/>
            <a:r>
              <a:rPr lang="en-US" altLang="en-US" dirty="0"/>
              <a:t>4-input K-map</a:t>
            </a:r>
          </a:p>
        </p:txBody>
      </p:sp>
      <p:graphicFrame>
        <p:nvGraphicFramePr>
          <p:cNvPr id="5124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07528975"/>
              </p:ext>
            </p:extLst>
          </p:nvPr>
        </p:nvGraphicFramePr>
        <p:xfrm>
          <a:off x="3200400" y="787400"/>
          <a:ext cx="5715000" cy="6070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512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787400"/>
                        <a:ext cx="5715000" cy="6070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1325" y="1313"/>
            <a:ext cx="1678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 example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706225"/>
              </p:ext>
            </p:extLst>
          </p:nvPr>
        </p:nvGraphicFramePr>
        <p:xfrm>
          <a:off x="152400" y="462978"/>
          <a:ext cx="3200400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A87034-C864-4011-838C-A5746A87292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2819400" y="31751"/>
            <a:ext cx="5715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4-input K-map</a:t>
            </a:r>
          </a:p>
        </p:txBody>
      </p:sp>
      <p:graphicFrame>
        <p:nvGraphicFramePr>
          <p:cNvPr id="6148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58320536"/>
              </p:ext>
            </p:extLst>
          </p:nvPr>
        </p:nvGraphicFramePr>
        <p:xfrm>
          <a:off x="3733800" y="1193801"/>
          <a:ext cx="5217534" cy="497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6148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93801"/>
                        <a:ext cx="5217534" cy="497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764515"/>
              </p:ext>
            </p:extLst>
          </p:nvPr>
        </p:nvGraphicFramePr>
        <p:xfrm>
          <a:off x="457200" y="533400"/>
          <a:ext cx="3200400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D6537A-E212-4900-AB08-22668677237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31751"/>
            <a:ext cx="7772400" cy="857249"/>
          </a:xfrm>
        </p:spPr>
        <p:txBody>
          <a:bodyPr/>
          <a:lstStyle/>
          <a:p>
            <a:pPr eaLnBrk="1" hangingPunct="1"/>
            <a:r>
              <a:rPr lang="en-US" altLang="en-US" dirty="0"/>
              <a:t>4-input K-map</a:t>
            </a:r>
          </a:p>
        </p:txBody>
      </p:sp>
      <p:graphicFrame>
        <p:nvGraphicFramePr>
          <p:cNvPr id="7172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89105244"/>
              </p:ext>
            </p:extLst>
          </p:nvPr>
        </p:nvGraphicFramePr>
        <p:xfrm>
          <a:off x="1" y="1996996"/>
          <a:ext cx="426169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7172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1996996"/>
                        <a:ext cx="4261697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Box 1"/>
          <p:cNvSpPr txBox="1">
            <a:spLocks noChangeArrowheads="1"/>
          </p:cNvSpPr>
          <p:nvPr/>
        </p:nvSpPr>
        <p:spPr bwMode="auto">
          <a:xfrm>
            <a:off x="390994" y="889001"/>
            <a:ext cx="3672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Arrangement of variables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Adjacency and partition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398807"/>
              </p:ext>
            </p:extLst>
          </p:nvPr>
        </p:nvGraphicFramePr>
        <p:xfrm>
          <a:off x="4876800" y="1546871"/>
          <a:ext cx="3962400" cy="4523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0932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127517"/>
              </p:ext>
            </p:extLst>
          </p:nvPr>
        </p:nvGraphicFramePr>
        <p:xfrm>
          <a:off x="838200" y="2743200"/>
          <a:ext cx="3429000" cy="281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FC30F1-83D4-4FD4-920D-D8825A76780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Reading the reduced K-map</a:t>
            </a:r>
          </a:p>
        </p:txBody>
      </p:sp>
      <p:graphicFrame>
        <p:nvGraphicFramePr>
          <p:cNvPr id="10244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40367788"/>
              </p:ext>
            </p:extLst>
          </p:nvPr>
        </p:nvGraphicFramePr>
        <p:xfrm>
          <a:off x="19988" y="1397001"/>
          <a:ext cx="4665627" cy="4449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VISIO" r:id="rId6" imgW="1732628" imgH="1989087" progId="Visio.Drawing.6">
                  <p:embed/>
                </p:oleObj>
              </mc:Choice>
              <mc:Fallback>
                <p:oleObj name="VISIO" r:id="rId6" imgW="1732628" imgH="1989087" progId="Visio.Drawing.6">
                  <p:embed/>
                  <p:pic>
                    <p:nvPicPr>
                      <p:cNvPr id="1024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8" y="1397001"/>
                        <a:ext cx="4665627" cy="4449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00798"/>
              </p:ext>
            </p:extLst>
          </p:nvPr>
        </p:nvGraphicFramePr>
        <p:xfrm>
          <a:off x="914400" y="2133600"/>
          <a:ext cx="3733800" cy="312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86400" y="2057400"/>
            <a:ext cx="18485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∑m(2,3,6,7)</a:t>
            </a:r>
          </a:p>
          <a:p>
            <a:r>
              <a:rPr lang="en-US" dirty="0"/>
              <a:t>∑m(5,7)</a:t>
            </a:r>
          </a:p>
          <a:p>
            <a:r>
              <a:rPr lang="en-US" dirty="0"/>
              <a:t>∑m(8,9)</a:t>
            </a:r>
          </a:p>
          <a:p>
            <a:r>
              <a:rPr lang="en-US" dirty="0"/>
              <a:t>∑m(0,2,8,10)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888B2CE-2DC3-42DB-B85F-5A05234FF9C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6305406"/>
                  </p:ext>
                </p:extLst>
              </p:nvPr>
            </p:nvGraphicFramePr>
            <p:xfrm>
              <a:off x="685800" y="914400"/>
              <a:ext cx="8153400" cy="55837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886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267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Algebra Expression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K-Map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Variable</a:t>
                          </a:r>
                          <a:r>
                            <a:rPr lang="en-US" sz="2800" dirty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/>
                            <a:t> and complement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′</m:t>
                              </m:r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Half planes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′</m:t>
                              </m:r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Product term</a:t>
                          </a:r>
                          <a:r>
                            <a:rPr lang="en-US" sz="2800" dirty="0">
                              <a:solidFill>
                                <a:srgbClr val="C00000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Rectangle</a:t>
                          </a:r>
                          <a:r>
                            <a:rPr lang="en-US" sz="2800" dirty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∩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∈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𝑃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b="1" dirty="0" err="1">
                              <a:solidFill>
                                <a:srgbClr val="C00000"/>
                              </a:solidFill>
                            </a:rPr>
                            <a:t>minterm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One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element cell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adjacent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aseline="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neighboring</a:t>
                          </a:r>
                          <a:r>
                            <a:rPr lang="en-US" sz="2800" dirty="0"/>
                            <a:t> cells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dirty="0" err="1"/>
                            <a:t>minterm</a:t>
                          </a:r>
                          <a:r>
                            <a:rPr lang="en-US" sz="2800" dirty="0"/>
                            <a:t>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adjacent</a:t>
                          </a:r>
                          <a:r>
                            <a:rPr lang="en-US" sz="2800" dirty="0"/>
                            <a:t> </a:t>
                          </a:r>
                          <a:r>
                            <a:rPr lang="en-US" sz="280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cell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neighbors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Boolean algebra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Two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dimensional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tool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Don’t Care set handling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6305406"/>
                  </p:ext>
                </p:extLst>
              </p:nvPr>
            </p:nvGraphicFramePr>
            <p:xfrm>
              <a:off x="685800" y="914400"/>
              <a:ext cx="8153400" cy="55837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886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267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Algebra Expression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K-Map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7" t="-61290" r="-110188" b="-4380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1286" t="-61290" r="-429" b="-4380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1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7" t="-277778" r="-110188" b="-65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1286" t="-277778" r="-429" b="-65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b="1" dirty="0" err="1">
                              <a:solidFill>
                                <a:srgbClr val="C00000"/>
                              </a:solidFill>
                            </a:rPr>
                            <a:t>minterm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One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element cell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adjacent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aseline="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neighboring</a:t>
                          </a:r>
                          <a:r>
                            <a:rPr lang="en-US" sz="2800" dirty="0"/>
                            <a:t> cells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dirty="0" err="1"/>
                            <a:t>minterm</a:t>
                          </a:r>
                          <a:r>
                            <a:rPr lang="en-US" sz="2800" dirty="0"/>
                            <a:t>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adjacent</a:t>
                          </a:r>
                          <a:r>
                            <a:rPr lang="en-US" sz="2800" dirty="0"/>
                            <a:t> </a:t>
                          </a:r>
                          <a:r>
                            <a:rPr lang="en-US" sz="280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cell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neighbors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Boolean algebra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Two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dimensional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tool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1286" t="-612308" r="-429" b="-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533400" y="0"/>
            <a:ext cx="7892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K-Map vs. Switching Algebra Expression</a:t>
            </a:r>
          </a:p>
        </p:txBody>
      </p:sp>
    </p:spTree>
    <p:extLst>
      <p:ext uri="{BB962C8B-B14F-4D97-AF65-F5344CB8AC3E}">
        <p14:creationId xmlns:p14="http://schemas.microsoft.com/office/powerpoint/2010/main" val="2648634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BD8855-C2EE-4A21-B7BC-B3A8EB99D4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952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Procedure for finding the minimal function via K-maps (layman’s terms)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20" name="Content Placeholder 1"/>
              <p:cNvSpPr>
                <a:spLocks noGrp="1"/>
              </p:cNvSpPr>
              <p:nvPr>
                <p:ph sz="half" idx="2"/>
              </p:nvPr>
            </p:nvSpPr>
            <p:spPr>
              <a:xfrm>
                <a:off x="0" y="1066800"/>
                <a:ext cx="5257800" cy="5210175"/>
              </a:xfrm>
            </p:spPr>
            <p:txBody>
              <a:bodyPr/>
              <a:lstStyle/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Truth table =&gt; K-map: </a:t>
                </a:r>
                <a14:m>
                  <m:oMath xmlns:m="http://schemas.openxmlformats.org/officeDocument/2006/math">
                    <m:r>
                      <a:rPr lang="en-US" altLang="en-US" sz="2400" b="1" i="1" dirty="0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altLang="en-US" sz="2400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b="1" i="1" dirty="0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altLang="en-US" sz="2400" b="1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b="1" i="1" dirty="0" smtClean="0">
                        <a:latin typeface="Cambria Math" panose="02040503050406030204" pitchFamily="18" charset="0"/>
                      </a:rPr>
                      <m:t>𝑫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sets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Find product terms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400" dirty="0"/>
                  <a:t>: 𝑝 covers at least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en-US" sz="2400" b="1" i="1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altLang="en-US" sz="2400" dirty="0"/>
                  <a:t> but no intersection with </a:t>
                </a:r>
                <a14:m>
                  <m:oMath xmlns:m="http://schemas.openxmlformats.org/officeDocument/2006/math">
                    <m:r>
                      <a:rPr lang="en-US" altLang="en-US" sz="2400" b="1" i="1" dirty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altLang="en-US" sz="2400" dirty="0"/>
                  <a:t>.  (</a:t>
                </a:r>
                <a:r>
                  <a:rPr lang="en-US" altLang="en-US" sz="2400" dirty="0">
                    <a:solidFill>
                      <a:srgbClr val="C00000"/>
                    </a:solidFill>
                  </a:rPr>
                  <a:t>Implicants</a:t>
                </a:r>
                <a:r>
                  <a:rPr lang="en-US" altLang="en-US" sz="2400" dirty="0"/>
                  <a:t>)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Expand implicant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400" dirty="0"/>
                  <a:t> to its limit (</a:t>
                </a:r>
                <a:r>
                  <a:rPr lang="en-US" altLang="en-US" sz="2400" dirty="0">
                    <a:solidFill>
                      <a:srgbClr val="C00000"/>
                    </a:solidFill>
                  </a:rPr>
                  <a:t>Prime Implicants</a:t>
                </a:r>
                <a:r>
                  <a:rPr lang="en-US" altLang="en-US" sz="2400" dirty="0"/>
                  <a:t>)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Select p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rime</m:t>
                    </m:r>
                    <m: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implicant</m:t>
                    </m:r>
                    <m: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400" dirty="0"/>
                  <a:t> that covers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en-US" sz="2400" dirty="0"/>
                  <a:t>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/>
                  <a:t> is not contained in any other prime implicants. (</a:t>
                </a:r>
                <a:r>
                  <a:rPr lang="en-US" altLang="en-US" sz="2400" dirty="0">
                    <a:solidFill>
                      <a:srgbClr val="C00000"/>
                    </a:solidFill>
                  </a:rPr>
                  <a:t>Essential Primes</a:t>
                </a:r>
                <a:r>
                  <a:rPr lang="en-US" altLang="en-US" sz="2400" dirty="0"/>
                  <a:t>)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Use the essential primes and a minimal set of other primes to cover </a:t>
                </a:r>
                <a:r>
                  <a:rPr lang="en-US" altLang="en-US" sz="2400" b="1" dirty="0"/>
                  <a:t>𝐹</a:t>
                </a:r>
                <a:r>
                  <a:rPr lang="en-US" altLang="en-US" sz="2400" dirty="0"/>
                  <a:t>.   (Challenging task)</a:t>
                </a:r>
              </a:p>
            </p:txBody>
          </p:sp>
        </mc:Choice>
        <mc:Fallback>
          <p:sp>
            <p:nvSpPr>
              <p:cNvPr id="9220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0" y="1066800"/>
                <a:ext cx="5257800" cy="5210175"/>
              </a:xfrm>
              <a:blipFill>
                <a:blip r:embed="rId6"/>
                <a:stretch>
                  <a:fillRect l="-1506" t="-936" r="-1390" b="-1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06DEAD8-7EE8-4F1B-9E2B-AEE3BED0B9CC}"/>
              </a:ext>
            </a:extLst>
          </p:cNvPr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00415973"/>
              </p:ext>
            </p:extLst>
          </p:nvPr>
        </p:nvGraphicFramePr>
        <p:xfrm>
          <a:off x="6324600" y="3549903"/>
          <a:ext cx="2697926" cy="2865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VISIO" r:id="rId7" imgW="1731426" imgH="1988554" progId="Visio.Drawing.6">
                  <p:embed/>
                </p:oleObj>
              </mc:Choice>
              <mc:Fallback>
                <p:oleObj name="VISIO" r:id="rId7" imgW="1731426" imgH="1988554" progId="Visio.Drawing.6">
                  <p:embed/>
                  <p:pic>
                    <p:nvPicPr>
                      <p:cNvPr id="512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549903"/>
                        <a:ext cx="2697926" cy="2865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/>
              <a:t>Definitions: implicant, prime implicant, essential prime implicant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705B4E-9721-44D2-A37A-4A467C12841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1268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US" altLang="en-US" sz="2800" dirty="0" err="1">
                <a:solidFill>
                  <a:srgbClr val="C00000"/>
                </a:solidFill>
              </a:rPr>
              <a:t>Implicant</a:t>
            </a:r>
            <a:r>
              <a:rPr lang="en-US" altLang="en-US" sz="2800" dirty="0"/>
              <a:t>: A product term that has non-empty intersection with </a:t>
            </a:r>
            <a:r>
              <a:rPr lang="en-US" altLang="en-US" sz="2800" dirty="0">
                <a:solidFill>
                  <a:srgbClr val="C00000"/>
                </a:solidFill>
              </a:rPr>
              <a:t>on-set </a:t>
            </a:r>
            <a:r>
              <a:rPr lang="en-US" altLang="en-US" sz="2800" i="1" dirty="0">
                <a:solidFill>
                  <a:srgbClr val="C00000"/>
                </a:solidFill>
              </a:rPr>
              <a:t>F</a:t>
            </a:r>
            <a:r>
              <a:rPr lang="en-US" altLang="en-US" sz="2800" dirty="0"/>
              <a:t> and does not intersect with off-set </a:t>
            </a:r>
            <a:r>
              <a:rPr lang="en-US" altLang="en-US" sz="2800" i="1" dirty="0"/>
              <a:t>R</a:t>
            </a:r>
            <a:r>
              <a:rPr lang="en-US" altLang="en-US" sz="2800" dirty="0"/>
              <a:t> .</a:t>
            </a:r>
          </a:p>
          <a:p>
            <a:r>
              <a:rPr lang="en-US" altLang="en-US" sz="2800" dirty="0">
                <a:solidFill>
                  <a:srgbClr val="C00000"/>
                </a:solidFill>
              </a:rPr>
              <a:t>Prime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: An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 that is </a:t>
            </a:r>
            <a:r>
              <a:rPr lang="en-US" altLang="en-US" sz="2800" dirty="0">
                <a:solidFill>
                  <a:srgbClr val="C00000"/>
                </a:solidFill>
              </a:rPr>
              <a:t>not covered</a:t>
            </a:r>
            <a:r>
              <a:rPr lang="en-US" altLang="en-US" sz="2800" dirty="0"/>
              <a:t> by any other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>
                <a:solidFill>
                  <a:srgbClr val="C00000"/>
                </a:solidFill>
              </a:rPr>
              <a:t>Essential</a:t>
            </a:r>
            <a:r>
              <a:rPr lang="en-US" altLang="en-US" sz="2800" dirty="0"/>
              <a:t> Prime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: A prime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 that has </a:t>
            </a:r>
            <a:r>
              <a:rPr lang="en-US" altLang="en-US" sz="2800" dirty="0">
                <a:solidFill>
                  <a:srgbClr val="C00000"/>
                </a:solidFill>
              </a:rPr>
              <a:t>an element in on-set </a:t>
            </a:r>
            <a:r>
              <a:rPr lang="en-US" altLang="en-US" sz="2800" i="1" dirty="0">
                <a:solidFill>
                  <a:srgbClr val="C00000"/>
                </a:solidFill>
              </a:rPr>
              <a:t>F</a:t>
            </a:r>
            <a:r>
              <a:rPr lang="en-US" altLang="en-US" sz="2800" dirty="0"/>
              <a:t>  but this element is not covered by any other prime </a:t>
            </a:r>
            <a:r>
              <a:rPr lang="en-US" altLang="en-US" sz="2800" dirty="0" err="1"/>
              <a:t>implicants</a:t>
            </a:r>
            <a:r>
              <a:rPr lang="en-US" altLang="en-US" sz="28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762000"/>
          </a:xfrm>
        </p:spPr>
        <p:txBody>
          <a:bodyPr/>
          <a:lstStyle/>
          <a:p>
            <a:pPr algn="l"/>
            <a:r>
              <a:rPr lang="en-US" sz="3200" dirty="0"/>
              <a:t>Examples of Primes and Essential Primes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9FB59E-11FE-433E-A58B-B53D8F8AB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9268" y="2514600"/>
            <a:ext cx="3456432" cy="32918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62D97-9A28-4636-8679-4998A5552A78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013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762000"/>
          </a:xfrm>
        </p:spPr>
        <p:txBody>
          <a:bodyPr/>
          <a:lstStyle/>
          <a:p>
            <a:pPr algn="l"/>
            <a:r>
              <a:rPr lang="en-US" sz="3200" dirty="0"/>
              <a:t>Examples of Primes and Essential Primes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8902C0-DFB9-4949-B65F-FDC00858E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4800" y="2514600"/>
            <a:ext cx="3456432" cy="32918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62D97-9A28-4636-8679-4998A5552A78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1867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/>
              <a:t>Definition: Prime Implicant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CBC7074-8214-450D-A04A-32C8FEAEAF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graphicFrame>
        <p:nvGraphicFramePr>
          <p:cNvPr id="14340" name="Object 3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066802" y="32004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VISIO" r:id="rId4" imgW="1731426" imgH="1988554" progId="Visio.Drawing.6">
                  <p:embed/>
                </p:oleObj>
              </mc:Choice>
              <mc:Fallback>
                <p:oleObj name="VISIO" r:id="rId4" imgW="1731426" imgH="1988554" progId="Visio.Drawing.6">
                  <p:embed/>
                  <p:pic>
                    <p:nvPicPr>
                      <p:cNvPr id="1434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2" y="32004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514600" y="4268789"/>
            <a:ext cx="381000" cy="16748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8" name="Straight Arrow Connector 7"/>
          <p:cNvCxnSpPr>
            <a:cxnSpLocks noChangeShapeType="1"/>
            <a:stCxn id="6" idx="7"/>
          </p:cNvCxnSpPr>
          <p:nvPr/>
        </p:nvCxnSpPr>
        <p:spPr bwMode="auto">
          <a:xfrm flipV="1">
            <a:off x="2839804" y="3505203"/>
            <a:ext cx="1884596" cy="100885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3" name="TextBox 8"/>
          <p:cNvSpPr txBox="1">
            <a:spLocks noChangeArrowheads="1"/>
          </p:cNvSpPr>
          <p:nvPr/>
        </p:nvSpPr>
        <p:spPr bwMode="auto">
          <a:xfrm>
            <a:off x="4953001" y="4038602"/>
            <a:ext cx="10948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Yes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No</a:t>
            </a:r>
          </a:p>
        </p:txBody>
      </p:sp>
      <p:sp>
        <p:nvSpPr>
          <p:cNvPr id="14344" name="TextBox 6"/>
          <p:cNvSpPr txBox="1">
            <a:spLocks noChangeArrowheads="1"/>
          </p:cNvSpPr>
          <p:nvPr/>
        </p:nvSpPr>
        <p:spPr bwMode="auto">
          <a:xfrm>
            <a:off x="4800600" y="3124202"/>
            <a:ext cx="411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Q: How about this one? Is it a prime implicant?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219200"/>
            <a:ext cx="8077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/>
              <a:defRPr/>
            </a:pPr>
            <a:r>
              <a:rPr lang="en-US" sz="2400" kern="0" dirty="0">
                <a:ea typeface="ＭＳ Ｐゴシック" charset="0"/>
              </a:rPr>
              <a:t>Implicant: A product term that has non-empty intersection with on-set </a:t>
            </a:r>
            <a:r>
              <a:rPr lang="en-US" sz="2400" i="1" kern="0" dirty="0">
                <a:ea typeface="ＭＳ Ｐゴシック" charset="0"/>
              </a:rPr>
              <a:t>F</a:t>
            </a:r>
            <a:r>
              <a:rPr lang="en-US" sz="2400" kern="0" dirty="0">
                <a:ea typeface="ＭＳ Ｐゴシック" charset="0"/>
              </a:rPr>
              <a:t> and does not intersect with off-set </a:t>
            </a:r>
            <a:r>
              <a:rPr lang="en-US" sz="2400" i="1" kern="0" dirty="0">
                <a:ea typeface="ＭＳ Ｐゴシック" charset="0"/>
              </a:rPr>
              <a:t>R</a:t>
            </a:r>
            <a:r>
              <a:rPr lang="en-US" sz="2400" kern="0" dirty="0">
                <a:ea typeface="ＭＳ Ｐゴシック" charset="0"/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kern="0" dirty="0">
                <a:ea typeface="ＭＳ Ｐゴシック" charset="0"/>
              </a:rPr>
              <a:t>Prime Implicant: An implicant that is not covered by any other implicant.                         </a:t>
            </a:r>
          </a:p>
          <a:p>
            <a:pPr marL="0" indent="0">
              <a:buFontTx/>
              <a:buNone/>
              <a:defRPr/>
            </a:pPr>
            <a:r>
              <a:rPr lang="en-US" sz="2400" kern="0" dirty="0">
                <a:ea typeface="ＭＳ Ｐゴシック" charset="0"/>
              </a:rPr>
              <a:t>                                                    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/>
              <a:t>Definition: Essential Prime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12954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cs typeface="ＭＳ Ｐゴシック" charset="0"/>
              </a:rPr>
              <a:t>Essential Prime Implicant: A prime implicant that has an element in on-set </a:t>
            </a:r>
            <a:r>
              <a:rPr lang="en-US" sz="2400" i="1" dirty="0">
                <a:cs typeface="ＭＳ Ｐゴシック" charset="0"/>
              </a:rPr>
              <a:t>F</a:t>
            </a:r>
            <a:r>
              <a:rPr lang="en-US" sz="2400" dirty="0">
                <a:cs typeface="ＭＳ Ｐゴシック" charset="0"/>
              </a:rPr>
              <a:t>  but this element is not covered by any other prime implicants.</a:t>
            </a:r>
            <a:endParaRPr lang="en-US" sz="2200" dirty="0"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                         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                                                  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0D8EA9-A8D2-4735-9A1D-A4201AB7BBA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graphicFrame>
        <p:nvGraphicFramePr>
          <p:cNvPr id="16389" name="Object 3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066802" y="32004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VISIO" r:id="rId4" imgW="1731426" imgH="1988554" progId="Visio.Drawing.6">
                  <p:embed/>
                </p:oleObj>
              </mc:Choice>
              <mc:Fallback>
                <p:oleObj name="VISIO" r:id="rId4" imgW="1731426" imgH="1988554" progId="Visio.Drawing.6">
                  <p:embed/>
                  <p:pic>
                    <p:nvPicPr>
                      <p:cNvPr id="1638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2" y="32004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4953000" y="4038602"/>
            <a:ext cx="342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Yes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No</a:t>
            </a:r>
          </a:p>
        </p:txBody>
      </p:sp>
      <p:sp>
        <p:nvSpPr>
          <p:cNvPr id="16391" name="TextBox 6"/>
          <p:cNvSpPr txBox="1">
            <a:spLocks noChangeArrowheads="1"/>
          </p:cNvSpPr>
          <p:nvPr/>
        </p:nvSpPr>
        <p:spPr bwMode="auto">
          <a:xfrm>
            <a:off x="4800600" y="3124202"/>
            <a:ext cx="411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Q:  Is the blue group an essential prime?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828800" y="4876800"/>
            <a:ext cx="1219200" cy="1066800"/>
          </a:xfrm>
          <a:prstGeom prst="ellips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dirty="0"/>
              <a:t>Definition: Essential Prime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0149B1-C458-4FC5-A63E-AD5E7DB3BCE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TextBox 8"/>
              <p:cNvSpPr txBox="1">
                <a:spLocks noChangeArrowheads="1"/>
              </p:cNvSpPr>
              <p:nvPr/>
            </p:nvSpPr>
            <p:spPr bwMode="auto">
              <a:xfrm>
                <a:off x="4896729" y="2780646"/>
                <a:ext cx="1295400" cy="2389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457200" indent="-4572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𝑏𝑐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’ 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𝑎𝑐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𝑎𝑑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’ </m:t>
                    </m:r>
                  </m:oMath>
                </a14:m>
                <a:r>
                  <a:rPr lang="en-US" altLang="en-US" sz="2400" dirty="0"/>
                  <a:t>	</a:t>
                </a:r>
              </a:p>
            </p:txBody>
          </p:sp>
        </mc:Choice>
        <mc:Fallback xmlns="">
          <p:sp>
            <p:nvSpPr>
              <p:cNvPr id="18436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6729" y="2780646"/>
                <a:ext cx="1295400" cy="2389950"/>
              </a:xfrm>
              <a:prstGeom prst="rect">
                <a:avLst/>
              </a:prstGeom>
              <a:blipFill>
                <a:blip r:embed="rId2"/>
                <a:stretch>
                  <a:fillRect l="-7042" t="-20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423863" y="1371600"/>
            <a:ext cx="861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Q:  Which of the following product term(s) is (are) not an essential prime for the given K-map ?</a:t>
            </a:r>
          </a:p>
        </p:txBody>
      </p:sp>
      <p:grpSp>
        <p:nvGrpSpPr>
          <p:cNvPr id="18438" name="Group 10"/>
          <p:cNvGrpSpPr>
            <a:grpSpLocks/>
          </p:cNvGrpSpPr>
          <p:nvPr/>
        </p:nvGrpSpPr>
        <p:grpSpPr bwMode="auto">
          <a:xfrm>
            <a:off x="304800" y="2667001"/>
            <a:ext cx="4191000" cy="3276600"/>
            <a:chOff x="1371600" y="2057400"/>
            <a:chExt cx="5334000" cy="3886200"/>
          </a:xfrm>
        </p:grpSpPr>
        <p:grpSp>
          <p:nvGrpSpPr>
            <p:cNvPr id="18450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18462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cs typeface="Arial" charset="0"/>
                </a:endParaRPr>
              </a:p>
            </p:txBody>
          </p:sp>
          <p:sp>
            <p:nvSpPr>
              <p:cNvPr id="18463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4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5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6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7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8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51" name="TextBox 12"/>
            <p:cNvSpPr txBox="1">
              <a:spLocks noChangeArrowheads="1"/>
            </p:cNvSpPr>
            <p:nvPr/>
          </p:nvSpPr>
          <p:spPr bwMode="auto">
            <a:xfrm>
              <a:off x="1828801" y="2057400"/>
              <a:ext cx="604304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14" name="Straight Connector 13"/>
            <p:cNvCxnSpPr>
              <a:cxnSpLocks noChangeShapeType="1"/>
            </p:cNvCxnSpPr>
            <p:nvPr/>
          </p:nvCxnSpPr>
          <p:spPr bwMode="auto">
            <a:xfrm flipH="1" flipV="1">
              <a:off x="1523135" y="2285225"/>
              <a:ext cx="763732" cy="53472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3" name="TextBox 14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604304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18454" name="TextBox 15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18455" name="TextBox 16"/>
            <p:cNvSpPr txBox="1">
              <a:spLocks noChangeArrowheads="1"/>
            </p:cNvSpPr>
            <p:nvPr/>
          </p:nvSpPr>
          <p:spPr bwMode="auto">
            <a:xfrm>
              <a:off x="1641157" y="3733798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2514599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18457" name="TextBox 18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18458" name="TextBox 19"/>
            <p:cNvSpPr txBox="1">
              <a:spLocks noChangeArrowheads="1"/>
            </p:cNvSpPr>
            <p:nvPr/>
          </p:nvSpPr>
          <p:spPr bwMode="auto">
            <a:xfrm>
              <a:off x="4776779" y="2281534"/>
              <a:ext cx="612219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18459" name="TextBox 20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18460" name="TextBox 21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612219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18461" name="TextBox 22"/>
            <p:cNvSpPr txBox="1">
              <a:spLocks noChangeArrowheads="1"/>
            </p:cNvSpPr>
            <p:nvPr/>
          </p:nvSpPr>
          <p:spPr bwMode="auto">
            <a:xfrm>
              <a:off x="1676400" y="5257799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  <p:sp>
        <p:nvSpPr>
          <p:cNvPr id="18439" name="TextBox 30"/>
          <p:cNvSpPr txBox="1">
            <a:spLocks noChangeArrowheads="1"/>
          </p:cNvSpPr>
          <p:nvPr/>
        </p:nvSpPr>
        <p:spPr bwMode="auto">
          <a:xfrm>
            <a:off x="1343025" y="34115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0" name="TextBox 32"/>
          <p:cNvSpPr txBox="1">
            <a:spLocks noChangeArrowheads="1"/>
          </p:cNvSpPr>
          <p:nvPr/>
        </p:nvSpPr>
        <p:spPr bwMode="auto">
          <a:xfrm>
            <a:off x="2978150" y="342582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1" name="TextBox 34"/>
          <p:cNvSpPr txBox="1">
            <a:spLocks noChangeArrowheads="1"/>
          </p:cNvSpPr>
          <p:nvPr/>
        </p:nvSpPr>
        <p:spPr bwMode="auto">
          <a:xfrm>
            <a:off x="3897314" y="34242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2" name="TextBox 35"/>
          <p:cNvSpPr txBox="1">
            <a:spLocks noChangeArrowheads="1"/>
          </p:cNvSpPr>
          <p:nvPr/>
        </p:nvSpPr>
        <p:spPr bwMode="auto">
          <a:xfrm>
            <a:off x="2971800" y="4038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3" name="TextBox 36"/>
          <p:cNvSpPr txBox="1">
            <a:spLocks noChangeArrowheads="1"/>
          </p:cNvSpPr>
          <p:nvPr/>
        </p:nvSpPr>
        <p:spPr bwMode="auto">
          <a:xfrm>
            <a:off x="2100264" y="4038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4" name="TextBox 37"/>
          <p:cNvSpPr txBox="1">
            <a:spLocks noChangeArrowheads="1"/>
          </p:cNvSpPr>
          <p:nvPr/>
        </p:nvSpPr>
        <p:spPr bwMode="auto">
          <a:xfrm>
            <a:off x="2971800" y="4724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5" name="TextBox 38"/>
          <p:cNvSpPr txBox="1">
            <a:spLocks noChangeArrowheads="1"/>
          </p:cNvSpPr>
          <p:nvPr/>
        </p:nvSpPr>
        <p:spPr bwMode="auto">
          <a:xfrm>
            <a:off x="3852864" y="47196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6" name="TextBox 39"/>
          <p:cNvSpPr txBox="1">
            <a:spLocks noChangeArrowheads="1"/>
          </p:cNvSpPr>
          <p:nvPr/>
        </p:nvSpPr>
        <p:spPr bwMode="auto">
          <a:xfrm>
            <a:off x="3016250" y="53340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7" name="TextBox 40"/>
          <p:cNvSpPr txBox="1">
            <a:spLocks noChangeArrowheads="1"/>
          </p:cNvSpPr>
          <p:nvPr/>
        </p:nvSpPr>
        <p:spPr bwMode="auto">
          <a:xfrm>
            <a:off x="3897314" y="535305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8" name="TextBox 41"/>
          <p:cNvSpPr txBox="1">
            <a:spLocks noChangeArrowheads="1"/>
          </p:cNvSpPr>
          <p:nvPr/>
        </p:nvSpPr>
        <p:spPr bwMode="auto">
          <a:xfrm>
            <a:off x="1314450" y="53975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3471"/>
              </p:ext>
            </p:extLst>
          </p:nvPr>
        </p:nvGraphicFramePr>
        <p:xfrm>
          <a:off x="1006598" y="3336180"/>
          <a:ext cx="3472928" cy="26048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TextBox 8"/>
          <p:cNvSpPr txBox="1">
            <a:spLocks noChangeArrowheads="1"/>
          </p:cNvSpPr>
          <p:nvPr/>
        </p:nvSpPr>
        <p:spPr bwMode="auto">
          <a:xfrm>
            <a:off x="6137700" y="2809716"/>
            <a:ext cx="234227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∑m(5,13)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∑m(0,2,8,10)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∑m(10,11,14,15)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∑m(12,13,14,15)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∑m(8,10,12,14)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264A7D-4E88-403E-A685-7A935F187F4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3200"/>
              <a:t>Procedure for finding the minimal function via K-maps (formal terms)</a:t>
            </a:r>
          </a:p>
        </p:txBody>
      </p:sp>
      <p:sp>
        <p:nvSpPr>
          <p:cNvPr id="20484" name="Content Placeholder 1"/>
          <p:cNvSpPr>
            <a:spLocks noGrp="1"/>
          </p:cNvSpPr>
          <p:nvPr>
            <p:ph sz="half" idx="2"/>
          </p:nvPr>
        </p:nvSpPr>
        <p:spPr>
          <a:xfrm>
            <a:off x="228600" y="2514600"/>
            <a:ext cx="5181600" cy="3124200"/>
          </a:xfrm>
        </p:spPr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/>
              <a:t>Convert truth table to K-map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/>
              <a:t>Include all essential primes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/>
              <a:t>Include nonessential primes as needed to completely cover the onset (all cells of value one) </a:t>
            </a:r>
          </a:p>
        </p:txBody>
      </p:sp>
      <p:graphicFrame>
        <p:nvGraphicFramePr>
          <p:cNvPr id="2048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410202" y="22098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2048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2" y="22098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2670A3-75C6-4D25-9EE7-84D47B6D372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K-maps with Don</a:t>
            </a:r>
            <a:r>
              <a:rPr lang="ja-JP" altLang="en-US"/>
              <a:t>’</a:t>
            </a:r>
            <a:r>
              <a:rPr lang="en-US" altLang="ja-JP"/>
              <a:t>t Cares</a:t>
            </a:r>
            <a:endParaRPr lang="en-US" altLang="en-US"/>
          </a:p>
        </p:txBody>
      </p:sp>
      <p:graphicFrame>
        <p:nvGraphicFramePr>
          <p:cNvPr id="21508" name="Object 3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685800" y="1600201"/>
          <a:ext cx="2362200" cy="348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VISIO" r:id="rId7" imgW="1176092" imgH="2088970" progId="Visio.Drawing.6">
                  <p:embed/>
                </p:oleObj>
              </mc:Choice>
              <mc:Fallback>
                <p:oleObj name="VISIO" r:id="rId7" imgW="1176092" imgH="2088970" progId="Visio.Drawing.6">
                  <p:embed/>
                  <p:pic>
                    <p:nvPicPr>
                      <p:cNvPr id="21508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1"/>
                        <a:ext cx="2362200" cy="348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4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</p:nvPr>
        </p:nvGraphicFramePr>
        <p:xfrm>
          <a:off x="3962400" y="1752600"/>
          <a:ext cx="345440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VISIO" r:id="rId9" imgW="1731426" imgH="1988554" progId="Visio.Drawing.6">
                  <p:embed/>
                </p:oleObj>
              </mc:Choice>
              <mc:Fallback>
                <p:oleObj name="VISIO" r:id="rId9" imgW="1731426" imgH="1988554" progId="Visio.Drawing.6">
                  <p:embed/>
                  <p:pic>
                    <p:nvPicPr>
                      <p:cNvPr id="21509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752600"/>
                        <a:ext cx="345440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5688A62-60C2-4792-96AE-716B99E1CB9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K-maps with Don</a:t>
            </a:r>
            <a:r>
              <a:rPr lang="ja-JP" altLang="en-US"/>
              <a:t>’</a:t>
            </a:r>
            <a:r>
              <a:rPr lang="en-US" altLang="ja-JP"/>
              <a:t>t Cares</a:t>
            </a:r>
            <a:endParaRPr lang="en-US" altLang="en-US"/>
          </a:p>
        </p:txBody>
      </p:sp>
      <p:graphicFrame>
        <p:nvGraphicFramePr>
          <p:cNvPr id="22532" name="Object 3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807564719"/>
              </p:ext>
            </p:extLst>
          </p:nvPr>
        </p:nvGraphicFramePr>
        <p:xfrm>
          <a:off x="685800" y="1371601"/>
          <a:ext cx="3048000" cy="44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VISIO" r:id="rId7" imgW="1176092" imgH="2088970" progId="Visio.Drawing.6">
                  <p:embed/>
                </p:oleObj>
              </mc:Choice>
              <mc:Fallback>
                <p:oleObj name="VISIO" r:id="rId7" imgW="1176092" imgH="2088970" progId="Visio.Drawing.6">
                  <p:embed/>
                  <p:pic>
                    <p:nvPicPr>
                      <p:cNvPr id="22532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1"/>
                        <a:ext cx="3048000" cy="44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4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291050480"/>
              </p:ext>
            </p:extLst>
          </p:nvPr>
        </p:nvGraphicFramePr>
        <p:xfrm>
          <a:off x="3886200" y="1600199"/>
          <a:ext cx="4267200" cy="4065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VISIO" r:id="rId9" imgW="1731426" imgH="1988554" progId="Visio.Drawing.6">
                  <p:embed/>
                </p:oleObj>
              </mc:Choice>
              <mc:Fallback>
                <p:oleObj name="VISIO" r:id="rId9" imgW="1731426" imgH="1988554" progId="Visio.Drawing.6">
                  <p:embed/>
                  <p:pic>
                    <p:nvPicPr>
                      <p:cNvPr id="22533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600199"/>
                        <a:ext cx="4267200" cy="40652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1D35084-96A1-4D43-ABF4-4384353E4F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K-maps with Don</a:t>
            </a:r>
            <a:r>
              <a:rPr lang="ja-JP" altLang="en-US"/>
              <a:t>’</a:t>
            </a:r>
            <a:r>
              <a:rPr lang="en-US" altLang="ja-JP"/>
              <a:t>t Cares</a:t>
            </a:r>
            <a:endParaRPr lang="en-US" altLang="en-US"/>
          </a:p>
        </p:txBody>
      </p:sp>
      <p:graphicFrame>
        <p:nvGraphicFramePr>
          <p:cNvPr id="23556" name="Object 3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685800" y="1676401"/>
          <a:ext cx="2362200" cy="348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VISIO" r:id="rId7" imgW="1176092" imgH="2088970" progId="Visio.Drawing.6">
                  <p:embed/>
                </p:oleObj>
              </mc:Choice>
              <mc:Fallback>
                <p:oleObj name="VISIO" r:id="rId7" imgW="1176092" imgH="2088970" progId="Visio.Drawing.6">
                  <p:embed/>
                  <p:pic>
                    <p:nvPicPr>
                      <p:cNvPr id="23556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1"/>
                        <a:ext cx="2362200" cy="348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4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</p:nvPr>
        </p:nvGraphicFramePr>
        <p:xfrm>
          <a:off x="3810000" y="1524000"/>
          <a:ext cx="345440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VISIO" r:id="rId9" imgW="1732628" imgH="1989087" progId="Visio.Drawing.6">
                  <p:embed/>
                </p:oleObj>
              </mc:Choice>
              <mc:Fallback>
                <p:oleObj name="VISIO" r:id="rId9" imgW="1732628" imgH="1989087" progId="Visio.Drawing.6">
                  <p:embed/>
                  <p:pic>
                    <p:nvPicPr>
                      <p:cNvPr id="23557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524000"/>
                        <a:ext cx="345440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Given  </a:t>
            </a:r>
            <a:r>
              <a:rPr lang="en-US" altLang="en-US" sz="2400">
                <a:latin typeface="Monotype Corsiva" pitchFamily="66" charset="0"/>
                <a:cs typeface="Arial" charset="0"/>
              </a:rPr>
              <a:t>F(a,b,c,d)</a:t>
            </a:r>
            <a:r>
              <a:rPr lang="en-US" altLang="en-US" sz="2400">
                <a:cs typeface="Arial" charset="0"/>
              </a:rPr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            </a:t>
            </a:r>
            <a:r>
              <a:rPr lang="en-US" altLang="en-US" sz="2400">
                <a:latin typeface="Monotype Corsiva" pitchFamily="66" charset="0"/>
                <a:cs typeface="Arial" charset="0"/>
              </a:rPr>
              <a:t>D(a,b,c,d)</a:t>
            </a:r>
            <a:r>
              <a:rPr lang="en-US" altLang="en-US" sz="2400">
                <a:cs typeface="Arial" charset="0"/>
              </a:rPr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1. Draw K-map</a:t>
            </a:r>
          </a:p>
        </p:txBody>
      </p:sp>
      <p:sp>
        <p:nvSpPr>
          <p:cNvPr id="24580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E0134A0-9727-4309-A628-0EF704C8657C}" type="slidenum">
              <a:rPr lang="en-US" altLang="en-US" sz="1400" smtClean="0">
                <a:cs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cs typeface="Arial" charset="0"/>
            </a:endParaRPr>
          </a:p>
        </p:txBody>
      </p:sp>
      <p:grpSp>
        <p:nvGrpSpPr>
          <p:cNvPr id="24581" name="Group 2"/>
          <p:cNvGrpSpPr>
            <a:grpSpLocks/>
          </p:cNvGrpSpPr>
          <p:nvPr/>
        </p:nvGrpSpPr>
        <p:grpSpPr bwMode="auto">
          <a:xfrm>
            <a:off x="2277693" y="2139552"/>
            <a:ext cx="5334000" cy="3886200"/>
            <a:chOff x="1371600" y="2057400"/>
            <a:chExt cx="5334000" cy="3886200"/>
          </a:xfrm>
        </p:grpSpPr>
        <p:grpSp>
          <p:nvGrpSpPr>
            <p:cNvPr id="24582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24594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cs typeface="Arial" charset="0"/>
                </a:endParaRPr>
              </a:p>
            </p:txBody>
          </p:sp>
          <p:sp>
            <p:nvSpPr>
              <p:cNvPr id="24595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6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7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8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0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583" name="TextBox 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5" name="TextBox 31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4586" name="TextBox 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4587" name="TextBox 33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4588" name="TextBox 34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4589" name="TextBox 35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4590" name="TextBox 36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4591" name="TextBox 37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4592" name="TextBox 38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4593" name="TextBox 39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1. Draw K-map</a:t>
            </a:r>
          </a:p>
        </p:txBody>
      </p:sp>
      <p:sp>
        <p:nvSpPr>
          <p:cNvPr id="2560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E52949-71C7-4121-8391-05C7FA684E0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grpSp>
        <p:nvGrpSpPr>
          <p:cNvPr id="2" name="Group 1"/>
          <p:cNvGrpSpPr/>
          <p:nvPr/>
        </p:nvGrpSpPr>
        <p:grpSpPr>
          <a:xfrm>
            <a:off x="2038984" y="2125817"/>
            <a:ext cx="5333999" cy="3886199"/>
            <a:chOff x="1371601" y="1543051"/>
            <a:chExt cx="5333999" cy="2914649"/>
          </a:xfrm>
        </p:grpSpPr>
        <p:grpSp>
          <p:nvGrpSpPr>
            <p:cNvPr id="25604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2562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562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605" name="Text Box 12"/>
            <p:cNvSpPr txBox="1">
              <a:spLocks noChangeArrowheads="1"/>
            </p:cNvSpPr>
            <p:nvPr/>
          </p:nvSpPr>
          <p:spPr bwMode="auto">
            <a:xfrm>
              <a:off x="2286000" y="21145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25606" name="Text Box 13"/>
            <p:cNvSpPr txBox="1">
              <a:spLocks noChangeArrowheads="1"/>
            </p:cNvSpPr>
            <p:nvPr/>
          </p:nvSpPr>
          <p:spPr bwMode="auto">
            <a:xfrm>
              <a:off x="2286000" y="26860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25607" name="Text Box 14"/>
            <p:cNvSpPr txBox="1">
              <a:spLocks noChangeArrowheads="1"/>
            </p:cNvSpPr>
            <p:nvPr/>
          </p:nvSpPr>
          <p:spPr bwMode="auto">
            <a:xfrm>
              <a:off x="2286000" y="33147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25608" name="Text Box 15"/>
            <p:cNvSpPr txBox="1">
              <a:spLocks noChangeArrowheads="1"/>
            </p:cNvSpPr>
            <p:nvPr/>
          </p:nvSpPr>
          <p:spPr bwMode="auto">
            <a:xfrm>
              <a:off x="2286000" y="38862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25610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2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5613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5614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5615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5616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25617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5618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5619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5620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1. Draw K-map</a:t>
            </a:r>
          </a:p>
        </p:txBody>
      </p:sp>
      <p:sp>
        <p:nvSpPr>
          <p:cNvPr id="26637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F5568E4-2E97-4B7D-8D6E-6C9E0BF40F1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grpSp>
        <p:nvGrpSpPr>
          <p:cNvPr id="2" name="Group 1"/>
          <p:cNvGrpSpPr/>
          <p:nvPr/>
        </p:nvGrpSpPr>
        <p:grpSpPr>
          <a:xfrm>
            <a:off x="2023994" y="2133599"/>
            <a:ext cx="5333999" cy="3886199"/>
            <a:chOff x="1371601" y="1543051"/>
            <a:chExt cx="5333999" cy="2914649"/>
          </a:xfrm>
        </p:grpSpPr>
        <p:grpSp>
          <p:nvGrpSpPr>
            <p:cNvPr id="26628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26649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6650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1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2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3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4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5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29" name="Text Box 12"/>
            <p:cNvSpPr txBox="1">
              <a:spLocks noChangeArrowheads="1"/>
            </p:cNvSpPr>
            <p:nvPr/>
          </p:nvSpPr>
          <p:spPr bwMode="auto">
            <a:xfrm>
              <a:off x="2286000" y="21145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26630" name="Text Box 13"/>
            <p:cNvSpPr txBox="1">
              <a:spLocks noChangeArrowheads="1"/>
            </p:cNvSpPr>
            <p:nvPr/>
          </p:nvSpPr>
          <p:spPr bwMode="auto">
            <a:xfrm>
              <a:off x="2286000" y="26860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26631" name="Text Box 14"/>
            <p:cNvSpPr txBox="1">
              <a:spLocks noChangeArrowheads="1"/>
            </p:cNvSpPr>
            <p:nvPr/>
          </p:nvSpPr>
          <p:spPr bwMode="auto">
            <a:xfrm>
              <a:off x="2286000" y="33147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26632" name="Text Box 15"/>
            <p:cNvSpPr txBox="1">
              <a:spLocks noChangeArrowheads="1"/>
            </p:cNvSpPr>
            <p:nvPr/>
          </p:nvSpPr>
          <p:spPr bwMode="auto">
            <a:xfrm>
              <a:off x="2286000" y="38862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26633" name="Text Box 23"/>
            <p:cNvSpPr txBox="1">
              <a:spLocks noChangeArrowheads="1"/>
            </p:cNvSpPr>
            <p:nvPr/>
          </p:nvSpPr>
          <p:spPr bwMode="auto">
            <a:xfrm>
              <a:off x="2438400" y="22288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1          0           0          1</a:t>
              </a:r>
            </a:p>
          </p:txBody>
        </p:sp>
        <p:sp>
          <p:nvSpPr>
            <p:cNvPr id="26634" name="Text Box 24"/>
            <p:cNvSpPr txBox="1">
              <a:spLocks noChangeArrowheads="1"/>
            </p:cNvSpPr>
            <p:nvPr/>
          </p:nvSpPr>
          <p:spPr bwMode="auto">
            <a:xfrm>
              <a:off x="2438400" y="28003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0          X</a:t>
              </a:r>
            </a:p>
          </p:txBody>
        </p:sp>
        <p:sp>
          <p:nvSpPr>
            <p:cNvPr id="26635" name="Text Box 25"/>
            <p:cNvSpPr txBox="1">
              <a:spLocks noChangeArrowheads="1"/>
            </p:cNvSpPr>
            <p:nvPr/>
          </p:nvSpPr>
          <p:spPr bwMode="auto">
            <a:xfrm>
              <a:off x="2438400" y="33718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0          0           0          0</a:t>
              </a:r>
            </a:p>
          </p:txBody>
        </p:sp>
        <p:sp>
          <p:nvSpPr>
            <p:cNvPr id="26636" name="Text Box 26"/>
            <p:cNvSpPr txBox="1">
              <a:spLocks noChangeArrowheads="1"/>
            </p:cNvSpPr>
            <p:nvPr/>
          </p:nvSpPr>
          <p:spPr bwMode="auto">
            <a:xfrm>
              <a:off x="2438400" y="4000501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26638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40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6641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6642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6643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6644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6645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6646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6647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6648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81001" y="685801"/>
            <a:ext cx="39405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Draw K-map 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Identify Prime implicants 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Identify Essential Primes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1066800" y="2819400"/>
            <a:ext cx="4419600" cy="3124200"/>
            <a:chOff x="1248" y="816"/>
            <a:chExt cx="3408" cy="2592"/>
          </a:xfrm>
        </p:grpSpPr>
        <p:sp>
          <p:nvSpPr>
            <p:cNvPr id="27674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5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3" name="Text Box 12"/>
          <p:cNvSpPr txBox="1">
            <a:spLocks noChangeArrowheads="1"/>
          </p:cNvSpPr>
          <p:nvPr/>
        </p:nvSpPr>
        <p:spPr bwMode="auto">
          <a:xfrm>
            <a:off x="10668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7654" name="Text Box 13"/>
          <p:cNvSpPr txBox="1">
            <a:spLocks noChangeArrowheads="1"/>
          </p:cNvSpPr>
          <p:nvPr/>
        </p:nvSpPr>
        <p:spPr bwMode="auto">
          <a:xfrm>
            <a:off x="10668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7655" name="Text Box 14"/>
          <p:cNvSpPr txBox="1">
            <a:spLocks noChangeArrowheads="1"/>
          </p:cNvSpPr>
          <p:nvPr/>
        </p:nvSpPr>
        <p:spPr bwMode="auto">
          <a:xfrm>
            <a:off x="10668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7656" name="Text Box 15"/>
          <p:cNvSpPr txBox="1">
            <a:spLocks noChangeArrowheads="1"/>
          </p:cNvSpPr>
          <p:nvPr/>
        </p:nvSpPr>
        <p:spPr bwMode="auto">
          <a:xfrm>
            <a:off x="10668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7657" name="Text Box 23"/>
          <p:cNvSpPr txBox="1">
            <a:spLocks noChangeArrowheads="1"/>
          </p:cNvSpPr>
          <p:nvPr/>
        </p:nvSpPr>
        <p:spPr bwMode="auto">
          <a:xfrm>
            <a:off x="1219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7658" name="Text Box 24"/>
          <p:cNvSpPr txBox="1">
            <a:spLocks noChangeArrowheads="1"/>
          </p:cNvSpPr>
          <p:nvPr/>
        </p:nvSpPr>
        <p:spPr bwMode="auto">
          <a:xfrm>
            <a:off x="1219200" y="3733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7659" name="Text Box 25"/>
          <p:cNvSpPr txBox="1">
            <a:spLocks noChangeArrowheads="1"/>
          </p:cNvSpPr>
          <p:nvPr/>
        </p:nvSpPr>
        <p:spPr bwMode="auto">
          <a:xfrm>
            <a:off x="1219200" y="4495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7660" name="Text Box 26"/>
          <p:cNvSpPr txBox="1">
            <a:spLocks noChangeArrowheads="1"/>
          </p:cNvSpPr>
          <p:nvPr/>
        </p:nvSpPr>
        <p:spPr bwMode="auto">
          <a:xfrm>
            <a:off x="1219200" y="53340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7661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FE05F35-D80A-4BDA-BE43-C8C1D5DAFDE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7662" name="TextBox 1"/>
          <p:cNvSpPr txBox="1">
            <a:spLocks noChangeArrowheads="1"/>
          </p:cNvSpPr>
          <p:nvPr/>
        </p:nvSpPr>
        <p:spPr bwMode="auto">
          <a:xfrm>
            <a:off x="6096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2860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4" name="TextBox 31"/>
          <p:cNvSpPr txBox="1">
            <a:spLocks noChangeArrowheads="1"/>
          </p:cNvSpPr>
          <p:nvPr/>
        </p:nvSpPr>
        <p:spPr bwMode="auto">
          <a:xfrm>
            <a:off x="1524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7665" name="TextBox 4"/>
          <p:cNvSpPr txBox="1">
            <a:spLocks noChangeArrowheads="1"/>
          </p:cNvSpPr>
          <p:nvPr/>
        </p:nvSpPr>
        <p:spPr bwMode="auto">
          <a:xfrm>
            <a:off x="457202" y="3048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7666" name="TextBox 33"/>
          <p:cNvSpPr txBox="1">
            <a:spLocks noChangeArrowheads="1"/>
          </p:cNvSpPr>
          <p:nvPr/>
        </p:nvSpPr>
        <p:spPr bwMode="auto">
          <a:xfrm>
            <a:off x="422277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7667" name="TextBox 34"/>
          <p:cNvSpPr txBox="1">
            <a:spLocks noChangeArrowheads="1"/>
          </p:cNvSpPr>
          <p:nvPr/>
        </p:nvSpPr>
        <p:spPr bwMode="auto">
          <a:xfrm>
            <a:off x="1295402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7668" name="TextBox 35"/>
          <p:cNvSpPr txBox="1">
            <a:spLocks noChangeArrowheads="1"/>
          </p:cNvSpPr>
          <p:nvPr/>
        </p:nvSpPr>
        <p:spPr bwMode="auto">
          <a:xfrm>
            <a:off x="2590802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7669" name="TextBox 36"/>
          <p:cNvSpPr txBox="1">
            <a:spLocks noChangeArrowheads="1"/>
          </p:cNvSpPr>
          <p:nvPr/>
        </p:nvSpPr>
        <p:spPr bwMode="auto">
          <a:xfrm>
            <a:off x="3557589" y="22812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7670" name="TextBox 37"/>
          <p:cNvSpPr txBox="1">
            <a:spLocks noChangeArrowheads="1"/>
          </p:cNvSpPr>
          <p:nvPr/>
        </p:nvSpPr>
        <p:spPr bwMode="auto">
          <a:xfrm>
            <a:off x="4689477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7671" name="TextBox 38"/>
          <p:cNvSpPr txBox="1">
            <a:spLocks noChangeArrowheads="1"/>
          </p:cNvSpPr>
          <p:nvPr/>
        </p:nvSpPr>
        <p:spPr bwMode="auto">
          <a:xfrm>
            <a:off x="433389" y="44196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7672" name="TextBox 39"/>
          <p:cNvSpPr txBox="1">
            <a:spLocks noChangeArrowheads="1"/>
          </p:cNvSpPr>
          <p:nvPr/>
        </p:nvSpPr>
        <p:spPr bwMode="auto">
          <a:xfrm>
            <a:off x="457202" y="5257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2600" y="3200400"/>
            <a:ext cx="365760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How many primes (P) and essential primes (EP) are there?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Four (P) and three (EP)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Three (P) and two (EP)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Three (P) and three (EP)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Four (P) and Four (EP)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grpSp>
        <p:nvGrpSpPr>
          <p:cNvPr id="28675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28698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699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0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1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4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6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8677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8678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8679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8680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8681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8682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8683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8684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B05B67E-A4BD-4A10-8800-6D116C8C26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8685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7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8688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8689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8690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8691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8692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8693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8694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8695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  <p:sp>
        <p:nvSpPr>
          <p:cNvPr id="28697" name="Text Box 3"/>
          <p:cNvSpPr txBox="1">
            <a:spLocks noChangeArrowheads="1"/>
          </p:cNvSpPr>
          <p:nvPr/>
        </p:nvSpPr>
        <p:spPr bwMode="auto">
          <a:xfrm>
            <a:off x="228602" y="914400"/>
            <a:ext cx="70871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28600" y="914401"/>
            <a:ext cx="878638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Min exp: Σ (Essential Primes)=Σm (0, 1, 8, 9) + Σm (0, 2, 8, 10)  + Σm (10, 14)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          f(a,b,c,d) = </a:t>
            </a:r>
            <a:r>
              <a:rPr lang="en-US" altLang="en-US" sz="2000">
                <a:solidFill>
                  <a:srgbClr val="FF0000"/>
                </a:solidFill>
              </a:rPr>
              <a:t>?</a:t>
            </a:r>
            <a:endParaRPr lang="en-US" altLang="en-US" sz="2400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29722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23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4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1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9703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9704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9705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9706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9707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9708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970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FE7365-95F2-49B4-8C5B-88C185FB941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9710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2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9713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9714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9715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9716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9717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9718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9719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9720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52401" y="850901"/>
            <a:ext cx="878638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Min exp: Σ (Essential Primes)=Σm (0, 1, 8, 9) + Σm (0, 2, 8, 10)  + Σm (10, 14)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          f(a,b,c,d) = b</a:t>
            </a:r>
            <a:r>
              <a:rPr lang="ja-JP" altLang="en-US" sz="2000"/>
              <a:t>’</a:t>
            </a:r>
            <a:r>
              <a:rPr lang="en-US" altLang="ja-JP" sz="2000"/>
              <a:t>c</a:t>
            </a:r>
            <a:r>
              <a:rPr lang="ja-JP" altLang="en-US" sz="2000"/>
              <a:t>’</a:t>
            </a:r>
            <a:r>
              <a:rPr lang="en-US" altLang="ja-JP" sz="2000"/>
              <a:t> + b</a:t>
            </a:r>
            <a:r>
              <a:rPr lang="ja-JP" altLang="en-US" sz="2000"/>
              <a:t>’</a:t>
            </a:r>
            <a:r>
              <a:rPr lang="en-US" altLang="ja-JP" sz="2000"/>
              <a:t>d</a:t>
            </a:r>
            <a:r>
              <a:rPr lang="ja-JP" altLang="en-US" sz="2000"/>
              <a:t>’</a:t>
            </a:r>
            <a:r>
              <a:rPr lang="en-US" altLang="ja-JP" sz="2000"/>
              <a:t>+ acd</a:t>
            </a:r>
            <a:r>
              <a:rPr lang="ja-JP" altLang="en-US" sz="2000"/>
              <a:t>‘</a:t>
            </a:r>
            <a:endParaRPr lang="en-US" altLang="ja-JP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30746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47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8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9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0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1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2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5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30726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30727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30728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30729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30730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30731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30732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3073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E5FF09-453E-43D9-87FD-8A5DE45E089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30734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6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30737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30738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30739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30740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30741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30742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0743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30744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Another example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09601" y="914400"/>
            <a:ext cx="49135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3, 4, 14, 15)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(1, 11, 13)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rabicPeriod"/>
            </a:pPr>
            <a:r>
              <a:rPr lang="en-US" altLang="en-US" sz="2400"/>
              <a:t>Draw the K-Map</a:t>
            </a:r>
          </a:p>
        </p:txBody>
      </p:sp>
      <p:sp>
        <p:nvSpPr>
          <p:cNvPr id="3174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A5F2B4-E3A5-4BDA-8496-BFA2D04C973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grpSp>
        <p:nvGrpSpPr>
          <p:cNvPr id="2" name="Group 1"/>
          <p:cNvGrpSpPr/>
          <p:nvPr/>
        </p:nvGrpSpPr>
        <p:grpSpPr>
          <a:xfrm>
            <a:off x="2514602" y="2176075"/>
            <a:ext cx="5333999" cy="3886199"/>
            <a:chOff x="1371601" y="1543051"/>
            <a:chExt cx="5333999" cy="2914649"/>
          </a:xfrm>
        </p:grpSpPr>
        <p:grpSp>
          <p:nvGrpSpPr>
            <p:cNvPr id="31748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3176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176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750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2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1753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1754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1755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1756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1757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1758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1759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1760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Another example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09601" y="914402"/>
            <a:ext cx="4913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3, 4, 14, 15)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(1, 11, 13)</a:t>
            </a:r>
          </a:p>
        </p:txBody>
      </p:sp>
      <p:sp>
        <p:nvSpPr>
          <p:cNvPr id="32772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07D6AF1-7D53-4EA8-B218-57CA4974729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grpSp>
        <p:nvGrpSpPr>
          <p:cNvPr id="32773" name="Group 2"/>
          <p:cNvGrpSpPr>
            <a:grpSpLocks/>
          </p:cNvGrpSpPr>
          <p:nvPr/>
        </p:nvGrpSpPr>
        <p:grpSpPr bwMode="auto">
          <a:xfrm>
            <a:off x="1371600" y="2057400"/>
            <a:ext cx="5334000" cy="3886200"/>
            <a:chOff x="1371600" y="2057400"/>
            <a:chExt cx="5334000" cy="3886200"/>
          </a:xfrm>
        </p:grpSpPr>
        <p:grpSp>
          <p:nvGrpSpPr>
            <p:cNvPr id="32774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2794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2795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6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7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8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9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0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775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2776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2777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2778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2779" name="Text Box 23"/>
            <p:cNvSpPr txBox="1">
              <a:spLocks noChangeArrowheads="1"/>
            </p:cNvSpPr>
            <p:nvPr/>
          </p:nvSpPr>
          <p:spPr bwMode="auto">
            <a:xfrm>
              <a:off x="24384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1          1           0          0</a:t>
              </a:r>
            </a:p>
          </p:txBody>
        </p:sp>
        <p:sp>
          <p:nvSpPr>
            <p:cNvPr id="32780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2781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2782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2783" name="TextBox 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5" name="TextBox 31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2786" name="TextBox 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2787" name="TextBox 33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2788" name="TextBox 34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2789" name="TextBox 35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2790" name="TextBox 36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2791" name="TextBox 37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2792" name="TextBox 38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2793" name="TextBox 39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33795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53A7DA-3FC3-405E-B383-041DE2CB0D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228600" y="609601"/>
            <a:ext cx="84582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r>
              <a:rPr lang="en-US" altLang="en-US" sz="2000"/>
              <a:t>Prime implicants: Σm (0, 4), Σm (0, 1), Σm (1, 3), Σm (3, 11), Σm (14, 15), Σm (11, 15), Σm (13, 15)</a:t>
            </a:r>
          </a:p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r>
              <a:rPr lang="en-US" altLang="en-US" sz="2000"/>
              <a:t>Essential Primes: Σm (0, 4), Σm (14, 15)</a:t>
            </a:r>
          </a:p>
        </p:txBody>
      </p:sp>
      <p:grpSp>
        <p:nvGrpSpPr>
          <p:cNvPr id="33797" name="Group 41"/>
          <p:cNvGrpSpPr>
            <a:grpSpLocks/>
          </p:cNvGrpSpPr>
          <p:nvPr/>
        </p:nvGrpSpPr>
        <p:grpSpPr bwMode="auto">
          <a:xfrm>
            <a:off x="1371600" y="2057400"/>
            <a:ext cx="5334000" cy="3886200"/>
            <a:chOff x="1371600" y="2057400"/>
            <a:chExt cx="5334000" cy="3886200"/>
          </a:xfrm>
        </p:grpSpPr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3818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3819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0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1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2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3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4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799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3800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3801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3802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3803" name="Text Box 23"/>
            <p:cNvSpPr txBox="1">
              <a:spLocks noChangeArrowheads="1"/>
            </p:cNvSpPr>
            <p:nvPr/>
          </p:nvSpPr>
          <p:spPr bwMode="auto">
            <a:xfrm>
              <a:off x="24384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1          1           0          0</a:t>
              </a:r>
            </a:p>
          </p:txBody>
        </p:sp>
        <p:sp>
          <p:nvSpPr>
            <p:cNvPr id="33804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3805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3806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3807" name="TextBox 5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53" name="Straight Connector 52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9" name="TextBox 5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3810" name="TextBox 5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3811" name="TextBox 55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3812" name="TextBox 56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3813" name="TextBox 57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3814" name="TextBox 58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3815" name="TextBox 59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3816" name="TextBox 60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3817" name="TextBox 61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34819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6598275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7B3435-3E9E-48D3-BA18-293DD105AED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28601" y="482601"/>
            <a:ext cx="7955925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 Prime </a:t>
            </a:r>
            <a:r>
              <a:rPr lang="en-US" altLang="en-US" sz="2400" dirty="0" err="1"/>
              <a:t>implicants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1),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(1, 3),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(3, 11),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(11, 15),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(13, 15)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Essential Primes: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Min </a:t>
            </a:r>
            <a:r>
              <a:rPr lang="en-US" altLang="en-US" sz="2400" dirty="0" err="1"/>
              <a:t>exp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15), (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(3, 11) or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(1,3) 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 f(</a:t>
            </a:r>
            <a:r>
              <a:rPr lang="en-US" altLang="en-US" sz="2400" dirty="0" err="1"/>
              <a:t>a,b,c,d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a’</a:t>
            </a:r>
            <a:r>
              <a:rPr lang="en-US" altLang="ja-JP" sz="2400" dirty="0" err="1"/>
              <a:t>c’d</a:t>
            </a:r>
            <a:r>
              <a:rPr lang="en-US" altLang="ja-JP" sz="2400" dirty="0"/>
              <a:t>’+ </a:t>
            </a:r>
            <a:r>
              <a:rPr lang="en-US" altLang="ja-JP" sz="2400" dirty="0" err="1"/>
              <a:t>abc</a:t>
            </a:r>
            <a:r>
              <a:rPr lang="en-US" altLang="ja-JP" sz="2400" dirty="0"/>
              <a:t>+ </a:t>
            </a:r>
            <a:r>
              <a:rPr lang="en-US" altLang="ja-JP" sz="2400" dirty="0" err="1"/>
              <a:t>b’cd</a:t>
            </a:r>
            <a:r>
              <a:rPr lang="en-US" altLang="ja-JP" sz="2400" dirty="0"/>
              <a:t> (or </a:t>
            </a:r>
            <a:r>
              <a:rPr lang="en-US" altLang="ja-JP" sz="2400" dirty="0" err="1"/>
              <a:t>a’b’d</a:t>
            </a:r>
            <a:r>
              <a:rPr lang="en-US" altLang="ja-JP" sz="2400" dirty="0"/>
              <a:t>)</a:t>
            </a:r>
          </a:p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endParaRPr lang="en-US" altLang="en-US" sz="2000" dirty="0"/>
          </a:p>
        </p:txBody>
      </p:sp>
      <p:grpSp>
        <p:nvGrpSpPr>
          <p:cNvPr id="34821" name="Group 41"/>
          <p:cNvGrpSpPr>
            <a:grpSpLocks/>
          </p:cNvGrpSpPr>
          <p:nvPr/>
        </p:nvGrpSpPr>
        <p:grpSpPr bwMode="auto">
          <a:xfrm>
            <a:off x="3200400" y="2804756"/>
            <a:ext cx="5334000" cy="3886200"/>
            <a:chOff x="1371600" y="2057400"/>
            <a:chExt cx="5334000" cy="3886200"/>
          </a:xfrm>
        </p:grpSpPr>
        <p:grpSp>
          <p:nvGrpSpPr>
            <p:cNvPr id="34822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4842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4843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4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5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6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7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8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823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4824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4825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4826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4827" name="Text Box 23"/>
            <p:cNvSpPr txBox="1">
              <a:spLocks noChangeArrowheads="1"/>
            </p:cNvSpPr>
            <p:nvPr/>
          </p:nvSpPr>
          <p:spPr bwMode="auto">
            <a:xfrm>
              <a:off x="2400300" y="293612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1          1           0          0</a:t>
              </a:r>
            </a:p>
          </p:txBody>
        </p:sp>
        <p:sp>
          <p:nvSpPr>
            <p:cNvPr id="34828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4829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4830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4831" name="TextBox 5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53" name="Straight Connector 52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833" name="TextBox 5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4834" name="TextBox 5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4835" name="TextBox 55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4836" name="TextBox 56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4837" name="TextBox 57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4838" name="TextBox 58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4839" name="TextBox 59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4840" name="TextBox 60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4841" name="TextBox 61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2204</Words>
  <Application>Microsoft Office PowerPoint</Application>
  <PresentationFormat>On-screen Show (4:3)</PresentationFormat>
  <Paragraphs>656</Paragraphs>
  <Slides>29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Cambria Math</vt:lpstr>
      <vt:lpstr>Monotype Corsiva</vt:lpstr>
      <vt:lpstr>Times New Roman</vt:lpstr>
      <vt:lpstr>Default Design</vt:lpstr>
      <vt:lpstr>1_Default Design</vt:lpstr>
      <vt:lpstr>VISIO</vt:lpstr>
      <vt:lpstr>PowerPoint Presentation</vt:lpstr>
      <vt:lpstr>Outlines</vt:lpstr>
      <vt:lpstr>4-input K-map</vt:lpstr>
      <vt:lpstr>4-input K-map</vt:lpstr>
      <vt:lpstr>4-input K-map</vt:lpstr>
      <vt:lpstr>Reading the reduced K-map</vt:lpstr>
      <vt:lpstr>PowerPoint Presentation</vt:lpstr>
      <vt:lpstr>Procedure for finding the minimal function via K-maps (layman’s terms)</vt:lpstr>
      <vt:lpstr>Definitions: implicant, prime implicant, essential prime implicant</vt:lpstr>
      <vt:lpstr>Examples of Primes and Essential Primes</vt:lpstr>
      <vt:lpstr>Examples of Primes and Essential Primes</vt:lpstr>
      <vt:lpstr>Definition: Prime Implicant</vt:lpstr>
      <vt:lpstr>Definition: Essential Prime</vt:lpstr>
      <vt:lpstr>Definition: Essential Prime</vt:lpstr>
      <vt:lpstr>Procedure for finding the minimal function via K-maps (formal terms)</vt:lpstr>
      <vt:lpstr>K-maps with Don’t Cares</vt:lpstr>
      <vt:lpstr>K-maps with Don’t Cares</vt:lpstr>
      <vt:lpstr>K-maps with Don’t Cares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Another example</vt:lpstr>
      <vt:lpstr>Another example</vt:lpstr>
      <vt:lpstr>Reducing Canonical Expressions</vt:lpstr>
      <vt:lpstr>Reducing Canonical Expressions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3</dc:title>
  <dc:creator>ThomasLW</dc:creator>
  <cp:lastModifiedBy>CK</cp:lastModifiedBy>
  <cp:revision>130</cp:revision>
  <dcterms:created xsi:type="dcterms:W3CDTF">2002-04-11T10:23:38Z</dcterms:created>
  <dcterms:modified xsi:type="dcterms:W3CDTF">2022-04-12T17:40:06Z</dcterms:modified>
</cp:coreProperties>
</file>