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0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2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3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4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256" r:id="rId2"/>
    <p:sldId id="315" r:id="rId3"/>
    <p:sldId id="290" r:id="rId4"/>
    <p:sldId id="279" r:id="rId5"/>
    <p:sldId id="318" r:id="rId6"/>
    <p:sldId id="267" r:id="rId7"/>
    <p:sldId id="280" r:id="rId8"/>
    <p:sldId id="319" r:id="rId9"/>
    <p:sldId id="291" r:id="rId10"/>
    <p:sldId id="285" r:id="rId11"/>
    <p:sldId id="314" r:id="rId12"/>
    <p:sldId id="286" r:id="rId13"/>
    <p:sldId id="271" r:id="rId14"/>
    <p:sldId id="287" r:id="rId15"/>
    <p:sldId id="293" r:id="rId16"/>
    <p:sldId id="274" r:id="rId17"/>
    <p:sldId id="275" r:id="rId18"/>
    <p:sldId id="289" r:id="rId19"/>
    <p:sldId id="1588" r:id="rId20"/>
    <p:sldId id="1496" r:id="rId21"/>
    <p:sldId id="1596" r:id="rId22"/>
    <p:sldId id="1595" r:id="rId23"/>
    <p:sldId id="1593" r:id="rId24"/>
    <p:sldId id="288" r:id="rId25"/>
    <p:sldId id="317" r:id="rId26"/>
    <p:sldId id="316" r:id="rId27"/>
    <p:sldId id="296" r:id="rId28"/>
    <p:sldId id="273" r:id="rId29"/>
    <p:sldId id="261" r:id="rId30"/>
    <p:sldId id="292" r:id="rId31"/>
    <p:sldId id="277" r:id="rId32"/>
    <p:sldId id="307" r:id="rId33"/>
    <p:sldId id="297" r:id="rId34"/>
    <p:sldId id="422" r:id="rId35"/>
    <p:sldId id="423" r:id="rId36"/>
    <p:sldId id="432" r:id="rId37"/>
    <p:sldId id="427" r:id="rId38"/>
    <p:sldId id="430" r:id="rId39"/>
    <p:sldId id="433" r:id="rId40"/>
    <p:sldId id="1589" r:id="rId41"/>
    <p:sldId id="1590" r:id="rId42"/>
    <p:sldId id="1591" r:id="rId43"/>
    <p:sldId id="1592" r:id="rId44"/>
    <p:sldId id="303" r:id="rId45"/>
    <p:sldId id="449" r:id="rId46"/>
    <p:sldId id="298" r:id="rId47"/>
    <p:sldId id="299" r:id="rId48"/>
    <p:sldId id="301" r:id="rId49"/>
    <p:sldId id="484" r:id="rId50"/>
    <p:sldId id="311" r:id="rId51"/>
    <p:sldId id="302" r:id="rId52"/>
    <p:sldId id="308" r:id="rId53"/>
    <p:sldId id="309" r:id="rId54"/>
    <p:sldId id="310" r:id="rId55"/>
    <p:sldId id="305" r:id="rId56"/>
    <p:sldId id="455" r:id="rId57"/>
    <p:sldId id="485" r:id="rId58"/>
    <p:sldId id="278" r:id="rId59"/>
    <p:sldId id="486" r:id="rId60"/>
    <p:sldId id="487" r:id="rId61"/>
    <p:sldId id="457" r:id="rId62"/>
    <p:sldId id="458" r:id="rId63"/>
    <p:sldId id="456" r:id="rId64"/>
    <p:sldId id="306" r:id="rId6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CC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89" autoAdjust="0"/>
    <p:restoredTop sz="88563" autoAdjust="0"/>
  </p:normalViewPr>
  <p:slideViewPr>
    <p:cSldViewPr snapToGrid="0">
      <p:cViewPr varScale="1">
        <p:scale>
          <a:sx n="86" d="100"/>
          <a:sy n="86" d="100"/>
        </p:scale>
        <p:origin x="25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8C71F05-1A4B-4878-A15D-9D226034E57A}" type="datetimeFigureOut">
              <a:rPr lang="en-US" altLang="en-US"/>
              <a:pPr>
                <a:defRPr/>
              </a:pPr>
              <a:t>3/29/2022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8F1450-7A14-4BD0-B1A5-9472E24D670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5165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1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E9B2E8-66D7-41D5-B6C9-F9FF4D1876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8893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Digital: 0, 1 or False,</a:t>
            </a:r>
            <a:r>
              <a:rPr lang="en-US" baseline="0" dirty="0"/>
              <a:t> True or GND, Vdd</a:t>
            </a:r>
          </a:p>
          <a:p>
            <a:r>
              <a:rPr lang="en-US" baseline="0" dirty="0"/>
              <a:t>Logic: Reasoning</a:t>
            </a:r>
          </a:p>
          <a:p>
            <a:r>
              <a:rPr lang="en-US" baseline="0" dirty="0"/>
              <a:t>Design: Theory + Implementation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E9B2E8-66D7-41D5-B6C9-F9FF4D18767F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3561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Office hours and paper correction 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8C3EDB6-B33F-45B0-99A0-E1C627DD9EF8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Joint website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4E960CD-7411-4731-A58D-7887E1CEF4A6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79BD8FD-A9B5-437C-863D-7CF97264350C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8200" cy="348773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The stored program model computers and the invention of the transistor and the integrated circuit generated an exponential growth in computing devices and computers – why?</a:t>
            </a:r>
          </a:p>
          <a:p>
            <a:r>
              <a:rPr lang="en-US" altLang="en-US" dirty="0">
                <a:latin typeface="Arial" pitchFamily="34" charset="0"/>
              </a:rPr>
              <a:t>Von neumann architecture – put both data and instructions on the same electronic medium – memory. The whole machine could be constructed from digital logic/circuits.</a:t>
            </a:r>
          </a:p>
          <a:p>
            <a:r>
              <a:rPr lang="en-US" altLang="en-US" dirty="0">
                <a:latin typeface="Arial" pitchFamily="34" charset="0"/>
              </a:rPr>
              <a:t>Digital logic was in turn constructed using electronic circuits – different discrete components vacuum tubes (switches), capacitors, resistors.</a:t>
            </a:r>
          </a:p>
          <a:p>
            <a:r>
              <a:rPr lang="en-US" altLang="en-US" dirty="0">
                <a:latin typeface="Arial" pitchFamily="34" charset="0"/>
              </a:rPr>
              <a:t>But the way digital circuits were constructed underwent a revolution once the transistor came along. The transistor replaced the vacuum tube (both are switches) – given a control signal they either let current pass through them (logic 1) or stop current (logic 0). Discrete circuits were replaced by integrated circuits (everything made from the same silicon material).</a:t>
            </a:r>
          </a:p>
          <a:p>
            <a:r>
              <a:rPr lang="en-US" altLang="en-US" dirty="0">
                <a:latin typeface="Arial" pitchFamily="34" charset="0"/>
              </a:rPr>
              <a:t>The whole computer shrank. </a:t>
            </a: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4559F0A-BC2E-4D88-B9E6-1A19C142D255}" type="datetime1">
              <a:rPr lang="en-US" altLang="en-US" sz="1300" smtClean="0"/>
              <a:pPr>
                <a:spcBef>
                  <a:spcPct val="0"/>
                </a:spcBef>
              </a:pPr>
              <a:t>3/29/2022</a:t>
            </a:fld>
            <a:endParaRPr lang="en-US" altLang="en-US" sz="1300" dirty="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6B8ABDE-3246-4D92-A31C-DD62A00302EA}" type="slidenum">
              <a:rPr lang="en-US" altLang="en-US" sz="1300" smtClean="0"/>
              <a:pPr>
                <a:spcBef>
                  <a:spcPct val="0"/>
                </a:spcBef>
              </a:pPr>
              <a:t>14</a:t>
            </a:fld>
            <a:endParaRPr lang="en-US" altLang="en-US" sz="13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E719362-BFEF-41A4-BAB2-DE44F7533587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8200" cy="3487738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00E84CD-13C1-4E2B-A0B1-7C9EEC7B42D8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dirty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8200" cy="348773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en-US" sz="1400" dirty="0"/>
              <a:t>Most of you have heard of Moore’s Law.   As Gordon Moore proposed it over 50 years ago, it is a law of Value and Cost SCALING.    Scaling means cost reduction – again, so that what was impossible before, now becomes possible.</a:t>
            </a:r>
          </a:p>
          <a:p>
            <a:pPr latinLnBrk="1"/>
            <a:endParaRPr lang="en-US" sz="1400" dirty="0"/>
          </a:p>
          <a:p>
            <a:pPr latinLnBrk="1"/>
            <a:r>
              <a:rPr lang="en-US" sz="1400" dirty="0"/>
              <a:t>In the industry, we focus on PPAC scaling:  power, performance, area, cost.  A new technology </a:t>
            </a:r>
            <a:r>
              <a:rPr lang="en-US" sz="1400" b="1" dirty="0"/>
              <a:t>should</a:t>
            </a:r>
            <a:r>
              <a:rPr lang="en-US" sz="1400" dirty="0"/>
              <a:t> be superior in all four of these dimensions. </a:t>
            </a:r>
          </a:p>
          <a:p>
            <a:pPr latinLnBrk="1"/>
            <a:endParaRPr lang="en-US" sz="1400" dirty="0"/>
          </a:p>
          <a:p>
            <a:pPr latinLnBrk="1"/>
            <a:r>
              <a:rPr lang="en-US" sz="1400" dirty="0"/>
              <a:t>And Moore’s Law is also about TIME:   It means that the semiconductor world advances at roughly One Percent every Week.   One week is One percent.</a:t>
            </a:r>
          </a:p>
          <a:p>
            <a:pPr latinLnBrk="1"/>
            <a:endParaRPr lang="en-US" sz="1400" dirty="0"/>
          </a:p>
          <a:p>
            <a:pPr latinLnBrk="1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078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00175" y="1169988"/>
            <a:ext cx="4210050" cy="3157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A2D57-2CB3-418C-BD4A-3D372BD2B04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666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00175" y="1169988"/>
            <a:ext cx="4210050" cy="3157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A2D57-2CB3-418C-BD4A-3D372BD2B04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434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00175" y="1169988"/>
            <a:ext cx="4210050" cy="3157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A2D57-2CB3-418C-BD4A-3D372BD2B04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196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8200" cy="348773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8200" cy="348773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8200" cy="348773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891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EAED8FB-DC53-45DF-8473-7A7088F24880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8200" cy="348773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Coverage of Midterm 1, Midterm 2, and Final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E9B2E8-66D7-41D5-B6C9-F9FF4D18767F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31027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8713" y="690563"/>
            <a:ext cx="4600575" cy="3451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656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415791"/>
            <a:ext cx="514096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8713" y="690563"/>
            <a:ext cx="4600575" cy="3451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033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8713" y="690563"/>
            <a:ext cx="4600575" cy="3451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Logic is the same, but timing may be different.   </a:t>
            </a:r>
          </a:p>
          <a:p>
            <a:r>
              <a:rPr lang="en-US" dirty="0"/>
              <a:t>Which one would be choose of (AB)C or A(BC) if A arrives later than B and C signals.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4991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8713" y="690563"/>
            <a:ext cx="4600575" cy="3451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/ Count </a:t>
            </a:r>
          </a:p>
          <a:p>
            <a:r>
              <a:rPr lang="en-US" dirty="0"/>
              <a:t># literals, # operators</a:t>
            </a:r>
          </a:p>
          <a:p>
            <a:r>
              <a:rPr lang="en-US" dirty="0"/>
              <a:t># pins.</a:t>
            </a:r>
          </a:p>
          <a:p>
            <a:endParaRPr lang="en-US" dirty="0"/>
          </a:p>
          <a:p>
            <a:r>
              <a:rPr lang="en-US" dirty="0"/>
              <a:t>Show #pins = # literals + #gates * 2– 1.</a:t>
            </a:r>
          </a:p>
          <a:p>
            <a:r>
              <a:rPr lang="en-US" dirty="0"/>
              <a:t>Each literal has 1 pin,  each gate has 1 pin – out connected to 1 pin in (except for primary output) so times 2 pins.</a:t>
            </a:r>
          </a:p>
          <a:p>
            <a:r>
              <a:rPr lang="en-US" dirty="0"/>
              <a:t>Except output which has only one pin.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152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8713" y="690563"/>
            <a:ext cx="4600575" cy="3451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614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8713" y="690563"/>
            <a:ext cx="4600575" cy="3451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how to count # nets</a:t>
            </a:r>
          </a:p>
          <a:p>
            <a:r>
              <a:rPr lang="en-US" dirty="0"/>
              <a:t>Show eq for pins</a:t>
            </a:r>
          </a:p>
          <a:p>
            <a:endParaRPr lang="en-US" dirty="0"/>
          </a:p>
          <a:p>
            <a:r>
              <a:rPr lang="en-US" dirty="0"/>
              <a:t># of literals + 2*# of gates -1    (each gate has an output + one input except for output gate)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359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8713" y="690563"/>
            <a:ext cx="4600575" cy="3451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circuit.</a:t>
            </a:r>
          </a:p>
          <a:p>
            <a:r>
              <a:rPr lang="en-US" dirty="0"/>
              <a:t>Count # literals =  6</a:t>
            </a:r>
          </a:p>
          <a:p>
            <a:r>
              <a:rPr lang="en-US" dirty="0"/>
              <a:t>Count # variables  = 3</a:t>
            </a:r>
          </a:p>
          <a:p>
            <a:r>
              <a:rPr lang="en-US" dirty="0"/>
              <a:t>Count # gates =  4 gates</a:t>
            </a:r>
          </a:p>
          <a:p>
            <a:r>
              <a:rPr lang="en-US" dirty="0"/>
              <a:t>Count # pins = 13 pins</a:t>
            </a:r>
          </a:p>
          <a:p>
            <a:r>
              <a:rPr lang="en-US" dirty="0"/>
              <a:t>Count # nets = 10</a:t>
            </a:r>
          </a:p>
          <a:p>
            <a:r>
              <a:rPr lang="en-US" dirty="0"/>
              <a:t>Count # operators (gates) = 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56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8713" y="690563"/>
            <a:ext cx="4600575" cy="3451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 nets = # variables  + # operators  - for example, replace e with d’  - reduced # of variables, but # of nets is the same.</a:t>
            </a:r>
          </a:p>
          <a:p>
            <a:r>
              <a:rPr lang="en-US" dirty="0"/>
              <a:t># nets = # literals + # operators</a:t>
            </a:r>
          </a:p>
          <a:p>
            <a:r>
              <a:rPr lang="en-US" dirty="0"/>
              <a:t>Discuss D and why it is true :</a:t>
            </a:r>
          </a:p>
          <a:p>
            <a:r>
              <a:rPr lang="en-US" dirty="0"/>
              <a:t>Every gate has an output which goes to an input (2 pins) except the last gate</a:t>
            </a:r>
          </a:p>
          <a:p>
            <a:r>
              <a:rPr lang="en-US" dirty="0"/>
              <a:t>All primary inputs (literals) to to a pin.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15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E536F-AE57-4B84-8909-354215126C26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1A6D5-A20C-47E2-A6BC-7F16AECA010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122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67D1A-2D8E-4C8B-B93B-B9CF85E5D474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5285D-FDED-4D1C-9172-4C1F0E7BBD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831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2A162-BAA2-4B23-BC58-E14E31F6B16A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A74EE-6C09-4041-870E-0DA4509266F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935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F2E7C-01FE-4C10-85FA-B91BB5D21D62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7F322-A5D5-4ADB-8239-9FC80B9821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014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C8794-AB50-4D4E-8B13-898D9439E971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7E935-C3EA-42BA-A8F2-D2FFFB15A7B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896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93EDE-80DA-4B57-A447-882B0686AC8D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0C167-47FD-4D78-BDB6-2541F62DB2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093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25BC2-65CD-4368-90A7-1C3CF5FF6CB8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FCD8E-29D8-493C-B91A-F2A5F8CBAE2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66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8F233-5CE2-4DA1-8870-F0BE03913BA8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3842E-A94F-40E6-BC62-D1E0F52F53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52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6BAB6-6372-40B1-A773-EE7E6C7C29E2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9EB87-BBC1-4300-A98B-A988BC956F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448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5AD5C-0C2A-4E16-9407-542B98BF7ECB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453D3-5E2C-41BE-B6A7-9E0F643146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475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FA3D2-A7B6-4D7B-B913-F21F05B247A4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1BB49-B069-4CA2-B543-E3F4C0F8DA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250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1239E-B026-4614-B96E-098D7548E29B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E8DFB-AA48-413E-8502-A21B91B6C8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403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DADB5-D1CC-4BCA-8580-9A31BF045772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EE76A-703D-4EDA-8B00-673F60B97F5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633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83E84-972D-4078-B10A-2FDD2566E001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D6FBD-162C-4E39-8D0E-839A2FD0DDB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0371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701CA-7138-4DB2-82E2-E2DEF9E5E41D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0303E-2D61-4B82-978B-CAD01240FB3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2671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1-&lt;</a:t>
            </a:r>
            <a:fld id="{2FCDB8AD-632C-489B-ABAF-06885A356EBF}" type="slidenum">
              <a:rPr lang="en-US" altLang="en-US"/>
              <a:pPr/>
              <a:t>‹#›</a:t>
            </a:fld>
            <a:r>
              <a:rPr lang="en-US" altLang="en-US" dirty="0"/>
              <a:t>&gt;</a:t>
            </a: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06779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2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900"/>
              </a:spcBef>
              <a:defRPr>
                <a:latin typeface="+mn-lt"/>
              </a:defRPr>
            </a:lvl1pPr>
            <a:lvl2pPr>
              <a:spcBef>
                <a:spcPts val="900"/>
              </a:spcBef>
              <a:defRPr sz="1500">
                <a:latin typeface="+mn-lt"/>
              </a:defRPr>
            </a:lvl2pPr>
            <a:lvl3pPr>
              <a:spcBef>
                <a:spcPts val="900"/>
              </a:spcBef>
              <a:defRPr sz="1500">
                <a:latin typeface="+mn-lt"/>
              </a:defRPr>
            </a:lvl3pPr>
            <a:lvl4pPr>
              <a:spcBef>
                <a:spcPts val="900"/>
              </a:spcBef>
              <a:defRPr sz="1500">
                <a:latin typeface="+mn-lt"/>
              </a:defRPr>
            </a:lvl4pPr>
            <a:lvl5pPr>
              <a:spcBef>
                <a:spcPts val="900"/>
              </a:spcBef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8" name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" y="96123"/>
            <a:ext cx="976977" cy="2556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883102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419" y="2218241"/>
            <a:ext cx="7772400" cy="385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15FDA-BF0F-48A9-BCD7-1574D9B8344A}" type="datetime1">
              <a:rPr lang="en-US" smtClean="0"/>
              <a:t>3/29/2022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73138" y="6540500"/>
            <a:ext cx="192962" cy="23596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66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419" y="2218241"/>
            <a:ext cx="7772400" cy="385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DCE13-3C03-4B5A-853C-F21256958A3F}" type="datetime1">
              <a:rPr lang="en-US" smtClean="0"/>
              <a:t>3/29/2022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73138" y="6540500"/>
            <a:ext cx="192962" cy="23596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7963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419" y="2218241"/>
            <a:ext cx="7772400" cy="385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F594D-666D-49BC-94F3-DEE3F966D60E}" type="datetime1">
              <a:rPr lang="en-US" smtClean="0"/>
              <a:t>3/29/2022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73138" y="6540500"/>
            <a:ext cx="192962" cy="23596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24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CBD1242B-B230-4B02-B2A0-C7695ABBD082}" type="datetime1">
              <a:rPr lang="en-US" altLang="en-US" smtClean="0"/>
              <a:t>3/29/2022</a:t>
            </a:fld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70C8A8D-81AE-4F39-AADC-C63E4B0AE3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hholtz@ucsd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0" Type="http://schemas.openxmlformats.org/officeDocument/2006/relationships/image" Target="../media/image6.jpeg"/><Relationship Id="rId4" Type="http://schemas.openxmlformats.org/officeDocument/2006/relationships/tags" Target="../tags/tag4.xm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5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6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notesSlide" Target="../notesSlides/notesSlide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notesSlide" Target="../notesSlides/notesSlide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21.xml"/><Relationship Id="rId7" Type="http://schemas.openxmlformats.org/officeDocument/2006/relationships/notesSlide" Target="../notesSlides/notesSlide17.xml"/><Relationship Id="rId2" Type="http://schemas.openxmlformats.org/officeDocument/2006/relationships/tags" Target="../tags/tag20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9" Type="http://schemas.openxmlformats.org/officeDocument/2006/relationships/image" Target="../media/image23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2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notesSlide" Target="../notesSlides/notesSlide2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notesSlide" Target="../notesSlides/notesSlide2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2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2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D5CDF9D-E3BC-4FD6-8588-84620CA4BCE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338" y="1371600"/>
            <a:ext cx="8856662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 1: </a:t>
            </a:r>
            <a:br>
              <a:rPr lang="en-US" altLang="en-US" dirty="0"/>
            </a:br>
            <a:r>
              <a:rPr lang="en-US" altLang="en-US" dirty="0"/>
              <a:t>Introduction to Digital Logic Design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260660"/>
            <a:ext cx="8839200" cy="307340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CSE 140: Components and Design Techniques for Digital Systems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Spring 2022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CK Cheng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Dept. of Computer Science and Engineering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University of California,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05394"/>
          </a:xfrm>
        </p:spPr>
        <p:txBody>
          <a:bodyPr/>
          <a:lstStyle/>
          <a:p>
            <a:r>
              <a:rPr lang="en-US" dirty="0"/>
              <a:t>Outlines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44583"/>
            <a:ext cx="7772400" cy="5351417"/>
          </a:xfrm>
        </p:spPr>
        <p:txBody>
          <a:bodyPr/>
          <a:lstStyle/>
          <a:p>
            <a:r>
              <a:rPr lang="en-US" dirty="0"/>
              <a:t>Staff</a:t>
            </a:r>
          </a:p>
          <a:p>
            <a:pPr lvl="1"/>
            <a:r>
              <a:rPr lang="en-US" dirty="0"/>
              <a:t>Instructor, TAs, Tutors</a:t>
            </a:r>
          </a:p>
          <a:p>
            <a:r>
              <a:rPr lang="en-US" dirty="0"/>
              <a:t>Logistics</a:t>
            </a:r>
          </a:p>
          <a:p>
            <a:pPr lvl="1"/>
            <a:r>
              <a:rPr lang="en-US" dirty="0"/>
              <a:t>Websites, Textbooks, Grading Policy</a:t>
            </a:r>
          </a:p>
          <a:p>
            <a:r>
              <a:rPr lang="en-US" dirty="0"/>
              <a:t>Motivation</a:t>
            </a:r>
          </a:p>
          <a:p>
            <a:pPr lvl="1"/>
            <a:r>
              <a:rPr lang="en-US" dirty="0"/>
              <a:t>Moore’s Law, Deep Learning, Quantum Computing</a:t>
            </a:r>
          </a:p>
          <a:p>
            <a:r>
              <a:rPr lang="en-US" dirty="0"/>
              <a:t>Scope</a:t>
            </a:r>
          </a:p>
          <a:p>
            <a:pPr lvl="1"/>
            <a:r>
              <a:rPr lang="en-US" dirty="0"/>
              <a:t>Position among CSE courses</a:t>
            </a:r>
          </a:p>
          <a:p>
            <a:pPr lvl="1"/>
            <a:r>
              <a:rPr lang="en-US" dirty="0"/>
              <a:t>Coverage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3028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42590" y="0"/>
            <a:ext cx="7772400" cy="731520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Staff: the Instructor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0552" y="815926"/>
            <a:ext cx="7950200" cy="5011526"/>
          </a:xfrm>
        </p:spPr>
        <p:txBody>
          <a:bodyPr/>
          <a:lstStyle/>
          <a:p>
            <a:r>
              <a:rPr lang="en-US" altLang="en-US" sz="2800" dirty="0">
                <a:ea typeface="SimSun" pitchFamily="2" charset="-122"/>
              </a:rPr>
              <a:t>Instructor: CK Cheng</a:t>
            </a:r>
          </a:p>
          <a:p>
            <a:r>
              <a:rPr lang="en-US" altLang="en-US" sz="2800" dirty="0">
                <a:ea typeface="SimSun" pitchFamily="2" charset="-122"/>
              </a:rPr>
              <a:t>Education:  Ph.D. in EECS UC Berkeley</a:t>
            </a:r>
          </a:p>
          <a:p>
            <a:r>
              <a:rPr lang="en-US" altLang="en-US" sz="2800" dirty="0">
                <a:ea typeface="SimSun" pitchFamily="2" charset="-122"/>
              </a:rPr>
              <a:t>Industrial Experiences: Engineer of AMD, Mentor Graphics, Bellcore; Consultant for technology companies</a:t>
            </a:r>
          </a:p>
          <a:p>
            <a:r>
              <a:rPr lang="en-US" altLang="en-US" sz="2800" dirty="0">
                <a:ea typeface="SimSun" pitchFamily="2" charset="-122"/>
              </a:rPr>
              <a:t>Email: ckcheng+140@ucsd.edu</a:t>
            </a:r>
          </a:p>
          <a:p>
            <a:r>
              <a:rPr lang="en-US" altLang="en-US" sz="2800" dirty="0">
                <a:ea typeface="SimSun" pitchFamily="2" charset="-122"/>
              </a:rPr>
              <a:t>Office: Room 2130 CSE Building</a:t>
            </a:r>
          </a:p>
          <a:p>
            <a:r>
              <a:rPr lang="en-US" altLang="en-US" sz="2800" dirty="0">
                <a:ea typeface="SimSun" pitchFamily="2" charset="-122"/>
              </a:rPr>
              <a:t>Office hours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TBA</a:t>
            </a:r>
          </a:p>
          <a:p>
            <a:r>
              <a:rPr lang="en-US" altLang="en-US" sz="2800" dirty="0">
                <a:ea typeface="SimSun" pitchFamily="2" charset="-122"/>
              </a:rPr>
              <a:t>Websites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http://cseweb.ucsd.edu/~kuan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http://cseweb.ucsd.edu/classes/sp22/cse140-a</a:t>
            </a:r>
          </a:p>
          <a:p>
            <a:pPr marL="0" indent="0">
              <a:buNone/>
            </a:pPr>
            <a:endParaRPr lang="en-US" altLang="en-US" dirty="0">
              <a:ea typeface="SimSun" pitchFamily="2" charset="-122"/>
            </a:endParaRPr>
          </a:p>
          <a:p>
            <a:pPr lvl="1"/>
            <a:endParaRPr lang="en-US" altLang="en-US" dirty="0">
              <a:ea typeface="SimSun" pitchFamily="2" charset="-122"/>
            </a:endParaRP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A22A39-8F2B-4B26-9EA1-9900644F2E2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</p:spTree>
  </p:cSld>
  <p:clrMapOvr>
    <a:masterClrMapping/>
  </p:clrMapOvr>
  <p:transition spd="slow" advTm="5944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4" y="0"/>
            <a:ext cx="8214897" cy="731520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Staff: TAs and Tutors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965" y="855405"/>
            <a:ext cx="8214897" cy="488499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dirty="0">
                <a:ea typeface="ＭＳ Ｐゴシック" charset="0"/>
                <a:cs typeface="+mn-cs"/>
              </a:rPr>
              <a:t>TAs</a:t>
            </a:r>
          </a:p>
          <a:p>
            <a:pPr>
              <a:defRPr/>
            </a:pPr>
            <a:r>
              <a:rPr lang="it-IT" sz="2000" dirty="0">
                <a:ea typeface="ＭＳ Ｐゴシック" charset="0"/>
                <a:cs typeface="+mn-cs"/>
              </a:rPr>
              <a:t>Abraham, Elizabeth	eabraham@ucsd.edu		</a:t>
            </a:r>
          </a:p>
          <a:p>
            <a:pPr>
              <a:defRPr/>
            </a:pPr>
            <a:r>
              <a:rPr lang="it-IT" sz="2000" dirty="0">
                <a:ea typeface="ＭＳ Ｐゴシック" charset="0"/>
                <a:cs typeface="+mn-cs"/>
              </a:rPr>
              <a:t>Holtz, Chester	</a:t>
            </a:r>
            <a:r>
              <a:rPr lang="it-IT" sz="2000" dirty="0">
                <a:ea typeface="ＭＳ Ｐゴシック" charset="0"/>
                <a:cs typeface="+mn-cs"/>
                <a:hlinkClick r:id="rId3"/>
              </a:rPr>
              <a:t>chholtz@ucsd.edu</a:t>
            </a:r>
            <a:r>
              <a:rPr lang="it-IT" sz="2000" dirty="0">
                <a:ea typeface="ＭＳ Ｐゴシック" charset="0"/>
                <a:cs typeface="+mn-cs"/>
              </a:rPr>
              <a:t>, Lead TA		</a:t>
            </a:r>
          </a:p>
          <a:p>
            <a:pPr>
              <a:defRPr/>
            </a:pPr>
            <a:r>
              <a:rPr lang="it-IT" sz="2000" dirty="0">
                <a:ea typeface="ＭＳ Ｐゴシック" charset="0"/>
                <a:cs typeface="+mn-cs"/>
              </a:rPr>
              <a:t>Jang, Wonsuk	w1jang@ucsd.edu		</a:t>
            </a:r>
          </a:p>
          <a:p>
            <a:pPr>
              <a:defRPr/>
            </a:pPr>
            <a:r>
              <a:rPr lang="it-IT" sz="2000" dirty="0">
                <a:ea typeface="ＭＳ Ｐゴシック" charset="0"/>
                <a:cs typeface="+mn-cs"/>
              </a:rPr>
              <a:t>Li, Yuxin	yul801@ucsd.edu	</a:t>
            </a:r>
          </a:p>
          <a:p>
            <a:pPr>
              <a:defRPr/>
            </a:pPr>
            <a:r>
              <a:rPr lang="it-IT" sz="2000" dirty="0">
                <a:ea typeface="ＭＳ Ｐゴシック" charset="0"/>
                <a:cs typeface="+mn-cs"/>
              </a:rPr>
              <a:t>Liu, Isabella	lal005ucsd.edu		</a:t>
            </a:r>
          </a:p>
          <a:p>
            <a:pPr>
              <a:defRPr/>
            </a:pPr>
            <a:r>
              <a:rPr lang="it-IT" sz="2000" dirty="0">
                <a:ea typeface="ＭＳ Ｐゴシック" charset="0"/>
                <a:cs typeface="+mn-cs"/>
              </a:rPr>
              <a:t>Ma, Jason	jam043@ucsd.edu		</a:t>
            </a:r>
          </a:p>
          <a:p>
            <a:pPr>
              <a:defRPr/>
            </a:pPr>
            <a:r>
              <a:rPr lang="it-IT" sz="2000" dirty="0">
                <a:ea typeface="ＭＳ Ｐゴシック" charset="0"/>
                <a:cs typeface="+mn-cs"/>
              </a:rPr>
              <a:t>Wang, Kanlin	kaw008@ucsd.edu	</a:t>
            </a:r>
            <a:endParaRPr lang="en-US" sz="2000" dirty="0">
              <a:ea typeface="ＭＳ Ｐゴシック" charset="0"/>
              <a:cs typeface="+mn-cs"/>
            </a:endParaRPr>
          </a:p>
          <a:p>
            <a:pPr marL="0" indent="0">
              <a:buNone/>
              <a:defRPr/>
            </a:pPr>
            <a:r>
              <a:rPr lang="en-US" sz="2000" dirty="0">
                <a:ea typeface="宋体" charset="0"/>
                <a:cs typeface="宋体" charset="0"/>
              </a:rPr>
              <a:t>Tutors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a typeface="宋体" charset="0"/>
                <a:cs typeface="宋体" charset="0"/>
              </a:rPr>
              <a:t>Dong, Jiayan	jid001@ucsd.edu		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a typeface="宋体" charset="0"/>
                <a:cs typeface="宋体" charset="0"/>
              </a:rPr>
              <a:t>Huang, Yucheng	yuh032@ucsd.edu		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ea typeface="宋体" charset="0"/>
                <a:cs typeface="宋体" charset="0"/>
              </a:rPr>
              <a:t>Sun, William	wis003@ucsd.edu	</a:t>
            </a:r>
          </a:p>
          <a:p>
            <a:pPr marL="0" indent="0">
              <a:buNone/>
              <a:defRPr/>
            </a:pPr>
            <a:r>
              <a:rPr lang="en-US" sz="2000" dirty="0">
                <a:ea typeface="宋体" charset="0"/>
                <a:cs typeface="宋体" charset="0"/>
              </a:rPr>
              <a:t>Office hours will be posted on the course website (piazza)</a:t>
            </a:r>
          </a:p>
          <a:p>
            <a:pPr>
              <a:defRPr/>
            </a:pPr>
            <a:endParaRPr lang="en-US" sz="2000" dirty="0">
              <a:ea typeface="宋体" charset="0"/>
              <a:cs typeface="宋体" charset="0"/>
            </a:endParaRPr>
          </a:p>
        </p:txBody>
      </p:sp>
      <p:sp>
        <p:nvSpPr>
          <p:cNvPr id="410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19CF39-915C-4FA8-84D9-B29705C153C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</p:spTree>
  </p:cSld>
  <p:clrMapOvr>
    <a:masterClrMapping/>
  </p:clrMapOvr>
  <p:transition spd="slow" advTm="5944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27017"/>
          </a:xfrm>
        </p:spPr>
        <p:txBody>
          <a:bodyPr/>
          <a:lstStyle/>
          <a:p>
            <a:r>
              <a:rPr lang="en-US" dirty="0"/>
              <a:t>Logistics: 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549" y="892885"/>
            <a:ext cx="7772400" cy="5638544"/>
          </a:xfrm>
        </p:spPr>
        <p:txBody>
          <a:bodyPr/>
          <a:lstStyle/>
          <a:p>
            <a:r>
              <a:rPr lang="en-US" dirty="0"/>
              <a:t>Lecture: TR 3:30-4:50PM</a:t>
            </a:r>
          </a:p>
          <a:p>
            <a:r>
              <a:rPr lang="en-US" dirty="0"/>
              <a:t>Discussion: F 3-350PM</a:t>
            </a:r>
          </a:p>
          <a:p>
            <a:r>
              <a:rPr lang="en-US" dirty="0"/>
              <a:t>4-5 Homework Assignments, 3 Exams: W4, W7, W10</a:t>
            </a:r>
          </a:p>
          <a:p>
            <a:r>
              <a:rPr lang="en-US" dirty="0"/>
              <a:t>The Third Exam: Due time M 6:00PM, 6/6/2022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05451" y="6302829"/>
            <a:ext cx="1905000" cy="457200"/>
          </a:xfrm>
        </p:spPr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1619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C5AFAA-A4B3-4764-B3A5-F55783DE11D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0"/>
            <a:ext cx="7772400" cy="717452"/>
          </a:xfrm>
        </p:spPr>
        <p:txBody>
          <a:bodyPr/>
          <a:lstStyle/>
          <a:p>
            <a:pPr eaLnBrk="1" hangingPunct="1"/>
            <a:r>
              <a:rPr lang="en-US" altLang="en-US" dirty="0"/>
              <a:t>Logistics: Textbooks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8138" y="689317"/>
            <a:ext cx="8602662" cy="569402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Reserved at library</a:t>
            </a:r>
          </a:p>
          <a:p>
            <a:pPr eaLnBrk="1" hangingPunct="1"/>
            <a:r>
              <a:rPr lang="en-US" altLang="en-US" sz="2400" dirty="0">
                <a:solidFill>
                  <a:srgbClr val="000000"/>
                </a:solidFill>
              </a:rPr>
              <a:t>Digital Design and Computer Architecture by David Money Harris and Sarah L. Harris, Morgan Kaufmann (Reading Activities) </a:t>
            </a:r>
          </a:p>
          <a:p>
            <a:pPr eaLnBrk="1" hangingPunct="1"/>
            <a:r>
              <a:rPr lang="en-US" altLang="en-US" sz="2400" dirty="0"/>
              <a:t>Digital Systems and Hardware/Firmware Algorithms, Milos D. Ercegovac and Tomas Lang (System Designs, pdf file will be released)</a:t>
            </a:r>
          </a:p>
          <a:p>
            <a:pPr eaLnBrk="1" hangingPunct="1"/>
            <a:endParaRPr lang="en-US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52463" y="0"/>
            <a:ext cx="7772400" cy="653143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Logistics: Sites for the Class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809898"/>
            <a:ext cx="8755063" cy="5303566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Class website </a:t>
            </a:r>
          </a:p>
          <a:p>
            <a:pPr lvl="1">
              <a:defRPr/>
            </a:pPr>
            <a:r>
              <a:rPr lang="en-US" sz="2400" dirty="0">
                <a:ea typeface="ＭＳ Ｐゴシック" charset="0"/>
              </a:rPr>
              <a:t>http://cseweb.ucsd.edu/classes/sp22/cse140-a/index.html</a:t>
            </a:r>
            <a:endParaRPr lang="en-US" sz="2400" dirty="0">
              <a:ea typeface="ＭＳ Ｐゴシック" charset="0"/>
              <a:cs typeface="+mn-cs"/>
            </a:endParaRPr>
          </a:p>
          <a:p>
            <a:pPr lvl="1">
              <a:defRPr/>
            </a:pPr>
            <a:r>
              <a:rPr lang="en-US" sz="2400" dirty="0">
                <a:ea typeface="ＭＳ Ｐゴシック" charset="0"/>
                <a:cs typeface="+mn-cs"/>
              </a:rPr>
              <a:t>Syllabus </a:t>
            </a:r>
          </a:p>
          <a:p>
            <a:pPr lvl="2">
              <a:defRPr/>
            </a:pPr>
            <a:r>
              <a:rPr lang="en-US" dirty="0">
                <a:ea typeface="ＭＳ Ｐゴシック" charset="0"/>
                <a:cs typeface="+mn-cs"/>
              </a:rPr>
              <a:t>Class notes </a:t>
            </a:r>
          </a:p>
          <a:p>
            <a:pPr lvl="2">
              <a:defRPr/>
            </a:pPr>
            <a:r>
              <a:rPr lang="en-US" dirty="0">
                <a:ea typeface="ＭＳ Ｐゴシック" charset="0"/>
                <a:cs typeface="+mn-cs"/>
              </a:rPr>
              <a:t>Assignment: Homework and Reading Activities</a:t>
            </a:r>
          </a:p>
          <a:p>
            <a:pPr lvl="2">
              <a:defRPr/>
            </a:pPr>
            <a:r>
              <a:rPr lang="en-US" dirty="0">
                <a:ea typeface="ＭＳ Ｐゴシック" charset="0"/>
                <a:cs typeface="+mn-cs"/>
              </a:rPr>
              <a:t>Exercises: Solutions and Rubrics</a:t>
            </a:r>
          </a:p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Forum: Piazza (Office Hrs., Online Discussion)</a:t>
            </a:r>
          </a:p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Homework and Exam submission: Gradescope</a:t>
            </a:r>
          </a:p>
          <a:p>
            <a:pPr>
              <a:defRPr/>
            </a:pPr>
            <a:r>
              <a:rPr lang="en-US" sz="2400" dirty="0">
                <a:ea typeface="ＭＳ Ｐゴシック" charset="0"/>
                <a:cs typeface="+mn-cs"/>
              </a:rPr>
              <a:t>Lecture/Discussion Record: Podcast</a:t>
            </a:r>
            <a:endParaRPr lang="en-US" dirty="0">
              <a:ea typeface="宋体" charset="0"/>
              <a:cs typeface="宋体" charset="0"/>
            </a:endParaRPr>
          </a:p>
        </p:txBody>
      </p:sp>
      <p:sp>
        <p:nvSpPr>
          <p:cNvPr id="51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6DF0006-F26C-4673-8B8B-3AA845A30E0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</p:spTree>
  </p:cSld>
  <p:clrMapOvr>
    <a:masterClrMapping/>
  </p:clrMapOvr>
  <p:transition spd="slow" advTm="5944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1"/>
            <a:ext cx="8392438" cy="998805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Logistic: Class Expectation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47208" y="1026942"/>
            <a:ext cx="8411923" cy="5449013"/>
          </a:xfrm>
        </p:spPr>
        <p:txBody>
          <a:bodyPr/>
          <a:lstStyle/>
          <a:p>
            <a:r>
              <a:rPr lang="en-US" altLang="en-US" sz="2800" dirty="0">
                <a:ea typeface="SimSun" pitchFamily="2" charset="-122"/>
              </a:rPr>
              <a:t>Level 1: Concepts and Methods (Lecture and slides)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Class attendance of video record</a:t>
            </a:r>
          </a:p>
          <a:p>
            <a:r>
              <a:rPr lang="en-US" altLang="en-US" sz="2800" dirty="0">
                <a:ea typeface="SimSun" pitchFamily="2" charset="-122"/>
              </a:rPr>
              <a:t>Level 2: Hands on Practices (Exercises)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Homework</a:t>
            </a:r>
          </a:p>
          <a:p>
            <a:r>
              <a:rPr lang="en-US" altLang="en-US" sz="2800" dirty="0">
                <a:ea typeface="SimSun" pitchFamily="2" charset="-122"/>
              </a:rPr>
              <a:t>Level 3: Command of Materials (Samples of exams)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Exams: First part of exam (90%)</a:t>
            </a:r>
          </a:p>
          <a:p>
            <a:r>
              <a:rPr lang="en-US" altLang="en-US" sz="2800" dirty="0">
                <a:ea typeface="SimSun" pitchFamily="2" charset="-122"/>
              </a:rPr>
              <a:t>Level 4: Extension and Exploration (Content beyond the textbook)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Exams: Second part of exam (10%)</a:t>
            </a: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endParaRPr lang="en-US" altLang="en-US" dirty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39538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BBD425F-F186-46ED-93AE-F8BD05D103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33388" y="846667"/>
                <a:ext cx="8493125" cy="5446183"/>
              </a:xfrm>
            </p:spPr>
            <p:txBody>
              <a:bodyPr/>
              <a:lstStyle/>
              <a:p>
                <a:pPr eaLnBrk="1" hangingPunct="1">
                  <a:buFontTx/>
                  <a:buNone/>
                  <a:defRPr/>
                </a:pPr>
                <a:r>
                  <a:rPr lang="en-US" sz="2400" dirty="0">
                    <a:ea typeface="ＭＳ Ｐゴシック" charset="0"/>
                  </a:rPr>
                  <a:t>Total pts distribution:</a:t>
                </a:r>
              </a:p>
              <a:p>
                <a:pPr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Homework: 35pts (grade based on a subset of problems) </a:t>
                </a:r>
              </a:p>
              <a:p>
                <a:pPr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Exams: 32.5pts for the each of the best two out of 3 exams</a:t>
                </a:r>
              </a:p>
              <a:p>
                <a:pPr lvl="1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Exam 1: Week 4</a:t>
                </a:r>
              </a:p>
              <a:p>
                <a:pPr lvl="1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Exam 2: Week 7 </a:t>
                </a:r>
                <a:endParaRPr lang="en-US" sz="2000" dirty="0">
                  <a:solidFill>
                    <a:srgbClr val="C00000"/>
                  </a:solidFill>
                  <a:ea typeface="ＭＳ Ｐゴシック" charset="0"/>
                </a:endParaRPr>
              </a:p>
              <a:p>
                <a:pPr lvl="1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Exam 3: (due 600PM, Monday 6/6/2022)  </a:t>
                </a:r>
              </a:p>
              <a:p>
                <a:pPr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Grading: The better choice of the following two categories</a:t>
                </a:r>
              </a:p>
              <a:p>
                <a:pPr lvl="1"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Exact score (100pts)</a:t>
                </a:r>
                <a:endParaRPr lang="en-US" sz="2000" dirty="0">
                  <a:ea typeface="ＭＳ Ｐゴシック" charset="0"/>
                </a:endParaRPr>
              </a:p>
              <a:p>
                <a:pPr lvl="2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A&gt;93, A- &gt;90, B+&gt;87, B&gt;83, B-&gt;80, C+&gt;77, C&gt;73</a:t>
                </a:r>
              </a:p>
              <a:p>
                <a:pPr lvl="2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C- &gt;50.</a:t>
                </a:r>
              </a:p>
              <a:p>
                <a:pPr lvl="1"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The curve (100% of class)</a:t>
                </a:r>
              </a:p>
              <a:p>
                <a:pPr lvl="2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A+ top x%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ＭＳ Ｐゴシック" charset="0"/>
                      </a:rPr>
                      <m:t>𝑥</m:t>
                    </m:r>
                  </m:oMath>
                </a14:m>
                <a:r>
                  <a:rPr lang="en-US" sz="2000" dirty="0">
                    <a:ea typeface="ＭＳ Ｐゴシック" charset="0"/>
                  </a:rPr>
                  <a:t>&lt; 5)</a:t>
                </a:r>
              </a:p>
              <a:p>
                <a:pPr lvl="2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(A,A-) top 33±</a:t>
                </a:r>
                <a:r>
                  <a:rPr lang="el-GR" sz="2000" dirty="0">
                    <a:ea typeface="ＭＳ Ｐゴシック" charset="0"/>
                  </a:rPr>
                  <a:t>ε</a:t>
                </a:r>
                <a:r>
                  <a:rPr lang="en-US" sz="2000" dirty="0">
                    <a:ea typeface="ＭＳ Ｐゴシック" charset="0"/>
                  </a:rPr>
                  <a:t>%; (B+,B,B-) top 66±2</a:t>
                </a:r>
                <a:r>
                  <a:rPr lang="el-GR" sz="2000" dirty="0">
                    <a:ea typeface="ＭＳ Ｐゴシック" charset="0"/>
                  </a:rPr>
                  <a:t>ε</a:t>
                </a:r>
                <a:r>
                  <a:rPr lang="en-US" sz="2000" dirty="0">
                    <a:ea typeface="ＭＳ Ｐゴシック" charset="0"/>
                  </a:rPr>
                  <a:t>%</a:t>
                </a:r>
                <a:r>
                  <a:rPr lang="en-US" sz="2400" dirty="0">
                    <a:ea typeface="ＭＳ Ｐゴシック" charset="0"/>
                  </a:rPr>
                  <a:t> </a:t>
                </a: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US" sz="2400" dirty="0">
                    <a:ea typeface="ＭＳ Ｐゴシック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5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33388" y="846667"/>
                <a:ext cx="8493125" cy="5446183"/>
              </a:xfrm>
              <a:blipFill>
                <a:blip r:embed="rId3"/>
                <a:stretch>
                  <a:fillRect l="-1077" t="-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549804" y="0"/>
            <a:ext cx="7772400" cy="829733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Logistics: Grading</a:t>
            </a:r>
          </a:p>
        </p:txBody>
      </p:sp>
      <p:graphicFrame>
        <p:nvGraphicFramePr>
          <p:cNvPr id="8197" name="Object 2"/>
          <p:cNvGraphicFramePr>
            <a:graphicFrameLocks noChangeAspect="1"/>
          </p:cNvGraphicFramePr>
          <p:nvPr/>
        </p:nvGraphicFramePr>
        <p:xfrm>
          <a:off x="6057900" y="31750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4" imgW="114300" imgH="165100" progId="Equation.DSMT4">
                  <p:embed/>
                </p:oleObj>
              </mc:Choice>
              <mc:Fallback>
                <p:oleObj name="Equation" r:id="rId4" imgW="114300" imgH="165100" progId="Equation.DSMT4">
                  <p:embed/>
                  <p:pic>
                    <p:nvPicPr>
                      <p:cNvPr id="819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317500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2"/>
            <a:ext cx="8392438" cy="780286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Logistic: grading components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38202" y="1109472"/>
            <a:ext cx="8411923" cy="5366485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altLang="en-US" sz="2400" dirty="0">
                <a:ea typeface="SimSun" pitchFamily="2" charset="-122"/>
              </a:rPr>
              <a:t>Homework: </a:t>
            </a:r>
          </a:p>
          <a:p>
            <a:pPr marL="742950" lvl="2" indent="-342900"/>
            <a:r>
              <a:rPr lang="en-US" altLang="en-US" dirty="0">
                <a:ea typeface="SimSun" pitchFamily="2" charset="-122"/>
              </a:rPr>
              <a:t>Due Wed night on Gradescope</a:t>
            </a:r>
          </a:p>
          <a:p>
            <a:pPr marL="742950" lvl="2" indent="-342900"/>
            <a:r>
              <a:rPr lang="en-US" altLang="en-US" dirty="0">
                <a:ea typeface="SimSun" pitchFamily="2" charset="-122"/>
              </a:rPr>
              <a:t>Group discussion is encouraged. However, we are required to write individually 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Discount </a:t>
            </a:r>
            <a:r>
              <a:rPr lang="en-US" sz="2400" dirty="0"/>
              <a:t>10% loss of credit for each day after the deadline but no credit </a:t>
            </a:r>
            <a:r>
              <a:rPr lang="en-US" sz="2400" dirty="0">
                <a:solidFill>
                  <a:srgbClr val="C00000"/>
                </a:solidFill>
              </a:rPr>
              <a:t>after the solution is posted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Some parts will be graded by completion only </a:t>
            </a:r>
            <a:r>
              <a:rPr lang="en-US" sz="2400" dirty="0">
                <a:solidFill>
                  <a:srgbClr val="C00000"/>
                </a:solidFill>
              </a:rPr>
              <a:t>(students are responsible for correct solutions)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</a:rPr>
              <a:t>Standard: Posted solutions and rubrics</a:t>
            </a:r>
          </a:p>
          <a:p>
            <a:pPr lvl="1"/>
            <a:endParaRPr lang="en-US" altLang="en-US" sz="2400" dirty="0">
              <a:solidFill>
                <a:srgbClr val="C00000"/>
              </a:solidFill>
              <a:ea typeface="SimSun" pitchFamily="2" charset="-122"/>
            </a:endParaRPr>
          </a:p>
          <a:p>
            <a:pPr marL="0" indent="0">
              <a:buNone/>
            </a:pPr>
            <a:endParaRPr lang="en-US" altLang="en-US" dirty="0">
              <a:ea typeface="SimSun" pitchFamily="2" charset="-122"/>
            </a:endParaRPr>
          </a:p>
          <a:p>
            <a:pPr lvl="1"/>
            <a:endParaRPr lang="en-US" altLang="en-US" dirty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endParaRPr lang="en-US" altLang="en-US" dirty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2"/>
            <a:ext cx="8392438" cy="645458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Logistic: 3 Exams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38202" y="645460"/>
            <a:ext cx="8411923" cy="583049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>
                <a:ea typeface="SimSun" pitchFamily="2" charset="-122"/>
              </a:rPr>
              <a:t>Exams: take-home exam taken within 48 hours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Open book, notes, free to check websites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Solution and grading policy will be posted after the exam.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Exams are not cumulative but requires a good command of the previous exam content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Two timeframe options for the class to decide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altLang="en-US" dirty="0">
                <a:ea typeface="SimSun" pitchFamily="2" charset="-122"/>
              </a:rPr>
              <a:t>80 minutes time frame: Finish the exam in 80 minutes after you start the exam.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altLang="en-US" dirty="0">
                <a:ea typeface="SimSun" pitchFamily="2" charset="-122"/>
              </a:rPr>
              <a:t>48 hours time frame: Deliver the result in 48 hours after the exam is posted.</a:t>
            </a:r>
          </a:p>
          <a:p>
            <a:pPr marL="85725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Exam schedule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altLang="en-US" dirty="0">
                <a:ea typeface="SimSun" pitchFamily="2" charset="-122"/>
              </a:rPr>
              <a:t>Weekends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altLang="en-US" dirty="0">
                <a:ea typeface="SimSun" pitchFamily="2" charset="-122"/>
              </a:rPr>
              <a:t>Weekdays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altLang="en-US" dirty="0">
                <a:ea typeface="SimSun" pitchFamily="2" charset="-122"/>
              </a:rPr>
              <a:t>Sunday + Monday</a:t>
            </a: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endParaRPr lang="en-US" altLang="en-US" dirty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02527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1763" y="214313"/>
            <a:ext cx="6323012" cy="600075"/>
          </a:xfrm>
        </p:spPr>
        <p:txBody>
          <a:bodyPr wrap="none" lIns="63500" tIns="25400" rIns="63500" bIns="25400" anchor="t">
            <a:spAutoFit/>
          </a:bodyPr>
          <a:lstStyle/>
          <a:p>
            <a:r>
              <a:rPr lang="en-US" altLang="en-US" dirty="0">
                <a:latin typeface="Lucida Sans Unicode" pitchFamily="34" charset="0"/>
                <a:ea typeface="SimSun" pitchFamily="2" charset="-122"/>
              </a:rPr>
              <a:t>Course Problems…Cheating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58913"/>
            <a:ext cx="8519160" cy="4409412"/>
          </a:xfrm>
        </p:spPr>
        <p:txBody>
          <a:bodyPr wrap="square" lIns="63500" tIns="25400" rIns="63500" bIns="25400">
            <a:spAutoFit/>
          </a:bodyPr>
          <a:lstStyle/>
          <a:p>
            <a:pPr marL="203200" indent="-203200"/>
            <a:r>
              <a:rPr lang="en-US" altLang="en-US" sz="2400" dirty="0">
                <a:ea typeface="SimSun" pitchFamily="2" charset="-122"/>
              </a:rPr>
              <a:t>What is cheating?</a:t>
            </a:r>
          </a:p>
          <a:p>
            <a:pPr marL="685800" lvl="1" indent="-190500"/>
            <a:r>
              <a:rPr lang="en-US" altLang="en-US" sz="2400" u="sng" dirty="0">
                <a:ea typeface="SimSun" pitchFamily="2" charset="-122"/>
              </a:rPr>
              <a:t>Studying</a:t>
            </a:r>
            <a:r>
              <a:rPr lang="en-US" altLang="en-US" sz="2400" dirty="0">
                <a:ea typeface="SimSun" pitchFamily="2" charset="-122"/>
              </a:rPr>
              <a:t> together in groups is </a:t>
            </a:r>
            <a:r>
              <a:rPr lang="en-US" altLang="en-US" sz="2400" u="sng" dirty="0">
                <a:ea typeface="SimSun" pitchFamily="2" charset="-122"/>
              </a:rPr>
              <a:t>not cheating but encouraged</a:t>
            </a:r>
          </a:p>
          <a:p>
            <a:pPr marL="685800" lvl="1" indent="-190500"/>
            <a:r>
              <a:rPr lang="en-US" altLang="en-US" sz="2400" dirty="0">
                <a:ea typeface="SimSun" pitchFamily="2" charset="-122"/>
              </a:rPr>
              <a:t>Turned-in work must be </a:t>
            </a:r>
            <a:r>
              <a:rPr lang="en-US" altLang="en-US" sz="2400" i="1" dirty="0">
                <a:ea typeface="SimSun" pitchFamily="2" charset="-122"/>
              </a:rPr>
              <a:t>completely</a:t>
            </a:r>
            <a:r>
              <a:rPr lang="en-US" altLang="en-US" sz="2400" dirty="0">
                <a:ea typeface="SimSun" pitchFamily="2" charset="-122"/>
              </a:rPr>
              <a:t> your own.</a:t>
            </a:r>
          </a:p>
          <a:p>
            <a:pPr marL="685800" lvl="1" indent="-190500"/>
            <a:r>
              <a:rPr lang="en-US" altLang="en-US" sz="2400" dirty="0">
                <a:ea typeface="SimSun" pitchFamily="2" charset="-122"/>
              </a:rPr>
              <a:t>Copying someone else’s solution on a HW or Exam is cheating </a:t>
            </a:r>
            <a:endParaRPr lang="en-US" altLang="ja-JP" sz="2400" dirty="0">
              <a:ea typeface="SimSun" pitchFamily="2" charset="-122"/>
            </a:endParaRPr>
          </a:p>
          <a:p>
            <a:pPr marL="685800" lvl="1" indent="-190500"/>
            <a:r>
              <a:rPr lang="en-US" altLang="en-US" sz="2400" dirty="0">
                <a:ea typeface="SimSun" pitchFamily="2" charset="-122"/>
              </a:rPr>
              <a:t>Both “giver” and “receiver” are equally culpable</a:t>
            </a:r>
          </a:p>
          <a:p>
            <a:pPr marL="685800" lvl="1" indent="-190500">
              <a:buFont typeface="Wingdings" pitchFamily="2" charset="2"/>
              <a:buNone/>
            </a:pPr>
            <a:endParaRPr lang="en-US" altLang="en-US" sz="2400" dirty="0">
              <a:ea typeface="SimSun" pitchFamily="2" charset="-122"/>
            </a:endParaRPr>
          </a:p>
          <a:p>
            <a:pPr marL="203200" indent="-203200">
              <a:lnSpc>
                <a:spcPct val="85000"/>
              </a:lnSpc>
            </a:pPr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We will be better off  to work on the problem alone during the exam.</a:t>
            </a:r>
          </a:p>
          <a:p>
            <a:pPr marL="203200" indent="-203200">
              <a:lnSpc>
                <a:spcPct val="85000"/>
              </a:lnSpc>
            </a:pPr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We have to address the issue once the cheating is reported by someone (e.g. TA, Tutor, Student, etc.).</a:t>
            </a: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E7D45B-2670-43E8-8BEB-47B56AD9426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47FC7B-5F42-4FCA-BCDB-F30D979BEC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pic>
        <p:nvPicPr>
          <p:cNvPr id="11267" name="Picture 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29000"/>
            <a:ext cx="20558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038600"/>
            <a:ext cx="27209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3419475"/>
            <a:ext cx="32480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Motivation</a:t>
            </a:r>
            <a:endParaRPr lang="en-GB" altLang="en-US" sz="4000" dirty="0"/>
          </a:p>
        </p:txBody>
      </p:sp>
      <p:sp>
        <p:nvSpPr>
          <p:cNvPr id="11271" name="Rectangle 4"/>
          <p:cNvSpPr>
            <a:spLocks noGrp="1" noChangeArrowheads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451104" y="762000"/>
            <a:ext cx="8278368" cy="2438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Microelectronic technologies have revolutionized our world: cell phones, internet, rapid advances in medicine, etc.</a:t>
            </a:r>
          </a:p>
          <a:p>
            <a:pPr eaLnBrk="1" hangingPunct="1"/>
            <a:r>
              <a:rPr lang="en-US" altLang="en-US" sz="2800" dirty="0"/>
              <a:t>The semiconductor industry has grown from $21 billions in 1985 to $555.9 billions in 2021.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5800" y="-50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SimSun" pitchFamily="2" charset="-122"/>
              </a:rPr>
              <a:t>The Digital Revolution</a:t>
            </a:r>
          </a:p>
        </p:txBody>
      </p:sp>
      <p:cxnSp>
        <p:nvCxnSpPr>
          <p:cNvPr id="12291" name="Straight Connector 5"/>
          <p:cNvCxnSpPr>
            <a:cxnSpLocks noChangeShapeType="1"/>
          </p:cNvCxnSpPr>
          <p:nvPr/>
        </p:nvCxnSpPr>
        <p:spPr bwMode="auto">
          <a:xfrm>
            <a:off x="0" y="5857875"/>
            <a:ext cx="9144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2" name="Straight Connector 7"/>
          <p:cNvCxnSpPr>
            <a:cxnSpLocks noChangeShapeType="1"/>
          </p:cNvCxnSpPr>
          <p:nvPr/>
        </p:nvCxnSpPr>
        <p:spPr bwMode="auto">
          <a:xfrm rot="5400000">
            <a:off x="1353344" y="5904706"/>
            <a:ext cx="381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3" name="TextBox 8"/>
          <p:cNvSpPr txBox="1">
            <a:spLocks noChangeArrowheads="1"/>
          </p:cNvSpPr>
          <p:nvPr/>
        </p:nvSpPr>
        <p:spPr bwMode="auto">
          <a:xfrm>
            <a:off x="1087438" y="6086475"/>
            <a:ext cx="969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WWII</a:t>
            </a:r>
          </a:p>
        </p:txBody>
      </p:sp>
      <p:sp>
        <p:nvSpPr>
          <p:cNvPr id="12294" name="TextBox 19"/>
          <p:cNvSpPr txBox="1">
            <a:spLocks noChangeArrowheads="1"/>
          </p:cNvSpPr>
          <p:nvPr/>
        </p:nvSpPr>
        <p:spPr bwMode="auto">
          <a:xfrm>
            <a:off x="200025" y="922338"/>
            <a:ext cx="8943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Integrated Circuit:  Many digital operations on the same material</a:t>
            </a:r>
          </a:p>
        </p:txBody>
      </p:sp>
      <p:sp>
        <p:nvSpPr>
          <p:cNvPr id="12295" name="TextBox 34"/>
          <p:cNvSpPr txBox="1">
            <a:spLocks noChangeArrowheads="1"/>
          </p:cNvSpPr>
          <p:nvPr/>
        </p:nvSpPr>
        <p:spPr bwMode="auto">
          <a:xfrm>
            <a:off x="1143000" y="5302250"/>
            <a:ext cx="831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ENIAC</a:t>
            </a:r>
          </a:p>
        </p:txBody>
      </p: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6781800" y="5349875"/>
            <a:ext cx="1439863" cy="1208088"/>
            <a:chOff x="6781800" y="5349118"/>
            <a:chExt cx="1439141" cy="1208547"/>
          </a:xfrm>
        </p:grpSpPr>
        <p:cxnSp>
          <p:nvCxnSpPr>
            <p:cNvPr id="12311" name="Straight Connector 32"/>
            <p:cNvCxnSpPr>
              <a:cxnSpLocks noChangeShapeType="1"/>
            </p:cNvCxnSpPr>
            <p:nvPr/>
          </p:nvCxnSpPr>
          <p:spPr bwMode="auto">
            <a:xfrm rot="5400000">
              <a:off x="7330315" y="5889588"/>
              <a:ext cx="38100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12" name="TextBox 33"/>
            <p:cNvSpPr txBox="1">
              <a:spLocks noChangeArrowheads="1"/>
            </p:cNvSpPr>
            <p:nvPr/>
          </p:nvSpPr>
          <p:spPr bwMode="auto">
            <a:xfrm>
              <a:off x="6781800" y="5349118"/>
              <a:ext cx="14391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Moore</a:t>
              </a:r>
              <a:r>
                <a:rPr lang="ja-JP" altLang="en-US" sz="180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’</a:t>
              </a:r>
              <a:r>
                <a:rPr lang="en-US" altLang="ja-JP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s Law</a:t>
              </a:r>
              <a:endPara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endParaRPr>
            </a:p>
          </p:txBody>
        </p:sp>
        <p:sp>
          <p:nvSpPr>
            <p:cNvPr id="12313" name="TextBox 35"/>
            <p:cNvSpPr txBox="1">
              <a:spLocks noChangeArrowheads="1"/>
            </p:cNvSpPr>
            <p:nvPr/>
          </p:nvSpPr>
          <p:spPr bwMode="auto">
            <a:xfrm>
              <a:off x="7101720" y="6096000"/>
              <a:ext cx="8567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1965</a:t>
              </a:r>
            </a:p>
          </p:txBody>
        </p:sp>
      </p:grpSp>
      <p:pic>
        <p:nvPicPr>
          <p:cNvPr id="12297" name="Picture 4" descr="mau0-1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2971800"/>
            <a:ext cx="3048000" cy="2395538"/>
          </a:xfrm>
        </p:spPr>
      </p:pic>
      <p:pic>
        <p:nvPicPr>
          <p:cNvPr id="40" name="Content Placeholder 39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7563" y="3413125"/>
            <a:ext cx="3170237" cy="1981200"/>
          </a:xfrm>
        </p:spPr>
      </p:pic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3190875" y="1925638"/>
            <a:ext cx="2540000" cy="4632325"/>
            <a:chOff x="3190120" y="1924954"/>
            <a:chExt cx="2540000" cy="4632711"/>
          </a:xfrm>
        </p:grpSpPr>
        <p:cxnSp>
          <p:nvCxnSpPr>
            <p:cNvPr id="12306" name="Straight Connector 26"/>
            <p:cNvCxnSpPr>
              <a:cxnSpLocks noChangeShapeType="1"/>
            </p:cNvCxnSpPr>
            <p:nvPr/>
          </p:nvCxnSpPr>
          <p:spPr bwMode="auto">
            <a:xfrm rot="5400000">
              <a:off x="4344993" y="5904706"/>
              <a:ext cx="38100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07" name="TextBox 27"/>
            <p:cNvSpPr txBox="1">
              <a:spLocks noChangeArrowheads="1"/>
            </p:cNvSpPr>
            <p:nvPr/>
          </p:nvSpPr>
          <p:spPr bwMode="auto">
            <a:xfrm>
              <a:off x="4104934" y="6096000"/>
              <a:ext cx="8567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1949</a:t>
              </a:r>
            </a:p>
          </p:txBody>
        </p:sp>
        <p:pic>
          <p:nvPicPr>
            <p:cNvPr id="12308" name="Picture 4" descr="internet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120" y="1924954"/>
              <a:ext cx="2540000" cy="185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9" name="Picture 6" descr="505_firsic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3886200"/>
              <a:ext cx="2514600" cy="1495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0" name="TextBox 40"/>
            <p:cNvSpPr txBox="1">
              <a:spLocks noChangeArrowheads="1"/>
            </p:cNvSpPr>
            <p:nvPr/>
          </p:nvSpPr>
          <p:spPr bwMode="auto">
            <a:xfrm>
              <a:off x="3551160" y="5334000"/>
              <a:ext cx="19672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Integrated Circuit</a:t>
              </a:r>
            </a:p>
          </p:txBody>
        </p:sp>
      </p:grp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900738" y="2209800"/>
            <a:ext cx="33956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Exponential Growth of Computation</a:t>
            </a:r>
          </a:p>
        </p:txBody>
      </p:sp>
      <p:pic>
        <p:nvPicPr>
          <p:cNvPr id="12301" name="Picture 1" descr="small_vac-tube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828800"/>
            <a:ext cx="1784350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2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188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Garamond" pitchFamily="18" charset="0"/>
              </a:rPr>
              <a:t>Vacuum tubes</a:t>
            </a:r>
          </a:p>
        </p:txBody>
      </p:sp>
      <p:sp>
        <p:nvSpPr>
          <p:cNvPr id="12303" name="Rectangle 1"/>
          <p:cNvSpPr>
            <a:spLocks noChangeArrowheads="1"/>
          </p:cNvSpPr>
          <p:nvPr/>
        </p:nvSpPr>
        <p:spPr bwMode="auto">
          <a:xfrm>
            <a:off x="3352800" y="4905375"/>
            <a:ext cx="2066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dirty="0">
                <a:solidFill>
                  <a:schemeClr val="bg1"/>
                </a:solidFill>
              </a:rPr>
              <a:t>(1.6 x 11.1 mm)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2304" name="TextBox 34"/>
          <p:cNvSpPr txBox="1">
            <a:spLocks noChangeArrowheads="1"/>
          </p:cNvSpPr>
          <p:nvPr/>
        </p:nvSpPr>
        <p:spPr bwMode="auto">
          <a:xfrm>
            <a:off x="1989138" y="5878513"/>
            <a:ext cx="17764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Stored Program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Model</a:t>
            </a:r>
          </a:p>
        </p:txBody>
      </p:sp>
      <p:sp>
        <p:nvSpPr>
          <p:cNvPr id="1230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4A1E49-BBDF-4DFD-967D-52BC8A4DCE0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85800" y="-220663"/>
            <a:ext cx="7772400" cy="1143001"/>
          </a:xfrm>
        </p:spPr>
        <p:txBody>
          <a:bodyPr/>
          <a:lstStyle/>
          <a:p>
            <a:r>
              <a:rPr lang="en-US" altLang="en-US" dirty="0"/>
              <a:t>Building complex circuits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2ADCF0C-8455-4A04-ADC2-B314713CAB4E}" type="slidenum">
              <a:rPr lang="en-US" altLang="en-US" sz="1400"/>
              <a:pPr eaLnBrk="1" hangingPunct="1"/>
              <a:t>15</a:t>
            </a:fld>
            <a:endParaRPr lang="en-US" altLang="en-US" sz="1400" dirty="0"/>
          </a:p>
        </p:txBody>
      </p:sp>
      <p:pic>
        <p:nvPicPr>
          <p:cNvPr id="34819" name="Picture 6" descr="ind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703263"/>
            <a:ext cx="5367337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7" descr="bc635-transisto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521200"/>
            <a:ext cx="1895475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8" descr="log4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3695700"/>
            <a:ext cx="33115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9"/>
          <p:cNvSpPr txBox="1">
            <a:spLocks noChangeArrowheads="1"/>
          </p:cNvSpPr>
          <p:nvPr/>
        </p:nvSpPr>
        <p:spPr bwMode="auto">
          <a:xfrm>
            <a:off x="693738" y="4335463"/>
            <a:ext cx="1112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Transistor</a:t>
            </a:r>
          </a:p>
        </p:txBody>
      </p:sp>
    </p:spTree>
    <p:extLst>
      <p:ext uri="{BB962C8B-B14F-4D97-AF65-F5344CB8AC3E}">
        <p14:creationId xmlns:p14="http://schemas.microsoft.com/office/powerpoint/2010/main" val="2163895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3B2B477-9426-40F6-B09E-DDB4C0D8E53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331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4572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Robert Noyce, 1927 - 1990</a:t>
            </a:r>
          </a:p>
        </p:txBody>
      </p:sp>
      <p:sp>
        <p:nvSpPr>
          <p:cNvPr id="13317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7800" y="1541463"/>
            <a:ext cx="5715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Nicknamed </a:t>
            </a:r>
            <a:r>
              <a:rPr lang="ja-JP" altLang="en-US"/>
              <a:t>“</a:t>
            </a:r>
            <a:r>
              <a:rPr lang="en-US" altLang="ja-JP" dirty="0"/>
              <a:t>Mayor of Silicon Valley</a:t>
            </a:r>
            <a:r>
              <a:rPr lang="ja-JP" altLang="en-US"/>
              <a:t>”</a:t>
            </a:r>
            <a:endParaRPr lang="en-US" altLang="ja-JP" dirty="0"/>
          </a:p>
          <a:p>
            <a:pPr eaLnBrk="1" hangingPunct="1"/>
            <a:r>
              <a:rPr lang="en-US" altLang="en-US" dirty="0"/>
              <a:t>Cofounded Fairchild Semiconductor in 1957</a:t>
            </a:r>
          </a:p>
          <a:p>
            <a:pPr eaLnBrk="1" hangingPunct="1"/>
            <a:r>
              <a:rPr lang="en-US" altLang="en-US" dirty="0"/>
              <a:t>Cofounded Intel in 1968</a:t>
            </a:r>
          </a:p>
          <a:p>
            <a:pPr eaLnBrk="1" hangingPunct="1"/>
            <a:r>
              <a:rPr lang="en-US" altLang="en-US" dirty="0"/>
              <a:t>Co-invented the integrated circuit</a:t>
            </a:r>
          </a:p>
        </p:txBody>
      </p:sp>
      <p:pic>
        <p:nvPicPr>
          <p:cNvPr id="13318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1447800"/>
            <a:ext cx="2519362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E36E412-2FF4-4BC3-9F19-7283CBC46EC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433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Gordon Moore</a:t>
            </a:r>
          </a:p>
        </p:txBody>
      </p:sp>
      <p:sp>
        <p:nvSpPr>
          <p:cNvPr id="14341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643063"/>
            <a:ext cx="3962400" cy="475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Cofounded Intel in 1968 with Robert Noyce. </a:t>
            </a:r>
          </a:p>
          <a:p>
            <a:pPr eaLnBrk="1" hangingPunct="1"/>
            <a:r>
              <a:rPr lang="en-US" altLang="en-US" sz="2800" b="1" dirty="0">
                <a:solidFill>
                  <a:schemeClr val="accent2"/>
                </a:solidFill>
              </a:rPr>
              <a:t>Moore</a:t>
            </a:r>
            <a:r>
              <a:rPr lang="ja-JP" altLang="en-US" sz="2800" b="1">
                <a:solidFill>
                  <a:schemeClr val="accent2"/>
                </a:solidFill>
              </a:rPr>
              <a:t>’</a:t>
            </a:r>
            <a:r>
              <a:rPr lang="en-US" altLang="ja-JP" sz="2800" b="1" dirty="0">
                <a:solidFill>
                  <a:schemeClr val="accent2"/>
                </a:solidFill>
              </a:rPr>
              <a:t>s Law: </a:t>
            </a:r>
            <a:r>
              <a:rPr lang="en-US" altLang="ja-JP" sz="2800" dirty="0"/>
              <a:t>the number of transistors on a computer chip doubles every 1.5 years (observed in 1965)</a:t>
            </a:r>
            <a:endParaRPr lang="en-US" altLang="en-US" sz="2800" dirty="0"/>
          </a:p>
        </p:txBody>
      </p:sp>
      <p:pic>
        <p:nvPicPr>
          <p:cNvPr id="14342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01625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802481" y="17462"/>
            <a:ext cx="7353300" cy="762000"/>
          </a:xfrm>
        </p:spPr>
        <p:txBody>
          <a:bodyPr lIns="90487" tIns="44450" rIns="90487" bIns="44450"/>
          <a:lstStyle/>
          <a:p>
            <a:pPr>
              <a:lnSpc>
                <a:spcPct val="107000"/>
              </a:lnSpc>
            </a:pPr>
            <a:r>
              <a:rPr lang="en-US" altLang="en-US" sz="3200" dirty="0">
                <a:latin typeface="Lucida Sans Unicode" pitchFamily="34" charset="0"/>
                <a:ea typeface="SimSun" pitchFamily="2" charset="-122"/>
              </a:rPr>
              <a:t>Technology Trends: Moore’s Law</a:t>
            </a:r>
          </a:p>
        </p:txBody>
      </p:sp>
      <p:pic>
        <p:nvPicPr>
          <p:cNvPr id="15363" name="Picture 29" descr="mo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t="3607" r="4218" b="6010"/>
          <a:stretch>
            <a:fillRect/>
          </a:stretch>
        </p:blipFill>
        <p:spPr bwMode="auto">
          <a:xfrm>
            <a:off x="686593" y="619041"/>
            <a:ext cx="7469188" cy="480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158496" y="5426243"/>
            <a:ext cx="8799767" cy="127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2400" dirty="0">
                <a:latin typeface="Garamond" pitchFamily="18" charset="0"/>
              </a:rPr>
              <a:t>Since 1975, transistor counts have doubled every two years.</a:t>
            </a:r>
          </a:p>
          <a:p>
            <a:r>
              <a:rPr lang="en-US" altLang="en-US" sz="2400" dirty="0">
                <a:solidFill>
                  <a:srgbClr val="C00000"/>
                </a:solidFill>
                <a:latin typeface="Garamond" pitchFamily="18" charset="0"/>
              </a:rPr>
              <a:t>Moore’s law: wider applications: larger market: higher revenue: more R&amp;D</a:t>
            </a:r>
          </a:p>
        </p:txBody>
      </p:sp>
      <p:sp>
        <p:nvSpPr>
          <p:cNvPr id="1536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E1A2811-311E-4436-96D9-CDDED33AF42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"/>
            <a:ext cx="9067800" cy="675620"/>
          </a:xfrm>
        </p:spPr>
        <p:txBody>
          <a:bodyPr>
            <a:noAutofit/>
          </a:bodyPr>
          <a:lstStyle/>
          <a:p>
            <a:r>
              <a:rPr lang="en-US" sz="2800" cap="none" dirty="0"/>
              <a:t>Introduction: Moore in1965 </a:t>
            </a:r>
            <a:br>
              <a:rPr lang="en-US" sz="2400" b="0" cap="none" dirty="0"/>
            </a:br>
            <a:r>
              <a:rPr lang="en-US" sz="1600" b="0" cap="none" dirty="0"/>
              <a:t>The complexity for minimum component costs has increased at a rate of roughly a factor of two/yr.</a:t>
            </a:r>
            <a:endParaRPr lang="en-US" sz="2400" b="0" cap="none" dirty="0"/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9407990-18F5-42ED-A2B4-7C8AF2E0C2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02" y="752247"/>
            <a:ext cx="8453022" cy="61057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6845D4-5F73-4434-A815-FBFAEC858E1A}"/>
              </a:ext>
            </a:extLst>
          </p:cNvPr>
          <p:cNvSpPr txBox="1"/>
          <p:nvPr/>
        </p:nvSpPr>
        <p:spPr>
          <a:xfrm flipH="1">
            <a:off x="4281543" y="5647765"/>
            <a:ext cx="4668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Cheng’s talk: http://cseweb.ucsd.edu/~kuan/talk20/KTC2020_CK_201014.pdf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5C256-5AAA-4D3A-B799-60CD4FFDA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5311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169"/>
            <a:ext cx="7772400" cy="512027"/>
          </a:xfrm>
        </p:spPr>
        <p:txBody>
          <a:bodyPr>
            <a:normAutofit fontScale="90000"/>
          </a:bodyPr>
          <a:lstStyle/>
          <a:p>
            <a:r>
              <a:rPr lang="en-US" dirty="0"/>
              <a:t>Moore’s Law: Roadmap</a:t>
            </a:r>
          </a:p>
        </p:txBody>
      </p:sp>
      <p:pic>
        <p:nvPicPr>
          <p:cNvPr id="4" name="그림 3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6E279C21-86C6-48D0-8164-657D94BC9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46971"/>
            <a:ext cx="8556171" cy="490119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486A83B-C4D3-4076-8F4D-2CF48F9FF7EF}"/>
              </a:ext>
            </a:extLst>
          </p:cNvPr>
          <p:cNvSpPr txBox="1"/>
          <p:nvPr/>
        </p:nvSpPr>
        <p:spPr>
          <a:xfrm>
            <a:off x="-67000" y="6512277"/>
            <a:ext cx="4172356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800" i="1" dirty="0"/>
              <a:t>[</a:t>
            </a:r>
            <a:r>
              <a:rPr lang="en-US" sz="800" i="1" dirty="0">
                <a:latin typeface="Arial" panose="020B0604020202020204" pitchFamily="34" charset="0"/>
              </a:rPr>
              <a:t>S. M. Y. Sherazi et al., “Standard-cell design architecture options below 5nm node:  The ultimate scaling of FinFET and Nanoshee,”keynote, Proc. SPIE, 2019</a:t>
            </a:r>
            <a:r>
              <a:rPr lang="en-US" sz="800" i="1" dirty="0"/>
              <a:t>]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5E2F57-64C7-4E58-A30C-8B5C92001C19}"/>
              </a:ext>
            </a:extLst>
          </p:cNvPr>
          <p:cNvSpPr txBox="1"/>
          <p:nvPr/>
        </p:nvSpPr>
        <p:spPr>
          <a:xfrm>
            <a:off x="22302" y="519196"/>
            <a:ext cx="8839200" cy="16389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Methods: </a:t>
            </a:r>
          </a:p>
          <a:p>
            <a:pPr>
              <a:lnSpc>
                <a:spcPct val="114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Pitch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only (2008-2013)</a:t>
            </a:r>
          </a:p>
          <a:p>
            <a:pPr>
              <a:lnSpc>
                <a:spcPct val="114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+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Technology Co-Optimization (DTCO: 2012-2025)</a:t>
            </a:r>
          </a:p>
          <a:p>
            <a:pPr>
              <a:lnSpc>
                <a:spcPct val="114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+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Scaling (STCO: 2022-)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0489BE-4100-4D6E-B4A2-074BDEA05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8231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169"/>
            <a:ext cx="7772400" cy="512027"/>
          </a:xfrm>
        </p:spPr>
        <p:txBody>
          <a:bodyPr>
            <a:normAutofit fontScale="90000"/>
          </a:bodyPr>
          <a:lstStyle/>
          <a:p>
            <a:r>
              <a:rPr lang="en-US" dirty="0"/>
              <a:t>Moore’s Law: Roadmap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86A83B-C4D3-4076-8F4D-2CF48F9FF7EF}"/>
              </a:ext>
            </a:extLst>
          </p:cNvPr>
          <p:cNvSpPr txBox="1"/>
          <p:nvPr/>
        </p:nvSpPr>
        <p:spPr>
          <a:xfrm>
            <a:off x="-67000" y="6512277"/>
            <a:ext cx="4172356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800" i="1" dirty="0"/>
              <a:t>[</a:t>
            </a:r>
            <a:r>
              <a:rPr lang="en-US" sz="800" i="1" dirty="0">
                <a:latin typeface="Arial" panose="020B0604020202020204" pitchFamily="34" charset="0"/>
              </a:rPr>
              <a:t>S. M. Y. Sherazi et al., “Standard-cell design architecture options below 5nm node:  The ultimate scaling of FinFET and Nanoshee,”keynote, Proc. SPIE, 2019</a:t>
            </a:r>
            <a:r>
              <a:rPr lang="en-US" sz="800" i="1" dirty="0"/>
              <a:t>]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5E2F57-64C7-4E58-A30C-8B5C92001C19}"/>
              </a:ext>
            </a:extLst>
          </p:cNvPr>
          <p:cNvSpPr txBox="1"/>
          <p:nvPr/>
        </p:nvSpPr>
        <p:spPr>
          <a:xfrm>
            <a:off x="22302" y="519196"/>
            <a:ext cx="8839200" cy="16389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Methods: </a:t>
            </a:r>
          </a:p>
          <a:p>
            <a:pPr>
              <a:lnSpc>
                <a:spcPct val="114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Pitch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only (2008-2013)</a:t>
            </a:r>
          </a:p>
          <a:p>
            <a:pPr>
              <a:lnSpc>
                <a:spcPct val="114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+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Technology Co-Optimization (DTCO: 2012-2025)</a:t>
            </a:r>
          </a:p>
          <a:p>
            <a:pPr>
              <a:lnSpc>
                <a:spcPct val="114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+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Scaling (STCO: 2022-)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CA84206-D5CD-41BA-83F7-D01C2807ED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8353411"/>
              </p:ext>
            </p:extLst>
          </p:nvPr>
        </p:nvGraphicFramePr>
        <p:xfrm>
          <a:off x="0" y="2732477"/>
          <a:ext cx="9144000" cy="3161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Acrobat Document" r:id="rId4" imgW="9191542" imgH="2809811" progId="Acrobat.Document.DC">
                  <p:embed/>
                </p:oleObj>
              </mc:Choice>
              <mc:Fallback>
                <p:oleObj name="Acrobat Document" r:id="rId4" imgW="9191542" imgH="2809811" progId="Acrobat.Document.DC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2CA84206-D5CD-41BA-83F7-D01C2807ED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2732477"/>
                        <a:ext cx="9144000" cy="31613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B99F7-739F-481C-81D4-02D1C693C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3015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169"/>
            <a:ext cx="7772400" cy="512027"/>
          </a:xfrm>
        </p:spPr>
        <p:txBody>
          <a:bodyPr>
            <a:normAutofit fontScale="90000"/>
          </a:bodyPr>
          <a:lstStyle/>
          <a:p>
            <a:r>
              <a:rPr lang="en-US" dirty="0"/>
              <a:t>Moore’s Law: Roadmap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86A83B-C4D3-4076-8F4D-2CF48F9FF7EF}"/>
              </a:ext>
            </a:extLst>
          </p:cNvPr>
          <p:cNvSpPr txBox="1"/>
          <p:nvPr/>
        </p:nvSpPr>
        <p:spPr>
          <a:xfrm>
            <a:off x="-67000" y="6512277"/>
            <a:ext cx="4172356" cy="3385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800" i="1" dirty="0"/>
              <a:t>[</a:t>
            </a:r>
            <a:r>
              <a:rPr lang="en-US" sz="800" i="1" dirty="0">
                <a:latin typeface="Arial" panose="020B0604020202020204" pitchFamily="34" charset="0"/>
              </a:rPr>
              <a:t>S. M. Y. Sherazi et al., “Standard-cell design architecture options below 5nm node:  The ultimate scaling of FinFET and Nanoshee,”keynote, Proc. SPIE, 2019</a:t>
            </a:r>
            <a:r>
              <a:rPr lang="en-US" sz="800" i="1" dirty="0"/>
              <a:t>]</a:t>
            </a:r>
            <a:endParaRPr lang="en-US" sz="7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5E2F57-64C7-4E58-A30C-8B5C92001C19}"/>
              </a:ext>
            </a:extLst>
          </p:cNvPr>
          <p:cNvSpPr txBox="1"/>
          <p:nvPr/>
        </p:nvSpPr>
        <p:spPr>
          <a:xfrm>
            <a:off x="22302" y="519196"/>
            <a:ext cx="8839200" cy="16389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Methods: </a:t>
            </a:r>
          </a:p>
          <a:p>
            <a:pPr>
              <a:lnSpc>
                <a:spcPct val="114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Pitch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only (2008-2013)</a:t>
            </a:r>
          </a:p>
          <a:p>
            <a:pPr>
              <a:lnSpc>
                <a:spcPct val="114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+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Technology Co-Optimization (DTCO: 2012-2025)</a:t>
            </a:r>
          </a:p>
          <a:p>
            <a:pPr>
              <a:lnSpc>
                <a:spcPct val="114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+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Scaling (STCO: 2022-)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6771D7-B251-4D9E-B3FC-9EB4A6B45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011" y="2185071"/>
            <a:ext cx="7639011" cy="467292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30763-B5C4-4097-B408-9324725F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6352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3E699-CCE8-4AC1-BC27-5A1C5145B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0"/>
            <a:ext cx="7772400" cy="60893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Moore’s Law: System Technology Co-Optimization</a:t>
            </a:r>
          </a:p>
        </p:txBody>
      </p:sp>
      <p:pic>
        <p:nvPicPr>
          <p:cNvPr id="5" name="Content Placeholder 4" descr="A picture containing arrow&#10;&#10;Description automatically generated">
            <a:extLst>
              <a:ext uri="{FF2B5EF4-FFF2-40B4-BE49-F238E27FC236}">
                <a16:creationId xmlns:a16="http://schemas.microsoft.com/office/drawing/2014/main" id="{1C6B514B-A3C2-4779-B0B5-6368DA313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62066"/>
            <a:ext cx="8839200" cy="427754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60AB5B-620C-40A9-B87C-05B9C12D3C86}"/>
              </a:ext>
            </a:extLst>
          </p:cNvPr>
          <p:cNvSpPr txBox="1"/>
          <p:nvPr/>
        </p:nvSpPr>
        <p:spPr>
          <a:xfrm>
            <a:off x="5286947" y="6581001"/>
            <a:ext cx="3283078" cy="2769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>
            <a:spAutoFit/>
          </a:bodyPr>
          <a:lstStyle/>
          <a:p>
            <a:r>
              <a:rPr lang="en-US" sz="1200" dirty="0">
                <a:latin typeface="Arial" pitchFamily="34" charset="0"/>
                <a:cs typeface="Arial" pitchFamily="34" charset="0"/>
              </a:rPr>
              <a:t>IEEE IRDS Executive Summary, pp. 53, 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5FB51F-A173-4B24-A335-7C7AF53692B4}"/>
              </a:ext>
            </a:extLst>
          </p:cNvPr>
          <p:cNvSpPr txBox="1"/>
          <p:nvPr/>
        </p:nvSpPr>
        <p:spPr>
          <a:xfrm>
            <a:off x="683390" y="754668"/>
            <a:ext cx="5516254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2.5D/3D fine-pitch assembly + stacking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FE5C1C-6130-4FBD-86A7-50EA5F7DE81B}"/>
              </a:ext>
            </a:extLst>
          </p:cNvPr>
          <p:cNvSpPr txBox="1"/>
          <p:nvPr/>
        </p:nvSpPr>
        <p:spPr>
          <a:xfrm>
            <a:off x="268324" y="5695794"/>
            <a:ext cx="8040493" cy="83099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in the MOSFET device architecture from the 2D planar through 2.5D FinFets to 3D monolithic VLSI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3CA0CC-DCBB-4787-8183-1BF6CC8D7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695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4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New Technologies</a:t>
            </a:r>
            <a:endParaRPr lang="en-GB" altLang="en-US" dirty="0">
              <a:solidFill>
                <a:srgbClr val="C00000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74766" y="1018903"/>
            <a:ext cx="7883434" cy="5077097"/>
          </a:xfrm>
        </p:spPr>
        <p:txBody>
          <a:bodyPr/>
          <a:lstStyle/>
          <a:p>
            <a:pPr eaLnBrk="1" hangingPunct="1"/>
            <a:r>
              <a:rPr lang="en-US" altLang="en-US" dirty="0"/>
              <a:t>New materials and fabrication for devices</a:t>
            </a:r>
          </a:p>
          <a:p>
            <a:pPr lvl="1" eaLnBrk="1" hangingPunct="1"/>
            <a:r>
              <a:rPr lang="en-US" altLang="en-US" dirty="0"/>
              <a:t>Low power devices </a:t>
            </a:r>
          </a:p>
          <a:p>
            <a:pPr lvl="1" eaLnBrk="1" hangingPunct="1"/>
            <a:r>
              <a:rPr lang="en-US" altLang="en-US" dirty="0"/>
              <a:t>Three dimensional integrated circuits</a:t>
            </a:r>
          </a:p>
          <a:p>
            <a:pPr lvl="1" eaLnBrk="1" hangingPunct="1"/>
            <a:r>
              <a:rPr lang="en-US" altLang="en-US" dirty="0"/>
              <a:t>Graphene</a:t>
            </a:r>
          </a:p>
          <a:p>
            <a:pPr eaLnBrk="1" hangingPunct="1"/>
            <a:r>
              <a:rPr lang="en-US" altLang="en-US" dirty="0"/>
              <a:t>New architecture</a:t>
            </a:r>
          </a:p>
          <a:p>
            <a:pPr lvl="1" eaLnBrk="1" hangingPunct="1"/>
            <a:r>
              <a:rPr lang="en-US" altLang="en-US" dirty="0"/>
              <a:t>Machine learning, deep learning</a:t>
            </a:r>
          </a:p>
          <a:p>
            <a:pPr eaLnBrk="1" hangingPunct="1"/>
            <a:r>
              <a:rPr lang="en-US" altLang="en-US" dirty="0"/>
              <a:t>Quantum computing</a:t>
            </a:r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C00000"/>
                </a:solidFill>
              </a:rPr>
              <a:t>Understand the principles to explore the future</a:t>
            </a:r>
          </a:p>
          <a:p>
            <a:pPr lvl="1" eaLnBrk="1" hangingPunct="1">
              <a:buFontTx/>
              <a:buNone/>
            </a:pPr>
            <a:endParaRPr lang="en-US" altLang="en-US" dirty="0"/>
          </a:p>
          <a:p>
            <a:pPr lvl="1"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4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Artificial Intelligence</a:t>
            </a:r>
            <a:endParaRPr lang="en-GB" altLang="en-US" dirty="0">
              <a:solidFill>
                <a:srgbClr val="C00000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33137" y="1018903"/>
            <a:ext cx="8554452" cy="5077097"/>
          </a:xfrm>
        </p:spPr>
        <p:txBody>
          <a:bodyPr/>
          <a:lstStyle/>
          <a:p>
            <a:pPr eaLnBrk="1" hangingPunct="1"/>
            <a:r>
              <a:rPr lang="en-US" altLang="en-US" dirty="0"/>
              <a:t>Logic and Reasoning</a:t>
            </a:r>
          </a:p>
          <a:p>
            <a:pPr eaLnBrk="1" hangingPunct="1"/>
            <a:r>
              <a:rPr lang="en-US" altLang="en-US" dirty="0"/>
              <a:t>Boolean Satisfiability (SAT)</a:t>
            </a:r>
          </a:p>
          <a:p>
            <a:pPr lvl="1" eaLnBrk="1" hangingPunct="1"/>
            <a:r>
              <a:rPr lang="en-US" altLang="en-US" dirty="0"/>
              <a:t>Product of sum clauses</a:t>
            </a:r>
          </a:p>
          <a:p>
            <a:pPr lvl="1" eaLnBrk="1" hangingPunct="1"/>
            <a:r>
              <a:rPr lang="en-US" altLang="en-US" dirty="0"/>
              <a:t>Diagnosis</a:t>
            </a:r>
          </a:p>
          <a:p>
            <a:pPr eaLnBrk="1" hangingPunct="1"/>
            <a:r>
              <a:rPr lang="en-US" altLang="en-US" dirty="0"/>
              <a:t>States and Sequences</a:t>
            </a:r>
          </a:p>
          <a:p>
            <a:pPr lvl="1" eaLnBrk="1" hangingPunct="1"/>
            <a:r>
              <a:rPr lang="en-US" altLang="en-US" dirty="0"/>
              <a:t>Sequential Machines</a:t>
            </a:r>
          </a:p>
          <a:p>
            <a:pPr lvl="1" eaLnBrk="1" hangingPunct="1"/>
            <a:r>
              <a:rPr lang="en-US" altLang="en-US" dirty="0"/>
              <a:t>Reachability</a:t>
            </a:r>
          </a:p>
          <a:p>
            <a:pPr lvl="1" eaLnBrk="1" hangingPunct="1"/>
            <a:r>
              <a:rPr lang="en-US" altLang="en-US" dirty="0"/>
              <a:t>Controllability</a:t>
            </a:r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C00000"/>
                </a:solidFill>
              </a:rPr>
              <a:t>One example of the applications and opportunities</a:t>
            </a:r>
          </a:p>
          <a:p>
            <a:pPr lvl="1"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2560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5" y="0"/>
            <a:ext cx="7772400" cy="901337"/>
          </a:xfrm>
        </p:spPr>
        <p:txBody>
          <a:bodyPr/>
          <a:lstStyle/>
          <a:p>
            <a:pPr eaLnBrk="1" hangingPunct="1"/>
            <a:r>
              <a:rPr lang="en-US" altLang="en-US" dirty="0"/>
              <a:t>Scope</a:t>
            </a:r>
            <a:endParaRPr lang="en-GB" altLang="en-US" dirty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555" y="965156"/>
            <a:ext cx="8018462" cy="438626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The purpose of this course is that we:</a:t>
            </a:r>
          </a:p>
          <a:p>
            <a:pPr eaLnBrk="1" hangingPunct="1"/>
            <a:r>
              <a:rPr lang="en-US" altLang="en-US" dirty="0"/>
              <a:t>Learn the principles of digital design</a:t>
            </a:r>
          </a:p>
          <a:p>
            <a:pPr eaLnBrk="1" hangingPunct="1"/>
            <a:r>
              <a:rPr lang="en-US" altLang="en-US" dirty="0"/>
              <a:t>Learn to systematically debug increasingly complex designs </a:t>
            </a:r>
          </a:p>
          <a:p>
            <a:pPr eaLnBrk="1" hangingPunct="1"/>
            <a:r>
              <a:rPr lang="en-US" altLang="en-US" dirty="0"/>
              <a:t>Design and build digital systems</a:t>
            </a:r>
          </a:p>
          <a:p>
            <a:pPr eaLnBrk="1" hangingPunct="1"/>
            <a:r>
              <a:rPr lang="en-US" altLang="en-US" dirty="0"/>
              <a:t>Learn what’s under the hood of an electronic component</a:t>
            </a:r>
          </a:p>
          <a:p>
            <a:pPr eaLnBrk="1" hangingPunct="1"/>
            <a:r>
              <a:rPr lang="en-US" altLang="en-US" dirty="0"/>
              <a:t>Prepare for the future technology revolution</a:t>
            </a:r>
          </a:p>
          <a:p>
            <a:pPr lvl="1" eaLnBrk="1" hangingPunct="1">
              <a:buFontTx/>
              <a:buNone/>
            </a:pPr>
            <a:endParaRPr lang="en-US" altLang="en-US" dirty="0"/>
          </a:p>
          <a:p>
            <a:pPr lvl="1"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8414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4567" y="185995"/>
            <a:ext cx="7934865" cy="728405"/>
          </a:xfrm>
        </p:spPr>
        <p:txBody>
          <a:bodyPr wrap="none" lIns="63500" tIns="25400" rIns="63500" bIns="25400" anchor="t">
            <a:spAutoFit/>
          </a:bodyPr>
          <a:lstStyle/>
          <a:p>
            <a:r>
              <a:rPr lang="en-US" altLang="en-US" dirty="0">
                <a:latin typeface="Lucida Sans Unicode" pitchFamily="34" charset="0"/>
                <a:ea typeface="SimSun" pitchFamily="2" charset="-122"/>
              </a:rPr>
              <a:t>Position among CSE Courses</a:t>
            </a:r>
          </a:p>
        </p:txBody>
      </p:sp>
      <p:sp>
        <p:nvSpPr>
          <p:cNvPr id="37890" name="Rectangle 1049"/>
          <p:cNvSpPr>
            <a:spLocks noGrp="1" noChangeArrowheads="1"/>
          </p:cNvSpPr>
          <p:nvPr>
            <p:ph type="body" idx="1"/>
          </p:nvPr>
        </p:nvSpPr>
        <p:spPr>
          <a:xfrm>
            <a:off x="304800" y="5029200"/>
            <a:ext cx="9296400" cy="482600"/>
          </a:xfrm>
        </p:spPr>
        <p:txBody>
          <a:bodyPr lIns="63500" tIns="25400" rIns="63500" bIns="25400">
            <a:spAutoFit/>
          </a:bodyPr>
          <a:lstStyle/>
          <a:p>
            <a:r>
              <a:rPr lang="en-US" altLang="en-US" sz="2800" dirty="0">
                <a:ea typeface="SimSun" pitchFamily="2" charset="-122"/>
              </a:rPr>
              <a:t>Big idea: Coordination of many </a:t>
            </a:r>
            <a:r>
              <a:rPr lang="en-US" altLang="en-US" sz="2800" i="1" dirty="0">
                <a:solidFill>
                  <a:schemeClr val="folHlink"/>
                </a:solidFill>
                <a:ea typeface="SimSun" pitchFamily="2" charset="-122"/>
              </a:rPr>
              <a:t>levels of abstraction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657170"/>
            <a:ext cx="8305800" cy="610031"/>
            <a:chOff x="96" y="1525"/>
            <a:chExt cx="5232" cy="585"/>
          </a:xfrm>
        </p:grpSpPr>
        <p:sp>
          <p:nvSpPr>
            <p:cNvPr id="79" name="Oval 3" descr="5%"/>
            <p:cNvSpPr>
              <a:spLocks noChangeArrowheads="1"/>
            </p:cNvSpPr>
            <p:nvPr/>
          </p:nvSpPr>
          <p:spPr bwMode="auto">
            <a:xfrm>
              <a:off x="96" y="1525"/>
              <a:ext cx="5232" cy="585"/>
            </a:xfrm>
            <a:prstGeom prst="ellipse">
              <a:avLst/>
            </a:prstGeom>
            <a:pattFill prst="pct5">
              <a:fgClr>
                <a:srgbClr val="00DFCA"/>
              </a:fgClr>
              <a:bgClr>
                <a:srgbClr val="FFFFFF"/>
              </a:bgClr>
            </a:pattFill>
            <a:ln w="28575">
              <a:solidFill>
                <a:srgbClr val="00DFC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Times New Roman" charset="0"/>
                <a:ea typeface="+mn-ea"/>
              </a:endParaRPr>
            </a:p>
          </p:txBody>
        </p:sp>
        <p:sp>
          <p:nvSpPr>
            <p:cNvPr id="37932" name="Text Box 4"/>
            <p:cNvSpPr txBox="1">
              <a:spLocks noChangeArrowheads="1"/>
            </p:cNvSpPr>
            <p:nvPr/>
          </p:nvSpPr>
          <p:spPr bwMode="auto">
            <a:xfrm>
              <a:off x="3936" y="1549"/>
              <a:ext cx="1016" cy="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3200" b="1" dirty="0">
                  <a:solidFill>
                    <a:srgbClr val="063DE8"/>
                  </a:solidFill>
                  <a:latin typeface="Garamond" pitchFamily="18" charset="0"/>
                  <a:ea typeface="SimSun" pitchFamily="2" charset="-122"/>
                </a:rPr>
                <a:t>CSE 140</a:t>
              </a:r>
              <a:endParaRPr lang="en-US" altLang="en-US" sz="3200" dirty="0">
                <a:solidFill>
                  <a:srgbClr val="000000"/>
                </a:solidFill>
                <a:latin typeface="Garamond" pitchFamily="18" charset="0"/>
                <a:ea typeface="SimSun" pitchFamily="2" charset="-122"/>
              </a:endParaRPr>
            </a:p>
          </p:txBody>
        </p:sp>
      </p:grpSp>
      <p:sp>
        <p:nvSpPr>
          <p:cNvPr id="81" name="Rectangle 7"/>
          <p:cNvSpPr>
            <a:spLocks noChangeArrowheads="1"/>
          </p:cNvSpPr>
          <p:nvPr/>
        </p:nvSpPr>
        <p:spPr bwMode="auto">
          <a:xfrm>
            <a:off x="4572000" y="2971800"/>
            <a:ext cx="12827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I/O system</a:t>
            </a:r>
          </a:p>
        </p:txBody>
      </p:sp>
      <p:sp>
        <p:nvSpPr>
          <p:cNvPr id="82" name="Rectangle 8"/>
          <p:cNvSpPr>
            <a:spLocks noChangeArrowheads="1"/>
          </p:cNvSpPr>
          <p:nvPr/>
        </p:nvSpPr>
        <p:spPr bwMode="auto">
          <a:xfrm>
            <a:off x="2908300" y="4394200"/>
            <a:ext cx="25400" cy="279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3" name="Rectangle 9"/>
          <p:cNvSpPr>
            <a:spLocks noChangeArrowheads="1"/>
          </p:cNvSpPr>
          <p:nvPr/>
        </p:nvSpPr>
        <p:spPr bwMode="auto">
          <a:xfrm>
            <a:off x="2362200" y="2971800"/>
            <a:ext cx="1244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Processor</a:t>
            </a:r>
          </a:p>
        </p:txBody>
      </p:sp>
      <p:sp>
        <p:nvSpPr>
          <p:cNvPr id="84" name="Rectangle 10"/>
          <p:cNvSpPr>
            <a:spLocks noChangeArrowheads="1"/>
          </p:cNvSpPr>
          <p:nvPr/>
        </p:nvSpPr>
        <p:spPr bwMode="auto">
          <a:xfrm>
            <a:off x="2286000" y="2965450"/>
            <a:ext cx="3810000" cy="381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5" name="Line 11"/>
          <p:cNvSpPr>
            <a:spLocks noChangeShapeType="1"/>
          </p:cNvSpPr>
          <p:nvPr/>
        </p:nvSpPr>
        <p:spPr bwMode="auto">
          <a:xfrm>
            <a:off x="4572000" y="2971800"/>
            <a:ext cx="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6" name="Rectangle 12"/>
          <p:cNvSpPr>
            <a:spLocks noChangeArrowheads="1"/>
          </p:cNvSpPr>
          <p:nvPr/>
        </p:nvSpPr>
        <p:spPr bwMode="auto">
          <a:xfrm>
            <a:off x="2743200" y="2057400"/>
            <a:ext cx="1117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Compiler</a:t>
            </a:r>
          </a:p>
        </p:txBody>
      </p:sp>
      <p:sp>
        <p:nvSpPr>
          <p:cNvPr id="87" name="Rectangle 13"/>
          <p:cNvSpPr>
            <a:spLocks noChangeArrowheads="1"/>
          </p:cNvSpPr>
          <p:nvPr/>
        </p:nvSpPr>
        <p:spPr bwMode="auto">
          <a:xfrm>
            <a:off x="2743200" y="2438400"/>
            <a:ext cx="1295400" cy="33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8" name="Rectangle 14"/>
          <p:cNvSpPr>
            <a:spLocks noChangeArrowheads="1"/>
          </p:cNvSpPr>
          <p:nvPr/>
        </p:nvSpPr>
        <p:spPr bwMode="auto">
          <a:xfrm>
            <a:off x="4267200" y="1752600"/>
            <a:ext cx="1206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Operating</a:t>
            </a:r>
          </a:p>
        </p:txBody>
      </p:sp>
      <p:sp>
        <p:nvSpPr>
          <p:cNvPr id="89" name="Rectangle 15"/>
          <p:cNvSpPr>
            <a:spLocks noChangeArrowheads="1"/>
          </p:cNvSpPr>
          <p:nvPr/>
        </p:nvSpPr>
        <p:spPr bwMode="auto">
          <a:xfrm>
            <a:off x="4279900" y="2057400"/>
            <a:ext cx="12700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System</a:t>
            </a:r>
          </a:p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(Mac OSX)</a:t>
            </a:r>
          </a:p>
        </p:txBody>
      </p:sp>
      <p:sp>
        <p:nvSpPr>
          <p:cNvPr id="90" name="Line 16"/>
          <p:cNvSpPr>
            <a:spLocks noChangeShapeType="1"/>
          </p:cNvSpPr>
          <p:nvPr/>
        </p:nvSpPr>
        <p:spPr bwMode="auto">
          <a:xfrm flipV="1">
            <a:off x="3505200" y="1752600"/>
            <a:ext cx="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1" name="Line 17"/>
          <p:cNvSpPr>
            <a:spLocks noChangeShapeType="1"/>
          </p:cNvSpPr>
          <p:nvPr/>
        </p:nvSpPr>
        <p:spPr bwMode="auto">
          <a:xfrm>
            <a:off x="3511550" y="1752600"/>
            <a:ext cx="22034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2" name="Line 18"/>
          <p:cNvSpPr>
            <a:spLocks noChangeShapeType="1"/>
          </p:cNvSpPr>
          <p:nvPr/>
        </p:nvSpPr>
        <p:spPr bwMode="auto">
          <a:xfrm>
            <a:off x="5715000" y="1752600"/>
            <a:ext cx="0" cy="10541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3" name="Rectangle 19"/>
          <p:cNvSpPr>
            <a:spLocks noChangeArrowheads="1"/>
          </p:cNvSpPr>
          <p:nvPr/>
        </p:nvSpPr>
        <p:spPr bwMode="auto">
          <a:xfrm>
            <a:off x="2667000" y="1397000"/>
            <a:ext cx="28702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Application (ex: browser)</a:t>
            </a:r>
          </a:p>
        </p:txBody>
      </p:sp>
      <p:sp>
        <p:nvSpPr>
          <p:cNvPr id="94" name="Line 20"/>
          <p:cNvSpPr>
            <a:spLocks noChangeShapeType="1"/>
          </p:cNvSpPr>
          <p:nvPr/>
        </p:nvSpPr>
        <p:spPr bwMode="auto">
          <a:xfrm flipV="1">
            <a:off x="2438400" y="1295400"/>
            <a:ext cx="0" cy="1447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5" name="Line 21"/>
          <p:cNvSpPr>
            <a:spLocks noChangeShapeType="1"/>
          </p:cNvSpPr>
          <p:nvPr/>
        </p:nvSpPr>
        <p:spPr bwMode="auto">
          <a:xfrm>
            <a:off x="5562600" y="1301750"/>
            <a:ext cx="0" cy="444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6" name="Rectangle 22"/>
          <p:cNvSpPr>
            <a:spLocks noChangeArrowheads="1"/>
          </p:cNvSpPr>
          <p:nvPr/>
        </p:nvSpPr>
        <p:spPr bwMode="auto">
          <a:xfrm>
            <a:off x="3187700" y="3873500"/>
            <a:ext cx="1651000" cy="330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Digital Design</a:t>
            </a:r>
          </a:p>
        </p:txBody>
      </p: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2724150" y="3841750"/>
            <a:ext cx="2654300" cy="3429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8" name="Rectangle 24"/>
          <p:cNvSpPr>
            <a:spLocks noChangeArrowheads="1"/>
          </p:cNvSpPr>
          <p:nvPr/>
        </p:nvSpPr>
        <p:spPr bwMode="auto">
          <a:xfrm>
            <a:off x="3124200" y="4165600"/>
            <a:ext cx="1676400" cy="330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Circuit Design</a:t>
            </a:r>
          </a:p>
        </p:txBody>
      </p:sp>
      <p:sp>
        <p:nvSpPr>
          <p:cNvPr id="99" name="Rectangle 25"/>
          <p:cNvSpPr>
            <a:spLocks noChangeArrowheads="1"/>
          </p:cNvSpPr>
          <p:nvPr/>
        </p:nvSpPr>
        <p:spPr bwMode="auto">
          <a:xfrm>
            <a:off x="2895600" y="4191000"/>
            <a:ext cx="2247900" cy="304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0" name="Rectangle 26" descr="50%"/>
          <p:cNvSpPr>
            <a:spLocks noChangeArrowheads="1"/>
          </p:cNvSpPr>
          <p:nvPr/>
        </p:nvSpPr>
        <p:spPr bwMode="auto">
          <a:xfrm>
            <a:off x="838200" y="2743200"/>
            <a:ext cx="5372100" cy="192088"/>
          </a:xfrm>
          <a:prstGeom prst="rect">
            <a:avLst/>
          </a:prstGeom>
          <a:pattFill prst="pct50">
            <a:fgClr>
              <a:srgbClr val="FC0128"/>
            </a:fgClr>
            <a:bgClr>
              <a:srgbClr val="FFFFFF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1" name="Rectangle 27"/>
          <p:cNvSpPr>
            <a:spLocks noChangeArrowheads="1"/>
          </p:cNvSpPr>
          <p:nvPr/>
        </p:nvSpPr>
        <p:spPr bwMode="auto">
          <a:xfrm>
            <a:off x="6172200" y="2743200"/>
            <a:ext cx="1727200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Instruction Set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 Architecture</a:t>
            </a:r>
          </a:p>
        </p:txBody>
      </p:sp>
      <p:sp>
        <p:nvSpPr>
          <p:cNvPr id="102" name="Line 28"/>
          <p:cNvSpPr>
            <a:spLocks noChangeShapeType="1"/>
          </p:cNvSpPr>
          <p:nvPr/>
        </p:nvSpPr>
        <p:spPr bwMode="auto">
          <a:xfrm>
            <a:off x="2444750" y="1295400"/>
            <a:ext cx="3117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3" name="Rectangle 29"/>
          <p:cNvSpPr>
            <a:spLocks noChangeArrowheads="1"/>
          </p:cNvSpPr>
          <p:nvPr/>
        </p:nvSpPr>
        <p:spPr bwMode="auto">
          <a:xfrm>
            <a:off x="2881313" y="3406775"/>
            <a:ext cx="23272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Datapath &amp; Control </a:t>
            </a:r>
          </a:p>
        </p:txBody>
      </p:sp>
      <p:sp>
        <p:nvSpPr>
          <p:cNvPr id="104" name="Rectangle 30"/>
          <p:cNvSpPr>
            <a:spLocks noChangeArrowheads="1"/>
          </p:cNvSpPr>
          <p:nvPr/>
        </p:nvSpPr>
        <p:spPr bwMode="auto">
          <a:xfrm>
            <a:off x="2597150" y="3359150"/>
            <a:ext cx="2882900" cy="4445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37916" name="Rectangle 31"/>
          <p:cNvSpPr>
            <a:spLocks noChangeArrowheads="1"/>
          </p:cNvSpPr>
          <p:nvPr/>
        </p:nvSpPr>
        <p:spPr bwMode="auto">
          <a:xfrm>
            <a:off x="3276600" y="4467225"/>
            <a:ext cx="1295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  <a:ea typeface="SimSun" pitchFamily="2" charset="-122"/>
              </a:rPr>
              <a:t>Transistors</a:t>
            </a:r>
          </a:p>
        </p:txBody>
      </p:sp>
      <p:sp>
        <p:nvSpPr>
          <p:cNvPr id="106" name="Rectangle 32"/>
          <p:cNvSpPr>
            <a:spLocks noChangeArrowheads="1"/>
          </p:cNvSpPr>
          <p:nvPr/>
        </p:nvSpPr>
        <p:spPr bwMode="auto">
          <a:xfrm>
            <a:off x="2978150" y="4502150"/>
            <a:ext cx="2044700" cy="2984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7" name="Line 33"/>
          <p:cNvSpPr>
            <a:spLocks noChangeShapeType="1"/>
          </p:cNvSpPr>
          <p:nvPr/>
        </p:nvSpPr>
        <p:spPr bwMode="auto">
          <a:xfrm>
            <a:off x="3581400" y="2971800"/>
            <a:ext cx="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8" name="Rectangle 34"/>
          <p:cNvSpPr>
            <a:spLocks noChangeArrowheads="1"/>
          </p:cNvSpPr>
          <p:nvPr/>
        </p:nvSpPr>
        <p:spPr bwMode="auto">
          <a:xfrm>
            <a:off x="3568700" y="2971800"/>
            <a:ext cx="10033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Memory</a:t>
            </a:r>
          </a:p>
        </p:txBody>
      </p:sp>
      <p:sp>
        <p:nvSpPr>
          <p:cNvPr id="109" name="Text Box 35"/>
          <p:cNvSpPr txBox="1">
            <a:spLocks noChangeArrowheads="1"/>
          </p:cNvSpPr>
          <p:nvPr/>
        </p:nvSpPr>
        <p:spPr bwMode="auto">
          <a:xfrm>
            <a:off x="762000" y="2895600"/>
            <a:ext cx="157927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Times New Roman" charset="0"/>
                <a:ea typeface="+mn-ea"/>
              </a:rPr>
              <a:t>Architecture</a:t>
            </a:r>
          </a:p>
        </p:txBody>
      </p:sp>
      <p:sp>
        <p:nvSpPr>
          <p:cNvPr id="110" name="Text Box 36"/>
          <p:cNvSpPr txBox="1">
            <a:spLocks noChangeArrowheads="1"/>
          </p:cNvSpPr>
          <p:nvPr/>
        </p:nvSpPr>
        <p:spPr bwMode="auto">
          <a:xfrm>
            <a:off x="762000" y="2362200"/>
            <a:ext cx="12573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Times New Roman" charset="0"/>
                <a:ea typeface="+mn-ea"/>
              </a:rPr>
              <a:t>Software</a:t>
            </a:r>
          </a:p>
        </p:txBody>
      </p:sp>
      <p:sp>
        <p:nvSpPr>
          <p:cNvPr id="111" name="Line 37"/>
          <p:cNvSpPr>
            <a:spLocks noChangeShapeType="1"/>
          </p:cNvSpPr>
          <p:nvPr/>
        </p:nvSpPr>
        <p:spPr bwMode="auto">
          <a:xfrm flipV="1">
            <a:off x="2133600" y="1752600"/>
            <a:ext cx="0" cy="990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2133600" y="2946400"/>
            <a:ext cx="0" cy="1066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3" name="Rectangle 39"/>
          <p:cNvSpPr>
            <a:spLocks noChangeArrowheads="1"/>
          </p:cNvSpPr>
          <p:nvPr/>
        </p:nvSpPr>
        <p:spPr bwMode="auto">
          <a:xfrm>
            <a:off x="2755900" y="2057400"/>
            <a:ext cx="1143000" cy="33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4" name="Rectangle 40"/>
          <p:cNvSpPr>
            <a:spLocks noChangeArrowheads="1"/>
          </p:cNvSpPr>
          <p:nvPr/>
        </p:nvSpPr>
        <p:spPr bwMode="auto">
          <a:xfrm>
            <a:off x="2743200" y="2438400"/>
            <a:ext cx="1371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Assembler</a:t>
            </a:r>
          </a:p>
        </p:txBody>
      </p:sp>
      <p:sp>
        <p:nvSpPr>
          <p:cNvPr id="37926" name="Text Box 15"/>
          <p:cNvSpPr txBox="1">
            <a:spLocks noChangeArrowheads="1"/>
          </p:cNvSpPr>
          <p:nvPr/>
        </p:nvSpPr>
        <p:spPr bwMode="auto">
          <a:xfrm>
            <a:off x="8145463" y="6583363"/>
            <a:ext cx="998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1200" dirty="0">
                <a:solidFill>
                  <a:schemeClr val="bg2"/>
                </a:solidFill>
                <a:latin typeface="Garamond" pitchFamily="18" charset="0"/>
                <a:ea typeface="SimSun" pitchFamily="2" charset="-122"/>
                <a:sym typeface="Symbol" pitchFamily="18" charset="2"/>
              </a:rPr>
              <a:t>Dan Garcia</a:t>
            </a:r>
          </a:p>
        </p:txBody>
      </p:sp>
      <p:sp>
        <p:nvSpPr>
          <p:cNvPr id="37927" name="Text Box 4"/>
          <p:cNvSpPr txBox="1">
            <a:spLocks noChangeArrowheads="1"/>
          </p:cNvSpPr>
          <p:nvPr/>
        </p:nvSpPr>
        <p:spPr bwMode="auto">
          <a:xfrm>
            <a:off x="3432175" y="1676400"/>
            <a:ext cx="987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120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28" name="Text Box 4"/>
          <p:cNvSpPr txBox="1">
            <a:spLocks noChangeArrowheads="1"/>
          </p:cNvSpPr>
          <p:nvPr/>
        </p:nvSpPr>
        <p:spPr bwMode="auto">
          <a:xfrm>
            <a:off x="760413" y="3222625"/>
            <a:ext cx="9717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141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29" name="Text Box 4"/>
          <p:cNvSpPr txBox="1">
            <a:spLocks noChangeArrowheads="1"/>
          </p:cNvSpPr>
          <p:nvPr/>
        </p:nvSpPr>
        <p:spPr bwMode="auto">
          <a:xfrm>
            <a:off x="2597150" y="1752600"/>
            <a:ext cx="971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131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30" name="Text Box 4"/>
          <p:cNvSpPr txBox="1">
            <a:spLocks noChangeArrowheads="1"/>
          </p:cNvSpPr>
          <p:nvPr/>
        </p:nvSpPr>
        <p:spPr bwMode="auto">
          <a:xfrm>
            <a:off x="2657475" y="914400"/>
            <a:ext cx="2066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Algos: CSE 100, 101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FC93AE-6371-46D9-9086-A1EE94EC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8027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3660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DF31C2-3F9A-4FCA-AA19-A653FB2015F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16387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381000" y="76200"/>
            <a:ext cx="84582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Principle of Abstraction</a:t>
            </a:r>
          </a:p>
        </p:txBody>
      </p:sp>
      <p:sp>
        <p:nvSpPr>
          <p:cNvPr id="16389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9863" y="5199063"/>
            <a:ext cx="53165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/>
              <a:t>Abstraction: Hiding details when they are not </a:t>
            </a:r>
            <a:r>
              <a:rPr lang="en-US" altLang="ja-JP" sz="2800" dirty="0"/>
              <a:t>important</a:t>
            </a:r>
            <a:endParaRPr lang="en-US" altLang="en-US" sz="2800" dirty="0"/>
          </a:p>
        </p:txBody>
      </p:sp>
      <p:graphicFrame>
        <p:nvGraphicFramePr>
          <p:cNvPr id="16390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4757738" y="958850"/>
          <a:ext cx="4048125" cy="589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Visio" r:id="rId8" imgW="2372250" imgH="4162886" progId="Visio.Drawing.11">
                  <p:embed/>
                </p:oleObj>
              </mc:Choice>
              <mc:Fallback>
                <p:oleObj name="Visio" r:id="rId8" imgW="2372250" imgH="4162886" progId="Visio.Drawing.11">
                  <p:embed/>
                  <p:pic>
                    <p:nvPicPr>
                      <p:cNvPr id="1639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738" y="958850"/>
                        <a:ext cx="4048125" cy="589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TextBox 1"/>
          <p:cNvSpPr txBox="1">
            <a:spLocks noChangeArrowheads="1"/>
          </p:cNvSpPr>
          <p:nvPr/>
        </p:nvSpPr>
        <p:spPr bwMode="auto">
          <a:xfrm>
            <a:off x="3184525" y="2133600"/>
            <a:ext cx="1292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30</a:t>
            </a:r>
          </a:p>
        </p:txBody>
      </p:sp>
      <p:sp>
        <p:nvSpPr>
          <p:cNvPr id="3" name="Left Brace 2"/>
          <p:cNvSpPr>
            <a:spLocks/>
          </p:cNvSpPr>
          <p:nvPr/>
        </p:nvSpPr>
        <p:spPr bwMode="auto">
          <a:xfrm>
            <a:off x="4656138" y="2065338"/>
            <a:ext cx="508000" cy="525462"/>
          </a:xfrm>
          <a:prstGeom prst="leftBrace">
            <a:avLst>
              <a:gd name="adj1" fmla="val 8332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Left Brace 8"/>
          <p:cNvSpPr>
            <a:spLocks/>
          </p:cNvSpPr>
          <p:nvPr/>
        </p:nvSpPr>
        <p:spPr bwMode="auto">
          <a:xfrm>
            <a:off x="4452938" y="2692400"/>
            <a:ext cx="508000" cy="881063"/>
          </a:xfrm>
          <a:prstGeom prst="leftBrace">
            <a:avLst>
              <a:gd name="adj1" fmla="val 8335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394" name="TextBox 9"/>
          <p:cNvSpPr txBox="1">
            <a:spLocks noChangeArrowheads="1"/>
          </p:cNvSpPr>
          <p:nvPr/>
        </p:nvSpPr>
        <p:spPr bwMode="auto">
          <a:xfrm>
            <a:off x="2963863" y="2776538"/>
            <a:ext cx="1471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141</a:t>
            </a:r>
          </a:p>
        </p:txBody>
      </p:sp>
      <p:sp>
        <p:nvSpPr>
          <p:cNvPr id="11" name="Left Brace 10"/>
          <p:cNvSpPr>
            <a:spLocks/>
          </p:cNvSpPr>
          <p:nvPr/>
        </p:nvSpPr>
        <p:spPr bwMode="auto">
          <a:xfrm>
            <a:off x="4503738" y="3319463"/>
            <a:ext cx="542925" cy="1557337"/>
          </a:xfrm>
          <a:prstGeom prst="leftBrace">
            <a:avLst>
              <a:gd name="adj1" fmla="val 8326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396" name="TextBox 11"/>
          <p:cNvSpPr txBox="1">
            <a:spLocks noChangeArrowheads="1"/>
          </p:cNvSpPr>
          <p:nvPr/>
        </p:nvSpPr>
        <p:spPr bwMode="auto">
          <a:xfrm>
            <a:off x="2794000" y="3776663"/>
            <a:ext cx="14716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140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80000" y="2014538"/>
            <a:ext cx="474663" cy="33528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A553B3-10FB-4CD3-901F-CE574A406B8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grpSp>
        <p:nvGrpSpPr>
          <p:cNvPr id="20483" name="Group 45"/>
          <p:cNvGrpSpPr>
            <a:grpSpLocks/>
          </p:cNvGrpSpPr>
          <p:nvPr/>
        </p:nvGrpSpPr>
        <p:grpSpPr bwMode="auto">
          <a:xfrm>
            <a:off x="5005388" y="1220788"/>
            <a:ext cx="3632200" cy="1917700"/>
            <a:chOff x="264" y="792"/>
            <a:chExt cx="2288" cy="1208"/>
          </a:xfrm>
        </p:grpSpPr>
        <p:sp>
          <p:nvSpPr>
            <p:cNvPr id="20511" name="Rectangle 46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512" name="Line 47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3" name="Text Box 48"/>
            <p:cNvSpPr txBox="1">
              <a:spLocks noChangeArrowheads="1"/>
            </p:cNvSpPr>
            <p:nvPr/>
          </p:nvSpPr>
          <p:spPr bwMode="auto">
            <a:xfrm>
              <a:off x="1984" y="1264"/>
              <a:ext cx="56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(x,s)</a:t>
              </a:r>
            </a:p>
          </p:txBody>
        </p:sp>
        <p:sp>
          <p:nvSpPr>
            <p:cNvPr id="20514" name="Line 49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5" name="Text Box 50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16" name="Line 51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7" name="Line 52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8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47700" y="482600"/>
            <a:ext cx="7810500" cy="457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Combinational Logic vs Sequential Network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533400" y="4022725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Combinational logic:</a:t>
            </a:r>
          </a:p>
        </p:txBody>
      </p:sp>
      <p:sp>
        <p:nvSpPr>
          <p:cNvPr id="20486" name="Text Box 17"/>
          <p:cNvSpPr txBox="1">
            <a:spLocks noChangeArrowheads="1"/>
          </p:cNvSpPr>
          <p:nvPr/>
        </p:nvSpPr>
        <p:spPr bwMode="auto">
          <a:xfrm>
            <a:off x="685800" y="4556125"/>
            <a:ext cx="2438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 = f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,..,x</a:t>
            </a:r>
            <a:r>
              <a:rPr lang="en-US" altLang="en-US" sz="2000" baseline="-25000" dirty="0"/>
              <a:t>n</a:t>
            </a:r>
            <a:r>
              <a:rPr lang="en-US" altLang="en-US" sz="2000" dirty="0"/>
              <a:t>)</a:t>
            </a:r>
          </a:p>
        </p:txBody>
      </p:sp>
      <p:sp>
        <p:nvSpPr>
          <p:cNvPr id="20487" name="Rectangle 24"/>
          <p:cNvSpPr>
            <a:spLocks noChangeArrowheads="1"/>
          </p:cNvSpPr>
          <p:nvPr/>
        </p:nvSpPr>
        <p:spPr bwMode="auto">
          <a:xfrm>
            <a:off x="6553200" y="1781175"/>
            <a:ext cx="266700" cy="9144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0488" name="Line 25"/>
          <p:cNvSpPr>
            <a:spLocks noChangeShapeType="1"/>
          </p:cNvSpPr>
          <p:nvPr/>
        </p:nvSpPr>
        <p:spPr bwMode="auto">
          <a:xfrm flipV="1">
            <a:off x="6692900" y="269557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9" name="Text Box 26"/>
          <p:cNvSpPr txBox="1">
            <a:spLocks noChangeArrowheads="1"/>
          </p:cNvSpPr>
          <p:nvPr/>
        </p:nvSpPr>
        <p:spPr bwMode="auto">
          <a:xfrm>
            <a:off x="6308725" y="3305175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</a:t>
            </a:r>
          </a:p>
        </p:txBody>
      </p:sp>
      <p:sp>
        <p:nvSpPr>
          <p:cNvPr id="20490" name="Text Box 27"/>
          <p:cNvSpPr txBox="1">
            <a:spLocks noChangeArrowheads="1"/>
          </p:cNvSpPr>
          <p:nvPr/>
        </p:nvSpPr>
        <p:spPr bwMode="auto">
          <a:xfrm>
            <a:off x="4038600" y="3721100"/>
            <a:ext cx="3644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Sequential Networks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1. Memory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2. Time Steps (Clock)</a:t>
            </a:r>
          </a:p>
        </p:txBody>
      </p:sp>
      <p:sp>
        <p:nvSpPr>
          <p:cNvPr id="20491" name="Text Box 28"/>
          <p:cNvSpPr txBox="1">
            <a:spLocks noChangeArrowheads="1"/>
          </p:cNvSpPr>
          <p:nvPr/>
        </p:nvSpPr>
        <p:spPr bwMode="auto">
          <a:xfrm>
            <a:off x="4152900" y="4953000"/>
            <a:ext cx="42672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i</a:t>
            </a:r>
            <a:r>
              <a:rPr lang="en-US" altLang="en-US" sz="2000" baseline="30000" dirty="0"/>
              <a:t>t </a:t>
            </a:r>
            <a:r>
              <a:rPr lang="en-US" altLang="en-US" sz="2000" dirty="0"/>
              <a:t>= f</a:t>
            </a:r>
            <a:r>
              <a:rPr lang="en-US" altLang="en-US" sz="2000" baseline="-25000" dirty="0"/>
              <a:t>i 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,…,x</a:t>
            </a:r>
            <a:r>
              <a:rPr lang="en-US" altLang="en-US" sz="2000" baseline="-25000" dirty="0"/>
              <a:t>n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s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…,s</a:t>
            </a:r>
            <a:r>
              <a:rPr lang="en-US" altLang="en-US" sz="2000" baseline="-25000" dirty="0"/>
              <a:t>m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s</a:t>
            </a:r>
            <a:r>
              <a:rPr lang="en-US" altLang="en-US" sz="2000" baseline="-25000" dirty="0"/>
              <a:t>i</a:t>
            </a:r>
            <a:r>
              <a:rPr lang="en-US" altLang="en-US" sz="2000" baseline="30000" dirty="0"/>
              <a:t>t+1</a:t>
            </a:r>
            <a:r>
              <a:rPr lang="en-US" altLang="en-US" sz="2000" dirty="0"/>
              <a:t> = g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,…,x</a:t>
            </a:r>
            <a:r>
              <a:rPr lang="en-US" altLang="en-US" sz="2000" baseline="-25000" dirty="0"/>
              <a:t>n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s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,…,s</a:t>
            </a:r>
            <a:r>
              <a:rPr lang="en-US" altLang="en-US" sz="2000" baseline="-25000" dirty="0"/>
              <a:t>m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)</a:t>
            </a:r>
          </a:p>
        </p:txBody>
      </p:sp>
      <p:grpSp>
        <p:nvGrpSpPr>
          <p:cNvPr id="20492" name="Group 34"/>
          <p:cNvGrpSpPr>
            <a:grpSpLocks/>
          </p:cNvGrpSpPr>
          <p:nvPr/>
        </p:nvGrpSpPr>
        <p:grpSpPr bwMode="auto">
          <a:xfrm>
            <a:off x="419100" y="1257300"/>
            <a:ext cx="3429000" cy="1917700"/>
            <a:chOff x="264" y="792"/>
            <a:chExt cx="2160" cy="1208"/>
          </a:xfrm>
        </p:grpSpPr>
        <p:sp>
          <p:nvSpPr>
            <p:cNvPr id="20503" name="Rectangle 10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504" name="Line 11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5" name="Text Box 12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  <p:sp>
          <p:nvSpPr>
            <p:cNvPr id="20506" name="Line 13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7" name="Text Box 14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08" name="Line 15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9" name="Line 16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0" name="Text Box 30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</p:grpSp>
      <p:grpSp>
        <p:nvGrpSpPr>
          <p:cNvPr id="20493" name="Group 35"/>
          <p:cNvGrpSpPr>
            <a:grpSpLocks/>
          </p:cNvGrpSpPr>
          <p:nvPr/>
        </p:nvGrpSpPr>
        <p:grpSpPr bwMode="auto">
          <a:xfrm>
            <a:off x="419100" y="1257300"/>
            <a:ext cx="3429000" cy="1917700"/>
            <a:chOff x="264" y="792"/>
            <a:chExt cx="2160" cy="1208"/>
          </a:xfrm>
        </p:grpSpPr>
        <p:sp>
          <p:nvSpPr>
            <p:cNvPr id="20495" name="Rectangle 36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496" name="Line 37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Text Box 38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  <p:sp>
          <p:nvSpPr>
            <p:cNvPr id="20498" name="Line 39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Text Box 40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00" name="Line 41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1" name="Line 42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Text Box 43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</p:grpSp>
      <p:sp>
        <p:nvSpPr>
          <p:cNvPr id="20494" name="Text Box 55"/>
          <p:cNvSpPr txBox="1">
            <a:spLocks noChangeArrowheads="1"/>
          </p:cNvSpPr>
          <p:nvPr/>
        </p:nvSpPr>
        <p:spPr bwMode="auto">
          <a:xfrm>
            <a:off x="6537325" y="200977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376EE65-3EDE-4AD0-9C75-F143D3615C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1" y="165100"/>
            <a:ext cx="7267574" cy="6223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Scope: Overall Picture of CS140</a:t>
            </a:r>
          </a:p>
        </p:txBody>
      </p:sp>
      <p:grpSp>
        <p:nvGrpSpPr>
          <p:cNvPr id="19460" name="Group 35"/>
          <p:cNvGrpSpPr>
            <a:grpSpLocks/>
          </p:cNvGrpSpPr>
          <p:nvPr/>
        </p:nvGrpSpPr>
        <p:grpSpPr bwMode="auto">
          <a:xfrm>
            <a:off x="5470525" y="1752600"/>
            <a:ext cx="3038475" cy="3352800"/>
            <a:chOff x="3414" y="1104"/>
            <a:chExt cx="1914" cy="2112"/>
          </a:xfrm>
        </p:grpSpPr>
        <p:sp>
          <p:nvSpPr>
            <p:cNvPr id="19486" name="Oval 24"/>
            <p:cNvSpPr>
              <a:spLocks noChangeArrowheads="1"/>
            </p:cNvSpPr>
            <p:nvPr/>
          </p:nvSpPr>
          <p:spPr bwMode="auto">
            <a:xfrm>
              <a:off x="4128" y="1104"/>
              <a:ext cx="1200" cy="211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9487" name="Text Box 25"/>
            <p:cNvSpPr txBox="1">
              <a:spLocks noChangeArrowheads="1"/>
            </p:cNvSpPr>
            <p:nvPr/>
          </p:nvSpPr>
          <p:spPr bwMode="auto">
            <a:xfrm>
              <a:off x="4292" y="1803"/>
              <a:ext cx="926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Sequential machine</a:t>
              </a:r>
            </a:p>
          </p:txBody>
        </p:sp>
        <p:sp>
          <p:nvSpPr>
            <p:cNvPr id="19488" name="Line 27"/>
            <p:cNvSpPr>
              <a:spLocks noChangeShapeType="1"/>
            </p:cNvSpPr>
            <p:nvPr/>
          </p:nvSpPr>
          <p:spPr bwMode="auto">
            <a:xfrm>
              <a:off x="388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9" name="Line 28"/>
            <p:cNvSpPr>
              <a:spLocks noChangeShapeType="1"/>
            </p:cNvSpPr>
            <p:nvPr/>
          </p:nvSpPr>
          <p:spPr bwMode="auto">
            <a:xfrm flipH="1">
              <a:off x="3884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0" name="Text Box 29"/>
            <p:cNvSpPr txBox="1">
              <a:spLocks noChangeArrowheads="1"/>
            </p:cNvSpPr>
            <p:nvPr/>
          </p:nvSpPr>
          <p:spPr bwMode="auto">
            <a:xfrm>
              <a:off x="3414" y="1210"/>
              <a:ext cx="9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Conditions</a:t>
              </a:r>
            </a:p>
          </p:txBody>
        </p:sp>
        <p:sp>
          <p:nvSpPr>
            <p:cNvPr id="19491" name="Text Box 30"/>
            <p:cNvSpPr txBox="1">
              <a:spLocks noChangeArrowheads="1"/>
            </p:cNvSpPr>
            <p:nvPr/>
          </p:nvSpPr>
          <p:spPr bwMode="auto">
            <a:xfrm>
              <a:off x="3590" y="2810"/>
              <a:ext cx="7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Control</a:t>
              </a:r>
            </a:p>
          </p:txBody>
        </p:sp>
      </p:grpSp>
      <p:grpSp>
        <p:nvGrpSpPr>
          <p:cNvPr id="19461" name="Group 37"/>
          <p:cNvGrpSpPr>
            <a:grpSpLocks/>
          </p:cNvGrpSpPr>
          <p:nvPr/>
        </p:nvGrpSpPr>
        <p:grpSpPr bwMode="auto">
          <a:xfrm>
            <a:off x="327025" y="1206500"/>
            <a:ext cx="5143500" cy="5070475"/>
            <a:chOff x="40" y="728"/>
            <a:chExt cx="3240" cy="3194"/>
          </a:xfrm>
        </p:grpSpPr>
        <p:pic>
          <p:nvPicPr>
            <p:cNvPr id="19466" name="Picture 7" descr="cpu cop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" y="1072"/>
              <a:ext cx="2504" cy="2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7" name="Line 8"/>
            <p:cNvSpPr>
              <a:spLocks noChangeShapeType="1"/>
            </p:cNvSpPr>
            <p:nvPr/>
          </p:nvSpPr>
          <p:spPr bwMode="auto">
            <a:xfrm>
              <a:off x="1400" y="1988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Line 10"/>
            <p:cNvSpPr>
              <a:spLocks noChangeShapeType="1"/>
            </p:cNvSpPr>
            <p:nvPr/>
          </p:nvSpPr>
          <p:spPr bwMode="auto">
            <a:xfrm>
              <a:off x="2456" y="192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9" name="Line 11"/>
            <p:cNvSpPr>
              <a:spLocks noChangeShapeType="1"/>
            </p:cNvSpPr>
            <p:nvPr/>
          </p:nvSpPr>
          <p:spPr bwMode="auto">
            <a:xfrm>
              <a:off x="1976" y="2828"/>
              <a:ext cx="0" cy="2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0" name="Line 12"/>
            <p:cNvSpPr>
              <a:spLocks noChangeShapeType="1"/>
            </p:cNvSpPr>
            <p:nvPr/>
          </p:nvSpPr>
          <p:spPr bwMode="auto">
            <a:xfrm>
              <a:off x="2360" y="984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13"/>
            <p:cNvSpPr>
              <a:spLocks noChangeShapeType="1"/>
            </p:cNvSpPr>
            <p:nvPr/>
          </p:nvSpPr>
          <p:spPr bwMode="auto">
            <a:xfrm>
              <a:off x="2696" y="132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Line 14"/>
            <p:cNvSpPr>
              <a:spLocks noChangeShapeType="1"/>
            </p:cNvSpPr>
            <p:nvPr/>
          </p:nvSpPr>
          <p:spPr bwMode="auto">
            <a:xfrm>
              <a:off x="2696" y="1316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3" name="Line 15"/>
            <p:cNvSpPr>
              <a:spLocks noChangeShapeType="1"/>
            </p:cNvSpPr>
            <p:nvPr/>
          </p:nvSpPr>
          <p:spPr bwMode="auto">
            <a:xfrm>
              <a:off x="3124" y="1316"/>
              <a:ext cx="4" cy="22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4" name="Line 16"/>
            <p:cNvSpPr>
              <a:spLocks noChangeShapeType="1"/>
            </p:cNvSpPr>
            <p:nvPr/>
          </p:nvSpPr>
          <p:spPr bwMode="auto">
            <a:xfrm flipH="1">
              <a:off x="2168" y="3560"/>
              <a:ext cx="9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5" name="Line 17"/>
            <p:cNvSpPr>
              <a:spLocks noChangeShapeType="1"/>
            </p:cNvSpPr>
            <p:nvPr/>
          </p:nvSpPr>
          <p:spPr bwMode="auto">
            <a:xfrm flipV="1">
              <a:off x="2168" y="3300"/>
              <a:ext cx="0" cy="2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6" name="Line 18"/>
            <p:cNvSpPr>
              <a:spLocks noChangeShapeType="1"/>
            </p:cNvSpPr>
            <p:nvPr/>
          </p:nvSpPr>
          <p:spPr bwMode="auto">
            <a:xfrm>
              <a:off x="1784" y="330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7" name="Line 19"/>
            <p:cNvSpPr>
              <a:spLocks noChangeShapeType="1"/>
            </p:cNvSpPr>
            <p:nvPr/>
          </p:nvSpPr>
          <p:spPr bwMode="auto">
            <a:xfrm>
              <a:off x="2024" y="173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8" name="Text Box 20"/>
            <p:cNvSpPr txBox="1">
              <a:spLocks noChangeArrowheads="1"/>
            </p:cNvSpPr>
            <p:nvPr/>
          </p:nvSpPr>
          <p:spPr bwMode="auto">
            <a:xfrm>
              <a:off x="2512" y="1872"/>
              <a:ext cx="5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19479" name="Text Box 21"/>
            <p:cNvSpPr txBox="1">
              <a:spLocks noChangeArrowheads="1"/>
            </p:cNvSpPr>
            <p:nvPr/>
          </p:nvSpPr>
          <p:spPr bwMode="auto">
            <a:xfrm>
              <a:off x="872" y="1112"/>
              <a:ext cx="1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Memory File</a:t>
              </a:r>
            </a:p>
          </p:txBody>
        </p:sp>
        <p:sp>
          <p:nvSpPr>
            <p:cNvPr id="19480" name="Text Box 22"/>
            <p:cNvSpPr txBox="1">
              <a:spLocks noChangeArrowheads="1"/>
            </p:cNvSpPr>
            <p:nvPr/>
          </p:nvSpPr>
          <p:spPr bwMode="auto">
            <a:xfrm>
              <a:off x="968" y="2544"/>
              <a:ext cx="5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ALU</a:t>
              </a:r>
            </a:p>
          </p:txBody>
        </p:sp>
        <p:sp>
          <p:nvSpPr>
            <p:cNvPr id="19481" name="Text Box 23"/>
            <p:cNvSpPr txBox="1">
              <a:spLocks noChangeArrowheads="1"/>
            </p:cNvSpPr>
            <p:nvPr/>
          </p:nvSpPr>
          <p:spPr bwMode="auto">
            <a:xfrm>
              <a:off x="864" y="2936"/>
              <a:ext cx="84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Memory Register</a:t>
              </a:r>
            </a:p>
          </p:txBody>
        </p:sp>
        <p:sp>
          <p:nvSpPr>
            <p:cNvPr id="19482" name="Text Box 26"/>
            <p:cNvSpPr txBox="1">
              <a:spLocks noChangeArrowheads="1"/>
            </p:cNvSpPr>
            <p:nvPr/>
          </p:nvSpPr>
          <p:spPr bwMode="auto">
            <a:xfrm>
              <a:off x="1390" y="3634"/>
              <a:ext cx="9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Conditions</a:t>
              </a:r>
            </a:p>
          </p:txBody>
        </p:sp>
        <p:sp>
          <p:nvSpPr>
            <p:cNvPr id="19483" name="Line 31"/>
            <p:cNvSpPr>
              <a:spLocks noChangeShapeType="1"/>
            </p:cNvSpPr>
            <p:nvPr/>
          </p:nvSpPr>
          <p:spPr bwMode="auto">
            <a:xfrm>
              <a:off x="716" y="173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4" name="Text Box 33"/>
            <p:cNvSpPr txBox="1">
              <a:spLocks noChangeArrowheads="1"/>
            </p:cNvSpPr>
            <p:nvPr/>
          </p:nvSpPr>
          <p:spPr bwMode="auto">
            <a:xfrm>
              <a:off x="2120" y="728"/>
              <a:ext cx="7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Input</a:t>
              </a:r>
            </a:p>
          </p:txBody>
        </p:sp>
        <p:sp>
          <p:nvSpPr>
            <p:cNvPr id="19485" name="Text Box 34"/>
            <p:cNvSpPr txBox="1">
              <a:spLocks noChangeArrowheads="1"/>
            </p:cNvSpPr>
            <p:nvPr/>
          </p:nvSpPr>
          <p:spPr bwMode="auto">
            <a:xfrm>
              <a:off x="40" y="1576"/>
              <a:ext cx="6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Pointer</a:t>
              </a:r>
            </a:p>
          </p:txBody>
        </p:sp>
      </p:grpSp>
      <p:sp>
        <p:nvSpPr>
          <p:cNvPr id="19462" name="Text Box 38"/>
          <p:cNvSpPr txBox="1">
            <a:spLocks noChangeArrowheads="1"/>
          </p:cNvSpPr>
          <p:nvPr/>
        </p:nvSpPr>
        <p:spPr bwMode="auto">
          <a:xfrm>
            <a:off x="5588843" y="5267325"/>
            <a:ext cx="3533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CLK: Synchronizing Clock</a:t>
            </a:r>
          </a:p>
        </p:txBody>
      </p:sp>
      <p:sp>
        <p:nvSpPr>
          <p:cNvPr id="19463" name="TextBox 1"/>
          <p:cNvSpPr txBox="1">
            <a:spLocks noChangeArrowheads="1"/>
          </p:cNvSpPr>
          <p:nvPr/>
        </p:nvSpPr>
        <p:spPr bwMode="auto">
          <a:xfrm>
            <a:off x="168275" y="1139825"/>
            <a:ext cx="346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Data Path Subsystem</a:t>
            </a:r>
          </a:p>
        </p:txBody>
      </p:sp>
      <p:sp>
        <p:nvSpPr>
          <p:cNvPr id="19464" name="TextBox 1"/>
          <p:cNvSpPr txBox="1">
            <a:spLocks noChangeArrowheads="1"/>
          </p:cNvSpPr>
          <p:nvPr/>
        </p:nvSpPr>
        <p:spPr bwMode="auto">
          <a:xfrm>
            <a:off x="3057525" y="2789238"/>
            <a:ext cx="74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Select</a:t>
            </a:r>
          </a:p>
        </p:txBody>
      </p:sp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5643563" y="1135063"/>
            <a:ext cx="3103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Control Subsystem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0967" y="6276975"/>
            <a:ext cx="8000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BSV: Design specification and modular design methodology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10CABD-5497-4FBB-8F7D-3B0A31D055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604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Scope</a:t>
            </a:r>
          </a:p>
        </p:txBody>
      </p:sp>
      <p:graphicFrame>
        <p:nvGraphicFramePr>
          <p:cNvPr id="38953" name="Group 41"/>
          <p:cNvGraphicFramePr>
            <a:graphicFrameLocks noGrp="1"/>
          </p:cNvGraphicFramePr>
          <p:nvPr>
            <p:ph type="tbl" idx="1"/>
          </p:nvPr>
        </p:nvGraphicFramePr>
        <p:xfrm>
          <a:off x="685800" y="1270000"/>
          <a:ext cx="7772400" cy="520382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4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Subjects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Building Blocks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Theory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Combinational Logic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AND, OR, NOT, XOR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Boolean Algebra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Sequential Network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AND, OR, NOT, FF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Finite State Machine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7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Modules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Operators,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Interconnects, Memory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Arithmetics, Universal Logic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System Design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Data Paths, Control Paths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Methodologies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BC6D29-0725-4810-8A7B-ABDC0CAE5E5F}" type="slidenum">
              <a:rPr lang="en-US" altLang="en-US" sz="1400"/>
              <a:pPr eaLnBrk="1" hangingPunct="1"/>
              <a:t>32</a:t>
            </a:fld>
            <a:endParaRPr lang="en-US" altLang="en-US" sz="1400" dirty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338" y="1371600"/>
            <a:ext cx="8856662" cy="1143000"/>
          </a:xfrm>
        </p:spPr>
        <p:txBody>
          <a:bodyPr/>
          <a:lstStyle/>
          <a:p>
            <a:pPr eaLnBrk="1" hangingPunct="1"/>
            <a:br>
              <a:rPr lang="en-US" altLang="en-US" dirty="0"/>
            </a:br>
            <a:r>
              <a:rPr lang="en-US" altLang="en-US" dirty="0"/>
              <a:t>Combinational Logic</a:t>
            </a:r>
            <a:br>
              <a:rPr lang="en-US" altLang="en-US" dirty="0"/>
            </a:br>
            <a:r>
              <a:rPr lang="en-US" altLang="en-US" dirty="0"/>
              <a:t>Basics</a:t>
            </a:r>
          </a:p>
        </p:txBody>
      </p:sp>
      <p:sp>
        <p:nvSpPr>
          <p:cNvPr id="44035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8870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635000" y="0"/>
            <a:ext cx="7772400" cy="1143000"/>
          </a:xfrm>
        </p:spPr>
        <p:txBody>
          <a:bodyPr/>
          <a:lstStyle/>
          <a:p>
            <a:r>
              <a:rPr lang="en-US" altLang="en-US" sz="4000" dirty="0"/>
              <a:t>What is a combinational circuit?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FACACDA-5276-4970-A23B-E64E80FE1369}" type="slidenum">
              <a:rPr lang="en-US" altLang="en-US" sz="1400"/>
              <a:pPr eaLnBrk="1" hangingPunct="1"/>
              <a:t>33</a:t>
            </a:fld>
            <a:endParaRPr lang="en-US" altLang="en-US" sz="1400" dirty="0"/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633260" y="1345852"/>
            <a:ext cx="804258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No memory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Realizes one or more functions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Inputs and outputs can only have two discrete values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dirty="0"/>
              <a:t>Physical domain (usually, voltages) (Ground 0V, Vdd 1V)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dirty="0"/>
              <a:t>Mathematical domain : Boolean variables (True, False)</a:t>
            </a:r>
          </a:p>
          <a:p>
            <a:pPr marL="457200" lvl="1" indent="0" eaLnBrk="1" hangingPunct="1"/>
            <a:endParaRPr lang="en-US" altLang="en-US" dirty="0"/>
          </a:p>
          <a:p>
            <a:pPr lvl="1" eaLnBrk="1" hangingPunct="1">
              <a:buFont typeface="Arial" pitchFamily="34" charset="0"/>
              <a:buChar char="•"/>
            </a:pPr>
            <a:endParaRPr lang="en-US" altLang="en-US" dirty="0"/>
          </a:p>
        </p:txBody>
      </p:sp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858728" y="3828375"/>
            <a:ext cx="714692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Differentiate between different representations: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physical circuit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schematic diagram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mathematical expressions</a:t>
            </a:r>
          </a:p>
        </p:txBody>
      </p:sp>
    </p:spTree>
    <p:extLst>
      <p:ext uri="{BB962C8B-B14F-4D97-AF65-F5344CB8AC3E}">
        <p14:creationId xmlns:p14="http://schemas.microsoft.com/office/powerpoint/2010/main" val="3036218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24E46-40C0-0D46-96C5-7843FAB5F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13" y="33337"/>
            <a:ext cx="7772400" cy="1143000"/>
          </a:xfrm>
        </p:spPr>
        <p:txBody>
          <a:bodyPr/>
          <a:lstStyle/>
          <a:p>
            <a:r>
              <a:rPr lang="en-US" sz="3200" dirty="0"/>
              <a:t>Binary Digital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F2B7D-CF4C-4442-983F-5C5AE3E02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13" y="2071687"/>
            <a:ext cx="7877175" cy="32813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Simplest representation is “1” and “0” (base-2).</a:t>
            </a:r>
          </a:p>
          <a:p>
            <a:r>
              <a:rPr lang="en-US" dirty="0"/>
              <a:t>Choose a physical quantity to represent “1” and “0”</a:t>
            </a:r>
          </a:p>
          <a:p>
            <a:pPr lvl="1"/>
            <a:r>
              <a:rPr lang="en-US" dirty="0"/>
              <a:t>Usually voltage, but not always (e.g. current, resistance, magnetic  polarization, quantum spin, …)</a:t>
            </a:r>
          </a:p>
          <a:p>
            <a:r>
              <a:rPr lang="en-US" dirty="0"/>
              <a:t>Use a transistor to make the switch (operating as a digital instead of analog device) </a:t>
            </a:r>
          </a:p>
          <a:p>
            <a:pPr lvl="1"/>
            <a:r>
              <a:rPr lang="en-US" dirty="0"/>
              <a:t>Two states – on / off</a:t>
            </a:r>
          </a:p>
          <a:p>
            <a:pPr lvl="1"/>
            <a:r>
              <a:rPr lang="en-US" dirty="0"/>
              <a:t>Signals can be high voltage (“1”) or low voltage (“0”)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17BD9-2EB0-534A-BCAA-6972C478F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3034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9A426-46CE-0549-BC30-ECBFCA190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66574"/>
            <a:ext cx="7877175" cy="857250"/>
          </a:xfrm>
        </p:spPr>
        <p:txBody>
          <a:bodyPr/>
          <a:lstStyle/>
          <a:p>
            <a:r>
              <a:rPr lang="en-US" dirty="0"/>
              <a:t>Basic CMOS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5F109-6942-5340-81B6-6EE9F4053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85" y="2902557"/>
            <a:ext cx="5779029" cy="30370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Complementary Metal Oxide Semiconductor</a:t>
            </a:r>
          </a:p>
          <a:p>
            <a:pPr>
              <a:lnSpc>
                <a:spcPct val="120000"/>
              </a:lnSpc>
            </a:pPr>
            <a:r>
              <a:rPr lang="en-US" dirty="0"/>
              <a:t>Invented in the 1960’s, but took over in the 80’s</a:t>
            </a:r>
          </a:p>
          <a:p>
            <a:pPr>
              <a:lnSpc>
                <a:spcPct val="120000"/>
              </a:lnSpc>
            </a:pPr>
            <a:r>
              <a:rPr lang="en-US" dirty="0"/>
              <a:t>“on” means low resistance, ”off” means high resistance</a:t>
            </a:r>
          </a:p>
          <a:p>
            <a:pPr>
              <a:lnSpc>
                <a:spcPct val="120000"/>
              </a:lnSpc>
            </a:pPr>
            <a:r>
              <a:rPr lang="en-US" dirty="0"/>
              <a:t>Logic “1” and Logic “0” values are arbitrary</a:t>
            </a:r>
          </a:p>
          <a:p>
            <a:pPr marL="238125" lvl="1" indent="0">
              <a:lnSpc>
                <a:spcPct val="120000"/>
              </a:lnSpc>
              <a:buNone/>
            </a:pPr>
            <a:r>
              <a:rPr lang="en-US" sz="3400" dirty="0"/>
              <a:t>e.g. logic “1” == 1.0 V, logic “0” == 0.0 V  </a:t>
            </a:r>
          </a:p>
          <a:p>
            <a:pPr lvl="1">
              <a:lnSpc>
                <a:spcPct val="120000"/>
              </a:lnSpc>
            </a:pPr>
            <a:endParaRPr lang="en-US" dirty="0"/>
          </a:p>
          <a:p>
            <a:pPr marL="238125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E50BE-85E6-D145-9478-4F3FCB991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F70AAA-83C5-EC48-A248-620AF92E8C91}"/>
              </a:ext>
            </a:extLst>
          </p:cNvPr>
          <p:cNvGrpSpPr/>
          <p:nvPr/>
        </p:nvGrpSpPr>
        <p:grpSpPr>
          <a:xfrm>
            <a:off x="1533013" y="1980172"/>
            <a:ext cx="603053" cy="667941"/>
            <a:chOff x="2278059" y="5853112"/>
            <a:chExt cx="1608141" cy="178117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AE6FAD7-B7B5-5F47-AB2E-988DD65B0830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5744BB4-0E67-1943-8059-7048E3848610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8AB440-B37D-2344-B7B8-A6D4B571DD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F596BF3-021F-2848-981A-5A4EAF7864E2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E97E6B-2F81-A243-8DC4-A3270213F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D19A897-C552-4442-83AD-0D200A138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8059" y="6743699"/>
              <a:ext cx="88552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A6E6FF6-7F2D-714D-A390-38F3F5A61DBE}"/>
              </a:ext>
            </a:extLst>
          </p:cNvPr>
          <p:cNvGrpSpPr/>
          <p:nvPr/>
        </p:nvGrpSpPr>
        <p:grpSpPr>
          <a:xfrm>
            <a:off x="2638842" y="1996546"/>
            <a:ext cx="624994" cy="667941"/>
            <a:chOff x="4467449" y="5866828"/>
            <a:chExt cx="1666651" cy="178117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644EAC9-43AE-104B-A1A0-06E7C91C927E}"/>
                </a:ext>
              </a:extLst>
            </p:cNvPr>
            <p:cNvGrpSpPr/>
            <p:nvPr/>
          </p:nvGrpSpPr>
          <p:grpSpPr>
            <a:xfrm>
              <a:off x="4467449" y="5866828"/>
              <a:ext cx="1666651" cy="1781176"/>
              <a:chOff x="2219549" y="5853112"/>
              <a:chExt cx="1666651" cy="1781176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4492ADE-F2D2-E842-A77E-02094D021EDC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2ED4021-A9F1-1743-847E-3C2F6F9F6D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CD5FE62-08A4-5D4A-BE5E-682E41F221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1392FFD-CB01-BA48-B8C2-E987BC51C7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E9B85D7-92A0-754E-8C4D-EE8741DC33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78AFF58-2535-AA41-B24B-D1B973BC10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19549" y="6764365"/>
                <a:ext cx="676275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B422E8A-2FFE-6A46-8249-00ADF8AFC5E8}"/>
                </a:ext>
              </a:extLst>
            </p:cNvPr>
            <p:cNvSpPr/>
            <p:nvPr/>
          </p:nvSpPr>
          <p:spPr>
            <a:xfrm>
              <a:off x="5115908" y="6665324"/>
              <a:ext cx="240707" cy="225512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7E57299-4040-7447-8266-7673BBEB3197}"/>
              </a:ext>
            </a:extLst>
          </p:cNvPr>
          <p:cNvSpPr txBox="1"/>
          <p:nvPr/>
        </p:nvSpPr>
        <p:spPr>
          <a:xfrm>
            <a:off x="1650576" y="1632346"/>
            <a:ext cx="73096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NMOS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0D0D7A-F7D0-0B4B-833F-6C5511786432}"/>
              </a:ext>
            </a:extLst>
          </p:cNvPr>
          <p:cNvSpPr txBox="1"/>
          <p:nvPr/>
        </p:nvSpPr>
        <p:spPr>
          <a:xfrm>
            <a:off x="2781160" y="1640183"/>
            <a:ext cx="690895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PMOS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DD7F5DA-FA98-EF4D-B4D5-3A6330B28B30}"/>
              </a:ext>
            </a:extLst>
          </p:cNvPr>
          <p:cNvCxnSpPr/>
          <p:nvPr/>
        </p:nvCxnSpPr>
        <p:spPr>
          <a:xfrm>
            <a:off x="2328946" y="1999058"/>
            <a:ext cx="0" cy="667941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F5A8223-98E6-C643-AF1E-05AB1A915522}"/>
              </a:ext>
            </a:extLst>
          </p:cNvPr>
          <p:cNvCxnSpPr/>
          <p:nvPr/>
        </p:nvCxnSpPr>
        <p:spPr>
          <a:xfrm>
            <a:off x="3446106" y="1993117"/>
            <a:ext cx="0" cy="667941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889D701-2A66-EE41-BEEF-F7EBD02CBE1A}"/>
              </a:ext>
            </a:extLst>
          </p:cNvPr>
          <p:cNvSpPr txBox="1"/>
          <p:nvPr/>
        </p:nvSpPr>
        <p:spPr>
          <a:xfrm>
            <a:off x="593973" y="1647261"/>
            <a:ext cx="800100" cy="1054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650" dirty="0"/>
              <a:t>”on” when gate is high </a:t>
            </a:r>
            <a:endParaRPr lang="en-US" sz="1650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C1B4B2F-937D-F14D-A5E4-0023EF7C3BA9}"/>
              </a:ext>
            </a:extLst>
          </p:cNvPr>
          <p:cNvSpPr txBox="1"/>
          <p:nvPr/>
        </p:nvSpPr>
        <p:spPr>
          <a:xfrm>
            <a:off x="3820895" y="1647261"/>
            <a:ext cx="800100" cy="1054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650" dirty="0"/>
              <a:t>”on” when gate is low </a:t>
            </a:r>
            <a:endParaRPr lang="en-US" sz="1650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A1CAFB7-EFF6-564A-AF61-87CE0B787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23" y="990021"/>
            <a:ext cx="4118709" cy="171137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980D164F-A17F-EA48-B1A8-D9CC74351BA9}"/>
              </a:ext>
            </a:extLst>
          </p:cNvPr>
          <p:cNvSpPr/>
          <p:nvPr/>
        </p:nvSpPr>
        <p:spPr>
          <a:xfrm>
            <a:off x="4847821" y="2625903"/>
            <a:ext cx="4572000" cy="20774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50" dirty="0"/>
              <a:t>https://en.wikipedia.org/wiki/CMOS#/media/File:Cmos_impurity_profile.PNG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E372841-8FD7-2B4A-8DB9-AF43D3B00D67}"/>
              </a:ext>
            </a:extLst>
          </p:cNvPr>
          <p:cNvSpPr txBox="1"/>
          <p:nvPr/>
        </p:nvSpPr>
        <p:spPr>
          <a:xfrm>
            <a:off x="1901431" y="1929459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D7C9F5A-75D5-F941-AACC-502FABAA3398}"/>
              </a:ext>
            </a:extLst>
          </p:cNvPr>
          <p:cNvSpPr txBox="1"/>
          <p:nvPr/>
        </p:nvSpPr>
        <p:spPr>
          <a:xfrm>
            <a:off x="3126410" y="2551772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6D19E88-B2D1-EA42-8AF3-C0C1146BFD46}"/>
              </a:ext>
            </a:extLst>
          </p:cNvPr>
          <p:cNvSpPr txBox="1"/>
          <p:nvPr/>
        </p:nvSpPr>
        <p:spPr>
          <a:xfrm>
            <a:off x="3138543" y="1935886"/>
            <a:ext cx="83357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B618712-777F-494D-A87B-C2D1526B994E}"/>
              </a:ext>
            </a:extLst>
          </p:cNvPr>
          <p:cNvSpPr txBox="1"/>
          <p:nvPr/>
        </p:nvSpPr>
        <p:spPr>
          <a:xfrm>
            <a:off x="1916408" y="2559627"/>
            <a:ext cx="83357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D08976-FBAA-DF42-800B-3531C0EA8BEF}"/>
              </a:ext>
            </a:extLst>
          </p:cNvPr>
          <p:cNvSpPr txBox="1"/>
          <p:nvPr/>
        </p:nvSpPr>
        <p:spPr>
          <a:xfrm>
            <a:off x="2717553" y="2154151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DB91038-85D1-8D42-A296-302273DCAC60}"/>
              </a:ext>
            </a:extLst>
          </p:cNvPr>
          <p:cNvSpPr txBox="1"/>
          <p:nvPr/>
        </p:nvSpPr>
        <p:spPr>
          <a:xfrm>
            <a:off x="1611724" y="2145613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06E585-C566-9A44-A78F-624957CC5842}"/>
              </a:ext>
            </a:extLst>
          </p:cNvPr>
          <p:cNvSpPr txBox="1"/>
          <p:nvPr/>
        </p:nvSpPr>
        <p:spPr>
          <a:xfrm>
            <a:off x="6747601" y="2899849"/>
            <a:ext cx="1157369" cy="2231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Planar technology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0EE081-2DDA-3B44-BD7F-BC38B412A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308" y="3287840"/>
            <a:ext cx="2610395" cy="170004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1C9A6DE-DB3A-0342-813C-A92B22EB7E3A}"/>
              </a:ext>
            </a:extLst>
          </p:cNvPr>
          <p:cNvSpPr txBox="1"/>
          <p:nvPr/>
        </p:nvSpPr>
        <p:spPr>
          <a:xfrm>
            <a:off x="7505700" y="5002536"/>
            <a:ext cx="1281248" cy="2231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FINFET </a:t>
            </a:r>
            <a:r>
              <a:rPr lang="en-US" sz="12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technology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DB180D-F47A-D143-96DE-CA55847D40A4}"/>
              </a:ext>
            </a:extLst>
          </p:cNvPr>
          <p:cNvSpPr/>
          <p:nvPr/>
        </p:nvSpPr>
        <p:spPr>
          <a:xfrm>
            <a:off x="6309004" y="5306271"/>
            <a:ext cx="28349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dirty="0"/>
              <a:t>By Irene Ringworm, CC BY-SA 3.0, https://commons.wikimedia.org/w/index.php?curid=3833512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573A44B-75E0-4B09-8CB1-C307149FA271}"/>
              </a:ext>
            </a:extLst>
          </p:cNvPr>
          <p:cNvCxnSpPr/>
          <p:nvPr/>
        </p:nvCxnSpPr>
        <p:spPr>
          <a:xfrm>
            <a:off x="1855079" y="2176030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C934B9D-DA89-4488-A070-180D3726159B}"/>
              </a:ext>
            </a:extLst>
          </p:cNvPr>
          <p:cNvCxnSpPr/>
          <p:nvPr/>
        </p:nvCxnSpPr>
        <p:spPr>
          <a:xfrm>
            <a:off x="2992852" y="2200152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498795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1CCE-675C-3D43-8229-CB0C3469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77824"/>
          </a:xfrm>
        </p:spPr>
        <p:txBody>
          <a:bodyPr/>
          <a:lstStyle/>
          <a:p>
            <a:r>
              <a:rPr lang="en-US" dirty="0"/>
              <a:t>Transistors as 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5F37-00A0-E143-A9ED-72883467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A1EBA-3F4E-844F-9F08-1A322EA6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01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04977-11A8-3746-8038-F68ED657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71" y="14961"/>
            <a:ext cx="7877175" cy="960781"/>
          </a:xfrm>
        </p:spPr>
        <p:txBody>
          <a:bodyPr/>
          <a:lstStyle/>
          <a:p>
            <a:r>
              <a:rPr lang="en-US" sz="3600" dirty="0"/>
              <a:t>The most basic CMOS gate - inverter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BE33F-3614-A249-ADFE-344FC3D39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1567531"/>
            <a:ext cx="8639175" cy="132719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When “inp” is “1”, then the nmos is on and the pmos is off – output will be ?</a:t>
            </a:r>
          </a:p>
          <a:p>
            <a:r>
              <a:rPr lang="en-US" dirty="0"/>
              <a:t>When “inp” is “0”, then the nmos is off and the pmos is on – output will be 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32FF1-E9CF-2646-8860-7C9A41605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475104-6C80-2E44-8189-9CBF1C164215}"/>
              </a:ext>
            </a:extLst>
          </p:cNvPr>
          <p:cNvGrpSpPr/>
          <p:nvPr/>
        </p:nvGrpSpPr>
        <p:grpSpPr>
          <a:xfrm>
            <a:off x="1340644" y="3086971"/>
            <a:ext cx="497019" cy="657561"/>
            <a:chOff x="4820918" y="5894508"/>
            <a:chExt cx="1325384" cy="175349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C86B86C-2C4D-CC44-92F2-52C4B578582B}"/>
                </a:ext>
              </a:extLst>
            </p:cNvPr>
            <p:cNvGrpSpPr/>
            <p:nvPr/>
          </p:nvGrpSpPr>
          <p:grpSpPr>
            <a:xfrm>
              <a:off x="4820918" y="5894508"/>
              <a:ext cx="1325384" cy="1753496"/>
              <a:chOff x="2573018" y="5880792"/>
              <a:chExt cx="1325384" cy="1753496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F84A08E-E1B8-4B47-AF35-3B216D25B3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1354" y="6353083"/>
                <a:ext cx="0" cy="758917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C881021-2060-9649-9970-EDA0905177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008B3C1-3B80-C04C-95AE-E4E2DDF212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65002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3C16603-F03A-4641-A849-FA7090DFF7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CCF018E-EBCB-D24C-86A6-5256BFF6F7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6389" y="588079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145B095-DF60-514B-BC8F-C9C3FB1087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73018" y="6738963"/>
                <a:ext cx="468245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0CBED90-CCA6-AE4E-B12B-843B06D4626E}"/>
                </a:ext>
              </a:extLst>
            </p:cNvPr>
            <p:cNvSpPr/>
            <p:nvPr/>
          </p:nvSpPr>
          <p:spPr>
            <a:xfrm>
              <a:off x="5289161" y="6631361"/>
              <a:ext cx="156403" cy="223429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C439F7-09F0-624F-B513-49A1E263B98E}"/>
              </a:ext>
            </a:extLst>
          </p:cNvPr>
          <p:cNvGrpSpPr/>
          <p:nvPr/>
        </p:nvGrpSpPr>
        <p:grpSpPr>
          <a:xfrm>
            <a:off x="1358334" y="3742647"/>
            <a:ext cx="474753" cy="657904"/>
            <a:chOff x="2602262" y="5853112"/>
            <a:chExt cx="1300733" cy="178117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59795E9-075B-554E-A421-DA880E0E39E0}"/>
                </a:ext>
              </a:extLst>
            </p:cNvPr>
            <p:cNvCxnSpPr/>
            <p:nvPr/>
          </p:nvCxnSpPr>
          <p:spPr>
            <a:xfrm>
              <a:off x="3418043" y="6375400"/>
              <a:ext cx="0" cy="73659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BCC304D-890D-FC46-A146-71865FF6F070}"/>
                </a:ext>
              </a:extLst>
            </p:cNvPr>
            <p:cNvCxnSpPr>
              <a:cxnSpLocks/>
            </p:cNvCxnSpPr>
            <p:nvPr/>
          </p:nvCxnSpPr>
          <p:spPr>
            <a:xfrm>
              <a:off x="3369595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20529E-CD9D-7742-B8D8-E85F556A8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9595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39042D-CE94-9C4F-AAA4-1CF135BA4A4B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481943D-4C97-5F49-9225-3D5262F8C672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21E8692-E5AD-6C4F-AC77-DF6C4157F3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2262" y="6743700"/>
              <a:ext cx="617013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9E44567-F49F-7B44-878D-657C5FE07139}"/>
              </a:ext>
            </a:extLst>
          </p:cNvPr>
          <p:cNvCxnSpPr>
            <a:cxnSpLocks/>
          </p:cNvCxnSpPr>
          <p:nvPr/>
        </p:nvCxnSpPr>
        <p:spPr>
          <a:xfrm>
            <a:off x="1358334" y="3405184"/>
            <a:ext cx="0" cy="66641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63F5352-A037-234B-A17A-23876A8D0CB7}"/>
              </a:ext>
            </a:extLst>
          </p:cNvPr>
          <p:cNvCxnSpPr>
            <a:cxnSpLocks/>
          </p:cNvCxnSpPr>
          <p:nvPr/>
        </p:nvCxnSpPr>
        <p:spPr>
          <a:xfrm flipH="1" flipV="1">
            <a:off x="733425" y="3760782"/>
            <a:ext cx="624910" cy="1272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00FBD6F-DBE4-334A-828C-BD5CBF2D4B6E}"/>
              </a:ext>
            </a:extLst>
          </p:cNvPr>
          <p:cNvSpPr txBox="1"/>
          <p:nvPr/>
        </p:nvSpPr>
        <p:spPr>
          <a:xfrm>
            <a:off x="412304" y="3480573"/>
            <a:ext cx="34624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inp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569BA1E-B6DA-294B-8835-428D6402DBDE}"/>
              </a:ext>
            </a:extLst>
          </p:cNvPr>
          <p:cNvCxnSpPr/>
          <p:nvPr/>
        </p:nvCxnSpPr>
        <p:spPr>
          <a:xfrm flipH="1" flipV="1">
            <a:off x="1817724" y="3748650"/>
            <a:ext cx="765763" cy="1213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F2BC106-80DC-8941-A2FB-20FA7A368FB3}"/>
              </a:ext>
            </a:extLst>
          </p:cNvPr>
          <p:cNvSpPr txBox="1"/>
          <p:nvPr/>
        </p:nvSpPr>
        <p:spPr>
          <a:xfrm>
            <a:off x="2329379" y="3449206"/>
            <a:ext cx="333426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out</a:t>
            </a:r>
            <a:endParaRPr lang="en-US" sz="1875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AEEFA5B-3869-2942-8CE5-C93185C252E4}"/>
              </a:ext>
            </a:extLst>
          </p:cNvPr>
          <p:cNvCxnSpPr/>
          <p:nvPr/>
        </p:nvCxnSpPr>
        <p:spPr>
          <a:xfrm>
            <a:off x="1718605" y="3091245"/>
            <a:ext cx="188714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riangle 30">
            <a:extLst>
              <a:ext uri="{FF2B5EF4-FFF2-40B4-BE49-F238E27FC236}">
                <a16:creationId xmlns:a16="http://schemas.microsoft.com/office/drawing/2014/main" id="{69756FD1-60E9-C140-B175-5252E2BC4B41}"/>
              </a:ext>
            </a:extLst>
          </p:cNvPr>
          <p:cNvSpPr/>
          <p:nvPr/>
        </p:nvSpPr>
        <p:spPr>
          <a:xfrm rot="10800000">
            <a:off x="1718605" y="4264077"/>
            <a:ext cx="198239" cy="443255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461C418-A8B7-1A4F-AFFD-FEE8D63024B9}"/>
              </a:ext>
            </a:extLst>
          </p:cNvPr>
          <p:cNvSpPr txBox="1">
            <a:spLocks/>
          </p:cNvSpPr>
          <p:nvPr/>
        </p:nvSpPr>
        <p:spPr>
          <a:xfrm>
            <a:off x="3159887" y="3047596"/>
            <a:ext cx="1671069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Schematic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EDD7EB-8C4F-E14A-B3C9-9195D4D1BAF3}"/>
              </a:ext>
            </a:extLst>
          </p:cNvPr>
          <p:cNvGrpSpPr/>
          <p:nvPr/>
        </p:nvGrpSpPr>
        <p:grpSpPr>
          <a:xfrm>
            <a:off x="3434829" y="3648968"/>
            <a:ext cx="1264724" cy="639018"/>
            <a:chOff x="9803219" y="8077010"/>
            <a:chExt cx="3372598" cy="1704048"/>
          </a:xfrm>
        </p:grpSpPr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A8676DFA-DDC5-1444-8688-4BF4FDF05246}"/>
                </a:ext>
              </a:extLst>
            </p:cNvPr>
            <p:cNvSpPr/>
            <p:nvPr/>
          </p:nvSpPr>
          <p:spPr>
            <a:xfrm rot="5400000">
              <a:off x="10446107" y="8338027"/>
              <a:ext cx="1704048" cy="1182014"/>
            </a:xfrm>
            <a:prstGeom prst="triangle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BC32AA7-2FF4-3647-BC9B-6FC6090A127A}"/>
                </a:ext>
              </a:extLst>
            </p:cNvPr>
            <p:cNvSpPr/>
            <p:nvPr/>
          </p:nvSpPr>
          <p:spPr>
            <a:xfrm>
              <a:off x="11928369" y="8510669"/>
              <a:ext cx="382773" cy="836731"/>
            </a:xfrm>
            <a:prstGeom prst="ellipse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274985-6F2E-AB44-B5EE-C526E37785B1}"/>
                </a:ext>
              </a:extLst>
            </p:cNvPr>
            <p:cNvCxnSpPr>
              <a:cxnSpLocks/>
              <a:endCxn id="33" idx="3"/>
            </p:cNvCxnSpPr>
            <p:nvPr/>
          </p:nvCxnSpPr>
          <p:spPr>
            <a:xfrm>
              <a:off x="9803219" y="8929034"/>
              <a:ext cx="903907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A72A683-EC19-CC48-AFFB-B71DC1979D50}"/>
                </a:ext>
              </a:extLst>
            </p:cNvPr>
            <p:cNvCxnSpPr>
              <a:cxnSpLocks/>
            </p:cNvCxnSpPr>
            <p:nvPr/>
          </p:nvCxnSpPr>
          <p:spPr>
            <a:xfrm>
              <a:off x="12311141" y="8955682"/>
              <a:ext cx="864676" cy="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D1EDE972-439E-0D44-98FA-32BBE7E78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849099"/>
              </p:ext>
            </p:extLst>
          </p:nvPr>
        </p:nvGraphicFramePr>
        <p:xfrm>
          <a:off x="5418917" y="3289294"/>
          <a:ext cx="1611340" cy="14180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5670">
                  <a:extLst>
                    <a:ext uri="{9D8B030D-6E8A-4147-A177-3AD203B41FA5}">
                      <a16:colId xmlns:a16="http://schemas.microsoft.com/office/drawing/2014/main" val="423913599"/>
                    </a:ext>
                  </a:extLst>
                </a:gridCol>
                <a:gridCol w="805670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</a:tblGrid>
              <a:tr h="472679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in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out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4726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4726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</a:tbl>
          </a:graphicData>
        </a:graphic>
      </p:graphicFrame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1DBCDD15-A024-9544-9B4B-0CF0F54222B2}"/>
              </a:ext>
            </a:extLst>
          </p:cNvPr>
          <p:cNvSpPr txBox="1">
            <a:spLocks/>
          </p:cNvSpPr>
          <p:nvPr/>
        </p:nvSpPr>
        <p:spPr>
          <a:xfrm>
            <a:off x="5433849" y="2787514"/>
            <a:ext cx="1671069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Truth Table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25A108C-4307-0E47-9C0B-3747F312CBD2}"/>
              </a:ext>
            </a:extLst>
          </p:cNvPr>
          <p:cNvSpPr txBox="1"/>
          <p:nvPr/>
        </p:nvSpPr>
        <p:spPr>
          <a:xfrm>
            <a:off x="3215719" y="3682986"/>
            <a:ext cx="34624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inp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55B4F5-2058-4047-92BA-943369F1105A}"/>
              </a:ext>
            </a:extLst>
          </p:cNvPr>
          <p:cNvSpPr txBox="1"/>
          <p:nvPr/>
        </p:nvSpPr>
        <p:spPr>
          <a:xfrm>
            <a:off x="4485327" y="3668335"/>
            <a:ext cx="34624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out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9EB6979D-ED60-3545-B1D9-F393353A9B9D}"/>
              </a:ext>
            </a:extLst>
          </p:cNvPr>
          <p:cNvSpPr txBox="1">
            <a:spLocks/>
          </p:cNvSpPr>
          <p:nvPr/>
        </p:nvSpPr>
        <p:spPr>
          <a:xfrm>
            <a:off x="7489443" y="3093435"/>
            <a:ext cx="1316198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Equation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0602C40-D3E8-F64C-9DF1-EC467025D238}"/>
              </a:ext>
            </a:extLst>
          </p:cNvPr>
          <p:cNvSpPr txBox="1"/>
          <p:nvPr/>
        </p:nvSpPr>
        <p:spPr>
          <a:xfrm>
            <a:off x="7486532" y="3701940"/>
            <a:ext cx="872035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out = in’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F392EE-0ADC-054E-8C5B-A96BA2A49F1B}"/>
              </a:ext>
            </a:extLst>
          </p:cNvPr>
          <p:cNvSpPr txBox="1"/>
          <p:nvPr/>
        </p:nvSpPr>
        <p:spPr>
          <a:xfrm>
            <a:off x="7553041" y="4118474"/>
            <a:ext cx="73096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out =in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F864E15-8B53-964D-AD8C-F9D0838DBA2E}"/>
              </a:ext>
            </a:extLst>
          </p:cNvPr>
          <p:cNvCxnSpPr/>
          <p:nvPr/>
        </p:nvCxnSpPr>
        <p:spPr>
          <a:xfrm flipH="1">
            <a:off x="8078588" y="4176545"/>
            <a:ext cx="232172" cy="0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7B47723-9D6A-4CF8-B5CF-430B8CDFB910}"/>
              </a:ext>
            </a:extLst>
          </p:cNvPr>
          <p:cNvCxnSpPr>
            <a:cxnSpLocks/>
          </p:cNvCxnSpPr>
          <p:nvPr/>
        </p:nvCxnSpPr>
        <p:spPr>
          <a:xfrm>
            <a:off x="1583537" y="3267901"/>
            <a:ext cx="0" cy="28459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9123582-099E-4917-8227-8DCFCBBCE6F4}"/>
              </a:ext>
            </a:extLst>
          </p:cNvPr>
          <p:cNvCxnSpPr/>
          <p:nvPr/>
        </p:nvCxnSpPr>
        <p:spPr>
          <a:xfrm>
            <a:off x="1585527" y="3940298"/>
            <a:ext cx="0" cy="27207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936832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59B4-C211-2A44-83C9-6DCCF3FAA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62482"/>
            <a:ext cx="7877175" cy="857250"/>
          </a:xfrm>
        </p:spPr>
        <p:txBody>
          <a:bodyPr/>
          <a:lstStyle/>
          <a:p>
            <a:r>
              <a:rPr lang="en-US" dirty="0"/>
              <a:t>Basic Gates – (N)AND gate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4DD2-DC1D-3D44-9E5C-512594FD1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195" y="1584840"/>
            <a:ext cx="3189114" cy="4522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AND     Y = A &amp; B  Y = AB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4D4E4-F381-6042-B080-DFB91E47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911744-5FD4-1942-B1C2-4F8B9942E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234892"/>
              </p:ext>
            </p:extLst>
          </p:nvPr>
        </p:nvGraphicFramePr>
        <p:xfrm>
          <a:off x="455195" y="2037056"/>
          <a:ext cx="1168308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436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389436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389436">
                  <a:extLst>
                    <a:ext uri="{9D8B030D-6E8A-4147-A177-3AD203B41FA5}">
                      <a16:colId xmlns:a16="http://schemas.microsoft.com/office/drawing/2014/main" val="4149336195"/>
                    </a:ext>
                  </a:extLst>
                </a:gridCol>
              </a:tblGrid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7E15AB-C3E4-1640-B1EB-3331AD04D5AD}"/>
              </a:ext>
            </a:extLst>
          </p:cNvPr>
          <p:cNvSpPr txBox="1">
            <a:spLocks/>
          </p:cNvSpPr>
          <p:nvPr/>
        </p:nvSpPr>
        <p:spPr>
          <a:xfrm>
            <a:off x="513104" y="3804284"/>
            <a:ext cx="3332723" cy="452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 fontScale="92500"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NAND     Y = (A &amp; B)’   Y = (AB)’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BA9B7F-0D80-8E46-9B16-5B3026F38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40208"/>
              </p:ext>
            </p:extLst>
          </p:nvPr>
        </p:nvGraphicFramePr>
        <p:xfrm>
          <a:off x="431244" y="4364891"/>
          <a:ext cx="1202484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911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400911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400662">
                  <a:extLst>
                    <a:ext uri="{9D8B030D-6E8A-4147-A177-3AD203B41FA5}">
                      <a16:colId xmlns:a16="http://schemas.microsoft.com/office/drawing/2014/main" val="767525247"/>
                    </a:ext>
                  </a:extLst>
                </a:gridCol>
              </a:tblGrid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BB2D9C92-4531-D740-9004-A6020DEE2A61}"/>
              </a:ext>
            </a:extLst>
          </p:cNvPr>
          <p:cNvGrpSpPr/>
          <p:nvPr/>
        </p:nvGrpSpPr>
        <p:grpSpPr>
          <a:xfrm>
            <a:off x="4305592" y="2480535"/>
            <a:ext cx="721016" cy="667941"/>
            <a:chOff x="4211391" y="5866828"/>
            <a:chExt cx="1922709" cy="17811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85CD6AB-F801-DD45-9C01-47C96B225077}"/>
                </a:ext>
              </a:extLst>
            </p:cNvPr>
            <p:cNvGrpSpPr/>
            <p:nvPr/>
          </p:nvGrpSpPr>
          <p:grpSpPr>
            <a:xfrm>
              <a:off x="4211391" y="5866828"/>
              <a:ext cx="1922709" cy="1781176"/>
              <a:chOff x="1963491" y="5853112"/>
              <a:chExt cx="1922709" cy="1781176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0CFC44-2F76-D743-B259-EA64071BFA4A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0F5DB83-DA02-0A48-962F-B21C36DE7E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5613AA3-18C6-8147-AB7C-7FF840BB2C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CB3F80B-2D28-AB4D-B6D0-561B77DF2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C2E0B98-BF95-2543-9E49-8C675E164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8DC7911-5BF2-5248-908D-AC5D73234F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63491" y="6740997"/>
                <a:ext cx="1032984" cy="270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5250020-E992-294D-98D9-A820239D475B}"/>
                </a:ext>
              </a:extLst>
            </p:cNvPr>
            <p:cNvSpPr/>
            <p:nvPr/>
          </p:nvSpPr>
          <p:spPr>
            <a:xfrm>
              <a:off x="5230567" y="6666105"/>
              <a:ext cx="201133" cy="216595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902D8F-AFEF-5D47-8E1E-765CB1AAE18D}"/>
              </a:ext>
            </a:extLst>
          </p:cNvPr>
          <p:cNvGrpSpPr/>
          <p:nvPr/>
        </p:nvGrpSpPr>
        <p:grpSpPr>
          <a:xfrm>
            <a:off x="4858377" y="3130620"/>
            <a:ext cx="514957" cy="667941"/>
            <a:chOff x="2512982" y="5853112"/>
            <a:chExt cx="1373218" cy="178117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D2264F4-9EC3-7844-A621-B52709D2BBC6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6167C0-6B24-8E4A-A7BF-9965302F443B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CCD94BC-5B4B-CB41-9A09-05FBC8271B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6B8DAA2-4721-EA44-8641-B28862B98CD9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0C051F9-CB2A-CE4A-813E-6A2E5267C3AD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F2BD343-2097-4A47-898B-84E8FB67D2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2982" y="6768760"/>
              <a:ext cx="676274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6AA1C1-28A5-1849-8004-57C67DF1AF3A}"/>
              </a:ext>
            </a:extLst>
          </p:cNvPr>
          <p:cNvCxnSpPr>
            <a:cxnSpLocks/>
          </p:cNvCxnSpPr>
          <p:nvPr/>
        </p:nvCxnSpPr>
        <p:spPr>
          <a:xfrm>
            <a:off x="4961864" y="2252495"/>
            <a:ext cx="133350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5" name="Triangle 44">
            <a:extLst>
              <a:ext uri="{FF2B5EF4-FFF2-40B4-BE49-F238E27FC236}">
                <a16:creationId xmlns:a16="http://schemas.microsoft.com/office/drawing/2014/main" id="{EA1FD634-0941-6D44-82C3-725AD5D9B504}"/>
              </a:ext>
            </a:extLst>
          </p:cNvPr>
          <p:cNvSpPr/>
          <p:nvPr/>
        </p:nvSpPr>
        <p:spPr>
          <a:xfrm rot="10800000">
            <a:off x="5260498" y="4295534"/>
            <a:ext cx="198239" cy="443255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A2707F-7ED9-0545-92CF-6C6BB47C3ED1}"/>
              </a:ext>
            </a:extLst>
          </p:cNvPr>
          <p:cNvGrpSpPr/>
          <p:nvPr/>
        </p:nvGrpSpPr>
        <p:grpSpPr>
          <a:xfrm>
            <a:off x="4910777" y="3769884"/>
            <a:ext cx="455413" cy="667941"/>
            <a:chOff x="2671766" y="5853112"/>
            <a:chExt cx="1214434" cy="1781176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2975329-1D54-1143-AFFC-86F165B4F47D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4ECAC8B-2190-4C4F-BE9C-7DD5F007FFD3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DCF6517-1A24-1B40-B90C-DD736780BF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83E294B-9125-3447-83F6-71AC8D365A50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5913619-2BF4-9F47-A798-F6D8B92017A0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1BAFD9A-9F82-624A-9672-C46A10A624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71766" y="6743699"/>
              <a:ext cx="491832" cy="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DA2258C-F6CD-094A-81C5-B6E92B834FD8}"/>
              </a:ext>
            </a:extLst>
          </p:cNvPr>
          <p:cNvCxnSpPr>
            <a:cxnSpLocks/>
          </p:cNvCxnSpPr>
          <p:nvPr/>
        </p:nvCxnSpPr>
        <p:spPr>
          <a:xfrm>
            <a:off x="5012320" y="3136344"/>
            <a:ext cx="1302666" cy="171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011544-892B-6F42-AE27-35DD92A0092F}"/>
              </a:ext>
            </a:extLst>
          </p:cNvPr>
          <p:cNvGrpSpPr/>
          <p:nvPr/>
        </p:nvGrpSpPr>
        <p:grpSpPr>
          <a:xfrm>
            <a:off x="5297568" y="2482949"/>
            <a:ext cx="501061" cy="667941"/>
            <a:chOff x="4797937" y="5866828"/>
            <a:chExt cx="1336163" cy="1781176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0FC45E7-0BC3-8142-B3C1-1651CA5418E8}"/>
                </a:ext>
              </a:extLst>
            </p:cNvPr>
            <p:cNvGrpSpPr/>
            <p:nvPr/>
          </p:nvGrpSpPr>
          <p:grpSpPr>
            <a:xfrm>
              <a:off x="4797937" y="5866828"/>
              <a:ext cx="1336163" cy="1781176"/>
              <a:chOff x="2550037" y="5853112"/>
              <a:chExt cx="1336163" cy="1781176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333B3491-578A-7C4D-A22D-1229A1EACC71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D8F9A85-60C5-C844-8878-7D043C4BEE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51EDE11-9798-0049-A03B-947B98A799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A1C6E9C-6658-7F45-A2F0-960356551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BB8A501B-3E75-5E44-8200-4BAA74C817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E80F2B0-FF8D-364B-807E-21306B85B8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50037" y="6734557"/>
                <a:ext cx="429787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90D4593-71C1-B84C-B00A-91268AC2E3D3}"/>
                </a:ext>
              </a:extLst>
            </p:cNvPr>
            <p:cNvSpPr/>
            <p:nvPr/>
          </p:nvSpPr>
          <p:spPr>
            <a:xfrm>
              <a:off x="5227724" y="6611631"/>
              <a:ext cx="181717" cy="244184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DAC58E9-CC4D-4F4D-8D67-304496869478}"/>
              </a:ext>
            </a:extLst>
          </p:cNvPr>
          <p:cNvCxnSpPr/>
          <p:nvPr/>
        </p:nvCxnSpPr>
        <p:spPr>
          <a:xfrm>
            <a:off x="4634775" y="2813491"/>
            <a:ext cx="0" cy="65682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D369304-634D-BF47-80A0-EE7F0464ABE4}"/>
              </a:ext>
            </a:extLst>
          </p:cNvPr>
          <p:cNvCxnSpPr/>
          <p:nvPr/>
        </p:nvCxnSpPr>
        <p:spPr>
          <a:xfrm flipH="1">
            <a:off x="4627918" y="3470313"/>
            <a:ext cx="29000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6D2E183-F49C-414B-9AF1-37B24943442D}"/>
              </a:ext>
            </a:extLst>
          </p:cNvPr>
          <p:cNvCxnSpPr/>
          <p:nvPr/>
        </p:nvCxnSpPr>
        <p:spPr>
          <a:xfrm flipV="1">
            <a:off x="5297566" y="2586061"/>
            <a:ext cx="0" cy="22501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BD9F9A-068B-614C-9721-C1A9A1C4618F}"/>
              </a:ext>
            </a:extLst>
          </p:cNvPr>
          <p:cNvCxnSpPr/>
          <p:nvPr/>
        </p:nvCxnSpPr>
        <p:spPr>
          <a:xfrm flipH="1">
            <a:off x="4305592" y="2579203"/>
            <a:ext cx="991974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B0DD1C5-CEFF-EE4F-A66A-D9ABE1529B6D}"/>
              </a:ext>
            </a:extLst>
          </p:cNvPr>
          <p:cNvCxnSpPr/>
          <p:nvPr/>
        </p:nvCxnSpPr>
        <p:spPr>
          <a:xfrm>
            <a:off x="4477041" y="2579203"/>
            <a:ext cx="0" cy="152465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17EC105-39AB-7644-9B6A-354DA511B5A6}"/>
              </a:ext>
            </a:extLst>
          </p:cNvPr>
          <p:cNvCxnSpPr/>
          <p:nvPr/>
        </p:nvCxnSpPr>
        <p:spPr>
          <a:xfrm flipH="1">
            <a:off x="4483900" y="4103854"/>
            <a:ext cx="42687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C959DBA-1DD6-3E47-B6CD-64D813B78D9D}"/>
              </a:ext>
            </a:extLst>
          </p:cNvPr>
          <p:cNvSpPr txBox="1"/>
          <p:nvPr/>
        </p:nvSpPr>
        <p:spPr>
          <a:xfrm>
            <a:off x="4051983" y="2414957"/>
            <a:ext cx="205184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</a:t>
            </a:r>
            <a:endParaRPr lang="en-US" sz="1875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D7E7B0A-5B95-464B-A48B-7E020D493C7F}"/>
              </a:ext>
            </a:extLst>
          </p:cNvPr>
          <p:cNvSpPr txBox="1"/>
          <p:nvPr/>
        </p:nvSpPr>
        <p:spPr>
          <a:xfrm>
            <a:off x="4057092" y="2678807"/>
            <a:ext cx="198773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3CA40BA-3E0C-B04A-8A2F-4D1CEA730322}"/>
              </a:ext>
            </a:extLst>
          </p:cNvPr>
          <p:cNvCxnSpPr/>
          <p:nvPr/>
        </p:nvCxnSpPr>
        <p:spPr>
          <a:xfrm flipV="1">
            <a:off x="5026607" y="2252495"/>
            <a:ext cx="0" cy="23045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920F950-2A1D-0148-82F4-EB9C8F6200C8}"/>
              </a:ext>
            </a:extLst>
          </p:cNvPr>
          <p:cNvCxnSpPr/>
          <p:nvPr/>
        </p:nvCxnSpPr>
        <p:spPr>
          <a:xfrm>
            <a:off x="5026607" y="2480535"/>
            <a:ext cx="764877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FFB04AEE-D30E-4743-AB17-93028C98E9B3}"/>
              </a:ext>
            </a:extLst>
          </p:cNvPr>
          <p:cNvSpPr txBox="1"/>
          <p:nvPr/>
        </p:nvSpPr>
        <p:spPr>
          <a:xfrm>
            <a:off x="6324194" y="2832844"/>
            <a:ext cx="211597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0B3C6FF-E1F7-544D-849B-E6D3BA56A57E}"/>
              </a:ext>
            </a:extLst>
          </p:cNvPr>
          <p:cNvSpPr txBox="1"/>
          <p:nvPr/>
        </p:nvSpPr>
        <p:spPr>
          <a:xfrm>
            <a:off x="6148492" y="3743720"/>
            <a:ext cx="2511906" cy="1458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chemeClr val="accent2"/>
                </a:solidFill>
                <a:latin typeface="+mn-lt"/>
                <a:ea typeface="+mn-ea"/>
                <a:sym typeface="Helvetica Light"/>
              </a:rPr>
              <a:t>What kind of gate is this?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dirty="0">
                <a:solidFill>
                  <a:schemeClr val="accent2"/>
                </a:solidFill>
              </a:rPr>
              <a:t>AND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dirty="0">
                <a:solidFill>
                  <a:schemeClr val="accent2"/>
                </a:solidFill>
              </a:rPr>
              <a:t>NAND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sz="1875" dirty="0">
                <a:solidFill>
                  <a:schemeClr val="accent2"/>
                </a:solidFill>
                <a:latin typeface="+mn-lt"/>
                <a:ea typeface="+mn-ea"/>
                <a:sym typeface="Helvetica Light"/>
              </a:rPr>
              <a:t>Inverter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dirty="0">
                <a:solidFill>
                  <a:schemeClr val="accent2"/>
                </a:solidFill>
              </a:rPr>
              <a:t>None of the above</a:t>
            </a:r>
            <a:endParaRPr lang="en-US" sz="1875" dirty="0">
              <a:solidFill>
                <a:schemeClr val="accent2"/>
              </a:solidFill>
              <a:latin typeface="+mn-lt"/>
              <a:ea typeface="+mn-ea"/>
              <a:sym typeface="Helvetica Light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B34BD3E-B148-4E09-9A5E-566E231A5B43}"/>
              </a:ext>
            </a:extLst>
          </p:cNvPr>
          <p:cNvCxnSpPr/>
          <p:nvPr/>
        </p:nvCxnSpPr>
        <p:spPr>
          <a:xfrm>
            <a:off x="5111980" y="3326478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CFCCEDD-E97B-4B8D-BF71-285F7CBFDD7E}"/>
              </a:ext>
            </a:extLst>
          </p:cNvPr>
          <p:cNvCxnSpPr/>
          <p:nvPr/>
        </p:nvCxnSpPr>
        <p:spPr>
          <a:xfrm>
            <a:off x="5091685" y="3965741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EAAD2525-D9C4-4853-950E-AD57BE7CC007}"/>
              </a:ext>
            </a:extLst>
          </p:cNvPr>
          <p:cNvCxnSpPr/>
          <p:nvPr/>
        </p:nvCxnSpPr>
        <p:spPr>
          <a:xfrm>
            <a:off x="4772919" y="2676393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A4F187D5-ABE6-4A13-9EF7-7CF43B8584CC}"/>
              </a:ext>
            </a:extLst>
          </p:cNvPr>
          <p:cNvCxnSpPr/>
          <p:nvPr/>
        </p:nvCxnSpPr>
        <p:spPr>
          <a:xfrm>
            <a:off x="5545720" y="2682762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4130947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59B4-C211-2A44-83C9-6DCCF3FAA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56" y="136892"/>
            <a:ext cx="7877175" cy="857250"/>
          </a:xfrm>
        </p:spPr>
        <p:txBody>
          <a:bodyPr/>
          <a:lstStyle/>
          <a:p>
            <a:r>
              <a:rPr lang="en-US" dirty="0"/>
              <a:t>Basic Gates – (N)OR gate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4DD2-DC1D-3D44-9E5C-512594FD1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145" y="1009817"/>
            <a:ext cx="3189114" cy="4522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OR     Y = A + B  Y = A | 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4D4E4-F381-6042-B080-DFB91E47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911744-5FD4-1942-B1C2-4F8B9942E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157857"/>
              </p:ext>
            </p:extLst>
          </p:nvPr>
        </p:nvGraphicFramePr>
        <p:xfrm>
          <a:off x="262315" y="1477708"/>
          <a:ext cx="1413060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020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471020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471020">
                  <a:extLst>
                    <a:ext uri="{9D8B030D-6E8A-4147-A177-3AD203B41FA5}">
                      <a16:colId xmlns:a16="http://schemas.microsoft.com/office/drawing/2014/main" val="824010892"/>
                    </a:ext>
                  </a:extLst>
                </a:gridCol>
              </a:tblGrid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7E15AB-C3E4-1640-B1EB-3331AD04D5AD}"/>
              </a:ext>
            </a:extLst>
          </p:cNvPr>
          <p:cNvSpPr txBox="1">
            <a:spLocks/>
          </p:cNvSpPr>
          <p:nvPr/>
        </p:nvSpPr>
        <p:spPr>
          <a:xfrm>
            <a:off x="455195" y="3595723"/>
            <a:ext cx="3574906" cy="452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NOR    Y = (A + B)’   Y = (A | B)’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BA9B7F-0D80-8E46-9B16-5B3026F38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842816"/>
              </p:ext>
            </p:extLst>
          </p:nvPr>
        </p:nvGraphicFramePr>
        <p:xfrm>
          <a:off x="262314" y="4047939"/>
          <a:ext cx="1413051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017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469201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472833">
                  <a:extLst>
                    <a:ext uri="{9D8B030D-6E8A-4147-A177-3AD203B41FA5}">
                      <a16:colId xmlns:a16="http://schemas.microsoft.com/office/drawing/2014/main" val="2337864832"/>
                    </a:ext>
                  </a:extLst>
                </a:gridCol>
              </a:tblGrid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0F33F1-CC8A-3145-BB5E-C2A2936163AA}"/>
              </a:ext>
            </a:extLst>
          </p:cNvPr>
          <p:cNvCxnSpPr>
            <a:cxnSpLocks/>
          </p:cNvCxnSpPr>
          <p:nvPr/>
        </p:nvCxnSpPr>
        <p:spPr>
          <a:xfrm>
            <a:off x="2206451" y="4336707"/>
            <a:ext cx="151514" cy="0"/>
          </a:xfrm>
          <a:prstGeom prst="line">
            <a:avLst/>
          </a:prstGeom>
          <a:solidFill>
            <a:schemeClr val="tx1"/>
          </a:solidFill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633218E9-9313-654E-8183-5A31A475F9F2}"/>
              </a:ext>
            </a:extLst>
          </p:cNvPr>
          <p:cNvSpPr/>
          <p:nvPr/>
        </p:nvSpPr>
        <p:spPr>
          <a:xfrm>
            <a:off x="2136274" y="4287858"/>
            <a:ext cx="70177" cy="105073"/>
          </a:xfrm>
          <a:prstGeom prst="ellipse">
            <a:avLst/>
          </a:prstGeom>
          <a:noFill/>
          <a:ln w="12700" cap="flat">
            <a:solidFill>
              <a:srgbClr val="0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2D9C92-4531-D740-9004-A6020DEE2A61}"/>
              </a:ext>
            </a:extLst>
          </p:cNvPr>
          <p:cNvGrpSpPr/>
          <p:nvPr/>
        </p:nvGrpSpPr>
        <p:grpSpPr>
          <a:xfrm>
            <a:off x="4800647" y="2471728"/>
            <a:ext cx="1427389" cy="667941"/>
            <a:chOff x="2327730" y="5866828"/>
            <a:chExt cx="3806370" cy="17811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85CD6AB-F801-DD45-9C01-47C96B225077}"/>
                </a:ext>
              </a:extLst>
            </p:cNvPr>
            <p:cNvGrpSpPr/>
            <p:nvPr/>
          </p:nvGrpSpPr>
          <p:grpSpPr>
            <a:xfrm>
              <a:off x="2327730" y="5866828"/>
              <a:ext cx="3806370" cy="1781176"/>
              <a:chOff x="79830" y="5853112"/>
              <a:chExt cx="3806370" cy="1781176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0CFC44-2F76-D743-B259-EA64071BFA4A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0F5DB83-DA02-0A48-962F-B21C36DE7E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5613AA3-18C6-8147-AB7C-7FF840BB2C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CB3F80B-2D28-AB4D-B6D0-561B77DF2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C2E0B98-BF95-2543-9E49-8C675E164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8DC7911-5BF2-5248-908D-AC5D73234F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830" y="6743701"/>
                <a:ext cx="2853096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5250020-E992-294D-98D9-A820239D475B}"/>
                </a:ext>
              </a:extLst>
            </p:cNvPr>
            <p:cNvSpPr/>
            <p:nvPr/>
          </p:nvSpPr>
          <p:spPr>
            <a:xfrm>
              <a:off x="5177471" y="6635908"/>
              <a:ext cx="187915" cy="243011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902D8F-AFEF-5D47-8E1E-765CB1AAE18D}"/>
              </a:ext>
            </a:extLst>
          </p:cNvPr>
          <p:cNvGrpSpPr/>
          <p:nvPr/>
        </p:nvGrpSpPr>
        <p:grpSpPr>
          <a:xfrm>
            <a:off x="5007822" y="3815775"/>
            <a:ext cx="552720" cy="667941"/>
            <a:chOff x="2412281" y="5853112"/>
            <a:chExt cx="1473919" cy="178117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D2264F4-9EC3-7844-A621-B52709D2BBC6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41584"/>
              <a:ext cx="0" cy="7974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6167C0-6B24-8E4A-A7BF-9965302F443B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CCD94BC-5B4B-CB41-9A09-05FBC8271B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6B8DAA2-4721-EA44-8641-B28862B98CD9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0C051F9-CB2A-CE4A-813E-6A2E5267C3AD}"/>
                </a:ext>
              </a:extLst>
            </p:cNvPr>
            <p:cNvCxnSpPr>
              <a:cxnSpLocks/>
            </p:cNvCxnSpPr>
            <p:nvPr/>
          </p:nvCxnSpPr>
          <p:spPr>
            <a:xfrm>
              <a:off x="3861683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F2BD343-2097-4A47-898B-84E8FB67D2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2281" y="6743699"/>
              <a:ext cx="794277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6AA1C1-28A5-1849-8004-57C67DF1AF3A}"/>
              </a:ext>
            </a:extLst>
          </p:cNvPr>
          <p:cNvCxnSpPr>
            <a:cxnSpLocks/>
          </p:cNvCxnSpPr>
          <p:nvPr/>
        </p:nvCxnSpPr>
        <p:spPr>
          <a:xfrm>
            <a:off x="6163292" y="2243688"/>
            <a:ext cx="133350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5" name="Triangle 44">
            <a:extLst>
              <a:ext uri="{FF2B5EF4-FFF2-40B4-BE49-F238E27FC236}">
                <a16:creationId xmlns:a16="http://schemas.microsoft.com/office/drawing/2014/main" id="{EA1FD634-0941-6D44-82C3-725AD5D9B504}"/>
              </a:ext>
            </a:extLst>
          </p:cNvPr>
          <p:cNvSpPr/>
          <p:nvPr/>
        </p:nvSpPr>
        <p:spPr>
          <a:xfrm rot="10800000">
            <a:off x="6010187" y="4769833"/>
            <a:ext cx="198239" cy="443255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A2707F-7ED9-0545-92CF-6C6BB47C3ED1}"/>
              </a:ext>
            </a:extLst>
          </p:cNvPr>
          <p:cNvGrpSpPr/>
          <p:nvPr/>
        </p:nvGrpSpPr>
        <p:grpSpPr>
          <a:xfrm>
            <a:off x="5665608" y="3808853"/>
            <a:ext cx="1187210" cy="685001"/>
            <a:chOff x="720307" y="5807619"/>
            <a:chExt cx="3165893" cy="1826669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2975329-1D54-1143-AFFC-86F165B4F47D}"/>
                </a:ext>
              </a:extLst>
            </p:cNvPr>
            <p:cNvCxnSpPr>
              <a:cxnSpLocks/>
            </p:cNvCxnSpPr>
            <p:nvPr/>
          </p:nvCxnSpPr>
          <p:spPr>
            <a:xfrm>
              <a:off x="3348037" y="6348365"/>
              <a:ext cx="0" cy="78666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4ECAC8B-2190-4C4F-BE9C-7DD5F007FFD3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DCF6517-1A24-1B40-B90C-DD736780BF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83E294B-9125-3447-83F6-71AC8D365A50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5913619-2BF4-9F47-A798-F6D8B92017A0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07619"/>
              <a:ext cx="0" cy="56778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1BAFD9A-9F82-624A-9672-C46A10A624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307" y="6741269"/>
              <a:ext cx="2428111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DA2258C-F6CD-094A-81C5-B6E92B834FD8}"/>
              </a:ext>
            </a:extLst>
          </p:cNvPr>
          <p:cNvCxnSpPr>
            <a:cxnSpLocks/>
          </p:cNvCxnSpPr>
          <p:nvPr/>
        </p:nvCxnSpPr>
        <p:spPr>
          <a:xfrm flipV="1">
            <a:off x="5538019" y="3808852"/>
            <a:ext cx="1529028" cy="692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011544-892B-6F42-AE27-35DD92A0092F}"/>
              </a:ext>
            </a:extLst>
          </p:cNvPr>
          <p:cNvGrpSpPr/>
          <p:nvPr/>
        </p:nvGrpSpPr>
        <p:grpSpPr>
          <a:xfrm>
            <a:off x="5129265" y="3118613"/>
            <a:ext cx="1091627" cy="693700"/>
            <a:chOff x="3223094" y="5866828"/>
            <a:chExt cx="2911006" cy="184986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0FC45E7-0BC3-8142-B3C1-1651CA5418E8}"/>
                </a:ext>
              </a:extLst>
            </p:cNvPr>
            <p:cNvGrpSpPr/>
            <p:nvPr/>
          </p:nvGrpSpPr>
          <p:grpSpPr>
            <a:xfrm>
              <a:off x="3223094" y="5866828"/>
              <a:ext cx="2911006" cy="1849867"/>
              <a:chOff x="975194" y="5853112"/>
              <a:chExt cx="2911006" cy="1849867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333B3491-578A-7C4D-A22D-1229A1EACC71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D8F9A85-60C5-C844-8878-7D043C4BEE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51EDE11-9798-0049-A03B-947B98A799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A1C6E9C-6658-7F45-A2F0-960356551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9097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BB8A501B-3E75-5E44-8200-4BAA74C817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E80F2B0-FF8D-364B-807E-21306B85B8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5194" y="6739125"/>
                <a:ext cx="1981062" cy="457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90D4593-71C1-B84C-B00A-91268AC2E3D3}"/>
                </a:ext>
              </a:extLst>
            </p:cNvPr>
            <p:cNvSpPr/>
            <p:nvPr/>
          </p:nvSpPr>
          <p:spPr>
            <a:xfrm>
              <a:off x="5199876" y="6635999"/>
              <a:ext cx="156805" cy="233683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DAC58E9-CC4D-4F4D-8D67-304496869478}"/>
              </a:ext>
            </a:extLst>
          </p:cNvPr>
          <p:cNvCxnSpPr>
            <a:cxnSpLocks/>
          </p:cNvCxnSpPr>
          <p:nvPr/>
        </p:nvCxnSpPr>
        <p:spPr>
          <a:xfrm flipH="1">
            <a:off x="6105769" y="4519733"/>
            <a:ext cx="3897" cy="25184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D369304-634D-BF47-80A0-EE7F0464ABE4}"/>
              </a:ext>
            </a:extLst>
          </p:cNvPr>
          <p:cNvCxnSpPr/>
          <p:nvPr/>
        </p:nvCxnSpPr>
        <p:spPr>
          <a:xfrm flipH="1">
            <a:off x="4791710" y="4149745"/>
            <a:ext cx="29000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17EC105-39AB-7644-9B6A-354DA511B5A6}"/>
              </a:ext>
            </a:extLst>
          </p:cNvPr>
          <p:cNvCxnSpPr>
            <a:cxnSpLocks/>
          </p:cNvCxnSpPr>
          <p:nvPr/>
        </p:nvCxnSpPr>
        <p:spPr>
          <a:xfrm flipH="1" flipV="1">
            <a:off x="5538019" y="4483715"/>
            <a:ext cx="1303902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C959DBA-1DD6-3E47-B6CD-64D813B78D9D}"/>
              </a:ext>
            </a:extLst>
          </p:cNvPr>
          <p:cNvSpPr txBox="1"/>
          <p:nvPr/>
        </p:nvSpPr>
        <p:spPr>
          <a:xfrm>
            <a:off x="4560344" y="2631553"/>
            <a:ext cx="205184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</a:t>
            </a:r>
            <a:endParaRPr lang="en-US" sz="1875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D7E7B0A-5B95-464B-A48B-7E020D493C7F}"/>
              </a:ext>
            </a:extLst>
          </p:cNvPr>
          <p:cNvSpPr txBox="1"/>
          <p:nvPr/>
        </p:nvSpPr>
        <p:spPr>
          <a:xfrm>
            <a:off x="4601774" y="3986239"/>
            <a:ext cx="198773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3CA40BA-3E0C-B04A-8A2F-4D1CEA730322}"/>
              </a:ext>
            </a:extLst>
          </p:cNvPr>
          <p:cNvCxnSpPr/>
          <p:nvPr/>
        </p:nvCxnSpPr>
        <p:spPr>
          <a:xfrm flipV="1">
            <a:off x="6228036" y="2243688"/>
            <a:ext cx="0" cy="23045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06DAEA7A-A1FE-334C-85B9-437756BB1693}"/>
              </a:ext>
            </a:extLst>
          </p:cNvPr>
          <p:cNvSpPr/>
          <p:nvPr/>
        </p:nvSpPr>
        <p:spPr>
          <a:xfrm>
            <a:off x="6084859" y="4447700"/>
            <a:ext cx="45719" cy="80507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FB04AEE-D30E-4743-AB17-93028C98E9B3}"/>
              </a:ext>
            </a:extLst>
          </p:cNvPr>
          <p:cNvSpPr txBox="1"/>
          <p:nvPr/>
        </p:nvSpPr>
        <p:spPr>
          <a:xfrm>
            <a:off x="7077933" y="3651457"/>
            <a:ext cx="211597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Y</a:t>
            </a:r>
          </a:p>
        </p:txBody>
      </p:sp>
      <p:sp>
        <p:nvSpPr>
          <p:cNvPr id="75" name="AutoShape 29">
            <a:extLst>
              <a:ext uri="{FF2B5EF4-FFF2-40B4-BE49-F238E27FC236}">
                <a16:creationId xmlns:a16="http://schemas.microsoft.com/office/drawing/2014/main" id="{79FFE316-1B77-1445-AD20-005BF498CD5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05434" y="2147290"/>
            <a:ext cx="228600" cy="228600"/>
          </a:xfrm>
          <a:prstGeom prst="moon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675" dirty="0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896361E-418C-B64D-BF21-A5B5C9191A4B}"/>
              </a:ext>
            </a:extLst>
          </p:cNvPr>
          <p:cNvCxnSpPr>
            <a:cxnSpLocks/>
          </p:cNvCxnSpPr>
          <p:nvPr/>
        </p:nvCxnSpPr>
        <p:spPr>
          <a:xfrm flipH="1" flipV="1">
            <a:off x="5665608" y="2795059"/>
            <a:ext cx="1426" cy="136391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8EFBAA7-1C98-294F-B48B-E01301BEBA22}"/>
              </a:ext>
            </a:extLst>
          </p:cNvPr>
          <p:cNvCxnSpPr>
            <a:cxnSpLocks/>
          </p:cNvCxnSpPr>
          <p:nvPr/>
        </p:nvCxnSpPr>
        <p:spPr>
          <a:xfrm flipV="1">
            <a:off x="5124953" y="3452583"/>
            <a:ext cx="4311" cy="69716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FA09760-913A-EF49-8E33-960EEEC3CCCC}"/>
              </a:ext>
            </a:extLst>
          </p:cNvPr>
          <p:cNvCxnSpPr>
            <a:cxnSpLocks/>
          </p:cNvCxnSpPr>
          <p:nvPr/>
        </p:nvCxnSpPr>
        <p:spPr>
          <a:xfrm>
            <a:off x="1717296" y="2195513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BAB7705-F235-EC44-858C-789DE392B959}"/>
              </a:ext>
            </a:extLst>
          </p:cNvPr>
          <p:cNvCxnSpPr>
            <a:cxnSpLocks/>
          </p:cNvCxnSpPr>
          <p:nvPr/>
        </p:nvCxnSpPr>
        <p:spPr>
          <a:xfrm>
            <a:off x="1717296" y="2325433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16B0142-C913-924A-9D7E-A8A8F60782DD}"/>
              </a:ext>
            </a:extLst>
          </p:cNvPr>
          <p:cNvCxnSpPr>
            <a:cxnSpLocks/>
          </p:cNvCxnSpPr>
          <p:nvPr/>
        </p:nvCxnSpPr>
        <p:spPr>
          <a:xfrm>
            <a:off x="2134034" y="2262291"/>
            <a:ext cx="189280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1" name="AutoShape 29">
            <a:extLst>
              <a:ext uri="{FF2B5EF4-FFF2-40B4-BE49-F238E27FC236}">
                <a16:creationId xmlns:a16="http://schemas.microsoft.com/office/drawing/2014/main" id="{D64EC625-423E-624D-9423-0F8E03EA4C6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05434" y="4221031"/>
            <a:ext cx="228600" cy="228600"/>
          </a:xfrm>
          <a:prstGeom prst="moon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675" dirty="0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7503F875-D9CA-5345-B583-746DE70FF313}"/>
              </a:ext>
            </a:extLst>
          </p:cNvPr>
          <p:cNvCxnSpPr>
            <a:cxnSpLocks/>
          </p:cNvCxnSpPr>
          <p:nvPr/>
        </p:nvCxnSpPr>
        <p:spPr>
          <a:xfrm>
            <a:off x="1717296" y="4267200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7D466143-CF4A-6B43-A647-654F7587EE8C}"/>
              </a:ext>
            </a:extLst>
          </p:cNvPr>
          <p:cNvCxnSpPr>
            <a:cxnSpLocks/>
          </p:cNvCxnSpPr>
          <p:nvPr/>
        </p:nvCxnSpPr>
        <p:spPr>
          <a:xfrm>
            <a:off x="1717296" y="4397694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6" name="Rounded Rectangular Callout 75">
            <a:extLst>
              <a:ext uri="{FF2B5EF4-FFF2-40B4-BE49-F238E27FC236}">
                <a16:creationId xmlns:a16="http://schemas.microsoft.com/office/drawing/2014/main" id="{F8D09EAC-8059-8D40-A232-17639763F760}"/>
              </a:ext>
            </a:extLst>
          </p:cNvPr>
          <p:cNvSpPr/>
          <p:nvPr/>
        </p:nvSpPr>
        <p:spPr>
          <a:xfrm>
            <a:off x="2323314" y="5053620"/>
            <a:ext cx="788761" cy="655499"/>
          </a:xfrm>
          <a:prstGeom prst="wedgeRoundRectCallout">
            <a:avLst>
              <a:gd name="adj1" fmla="val -65406"/>
              <a:gd name="adj2" fmla="val -145927"/>
              <a:gd name="adj3" fmla="val 16667"/>
            </a:avLst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rPr>
              <a:t>Bubble means Invert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566413-171A-B244-BB3C-6843A38F641A}"/>
              </a:ext>
            </a:extLst>
          </p:cNvPr>
          <p:cNvSpPr txBox="1"/>
          <p:nvPr/>
        </p:nvSpPr>
        <p:spPr>
          <a:xfrm>
            <a:off x="3462660" y="5261523"/>
            <a:ext cx="2173672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NOR is universal gate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FFCD07E-AACE-4A11-8B6D-F915888A2C81}"/>
              </a:ext>
            </a:extLst>
          </p:cNvPr>
          <p:cNvGrpSpPr/>
          <p:nvPr/>
        </p:nvGrpSpPr>
        <p:grpSpPr>
          <a:xfrm>
            <a:off x="14555881" y="3482236"/>
            <a:ext cx="6375112" cy="7208517"/>
            <a:chOff x="12169198" y="3697169"/>
            <a:chExt cx="8861117" cy="6993584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0968D64-94D2-45AE-9898-6A0DD5E9249B}"/>
                </a:ext>
              </a:extLst>
            </p:cNvPr>
            <p:cNvGrpSpPr/>
            <p:nvPr/>
          </p:nvGrpSpPr>
          <p:grpSpPr>
            <a:xfrm>
              <a:off x="12801725" y="4305274"/>
              <a:ext cx="3806370" cy="1781176"/>
              <a:chOff x="2327730" y="5866828"/>
              <a:chExt cx="3806370" cy="1781176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62179FA8-E67B-4E34-BCFA-A2C86FC0677C}"/>
                  </a:ext>
                </a:extLst>
              </p:cNvPr>
              <p:cNvGrpSpPr/>
              <p:nvPr/>
            </p:nvGrpSpPr>
            <p:grpSpPr>
              <a:xfrm>
                <a:off x="2327730" y="5866828"/>
                <a:ext cx="3806370" cy="1781176"/>
                <a:chOff x="79830" y="5853112"/>
                <a:chExt cx="3806370" cy="1781176"/>
              </a:xfrm>
            </p:grpSpPr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0758B414-64CE-4207-BA5D-6AB1D83DB212}"/>
                    </a:ext>
                  </a:extLst>
                </p:cNvPr>
                <p:cNvCxnSpPr/>
                <p:nvPr/>
              </p:nvCxnSpPr>
              <p:spPr>
                <a:xfrm>
                  <a:off x="3352800" y="6375400"/>
                  <a:ext cx="0" cy="7366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3C45E1BE-E4EB-4C33-8F9F-E06E847B84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52800" y="63754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74363C56-FD1B-4FFF-B6B7-643629E3F1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52800" y="71120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2EA1836F-98E1-451E-94FF-E4DF5224BB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67150" y="7112000"/>
                  <a:ext cx="0" cy="52228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45902089-818F-4284-8964-DD4E8A1431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86200" y="5853112"/>
                  <a:ext cx="0" cy="52228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7B1A3282-EECD-4385-A87E-D7FCEAAF0F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9830" y="6734556"/>
                  <a:ext cx="3146479" cy="9144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3438BCF-9327-4217-A4F3-4AE33C8D57C8}"/>
                  </a:ext>
                </a:extLst>
              </p:cNvPr>
              <p:cNvSpPr/>
              <p:nvPr/>
            </p:nvSpPr>
            <p:spPr>
              <a:xfrm>
                <a:off x="5488877" y="6690138"/>
                <a:ext cx="128587" cy="125413"/>
              </a:xfrm>
              <a:prstGeom prst="ellipse">
                <a:avLst/>
              </a:prstGeom>
              <a:noFill/>
              <a:ln w="12700" cap="flat">
                <a:solidFill>
                  <a:srgbClr val="000000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95D93B5A-8A06-43FB-A075-9F798CF1D22D}"/>
                </a:ext>
              </a:extLst>
            </p:cNvPr>
            <p:cNvGrpSpPr/>
            <p:nvPr/>
          </p:nvGrpSpPr>
          <p:grpSpPr>
            <a:xfrm>
              <a:off x="13551232" y="7889399"/>
              <a:ext cx="1214437" cy="1781176"/>
              <a:chOff x="2671763" y="5853112"/>
              <a:chExt cx="1214437" cy="1781176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12D834B3-9C54-41A1-80F2-B714D044D8D2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17DA6BC2-365B-416E-B7E6-C7344F6CED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B2B2A69F-25FB-4150-A463-2B785A4476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36AC3815-87A4-4390-BCDF-7B3ECD5C29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AD967E49-099C-4E12-AEB0-E260A29859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C627295B-A1B6-40F8-A61D-1EBACFF720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71763" y="6743700"/>
                <a:ext cx="676274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76B4336-5080-4EA6-84A1-BCDCECFE0EA3}"/>
                </a:ext>
              </a:extLst>
            </p:cNvPr>
            <p:cNvCxnSpPr>
              <a:cxnSpLocks/>
            </p:cNvCxnSpPr>
            <p:nvPr/>
          </p:nvCxnSpPr>
          <p:spPr>
            <a:xfrm>
              <a:off x="16435446" y="3697169"/>
              <a:ext cx="3556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0" name="Triangle 44">
              <a:extLst>
                <a:ext uri="{FF2B5EF4-FFF2-40B4-BE49-F238E27FC236}">
                  <a16:creationId xmlns:a16="http://schemas.microsoft.com/office/drawing/2014/main" id="{5085A639-E10A-43B5-B967-6DD93DBF72AB}"/>
                </a:ext>
              </a:extLst>
            </p:cNvPr>
            <p:cNvSpPr/>
            <p:nvPr/>
          </p:nvSpPr>
          <p:spPr>
            <a:xfrm rot="10800000">
              <a:off x="16048800" y="10318976"/>
              <a:ext cx="528637" cy="371777"/>
            </a:xfrm>
            <a:prstGeom prst="triangle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A7D09C7-FE19-4A8C-978A-BB7DA663EBE0}"/>
                </a:ext>
              </a:extLst>
            </p:cNvPr>
            <p:cNvGrpSpPr/>
            <p:nvPr/>
          </p:nvGrpSpPr>
          <p:grpSpPr>
            <a:xfrm>
              <a:off x="15275552" y="7889399"/>
              <a:ext cx="2966274" cy="1781176"/>
              <a:chOff x="919926" y="5853112"/>
              <a:chExt cx="2966274" cy="1781176"/>
            </a:xfrm>
          </p:grpSpPr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936CA0DF-72DC-4FD8-B071-3B5D1ED76D78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5063E13C-449D-4237-AAF3-E39E7FD83F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FFD147D5-A534-42F9-8C19-D0B07F0A38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6A90600-45DB-4628-A7C4-14D8543DD9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FC082D20-388D-490D-9507-7131670E23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4E40FE1D-8DB1-41ED-AC36-7E2BEDFA89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9926" y="6743700"/>
                <a:ext cx="2428111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C536680-0713-4C59-93BE-932EFE05DB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768051" y="7870937"/>
              <a:ext cx="4077408" cy="1846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CFFBC810-8AD3-4651-A480-6E14537C467D}"/>
                </a:ext>
              </a:extLst>
            </p:cNvPr>
            <p:cNvGrpSpPr/>
            <p:nvPr/>
          </p:nvGrpSpPr>
          <p:grpSpPr>
            <a:xfrm>
              <a:off x="13678036" y="6030301"/>
              <a:ext cx="2911009" cy="1849867"/>
              <a:chOff x="3223091" y="5866828"/>
              <a:chExt cx="2911009" cy="1849867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394E2931-AC30-49EC-BF65-DE3427256D0F}"/>
                  </a:ext>
                </a:extLst>
              </p:cNvPr>
              <p:cNvGrpSpPr/>
              <p:nvPr/>
            </p:nvGrpSpPr>
            <p:grpSpPr>
              <a:xfrm>
                <a:off x="3223091" y="5866828"/>
                <a:ext cx="2911009" cy="1849867"/>
                <a:chOff x="975191" y="5853112"/>
                <a:chExt cx="2911009" cy="1849867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C3F33E72-7658-4C37-B228-CE07AA8D069C}"/>
                    </a:ext>
                  </a:extLst>
                </p:cNvPr>
                <p:cNvCxnSpPr/>
                <p:nvPr/>
              </p:nvCxnSpPr>
              <p:spPr>
                <a:xfrm>
                  <a:off x="3352800" y="6375400"/>
                  <a:ext cx="0" cy="7366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D5899E30-9F65-4818-B58C-AAB034C65B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52800" y="63754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A24762AD-3508-48FB-8BFC-B873AE29B2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52800" y="71120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23B05A56-5D11-41C5-97EC-820B311DBD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67150" y="7112000"/>
                  <a:ext cx="0" cy="590979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27429B3A-E893-41D6-9B44-4E07C1E4BE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86200" y="5853112"/>
                  <a:ext cx="0" cy="52228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EE55EC4-AC76-479A-83C6-CD17924C2B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5191" y="6734556"/>
                  <a:ext cx="2251117" cy="4572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B7FF779F-F856-484C-8F26-9DDFF8D66E65}"/>
                  </a:ext>
                </a:extLst>
              </p:cNvPr>
              <p:cNvSpPr/>
              <p:nvPr/>
            </p:nvSpPr>
            <p:spPr>
              <a:xfrm>
                <a:off x="5488877" y="6690138"/>
                <a:ext cx="128587" cy="125413"/>
              </a:xfrm>
              <a:prstGeom prst="ellipse">
                <a:avLst/>
              </a:prstGeom>
              <a:noFill/>
              <a:ln w="12700" cap="flat">
                <a:solidFill>
                  <a:srgbClr val="000000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A57F39A-2896-4353-B3AC-C4314991D150}"/>
                </a:ext>
              </a:extLst>
            </p:cNvPr>
            <p:cNvCxnSpPr>
              <a:cxnSpLocks/>
              <a:endCxn id="100" idx="3"/>
            </p:cNvCxnSpPr>
            <p:nvPr/>
          </p:nvCxnSpPr>
          <p:spPr>
            <a:xfrm>
              <a:off x="16313118" y="9666566"/>
              <a:ext cx="0" cy="65241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128CFB0-7E13-4719-8CDD-F8B46196EAFB}"/>
                </a:ext>
              </a:extLst>
            </p:cNvPr>
            <p:cNvCxnSpPr/>
            <p:nvPr/>
          </p:nvCxnSpPr>
          <p:spPr>
            <a:xfrm flipH="1">
              <a:off x="12777893" y="8779987"/>
              <a:ext cx="77333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D5F01A5-D376-49E4-B397-6F99C634CE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65669" y="9675166"/>
              <a:ext cx="3457107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C5C7639-3EFB-46C6-8720-43A75549BB57}"/>
                </a:ext>
              </a:extLst>
            </p:cNvPr>
            <p:cNvSpPr txBox="1"/>
            <p:nvPr/>
          </p:nvSpPr>
          <p:spPr>
            <a:xfrm>
              <a:off x="12169198" y="4731476"/>
              <a:ext cx="530594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A</a:t>
              </a:r>
              <a:endParaRPr kumimoji="0" lang="en-US" sz="5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DE0AE9D-173D-4D1F-80BD-41FFCEB775BD}"/>
                </a:ext>
              </a:extLst>
            </p:cNvPr>
            <p:cNvSpPr txBox="1"/>
            <p:nvPr/>
          </p:nvSpPr>
          <p:spPr>
            <a:xfrm>
              <a:off x="12271131" y="8343970"/>
              <a:ext cx="530594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B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940F181-93F8-41A1-9EDF-414439F852AF}"/>
                </a:ext>
              </a:extLst>
            </p:cNvPr>
            <p:cNvCxnSpPr/>
            <p:nvPr/>
          </p:nvCxnSpPr>
          <p:spPr>
            <a:xfrm flipV="1">
              <a:off x="16608095" y="3697169"/>
              <a:ext cx="0" cy="61454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ACE32782-6362-4AD5-A41F-C07CACF2837D}"/>
                </a:ext>
              </a:extLst>
            </p:cNvPr>
            <p:cNvSpPr/>
            <p:nvPr/>
          </p:nvSpPr>
          <p:spPr>
            <a:xfrm>
              <a:off x="16505701" y="7811734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8C64788-F0E4-453E-AAF2-97AFA210B7BB}"/>
                </a:ext>
              </a:extLst>
            </p:cNvPr>
            <p:cNvSpPr/>
            <p:nvPr/>
          </p:nvSpPr>
          <p:spPr>
            <a:xfrm>
              <a:off x="13601769" y="8717281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E369EB5B-FEDD-487D-A501-154505E15D85}"/>
                </a:ext>
              </a:extLst>
            </p:cNvPr>
            <p:cNvSpPr/>
            <p:nvPr/>
          </p:nvSpPr>
          <p:spPr>
            <a:xfrm>
              <a:off x="16258076" y="9634210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810F3A-6227-47A3-956F-385A56634C28}"/>
                </a:ext>
              </a:extLst>
            </p:cNvPr>
            <p:cNvSpPr txBox="1"/>
            <p:nvPr/>
          </p:nvSpPr>
          <p:spPr>
            <a:xfrm>
              <a:off x="18909753" y="7451218"/>
              <a:ext cx="493725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Y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0B287F9C-2620-4DAE-B1DB-4439776E99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75552" y="5186718"/>
              <a:ext cx="0" cy="356495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E4F2D65-6663-4A69-A0DD-469B91E6B7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66542" y="6920889"/>
              <a:ext cx="11495" cy="185909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BE8AEA97-30D8-4527-ADF0-DB414008068E}"/>
                </a:ext>
              </a:extLst>
            </p:cNvPr>
            <p:cNvSpPr/>
            <p:nvPr/>
          </p:nvSpPr>
          <p:spPr>
            <a:xfrm>
              <a:off x="18158482" y="7824529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5E906AA2-50D8-4A45-A3B6-93E3E433D76E}"/>
                </a:ext>
              </a:extLst>
            </p:cNvPr>
            <p:cNvSpPr/>
            <p:nvPr/>
          </p:nvSpPr>
          <p:spPr>
            <a:xfrm>
              <a:off x="15211258" y="5133155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98D3501-551E-4060-900E-BAAD8191444E}"/>
                </a:ext>
              </a:extLst>
            </p:cNvPr>
            <p:cNvCxnSpPr>
              <a:cxnSpLocks/>
            </p:cNvCxnSpPr>
            <p:nvPr/>
          </p:nvCxnSpPr>
          <p:spPr>
            <a:xfrm>
              <a:off x="19890930" y="4132192"/>
              <a:ext cx="1139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406F737-A94C-4B5B-BEA0-085E3CC3C455}"/>
                </a:ext>
              </a:extLst>
            </p:cNvPr>
            <p:cNvCxnSpPr>
              <a:cxnSpLocks/>
            </p:cNvCxnSpPr>
            <p:nvPr/>
          </p:nvCxnSpPr>
          <p:spPr>
            <a:xfrm>
              <a:off x="20407745" y="4132192"/>
              <a:ext cx="0" cy="9073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5E211D27-FB50-4423-B04F-ACE285178D81}"/>
              </a:ext>
            </a:extLst>
          </p:cNvPr>
          <p:cNvCxnSpPr>
            <a:cxnSpLocks/>
          </p:cNvCxnSpPr>
          <p:nvPr/>
        </p:nvCxnSpPr>
        <p:spPr>
          <a:xfrm>
            <a:off x="6576150" y="4011632"/>
            <a:ext cx="0" cy="29500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F28D77E9-AA8E-43F2-A936-6913E11A8572}"/>
              </a:ext>
            </a:extLst>
          </p:cNvPr>
          <p:cNvCxnSpPr>
            <a:cxnSpLocks/>
          </p:cNvCxnSpPr>
          <p:nvPr/>
        </p:nvCxnSpPr>
        <p:spPr>
          <a:xfrm>
            <a:off x="5297260" y="3998951"/>
            <a:ext cx="0" cy="30768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F506AB9E-FC1C-4D70-B72C-12F2ECE39249}"/>
              </a:ext>
            </a:extLst>
          </p:cNvPr>
          <p:cNvCxnSpPr/>
          <p:nvPr/>
        </p:nvCxnSpPr>
        <p:spPr>
          <a:xfrm>
            <a:off x="5932808" y="3314471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221F2E78-F9C1-4BA9-A0E2-60AC045C487F}"/>
              </a:ext>
            </a:extLst>
          </p:cNvPr>
          <p:cNvCxnSpPr/>
          <p:nvPr/>
        </p:nvCxnSpPr>
        <p:spPr>
          <a:xfrm>
            <a:off x="5958955" y="2667586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2694864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1CCE-675C-3D43-8229-CB0C3469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77824"/>
          </a:xfrm>
        </p:spPr>
        <p:txBody>
          <a:bodyPr/>
          <a:lstStyle/>
          <a:p>
            <a:r>
              <a:rPr lang="en-US" dirty="0"/>
              <a:t>Transistors as Switches: CMOS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5F37-00A0-E143-A9ED-72883467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A1EBA-3F4E-844F-9F08-1A322EA6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956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1CCE-675C-3D43-8229-CB0C3469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77824"/>
          </a:xfrm>
        </p:spPr>
        <p:txBody>
          <a:bodyPr/>
          <a:lstStyle/>
          <a:p>
            <a:r>
              <a:rPr lang="en-US" dirty="0"/>
              <a:t>Transistors as 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5F37-00A0-E143-A9ED-72883467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A1EBA-3F4E-844F-9F08-1A322EA6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936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1CCE-675C-3D43-8229-CB0C3469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77824"/>
          </a:xfrm>
        </p:spPr>
        <p:txBody>
          <a:bodyPr/>
          <a:lstStyle/>
          <a:p>
            <a:r>
              <a:rPr lang="en-US" sz="3200" dirty="0"/>
              <a:t>Transistors as Switches: Transmission Gate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5F37-00A0-E143-A9ED-72883467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A1EBA-3F4E-844F-9F08-1A322EA6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6478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1CCE-675C-3D43-8229-CB0C3469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77824"/>
          </a:xfrm>
        </p:spPr>
        <p:txBody>
          <a:bodyPr/>
          <a:lstStyle/>
          <a:p>
            <a:r>
              <a:rPr lang="en-US" sz="3200" dirty="0"/>
              <a:t>Transistors as Switches: Transmission Gate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5F37-00A0-E143-A9ED-72883467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A1EBA-3F4E-844F-9F08-1A322EA6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6324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7AE164D8-D297-4005-B22B-03FB678509EC}" type="slidenum">
              <a:rPr lang="en-US" altLang="en-US" sz="1400"/>
              <a:pPr eaLnBrk="1" hangingPunct="1"/>
              <a:t>44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381000" y="820738"/>
            <a:ext cx="8424863" cy="56991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/>
              <a:t>A branch of algebra in which the values of the variables belong to a set B (e.g. {0, 1}), has two  operations {+, .} that satisfy the following four sets of laws.</a:t>
            </a:r>
          </a:p>
          <a:p>
            <a:pPr marL="0" indent="0"/>
            <a:r>
              <a:rPr lang="en-US" altLang="en-US" sz="2800" dirty="0"/>
              <a:t>Associative laws: (a+b)+c= a+(b+c), (a·b)·c =a·(b·c)</a:t>
            </a:r>
          </a:p>
          <a:p>
            <a:pPr marL="0" indent="0"/>
            <a:r>
              <a:rPr lang="en-US" altLang="en-US" sz="2800" dirty="0"/>
              <a:t>Commutative laws: a+b=b+a,         a·b=b·a</a:t>
            </a:r>
          </a:p>
          <a:p>
            <a:pPr marL="0" indent="0"/>
            <a:r>
              <a:rPr lang="en-US" altLang="en-US" sz="2800" dirty="0"/>
              <a:t>Distributive laws: a+(b·c)=(a+b)·(a+c),      	</a:t>
            </a:r>
          </a:p>
          <a:p>
            <a:pPr marL="0" indent="0">
              <a:buFontTx/>
              <a:buNone/>
            </a:pPr>
            <a:r>
              <a:rPr lang="en-US" altLang="en-US" sz="2800" dirty="0"/>
              <a:t>  		          a·(b+c)=a·b+a·c</a:t>
            </a:r>
          </a:p>
          <a:p>
            <a:pPr marL="0" indent="0"/>
            <a:r>
              <a:rPr lang="en-US" altLang="en-US" sz="2800" dirty="0"/>
              <a:t>Identity laws: a+0=a, a·1=a</a:t>
            </a:r>
          </a:p>
          <a:p>
            <a:pPr marL="0" indent="0"/>
            <a:r>
              <a:rPr lang="en-US" altLang="en-US" sz="2800" dirty="0"/>
              <a:t>Complement laws: a+a</a:t>
            </a:r>
            <a:r>
              <a:rPr lang="ja-JP" altLang="en-US" sz="2800" dirty="0"/>
              <a:t>’</a:t>
            </a:r>
            <a:r>
              <a:rPr lang="en-US" altLang="ja-JP" sz="2800" dirty="0"/>
              <a:t>=1, a·a</a:t>
            </a:r>
            <a:r>
              <a:rPr lang="ja-JP" altLang="en-US" sz="2800" dirty="0"/>
              <a:t>’</a:t>
            </a:r>
            <a:r>
              <a:rPr lang="en-US" altLang="ja-JP" sz="2800" dirty="0"/>
              <a:t>=0</a:t>
            </a:r>
          </a:p>
          <a:p>
            <a:pPr marL="0" indent="0">
              <a:buNone/>
            </a:pPr>
            <a:r>
              <a:rPr lang="en-US" altLang="en-US" sz="2800" dirty="0"/>
              <a:t>(x’: the complement element of x)</a:t>
            </a:r>
          </a:p>
        </p:txBody>
      </p:sp>
    </p:spTree>
    <p:extLst>
      <p:ext uri="{BB962C8B-B14F-4D97-AF65-F5344CB8AC3E}">
        <p14:creationId xmlns:p14="http://schemas.microsoft.com/office/powerpoint/2010/main" val="3716095242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90A36-D834-F442-82C3-A3CB38CC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326" y="25398"/>
            <a:ext cx="7877175" cy="857250"/>
          </a:xfrm>
        </p:spPr>
        <p:txBody>
          <a:bodyPr>
            <a:normAutofit/>
          </a:bodyPr>
          <a:lstStyle/>
          <a:p>
            <a:r>
              <a:rPr lang="en-US" sz="3600" dirty="0"/>
              <a:t>Duality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E417C91-C9A6-EC4E-B7E4-33D481E456E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87782" y="710835"/>
                <a:ext cx="7877175" cy="1166813"/>
              </a:xfrm>
            </p:spPr>
            <p:txBody>
              <a:bodyPr/>
              <a:lstStyle/>
              <a:p>
                <a:r>
                  <a:rPr lang="en-US" dirty="0"/>
                  <a:t>Swap (+,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en-US" dirty="0"/>
                  <a:t> and complement all 0’s and 1’s</a:t>
                </a:r>
              </a:p>
              <a:p>
                <a:r>
                  <a:rPr lang="en-US" dirty="0"/>
                  <a:t>If we can prove a statement using laws of Boolean algebra true, then the duality of the statement is also true.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E417C91-C9A6-EC4E-B7E4-33D481E456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87782" y="710835"/>
                <a:ext cx="7877175" cy="1166813"/>
              </a:xfrm>
              <a:blipFill>
                <a:blip r:embed="rId2"/>
                <a:stretch>
                  <a:fillRect l="-1703" t="-7330" r="-851" b="-102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8096F-55F8-824C-BAC2-65188B27C50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3F2A83F-9479-7B44-BB5B-6519C73F97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6324556"/>
                  </p:ext>
                </p:extLst>
              </p:nvPr>
            </p:nvGraphicFramePr>
            <p:xfrm>
              <a:off x="685800" y="3523564"/>
              <a:ext cx="7786687" cy="22782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01725">
                      <a:extLst>
                        <a:ext uri="{9D8B030D-6E8A-4147-A177-3AD203B41FA5}">
                          <a16:colId xmlns:a16="http://schemas.microsoft.com/office/drawing/2014/main" val="3626953076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447185462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020762816"/>
                        </a:ext>
                      </a:extLst>
                    </a:gridCol>
                  </a:tblGrid>
                  <a:tr h="678086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Associative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(a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b)</a:t>
                          </a:r>
                          <a:r>
                            <a:rPr lang="en-US" sz="240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c = a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(b</a:t>
                          </a:r>
                          <a:r>
                            <a:rPr lang="en-US" sz="240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c)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(a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b)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c = 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(b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c)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003093993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Commutative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b = b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a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a+b = b+a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1113131860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Distributive*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(b+c)</a:t>
                          </a:r>
                          <a:r>
                            <a:rPr lang="en-US" sz="2400" b="0" baseline="0" dirty="0"/>
                            <a:t> = 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b + 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c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a+(b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c)=(a+b)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(a+c)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280768131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Identity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1 = a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a+0 = 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587134393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Compliment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a’ = 0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 + a’ = 1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234328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3F2A83F-9479-7B44-BB5B-6519C73F97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6324556"/>
                  </p:ext>
                </p:extLst>
              </p:nvPr>
            </p:nvGraphicFramePr>
            <p:xfrm>
              <a:off x="685800" y="3523564"/>
              <a:ext cx="7786687" cy="22782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01725">
                      <a:extLst>
                        <a:ext uri="{9D8B030D-6E8A-4147-A177-3AD203B41FA5}">
                          <a16:colId xmlns:a16="http://schemas.microsoft.com/office/drawing/2014/main" val="3626953076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447185462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020762816"/>
                        </a:ext>
                      </a:extLst>
                    </a:gridCol>
                  </a:tblGrid>
                  <a:tr h="678086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Associative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11712" r="-100444" b="-261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184222" t="-11712" r="-444" b="-2612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093993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Commutative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187879" r="-100444" b="-339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a+b = b+a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1113131860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Distributive*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287879" r="-100444" b="-239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184222" t="-287879" r="-444" b="-2393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0768131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Identity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393846" r="-100444" b="-14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a+0 = 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587134393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Compliment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486364" r="-100444" b="-4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 + a’ = 1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23432892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0C59317-CB90-6F4F-AAE4-39D38745FD7E}"/>
              </a:ext>
            </a:extLst>
          </p:cNvPr>
          <p:cNvSpPr txBox="1"/>
          <p:nvPr/>
        </p:nvSpPr>
        <p:spPr>
          <a:xfrm>
            <a:off x="3508351" y="2926633"/>
            <a:ext cx="2592056" cy="4078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Laws and their duals</a:t>
            </a:r>
          </a:p>
        </p:txBody>
      </p:sp>
    </p:spTree>
    <p:extLst>
      <p:ext uri="{BB962C8B-B14F-4D97-AF65-F5344CB8AC3E}">
        <p14:creationId xmlns:p14="http://schemas.microsoft.com/office/powerpoint/2010/main" val="4191360425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0" y="33338"/>
            <a:ext cx="8770938" cy="1143000"/>
          </a:xfrm>
        </p:spPr>
        <p:txBody>
          <a:bodyPr/>
          <a:lstStyle/>
          <a:p>
            <a:r>
              <a:rPr lang="en-US" altLang="en-US" sz="3600" dirty="0"/>
              <a:t>Representations of combinational circuits:</a:t>
            </a:r>
            <a:br>
              <a:rPr lang="en-US" altLang="en-US" sz="3600" dirty="0"/>
            </a:br>
            <a:r>
              <a:rPr lang="en-US" altLang="en-US" sz="3600" dirty="0"/>
              <a:t>The Schematic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114D6AD5-88F9-4E9E-8157-0F05B2E87BAD}" type="slidenum">
              <a:rPr lang="en-US" altLang="en-US" sz="1400"/>
              <a:pPr eaLnBrk="1" hangingPunct="1"/>
              <a:t>46</a:t>
            </a:fld>
            <a:endParaRPr lang="en-US" altLang="en-US" sz="1400" dirty="0"/>
          </a:p>
        </p:txBody>
      </p:sp>
      <p:grpSp>
        <p:nvGrpSpPr>
          <p:cNvPr id="5" name="Group 4"/>
          <p:cNvGrpSpPr/>
          <p:nvPr/>
        </p:nvGrpSpPr>
        <p:grpSpPr>
          <a:xfrm>
            <a:off x="3217863" y="1828800"/>
            <a:ext cx="2911475" cy="1504950"/>
            <a:chOff x="3217863" y="1828800"/>
            <a:chExt cx="2911475" cy="1504950"/>
          </a:xfrm>
        </p:grpSpPr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>
              <a:off x="3217863" y="2455863"/>
              <a:ext cx="10160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/>
            <p:cNvCxnSpPr>
              <a:cxnSpLocks noChangeShapeType="1"/>
            </p:cNvCxnSpPr>
            <p:nvPr/>
          </p:nvCxnSpPr>
          <p:spPr bwMode="auto">
            <a:xfrm>
              <a:off x="3217863" y="2776538"/>
              <a:ext cx="10668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/>
            <p:cNvCxnSpPr>
              <a:cxnSpLocks noChangeShapeType="1"/>
              <a:stCxn id="46086" idx="3"/>
            </p:cNvCxnSpPr>
            <p:nvPr/>
          </p:nvCxnSpPr>
          <p:spPr bwMode="auto">
            <a:xfrm flipV="1">
              <a:off x="4706938" y="2590800"/>
              <a:ext cx="1422400" cy="63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086" name="AutoShape 12"/>
            <p:cNvSpPr>
              <a:spLocks noChangeArrowheads="1"/>
            </p:cNvSpPr>
            <p:nvPr/>
          </p:nvSpPr>
          <p:spPr bwMode="auto">
            <a:xfrm>
              <a:off x="4249738" y="229235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46087" name="TextBox 5"/>
            <p:cNvSpPr txBox="1">
              <a:spLocks noChangeArrowheads="1"/>
            </p:cNvSpPr>
            <p:nvPr/>
          </p:nvSpPr>
          <p:spPr bwMode="auto">
            <a:xfrm>
              <a:off x="3522663" y="1828800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A</a:t>
              </a:r>
            </a:p>
          </p:txBody>
        </p:sp>
        <p:sp>
          <p:nvSpPr>
            <p:cNvPr id="46088" name="TextBox 13"/>
            <p:cNvSpPr txBox="1">
              <a:spLocks noChangeArrowheads="1"/>
            </p:cNvSpPr>
            <p:nvPr/>
          </p:nvSpPr>
          <p:spPr bwMode="auto">
            <a:xfrm>
              <a:off x="3556000" y="2811463"/>
              <a:ext cx="423863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B</a:t>
              </a:r>
            </a:p>
          </p:txBody>
        </p:sp>
        <p:sp>
          <p:nvSpPr>
            <p:cNvPr id="46089" name="TextBox 15"/>
            <p:cNvSpPr txBox="1">
              <a:spLocks noChangeArrowheads="1"/>
            </p:cNvSpPr>
            <p:nvPr/>
          </p:nvSpPr>
          <p:spPr bwMode="auto">
            <a:xfrm>
              <a:off x="5214938" y="1981200"/>
              <a:ext cx="4413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Y</a:t>
              </a:r>
            </a:p>
          </p:txBody>
        </p:sp>
      </p:grp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739035" y="3911600"/>
            <a:ext cx="8270027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endParaRPr lang="en-US" sz="2400" dirty="0"/>
          </a:p>
          <a:p>
            <a:pPr>
              <a:defRPr/>
            </a:pPr>
            <a:r>
              <a:rPr lang="en-US" sz="2800" dirty="0"/>
              <a:t>What is the simplest combinational circuit that you know?</a:t>
            </a:r>
          </a:p>
          <a:p>
            <a:pPr marL="0" indent="0">
              <a:buFontTx/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01372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0" y="33338"/>
            <a:ext cx="8770938" cy="1471906"/>
          </a:xfrm>
        </p:spPr>
        <p:txBody>
          <a:bodyPr/>
          <a:lstStyle/>
          <a:p>
            <a:r>
              <a:rPr lang="en-US" altLang="en-US" sz="4000" dirty="0"/>
              <a:t>Representations of combinational circuits</a:t>
            </a:r>
            <a:br>
              <a:rPr lang="en-US" altLang="en-US" sz="4000" dirty="0"/>
            </a:br>
            <a:r>
              <a:rPr lang="en-US" altLang="en-US" sz="2800" dirty="0"/>
              <a:t>Truth Table: Enumeration of all combinations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12E3935-E931-4185-B528-DEBF23459708}" type="slidenum">
              <a:rPr lang="en-US" altLang="en-US" sz="1400"/>
              <a:pPr eaLnBrk="1" hangingPunct="1"/>
              <a:t>47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3048000" y="4300538"/>
            <a:ext cx="3302000" cy="1504950"/>
            <a:chOff x="3048000" y="4300538"/>
            <a:chExt cx="3302000" cy="1504950"/>
          </a:xfrm>
        </p:grpSpPr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>
              <a:off x="3098800" y="4927600"/>
              <a:ext cx="10160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/>
            <p:cNvCxnSpPr>
              <a:cxnSpLocks noChangeShapeType="1"/>
            </p:cNvCxnSpPr>
            <p:nvPr/>
          </p:nvCxnSpPr>
          <p:spPr bwMode="auto">
            <a:xfrm>
              <a:off x="3048000" y="5232400"/>
              <a:ext cx="1117600" cy="158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/>
            <p:cNvCxnSpPr>
              <a:cxnSpLocks noChangeShapeType="1"/>
              <a:stCxn id="47110" idx="3"/>
            </p:cNvCxnSpPr>
            <p:nvPr/>
          </p:nvCxnSpPr>
          <p:spPr bwMode="auto">
            <a:xfrm>
              <a:off x="4587875" y="5068888"/>
              <a:ext cx="1762125" cy="1111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10" name="AutoShape 12"/>
            <p:cNvSpPr>
              <a:spLocks noChangeArrowheads="1"/>
            </p:cNvSpPr>
            <p:nvPr/>
          </p:nvSpPr>
          <p:spPr bwMode="auto">
            <a:xfrm>
              <a:off x="4130675" y="4764088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47111" name="TextBox 5"/>
            <p:cNvSpPr txBox="1">
              <a:spLocks noChangeArrowheads="1"/>
            </p:cNvSpPr>
            <p:nvPr/>
          </p:nvSpPr>
          <p:spPr bwMode="auto">
            <a:xfrm>
              <a:off x="3403600" y="4300538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A</a:t>
              </a:r>
            </a:p>
          </p:txBody>
        </p:sp>
        <p:sp>
          <p:nvSpPr>
            <p:cNvPr id="47112" name="TextBox 13"/>
            <p:cNvSpPr txBox="1">
              <a:spLocks noChangeArrowheads="1"/>
            </p:cNvSpPr>
            <p:nvPr/>
          </p:nvSpPr>
          <p:spPr bwMode="auto">
            <a:xfrm>
              <a:off x="3436938" y="5283200"/>
              <a:ext cx="423862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B</a:t>
              </a:r>
            </a:p>
          </p:txBody>
        </p:sp>
        <p:sp>
          <p:nvSpPr>
            <p:cNvPr id="47113" name="TextBox 15"/>
            <p:cNvSpPr txBox="1">
              <a:spLocks noChangeArrowheads="1"/>
            </p:cNvSpPr>
            <p:nvPr/>
          </p:nvSpPr>
          <p:spPr bwMode="auto">
            <a:xfrm>
              <a:off x="5095875" y="4452938"/>
              <a:ext cx="11448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Y=AB</a:t>
              </a:r>
            </a:p>
          </p:txBody>
        </p:sp>
      </p:grpSp>
      <p:sp>
        <p:nvSpPr>
          <p:cNvPr id="47119" name="Text Box 11"/>
          <p:cNvSpPr txBox="1">
            <a:spLocks noChangeArrowheads="1"/>
          </p:cNvSpPr>
          <p:nvPr/>
        </p:nvSpPr>
        <p:spPr bwMode="auto">
          <a:xfrm>
            <a:off x="1009125" y="1404330"/>
            <a:ext cx="2089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Example: AND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150724"/>
              </p:ext>
            </p:extLst>
          </p:nvPr>
        </p:nvGraphicFramePr>
        <p:xfrm>
          <a:off x="2825526" y="2014538"/>
          <a:ext cx="287657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555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2460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53B6341B-7821-4129-9004-F58166EFF5CF}" type="slidenum">
              <a:rPr lang="en-US" altLang="en-US" sz="1400"/>
              <a:pPr eaLnBrk="1" hangingPunct="1"/>
              <a:t>48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381000" y="820739"/>
            <a:ext cx="8424863" cy="327296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Similar to regular algebra but defined on sets with only three basic ‘logic’ operations:</a:t>
            </a:r>
          </a:p>
          <a:p>
            <a:pPr marL="0" indent="0">
              <a:buFontTx/>
              <a:buNone/>
            </a:pPr>
            <a:endParaRPr lang="en-US" altLang="en-US" sz="2400" dirty="0"/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/>
              <a:t>Intersection: AND (2-input); 	Operator: </a:t>
            </a:r>
            <a:r>
              <a:rPr lang="en-US" altLang="en-US" b="1" dirty="0"/>
              <a:t>∙</a:t>
            </a:r>
            <a:r>
              <a:rPr lang="en-US" altLang="en-US" dirty="0"/>
              <a:t> ,</a:t>
            </a:r>
            <a:r>
              <a:rPr lang="en-US" altLang="en-US" dirty="0">
                <a:solidFill>
                  <a:srgbClr val="C00000"/>
                </a:solidFill>
              </a:rPr>
              <a:t>&amp;</a:t>
            </a:r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/>
              <a:t>Union: OR (2-input);			Operator: </a:t>
            </a:r>
            <a:r>
              <a:rPr lang="en-US" altLang="en-US" b="1" dirty="0"/>
              <a:t>+</a:t>
            </a:r>
            <a:r>
              <a:rPr lang="en-US" altLang="en-US" dirty="0"/>
              <a:t> ,</a:t>
            </a:r>
            <a:r>
              <a:rPr lang="en-US" altLang="en-US" dirty="0">
                <a:solidFill>
                  <a:srgbClr val="C00000"/>
                </a:solidFill>
              </a:rPr>
              <a:t>|</a:t>
            </a:r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/>
              <a:t>Complement: NOT ( 1-input);  	Operator: </a:t>
            </a:r>
            <a:r>
              <a:rPr lang="en-US" altLang="en-US" b="1" dirty="0"/>
              <a:t>‘</a:t>
            </a:r>
            <a:r>
              <a:rPr lang="en-US" altLang="en-US" dirty="0"/>
              <a:t> ,</a:t>
            </a:r>
            <a:r>
              <a:rPr lang="en-US" altLang="en-US" dirty="0">
                <a:solidFill>
                  <a:srgbClr val="C00000"/>
                </a:solidFill>
              </a:rPr>
              <a:t>!</a:t>
            </a:r>
          </a:p>
          <a:p>
            <a:pPr marL="57150" lvl="1" indent="0">
              <a:buNone/>
            </a:pPr>
            <a:endParaRPr lang="en-US" altLang="en-US" dirty="0">
              <a:solidFill>
                <a:srgbClr val="C00000"/>
              </a:solidFill>
            </a:endParaRPr>
          </a:p>
          <a:p>
            <a:pPr marL="571500" lvl="1" indent="-514350">
              <a:buFontTx/>
              <a:buNone/>
            </a:pPr>
            <a:endParaRPr lang="en-US" altLang="en-US" sz="2400" dirty="0">
              <a:solidFill>
                <a:srgbClr val="8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99603" y="4071485"/>
            <a:ext cx="3823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“&amp;, |, !” Symbols in BSV</a:t>
            </a:r>
          </a:p>
        </p:txBody>
      </p:sp>
    </p:spTree>
    <p:extLst>
      <p:ext uri="{BB962C8B-B14F-4D97-AF65-F5344CB8AC3E}">
        <p14:creationId xmlns:p14="http://schemas.microsoft.com/office/powerpoint/2010/main" val="1893858827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F7A8D-5CDE-D145-9C31-7DC5F2060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720" y="0"/>
            <a:ext cx="7877175" cy="857250"/>
          </a:xfrm>
        </p:spPr>
        <p:txBody>
          <a:bodyPr>
            <a:normAutofit/>
          </a:bodyPr>
          <a:lstStyle/>
          <a:p>
            <a:r>
              <a:rPr lang="en-US" sz="3200" dirty="0"/>
              <a:t>Some Def’s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2BB43-8449-E342-B327-C78C2F81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6049" y="1389889"/>
            <a:ext cx="8224278" cy="4096512"/>
          </a:xfrm>
        </p:spPr>
        <p:txBody>
          <a:bodyPr>
            <a:noAutofit/>
          </a:bodyPr>
          <a:lstStyle/>
          <a:p>
            <a:r>
              <a:rPr lang="en-US" sz="2400" dirty="0"/>
              <a:t>Complement : variable with a “BAR” over it or ‘ after it</a:t>
            </a:r>
          </a:p>
          <a:p>
            <a:pPr marL="238125" lvl="1" indent="0">
              <a:buNone/>
            </a:pPr>
            <a:r>
              <a:rPr lang="en-US" sz="2400" dirty="0"/>
              <a:t>A’</a:t>
            </a:r>
          </a:p>
          <a:p>
            <a:r>
              <a:rPr lang="en-US" sz="2400" dirty="0"/>
              <a:t>Literal : variable or its complement</a:t>
            </a:r>
          </a:p>
          <a:p>
            <a:r>
              <a:rPr lang="en-US" sz="2400" dirty="0"/>
              <a:t>Implicant: product of literals</a:t>
            </a:r>
          </a:p>
          <a:p>
            <a:pPr marL="238125" lvl="1" indent="0">
              <a:buNone/>
            </a:pPr>
            <a:r>
              <a:rPr lang="en-US" sz="2400" dirty="0"/>
              <a:t>ABC</a:t>
            </a:r>
          </a:p>
          <a:p>
            <a:r>
              <a:rPr lang="en-US" sz="2400" dirty="0"/>
              <a:t>Implicate: sum of literals</a:t>
            </a:r>
          </a:p>
          <a:p>
            <a:pPr marL="238125" lvl="1" indent="0">
              <a:buNone/>
            </a:pPr>
            <a:r>
              <a:rPr lang="en-US" sz="2400" dirty="0"/>
              <a:t>(A+B+C)</a:t>
            </a:r>
          </a:p>
          <a:p>
            <a:pPr marL="0" indent="0">
              <a:buNone/>
            </a:pPr>
            <a:r>
              <a:rPr lang="en-US" sz="2400" dirty="0"/>
              <a:t>Minterm, maxterm (implicant or implicate that includes all the inputs)</a:t>
            </a:r>
          </a:p>
          <a:p>
            <a:pPr marL="238125" lvl="1" indent="0">
              <a:buNone/>
            </a:pPr>
            <a:r>
              <a:rPr lang="en-US" sz="2400" dirty="0"/>
              <a:t>f(A,B,C,D): ABCD,   (A+B+C+D)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F7CAD-1531-4145-ADEB-91C8A531373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28019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CA27859-EC89-4704-95B0-19AD9DA58CDC}" type="slidenum">
              <a:rPr lang="en-US" altLang="en-US" sz="1400"/>
              <a:pPr eaLnBrk="1" hangingPunct="1"/>
              <a:t>50</a:t>
            </a:fld>
            <a:endParaRPr lang="en-US" altLang="en-US" sz="1400" dirty="0"/>
          </a:p>
        </p:txBody>
      </p:sp>
      <p:sp>
        <p:nvSpPr>
          <p:cNvPr id="55298" name="Text Box 5"/>
          <p:cNvSpPr txBox="1">
            <a:spLocks noChangeArrowheads="1"/>
          </p:cNvSpPr>
          <p:nvPr/>
        </p:nvSpPr>
        <p:spPr bwMode="auto">
          <a:xfrm>
            <a:off x="349250" y="968374"/>
            <a:ext cx="292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Two-input AND ( ∙ 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83573" y="1340866"/>
            <a:ext cx="1670050" cy="1547813"/>
            <a:chOff x="838200" y="1676400"/>
            <a:chExt cx="1670050" cy="1547813"/>
          </a:xfrm>
        </p:grpSpPr>
        <p:sp>
          <p:nvSpPr>
            <p:cNvPr id="55299" name="Text Box 7"/>
            <p:cNvSpPr txBox="1">
              <a:spLocks noChangeArrowheads="1"/>
            </p:cNvSpPr>
            <p:nvPr/>
          </p:nvSpPr>
          <p:spPr bwMode="auto">
            <a:xfrm>
              <a:off x="968375" y="1758950"/>
              <a:ext cx="145415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B   Y</a:t>
              </a:r>
            </a:p>
            <a:p>
              <a:pPr eaLnBrk="1" hangingPunct="1"/>
              <a:r>
                <a:rPr lang="en-US" altLang="en-US" sz="1800" dirty="0"/>
                <a:t>          0  0    0</a:t>
              </a:r>
            </a:p>
            <a:p>
              <a:pPr eaLnBrk="1" hangingPunct="1"/>
              <a:r>
                <a:rPr lang="en-US" altLang="en-US" sz="1800" dirty="0"/>
                <a:t>          0  1    0</a:t>
              </a:r>
            </a:p>
            <a:p>
              <a:pPr eaLnBrk="1" hangingPunct="1"/>
              <a:r>
                <a:rPr lang="en-US" altLang="en-US" sz="1800" dirty="0"/>
                <a:t>          1  0    0</a:t>
              </a:r>
            </a:p>
            <a:p>
              <a:pPr eaLnBrk="1" hangingPunct="1"/>
              <a:r>
                <a:rPr lang="en-US" altLang="en-US" sz="1800" dirty="0"/>
                <a:t>          1  1    1</a:t>
              </a:r>
            </a:p>
          </p:txBody>
        </p:sp>
        <p:sp>
          <p:nvSpPr>
            <p:cNvPr id="55300" name="Line 8"/>
            <p:cNvSpPr>
              <a:spLocks noChangeShapeType="1"/>
            </p:cNvSpPr>
            <p:nvPr/>
          </p:nvSpPr>
          <p:spPr bwMode="auto">
            <a:xfrm>
              <a:off x="908050" y="210185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1" name="Line 9"/>
            <p:cNvSpPr>
              <a:spLocks noChangeShapeType="1"/>
            </p:cNvSpPr>
            <p:nvPr/>
          </p:nvSpPr>
          <p:spPr bwMode="auto">
            <a:xfrm>
              <a:off x="159385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2" name="Line 10"/>
            <p:cNvSpPr>
              <a:spLocks noChangeShapeType="1"/>
            </p:cNvSpPr>
            <p:nvPr/>
          </p:nvSpPr>
          <p:spPr bwMode="auto">
            <a:xfrm>
              <a:off x="212725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3" name="Text Box 11"/>
            <p:cNvSpPr txBox="1">
              <a:spLocks noChangeArrowheads="1"/>
            </p:cNvSpPr>
            <p:nvPr/>
          </p:nvSpPr>
          <p:spPr bwMode="auto">
            <a:xfrm>
              <a:off x="838200" y="1676400"/>
              <a:ext cx="679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AND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724275" y="1304983"/>
            <a:ext cx="1670050" cy="1547813"/>
            <a:chOff x="3702050" y="1676400"/>
            <a:chExt cx="1670050" cy="1547813"/>
          </a:xfrm>
        </p:grpSpPr>
        <p:sp>
          <p:nvSpPr>
            <p:cNvPr id="55310" name="Text Box 18"/>
            <p:cNvSpPr txBox="1">
              <a:spLocks noChangeArrowheads="1"/>
            </p:cNvSpPr>
            <p:nvPr/>
          </p:nvSpPr>
          <p:spPr bwMode="auto">
            <a:xfrm>
              <a:off x="3832225" y="1758950"/>
              <a:ext cx="145415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B   Y</a:t>
              </a:r>
            </a:p>
            <a:p>
              <a:pPr eaLnBrk="1" hangingPunct="1"/>
              <a:r>
                <a:rPr lang="en-US" altLang="en-US" sz="1800" dirty="0"/>
                <a:t>          0  0    0</a:t>
              </a:r>
            </a:p>
            <a:p>
              <a:pPr eaLnBrk="1" hangingPunct="1"/>
              <a:r>
                <a:rPr lang="en-US" altLang="en-US" sz="1800" dirty="0"/>
                <a:t>          0  1    1</a:t>
              </a:r>
            </a:p>
            <a:p>
              <a:pPr eaLnBrk="1" hangingPunct="1"/>
              <a:r>
                <a:rPr lang="en-US" altLang="en-US" sz="1800" dirty="0"/>
                <a:t>          1  0    1</a:t>
              </a:r>
            </a:p>
            <a:p>
              <a:pPr eaLnBrk="1" hangingPunct="1"/>
              <a:r>
                <a:rPr lang="en-US" altLang="en-US" sz="1800" dirty="0"/>
                <a:t>          1  1    1</a:t>
              </a:r>
            </a:p>
          </p:txBody>
        </p:sp>
        <p:sp>
          <p:nvSpPr>
            <p:cNvPr id="55311" name="Line 19"/>
            <p:cNvSpPr>
              <a:spLocks noChangeShapeType="1"/>
            </p:cNvSpPr>
            <p:nvPr/>
          </p:nvSpPr>
          <p:spPr bwMode="auto">
            <a:xfrm>
              <a:off x="3771900" y="210185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2" name="Line 20"/>
            <p:cNvSpPr>
              <a:spLocks noChangeShapeType="1"/>
            </p:cNvSpPr>
            <p:nvPr/>
          </p:nvSpPr>
          <p:spPr bwMode="auto">
            <a:xfrm>
              <a:off x="445770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3" name="Line 21"/>
            <p:cNvSpPr>
              <a:spLocks noChangeShapeType="1"/>
            </p:cNvSpPr>
            <p:nvPr/>
          </p:nvSpPr>
          <p:spPr bwMode="auto">
            <a:xfrm>
              <a:off x="499110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4" name="Text Box 22"/>
            <p:cNvSpPr txBox="1">
              <a:spLocks noChangeArrowheads="1"/>
            </p:cNvSpPr>
            <p:nvPr/>
          </p:nvSpPr>
          <p:spPr bwMode="auto">
            <a:xfrm>
              <a:off x="3702050" y="1676400"/>
              <a:ext cx="5016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OR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330950" y="1592544"/>
            <a:ext cx="1670050" cy="1143000"/>
            <a:chOff x="6330950" y="1700213"/>
            <a:chExt cx="1670050" cy="1143000"/>
          </a:xfrm>
        </p:grpSpPr>
        <p:sp>
          <p:nvSpPr>
            <p:cNvPr id="55331" name="Text Box 42"/>
            <p:cNvSpPr txBox="1">
              <a:spLocks noChangeArrowheads="1"/>
            </p:cNvSpPr>
            <p:nvPr/>
          </p:nvSpPr>
          <p:spPr bwMode="auto">
            <a:xfrm>
              <a:off x="6461125" y="1782763"/>
              <a:ext cx="1301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   Y</a:t>
              </a:r>
            </a:p>
            <a:p>
              <a:pPr eaLnBrk="1" hangingPunct="1"/>
              <a:r>
                <a:rPr lang="en-US" altLang="en-US" sz="1800" dirty="0"/>
                <a:t>           0    1</a:t>
              </a:r>
            </a:p>
            <a:p>
              <a:pPr eaLnBrk="1" hangingPunct="1"/>
              <a:r>
                <a:rPr lang="en-US" altLang="en-US" sz="1800" dirty="0"/>
                <a:t>           1    0</a:t>
              </a:r>
            </a:p>
          </p:txBody>
        </p:sp>
        <p:sp>
          <p:nvSpPr>
            <p:cNvPr id="55332" name="Line 43"/>
            <p:cNvSpPr>
              <a:spLocks noChangeShapeType="1"/>
            </p:cNvSpPr>
            <p:nvPr/>
          </p:nvSpPr>
          <p:spPr bwMode="auto">
            <a:xfrm>
              <a:off x="6400800" y="2125663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3" name="Line 44"/>
            <p:cNvSpPr>
              <a:spLocks noChangeShapeType="1"/>
            </p:cNvSpPr>
            <p:nvPr/>
          </p:nvSpPr>
          <p:spPr bwMode="auto">
            <a:xfrm>
              <a:off x="7086600" y="1820863"/>
              <a:ext cx="0" cy="102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4" name="Line 45"/>
            <p:cNvSpPr>
              <a:spLocks noChangeShapeType="1"/>
            </p:cNvSpPr>
            <p:nvPr/>
          </p:nvSpPr>
          <p:spPr bwMode="auto">
            <a:xfrm>
              <a:off x="7467600" y="1820863"/>
              <a:ext cx="0" cy="102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5" name="Text Box 46"/>
            <p:cNvSpPr txBox="1">
              <a:spLocks noChangeArrowheads="1"/>
            </p:cNvSpPr>
            <p:nvPr/>
          </p:nvSpPr>
          <p:spPr bwMode="auto">
            <a:xfrm>
              <a:off x="6330950" y="1700213"/>
              <a:ext cx="6540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NOT</a:t>
              </a:r>
            </a:p>
          </p:txBody>
        </p:sp>
      </p:grpSp>
      <p:sp>
        <p:nvSpPr>
          <p:cNvPr id="55336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155706" y="128826"/>
            <a:ext cx="8534400" cy="803275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3600" dirty="0">
                <a:solidFill>
                  <a:schemeClr val="tx1"/>
                </a:solidFill>
              </a:rPr>
              <a:t>Boolean algebra and switching functions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55337" name="Text Box 49"/>
          <p:cNvSpPr txBox="1">
            <a:spLocks noChangeArrowheads="1"/>
          </p:cNvSpPr>
          <p:nvPr/>
        </p:nvSpPr>
        <p:spPr bwMode="auto">
          <a:xfrm>
            <a:off x="349250" y="4800401"/>
            <a:ext cx="44536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For an AND gate,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0 at input blocks the other inputs and dominates the output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1 at input passes signal A</a:t>
            </a:r>
          </a:p>
        </p:txBody>
      </p:sp>
      <p:sp>
        <p:nvSpPr>
          <p:cNvPr id="55338" name="Text Box 50"/>
          <p:cNvSpPr txBox="1">
            <a:spLocks noChangeArrowheads="1"/>
          </p:cNvSpPr>
          <p:nvPr/>
        </p:nvSpPr>
        <p:spPr bwMode="auto">
          <a:xfrm>
            <a:off x="4705045" y="4737771"/>
            <a:ext cx="41908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For an OR gate,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1 at input blocks the other inputs and dominates the output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0 at input passes signal 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57756" y="2888679"/>
            <a:ext cx="1936750" cy="1720850"/>
            <a:chOff x="3702050" y="3544888"/>
            <a:chExt cx="1936750" cy="1720850"/>
          </a:xfrm>
        </p:grpSpPr>
        <p:sp>
          <p:nvSpPr>
            <p:cNvPr id="55315" name="Line 24"/>
            <p:cNvSpPr>
              <a:spLocks noChangeShapeType="1"/>
            </p:cNvSpPr>
            <p:nvPr/>
          </p:nvSpPr>
          <p:spPr bwMode="auto">
            <a:xfrm>
              <a:off x="4159250" y="3884613"/>
              <a:ext cx="41275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6" name="Line 25"/>
            <p:cNvSpPr>
              <a:spLocks noChangeShapeType="1"/>
            </p:cNvSpPr>
            <p:nvPr/>
          </p:nvSpPr>
          <p:spPr bwMode="auto">
            <a:xfrm>
              <a:off x="4159250" y="4113213"/>
              <a:ext cx="41275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7" name="Text Box 26"/>
            <p:cNvSpPr txBox="1">
              <a:spLocks noChangeArrowheads="1"/>
            </p:cNvSpPr>
            <p:nvPr/>
          </p:nvSpPr>
          <p:spPr bwMode="auto">
            <a:xfrm>
              <a:off x="3746500" y="35448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18" name="Text Box 27"/>
            <p:cNvSpPr txBox="1">
              <a:spLocks noChangeArrowheads="1"/>
            </p:cNvSpPr>
            <p:nvPr/>
          </p:nvSpPr>
          <p:spPr bwMode="auto">
            <a:xfrm>
              <a:off x="5278438" y="3757613"/>
              <a:ext cx="3365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19" name="Line 28"/>
            <p:cNvSpPr>
              <a:spLocks noChangeShapeType="1"/>
            </p:cNvSpPr>
            <p:nvPr/>
          </p:nvSpPr>
          <p:spPr bwMode="auto">
            <a:xfrm>
              <a:off x="4921250" y="39862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0" name="AutoShape 29"/>
            <p:cNvSpPr>
              <a:spLocks noChangeArrowheads="1"/>
            </p:cNvSpPr>
            <p:nvPr/>
          </p:nvSpPr>
          <p:spPr bwMode="auto">
            <a:xfrm flipH="1">
              <a:off x="4311650" y="3681413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26" name="Line 37"/>
            <p:cNvSpPr>
              <a:spLocks noChangeShapeType="1"/>
            </p:cNvSpPr>
            <p:nvPr/>
          </p:nvSpPr>
          <p:spPr bwMode="auto">
            <a:xfrm>
              <a:off x="4114800" y="5029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7" name="Text Box 38"/>
            <p:cNvSpPr txBox="1">
              <a:spLocks noChangeArrowheads="1"/>
            </p:cNvSpPr>
            <p:nvPr/>
          </p:nvSpPr>
          <p:spPr bwMode="auto">
            <a:xfrm>
              <a:off x="3702050" y="4443413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8" name="Text Box 39"/>
            <p:cNvSpPr txBox="1">
              <a:spLocks noChangeArrowheads="1"/>
            </p:cNvSpPr>
            <p:nvPr/>
          </p:nvSpPr>
          <p:spPr bwMode="auto">
            <a:xfrm>
              <a:off x="5233988" y="4656138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</p:txBody>
        </p:sp>
        <p:sp>
          <p:nvSpPr>
            <p:cNvPr id="55329" name="Line 40"/>
            <p:cNvSpPr>
              <a:spLocks noChangeShapeType="1"/>
            </p:cNvSpPr>
            <p:nvPr/>
          </p:nvSpPr>
          <p:spPr bwMode="auto">
            <a:xfrm>
              <a:off x="4876800" y="4884738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0" name="AutoShape 41"/>
            <p:cNvSpPr>
              <a:spLocks noChangeArrowheads="1"/>
            </p:cNvSpPr>
            <p:nvPr/>
          </p:nvSpPr>
          <p:spPr bwMode="auto">
            <a:xfrm flipH="1">
              <a:off x="4267200" y="4579938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39" name="Line 37"/>
            <p:cNvSpPr>
              <a:spLocks noChangeShapeType="1"/>
            </p:cNvSpPr>
            <p:nvPr/>
          </p:nvSpPr>
          <p:spPr bwMode="auto">
            <a:xfrm>
              <a:off x="4114800" y="5029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40" name="Line 37"/>
            <p:cNvSpPr>
              <a:spLocks noChangeShapeType="1"/>
            </p:cNvSpPr>
            <p:nvPr/>
          </p:nvSpPr>
          <p:spPr bwMode="auto">
            <a:xfrm>
              <a:off x="4114800" y="4724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12779" y="2783923"/>
            <a:ext cx="1936750" cy="1736725"/>
            <a:chOff x="882650" y="3544888"/>
            <a:chExt cx="1936750" cy="1736725"/>
          </a:xfrm>
        </p:grpSpPr>
        <p:sp>
          <p:nvSpPr>
            <p:cNvPr id="55304" name="AutoShape 12"/>
            <p:cNvSpPr>
              <a:spLocks noChangeArrowheads="1"/>
            </p:cNvSpPr>
            <p:nvPr/>
          </p:nvSpPr>
          <p:spPr bwMode="auto">
            <a:xfrm>
              <a:off x="1676400" y="3732213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05" name="Line 13"/>
            <p:cNvSpPr>
              <a:spLocks noChangeShapeType="1"/>
            </p:cNvSpPr>
            <p:nvPr/>
          </p:nvSpPr>
          <p:spPr bwMode="auto">
            <a:xfrm>
              <a:off x="1295400" y="38846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6" name="Line 14"/>
            <p:cNvSpPr>
              <a:spLocks noChangeShapeType="1"/>
            </p:cNvSpPr>
            <p:nvPr/>
          </p:nvSpPr>
          <p:spPr bwMode="auto">
            <a:xfrm>
              <a:off x="1295400" y="41132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7" name="Text Box 15"/>
            <p:cNvSpPr txBox="1">
              <a:spLocks noChangeArrowheads="1"/>
            </p:cNvSpPr>
            <p:nvPr/>
          </p:nvSpPr>
          <p:spPr bwMode="auto">
            <a:xfrm>
              <a:off x="882650" y="35448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08" name="Text Box 16"/>
            <p:cNvSpPr txBox="1">
              <a:spLocks noChangeArrowheads="1"/>
            </p:cNvSpPr>
            <p:nvPr/>
          </p:nvSpPr>
          <p:spPr bwMode="auto">
            <a:xfrm>
              <a:off x="2414588" y="3757613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</p:txBody>
        </p:sp>
        <p:sp>
          <p:nvSpPr>
            <p:cNvPr id="55309" name="Line 17"/>
            <p:cNvSpPr>
              <a:spLocks noChangeShapeType="1"/>
            </p:cNvSpPr>
            <p:nvPr/>
          </p:nvSpPr>
          <p:spPr bwMode="auto">
            <a:xfrm>
              <a:off x="2133600" y="40370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1" name="AutoShape 30"/>
            <p:cNvSpPr>
              <a:spLocks noChangeArrowheads="1"/>
            </p:cNvSpPr>
            <p:nvPr/>
          </p:nvSpPr>
          <p:spPr bwMode="auto">
            <a:xfrm>
              <a:off x="1676400" y="4646613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22" name="Line 31"/>
            <p:cNvSpPr>
              <a:spLocks noChangeShapeType="1"/>
            </p:cNvSpPr>
            <p:nvPr/>
          </p:nvSpPr>
          <p:spPr bwMode="auto">
            <a:xfrm>
              <a:off x="1295400" y="47990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3" name="Text Box 33"/>
            <p:cNvSpPr txBox="1">
              <a:spLocks noChangeArrowheads="1"/>
            </p:cNvSpPr>
            <p:nvPr/>
          </p:nvSpPr>
          <p:spPr bwMode="auto">
            <a:xfrm>
              <a:off x="882650" y="44592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4" name="Text Box 34"/>
            <p:cNvSpPr txBox="1">
              <a:spLocks noChangeArrowheads="1"/>
            </p:cNvSpPr>
            <p:nvPr/>
          </p:nvSpPr>
          <p:spPr bwMode="auto">
            <a:xfrm>
              <a:off x="2414588" y="4672013"/>
              <a:ext cx="3365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5" name="Line 35"/>
            <p:cNvSpPr>
              <a:spLocks noChangeShapeType="1"/>
            </p:cNvSpPr>
            <p:nvPr/>
          </p:nvSpPr>
          <p:spPr bwMode="auto">
            <a:xfrm>
              <a:off x="2133600" y="49514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41" name="Line 31"/>
            <p:cNvSpPr>
              <a:spLocks noChangeShapeType="1"/>
            </p:cNvSpPr>
            <p:nvPr/>
          </p:nvSpPr>
          <p:spPr bwMode="auto">
            <a:xfrm>
              <a:off x="1295400" y="5105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5342" name="Text Box 5"/>
          <p:cNvSpPr txBox="1">
            <a:spLocks noChangeArrowheads="1"/>
          </p:cNvSpPr>
          <p:nvPr/>
        </p:nvSpPr>
        <p:spPr bwMode="auto">
          <a:xfrm>
            <a:off x="3270250" y="940756"/>
            <a:ext cx="269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Two-input OR (+ ) </a:t>
            </a:r>
          </a:p>
        </p:txBody>
      </p:sp>
      <p:sp>
        <p:nvSpPr>
          <p:cNvPr id="55343" name="Text Box 5"/>
          <p:cNvSpPr txBox="1">
            <a:spLocks noChangeArrowheads="1"/>
          </p:cNvSpPr>
          <p:nvPr/>
        </p:nvSpPr>
        <p:spPr bwMode="auto">
          <a:xfrm>
            <a:off x="6205058" y="932101"/>
            <a:ext cx="26908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One-input NOT (Complement, ’  ) </a:t>
            </a:r>
          </a:p>
        </p:txBody>
      </p:sp>
    </p:spTree>
    <p:extLst>
      <p:ext uri="{BB962C8B-B14F-4D97-AF65-F5344CB8AC3E}">
        <p14:creationId xmlns:p14="http://schemas.microsoft.com/office/powerpoint/2010/main" val="41266207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51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For two Boolean variables X and Y with X=1, Y=0, what is function f(X,Y)=X+Y?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097997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52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iClicker Q: For two Boolean variables X and Y with X=1, Y=0, what is function f(X,Y)=X+X+Y?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93330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53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For two Boolean variables X and Y with X=1, Y=0, what is function f(X,Y)=X+XY?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93330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54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For two Boolean variables X and Y with X=1, Y=0, what is function f(X,Y)=(X+Y)Y?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</p:txBody>
      </p:sp>
    </p:spTree>
    <p:extLst>
      <p:ext uri="{BB962C8B-B14F-4D97-AF65-F5344CB8AC3E}">
        <p14:creationId xmlns:p14="http://schemas.microsoft.com/office/powerpoint/2010/main" val="3292025307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D9E414B7-ED19-48B2-8B0B-2BF16079B8CB}" type="slidenum">
              <a:rPr lang="en-US" altLang="en-US" sz="1400"/>
              <a:pPr eaLnBrk="1" hangingPunct="1"/>
              <a:t>55</a:t>
            </a:fld>
            <a:endParaRPr lang="en-US" altLang="en-US" sz="1400" dirty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236538"/>
            <a:ext cx="8183563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So, what is the point of representing gates as symbols and Boolean expressions?</a:t>
            </a:r>
          </a:p>
        </p:txBody>
      </p:sp>
      <p:grpSp>
        <p:nvGrpSpPr>
          <p:cNvPr id="56323" name="Group 32"/>
          <p:cNvGrpSpPr>
            <a:grpSpLocks/>
          </p:cNvGrpSpPr>
          <p:nvPr/>
        </p:nvGrpSpPr>
        <p:grpSpPr bwMode="auto">
          <a:xfrm>
            <a:off x="1250950" y="2770187"/>
            <a:ext cx="6629400" cy="2212975"/>
            <a:chOff x="1187450" y="1520825"/>
            <a:chExt cx="6630124" cy="2212975"/>
          </a:xfrm>
        </p:grpSpPr>
        <p:sp>
          <p:nvSpPr>
            <p:cNvPr id="56326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7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8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9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30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1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2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3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4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5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86542" y="1965325"/>
              <a:ext cx="108279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ab + cd</a:t>
              </a:r>
            </a:p>
          </p:txBody>
        </p:sp>
        <p:sp>
          <p:nvSpPr>
            <p:cNvPr id="56337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8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9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0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1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2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3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4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5" name="Text Box 29"/>
            <p:cNvSpPr txBox="1">
              <a:spLocks noChangeArrowheads="1"/>
            </p:cNvSpPr>
            <p:nvPr/>
          </p:nvSpPr>
          <p:spPr bwMode="auto">
            <a:xfrm>
              <a:off x="1187450" y="1524000"/>
              <a:ext cx="3365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b</a:t>
              </a:r>
            </a:p>
          </p:txBody>
        </p:sp>
        <p:sp>
          <p:nvSpPr>
            <p:cNvPr id="56346" name="Text Box 30"/>
            <p:cNvSpPr txBox="1">
              <a:spLocks noChangeArrowheads="1"/>
            </p:cNvSpPr>
            <p:nvPr/>
          </p:nvSpPr>
          <p:spPr bwMode="auto">
            <a:xfrm>
              <a:off x="1219200" y="2413000"/>
              <a:ext cx="3365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</a:t>
              </a:r>
            </a:p>
            <a:p>
              <a:pPr eaLnBrk="1" hangingPunct="1"/>
              <a:r>
                <a:rPr lang="en-US" altLang="en-US" dirty="0"/>
                <a:t>d</a:t>
              </a:r>
            </a:p>
          </p:txBody>
        </p:sp>
        <p:sp>
          <p:nvSpPr>
            <p:cNvPr id="56347" name="Text Box 31"/>
            <p:cNvSpPr txBox="1">
              <a:spLocks noChangeArrowheads="1"/>
            </p:cNvSpPr>
            <p:nvPr/>
          </p:nvSpPr>
          <p:spPr bwMode="auto">
            <a:xfrm>
              <a:off x="1219200" y="3276600"/>
              <a:ext cx="3190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e</a:t>
              </a:r>
            </a:p>
          </p:txBody>
        </p:sp>
        <p:sp>
          <p:nvSpPr>
            <p:cNvPr id="56348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9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50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02044" y="2717800"/>
              <a:ext cx="4715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cd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14745" y="1520825"/>
              <a:ext cx="4715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ab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34640" y="2359025"/>
              <a:ext cx="1682934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ea typeface="+mn-ea"/>
                </a:rPr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=e (ab+cd)</a:t>
              </a:r>
            </a:p>
          </p:txBody>
        </p:sp>
      </p:grpSp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685800" y="5319235"/>
            <a:ext cx="786606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Logic circuit vs. Boolean Algebra Expression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Simplify the Boolean expression: Reduce the complexity of the circuit</a:t>
            </a:r>
          </a:p>
        </p:txBody>
      </p:sp>
      <p:sp>
        <p:nvSpPr>
          <p:cNvPr id="56325" name="TextBox 3"/>
          <p:cNvSpPr txBox="1">
            <a:spLocks noChangeArrowheads="1"/>
          </p:cNvSpPr>
          <p:nvPr/>
        </p:nvSpPr>
        <p:spPr bwMode="auto">
          <a:xfrm>
            <a:off x="579438" y="1404938"/>
            <a:ext cx="79724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Given the Boolean expression, we can draw the circuit it represents by cascading gates (and vice versa)</a:t>
            </a:r>
          </a:p>
        </p:txBody>
      </p:sp>
    </p:spTree>
    <p:extLst>
      <p:ext uri="{BB962C8B-B14F-4D97-AF65-F5344CB8AC3E}">
        <p14:creationId xmlns:p14="http://schemas.microsoft.com/office/powerpoint/2010/main" val="141350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FAC9-617A-D24C-BA9E-488DC890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0"/>
            <a:ext cx="7877175" cy="857250"/>
          </a:xfrm>
        </p:spPr>
        <p:txBody>
          <a:bodyPr>
            <a:normAutofit/>
          </a:bodyPr>
          <a:lstStyle/>
          <a:p>
            <a:r>
              <a:rPr lang="en-US" sz="2400" dirty="0"/>
              <a:t>Switching Expression and Logic Diagrams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7CF7E-6524-ED4E-9033-BB407404B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96" y="857250"/>
            <a:ext cx="7877175" cy="5391150"/>
          </a:xfrm>
        </p:spPr>
        <p:txBody>
          <a:bodyPr>
            <a:noAutofit/>
          </a:bodyPr>
          <a:lstStyle/>
          <a:p>
            <a:r>
              <a:rPr lang="en-US" sz="2400" dirty="0"/>
              <a:t>Switching Expression – </a:t>
            </a:r>
          </a:p>
          <a:p>
            <a:pPr lvl="1"/>
            <a:r>
              <a:rPr lang="en-US" sz="2400" dirty="0"/>
              <a:t>Equations - # literals, # variables, # operators</a:t>
            </a:r>
          </a:p>
          <a:p>
            <a:pPr lvl="2"/>
            <a:r>
              <a:rPr lang="en-US" sz="2400" dirty="0"/>
              <a:t>Literal is a variable or its complement (e.g. a,  a’)</a:t>
            </a:r>
          </a:p>
          <a:p>
            <a:pPr lvl="2"/>
            <a:r>
              <a:rPr lang="en-US" sz="2400" dirty="0"/>
              <a:t>Variables  (e.g. x)</a:t>
            </a:r>
          </a:p>
          <a:p>
            <a:pPr lvl="2"/>
            <a:r>
              <a:rPr lang="en-US" sz="2400" dirty="0"/>
              <a:t>Operator (e.g. +,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·)</a:t>
            </a:r>
            <a:endParaRPr lang="en-US" sz="2400" dirty="0"/>
          </a:p>
          <a:p>
            <a:pPr lvl="1"/>
            <a:r>
              <a:rPr lang="en-US" sz="2400" dirty="0"/>
              <a:t>Schematic / Logic Diagram  - # of gates, # nets (wires), # of pins</a:t>
            </a:r>
          </a:p>
          <a:p>
            <a:pPr lvl="2"/>
            <a:r>
              <a:rPr lang="en-US" sz="2400" dirty="0"/>
              <a:t>Gate (and, or, etc) – can be more than 2 inputs (e.g. 3 input AND gate)</a:t>
            </a:r>
          </a:p>
          <a:p>
            <a:pPr lvl="2"/>
            <a:r>
              <a:rPr lang="en-US" sz="2400" dirty="0"/>
              <a:t>Net – wire that connects gates</a:t>
            </a:r>
          </a:p>
          <a:p>
            <a:pPr lvl="2"/>
            <a:r>
              <a:rPr lang="en-US" sz="2400" dirty="0"/>
              <a:t>Pin - input or output of a gate.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4398B-F132-9E41-AF66-6365C5A3B6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93142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294BD99-7863-44C8-9D39-852C95FBB1A0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050" dirty="0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80143" y="1505778"/>
            <a:ext cx="354985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Associativity Laws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(A+B) + C = A + (B+C)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(AB)C = A(BC)</a:t>
            </a:r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3692225" y="2714626"/>
            <a:ext cx="3794426" cy="2144138"/>
            <a:chOff x="3551366" y="1143000"/>
            <a:chExt cx="5059234" cy="2858850"/>
          </a:xfrm>
        </p:grpSpPr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>
              <a:off x="40195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>
              <a:off x="4876800" y="160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551366" y="1143000"/>
              <a:ext cx="45140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55626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>
              <a:off x="39624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3952875" y="210185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3551769" y="1539875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46482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8" name="AutoShape 14"/>
            <p:cNvSpPr>
              <a:spLocks noChangeArrowheads="1"/>
            </p:cNvSpPr>
            <p:nvPr/>
          </p:nvSpPr>
          <p:spPr bwMode="auto">
            <a:xfrm flipH="1">
              <a:off x="40703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V="1">
              <a:off x="4873625" y="1600200"/>
              <a:ext cx="31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0" name="AutoShape 16"/>
            <p:cNvSpPr>
              <a:spLocks noChangeArrowheads="1"/>
            </p:cNvSpPr>
            <p:nvPr/>
          </p:nvSpPr>
          <p:spPr bwMode="auto">
            <a:xfrm flipH="1">
              <a:off x="49530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>
              <a:off x="67627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7620000" y="1600200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6294968" y="1143000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83058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5" name="Line 21"/>
            <p:cNvSpPr>
              <a:spLocks noChangeShapeType="1"/>
            </p:cNvSpPr>
            <p:nvPr/>
          </p:nvSpPr>
          <p:spPr bwMode="auto">
            <a:xfrm>
              <a:off x="67056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6" name="Line 22"/>
            <p:cNvSpPr>
              <a:spLocks noChangeShapeType="1"/>
            </p:cNvSpPr>
            <p:nvPr/>
          </p:nvSpPr>
          <p:spPr bwMode="auto">
            <a:xfrm>
              <a:off x="6689725" y="210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7" name="Text Box 23"/>
            <p:cNvSpPr txBox="1">
              <a:spLocks noChangeArrowheads="1"/>
            </p:cNvSpPr>
            <p:nvPr/>
          </p:nvSpPr>
          <p:spPr bwMode="auto">
            <a:xfrm>
              <a:off x="6294566" y="1539875"/>
              <a:ext cx="451405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>
              <a:off x="73914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 flipH="1">
              <a:off x="68135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10" name="Line 26"/>
            <p:cNvSpPr>
              <a:spLocks noChangeShapeType="1"/>
            </p:cNvSpPr>
            <p:nvPr/>
          </p:nvSpPr>
          <p:spPr bwMode="auto">
            <a:xfrm flipH="1" flipV="1">
              <a:off x="7620000" y="1600200"/>
              <a:ext cx="0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1" name="AutoShape 27"/>
            <p:cNvSpPr>
              <a:spLocks noChangeArrowheads="1"/>
            </p:cNvSpPr>
            <p:nvPr/>
          </p:nvSpPr>
          <p:spPr bwMode="auto">
            <a:xfrm flipH="1">
              <a:off x="76962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12" name="AutoShape 28"/>
            <p:cNvSpPr>
              <a:spLocks noChangeArrowheads="1"/>
            </p:cNvSpPr>
            <p:nvPr/>
          </p:nvSpPr>
          <p:spPr bwMode="auto">
            <a:xfrm>
              <a:off x="51054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>
              <a:off x="39624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48768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5" name="Text Box 31"/>
            <p:cNvSpPr txBox="1">
              <a:spLocks noChangeArrowheads="1"/>
            </p:cNvSpPr>
            <p:nvPr/>
          </p:nvSpPr>
          <p:spPr bwMode="auto">
            <a:xfrm>
              <a:off x="3551366" y="2743200"/>
              <a:ext cx="45140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416" name="Line 32"/>
            <p:cNvSpPr>
              <a:spLocks noChangeShapeType="1"/>
            </p:cNvSpPr>
            <p:nvPr/>
          </p:nvSpPr>
          <p:spPr bwMode="auto">
            <a:xfrm>
              <a:off x="55626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39179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8" name="Line 34"/>
            <p:cNvSpPr>
              <a:spLocks noChangeShapeType="1"/>
            </p:cNvSpPr>
            <p:nvPr/>
          </p:nvSpPr>
          <p:spPr bwMode="auto">
            <a:xfrm>
              <a:off x="39179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9" name="Text Box 35"/>
            <p:cNvSpPr txBox="1">
              <a:spLocks noChangeArrowheads="1"/>
            </p:cNvSpPr>
            <p:nvPr/>
          </p:nvSpPr>
          <p:spPr bwMode="auto">
            <a:xfrm>
              <a:off x="3551769" y="3140075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20" name="Line 36"/>
            <p:cNvSpPr>
              <a:spLocks noChangeShapeType="1"/>
            </p:cNvSpPr>
            <p:nvPr/>
          </p:nvSpPr>
          <p:spPr bwMode="auto">
            <a:xfrm>
              <a:off x="46482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1" name="Line 38"/>
            <p:cNvSpPr>
              <a:spLocks noChangeShapeType="1"/>
            </p:cNvSpPr>
            <p:nvPr/>
          </p:nvSpPr>
          <p:spPr bwMode="auto">
            <a:xfrm flipH="1" flipV="1">
              <a:off x="4876800" y="3200400"/>
              <a:ext cx="0" cy="374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2" name="AutoShape 39"/>
            <p:cNvSpPr>
              <a:spLocks noChangeArrowheads="1"/>
            </p:cNvSpPr>
            <p:nvPr/>
          </p:nvSpPr>
          <p:spPr bwMode="auto">
            <a:xfrm>
              <a:off x="42672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23" name="AutoShape 40"/>
            <p:cNvSpPr>
              <a:spLocks noChangeArrowheads="1"/>
            </p:cNvSpPr>
            <p:nvPr/>
          </p:nvSpPr>
          <p:spPr bwMode="auto">
            <a:xfrm>
              <a:off x="78486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24" name="Line 41"/>
            <p:cNvSpPr>
              <a:spLocks noChangeShapeType="1"/>
            </p:cNvSpPr>
            <p:nvPr/>
          </p:nvSpPr>
          <p:spPr bwMode="auto">
            <a:xfrm>
              <a:off x="67056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5" name="Line 42"/>
            <p:cNvSpPr>
              <a:spLocks noChangeShapeType="1"/>
            </p:cNvSpPr>
            <p:nvPr/>
          </p:nvSpPr>
          <p:spPr bwMode="auto">
            <a:xfrm>
              <a:off x="76200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6" name="Text Box 43"/>
            <p:cNvSpPr txBox="1">
              <a:spLocks noChangeArrowheads="1"/>
            </p:cNvSpPr>
            <p:nvPr/>
          </p:nvSpPr>
          <p:spPr bwMode="auto">
            <a:xfrm>
              <a:off x="6294968" y="2743200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427" name="Line 44"/>
            <p:cNvSpPr>
              <a:spLocks noChangeShapeType="1"/>
            </p:cNvSpPr>
            <p:nvPr/>
          </p:nvSpPr>
          <p:spPr bwMode="auto">
            <a:xfrm>
              <a:off x="83058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8" name="Line 45"/>
            <p:cNvSpPr>
              <a:spLocks noChangeShapeType="1"/>
            </p:cNvSpPr>
            <p:nvPr/>
          </p:nvSpPr>
          <p:spPr bwMode="auto">
            <a:xfrm>
              <a:off x="66611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9" name="Line 46"/>
            <p:cNvSpPr>
              <a:spLocks noChangeShapeType="1"/>
            </p:cNvSpPr>
            <p:nvPr/>
          </p:nvSpPr>
          <p:spPr bwMode="auto">
            <a:xfrm>
              <a:off x="66611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30" name="Text Box 47"/>
            <p:cNvSpPr txBox="1">
              <a:spLocks noChangeArrowheads="1"/>
            </p:cNvSpPr>
            <p:nvPr/>
          </p:nvSpPr>
          <p:spPr bwMode="auto">
            <a:xfrm>
              <a:off x="6294566" y="3140076"/>
              <a:ext cx="451405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431" name="Line 48"/>
            <p:cNvSpPr>
              <a:spLocks noChangeShapeType="1"/>
            </p:cNvSpPr>
            <p:nvPr/>
          </p:nvSpPr>
          <p:spPr bwMode="auto">
            <a:xfrm>
              <a:off x="73914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32" name="Line 49"/>
            <p:cNvSpPr>
              <a:spLocks noChangeShapeType="1"/>
            </p:cNvSpPr>
            <p:nvPr/>
          </p:nvSpPr>
          <p:spPr bwMode="auto">
            <a:xfrm flipH="1" flipV="1">
              <a:off x="7620000" y="3200400"/>
              <a:ext cx="0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33" name="AutoShape 50"/>
            <p:cNvSpPr>
              <a:spLocks noChangeArrowheads="1"/>
            </p:cNvSpPr>
            <p:nvPr/>
          </p:nvSpPr>
          <p:spPr bwMode="auto">
            <a:xfrm>
              <a:off x="70104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</p:grp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2614097" y="288973"/>
            <a:ext cx="38491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700" dirty="0"/>
              <a:t>Laws and Logic Diagrams</a:t>
            </a:r>
          </a:p>
        </p:txBody>
      </p:sp>
    </p:spTree>
    <p:extLst>
      <p:ext uri="{BB962C8B-B14F-4D97-AF65-F5344CB8AC3E}">
        <p14:creationId xmlns:p14="http://schemas.microsoft.com/office/powerpoint/2010/main" val="27844372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C483CB-A3A0-4C0B-8B9D-648FEC62594F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050" dirty="0"/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522036" y="1861572"/>
            <a:ext cx="338375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Distributive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∙(B+C) = A ∙ B + A ∙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A+B ∙ C = (A+B) ∙(A+C)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701749" y="2914651"/>
            <a:ext cx="3965876" cy="2715638"/>
            <a:chOff x="3033841" y="2743201"/>
            <a:chExt cx="5287834" cy="3620851"/>
          </a:xfrm>
        </p:grpSpPr>
        <p:sp>
          <p:nvSpPr>
            <p:cNvPr id="15366" name="AutoShape 7"/>
            <p:cNvSpPr>
              <a:spLocks noChangeArrowheads="1"/>
            </p:cNvSpPr>
            <p:nvPr/>
          </p:nvSpPr>
          <p:spPr bwMode="auto">
            <a:xfrm>
              <a:off x="4587875" y="29718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67" name="Line 8"/>
            <p:cNvSpPr>
              <a:spLocks noChangeShapeType="1"/>
            </p:cNvSpPr>
            <p:nvPr/>
          </p:nvSpPr>
          <p:spPr bwMode="auto">
            <a:xfrm>
              <a:off x="3444875" y="32004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68" name="Line 9"/>
            <p:cNvSpPr>
              <a:spLocks noChangeShapeType="1"/>
            </p:cNvSpPr>
            <p:nvPr/>
          </p:nvSpPr>
          <p:spPr bwMode="auto">
            <a:xfrm>
              <a:off x="4359275" y="3429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69" name="Text Box 10"/>
            <p:cNvSpPr txBox="1">
              <a:spLocks noChangeArrowheads="1"/>
            </p:cNvSpPr>
            <p:nvPr/>
          </p:nvSpPr>
          <p:spPr bwMode="auto">
            <a:xfrm>
              <a:off x="3034244" y="2971801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5370" name="Line 12"/>
            <p:cNvSpPr>
              <a:spLocks noChangeShapeType="1"/>
            </p:cNvSpPr>
            <p:nvPr/>
          </p:nvSpPr>
          <p:spPr bwMode="auto">
            <a:xfrm>
              <a:off x="5045075" y="32162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1" name="Line 14"/>
            <p:cNvSpPr>
              <a:spLocks noChangeShapeType="1"/>
            </p:cNvSpPr>
            <p:nvPr/>
          </p:nvSpPr>
          <p:spPr bwMode="auto">
            <a:xfrm>
              <a:off x="3429000" y="3937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2" name="Text Box 15"/>
            <p:cNvSpPr txBox="1">
              <a:spLocks noChangeArrowheads="1"/>
            </p:cNvSpPr>
            <p:nvPr/>
          </p:nvSpPr>
          <p:spPr bwMode="auto">
            <a:xfrm>
              <a:off x="3033841" y="3368677"/>
              <a:ext cx="451405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373" name="Line 17"/>
            <p:cNvSpPr>
              <a:spLocks noChangeShapeType="1"/>
            </p:cNvSpPr>
            <p:nvPr/>
          </p:nvSpPr>
          <p:spPr bwMode="auto">
            <a:xfrm>
              <a:off x="4130675" y="3810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4" name="AutoShape 18"/>
            <p:cNvSpPr>
              <a:spLocks noChangeArrowheads="1"/>
            </p:cNvSpPr>
            <p:nvPr/>
          </p:nvSpPr>
          <p:spPr bwMode="auto">
            <a:xfrm flipH="1">
              <a:off x="3552825" y="3505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75" name="Line 19"/>
            <p:cNvSpPr>
              <a:spLocks noChangeShapeType="1"/>
            </p:cNvSpPr>
            <p:nvPr/>
          </p:nvSpPr>
          <p:spPr bwMode="auto">
            <a:xfrm flipH="1" flipV="1">
              <a:off x="4356102" y="3425826"/>
              <a:ext cx="3175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6" name="AutoShape 20"/>
            <p:cNvSpPr>
              <a:spLocks noChangeArrowheads="1"/>
            </p:cNvSpPr>
            <p:nvPr/>
          </p:nvSpPr>
          <p:spPr bwMode="auto">
            <a:xfrm>
              <a:off x="6645275" y="3657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77" name="Line 24"/>
            <p:cNvSpPr>
              <a:spLocks noChangeShapeType="1"/>
            </p:cNvSpPr>
            <p:nvPr/>
          </p:nvSpPr>
          <p:spPr bwMode="auto">
            <a:xfrm>
              <a:off x="8016875" y="34290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8" name="Line 25"/>
            <p:cNvSpPr>
              <a:spLocks noChangeShapeType="1"/>
            </p:cNvSpPr>
            <p:nvPr/>
          </p:nvSpPr>
          <p:spPr bwMode="auto">
            <a:xfrm>
              <a:off x="6264275" y="3860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9" name="Line 26"/>
            <p:cNvSpPr>
              <a:spLocks noChangeShapeType="1"/>
            </p:cNvSpPr>
            <p:nvPr/>
          </p:nvSpPr>
          <p:spPr bwMode="auto">
            <a:xfrm>
              <a:off x="6264275" y="4089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0" name="Text Box 27"/>
            <p:cNvSpPr txBox="1">
              <a:spLocks noChangeArrowheads="1"/>
            </p:cNvSpPr>
            <p:nvPr/>
          </p:nvSpPr>
          <p:spPr bwMode="auto">
            <a:xfrm>
              <a:off x="5929845" y="3521077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381" name="Line 28"/>
            <p:cNvSpPr>
              <a:spLocks noChangeShapeType="1"/>
            </p:cNvSpPr>
            <p:nvPr/>
          </p:nvSpPr>
          <p:spPr bwMode="auto">
            <a:xfrm>
              <a:off x="7102475" y="3962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2" name="AutoShape 29"/>
            <p:cNvSpPr>
              <a:spLocks noChangeArrowheads="1"/>
            </p:cNvSpPr>
            <p:nvPr/>
          </p:nvSpPr>
          <p:spPr bwMode="auto">
            <a:xfrm flipH="1">
              <a:off x="7407275" y="3124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83" name="Line 30"/>
            <p:cNvSpPr>
              <a:spLocks noChangeShapeType="1"/>
            </p:cNvSpPr>
            <p:nvPr/>
          </p:nvSpPr>
          <p:spPr bwMode="auto">
            <a:xfrm flipH="1" flipV="1">
              <a:off x="7331075" y="3581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4" name="AutoShape 31"/>
            <p:cNvSpPr>
              <a:spLocks noChangeArrowheads="1"/>
            </p:cNvSpPr>
            <p:nvPr/>
          </p:nvSpPr>
          <p:spPr bwMode="auto">
            <a:xfrm>
              <a:off x="6645275" y="2879725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85" name="Line 32"/>
            <p:cNvSpPr>
              <a:spLocks noChangeShapeType="1"/>
            </p:cNvSpPr>
            <p:nvPr/>
          </p:nvSpPr>
          <p:spPr bwMode="auto">
            <a:xfrm>
              <a:off x="6264275" y="30829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6" name="Line 33"/>
            <p:cNvSpPr>
              <a:spLocks noChangeShapeType="1"/>
            </p:cNvSpPr>
            <p:nvPr/>
          </p:nvSpPr>
          <p:spPr bwMode="auto">
            <a:xfrm>
              <a:off x="6264275" y="3311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7" name="Text Box 34"/>
            <p:cNvSpPr txBox="1">
              <a:spLocks noChangeArrowheads="1"/>
            </p:cNvSpPr>
            <p:nvPr/>
          </p:nvSpPr>
          <p:spPr bwMode="auto">
            <a:xfrm>
              <a:off x="5929845" y="2743201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5388" name="Line 35"/>
            <p:cNvSpPr>
              <a:spLocks noChangeShapeType="1"/>
            </p:cNvSpPr>
            <p:nvPr/>
          </p:nvSpPr>
          <p:spPr bwMode="auto">
            <a:xfrm>
              <a:off x="7102475" y="31845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9" name="Line 38"/>
            <p:cNvSpPr>
              <a:spLocks noChangeShapeType="1"/>
            </p:cNvSpPr>
            <p:nvPr/>
          </p:nvSpPr>
          <p:spPr bwMode="auto">
            <a:xfrm>
              <a:off x="7331075" y="3187701"/>
              <a:ext cx="0" cy="244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0" name="Line 39"/>
            <p:cNvSpPr>
              <a:spLocks noChangeShapeType="1"/>
            </p:cNvSpPr>
            <p:nvPr/>
          </p:nvSpPr>
          <p:spPr bwMode="auto">
            <a:xfrm>
              <a:off x="7331075" y="3429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1" name="AutoShape 40"/>
            <p:cNvSpPr>
              <a:spLocks noChangeArrowheads="1"/>
            </p:cNvSpPr>
            <p:nvPr/>
          </p:nvSpPr>
          <p:spPr bwMode="auto">
            <a:xfrm>
              <a:off x="3749675" y="5486400"/>
              <a:ext cx="3810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92" name="Line 41"/>
            <p:cNvSpPr>
              <a:spLocks noChangeShapeType="1"/>
            </p:cNvSpPr>
            <p:nvPr/>
          </p:nvSpPr>
          <p:spPr bwMode="auto">
            <a:xfrm>
              <a:off x="3444875" y="5181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3" name="Line 42"/>
            <p:cNvSpPr>
              <a:spLocks noChangeShapeType="1"/>
            </p:cNvSpPr>
            <p:nvPr/>
          </p:nvSpPr>
          <p:spPr bwMode="auto">
            <a:xfrm>
              <a:off x="4359277" y="541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4" name="Text Box 43"/>
            <p:cNvSpPr txBox="1">
              <a:spLocks noChangeArrowheads="1"/>
            </p:cNvSpPr>
            <p:nvPr/>
          </p:nvSpPr>
          <p:spPr bwMode="auto">
            <a:xfrm>
              <a:off x="3034244" y="4953001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5395" name="Line 44"/>
            <p:cNvSpPr>
              <a:spLocks noChangeShapeType="1"/>
            </p:cNvSpPr>
            <p:nvPr/>
          </p:nvSpPr>
          <p:spPr bwMode="auto">
            <a:xfrm>
              <a:off x="5045075" y="51974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6" name="Line 45"/>
            <p:cNvSpPr>
              <a:spLocks noChangeShapeType="1"/>
            </p:cNvSpPr>
            <p:nvPr/>
          </p:nvSpPr>
          <p:spPr bwMode="auto">
            <a:xfrm>
              <a:off x="3368675" y="568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7" name="Line 46"/>
            <p:cNvSpPr>
              <a:spLocks noChangeShapeType="1"/>
            </p:cNvSpPr>
            <p:nvPr/>
          </p:nvSpPr>
          <p:spPr bwMode="auto">
            <a:xfrm>
              <a:off x="3365500" y="591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8" name="Text Box 47"/>
            <p:cNvSpPr txBox="1">
              <a:spLocks noChangeArrowheads="1"/>
            </p:cNvSpPr>
            <p:nvPr/>
          </p:nvSpPr>
          <p:spPr bwMode="auto">
            <a:xfrm>
              <a:off x="3033841" y="5349877"/>
              <a:ext cx="451405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399" name="Line 48"/>
            <p:cNvSpPr>
              <a:spLocks noChangeShapeType="1"/>
            </p:cNvSpPr>
            <p:nvPr/>
          </p:nvSpPr>
          <p:spPr bwMode="auto">
            <a:xfrm>
              <a:off x="4130675" y="579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0" name="AutoShape 49"/>
            <p:cNvSpPr>
              <a:spLocks noChangeArrowheads="1"/>
            </p:cNvSpPr>
            <p:nvPr/>
          </p:nvSpPr>
          <p:spPr bwMode="auto">
            <a:xfrm flipH="1">
              <a:off x="4435475" y="495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401" name="Line 50"/>
            <p:cNvSpPr>
              <a:spLocks noChangeShapeType="1"/>
            </p:cNvSpPr>
            <p:nvPr/>
          </p:nvSpPr>
          <p:spPr bwMode="auto">
            <a:xfrm flipV="1">
              <a:off x="4356102" y="5410201"/>
              <a:ext cx="3175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2" name="AutoShape 51"/>
            <p:cNvSpPr>
              <a:spLocks noChangeArrowheads="1"/>
            </p:cNvSpPr>
            <p:nvPr/>
          </p:nvSpPr>
          <p:spPr bwMode="auto">
            <a:xfrm>
              <a:off x="7559675" y="51054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403" name="Line 52"/>
            <p:cNvSpPr>
              <a:spLocks noChangeShapeType="1"/>
            </p:cNvSpPr>
            <p:nvPr/>
          </p:nvSpPr>
          <p:spPr bwMode="auto">
            <a:xfrm>
              <a:off x="7331075" y="5562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4" name="Line 53"/>
            <p:cNvSpPr>
              <a:spLocks noChangeShapeType="1"/>
            </p:cNvSpPr>
            <p:nvPr/>
          </p:nvSpPr>
          <p:spPr bwMode="auto">
            <a:xfrm>
              <a:off x="8016875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5" name="Line 54"/>
            <p:cNvSpPr>
              <a:spLocks noChangeShapeType="1"/>
            </p:cNvSpPr>
            <p:nvPr/>
          </p:nvSpPr>
          <p:spPr bwMode="auto">
            <a:xfrm>
              <a:off x="6254750" y="5842000"/>
              <a:ext cx="43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6" name="Line 55"/>
            <p:cNvSpPr>
              <a:spLocks noChangeShapeType="1"/>
            </p:cNvSpPr>
            <p:nvPr/>
          </p:nvSpPr>
          <p:spPr bwMode="auto">
            <a:xfrm>
              <a:off x="6264277" y="6070600"/>
              <a:ext cx="403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7" name="Text Box 56"/>
            <p:cNvSpPr txBox="1">
              <a:spLocks noChangeArrowheads="1"/>
            </p:cNvSpPr>
            <p:nvPr/>
          </p:nvSpPr>
          <p:spPr bwMode="auto">
            <a:xfrm>
              <a:off x="5929845" y="5502277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408" name="Line 57"/>
            <p:cNvSpPr>
              <a:spLocks noChangeShapeType="1"/>
            </p:cNvSpPr>
            <p:nvPr/>
          </p:nvSpPr>
          <p:spPr bwMode="auto">
            <a:xfrm>
              <a:off x="7102475" y="5943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9" name="AutoShape 58"/>
            <p:cNvSpPr>
              <a:spLocks noChangeArrowheads="1"/>
            </p:cNvSpPr>
            <p:nvPr/>
          </p:nvSpPr>
          <p:spPr bwMode="auto">
            <a:xfrm flipH="1">
              <a:off x="6340475" y="4876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410" name="Line 59"/>
            <p:cNvSpPr>
              <a:spLocks noChangeShapeType="1"/>
            </p:cNvSpPr>
            <p:nvPr/>
          </p:nvSpPr>
          <p:spPr bwMode="auto">
            <a:xfrm flipH="1" flipV="1">
              <a:off x="7331075" y="5562601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1" name="Line 61"/>
            <p:cNvSpPr>
              <a:spLocks noChangeShapeType="1"/>
            </p:cNvSpPr>
            <p:nvPr/>
          </p:nvSpPr>
          <p:spPr bwMode="auto">
            <a:xfrm>
              <a:off x="6289675" y="50641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2" name="Line 62"/>
            <p:cNvSpPr>
              <a:spLocks noChangeShapeType="1"/>
            </p:cNvSpPr>
            <p:nvPr/>
          </p:nvSpPr>
          <p:spPr bwMode="auto">
            <a:xfrm>
              <a:off x="6296025" y="5292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3" name="Text Box 63"/>
            <p:cNvSpPr txBox="1">
              <a:spLocks noChangeArrowheads="1"/>
            </p:cNvSpPr>
            <p:nvPr/>
          </p:nvSpPr>
          <p:spPr bwMode="auto">
            <a:xfrm>
              <a:off x="5929845" y="4724401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5414" name="Line 64"/>
            <p:cNvSpPr>
              <a:spLocks noChangeShapeType="1"/>
            </p:cNvSpPr>
            <p:nvPr/>
          </p:nvSpPr>
          <p:spPr bwMode="auto">
            <a:xfrm>
              <a:off x="7102475" y="51657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5" name="Line 65"/>
            <p:cNvSpPr>
              <a:spLocks noChangeShapeType="1"/>
            </p:cNvSpPr>
            <p:nvPr/>
          </p:nvSpPr>
          <p:spPr bwMode="auto">
            <a:xfrm>
              <a:off x="7331075" y="5162549"/>
              <a:ext cx="0" cy="2476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6" name="Line 66"/>
            <p:cNvSpPr>
              <a:spLocks noChangeShapeType="1"/>
            </p:cNvSpPr>
            <p:nvPr/>
          </p:nvSpPr>
          <p:spPr bwMode="auto">
            <a:xfrm>
              <a:off x="7331075" y="5410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7" name="AutoShape 67"/>
            <p:cNvSpPr>
              <a:spLocks noChangeArrowheads="1"/>
            </p:cNvSpPr>
            <p:nvPr/>
          </p:nvSpPr>
          <p:spPr bwMode="auto">
            <a:xfrm flipH="1">
              <a:off x="6340475" y="5638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5400000" flipH="1" flipV="1">
              <a:off x="3657601" y="3733801"/>
              <a:ext cx="15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19" name="Straight Connector 61"/>
            <p:cNvCxnSpPr>
              <a:cxnSpLocks noChangeShapeType="1"/>
            </p:cNvCxnSpPr>
            <p:nvPr/>
          </p:nvCxnSpPr>
          <p:spPr bwMode="auto">
            <a:xfrm rot="16200000" flipH="1">
              <a:off x="7488238" y="3424239"/>
              <a:ext cx="0" cy="31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20" name="Line 14"/>
            <p:cNvSpPr>
              <a:spLocks noChangeShapeType="1"/>
            </p:cNvSpPr>
            <p:nvPr/>
          </p:nvSpPr>
          <p:spPr bwMode="auto">
            <a:xfrm>
              <a:off x="3406775" y="36544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</p:grpSp>
      <p:sp>
        <p:nvSpPr>
          <p:cNvPr id="15421" name="TextBox 1"/>
          <p:cNvSpPr txBox="1">
            <a:spLocks noChangeArrowheads="1"/>
          </p:cNvSpPr>
          <p:nvPr/>
        </p:nvSpPr>
        <p:spPr bwMode="auto">
          <a:xfrm>
            <a:off x="2732644" y="41030"/>
            <a:ext cx="38491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700" dirty="0"/>
              <a:t>Laws and Logic Diagrams</a:t>
            </a:r>
          </a:p>
        </p:txBody>
      </p:sp>
    </p:spTree>
    <p:extLst>
      <p:ext uri="{BB962C8B-B14F-4D97-AF65-F5344CB8AC3E}">
        <p14:creationId xmlns:p14="http://schemas.microsoft.com/office/powerpoint/2010/main" val="30150654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050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650975" y="220764"/>
            <a:ext cx="5600700" cy="714375"/>
          </a:xfrm>
        </p:spPr>
        <p:txBody>
          <a:bodyPr/>
          <a:lstStyle/>
          <a:p>
            <a:pPr algn="l" eaLnBrk="1" hangingPunct="1"/>
            <a:r>
              <a:rPr lang="en-US" altLang="en-US" sz="2400" dirty="0"/>
              <a:t>Switching Expression and Logic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20444" y="3250059"/>
            <a:ext cx="3650216" cy="2983815"/>
          </a:xfrm>
        </p:spPr>
        <p:txBody>
          <a:bodyPr>
            <a:normAutofit/>
          </a:bodyPr>
          <a:lstStyle/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u="sng" dirty="0"/>
              <a:t>Schematic Diagram: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5 primary inputs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1 primary output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4 components (gates)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9 signal nets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12 pins</a:t>
            </a:r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576009" y="1425185"/>
            <a:ext cx="4329448" cy="1708324"/>
            <a:chOff x="1266459" y="1285609"/>
            <a:chExt cx="7304184" cy="2540163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56538" y="1863726"/>
              <a:ext cx="1720550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66459" y="1285609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77614" y="2113182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77616" y="3276600"/>
              <a:ext cx="484631" cy="549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58088" y="2643527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70950" y="1482060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068518" y="2206291"/>
              <a:ext cx="2502125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y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5313133" y="3252026"/>
            <a:ext cx="2861693" cy="1863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defRPr/>
            </a:pPr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Boolean Algebra: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variables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1 expression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4 operators 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literals</a:t>
            </a:r>
          </a:p>
        </p:txBody>
      </p:sp>
    </p:spTree>
    <p:extLst>
      <p:ext uri="{BB962C8B-B14F-4D97-AF65-F5344CB8AC3E}">
        <p14:creationId xmlns:p14="http://schemas.microsoft.com/office/powerpoint/2010/main" val="18153501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5691F63-227D-4DA5-BEBE-B37A462E5781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05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051" y="771688"/>
            <a:ext cx="5600700" cy="714375"/>
          </a:xfrm>
        </p:spPr>
        <p:txBody>
          <a:bodyPr/>
          <a:lstStyle/>
          <a:p>
            <a:pPr algn="l" eaLnBrk="1" hangingPunct="1"/>
            <a:r>
              <a:rPr lang="en-US" altLang="en-US" sz="2400" dirty="0"/>
              <a:t>Switching Expression and Logic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00482" y="3230287"/>
            <a:ext cx="4932562" cy="262214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Schematic Diagram: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6 primary inputs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1 primary output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4 gates (3 ANDs, 1 OR)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10 signal nets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11 pins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400" dirty="0"/>
              <a:t>Nets are wires, Gates -&gt;transistors</a:t>
            </a:r>
          </a:p>
        </p:txBody>
      </p:sp>
      <p:grpSp>
        <p:nvGrpSpPr>
          <p:cNvPr id="6149" name="Group 32"/>
          <p:cNvGrpSpPr>
            <a:grpSpLocks/>
          </p:cNvGrpSpPr>
          <p:nvPr/>
        </p:nvGrpSpPr>
        <p:grpSpPr bwMode="auto">
          <a:xfrm>
            <a:off x="1743316" y="1521294"/>
            <a:ext cx="5565932" cy="1640403"/>
            <a:chOff x="1214069" y="1520825"/>
            <a:chExt cx="7421817" cy="2029690"/>
          </a:xfrm>
        </p:grpSpPr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100099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13587" y="1965326"/>
              <a:ext cx="1462480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 + b’·c</a:t>
              </a:r>
            </a:p>
          </p:txBody>
        </p:sp>
        <p:sp>
          <p:nvSpPr>
            <p:cNvPr id="6163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4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5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6" name="Line 23"/>
            <p:cNvSpPr>
              <a:spLocks noChangeShapeType="1"/>
            </p:cNvSpPr>
            <p:nvPr/>
          </p:nvSpPr>
          <p:spPr bwMode="auto">
            <a:xfrm>
              <a:off x="5883273" y="3041656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7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8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9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0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1" name="Text Box 29"/>
            <p:cNvSpPr txBox="1">
              <a:spLocks noChangeArrowheads="1"/>
            </p:cNvSpPr>
            <p:nvPr/>
          </p:nvSpPr>
          <p:spPr bwMode="auto">
            <a:xfrm>
              <a:off x="1233620" y="1524000"/>
              <a:ext cx="400140" cy="799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6172" name="Text Box 30"/>
            <p:cNvSpPr txBox="1">
              <a:spLocks noChangeArrowheads="1"/>
            </p:cNvSpPr>
            <p:nvPr/>
          </p:nvSpPr>
          <p:spPr bwMode="auto">
            <a:xfrm>
              <a:off x="1214069" y="2413000"/>
              <a:ext cx="502740" cy="799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6173" name="Text Box 31"/>
            <p:cNvSpPr txBox="1">
              <a:spLocks noChangeArrowheads="1"/>
            </p:cNvSpPr>
            <p:nvPr/>
          </p:nvSpPr>
          <p:spPr bwMode="auto">
            <a:xfrm>
              <a:off x="1263781" y="3041656"/>
              <a:ext cx="502740" cy="456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d’</a:t>
              </a:r>
            </a:p>
          </p:txBody>
        </p:sp>
        <p:sp>
          <p:nvSpPr>
            <p:cNvPr id="6174" name="Line 32"/>
            <p:cNvSpPr>
              <a:spLocks noChangeShapeType="1"/>
            </p:cNvSpPr>
            <p:nvPr/>
          </p:nvSpPr>
          <p:spPr bwMode="auto">
            <a:xfrm>
              <a:off x="1645464" y="3259713"/>
              <a:ext cx="3002736" cy="25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5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2939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6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479235" y="2717800"/>
              <a:ext cx="742141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b’·c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34421" y="1520825"/>
              <a:ext cx="639540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5883273" y="2359025"/>
              <a:ext cx="2752613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dirty="0"/>
                <a:t>y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= d’ ·e ·(a·b+b’·c)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5165901" y="3294138"/>
            <a:ext cx="367761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Switching Expression: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variables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1 expression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4 operators (3 ANDs, 1 OR)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6 literals</a:t>
            </a:r>
          </a:p>
        </p:txBody>
      </p:sp>
      <p:sp>
        <p:nvSpPr>
          <p:cNvPr id="6151" name="TextBox 34"/>
          <p:cNvSpPr txBox="1">
            <a:spLocks noChangeArrowheads="1"/>
          </p:cNvSpPr>
          <p:nvPr/>
        </p:nvSpPr>
        <p:spPr bwMode="auto">
          <a:xfrm>
            <a:off x="4131512" y="1447739"/>
            <a:ext cx="3240821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25" dirty="0">
                <a:solidFill>
                  <a:srgbClr val="C00000"/>
                </a:solidFill>
              </a:rPr>
              <a:t>Cost: #gates, #nets, #pins</a:t>
            </a:r>
          </a:p>
        </p:txBody>
      </p:sp>
      <p:sp>
        <p:nvSpPr>
          <p:cNvPr id="38" name="Line 34">
            <a:extLst>
              <a:ext uri="{FF2B5EF4-FFF2-40B4-BE49-F238E27FC236}">
                <a16:creationId xmlns:a16="http://schemas.microsoft.com/office/drawing/2014/main" id="{AA3EBEE5-0293-9940-9C5D-7FA1BCC5DB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0038" y="3082459"/>
            <a:ext cx="2803041" cy="37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750" dirty="0"/>
          </a:p>
        </p:txBody>
      </p:sp>
      <p:sp>
        <p:nvSpPr>
          <p:cNvPr id="39" name="Text Box 31">
            <a:extLst>
              <a:ext uri="{FF2B5EF4-FFF2-40B4-BE49-F238E27FC236}">
                <a16:creationId xmlns:a16="http://schemas.microsoft.com/office/drawing/2014/main" id="{C5E67C94-4F8D-EF49-BAAD-518A1E107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079" y="2950489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187155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31D0-4B1D-B346-BDB7-2F7D368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f(a, b, c) = ab + a’c + a’b’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D40FB-7EC8-344A-89A8-7D28866B4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570" y="2190750"/>
            <a:ext cx="5033741" cy="345281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98AE2-3B36-6344-B8BA-82991C3A391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107A753-B720-2147-A023-F357002A8EAD}"/>
              </a:ext>
            </a:extLst>
          </p:cNvPr>
          <p:cNvGraphicFramePr>
            <a:graphicFrameLocks noGrp="1"/>
          </p:cNvGraphicFramePr>
          <p:nvPr/>
        </p:nvGraphicFramePr>
        <p:xfrm>
          <a:off x="5791310" y="3159347"/>
          <a:ext cx="2310700" cy="1053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5350">
                  <a:extLst>
                    <a:ext uri="{9D8B030D-6E8A-4147-A177-3AD203B41FA5}">
                      <a16:colId xmlns:a16="http://schemas.microsoft.com/office/drawing/2014/main" val="427140635"/>
                    </a:ext>
                  </a:extLst>
                </a:gridCol>
                <a:gridCol w="1155350">
                  <a:extLst>
                    <a:ext uri="{9D8B030D-6E8A-4147-A177-3AD203B41FA5}">
                      <a16:colId xmlns:a16="http://schemas.microsoft.com/office/drawing/2014/main" val="228864299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4167040757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500" dirty="0"/>
                        <a:t># variables</a:t>
                      </a:r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1043193331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500" dirty="0"/>
                        <a:t># literals</a:t>
                      </a:r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2046018359"/>
                  </a:ext>
                </a:extLst>
              </a:tr>
              <a:tr h="264354">
                <a:tc>
                  <a:txBody>
                    <a:bodyPr/>
                    <a:lstStyle/>
                    <a:p>
                      <a:r>
                        <a:rPr lang="en-US" sz="1500" dirty="0"/>
                        <a:t># gates</a:t>
                      </a:r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3266541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56900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050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967141" y="250893"/>
            <a:ext cx="5600700" cy="714375"/>
          </a:xfrm>
        </p:spPr>
        <p:txBody>
          <a:bodyPr/>
          <a:lstStyle/>
          <a:p>
            <a:pPr algn="l" eaLnBrk="1" hangingPunct="1"/>
            <a:r>
              <a:rPr lang="en-US" altLang="en-US" sz="2400" dirty="0">
                <a:solidFill>
                  <a:schemeClr val="tx1"/>
                </a:solidFill>
              </a:rPr>
              <a:t>Which statement is not true in general?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4329" y="1737276"/>
            <a:ext cx="2487377" cy="1767237"/>
          </a:xfrm>
        </p:spPr>
        <p:txBody>
          <a:bodyPr>
            <a:normAutofit/>
          </a:bodyPr>
          <a:lstStyle/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Schematic Diagram: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5 primary inputs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4 components (gates)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9 signal nets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12 pins</a:t>
            </a:r>
            <a:endParaRPr lang="en-US" altLang="en-US" sz="1200" dirty="0"/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576009" y="1425185"/>
            <a:ext cx="4329448" cy="1708324"/>
            <a:chOff x="1266459" y="1285609"/>
            <a:chExt cx="7304184" cy="2540163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56538" y="1863726"/>
              <a:ext cx="1720550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66459" y="1285609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77614" y="2113182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77616" y="3276600"/>
              <a:ext cx="484631" cy="549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58088" y="2643527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70950" y="1482060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068518" y="2206291"/>
              <a:ext cx="2502125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y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6007299" y="2685171"/>
            <a:ext cx="228195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Boolean Algebra: </a:t>
            </a:r>
            <a:r>
              <a:rPr lang="en-US" dirty="0"/>
              <a:t>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=e·(a·b+c·d)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5 literals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4 operators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2900" y="3830369"/>
            <a:ext cx="487625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#primary inputs = # literals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#gates = # operators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#nets = #variables + # operators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#pins = # literals + 2 * #operators -1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All of them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AC6982-1648-1A4F-9D97-69AC042B2610}"/>
              </a:ext>
            </a:extLst>
          </p:cNvPr>
          <p:cNvSpPr txBox="1"/>
          <p:nvPr/>
        </p:nvSpPr>
        <p:spPr>
          <a:xfrm>
            <a:off x="1347170" y="5628675"/>
            <a:ext cx="2080698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Based on CK Cheng – CSE140 Spr18</a:t>
            </a:r>
          </a:p>
        </p:txBody>
      </p:sp>
    </p:spTree>
    <p:extLst>
      <p:ext uri="{BB962C8B-B14F-4D97-AF65-F5344CB8AC3E}">
        <p14:creationId xmlns:p14="http://schemas.microsoft.com/office/powerpoint/2010/main" val="654765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DEACE0C-E4F3-3149-A5A2-CBDA9B6B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062" y="0"/>
            <a:ext cx="7877175" cy="543141"/>
          </a:xfrm>
        </p:spPr>
        <p:txBody>
          <a:bodyPr/>
          <a:lstStyle/>
          <a:p>
            <a:r>
              <a:rPr lang="en-US" dirty="0"/>
              <a:t>Logic Diagram/Schematics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F5BD0-96EE-E24B-B889-714A5F3C4A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F74C38-47C2-5B41-94A2-ED4344EF6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062" y="547152"/>
            <a:ext cx="6014506" cy="45469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69D8D3-0464-874D-A749-E6CD63602469}"/>
              </a:ext>
            </a:extLst>
          </p:cNvPr>
          <p:cNvSpPr/>
          <p:nvPr/>
        </p:nvSpPr>
        <p:spPr>
          <a:xfrm>
            <a:off x="6311966" y="4465781"/>
            <a:ext cx="3387873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dirty="0"/>
              <a:t>https://commons.wikimedia.org/wiki/File:74181aluschematic.png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91A93-3891-4D8C-93D8-7ACB2F80E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021" y="5313274"/>
            <a:ext cx="7772400" cy="568228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Logic circuit vs. Boolean Algebra Expression</a:t>
            </a:r>
          </a:p>
          <a:p>
            <a:pPr eaLnBrk="1" hangingPunct="1"/>
            <a:r>
              <a:rPr lang="en-US" altLang="en-US" sz="2400" dirty="0">
                <a:solidFill>
                  <a:srgbClr val="C00000"/>
                </a:solidFill>
              </a:rPr>
              <a:t>Simplify the Boolean expression: Reduce the complexity of the circuit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099674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Next class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Designing Combinational circuits</a:t>
            </a:r>
          </a:p>
          <a:p>
            <a:pPr marL="457200" lvl="1" indent="0">
              <a:buFontTx/>
              <a:buNone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5431B7F0-B5CF-46F0-9100-A7BB34188089}" type="slidenum">
              <a:rPr lang="en-US" altLang="en-US" sz="1400"/>
              <a:pPr eaLnBrk="1" hangingPunct="1"/>
              <a:t>64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032191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2943</TotalTime>
  <Words>4330</Words>
  <Application>Microsoft Office PowerPoint</Application>
  <PresentationFormat>On-screen Show (4:3)</PresentationFormat>
  <Paragraphs>841</Paragraphs>
  <Slides>64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64</vt:i4>
      </vt:variant>
    </vt:vector>
  </HeadingPairs>
  <TitlesOfParts>
    <vt:vector size="77" baseType="lpstr">
      <vt:lpstr>Arial</vt:lpstr>
      <vt:lpstr>Calibri</vt:lpstr>
      <vt:lpstr>Cambria Math</vt:lpstr>
      <vt:lpstr>Garamond</vt:lpstr>
      <vt:lpstr>Lucida Sans Unicode</vt:lpstr>
      <vt:lpstr>Tahoma</vt:lpstr>
      <vt:lpstr>Times</vt:lpstr>
      <vt:lpstr>Times New Roman</vt:lpstr>
      <vt:lpstr>Wingdings</vt:lpstr>
      <vt:lpstr>Default Design</vt:lpstr>
      <vt:lpstr>Equation</vt:lpstr>
      <vt:lpstr>Visio</vt:lpstr>
      <vt:lpstr>Adobe Acrobat Document</vt:lpstr>
      <vt:lpstr>Lecture 1:  Introduction to Digital Logic Design</vt:lpstr>
      <vt:lpstr>Outlines</vt:lpstr>
      <vt:lpstr>Staff: the Instructor</vt:lpstr>
      <vt:lpstr>Staff: TAs and Tutors</vt:lpstr>
      <vt:lpstr>Logistics: Class Schedule</vt:lpstr>
      <vt:lpstr>Logistics: Textbooks</vt:lpstr>
      <vt:lpstr>Logistics: Sites for the Class</vt:lpstr>
      <vt:lpstr>Logistic: Class Expectation</vt:lpstr>
      <vt:lpstr>Logistics: Grading</vt:lpstr>
      <vt:lpstr>Logistic: grading components</vt:lpstr>
      <vt:lpstr>Logistic: 3 Exams</vt:lpstr>
      <vt:lpstr>Course Problems…Cheating</vt:lpstr>
      <vt:lpstr>Motivation</vt:lpstr>
      <vt:lpstr>The Digital Revolution</vt:lpstr>
      <vt:lpstr>Building complex circuits</vt:lpstr>
      <vt:lpstr>Robert Noyce, 1927 - 1990</vt:lpstr>
      <vt:lpstr>Gordon Moore</vt:lpstr>
      <vt:lpstr>Technology Trends: Moore’s Law</vt:lpstr>
      <vt:lpstr>Introduction: Moore in1965  The complexity for minimum component costs has increased at a rate of roughly a factor of two/yr.</vt:lpstr>
      <vt:lpstr>Moore’s Law: Roadmap</vt:lpstr>
      <vt:lpstr>Moore’s Law: Roadmap</vt:lpstr>
      <vt:lpstr>Moore’s Law: Roadmap</vt:lpstr>
      <vt:lpstr>Moore’s Law: System Technology Co-Optimization</vt:lpstr>
      <vt:lpstr>New Technologies</vt:lpstr>
      <vt:lpstr>Artificial Intelligence</vt:lpstr>
      <vt:lpstr>Scope</vt:lpstr>
      <vt:lpstr>Position among CSE Courses</vt:lpstr>
      <vt:lpstr>Principle of Abstraction</vt:lpstr>
      <vt:lpstr>Combinational Logic vs Sequential Network</vt:lpstr>
      <vt:lpstr>Scope: Overall Picture of CS140</vt:lpstr>
      <vt:lpstr>Scope</vt:lpstr>
      <vt:lpstr> Combinational Logic Basics</vt:lpstr>
      <vt:lpstr>What is a combinational circuit?</vt:lpstr>
      <vt:lpstr>Binary Digital Logic</vt:lpstr>
      <vt:lpstr>Basic CMOS</vt:lpstr>
      <vt:lpstr>Transistors as Switches</vt:lpstr>
      <vt:lpstr>The most basic CMOS gate - inverter</vt:lpstr>
      <vt:lpstr>Basic Gates – (N)AND gate </vt:lpstr>
      <vt:lpstr>Basic Gates – (N)OR gate </vt:lpstr>
      <vt:lpstr>Transistors as Switches: CMOS</vt:lpstr>
      <vt:lpstr>Transistors as Switches</vt:lpstr>
      <vt:lpstr>Transistors as Switches: Transmission Gate</vt:lpstr>
      <vt:lpstr>Transistors as Switches: Transmission Gate</vt:lpstr>
      <vt:lpstr>Boolean Algebra</vt:lpstr>
      <vt:lpstr>Duality</vt:lpstr>
      <vt:lpstr>Representations of combinational circuits: The Schematic</vt:lpstr>
      <vt:lpstr>Representations of combinational circuits Truth Table: Enumeration of all combinations</vt:lpstr>
      <vt:lpstr>Boolean Algebra</vt:lpstr>
      <vt:lpstr>Some Def’s</vt:lpstr>
      <vt:lpstr>  Boolean algebra and switching functions </vt:lpstr>
      <vt:lpstr>Boolean Algebra</vt:lpstr>
      <vt:lpstr>Boolean Algebra</vt:lpstr>
      <vt:lpstr>Boolean Algebra</vt:lpstr>
      <vt:lpstr>Boolean Algebra</vt:lpstr>
      <vt:lpstr>So, what is the point of representing gates as symbols and Boolean expressions?</vt:lpstr>
      <vt:lpstr>Switching Expression and Logic Diagrams</vt:lpstr>
      <vt:lpstr>PowerPoint Presentation</vt:lpstr>
      <vt:lpstr>PowerPoint Presentation</vt:lpstr>
      <vt:lpstr>Switching Expression and Logic</vt:lpstr>
      <vt:lpstr>Switching Expression and Logic</vt:lpstr>
      <vt:lpstr>Example: f(a, b, c) = ab + a’c + a’b’</vt:lpstr>
      <vt:lpstr>Which statement is not true in general?</vt:lpstr>
      <vt:lpstr>Logic Diagram/Schematics </vt:lpstr>
      <vt:lpstr>Next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Digital Logic Design</dc:title>
  <dc:creator>ThomasLW</dc:creator>
  <cp:lastModifiedBy>CK</cp:lastModifiedBy>
  <cp:revision>245</cp:revision>
  <cp:lastPrinted>2022-03-29T18:19:06Z</cp:lastPrinted>
  <dcterms:created xsi:type="dcterms:W3CDTF">2002-04-03T04:23:45Z</dcterms:created>
  <dcterms:modified xsi:type="dcterms:W3CDTF">2022-03-29T18:50:12Z</dcterms:modified>
</cp:coreProperties>
</file>