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417" r:id="rId3"/>
    <p:sldId id="315" r:id="rId4"/>
    <p:sldId id="374" r:id="rId5"/>
    <p:sldId id="412" r:id="rId6"/>
    <p:sldId id="312" r:id="rId7"/>
    <p:sldId id="382" r:id="rId8"/>
    <p:sldId id="314" r:id="rId9"/>
    <p:sldId id="390" r:id="rId10"/>
    <p:sldId id="318" r:id="rId11"/>
    <p:sldId id="319" r:id="rId12"/>
    <p:sldId id="277" r:id="rId13"/>
    <p:sldId id="325" r:id="rId14"/>
    <p:sldId id="416" r:id="rId15"/>
    <p:sldId id="328" r:id="rId16"/>
    <p:sldId id="409" r:id="rId17"/>
    <p:sldId id="410" r:id="rId18"/>
    <p:sldId id="331" r:id="rId19"/>
    <p:sldId id="396" r:id="rId20"/>
    <p:sldId id="411" r:id="rId21"/>
    <p:sldId id="414" r:id="rId22"/>
    <p:sldId id="398" r:id="rId23"/>
    <p:sldId id="400" r:id="rId24"/>
    <p:sldId id="413" r:id="rId25"/>
    <p:sldId id="407" r:id="rId26"/>
    <p:sldId id="402" r:id="rId27"/>
    <p:sldId id="415" r:id="rId28"/>
    <p:sldId id="301" r:id="rId29"/>
    <p:sldId id="339" r:id="rId30"/>
    <p:sldId id="340" r:id="rId31"/>
    <p:sldId id="360" r:id="rId32"/>
    <p:sldId id="342" r:id="rId33"/>
    <p:sldId id="343" r:id="rId34"/>
    <p:sldId id="344" r:id="rId35"/>
    <p:sldId id="349" r:id="rId36"/>
    <p:sldId id="362" r:id="rId37"/>
    <p:sldId id="305" r:id="rId38"/>
    <p:sldId id="308" r:id="rId39"/>
    <p:sldId id="408" r:id="rId40"/>
    <p:sldId id="299" r:id="rId41"/>
    <p:sldId id="300" r:id="rId42"/>
  </p:sldIdLst>
  <p:sldSz cx="9144000" cy="6858000" type="screen4x3"/>
  <p:notesSz cx="6881813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A4CB1AE-4A12-4A54-AA42-5BF5F4A3B420}" v="2" dt="2019-05-20T18:39:15.3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774" autoAdjust="0"/>
  </p:normalViewPr>
  <p:slideViewPr>
    <p:cSldViewPr snapToGrid="0">
      <p:cViewPr varScale="1">
        <p:scale>
          <a:sx n="102" d="100"/>
          <a:sy n="102" d="100"/>
        </p:scale>
        <p:origin x="276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38405" cy="38405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5/10/relationships/revisionInfo" Target="revisionInfo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99694" y="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12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5790"/>
            <a:ext cx="5046663" cy="41833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99694" y="8831580"/>
            <a:ext cx="2982119" cy="464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46" tIns="46223" rIns="92446" bIns="46223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8EEA124-CC34-4E16-A914-7DD63947EA8F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3097298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3DC0675F-90D4-4687-A4CE-42796F873E19}" type="slidenum">
              <a:rPr lang="en-US" altLang="en-US" smtClean="0"/>
              <a:pPr eaLnBrk="1" hangingPunct="1">
                <a:spcBef>
                  <a:spcPct val="0"/>
                </a:spcBef>
              </a:pPr>
              <a:t>6</a:t>
            </a:fld>
            <a:endParaRPr lang="en-US" altLang="en-US" dirty="0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D5A2D7BE-1C6A-4C1D-A162-BEB48E6ECB56}" type="slidenum">
              <a:rPr lang="en-US" altLang="en-US" smtClean="0"/>
              <a:pPr eaLnBrk="1" hangingPunct="1">
                <a:spcBef>
                  <a:spcPct val="0"/>
                </a:spcBef>
              </a:pPr>
              <a:t>7</a:t>
            </a:fld>
            <a:endParaRPr lang="en-US" altLang="en-US" dirty="0"/>
          </a:p>
        </p:txBody>
      </p:sp>
      <p:sp>
        <p:nvSpPr>
          <p:cNvPr id="542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42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AA5BC14-D737-4EE5-9FD9-90742BB837C2}" type="slidenum">
              <a:rPr lang="en-US" altLang="en-US" smtClean="0"/>
              <a:pPr eaLnBrk="1" hangingPunct="1">
                <a:spcBef>
                  <a:spcPct val="0"/>
                </a:spcBef>
              </a:pPr>
              <a:t>20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2AA5BC14-D737-4EE5-9FD9-90742BB837C2}" type="slidenum">
              <a:rPr lang="en-US" altLang="en-US" smtClean="0"/>
              <a:pPr eaLnBrk="1" hangingPunct="1">
                <a:spcBef>
                  <a:spcPct val="0"/>
                </a:spcBef>
              </a:pPr>
              <a:t>21</a:t>
            </a:fld>
            <a:endParaRPr lang="en-US" altLang="en-US" dirty="0"/>
          </a:p>
        </p:txBody>
      </p:sp>
      <p:sp>
        <p:nvSpPr>
          <p:cNvPr id="552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C052EFF3-A8CD-4511-8457-B2C66993FE55}" type="slidenum">
              <a:rPr lang="en-US" altLang="en-US" smtClean="0"/>
              <a:pPr eaLnBrk="1" hangingPunct="1">
                <a:spcBef>
                  <a:spcPct val="0"/>
                </a:spcBef>
              </a:pPr>
              <a:t>28</a:t>
            </a:fld>
            <a:endParaRPr lang="en-US" altLang="en-US" dirty="0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51122" indent="-28889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55573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17802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80031" indent="-231115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42261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3004490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66719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928948" indent="-23111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fld id="{95BE7908-6CF8-4765-8C2B-FD1BA00A1E67}" type="slidenum">
              <a:rPr lang="en-US" altLang="en-US" smtClean="0"/>
              <a:pPr eaLnBrk="1" hangingPunct="1">
                <a:spcBef>
                  <a:spcPct val="0"/>
                </a:spcBef>
              </a:pPr>
              <a:t>37</a:t>
            </a:fld>
            <a:endParaRPr lang="en-US" altLang="en-US" dirty="0"/>
          </a:p>
        </p:txBody>
      </p:sp>
      <p:sp>
        <p:nvSpPr>
          <p:cNvPr id="583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solidFill>
            <a:srgbClr val="FFFFFF"/>
          </a:solidFill>
          <a:ln/>
        </p:spPr>
      </p:sp>
      <p:sp>
        <p:nvSpPr>
          <p:cNvPr id="58372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8B28E0-7876-4F75-A7EB-0314F325DB3C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7189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A3F0DB-0E29-42E8-A6AC-00D9BF23154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498607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4692CC-26C0-4C90-9BCD-4AF3C5186F7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40827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F3F70-675D-4841-94FF-68F4D7C2491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0365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4FAC134-0112-4672-96B4-FFE9D6E75025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56286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C48BE8-F0B7-47BB-908B-A72DCE523CE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247388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3EC8EB-E66C-470A-817A-739B99E3F8FE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511666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2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4ED1CBA-91C8-4C83-8827-CC63CD6CCB87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891554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328DD2-A1B4-4493-81E5-723A815A22AA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901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2C22A0-3109-47C9-A3DD-FBCFB52C7691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1784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012A1E-7882-489D-88C8-CA6178923F4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35192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Times New Roman" pitchFamily="18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5B226360-005E-44C7-A5B8-C9613D63BC30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MS PGothic" pitchFamily="34" charset="-128"/>
          <a:cs typeface="ＭＳ Ｐゴシック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  <a:ea typeface="MS PGothic" pitchFamily="34" charset="-128"/>
          <a:cs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MS PGothic" pitchFamily="34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MS PGothic" pitchFamily="34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pitchFamily="34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MS PGothic" pitchFamily="34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99655" y="1870364"/>
            <a:ext cx="7772400" cy="1143000"/>
          </a:xfrm>
        </p:spPr>
        <p:txBody>
          <a:bodyPr/>
          <a:lstStyle/>
          <a:p>
            <a:pPr eaLnBrk="1" hangingPunct="1"/>
            <a:r>
              <a:rPr lang="en-US" altLang="en-US" dirty="0"/>
              <a:t>CSE 140 Lecture 17</a:t>
            </a:r>
            <a:br>
              <a:rPr lang="en-US" altLang="en-US" dirty="0"/>
            </a:br>
            <a:r>
              <a:rPr lang="en-US" altLang="en-US" dirty="0"/>
              <a:t>System Design II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US" altLang="en-US" dirty="0"/>
              <a:t>CK Cheng </a:t>
            </a:r>
          </a:p>
          <a:p>
            <a:pPr eaLnBrk="1" hangingPunct="1"/>
            <a:r>
              <a:rPr lang="en-US" altLang="en-US" dirty="0"/>
              <a:t>CSE Dept.</a:t>
            </a:r>
          </a:p>
          <a:p>
            <a:pPr eaLnBrk="1" hangingPunct="1"/>
            <a:r>
              <a:rPr lang="en-US" altLang="en-US" dirty="0"/>
              <a:t>UC San Diego</a:t>
            </a:r>
          </a:p>
        </p:txBody>
      </p:sp>
      <p:sp>
        <p:nvSpPr>
          <p:cNvPr id="2052" name="Slide Number Placeholder 5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C6635E43-4966-47B0-986D-D47567F7AC8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A5F5B-F8C3-2671-CBA2-A884F5BAD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762000"/>
          </a:xfrm>
        </p:spPr>
        <p:txBody>
          <a:bodyPr/>
          <a:lstStyle/>
          <a:p>
            <a:r>
              <a:rPr lang="en-US" dirty="0"/>
              <a:t>High Level Synthesis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16FE31-8DD0-3154-CF66-C70AE87FE0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899410"/>
            <a:ext cx="7968006" cy="5196590"/>
          </a:xfrm>
        </p:spPr>
        <p:txBody>
          <a:bodyPr/>
          <a:lstStyle/>
          <a:p>
            <a:r>
              <a:rPr lang="en-US" dirty="0"/>
              <a:t>Hierarchical Description</a:t>
            </a:r>
          </a:p>
          <a:p>
            <a:pPr lvl="1"/>
            <a:r>
              <a:rPr lang="en-US" dirty="0"/>
              <a:t>4-Phase Handshaking</a:t>
            </a:r>
          </a:p>
          <a:p>
            <a:r>
              <a:rPr lang="en-US" dirty="0"/>
              <a:t>Graph Representation</a:t>
            </a:r>
          </a:p>
          <a:p>
            <a:pPr lvl="1"/>
            <a:r>
              <a:rPr lang="en-US" dirty="0"/>
              <a:t>Control/Data Flow Graphs</a:t>
            </a:r>
          </a:p>
          <a:p>
            <a:r>
              <a:rPr lang="en-US" dirty="0"/>
              <a:t>Data Subsystem</a:t>
            </a:r>
          </a:p>
          <a:p>
            <a:pPr lvl="1"/>
            <a:r>
              <a:rPr lang="en-US" dirty="0"/>
              <a:t>Allocation</a:t>
            </a:r>
          </a:p>
          <a:p>
            <a:pPr lvl="1"/>
            <a:r>
              <a:rPr lang="en-US" dirty="0"/>
              <a:t>Binding</a:t>
            </a:r>
          </a:p>
          <a:p>
            <a:r>
              <a:rPr lang="en-US" dirty="0"/>
              <a:t>Scheduling</a:t>
            </a:r>
          </a:p>
          <a:p>
            <a:pPr lvl="1"/>
            <a:r>
              <a:rPr lang="en-US" dirty="0"/>
              <a:t>Finite State Machine</a:t>
            </a:r>
          </a:p>
          <a:p>
            <a:pPr marL="0" indent="0">
              <a:buNone/>
            </a:pPr>
            <a:r>
              <a:rPr lang="en-US" sz="2000" dirty="0"/>
              <a:t>Reference: </a:t>
            </a:r>
          </a:p>
          <a:p>
            <a:pPr marL="0" indent="0">
              <a:buNone/>
            </a:pPr>
            <a:r>
              <a:rPr lang="en-US" sz="1800" dirty="0" err="1"/>
              <a:t>Bluespec</a:t>
            </a:r>
            <a:r>
              <a:rPr lang="en-US" sz="1800" dirty="0"/>
              <a:t> System</a:t>
            </a:r>
          </a:p>
          <a:p>
            <a:pPr marL="0" indent="0">
              <a:buNone/>
            </a:pPr>
            <a:r>
              <a:rPr lang="en-US" sz="1800" dirty="0"/>
              <a:t>FPGAs for Software Programmers, D. Koch, F. </a:t>
            </a:r>
            <a:r>
              <a:rPr lang="en-US" sz="1800" dirty="0" err="1"/>
              <a:t>Hannig</a:t>
            </a:r>
            <a:r>
              <a:rPr lang="en-US" sz="1800" dirty="0"/>
              <a:t>, D. </a:t>
            </a:r>
            <a:r>
              <a:rPr lang="en-US" sz="1800" dirty="0" err="1"/>
              <a:t>Ziener</a:t>
            </a:r>
            <a:r>
              <a:rPr lang="en-US" sz="1800" dirty="0"/>
              <a:t>, Springer 2016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3CA14F2-0878-7B8F-9B57-E71DA7CEDB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A3F0DB-0E29-42E8-A6AC-00D9BF231540}" type="slidenum">
              <a:rPr lang="en-US" altLang="en-US" smtClean="0"/>
              <a:pPr>
                <a:defRPr/>
              </a:pPr>
              <a:t>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64898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685800" y="1"/>
            <a:ext cx="7772400" cy="793751"/>
          </a:xfrm>
        </p:spPr>
        <p:txBody>
          <a:bodyPr/>
          <a:lstStyle/>
          <a:p>
            <a:r>
              <a:rPr lang="en-US" altLang="en-US" dirty="0"/>
              <a:t>High Level Synthesis</a:t>
            </a:r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685800" y="896939"/>
            <a:ext cx="7772400" cy="5815012"/>
          </a:xfrm>
        </p:spPr>
        <p:txBody>
          <a:bodyPr/>
          <a:lstStyle/>
          <a:p>
            <a:r>
              <a:rPr lang="en-US" altLang="en-US" sz="2400" dirty="0"/>
              <a:t>Describe system in programs </a:t>
            </a:r>
          </a:p>
          <a:p>
            <a:r>
              <a:rPr lang="en-US" altLang="en-US" sz="2400" dirty="0"/>
              <a:t>Data subsystem</a:t>
            </a:r>
          </a:p>
          <a:p>
            <a:pPr lvl="1"/>
            <a:r>
              <a:rPr lang="en-US" altLang="en-US" sz="2400" dirty="0"/>
              <a:t>List data operations</a:t>
            </a:r>
          </a:p>
          <a:p>
            <a:pPr lvl="1"/>
            <a:r>
              <a:rPr lang="en-US" altLang="en-US" sz="2400" dirty="0"/>
              <a:t>Map operations to functional blocks</a:t>
            </a:r>
          </a:p>
          <a:p>
            <a:pPr lvl="1"/>
            <a:r>
              <a:rPr lang="en-US" altLang="en-US" sz="2400" dirty="0"/>
              <a:t>Add interconnect for data transport</a:t>
            </a:r>
          </a:p>
          <a:p>
            <a:pPr lvl="1"/>
            <a:r>
              <a:rPr lang="en-US" altLang="en-US" sz="2400" dirty="0"/>
              <a:t>Input control signals and output conditions</a:t>
            </a:r>
          </a:p>
          <a:p>
            <a:r>
              <a:rPr lang="en-US" altLang="en-US" sz="2400" dirty="0"/>
              <a:t>Control Subsystem</a:t>
            </a:r>
          </a:p>
          <a:p>
            <a:pPr lvl="1"/>
            <a:r>
              <a:rPr lang="en-US" altLang="en-US" sz="2400" dirty="0"/>
              <a:t>Derive the sequence according to the hardware program</a:t>
            </a:r>
          </a:p>
          <a:p>
            <a:pPr lvl="1"/>
            <a:r>
              <a:rPr lang="en-US" altLang="en-US" sz="2400" dirty="0"/>
              <a:t>Create the sequential machine</a:t>
            </a:r>
          </a:p>
          <a:p>
            <a:pPr lvl="1"/>
            <a:r>
              <a:rPr lang="en-US" altLang="en-US" sz="2400" dirty="0"/>
              <a:t>Input conditions and output control signals</a:t>
            </a:r>
          </a:p>
        </p:txBody>
      </p:sp>
      <p:sp>
        <p:nvSpPr>
          <p:cNvPr id="3076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02E12DB-7004-44CB-BC26-D95363AFE22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803237"/>
          </a:xfrm>
        </p:spPr>
        <p:txBody>
          <a:bodyPr/>
          <a:lstStyle/>
          <a:p>
            <a:r>
              <a:rPr lang="en-US" altLang="en-US" dirty="0"/>
              <a:t>Example: Multiplication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4114800" cy="4114800"/>
          </a:xfrm>
        </p:spPr>
        <p:txBody>
          <a:bodyPr/>
          <a:lstStyle/>
          <a:p>
            <a:pPr>
              <a:buFontTx/>
              <a:buNone/>
            </a:pPr>
            <a:r>
              <a:rPr lang="en-US" altLang="en-US" dirty="0">
                <a:solidFill>
                  <a:srgbClr val="C00000"/>
                </a:solidFill>
              </a:rPr>
              <a:t>Arithmetic</a:t>
            </a:r>
          </a:p>
          <a:p>
            <a:pPr>
              <a:buFontTx/>
              <a:buNone/>
            </a:pPr>
            <a:r>
              <a:rPr lang="en-US" altLang="en-US" dirty="0">
                <a:solidFill>
                  <a:srgbClr val="C00000"/>
                </a:solidFill>
              </a:rPr>
              <a:t>Z=X </a:t>
            </a:r>
            <a:r>
              <a:rPr lang="en-US" altLang="en-US" baseline="14000" dirty="0">
                <a:solidFill>
                  <a:srgbClr val="C00000"/>
                </a:solidFill>
              </a:rPr>
              <a:t>×</a:t>
            </a:r>
            <a:r>
              <a:rPr lang="en-US" altLang="en-US" dirty="0">
                <a:solidFill>
                  <a:srgbClr val="C00000"/>
                </a:solidFill>
              </a:rPr>
              <a:t> Y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M=0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For i=n-1 to 0</a:t>
            </a:r>
          </a:p>
          <a:p>
            <a:pPr lvl="1"/>
            <a:r>
              <a:rPr lang="en-US" altLang="en-US" dirty="0">
                <a:solidFill>
                  <a:srgbClr val="C00000"/>
                </a:solidFill>
              </a:rPr>
              <a:t>If Y</a:t>
            </a:r>
            <a:r>
              <a:rPr lang="en-US" altLang="en-US" baseline="-25000" dirty="0">
                <a:solidFill>
                  <a:srgbClr val="C00000"/>
                </a:solidFill>
              </a:rPr>
              <a:t>i</a:t>
            </a:r>
            <a:r>
              <a:rPr lang="en-US" altLang="en-US" dirty="0">
                <a:solidFill>
                  <a:srgbClr val="C00000"/>
                </a:solidFill>
              </a:rPr>
              <a:t>=1, M=M+X</a:t>
            </a:r>
            <a:r>
              <a:rPr lang="en-US" altLang="en-US" baseline="14000" dirty="0">
                <a:solidFill>
                  <a:srgbClr val="C00000"/>
                </a:solidFill>
              </a:rPr>
              <a:t> × </a:t>
            </a:r>
            <a:r>
              <a:rPr lang="en-US" altLang="en-US" dirty="0">
                <a:solidFill>
                  <a:srgbClr val="C00000"/>
                </a:solidFill>
              </a:rPr>
              <a:t>2</a:t>
            </a:r>
            <a:r>
              <a:rPr lang="en-US" altLang="en-US" baseline="30000" dirty="0">
                <a:solidFill>
                  <a:srgbClr val="C00000"/>
                </a:solidFill>
              </a:rPr>
              <a:t>i</a:t>
            </a:r>
          </a:p>
          <a:p>
            <a:r>
              <a:rPr lang="en-US" altLang="en-US" dirty="0">
                <a:solidFill>
                  <a:srgbClr val="C00000"/>
                </a:solidFill>
              </a:rPr>
              <a:t>Z=M</a:t>
            </a: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5B3E7A8-7F66-4422-9D9A-545D2BC15C7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en-US" sz="1400" dirty="0"/>
          </a:p>
        </p:txBody>
      </p:sp>
      <p:sp>
        <p:nvSpPr>
          <p:cNvPr id="4101" name="Content Placeholder 2"/>
          <p:cNvSpPr txBox="1">
            <a:spLocks/>
          </p:cNvSpPr>
          <p:nvPr/>
        </p:nvSpPr>
        <p:spPr bwMode="auto">
          <a:xfrm>
            <a:off x="4572000" y="908125"/>
            <a:ext cx="44196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>
              <a:buFontTx/>
              <a:buNone/>
            </a:pPr>
            <a:r>
              <a:rPr lang="en-US" altLang="en-US" sz="2400" dirty="0"/>
              <a:t>Input X, Y</a:t>
            </a:r>
          </a:p>
          <a:p>
            <a:pPr>
              <a:buFontTx/>
              <a:buNone/>
            </a:pPr>
            <a:r>
              <a:rPr lang="en-US" altLang="en-US" sz="2400" dirty="0"/>
              <a:t>Output Z</a:t>
            </a:r>
          </a:p>
          <a:p>
            <a:pPr>
              <a:buFontTx/>
              <a:buNone/>
            </a:pPr>
            <a:r>
              <a:rPr lang="en-US" altLang="en-US" sz="2400" dirty="0"/>
              <a:t>Variable M, i</a:t>
            </a:r>
          </a:p>
          <a:p>
            <a:r>
              <a:rPr lang="en-US" altLang="en-US" sz="2400" dirty="0"/>
              <a:t>M=0</a:t>
            </a:r>
          </a:p>
          <a:p>
            <a:r>
              <a:rPr lang="en-US" altLang="en-US" sz="2400" dirty="0"/>
              <a:t>For i=n-1 to 0</a:t>
            </a:r>
          </a:p>
          <a:p>
            <a:pPr lvl="1"/>
            <a:r>
              <a:rPr lang="en-US" altLang="en-US" sz="2400" dirty="0"/>
              <a:t>If Y</a:t>
            </a:r>
            <a:r>
              <a:rPr lang="en-US" altLang="en-US" sz="2400" baseline="-25000" dirty="0"/>
              <a:t>n-1</a:t>
            </a:r>
            <a:r>
              <a:rPr lang="en-US" altLang="en-US" sz="2400" dirty="0"/>
              <a:t>=1, M=M+X</a:t>
            </a:r>
          </a:p>
          <a:p>
            <a:pPr lvl="1"/>
            <a:r>
              <a:rPr lang="en-US" altLang="en-US" sz="2400" dirty="0"/>
              <a:t>Shift Y left by one bit</a:t>
            </a:r>
          </a:p>
          <a:p>
            <a:pPr lvl="1"/>
            <a:r>
              <a:rPr lang="en-US" altLang="en-US" sz="2400" dirty="0"/>
              <a:t>If i != 0, shift M left by one bit</a:t>
            </a:r>
            <a:endParaRPr lang="en-US" altLang="en-US" sz="2400" baseline="30000" dirty="0"/>
          </a:p>
          <a:p>
            <a:r>
              <a:rPr lang="en-US" altLang="en-US" sz="2400" dirty="0"/>
              <a:t>Z=M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2A3F0DB-0E29-42E8-A6AC-00D9BF231540}" type="slidenum">
              <a:rPr lang="en-US" altLang="en-US" smtClean="0"/>
              <a:pPr>
                <a:defRPr/>
              </a:pPr>
              <a:t>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94985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659803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Implementation: Example</a:t>
            </a:r>
          </a:p>
        </p:txBody>
      </p:sp>
      <p:sp>
        <p:nvSpPr>
          <p:cNvPr id="5123" name="Text Box 81"/>
          <p:cNvSpPr txBox="1">
            <a:spLocks noChangeArrowheads="1"/>
          </p:cNvSpPr>
          <p:nvPr/>
        </p:nvSpPr>
        <p:spPr bwMode="auto">
          <a:xfrm>
            <a:off x="914402" y="802669"/>
            <a:ext cx="7669213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X[15:0], Y[15:0] type bit-vector, 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Z[31:0] type bit-vector, 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000000"/>
                </a:solidFill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S1: A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Y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S2: If B</a:t>
            </a:r>
            <a:r>
              <a:rPr lang="en-US" altLang="en-US" sz="2400" baseline="-25000" dirty="0">
                <a:sym typeface="Wingdings" pitchFamily="2" charset="2"/>
              </a:rPr>
              <a:t>15</a:t>
            </a:r>
            <a:r>
              <a:rPr lang="en-US" altLang="en-US" sz="2400" dirty="0">
                <a:sym typeface="Wingdings" pitchFamily="2" charset="2"/>
              </a:rPr>
              <a:t> = 0 goto S4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S3: M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S5: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S6: Z: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M || done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5124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83C4297-0E07-4CFA-A070-E8FBB36D36B6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6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848600" cy="838200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Step 0: Syntax</a:t>
            </a:r>
          </a:p>
        </p:txBody>
      </p:sp>
      <p:sp>
        <p:nvSpPr>
          <p:cNvPr id="7171" name="Text Box 81"/>
          <p:cNvSpPr txBox="1">
            <a:spLocks noChangeArrowheads="1"/>
          </p:cNvSpPr>
          <p:nvPr/>
        </p:nvSpPr>
        <p:spPr bwMode="auto">
          <a:xfrm>
            <a:off x="637310" y="929314"/>
            <a:ext cx="7946306" cy="48936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X[15:0], Y[15:0] type bit-vector,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Z[31:0]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000000"/>
                </a:solidFill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S1: A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Y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 || done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S2: If B</a:t>
            </a:r>
            <a:r>
              <a:rPr lang="en-US" altLang="en-US" sz="2400" baseline="-25000" dirty="0">
                <a:sym typeface="Wingdings" pitchFamily="2" charset="2"/>
              </a:rPr>
              <a:t>15</a:t>
            </a:r>
            <a:r>
              <a:rPr lang="en-US" altLang="en-US" sz="2400" dirty="0">
                <a:sym typeface="Wingdings" pitchFamily="2" charset="2"/>
              </a:rPr>
              <a:t> = 0 goto S4 || i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S3: M 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S5: M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S6: Z: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M || done</a:t>
            </a:r>
            <a:r>
              <a:rPr lang="en-US" altLang="en-US" sz="24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7172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41C77B5-9199-407C-AE64-9E60B078669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8195" name="Group 30"/>
          <p:cNvGrpSpPr>
            <a:grpSpLocks/>
          </p:cNvGrpSpPr>
          <p:nvPr/>
        </p:nvGrpSpPr>
        <p:grpSpPr bwMode="auto">
          <a:xfrm>
            <a:off x="5127626" y="1693864"/>
            <a:ext cx="3648818" cy="2827338"/>
            <a:chOff x="746125" y="1516526"/>
            <a:chExt cx="3648818" cy="2826874"/>
          </a:xfrm>
        </p:grpSpPr>
        <p:sp>
          <p:nvSpPr>
            <p:cNvPr id="8199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00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8201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2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3" name="Text Box 127"/>
            <p:cNvSpPr txBox="1">
              <a:spLocks noChangeArrowheads="1"/>
            </p:cNvSpPr>
            <p:nvPr/>
          </p:nvSpPr>
          <p:spPr bwMode="auto">
            <a:xfrm>
              <a:off x="3105013" y="2787444"/>
              <a:ext cx="320922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8205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6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07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8208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4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8209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0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1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2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65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8213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4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5" name="Text Box 147"/>
            <p:cNvSpPr txBox="1">
              <a:spLocks noChangeArrowheads="1"/>
            </p:cNvSpPr>
            <p:nvPr/>
          </p:nvSpPr>
          <p:spPr bwMode="auto">
            <a:xfrm>
              <a:off x="4022725" y="1943100"/>
              <a:ext cx="372218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8216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217" name="Text Box 149"/>
            <p:cNvSpPr txBox="1">
              <a:spLocks noChangeArrowheads="1"/>
            </p:cNvSpPr>
            <p:nvPr/>
          </p:nvSpPr>
          <p:spPr bwMode="auto">
            <a:xfrm>
              <a:off x="3459906" y="3754409"/>
              <a:ext cx="782587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8218" name="Text Box 152"/>
            <p:cNvSpPr txBox="1">
              <a:spLocks noChangeArrowheads="1"/>
            </p:cNvSpPr>
            <p:nvPr/>
          </p:nvSpPr>
          <p:spPr bwMode="auto">
            <a:xfrm>
              <a:off x="1256797" y="1516526"/>
              <a:ext cx="492443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8219" name="Text Box 153"/>
            <p:cNvSpPr txBox="1">
              <a:spLocks noChangeArrowheads="1"/>
            </p:cNvSpPr>
            <p:nvPr/>
          </p:nvSpPr>
          <p:spPr bwMode="auto">
            <a:xfrm>
              <a:off x="1272672" y="1948287"/>
              <a:ext cx="492443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8220" name="Text Box 154"/>
            <p:cNvSpPr txBox="1">
              <a:spLocks noChangeArrowheads="1"/>
            </p:cNvSpPr>
            <p:nvPr/>
          </p:nvSpPr>
          <p:spPr bwMode="auto">
            <a:xfrm>
              <a:off x="3429000" y="1676400"/>
              <a:ext cx="533400" cy="461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819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CF7FC0-47F3-43A7-AE1F-C6CCFD5FC6E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en-US" sz="1400" dirty="0"/>
          </a:p>
        </p:txBody>
      </p:sp>
      <p:sp>
        <p:nvSpPr>
          <p:cNvPr id="8197" name="Text Box 81"/>
          <p:cNvSpPr txBox="1">
            <a:spLocks noChangeArrowheads="1"/>
          </p:cNvSpPr>
          <p:nvPr/>
        </p:nvSpPr>
        <p:spPr bwMode="auto">
          <a:xfrm>
            <a:off x="228601" y="493666"/>
            <a:ext cx="4914900" cy="6370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Input:   </a:t>
            </a:r>
            <a:r>
              <a:rPr lang="en-US" altLang="en-US" sz="2400" dirty="0">
                <a:solidFill>
                  <a:srgbClr val="FF0000"/>
                </a:solidFill>
              </a:rPr>
              <a:t>X[15:0], Y[15:0] </a:t>
            </a:r>
            <a:r>
              <a:rPr lang="en-US" altLang="en-US" sz="2400" dirty="0"/>
              <a:t>type bit-vector, </a:t>
            </a:r>
            <a:r>
              <a:rPr lang="en-US" altLang="en-US" sz="2400" dirty="0">
                <a:solidFill>
                  <a:srgbClr val="FF0000"/>
                </a:solidFill>
              </a:rPr>
              <a:t>    start</a:t>
            </a:r>
            <a:r>
              <a:rPr lang="en-US" altLang="en-US" sz="2400" dirty="0"/>
              <a:t>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 </a:t>
            </a:r>
            <a:r>
              <a:rPr lang="en-US" altLang="en-US" sz="2400" dirty="0"/>
              <a:t> : </a:t>
            </a:r>
            <a:r>
              <a:rPr lang="en-US" altLang="en-US" sz="2400" dirty="0">
                <a:solidFill>
                  <a:srgbClr val="FF0000"/>
                </a:solidFill>
              </a:rPr>
              <a:t>A[15:0], B[</a:t>
            </a:r>
            <a:r>
              <a:rPr lang="en-US" altLang="en-US" sz="2400">
                <a:solidFill>
                  <a:srgbClr val="FF0000"/>
                </a:solidFill>
              </a:rPr>
              <a:t>15:0], M</a:t>
            </a:r>
            <a:r>
              <a:rPr lang="en-US" altLang="en-US" sz="2400" dirty="0">
                <a:solidFill>
                  <a:srgbClr val="FF0000"/>
                </a:solidFill>
              </a:rPr>
              <a:t>[31:0], i[4:0] </a:t>
            </a:r>
            <a:r>
              <a:rPr lang="en-US" altLang="en-US" sz="2400" dirty="0"/>
              <a:t>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</a:t>
            </a:r>
            <a:r>
              <a:rPr lang="en-US" altLang="en-US" sz="2400" dirty="0">
                <a:solidFill>
                  <a:srgbClr val="FF0000"/>
                </a:solidFill>
              </a:rPr>
              <a:t> Z[31:0] </a:t>
            </a:r>
            <a:r>
              <a:rPr lang="en-US" altLang="en-US" sz="2400" dirty="0"/>
              <a:t>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        </a:t>
            </a:r>
            <a:r>
              <a:rPr lang="en-US" altLang="en-US" sz="2400" dirty="0">
                <a:solidFill>
                  <a:srgbClr val="FF0000"/>
                </a:solidFill>
              </a:rPr>
              <a:t>done</a:t>
            </a:r>
            <a:r>
              <a:rPr lang="en-US" altLang="en-US" sz="2400" dirty="0"/>
              <a:t>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</a:rPr>
              <a:t>S0: If start’ goto S0 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BFBFBF"/>
                </a:solidFill>
              </a:rPr>
              <a:t>done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</a:rPr>
              <a:t>S1: A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X || B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Y || i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 || M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 || done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S2: If B</a:t>
            </a:r>
            <a:r>
              <a:rPr lang="en-US" altLang="en-US" sz="2400" baseline="-25000" dirty="0">
                <a:solidFill>
                  <a:srgbClr val="BFBFBF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= 0 goto S4 || i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S3: M 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S5: M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Shift(M,L,1) || B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S6: Z: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M || done</a:t>
            </a:r>
            <a:r>
              <a:rPr lang="en-US" altLang="en-US" sz="2400" dirty="0">
                <a:solidFill>
                  <a:srgbClr val="BFBFBF"/>
                </a:solidFill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400" dirty="0">
                <a:solidFill>
                  <a:srgbClr val="BFBFBF"/>
                </a:solidFill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8198" name="TextBox 27"/>
          <p:cNvSpPr txBox="1">
            <a:spLocks noChangeArrowheads="1"/>
          </p:cNvSpPr>
          <p:nvPr/>
        </p:nvSpPr>
        <p:spPr bwMode="auto">
          <a:xfrm>
            <a:off x="307975" y="1"/>
            <a:ext cx="87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1: Identify Input and Output of data and control subsystems</a:t>
            </a:r>
          </a:p>
        </p:txBody>
      </p:sp>
      <p:sp>
        <p:nvSpPr>
          <p:cNvPr id="29" name="Text Box 131"/>
          <p:cNvSpPr txBox="1">
            <a:spLocks noChangeArrowheads="1"/>
          </p:cNvSpPr>
          <p:nvPr/>
        </p:nvSpPr>
        <p:spPr bwMode="auto">
          <a:xfrm>
            <a:off x="5946296" y="2994756"/>
            <a:ext cx="98520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B</a:t>
            </a:r>
            <a:r>
              <a:rPr lang="en-US" altLang="en-US" sz="2400" baseline="-25000" dirty="0"/>
              <a:t>15</a:t>
            </a:r>
            <a:r>
              <a:rPr lang="en-US" altLang="en-US" sz="2400" dirty="0"/>
              <a:t>,i</a:t>
            </a:r>
            <a:r>
              <a:rPr lang="en-US" altLang="en-US" sz="2400" baseline="-25000" dirty="0"/>
              <a:t>4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4DD376B-7BAD-46D8-B9E2-2B1B773F81F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en-US" sz="1400" dirty="0"/>
          </a:p>
        </p:txBody>
      </p:sp>
      <p:sp>
        <p:nvSpPr>
          <p:cNvPr id="9219" name="TextBox 1"/>
          <p:cNvSpPr txBox="1">
            <a:spLocks noChangeArrowheads="1"/>
          </p:cNvSpPr>
          <p:nvPr/>
        </p:nvSpPr>
        <p:spPr bwMode="auto">
          <a:xfrm>
            <a:off x="1036640" y="115889"/>
            <a:ext cx="7116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Condition Bits to Control Subsystem</a:t>
            </a:r>
          </a:p>
        </p:txBody>
      </p:sp>
      <p:grpSp>
        <p:nvGrpSpPr>
          <p:cNvPr id="9220" name="Group 30"/>
          <p:cNvGrpSpPr>
            <a:grpSpLocks/>
          </p:cNvGrpSpPr>
          <p:nvPr/>
        </p:nvGrpSpPr>
        <p:grpSpPr bwMode="auto">
          <a:xfrm>
            <a:off x="5268953" y="1463299"/>
            <a:ext cx="3713117" cy="2874691"/>
            <a:chOff x="457200" y="1543260"/>
            <a:chExt cx="3713142" cy="2874850"/>
          </a:xfrm>
        </p:grpSpPr>
        <p:sp>
          <p:nvSpPr>
            <p:cNvPr id="9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0"/>
            </a:xfrm>
            <a:prstGeom prst="rect">
              <a:avLst/>
            </a:prstGeom>
            <a:solidFill>
              <a:schemeClr val="bg2">
                <a:lumMod val="40000"/>
                <a:lumOff val="6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9223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9224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5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6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924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?</a:t>
              </a:r>
              <a:endParaRPr lang="en-US" altLang="en-US" sz="2400" baseline="-16000" dirty="0">
                <a:solidFill>
                  <a:srgbClr val="FF0000"/>
                </a:solidFill>
              </a:endParaRPr>
            </a:p>
          </p:txBody>
        </p:sp>
        <p:sp>
          <p:nvSpPr>
            <p:cNvPr id="9227" name="Text Box 131"/>
            <p:cNvSpPr txBox="1">
              <a:spLocks noChangeArrowheads="1"/>
            </p:cNvSpPr>
            <p:nvPr/>
          </p:nvSpPr>
          <p:spPr bwMode="auto">
            <a:xfrm>
              <a:off x="994483" y="2785566"/>
              <a:ext cx="98521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  <a:sym typeface="Wingdings" pitchFamily="2" charset="2"/>
                </a:rPr>
                <a:t>B</a:t>
              </a:r>
              <a:r>
                <a:rPr lang="en-US" altLang="en-US" sz="2400" baseline="-25000" dirty="0">
                  <a:solidFill>
                    <a:srgbClr val="FF0000"/>
                  </a:solidFill>
                  <a:sym typeface="Wingdings" pitchFamily="2" charset="2"/>
                </a:rPr>
                <a:t>15,</a:t>
              </a:r>
              <a:r>
                <a:rPr lang="en-US" altLang="en-US" sz="2400" dirty="0">
                  <a:solidFill>
                    <a:srgbClr val="FF0000"/>
                  </a:solidFill>
                  <a:sym typeface="Wingdings" pitchFamily="2" charset="2"/>
                </a:rPr>
                <a:t>, i</a:t>
              </a:r>
              <a:r>
                <a:rPr lang="en-US" altLang="en-US" sz="2400" baseline="-25000" dirty="0">
                  <a:solidFill>
                    <a:srgbClr val="FF0000"/>
                  </a:solidFill>
                  <a:sym typeface="Wingdings" pitchFamily="2" charset="2"/>
                </a:rPr>
                <a:t>4</a:t>
              </a:r>
              <a:endParaRPr lang="en-US" altLang="en-US" sz="2400" baseline="-25000" dirty="0"/>
            </a:p>
          </p:txBody>
        </p:sp>
        <p:sp>
          <p:nvSpPr>
            <p:cNvPr id="9228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29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0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9231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9232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3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4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5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9236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7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38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9239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240" name="Text Box 149"/>
            <p:cNvSpPr txBox="1">
              <a:spLocks noChangeArrowheads="1"/>
            </p:cNvSpPr>
            <p:nvPr/>
          </p:nvSpPr>
          <p:spPr bwMode="auto">
            <a:xfrm>
              <a:off x="3387750" y="3956420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9241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9242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9243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9221" name="Text Box 81"/>
          <p:cNvSpPr txBox="1">
            <a:spLocks noChangeArrowheads="1"/>
          </p:cNvSpPr>
          <p:nvPr/>
        </p:nvSpPr>
        <p:spPr bwMode="auto">
          <a:xfrm>
            <a:off x="252414" y="625224"/>
            <a:ext cx="6716726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</a:t>
            </a:r>
            <a:r>
              <a:rPr lang="en-US" altLang="en-US" sz="2400" dirty="0">
                <a:solidFill>
                  <a:srgbClr val="CCCCCC"/>
                </a:solidFill>
              </a:rPr>
              <a:t>Input: X[15:0], Y[15:0] type bit-vector,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400" dirty="0">
                <a:solidFill>
                  <a:srgbClr val="CCCCCC"/>
                </a:solidFill>
              </a:rPr>
              <a:t> : A[15:0], B[15:0] ,M[31:0],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u="sng" dirty="0">
                <a:solidFill>
                  <a:srgbClr val="CCCCCC"/>
                </a:solidFill>
              </a:rPr>
              <a:t>Outpu</a:t>
            </a:r>
            <a:r>
              <a:rPr lang="en-US" altLang="en-US" sz="2400" dirty="0">
                <a:solidFill>
                  <a:srgbClr val="CCCCCC"/>
                </a:solidFill>
              </a:rPr>
              <a:t>t  Z[31:0]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/>
              <a:t>done 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</a:rPr>
              <a:t>S1:A</a:t>
            </a:r>
            <a:r>
              <a:rPr lang="en-US" altLang="en-US" sz="2400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X || B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Y || i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M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done</a:t>
            </a:r>
            <a:r>
              <a:rPr lang="en-US" altLang="en-US" sz="2400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S2: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B</a:t>
            </a:r>
            <a:r>
              <a:rPr lang="en-US" altLang="en-US" sz="24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= 0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goto S4 || i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S3: M 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S4: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i&gt;= 16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S5: M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Shift(M,L,1) || B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S6: Z: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 || done</a:t>
            </a:r>
            <a:r>
              <a:rPr lang="en-US" altLang="en-US" sz="2400" dirty="0">
                <a:sym typeface="Wingdings" pitchFamily="2" charset="2"/>
              </a:rPr>
              <a:t>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11267" name="Group 30"/>
          <p:cNvGrpSpPr>
            <a:grpSpLocks/>
          </p:cNvGrpSpPr>
          <p:nvPr/>
        </p:nvGrpSpPr>
        <p:grpSpPr bwMode="auto">
          <a:xfrm>
            <a:off x="5245102" y="1252538"/>
            <a:ext cx="3713117" cy="2874691"/>
            <a:chOff x="457200" y="1543260"/>
            <a:chExt cx="3713142" cy="2874850"/>
          </a:xfrm>
        </p:grpSpPr>
        <p:sp>
          <p:nvSpPr>
            <p:cNvPr id="11271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1272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1273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4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5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924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11276" name="Text Box 131"/>
            <p:cNvSpPr txBox="1">
              <a:spLocks noChangeArrowheads="1"/>
            </p:cNvSpPr>
            <p:nvPr/>
          </p:nvSpPr>
          <p:spPr bwMode="auto">
            <a:xfrm>
              <a:off x="1586164" y="2785566"/>
              <a:ext cx="98521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B</a:t>
              </a:r>
              <a:r>
                <a:rPr lang="en-US" altLang="en-US" sz="2400" baseline="-25000" dirty="0"/>
                <a:t>15</a:t>
              </a:r>
              <a:r>
                <a:rPr lang="en-US" altLang="en-US" sz="2400" dirty="0"/>
                <a:t>,i</a:t>
              </a:r>
              <a:r>
                <a:rPr lang="en-US" altLang="en-US" sz="2400" baseline="-25000" dirty="0"/>
                <a:t>4</a:t>
              </a:r>
            </a:p>
          </p:txBody>
        </p:sp>
        <p:sp>
          <p:nvSpPr>
            <p:cNvPr id="11277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8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79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11280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1281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2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3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4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11285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6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7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11288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289" name="Text Box 149"/>
            <p:cNvSpPr txBox="1">
              <a:spLocks noChangeArrowheads="1"/>
            </p:cNvSpPr>
            <p:nvPr/>
          </p:nvSpPr>
          <p:spPr bwMode="auto">
            <a:xfrm>
              <a:off x="3387750" y="3956420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11290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1291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1292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1126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C6521C1-EF5E-446B-A8D2-CB044E08676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en-US" sz="1400" dirty="0"/>
          </a:p>
        </p:txBody>
      </p:sp>
      <p:sp>
        <p:nvSpPr>
          <p:cNvPr id="11269" name="TextBox 1"/>
          <p:cNvSpPr txBox="1">
            <a:spLocks noChangeArrowheads="1"/>
          </p:cNvSpPr>
          <p:nvPr/>
        </p:nvSpPr>
        <p:spPr bwMode="auto">
          <a:xfrm>
            <a:off x="1930400" y="-14286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3: Identify Data Subsystem Operations</a:t>
            </a:r>
          </a:p>
        </p:txBody>
      </p:sp>
      <p:sp>
        <p:nvSpPr>
          <p:cNvPr id="11270" name="Text Box 81"/>
          <p:cNvSpPr txBox="1">
            <a:spLocks noChangeArrowheads="1"/>
          </p:cNvSpPr>
          <p:nvPr/>
        </p:nvSpPr>
        <p:spPr bwMode="auto">
          <a:xfrm>
            <a:off x="236537" y="477839"/>
            <a:ext cx="5603421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000000"/>
                </a:solidFill>
              </a:rPr>
              <a:t>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000000"/>
                </a:solidFill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X || B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 ||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|| 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S2: If B</a:t>
            </a:r>
            <a:r>
              <a:rPr lang="en-US" altLang="en-US" sz="2000" baseline="-25000" dirty="0">
                <a:sym typeface="Wingdings" pitchFamily="2" charset="2"/>
              </a:rPr>
              <a:t>15</a:t>
            </a:r>
            <a:r>
              <a:rPr lang="en-US" altLang="en-US" sz="2000" dirty="0">
                <a:sym typeface="Wingdings" pitchFamily="2" charset="2"/>
              </a:rPr>
              <a:t> = 0 goto S4 ||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i+1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M+A</a:t>
            </a:r>
            <a:r>
              <a:rPr lang="en-US" altLang="en-US" sz="2000" dirty="0">
                <a:sym typeface="Wingdings" pitchFamily="2" charset="2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Shift(M,L,1) || B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Shift(B,L,1) </a:t>
            </a:r>
            <a:r>
              <a:rPr lang="en-US" altLang="en-US" sz="2000" dirty="0">
                <a:sym typeface="Wingdings" pitchFamily="2" charset="2"/>
              </a:rPr>
              <a:t>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Z: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 </a:t>
            </a:r>
            <a:r>
              <a:rPr lang="en-US" altLang="en-US" sz="2000" dirty="0">
                <a:sym typeface="Wingdings" pitchFamily="2" charset="2"/>
              </a:rPr>
              <a:t>|| 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3BE0188-9C83-42B3-B05A-37D95C91F6B5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en-US" sz="1400" dirty="0"/>
          </a:p>
        </p:txBody>
      </p:sp>
      <p:sp>
        <p:nvSpPr>
          <p:cNvPr id="12291" name="TextBox 1"/>
          <p:cNvSpPr txBox="1">
            <a:spLocks noChangeArrowheads="1"/>
          </p:cNvSpPr>
          <p:nvPr/>
        </p:nvSpPr>
        <p:spPr bwMode="auto">
          <a:xfrm>
            <a:off x="1150938" y="1"/>
            <a:ext cx="77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4: Map Data Operations to Implementable functions</a:t>
            </a:r>
          </a:p>
        </p:txBody>
      </p:sp>
      <p:sp>
        <p:nvSpPr>
          <p:cNvPr id="12292" name="Text Box 81"/>
          <p:cNvSpPr txBox="1">
            <a:spLocks noChangeArrowheads="1"/>
          </p:cNvSpPr>
          <p:nvPr/>
        </p:nvSpPr>
        <p:spPr bwMode="auto">
          <a:xfrm>
            <a:off x="252415" y="739775"/>
            <a:ext cx="5668883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000000"/>
                </a:solidFill>
              </a:rPr>
              <a:t>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000000"/>
                </a:solidFill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X || B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 ||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|| 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S2: If B</a:t>
            </a:r>
            <a:r>
              <a:rPr lang="en-US" altLang="en-US" sz="2000" baseline="-25000" dirty="0">
                <a:sym typeface="Wingdings" pitchFamily="2" charset="2"/>
              </a:rPr>
              <a:t>15</a:t>
            </a:r>
            <a:r>
              <a:rPr lang="en-US" altLang="en-US" sz="2000" dirty="0">
                <a:sym typeface="Wingdings" pitchFamily="2" charset="2"/>
              </a:rPr>
              <a:t> = 0 goto S4 ||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i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i+1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 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M+A</a:t>
            </a:r>
            <a:r>
              <a:rPr lang="en-US" altLang="en-US" sz="2000" dirty="0">
                <a:sym typeface="Wingdings" pitchFamily="2" charset="2"/>
              </a:rPr>
              <a:t>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M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Shift(M,L,1) || B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Shift(B,L,1) </a:t>
            </a:r>
            <a:r>
              <a:rPr lang="en-US" altLang="en-US" sz="2000" dirty="0">
                <a:sym typeface="Wingdings" pitchFamily="2" charset="2"/>
              </a:rPr>
              <a:t>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Z: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M </a:t>
            </a:r>
            <a:r>
              <a:rPr lang="en-US" altLang="en-US" sz="2000" dirty="0">
                <a:sym typeface="Wingdings" pitchFamily="2" charset="2"/>
              </a:rPr>
              <a:t>|| done</a:t>
            </a:r>
            <a:r>
              <a:rPr lang="en-US" altLang="en-US" sz="2000" dirty="0">
                <a:latin typeface="Wingdings" pitchFamily="2" charset="2"/>
                <a:sym typeface="Wingdings" pitchFamily="2" charset="2"/>
              </a:rPr>
              <a:t></a:t>
            </a:r>
            <a:r>
              <a:rPr lang="en-US" altLang="en-US" sz="2000" dirty="0">
                <a:sym typeface="Wingdings" pitchFamily="2" charset="2"/>
              </a:rPr>
              <a:t> 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12293" name="Text Box 1155"/>
          <p:cNvSpPr txBox="1">
            <a:spLocks noChangeArrowheads="1"/>
          </p:cNvSpPr>
          <p:nvPr/>
        </p:nvSpPr>
        <p:spPr bwMode="auto">
          <a:xfrm>
            <a:off x="5341938" y="1418274"/>
            <a:ext cx="1972015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A </a:t>
            </a:r>
            <a:r>
              <a:rPr lang="en-US" altLang="en-US" sz="20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ii+ 1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MM+A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MShift(M,L,1)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BShift(B,L,1)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Z:M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12294" name="Text Box 1156"/>
          <p:cNvSpPr txBox="1">
            <a:spLocks noChangeArrowheads="1"/>
          </p:cNvSpPr>
          <p:nvPr/>
        </p:nvSpPr>
        <p:spPr bwMode="auto">
          <a:xfrm>
            <a:off x="7108826" y="1096329"/>
            <a:ext cx="1803955" cy="31700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A </a:t>
            </a:r>
            <a:r>
              <a:rPr lang="en-US" altLang="en-US" sz="20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 Clear(M)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i Clear(i)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i  INC(i)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M Add(M,A)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M  SHL(M)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B  SHL(B)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Wires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114"/>
          <p:cNvSpPr txBox="1">
            <a:spLocks noChangeArrowheads="1"/>
          </p:cNvSpPr>
          <p:nvPr/>
        </p:nvSpPr>
        <p:spPr bwMode="auto">
          <a:xfrm>
            <a:off x="275322" y="247092"/>
            <a:ext cx="79736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Step 5: Implement the Data Subsystem from Standard Modules</a:t>
            </a:r>
          </a:p>
        </p:txBody>
      </p:sp>
      <p:grpSp>
        <p:nvGrpSpPr>
          <p:cNvPr id="13315" name="Group 38"/>
          <p:cNvGrpSpPr>
            <a:grpSpLocks/>
          </p:cNvGrpSpPr>
          <p:nvPr/>
        </p:nvGrpSpPr>
        <p:grpSpPr bwMode="auto">
          <a:xfrm>
            <a:off x="5735638" y="1066800"/>
            <a:ext cx="2246312" cy="1602820"/>
            <a:chOff x="5450505" y="609600"/>
            <a:chExt cx="2245695" cy="1602820"/>
          </a:xfrm>
        </p:grpSpPr>
        <p:sp>
          <p:nvSpPr>
            <p:cNvPr id="13319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3320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3321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2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3323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4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325" name="Text Box 121"/>
            <p:cNvSpPr txBox="1">
              <a:spLocks noChangeArrowheads="1"/>
            </p:cNvSpPr>
            <p:nvPr/>
          </p:nvSpPr>
          <p:spPr bwMode="auto">
            <a:xfrm>
              <a:off x="6781800" y="1843088"/>
              <a:ext cx="33846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3326" name="Text Box 122"/>
            <p:cNvSpPr txBox="1">
              <a:spLocks noChangeArrowheads="1"/>
            </p:cNvSpPr>
            <p:nvPr/>
          </p:nvSpPr>
          <p:spPr bwMode="auto">
            <a:xfrm>
              <a:off x="6781800" y="609600"/>
              <a:ext cx="35128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3316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434B84B-10BD-4418-AD0D-AB85774505C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en-US" altLang="en-US" sz="1400" dirty="0"/>
          </a:p>
        </p:txBody>
      </p:sp>
      <p:sp>
        <p:nvSpPr>
          <p:cNvPr id="13317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411042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41" name="Text Box 1156"/>
          <p:cNvSpPr txBox="1">
            <a:spLocks noChangeArrowheads="1"/>
          </p:cNvSpPr>
          <p:nvPr/>
        </p:nvSpPr>
        <p:spPr bwMode="auto">
          <a:xfrm>
            <a:off x="687389" y="2609850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836158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Storage Component: </a:t>
            </a:r>
            <a:r>
              <a:rPr lang="en-US" altLang="en-US" sz="2800" dirty="0"/>
              <a:t>Registers with control signals</a:t>
            </a:r>
          </a:p>
        </p:txBody>
      </p:sp>
      <p:grpSp>
        <p:nvGrpSpPr>
          <p:cNvPr id="14339" name="Group 38"/>
          <p:cNvGrpSpPr>
            <a:grpSpLocks/>
          </p:cNvGrpSpPr>
          <p:nvPr/>
        </p:nvGrpSpPr>
        <p:grpSpPr bwMode="auto">
          <a:xfrm>
            <a:off x="5735638" y="1110492"/>
            <a:ext cx="2246312" cy="1368758"/>
            <a:chOff x="5450505" y="653298"/>
            <a:chExt cx="2245695" cy="1368752"/>
          </a:xfrm>
        </p:grpSpPr>
        <p:sp>
          <p:nvSpPr>
            <p:cNvPr id="14386" name="Rectangle 115"/>
            <p:cNvSpPr>
              <a:spLocks noChangeArrowheads="1"/>
            </p:cNvSpPr>
            <p:nvPr/>
          </p:nvSpPr>
          <p:spPr bwMode="auto">
            <a:xfrm>
              <a:off x="6324600" y="1219200"/>
              <a:ext cx="1371600" cy="381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4387" name="Text Box 116"/>
            <p:cNvSpPr txBox="1">
              <a:spLocks noChangeArrowheads="1"/>
            </p:cNvSpPr>
            <p:nvPr/>
          </p:nvSpPr>
          <p:spPr bwMode="auto">
            <a:xfrm>
              <a:off x="6369050" y="1219200"/>
              <a:ext cx="492308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LD</a:t>
              </a:r>
            </a:p>
          </p:txBody>
        </p:sp>
        <p:sp>
          <p:nvSpPr>
            <p:cNvPr id="14388" name="Line 117"/>
            <p:cNvSpPr>
              <a:spLocks noChangeShapeType="1"/>
            </p:cNvSpPr>
            <p:nvPr/>
          </p:nvSpPr>
          <p:spPr bwMode="auto">
            <a:xfrm>
              <a:off x="5791200" y="14478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9" name="Text Box 118"/>
            <p:cNvSpPr txBox="1">
              <a:spLocks noChangeArrowheads="1"/>
            </p:cNvSpPr>
            <p:nvPr/>
          </p:nvSpPr>
          <p:spPr bwMode="auto">
            <a:xfrm>
              <a:off x="5450505" y="1271588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</a:t>
              </a:r>
            </a:p>
          </p:txBody>
        </p:sp>
        <p:sp>
          <p:nvSpPr>
            <p:cNvPr id="14390" name="Line 119"/>
            <p:cNvSpPr>
              <a:spLocks noChangeShapeType="1"/>
            </p:cNvSpPr>
            <p:nvPr/>
          </p:nvSpPr>
          <p:spPr bwMode="auto">
            <a:xfrm>
              <a:off x="6934200" y="9144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91" name="Line 120"/>
            <p:cNvSpPr>
              <a:spLocks noChangeShapeType="1"/>
            </p:cNvSpPr>
            <p:nvPr/>
          </p:nvSpPr>
          <p:spPr bwMode="auto">
            <a:xfrm>
              <a:off x="6934200" y="1600200"/>
              <a:ext cx="0" cy="304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92" name="Text Box 121"/>
            <p:cNvSpPr txBox="1">
              <a:spLocks noChangeArrowheads="1"/>
            </p:cNvSpPr>
            <p:nvPr/>
          </p:nvSpPr>
          <p:spPr bwMode="auto">
            <a:xfrm>
              <a:off x="6983257" y="1652719"/>
              <a:ext cx="338461" cy="369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93" name="Text Box 122"/>
            <p:cNvSpPr txBox="1">
              <a:spLocks noChangeArrowheads="1"/>
            </p:cNvSpPr>
            <p:nvPr/>
          </p:nvSpPr>
          <p:spPr bwMode="auto">
            <a:xfrm>
              <a:off x="6939915" y="653298"/>
              <a:ext cx="351281" cy="3693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</p:grpSp>
      <p:sp>
        <p:nvSpPr>
          <p:cNvPr id="1434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1801E-CE7D-4493-8BB1-82D7770767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13</a:t>
            </a:fld>
            <a:endParaRPr lang="en-US" altLang="en-US" sz="1400" dirty="0"/>
          </a:p>
        </p:txBody>
      </p:sp>
      <p:sp>
        <p:nvSpPr>
          <p:cNvPr id="14341" name="Text Box 114"/>
          <p:cNvSpPr txBox="1">
            <a:spLocks noChangeArrowheads="1"/>
          </p:cNvSpPr>
          <p:nvPr/>
        </p:nvSpPr>
        <p:spPr bwMode="auto">
          <a:xfrm>
            <a:off x="381000" y="1295400"/>
            <a:ext cx="405271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   </a:t>
            </a:r>
            <a:r>
              <a:rPr lang="en-US" altLang="en-US" sz="2400" dirty="0"/>
              <a:t>    Registers: If C then R </a:t>
            </a:r>
            <a:r>
              <a:rPr lang="en-US" altLang="en-US" sz="2400" dirty="0">
                <a:sym typeface="Wingdings" pitchFamily="2" charset="2"/>
              </a:rPr>
              <a:t> D</a:t>
            </a:r>
            <a:endParaRPr lang="en-US" altLang="en-US" sz="2400" dirty="0"/>
          </a:p>
        </p:txBody>
      </p:sp>
      <p:sp>
        <p:nvSpPr>
          <p:cNvPr id="14342" name="Rectangle 151"/>
          <p:cNvSpPr>
            <a:spLocks noChangeArrowheads="1"/>
          </p:cNvSpPr>
          <p:nvPr/>
        </p:nvSpPr>
        <p:spPr bwMode="auto">
          <a:xfrm>
            <a:off x="4384675" y="4881563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14343" name="Line 159"/>
          <p:cNvSpPr>
            <a:spLocks noChangeShapeType="1"/>
          </p:cNvSpPr>
          <p:nvPr/>
        </p:nvSpPr>
        <p:spPr bwMode="auto">
          <a:xfrm>
            <a:off x="4686300" y="5719763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5" name="Line 163"/>
          <p:cNvSpPr>
            <a:spLocks noChangeShapeType="1"/>
          </p:cNvSpPr>
          <p:nvPr/>
        </p:nvSpPr>
        <p:spPr bwMode="auto">
          <a:xfrm>
            <a:off x="3775075" y="5310075"/>
            <a:ext cx="609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46" name="Text Box 164"/>
          <p:cNvSpPr txBox="1">
            <a:spLocks noChangeArrowheads="1"/>
          </p:cNvSpPr>
          <p:nvPr/>
        </p:nvSpPr>
        <p:spPr bwMode="auto">
          <a:xfrm>
            <a:off x="3394075" y="5110164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</a:p>
        </p:txBody>
      </p:sp>
      <p:sp>
        <p:nvSpPr>
          <p:cNvPr id="14347" name="TextBox 95"/>
          <p:cNvSpPr txBox="1">
            <a:spLocks noChangeArrowheads="1"/>
          </p:cNvSpPr>
          <p:nvPr/>
        </p:nvSpPr>
        <p:spPr bwMode="auto">
          <a:xfrm>
            <a:off x="4481513" y="5388136"/>
            <a:ext cx="4235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LD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5070475" y="5491164"/>
            <a:ext cx="60960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9" name="TextBox 101"/>
          <p:cNvSpPr txBox="1">
            <a:spLocks noChangeArrowheads="1"/>
          </p:cNvSpPr>
          <p:nvPr/>
        </p:nvSpPr>
        <p:spPr bwMode="auto">
          <a:xfrm>
            <a:off x="5346701" y="5510213"/>
            <a:ext cx="72327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B[15]</a:t>
            </a:r>
          </a:p>
        </p:txBody>
      </p:sp>
      <p:sp>
        <p:nvSpPr>
          <p:cNvPr id="14350" name="Line 66"/>
          <p:cNvSpPr>
            <a:spLocks noChangeShapeType="1"/>
          </p:cNvSpPr>
          <p:nvPr/>
        </p:nvSpPr>
        <p:spPr bwMode="auto">
          <a:xfrm>
            <a:off x="3943352" y="5248220"/>
            <a:ext cx="138113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4351" name="TextBox 65"/>
          <p:cNvSpPr txBox="1">
            <a:spLocks noChangeArrowheads="1"/>
          </p:cNvSpPr>
          <p:nvPr/>
        </p:nvSpPr>
        <p:spPr bwMode="auto">
          <a:xfrm>
            <a:off x="4221163" y="4459047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Register B</a:t>
            </a:r>
          </a:p>
        </p:txBody>
      </p:sp>
      <p:sp>
        <p:nvSpPr>
          <p:cNvPr id="14352" name="TextBox 5"/>
          <p:cNvSpPr txBox="1">
            <a:spLocks noChangeArrowheads="1"/>
          </p:cNvSpPr>
          <p:nvPr/>
        </p:nvSpPr>
        <p:spPr bwMode="auto">
          <a:xfrm>
            <a:off x="4341892" y="5017771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14353" name="TextBox 8"/>
          <p:cNvSpPr txBox="1">
            <a:spLocks noChangeArrowheads="1"/>
          </p:cNvSpPr>
          <p:nvPr/>
        </p:nvSpPr>
        <p:spPr bwMode="auto">
          <a:xfrm>
            <a:off x="4828468" y="5011409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</a:t>
            </a:r>
          </a:p>
        </p:txBody>
      </p:sp>
      <p:sp>
        <p:nvSpPr>
          <p:cNvPr id="14354" name="Text Box 67"/>
          <p:cNvSpPr txBox="1">
            <a:spLocks noChangeArrowheads="1"/>
          </p:cNvSpPr>
          <p:nvPr/>
        </p:nvSpPr>
        <p:spPr bwMode="auto">
          <a:xfrm>
            <a:off x="3813175" y="4827588"/>
            <a:ext cx="41549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16</a:t>
            </a:r>
          </a:p>
        </p:txBody>
      </p:sp>
      <p:grpSp>
        <p:nvGrpSpPr>
          <p:cNvPr id="14355" name="Group 1"/>
          <p:cNvGrpSpPr>
            <a:grpSpLocks/>
          </p:cNvGrpSpPr>
          <p:nvPr/>
        </p:nvGrpSpPr>
        <p:grpSpPr bwMode="auto">
          <a:xfrm>
            <a:off x="3378202" y="2546509"/>
            <a:ext cx="2378075" cy="1515791"/>
            <a:chOff x="3378956" y="2547332"/>
            <a:chExt cx="2377516" cy="1515363"/>
          </a:xfrm>
        </p:grpSpPr>
        <p:sp>
          <p:nvSpPr>
            <p:cNvPr id="14372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73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5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6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7" name="Text Box 204"/>
            <p:cNvSpPr txBox="1">
              <a:spLocks noChangeArrowheads="1"/>
            </p:cNvSpPr>
            <p:nvPr/>
          </p:nvSpPr>
          <p:spPr bwMode="auto">
            <a:xfrm>
              <a:off x="3378956" y="3223390"/>
              <a:ext cx="370527" cy="3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14378" name="TextBox 94"/>
            <p:cNvSpPr txBox="1">
              <a:spLocks noChangeArrowheads="1"/>
            </p:cNvSpPr>
            <p:nvPr/>
          </p:nvSpPr>
          <p:spPr bwMode="auto">
            <a:xfrm>
              <a:off x="4527262" y="3499450"/>
              <a:ext cx="423414" cy="307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4379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0" name="Text Box 67"/>
            <p:cNvSpPr txBox="1">
              <a:spLocks noChangeArrowheads="1"/>
            </p:cNvSpPr>
            <p:nvPr/>
          </p:nvSpPr>
          <p:spPr bwMode="auto">
            <a:xfrm>
              <a:off x="3790902" y="3477666"/>
              <a:ext cx="415400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4381" name="TextBox 1"/>
            <p:cNvSpPr txBox="1">
              <a:spLocks noChangeArrowheads="1"/>
            </p:cNvSpPr>
            <p:nvPr/>
          </p:nvSpPr>
          <p:spPr bwMode="auto">
            <a:xfrm>
              <a:off x="4169984" y="2547332"/>
              <a:ext cx="116549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14382" name="TextBox 4"/>
            <p:cNvSpPr txBox="1">
              <a:spLocks noChangeArrowheads="1"/>
            </p:cNvSpPr>
            <p:nvPr/>
          </p:nvSpPr>
          <p:spPr bwMode="auto">
            <a:xfrm>
              <a:off x="4335452" y="3152764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83" name="TextBox 7"/>
            <p:cNvSpPr txBox="1">
              <a:spLocks noChangeArrowheads="1"/>
            </p:cNvSpPr>
            <p:nvPr/>
          </p:nvSpPr>
          <p:spPr bwMode="auto">
            <a:xfrm>
              <a:off x="4812781" y="3197538"/>
              <a:ext cx="33847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84" name="TextBox 101"/>
            <p:cNvSpPr txBox="1">
              <a:spLocks noChangeArrowheads="1"/>
            </p:cNvSpPr>
            <p:nvPr/>
          </p:nvSpPr>
          <p:spPr bwMode="auto">
            <a:xfrm>
              <a:off x="5167357" y="3354048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4385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356" name="Group 82"/>
          <p:cNvGrpSpPr>
            <a:grpSpLocks/>
          </p:cNvGrpSpPr>
          <p:nvPr/>
        </p:nvGrpSpPr>
        <p:grpSpPr bwMode="auto">
          <a:xfrm>
            <a:off x="5688429" y="3181779"/>
            <a:ext cx="2376488" cy="1535079"/>
            <a:chOff x="3378956" y="2527998"/>
            <a:chExt cx="2377516" cy="1534697"/>
          </a:xfrm>
        </p:grpSpPr>
        <p:sp>
          <p:nvSpPr>
            <p:cNvPr id="14358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59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3" name="Text Box 204"/>
            <p:cNvSpPr txBox="1">
              <a:spLocks noChangeArrowheads="1"/>
            </p:cNvSpPr>
            <p:nvPr/>
          </p:nvSpPr>
          <p:spPr bwMode="auto">
            <a:xfrm>
              <a:off x="3378956" y="3223391"/>
              <a:ext cx="184811" cy="400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64" name="TextBox 94"/>
            <p:cNvSpPr txBox="1">
              <a:spLocks noChangeArrowheads="1"/>
            </p:cNvSpPr>
            <p:nvPr/>
          </p:nvSpPr>
          <p:spPr bwMode="auto">
            <a:xfrm>
              <a:off x="4512712" y="3518693"/>
              <a:ext cx="534352" cy="30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</a:t>
              </a:r>
            </a:p>
          </p:txBody>
        </p:sp>
        <p:sp>
          <p:nvSpPr>
            <p:cNvPr id="14365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6" name="Text Box 67"/>
            <p:cNvSpPr txBox="1">
              <a:spLocks noChangeArrowheads="1"/>
            </p:cNvSpPr>
            <p:nvPr/>
          </p:nvSpPr>
          <p:spPr bwMode="auto">
            <a:xfrm>
              <a:off x="3790902" y="3477667"/>
              <a:ext cx="415678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32</a:t>
              </a:r>
            </a:p>
          </p:txBody>
        </p:sp>
        <p:sp>
          <p:nvSpPr>
            <p:cNvPr id="14367" name="TextBox 1"/>
            <p:cNvSpPr txBox="1">
              <a:spLocks noChangeArrowheads="1"/>
            </p:cNvSpPr>
            <p:nvPr/>
          </p:nvSpPr>
          <p:spPr bwMode="auto">
            <a:xfrm>
              <a:off x="4196026" y="2527998"/>
              <a:ext cx="1217526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M</a:t>
              </a:r>
            </a:p>
          </p:txBody>
        </p:sp>
        <p:sp>
          <p:nvSpPr>
            <p:cNvPr id="14368" name="TextBox 4"/>
            <p:cNvSpPr txBox="1">
              <a:spLocks noChangeArrowheads="1"/>
            </p:cNvSpPr>
            <p:nvPr/>
          </p:nvSpPr>
          <p:spPr bwMode="auto">
            <a:xfrm>
              <a:off x="4336947" y="3130735"/>
              <a:ext cx="35153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69" name="TextBox 7"/>
            <p:cNvSpPr txBox="1">
              <a:spLocks noChangeArrowheads="1"/>
            </p:cNvSpPr>
            <p:nvPr/>
          </p:nvSpPr>
          <p:spPr bwMode="auto">
            <a:xfrm>
              <a:off x="4812781" y="3125657"/>
              <a:ext cx="33870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70" name="TextBox 101"/>
            <p:cNvSpPr txBox="1">
              <a:spLocks noChangeArrowheads="1"/>
            </p:cNvSpPr>
            <p:nvPr/>
          </p:nvSpPr>
          <p:spPr bwMode="auto">
            <a:xfrm>
              <a:off x="5167357" y="3354047"/>
              <a:ext cx="390019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</a:t>
              </a:r>
            </a:p>
          </p:txBody>
        </p:sp>
        <p:sp>
          <p:nvSpPr>
            <p:cNvPr id="14371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687389" y="2609850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ext Box 114"/>
          <p:cNvSpPr txBox="1">
            <a:spLocks noChangeArrowheads="1"/>
          </p:cNvSpPr>
          <p:nvPr/>
        </p:nvSpPr>
        <p:spPr bwMode="auto">
          <a:xfrm>
            <a:off x="457201" y="228601"/>
            <a:ext cx="317266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Data Subsystem</a:t>
            </a:r>
            <a:endParaRPr lang="en-US" altLang="en-US" sz="2800" dirty="0"/>
          </a:p>
        </p:txBody>
      </p:sp>
      <p:sp>
        <p:nvSpPr>
          <p:cNvPr id="1434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631801E-CE7D-4493-8BB1-82D77707678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14</a:t>
            </a:fld>
            <a:endParaRPr lang="en-US" altLang="en-US" sz="1400" dirty="0"/>
          </a:p>
        </p:txBody>
      </p:sp>
      <p:grpSp>
        <p:nvGrpSpPr>
          <p:cNvPr id="2" name="Group 1"/>
          <p:cNvGrpSpPr/>
          <p:nvPr/>
        </p:nvGrpSpPr>
        <p:grpSpPr>
          <a:xfrm>
            <a:off x="2563040" y="4136906"/>
            <a:ext cx="2286000" cy="1489316"/>
            <a:chOff x="3394075" y="4459047"/>
            <a:chExt cx="2286000" cy="1489316"/>
          </a:xfrm>
        </p:grpSpPr>
        <p:sp>
          <p:nvSpPr>
            <p:cNvPr id="14342" name="Rectangle 151"/>
            <p:cNvSpPr>
              <a:spLocks noChangeArrowheads="1"/>
            </p:cNvSpPr>
            <p:nvPr/>
          </p:nvSpPr>
          <p:spPr bwMode="auto">
            <a:xfrm>
              <a:off x="4384675" y="4881563"/>
              <a:ext cx="685800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43" name="Line 159"/>
            <p:cNvSpPr>
              <a:spLocks noChangeShapeType="1"/>
            </p:cNvSpPr>
            <p:nvPr/>
          </p:nvSpPr>
          <p:spPr bwMode="auto">
            <a:xfrm>
              <a:off x="4686300" y="5719763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5" name="Line 163"/>
            <p:cNvSpPr>
              <a:spLocks noChangeShapeType="1"/>
            </p:cNvSpPr>
            <p:nvPr/>
          </p:nvSpPr>
          <p:spPr bwMode="auto">
            <a:xfrm>
              <a:off x="3813175" y="5310566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46" name="Text Box 164"/>
            <p:cNvSpPr txBox="1">
              <a:spLocks noChangeArrowheads="1"/>
            </p:cNvSpPr>
            <p:nvPr/>
          </p:nvSpPr>
          <p:spPr bwMode="auto">
            <a:xfrm>
              <a:off x="3394075" y="5110164"/>
              <a:ext cx="37061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4347" name="TextBox 95"/>
            <p:cNvSpPr txBox="1">
              <a:spLocks noChangeArrowheads="1"/>
            </p:cNvSpPr>
            <p:nvPr/>
          </p:nvSpPr>
          <p:spPr bwMode="auto">
            <a:xfrm>
              <a:off x="4481513" y="5388136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cxnSp>
          <p:nvCxnSpPr>
            <p:cNvPr id="58" name="Straight Arrow Connector 57"/>
            <p:cNvCxnSpPr/>
            <p:nvPr/>
          </p:nvCxnSpPr>
          <p:spPr bwMode="auto">
            <a:xfrm>
              <a:off x="5070475" y="5304126"/>
              <a:ext cx="609600" cy="158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49" name="TextBox 101"/>
            <p:cNvSpPr txBox="1">
              <a:spLocks noChangeArrowheads="1"/>
            </p:cNvSpPr>
            <p:nvPr/>
          </p:nvSpPr>
          <p:spPr bwMode="auto">
            <a:xfrm>
              <a:off x="5112109" y="5281286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4350" name="Line 66"/>
            <p:cNvSpPr>
              <a:spLocks noChangeShapeType="1"/>
            </p:cNvSpPr>
            <p:nvPr/>
          </p:nvSpPr>
          <p:spPr bwMode="auto">
            <a:xfrm>
              <a:off x="4026480" y="5237829"/>
              <a:ext cx="138113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51" name="TextBox 65"/>
            <p:cNvSpPr txBox="1">
              <a:spLocks noChangeArrowheads="1"/>
            </p:cNvSpPr>
            <p:nvPr/>
          </p:nvSpPr>
          <p:spPr bwMode="auto">
            <a:xfrm>
              <a:off x="4221163" y="4459047"/>
              <a:ext cx="11657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4352" name="TextBox 5"/>
            <p:cNvSpPr txBox="1">
              <a:spLocks noChangeArrowheads="1"/>
            </p:cNvSpPr>
            <p:nvPr/>
          </p:nvSpPr>
          <p:spPr bwMode="auto">
            <a:xfrm>
              <a:off x="4341892" y="5017771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53" name="TextBox 8"/>
            <p:cNvSpPr txBox="1">
              <a:spLocks noChangeArrowheads="1"/>
            </p:cNvSpPr>
            <p:nvPr/>
          </p:nvSpPr>
          <p:spPr bwMode="auto">
            <a:xfrm>
              <a:off x="4828468" y="5011409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54" name="Text Box 67"/>
            <p:cNvSpPr txBox="1">
              <a:spLocks noChangeArrowheads="1"/>
            </p:cNvSpPr>
            <p:nvPr/>
          </p:nvSpPr>
          <p:spPr bwMode="auto">
            <a:xfrm>
              <a:off x="3813175" y="4827588"/>
              <a:ext cx="41549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</p:grpSp>
      <p:grpSp>
        <p:nvGrpSpPr>
          <p:cNvPr id="14355" name="Group 1"/>
          <p:cNvGrpSpPr>
            <a:grpSpLocks/>
          </p:cNvGrpSpPr>
          <p:nvPr/>
        </p:nvGrpSpPr>
        <p:grpSpPr bwMode="auto">
          <a:xfrm>
            <a:off x="2453865" y="1233706"/>
            <a:ext cx="2378075" cy="1515791"/>
            <a:chOff x="3378956" y="2547332"/>
            <a:chExt cx="2377516" cy="1515363"/>
          </a:xfrm>
        </p:grpSpPr>
        <p:sp>
          <p:nvSpPr>
            <p:cNvPr id="14372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73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5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6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77" name="Text Box 204"/>
            <p:cNvSpPr txBox="1">
              <a:spLocks noChangeArrowheads="1"/>
            </p:cNvSpPr>
            <p:nvPr/>
          </p:nvSpPr>
          <p:spPr bwMode="auto">
            <a:xfrm>
              <a:off x="3378956" y="3223390"/>
              <a:ext cx="370527" cy="399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14378" name="TextBox 94"/>
            <p:cNvSpPr txBox="1">
              <a:spLocks noChangeArrowheads="1"/>
            </p:cNvSpPr>
            <p:nvPr/>
          </p:nvSpPr>
          <p:spPr bwMode="auto">
            <a:xfrm>
              <a:off x="4527262" y="3499450"/>
              <a:ext cx="423414" cy="307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4379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80" name="Text Box 67"/>
            <p:cNvSpPr txBox="1">
              <a:spLocks noChangeArrowheads="1"/>
            </p:cNvSpPr>
            <p:nvPr/>
          </p:nvSpPr>
          <p:spPr bwMode="auto">
            <a:xfrm>
              <a:off x="3790902" y="3477666"/>
              <a:ext cx="415400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4381" name="TextBox 1"/>
            <p:cNvSpPr txBox="1">
              <a:spLocks noChangeArrowheads="1"/>
            </p:cNvSpPr>
            <p:nvPr/>
          </p:nvSpPr>
          <p:spPr bwMode="auto">
            <a:xfrm>
              <a:off x="4169984" y="2547332"/>
              <a:ext cx="116549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14382" name="TextBox 4"/>
            <p:cNvSpPr txBox="1">
              <a:spLocks noChangeArrowheads="1"/>
            </p:cNvSpPr>
            <p:nvPr/>
          </p:nvSpPr>
          <p:spPr bwMode="auto">
            <a:xfrm>
              <a:off x="4335452" y="3152764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83" name="TextBox 7"/>
            <p:cNvSpPr txBox="1">
              <a:spLocks noChangeArrowheads="1"/>
            </p:cNvSpPr>
            <p:nvPr/>
          </p:nvSpPr>
          <p:spPr bwMode="auto">
            <a:xfrm>
              <a:off x="4812781" y="3197538"/>
              <a:ext cx="338474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84" name="TextBox 101"/>
            <p:cNvSpPr txBox="1">
              <a:spLocks noChangeArrowheads="1"/>
            </p:cNvSpPr>
            <p:nvPr/>
          </p:nvSpPr>
          <p:spPr bwMode="auto">
            <a:xfrm>
              <a:off x="5167357" y="3354048"/>
              <a:ext cx="351295" cy="3692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4385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14356" name="Group 82"/>
          <p:cNvGrpSpPr>
            <a:grpSpLocks/>
          </p:cNvGrpSpPr>
          <p:nvPr/>
        </p:nvGrpSpPr>
        <p:grpSpPr bwMode="auto">
          <a:xfrm>
            <a:off x="6603647" y="2165762"/>
            <a:ext cx="2376488" cy="1535079"/>
            <a:chOff x="3378956" y="2527998"/>
            <a:chExt cx="2377516" cy="1534697"/>
          </a:xfrm>
        </p:grpSpPr>
        <p:sp>
          <p:nvSpPr>
            <p:cNvPr id="14358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59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1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none" w="med" len="med"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2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3" name="Text Box 204"/>
            <p:cNvSpPr txBox="1">
              <a:spLocks noChangeArrowheads="1"/>
            </p:cNvSpPr>
            <p:nvPr/>
          </p:nvSpPr>
          <p:spPr bwMode="auto">
            <a:xfrm>
              <a:off x="3378956" y="3223391"/>
              <a:ext cx="184811" cy="4000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4364" name="TextBox 94"/>
            <p:cNvSpPr txBox="1">
              <a:spLocks noChangeArrowheads="1"/>
            </p:cNvSpPr>
            <p:nvPr/>
          </p:nvSpPr>
          <p:spPr bwMode="auto">
            <a:xfrm>
              <a:off x="4512712" y="3518693"/>
              <a:ext cx="534352" cy="307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</a:t>
              </a:r>
            </a:p>
          </p:txBody>
        </p:sp>
        <p:sp>
          <p:nvSpPr>
            <p:cNvPr id="14365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366" name="Text Box 67"/>
            <p:cNvSpPr txBox="1">
              <a:spLocks noChangeArrowheads="1"/>
            </p:cNvSpPr>
            <p:nvPr/>
          </p:nvSpPr>
          <p:spPr bwMode="auto">
            <a:xfrm>
              <a:off x="3790902" y="3477667"/>
              <a:ext cx="415678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32</a:t>
              </a:r>
            </a:p>
          </p:txBody>
        </p:sp>
        <p:sp>
          <p:nvSpPr>
            <p:cNvPr id="14367" name="TextBox 1"/>
            <p:cNvSpPr txBox="1">
              <a:spLocks noChangeArrowheads="1"/>
            </p:cNvSpPr>
            <p:nvPr/>
          </p:nvSpPr>
          <p:spPr bwMode="auto">
            <a:xfrm>
              <a:off x="4196026" y="2527998"/>
              <a:ext cx="1217526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M</a:t>
              </a:r>
            </a:p>
          </p:txBody>
        </p:sp>
        <p:sp>
          <p:nvSpPr>
            <p:cNvPr id="14368" name="TextBox 4"/>
            <p:cNvSpPr txBox="1">
              <a:spLocks noChangeArrowheads="1"/>
            </p:cNvSpPr>
            <p:nvPr/>
          </p:nvSpPr>
          <p:spPr bwMode="auto">
            <a:xfrm>
              <a:off x="4336947" y="3130735"/>
              <a:ext cx="35153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4369" name="TextBox 7"/>
            <p:cNvSpPr txBox="1">
              <a:spLocks noChangeArrowheads="1"/>
            </p:cNvSpPr>
            <p:nvPr/>
          </p:nvSpPr>
          <p:spPr bwMode="auto">
            <a:xfrm>
              <a:off x="4812781" y="3125657"/>
              <a:ext cx="338700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4370" name="TextBox 101"/>
            <p:cNvSpPr txBox="1">
              <a:spLocks noChangeArrowheads="1"/>
            </p:cNvSpPr>
            <p:nvPr/>
          </p:nvSpPr>
          <p:spPr bwMode="auto">
            <a:xfrm>
              <a:off x="5167357" y="3354047"/>
              <a:ext cx="390019" cy="36924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M</a:t>
              </a:r>
            </a:p>
          </p:txBody>
        </p:sp>
        <p:sp>
          <p:nvSpPr>
            <p:cNvPr id="14371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505678" y="878981"/>
            <a:ext cx="2129750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</a:rPr>
              <a:t>A </a:t>
            </a: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56" name="Line 64"/>
          <p:cNvSpPr>
            <a:spLocks noChangeShapeType="1"/>
          </p:cNvSpPr>
          <p:nvPr/>
        </p:nvSpPr>
        <p:spPr bwMode="auto">
          <a:xfrm>
            <a:off x="4502306" y="4890863"/>
            <a:ext cx="138153" cy="13656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6881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5" y="79490"/>
            <a:ext cx="5841727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Function Modules: </a:t>
            </a:r>
            <a:r>
              <a:rPr lang="en-US" altLang="en-US" sz="2800" dirty="0"/>
              <a:t>Adder, Shifter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15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246462" y="671689"/>
            <a:ext cx="219707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</a:rPr>
              <a:t>A </a:t>
            </a: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771020" y="4217492"/>
            <a:ext cx="4565756" cy="1823780"/>
            <a:chOff x="858839" y="2944297"/>
            <a:chExt cx="4565756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01320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rot="5400000" flipH="1" flipV="1">
              <a:off x="4460406" y="3520272"/>
              <a:ext cx="221070" cy="260758"/>
            </a:xfrm>
            <a:prstGeom prst="bentConnector2">
              <a:avLst/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2374900" y="803303"/>
            <a:ext cx="6469063" cy="3015863"/>
            <a:chOff x="2374900" y="803303"/>
            <a:chExt cx="6469063" cy="3015863"/>
          </a:xfrm>
        </p:grpSpPr>
        <p:grpSp>
          <p:nvGrpSpPr>
            <p:cNvPr id="158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96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97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8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99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0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1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202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203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204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205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206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207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208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209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159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82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83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4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85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6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87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88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89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90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91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92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93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94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95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160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161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62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3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65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6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67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8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69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0" name="Parallelogram 169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71" name="Elbow Connector 170"/>
            <p:cNvCxnSpPr>
              <a:cxnSpLocks noChangeShapeType="1"/>
              <a:stCxn id="185" idx="1"/>
              <a:endCxn id="170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2" name="Elbow Connector 171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73" name="Straight Connector 172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4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0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81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9" name="Elbow Connector 8"/>
            <p:cNvCxnSpPr>
              <a:stCxn id="185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Elbow Connector 10"/>
            <p:cNvCxnSpPr>
              <a:endCxn id="161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extBox 1"/>
          <p:cNvSpPr txBox="1"/>
          <p:nvPr/>
        </p:nvSpPr>
        <p:spPr>
          <a:xfrm>
            <a:off x="5447564" y="4596418"/>
            <a:ext cx="34285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Registers B and M have multiple sources.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4" y="79490"/>
            <a:ext cx="71626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Function Modules: </a:t>
            </a:r>
            <a:r>
              <a:rPr lang="en-US" altLang="en-US" sz="2800" dirty="0"/>
              <a:t>Adder, Shifter, </a:t>
            </a:r>
            <a:r>
              <a:rPr lang="en-US" altLang="en-US" sz="2800" dirty="0">
                <a:solidFill>
                  <a:srgbClr val="C00000"/>
                </a:solidFill>
              </a:rPr>
              <a:t>Counter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16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22480" y="692477"/>
            <a:ext cx="2197076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400" dirty="0"/>
              <a:t>operation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</a:rPr>
              <a:t>A </a:t>
            </a: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4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4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4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4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90163" y="4087456"/>
            <a:ext cx="4580899" cy="1823780"/>
            <a:chOff x="858839" y="2944297"/>
            <a:chExt cx="4580899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16463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flipV="1">
              <a:off x="4455705" y="3582978"/>
              <a:ext cx="260758" cy="17820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6"/>
          <p:cNvGrpSpPr>
            <a:grpSpLocks/>
          </p:cNvGrpSpPr>
          <p:nvPr/>
        </p:nvGrpSpPr>
        <p:grpSpPr bwMode="auto">
          <a:xfrm>
            <a:off x="5981906" y="4589915"/>
            <a:ext cx="1786126" cy="1583002"/>
            <a:chOff x="4331876" y="3351541"/>
            <a:chExt cx="1786379" cy="1583824"/>
          </a:xfrm>
        </p:grpSpPr>
        <p:sp>
          <p:nvSpPr>
            <p:cNvPr id="81" name="Rectangle 151"/>
            <p:cNvSpPr>
              <a:spLocks noChangeArrowheads="1"/>
            </p:cNvSpPr>
            <p:nvPr/>
          </p:nvSpPr>
          <p:spPr bwMode="auto">
            <a:xfrm>
              <a:off x="4389010" y="3468246"/>
              <a:ext cx="685701" cy="952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82" name="Line 192"/>
            <p:cNvSpPr>
              <a:spLocks noChangeShapeType="1"/>
            </p:cNvSpPr>
            <p:nvPr/>
          </p:nvSpPr>
          <p:spPr bwMode="auto">
            <a:xfrm>
              <a:off x="4888418" y="442308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92"/>
            <p:cNvSpPr>
              <a:spLocks noChangeShapeType="1"/>
            </p:cNvSpPr>
            <p:nvPr/>
          </p:nvSpPr>
          <p:spPr bwMode="auto">
            <a:xfrm>
              <a:off x="4598711" y="442070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Box 91"/>
            <p:cNvSpPr txBox="1">
              <a:spLocks noChangeArrowheads="1"/>
            </p:cNvSpPr>
            <p:nvPr/>
          </p:nvSpPr>
          <p:spPr bwMode="auto">
            <a:xfrm>
              <a:off x="4389025" y="4535047"/>
              <a:ext cx="457226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6</a:t>
              </a:r>
            </a:p>
          </p:txBody>
        </p:sp>
        <p:sp>
          <p:nvSpPr>
            <p:cNvPr id="85" name="TextBox 93"/>
            <p:cNvSpPr txBox="1">
              <a:spLocks noChangeArrowheads="1"/>
            </p:cNvSpPr>
            <p:nvPr/>
          </p:nvSpPr>
          <p:spPr bwMode="auto">
            <a:xfrm>
              <a:off x="4770046" y="4528993"/>
              <a:ext cx="533430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7</a:t>
              </a:r>
            </a:p>
          </p:txBody>
        </p:sp>
        <p:sp>
          <p:nvSpPr>
            <p:cNvPr id="86" name="TextBox 97"/>
            <p:cNvSpPr txBox="1">
              <a:spLocks noChangeArrowheads="1"/>
            </p:cNvSpPr>
            <p:nvPr/>
          </p:nvSpPr>
          <p:spPr bwMode="auto">
            <a:xfrm>
              <a:off x="4331876" y="4080088"/>
              <a:ext cx="808349" cy="307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 Inc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5074930" y="3929493"/>
              <a:ext cx="609687" cy="15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02"/>
            <p:cNvSpPr txBox="1">
              <a:spLocks noChangeArrowheads="1"/>
            </p:cNvSpPr>
            <p:nvPr/>
          </p:nvSpPr>
          <p:spPr bwMode="auto">
            <a:xfrm>
              <a:off x="5600091" y="4066591"/>
              <a:ext cx="518164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89" name="TextBox 3"/>
            <p:cNvSpPr txBox="1">
              <a:spLocks noChangeArrowheads="1"/>
            </p:cNvSpPr>
            <p:nvPr/>
          </p:nvSpPr>
          <p:spPr bwMode="auto">
            <a:xfrm>
              <a:off x="5059298" y="3351541"/>
              <a:ext cx="1050437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Counter i</a:t>
              </a:r>
            </a:p>
          </p:txBody>
        </p:sp>
        <p:sp>
          <p:nvSpPr>
            <p:cNvPr id="90" name="TextBox 9"/>
            <p:cNvSpPr txBox="1">
              <a:spLocks noChangeArrowheads="1"/>
            </p:cNvSpPr>
            <p:nvPr/>
          </p:nvSpPr>
          <p:spPr bwMode="auto">
            <a:xfrm>
              <a:off x="4344992" y="3652593"/>
              <a:ext cx="351428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91" name="TextBox 10"/>
            <p:cNvSpPr txBox="1">
              <a:spLocks noChangeArrowheads="1"/>
            </p:cNvSpPr>
            <p:nvPr/>
          </p:nvSpPr>
          <p:spPr bwMode="auto">
            <a:xfrm>
              <a:off x="4804228" y="3652593"/>
              <a:ext cx="338602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</p:grpSp>
      <p:cxnSp>
        <p:nvCxnSpPr>
          <p:cNvPr id="5" name="Elbow Connector 4"/>
          <p:cNvCxnSpPr>
            <a:endCxn id="88" idx="1"/>
          </p:cNvCxnSpPr>
          <p:nvPr/>
        </p:nvCxnSpPr>
        <p:spPr>
          <a:xfrm rot="16200000" flipH="1">
            <a:off x="6955660" y="5194979"/>
            <a:ext cx="324272" cy="264289"/>
          </a:xfrm>
          <a:prstGeom prst="bentConnector2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2" name="Group 91"/>
          <p:cNvGrpSpPr/>
          <p:nvPr/>
        </p:nvGrpSpPr>
        <p:grpSpPr>
          <a:xfrm>
            <a:off x="2374900" y="803303"/>
            <a:ext cx="6469063" cy="3015863"/>
            <a:chOff x="2374900" y="803303"/>
            <a:chExt cx="6469063" cy="3015863"/>
          </a:xfrm>
        </p:grpSpPr>
        <p:grpSp>
          <p:nvGrpSpPr>
            <p:cNvPr id="93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31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32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3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35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7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138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139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0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141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142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43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44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145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4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17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18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19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20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2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3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24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5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26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27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28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29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30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5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96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97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99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00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1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2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03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04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Parallelogram 104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8" name="Elbow Connector 107"/>
            <p:cNvCxnSpPr>
              <a:cxnSpLocks noChangeShapeType="1"/>
              <a:stCxn id="120" idx="1"/>
              <a:endCxn id="105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9" name="Elbow Connector 108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1" name="Straight Connector 110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3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14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115" name="Elbow Connector 114"/>
            <p:cNvCxnSpPr>
              <a:stCxn id="120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Elbow Connector 115"/>
            <p:cNvCxnSpPr>
              <a:endCxn id="96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36585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114"/>
          <p:cNvSpPr txBox="1">
            <a:spLocks noChangeArrowheads="1"/>
          </p:cNvSpPr>
          <p:nvPr/>
        </p:nvSpPr>
        <p:spPr bwMode="auto">
          <a:xfrm>
            <a:off x="445834" y="79490"/>
            <a:ext cx="718498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Step 6: Map Control Signals to Operations</a:t>
            </a:r>
          </a:p>
        </p:txBody>
      </p:sp>
      <p:sp>
        <p:nvSpPr>
          <p:cNvPr id="16387" name="Slide Number Placeholder 37"/>
          <p:cNvSpPr>
            <a:spLocks noGrp="1"/>
          </p:cNvSpPr>
          <p:nvPr>
            <p:ph type="sldNum" sz="quarter" idx="12"/>
          </p:nvPr>
        </p:nvSpPr>
        <p:spPr>
          <a:xfrm>
            <a:off x="6827838" y="5916613"/>
            <a:ext cx="1905000" cy="4572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9183C49-345D-4D61-976B-0FAD2554DE4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17</a:t>
            </a:fld>
            <a:endParaRPr lang="en-US" altLang="en-US" sz="1400" dirty="0"/>
          </a:p>
        </p:txBody>
      </p:sp>
      <p:sp>
        <p:nvSpPr>
          <p:cNvPr id="98" name="Text Box 1156"/>
          <p:cNvSpPr txBox="1">
            <a:spLocks noChangeArrowheads="1"/>
          </p:cNvSpPr>
          <p:nvPr/>
        </p:nvSpPr>
        <p:spPr bwMode="auto">
          <a:xfrm>
            <a:off x="-35859" y="878795"/>
            <a:ext cx="1861663" cy="3139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2000" dirty="0"/>
              <a:t>operation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</a:rPr>
              <a:t>A </a:t>
            </a: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2000" b="1" dirty="0">
                <a:solidFill>
                  <a:srgbClr val="FF0000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2000" dirty="0">
                <a:solidFill>
                  <a:schemeClr val="bg2">
                    <a:lumMod val="50000"/>
                  </a:schemeClr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20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2000" dirty="0">
                <a:solidFill>
                  <a:srgbClr val="FF0000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8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1090163" y="4087456"/>
            <a:ext cx="4580899" cy="1823780"/>
            <a:chOff x="858839" y="2944297"/>
            <a:chExt cx="4580899" cy="1367835"/>
          </a:xfrm>
        </p:grpSpPr>
        <p:sp>
          <p:nvSpPr>
            <p:cNvPr id="16388" name="Rectangle 151"/>
            <p:cNvSpPr>
              <a:spLocks noChangeArrowheads="1"/>
            </p:cNvSpPr>
            <p:nvPr/>
          </p:nvSpPr>
          <p:spPr bwMode="auto">
            <a:xfrm>
              <a:off x="3071813" y="3336131"/>
              <a:ext cx="685800" cy="62865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16389" name="Line 159"/>
            <p:cNvSpPr>
              <a:spLocks noChangeShapeType="1"/>
            </p:cNvSpPr>
            <p:nvPr/>
          </p:nvSpPr>
          <p:spPr bwMode="auto">
            <a:xfrm>
              <a:off x="3402330" y="3964781"/>
              <a:ext cx="0" cy="17145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390" name="Rectangle 160"/>
            <p:cNvSpPr>
              <a:spLocks noChangeArrowheads="1"/>
            </p:cNvSpPr>
            <p:nvPr/>
          </p:nvSpPr>
          <p:spPr bwMode="auto">
            <a:xfrm>
              <a:off x="3337197" y="4004192"/>
              <a:ext cx="497490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5</a:t>
              </a:r>
            </a:p>
          </p:txBody>
        </p:sp>
        <p:sp>
          <p:nvSpPr>
            <p:cNvPr id="16391" name="Text Box 164"/>
            <p:cNvSpPr txBox="1">
              <a:spLocks noChangeArrowheads="1"/>
            </p:cNvSpPr>
            <p:nvPr/>
          </p:nvSpPr>
          <p:spPr bwMode="auto">
            <a:xfrm>
              <a:off x="1185863" y="3226594"/>
              <a:ext cx="370614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Y</a:t>
              </a:r>
            </a:p>
          </p:txBody>
        </p:sp>
        <p:sp>
          <p:nvSpPr>
            <p:cNvPr id="16392" name="TextBox 95"/>
            <p:cNvSpPr txBox="1">
              <a:spLocks noChangeArrowheads="1"/>
            </p:cNvSpPr>
            <p:nvPr/>
          </p:nvSpPr>
          <p:spPr bwMode="auto">
            <a:xfrm>
              <a:off x="3202941" y="3734039"/>
              <a:ext cx="423514" cy="2308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6393" name="TextBox 65"/>
            <p:cNvSpPr txBox="1">
              <a:spLocks noChangeArrowheads="1"/>
            </p:cNvSpPr>
            <p:nvPr/>
          </p:nvSpPr>
          <p:spPr bwMode="auto">
            <a:xfrm>
              <a:off x="2921194" y="3002518"/>
              <a:ext cx="116570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B</a:t>
              </a:r>
            </a:p>
          </p:txBody>
        </p:sp>
        <p:sp>
          <p:nvSpPr>
            <p:cNvPr id="16394" name="TextBox 5"/>
            <p:cNvSpPr txBox="1">
              <a:spLocks noChangeArrowheads="1"/>
            </p:cNvSpPr>
            <p:nvPr/>
          </p:nvSpPr>
          <p:spPr bwMode="auto">
            <a:xfrm>
              <a:off x="3060479" y="3469481"/>
              <a:ext cx="35137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16395" name="TextBox 8"/>
            <p:cNvSpPr txBox="1">
              <a:spLocks noChangeArrowheads="1"/>
            </p:cNvSpPr>
            <p:nvPr/>
          </p:nvSpPr>
          <p:spPr bwMode="auto">
            <a:xfrm>
              <a:off x="3485950" y="3465790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16413" name="TextBox 101"/>
            <p:cNvSpPr txBox="1">
              <a:spLocks noChangeArrowheads="1"/>
            </p:cNvSpPr>
            <p:nvPr/>
          </p:nvSpPr>
          <p:spPr bwMode="auto">
            <a:xfrm>
              <a:off x="4716463" y="3444479"/>
              <a:ext cx="72327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16414" name="Line 175"/>
            <p:cNvSpPr>
              <a:spLocks noChangeShapeType="1"/>
            </p:cNvSpPr>
            <p:nvPr/>
          </p:nvSpPr>
          <p:spPr bwMode="auto">
            <a:xfrm>
              <a:off x="3765550" y="3761185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15" name="TextBox 101"/>
            <p:cNvSpPr txBox="1">
              <a:spLocks noChangeArrowheads="1"/>
            </p:cNvSpPr>
            <p:nvPr/>
          </p:nvSpPr>
          <p:spPr bwMode="auto">
            <a:xfrm>
              <a:off x="3805239" y="3430192"/>
              <a:ext cx="338554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6416" name="Line 64"/>
            <p:cNvSpPr>
              <a:spLocks noChangeShapeType="1"/>
            </p:cNvSpPr>
            <p:nvPr/>
          </p:nvSpPr>
          <p:spPr bwMode="auto">
            <a:xfrm>
              <a:off x="4060826" y="3701654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Parallelogram 105"/>
            <p:cNvSpPr>
              <a:spLocks noChangeArrowheads="1"/>
            </p:cNvSpPr>
            <p:nvPr/>
          </p:nvSpPr>
          <p:spPr bwMode="auto">
            <a:xfrm>
              <a:off x="858839" y="3588544"/>
              <a:ext cx="1025525" cy="519113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07" name="Elbow Connector 106"/>
            <p:cNvCxnSpPr>
              <a:cxnSpLocks noChangeShapeType="1"/>
              <a:stCxn id="16414" idx="1"/>
              <a:endCxn id="106" idx="5"/>
            </p:cNvCxnSpPr>
            <p:nvPr/>
          </p:nvCxnSpPr>
          <p:spPr bwMode="auto">
            <a:xfrm rot="16200000" flipH="1" flipV="1">
              <a:off x="2644085" y="2040836"/>
              <a:ext cx="86915" cy="3527614"/>
            </a:xfrm>
            <a:prstGeom prst="bentConnector4">
              <a:avLst>
                <a:gd name="adj1" fmla="val 827127"/>
                <a:gd name="adj2" fmla="val 108320"/>
              </a:avLst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0" name="Trapezoid 109"/>
            <p:cNvSpPr>
              <a:spLocks/>
            </p:cNvSpPr>
            <p:nvPr/>
          </p:nvSpPr>
          <p:spPr bwMode="auto">
            <a:xfrm rot="5400000">
              <a:off x="2016528" y="3361531"/>
              <a:ext cx="729854" cy="577850"/>
            </a:xfrm>
            <a:custGeom>
              <a:avLst/>
              <a:gdLst>
                <a:gd name="T0" fmla="*/ 0 w 973138"/>
                <a:gd name="T1" fmla="*/ 577850 h 577850"/>
                <a:gd name="T2" fmla="*/ 144463 w 973138"/>
                <a:gd name="T3" fmla="*/ 0 h 577850"/>
                <a:gd name="T4" fmla="*/ 828676 w 973138"/>
                <a:gd name="T5" fmla="*/ 0 h 577850"/>
                <a:gd name="T6" fmla="*/ 973138 w 973138"/>
                <a:gd name="T7" fmla="*/ 577850 h 577850"/>
                <a:gd name="T8" fmla="*/ 0 w 973138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73138" h="577850">
                  <a:moveTo>
                    <a:pt x="0" y="577850"/>
                  </a:moveTo>
                  <a:lnTo>
                    <a:pt x="144463" y="0"/>
                  </a:lnTo>
                  <a:lnTo>
                    <a:pt x="828676" y="0"/>
                  </a:lnTo>
                  <a:lnTo>
                    <a:pt x="973138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6424" name="Line 163"/>
            <p:cNvSpPr>
              <a:spLocks noChangeShapeType="1"/>
            </p:cNvSpPr>
            <p:nvPr/>
          </p:nvSpPr>
          <p:spPr bwMode="auto">
            <a:xfrm>
              <a:off x="1444624" y="3469481"/>
              <a:ext cx="6479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5" name="Line 66"/>
            <p:cNvSpPr>
              <a:spLocks noChangeShapeType="1"/>
            </p:cNvSpPr>
            <p:nvPr/>
          </p:nvSpPr>
          <p:spPr bwMode="auto">
            <a:xfrm>
              <a:off x="1612901" y="3412332"/>
              <a:ext cx="138113" cy="10239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426" name="Text Box 67"/>
            <p:cNvSpPr txBox="1">
              <a:spLocks noChangeArrowheads="1"/>
            </p:cNvSpPr>
            <p:nvPr/>
          </p:nvSpPr>
          <p:spPr bwMode="auto">
            <a:xfrm>
              <a:off x="1484313" y="3128963"/>
              <a:ext cx="415498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16</a:t>
              </a:r>
            </a:p>
          </p:txBody>
        </p:sp>
        <p:sp>
          <p:nvSpPr>
            <p:cNvPr id="16431" name="TextBox 1"/>
            <p:cNvSpPr txBox="1">
              <a:spLocks noChangeArrowheads="1"/>
            </p:cNvSpPr>
            <p:nvPr/>
          </p:nvSpPr>
          <p:spPr bwMode="auto">
            <a:xfrm>
              <a:off x="1900239" y="2944297"/>
              <a:ext cx="94128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sp>
          <p:nvSpPr>
            <p:cNvPr id="16432" name="Rectangle 156"/>
            <p:cNvSpPr>
              <a:spLocks noChangeArrowheads="1"/>
            </p:cNvSpPr>
            <p:nvPr/>
          </p:nvSpPr>
          <p:spPr bwMode="auto">
            <a:xfrm flipH="1">
              <a:off x="2326527" y="4012050"/>
              <a:ext cx="467359" cy="300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2</a:t>
              </a:r>
            </a:p>
          </p:txBody>
        </p:sp>
        <p:cxnSp>
          <p:nvCxnSpPr>
            <p:cNvPr id="134" name="Straight Connector 133"/>
            <p:cNvCxnSpPr>
              <a:cxnSpLocks noChangeShapeType="1"/>
            </p:cNvCxnSpPr>
            <p:nvPr/>
          </p:nvCxnSpPr>
          <p:spPr bwMode="auto">
            <a:xfrm flipV="1">
              <a:off x="2370880" y="3964781"/>
              <a:ext cx="0" cy="305992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434" name="Rectangle 179"/>
            <p:cNvSpPr>
              <a:spLocks noChangeArrowheads="1"/>
            </p:cNvSpPr>
            <p:nvPr/>
          </p:nvSpPr>
          <p:spPr bwMode="auto">
            <a:xfrm>
              <a:off x="2081213" y="3358753"/>
              <a:ext cx="322262" cy="6924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cxnSp>
          <p:nvCxnSpPr>
            <p:cNvPr id="3" name="Elbow Connector 2"/>
            <p:cNvCxnSpPr>
              <a:cxnSpLocks noChangeShapeType="1"/>
              <a:endCxn id="16413" idx="1"/>
            </p:cNvCxnSpPr>
            <p:nvPr/>
          </p:nvCxnSpPr>
          <p:spPr bwMode="auto">
            <a:xfrm flipV="1">
              <a:off x="4455705" y="3582978"/>
              <a:ext cx="260758" cy="178207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FF0000"/>
              </a:solidFill>
              <a:miter lim="800000"/>
              <a:headEnd/>
              <a:tailEnd type="arrow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" name="Straight Connector 17"/>
            <p:cNvCxnSpPr>
              <a:endCxn id="16388" idx="1"/>
            </p:cNvCxnSpPr>
            <p:nvPr/>
          </p:nvCxnSpPr>
          <p:spPr>
            <a:xfrm>
              <a:off x="2670380" y="3650456"/>
              <a:ext cx="401433" cy="0"/>
            </a:xfrm>
            <a:prstGeom prst="line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Elbow Connector 23"/>
            <p:cNvCxnSpPr>
              <a:stCxn id="106" idx="2"/>
            </p:cNvCxnSpPr>
            <p:nvPr/>
          </p:nvCxnSpPr>
          <p:spPr>
            <a:xfrm flipV="1">
              <a:off x="1819467" y="3799524"/>
              <a:ext cx="273063" cy="48577"/>
            </a:xfrm>
            <a:prstGeom prst="bentConnector3">
              <a:avLst/>
            </a:prstGeom>
            <a:ln w="19050">
              <a:solidFill>
                <a:schemeClr val="tx1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0" name="Group 116"/>
          <p:cNvGrpSpPr>
            <a:grpSpLocks/>
          </p:cNvGrpSpPr>
          <p:nvPr/>
        </p:nvGrpSpPr>
        <p:grpSpPr bwMode="auto">
          <a:xfrm>
            <a:off x="5981906" y="4589915"/>
            <a:ext cx="1786126" cy="1583002"/>
            <a:chOff x="4331876" y="3351541"/>
            <a:chExt cx="1786379" cy="1583824"/>
          </a:xfrm>
        </p:grpSpPr>
        <p:sp>
          <p:nvSpPr>
            <p:cNvPr id="81" name="Rectangle 151"/>
            <p:cNvSpPr>
              <a:spLocks noChangeArrowheads="1"/>
            </p:cNvSpPr>
            <p:nvPr/>
          </p:nvSpPr>
          <p:spPr bwMode="auto">
            <a:xfrm>
              <a:off x="4389010" y="3468246"/>
              <a:ext cx="685701" cy="95246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82" name="Line 192"/>
            <p:cNvSpPr>
              <a:spLocks noChangeShapeType="1"/>
            </p:cNvSpPr>
            <p:nvPr/>
          </p:nvSpPr>
          <p:spPr bwMode="auto">
            <a:xfrm>
              <a:off x="4888418" y="442308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3" name="Line 192"/>
            <p:cNvSpPr>
              <a:spLocks noChangeShapeType="1"/>
            </p:cNvSpPr>
            <p:nvPr/>
          </p:nvSpPr>
          <p:spPr bwMode="auto">
            <a:xfrm>
              <a:off x="4598711" y="4420709"/>
              <a:ext cx="0" cy="228591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4" name="TextBox 91"/>
            <p:cNvSpPr txBox="1">
              <a:spLocks noChangeArrowheads="1"/>
            </p:cNvSpPr>
            <p:nvPr/>
          </p:nvSpPr>
          <p:spPr bwMode="auto">
            <a:xfrm>
              <a:off x="4389025" y="4535047"/>
              <a:ext cx="457226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6</a:t>
              </a:r>
            </a:p>
          </p:txBody>
        </p:sp>
        <p:sp>
          <p:nvSpPr>
            <p:cNvPr id="85" name="TextBox 93"/>
            <p:cNvSpPr txBox="1">
              <a:spLocks noChangeArrowheads="1"/>
            </p:cNvSpPr>
            <p:nvPr/>
          </p:nvSpPr>
          <p:spPr bwMode="auto">
            <a:xfrm>
              <a:off x="4770046" y="4528993"/>
              <a:ext cx="533430" cy="400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7</a:t>
              </a:r>
            </a:p>
          </p:txBody>
        </p:sp>
        <p:sp>
          <p:nvSpPr>
            <p:cNvPr id="86" name="TextBox 97"/>
            <p:cNvSpPr txBox="1">
              <a:spLocks noChangeArrowheads="1"/>
            </p:cNvSpPr>
            <p:nvPr/>
          </p:nvSpPr>
          <p:spPr bwMode="auto">
            <a:xfrm>
              <a:off x="4331876" y="4080088"/>
              <a:ext cx="808349" cy="30793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CLR Inc</a:t>
              </a:r>
            </a:p>
          </p:txBody>
        </p:sp>
        <p:cxnSp>
          <p:nvCxnSpPr>
            <p:cNvPr id="87" name="Straight Arrow Connector 86"/>
            <p:cNvCxnSpPr/>
            <p:nvPr/>
          </p:nvCxnSpPr>
          <p:spPr bwMode="auto">
            <a:xfrm>
              <a:off x="5074930" y="3929493"/>
              <a:ext cx="609687" cy="15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102"/>
            <p:cNvSpPr txBox="1">
              <a:spLocks noChangeArrowheads="1"/>
            </p:cNvSpPr>
            <p:nvPr/>
          </p:nvSpPr>
          <p:spPr bwMode="auto">
            <a:xfrm>
              <a:off x="5600091" y="4066591"/>
              <a:ext cx="518164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89" name="TextBox 3"/>
            <p:cNvSpPr txBox="1">
              <a:spLocks noChangeArrowheads="1"/>
            </p:cNvSpPr>
            <p:nvPr/>
          </p:nvSpPr>
          <p:spPr bwMode="auto">
            <a:xfrm>
              <a:off x="5059298" y="3351541"/>
              <a:ext cx="1050437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Counter i</a:t>
              </a:r>
            </a:p>
          </p:txBody>
        </p:sp>
        <p:sp>
          <p:nvSpPr>
            <p:cNvPr id="90" name="TextBox 9"/>
            <p:cNvSpPr txBox="1">
              <a:spLocks noChangeArrowheads="1"/>
            </p:cNvSpPr>
            <p:nvPr/>
          </p:nvSpPr>
          <p:spPr bwMode="auto">
            <a:xfrm>
              <a:off x="4344992" y="3652593"/>
              <a:ext cx="351428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91" name="TextBox 10"/>
            <p:cNvSpPr txBox="1">
              <a:spLocks noChangeArrowheads="1"/>
            </p:cNvSpPr>
            <p:nvPr/>
          </p:nvSpPr>
          <p:spPr bwMode="auto">
            <a:xfrm>
              <a:off x="4804228" y="3652593"/>
              <a:ext cx="338602" cy="3695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</p:grpSp>
      <p:cxnSp>
        <p:nvCxnSpPr>
          <p:cNvPr id="5" name="Elbow Connector 4"/>
          <p:cNvCxnSpPr>
            <a:endCxn id="88" idx="1"/>
          </p:cNvCxnSpPr>
          <p:nvPr/>
        </p:nvCxnSpPr>
        <p:spPr>
          <a:xfrm rot="16200000" flipH="1">
            <a:off x="6955660" y="5194979"/>
            <a:ext cx="324272" cy="264289"/>
          </a:xfrm>
          <a:prstGeom prst="bentConnector2">
            <a:avLst/>
          </a:prstGeom>
          <a:ln w="127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4" name="Group 93"/>
          <p:cNvGrpSpPr/>
          <p:nvPr/>
        </p:nvGrpSpPr>
        <p:grpSpPr>
          <a:xfrm>
            <a:off x="2560207" y="606824"/>
            <a:ext cx="6469063" cy="3015863"/>
            <a:chOff x="2374900" y="803303"/>
            <a:chExt cx="6469063" cy="3015863"/>
          </a:xfrm>
        </p:grpSpPr>
        <p:grpSp>
          <p:nvGrpSpPr>
            <p:cNvPr id="95" name="Group 1"/>
            <p:cNvGrpSpPr>
              <a:grpSpLocks/>
            </p:cNvGrpSpPr>
            <p:nvPr/>
          </p:nvGrpSpPr>
          <p:grpSpPr bwMode="auto">
            <a:xfrm>
              <a:off x="2374900" y="1636384"/>
              <a:ext cx="2470149" cy="1910824"/>
              <a:chOff x="3378956" y="2551081"/>
              <a:chExt cx="2470463" cy="1911962"/>
            </a:xfrm>
          </p:grpSpPr>
          <p:sp>
            <p:nvSpPr>
              <p:cNvPr id="133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35" name="Line 153"/>
              <p:cNvSpPr>
                <a:spLocks noChangeShapeType="1"/>
              </p:cNvSpPr>
              <p:nvPr/>
            </p:nvSpPr>
            <p:spPr bwMode="auto">
              <a:xfrm>
                <a:off x="4712805" y="3834095"/>
                <a:ext cx="0" cy="228600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6" name="Rectangle 156"/>
              <p:cNvSpPr>
                <a:spLocks noChangeArrowheads="1"/>
              </p:cNvSpPr>
              <p:nvPr/>
            </p:nvSpPr>
            <p:spPr bwMode="auto">
              <a:xfrm>
                <a:off x="4464313" y="4062695"/>
                <a:ext cx="441202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0</a:t>
                </a:r>
              </a:p>
            </p:txBody>
          </p:sp>
          <p:sp>
            <p:nvSpPr>
              <p:cNvPr id="137" name="Line 175"/>
              <p:cNvSpPr>
                <a:spLocks noChangeShapeType="1"/>
              </p:cNvSpPr>
              <p:nvPr/>
            </p:nvSpPr>
            <p:spPr bwMode="auto">
              <a:xfrm flipV="1">
                <a:off x="5070633" y="3398914"/>
                <a:ext cx="778786" cy="15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 type="none" w="med" len="med"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8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39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0"/>
                <a:ext cx="370661" cy="40034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X</a:t>
                </a:r>
              </a:p>
            </p:txBody>
          </p:sp>
          <p:sp>
            <p:nvSpPr>
              <p:cNvPr id="140" name="TextBox 94"/>
              <p:cNvSpPr txBox="1">
                <a:spLocks noChangeArrowheads="1"/>
              </p:cNvSpPr>
              <p:nvPr/>
            </p:nvSpPr>
            <p:spPr bwMode="auto">
              <a:xfrm>
                <a:off x="4527262" y="3526552"/>
                <a:ext cx="423568" cy="3079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LD</a:t>
                </a:r>
              </a:p>
            </p:txBody>
          </p:sp>
          <p:sp>
            <p:nvSpPr>
              <p:cNvPr id="141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42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551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16</a:t>
                </a:r>
              </a:p>
            </p:txBody>
          </p:sp>
          <p:sp>
            <p:nvSpPr>
              <p:cNvPr id="143" name="TextBox 1"/>
              <p:cNvSpPr txBox="1">
                <a:spLocks noChangeArrowheads="1"/>
              </p:cNvSpPr>
              <p:nvPr/>
            </p:nvSpPr>
            <p:spPr bwMode="auto">
              <a:xfrm>
                <a:off x="4169984" y="2551081"/>
                <a:ext cx="1165916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A</a:t>
                </a:r>
              </a:p>
            </p:txBody>
          </p:sp>
          <p:sp>
            <p:nvSpPr>
              <p:cNvPr id="144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151969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45" name="TextBox 7"/>
              <p:cNvSpPr txBox="1">
                <a:spLocks noChangeArrowheads="1"/>
              </p:cNvSpPr>
              <p:nvPr/>
            </p:nvSpPr>
            <p:spPr bwMode="auto">
              <a:xfrm>
                <a:off x="4805160" y="3146707"/>
                <a:ext cx="338597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46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51423" cy="36955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A</a:t>
                </a:r>
              </a:p>
            </p:txBody>
          </p:sp>
          <p:sp>
            <p:nvSpPr>
              <p:cNvPr id="147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grpSp>
          <p:nvGrpSpPr>
            <p:cNvPr id="96" name="Group 82"/>
            <p:cNvGrpSpPr>
              <a:grpSpLocks/>
            </p:cNvGrpSpPr>
            <p:nvPr/>
          </p:nvGrpSpPr>
          <p:grpSpPr bwMode="auto">
            <a:xfrm>
              <a:off x="6467475" y="1739215"/>
              <a:ext cx="2376487" cy="1920180"/>
              <a:chOff x="3378956" y="2572245"/>
              <a:chExt cx="2377516" cy="1919546"/>
            </a:xfrm>
          </p:grpSpPr>
          <p:sp>
            <p:nvSpPr>
              <p:cNvPr id="119" name="Rectangle 149"/>
              <p:cNvSpPr>
                <a:spLocks noChangeArrowheads="1"/>
              </p:cNvSpPr>
              <p:nvPr/>
            </p:nvSpPr>
            <p:spPr bwMode="auto">
              <a:xfrm>
                <a:off x="4384796" y="2995895"/>
                <a:ext cx="685838" cy="838200"/>
              </a:xfrm>
              <a:prstGeom prst="rect">
                <a:avLst/>
              </a:prstGeom>
              <a:solidFill>
                <a:schemeClr val="folHlink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0" name="Line 153"/>
              <p:cNvSpPr>
                <a:spLocks noChangeShapeType="1"/>
              </p:cNvSpPr>
              <p:nvPr/>
            </p:nvSpPr>
            <p:spPr bwMode="auto">
              <a:xfrm>
                <a:off x="4859562" y="3834095"/>
                <a:ext cx="0" cy="357986"/>
              </a:xfrm>
              <a:prstGeom prst="line">
                <a:avLst/>
              </a:prstGeom>
              <a:noFill/>
              <a:ln w="9525">
                <a:solidFill>
                  <a:srgbClr val="FF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1" name="Rectangle 156"/>
              <p:cNvSpPr>
                <a:spLocks noChangeArrowheads="1"/>
              </p:cNvSpPr>
              <p:nvPr/>
            </p:nvSpPr>
            <p:spPr bwMode="auto">
              <a:xfrm>
                <a:off x="4714332" y="4091813"/>
                <a:ext cx="441337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2000" dirty="0"/>
                  <a:t>C</a:t>
                </a:r>
                <a:r>
                  <a:rPr lang="en-US" altLang="en-US" sz="2000" baseline="-16000" dirty="0"/>
                  <a:t>3</a:t>
                </a:r>
              </a:p>
            </p:txBody>
          </p:sp>
          <p:sp>
            <p:nvSpPr>
              <p:cNvPr id="122" name="Line 175"/>
              <p:cNvSpPr>
                <a:spLocks noChangeShapeType="1"/>
              </p:cNvSpPr>
              <p:nvPr/>
            </p:nvSpPr>
            <p:spPr bwMode="auto">
              <a:xfrm>
                <a:off x="5070634" y="3376895"/>
                <a:ext cx="68583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3" name="Line 203"/>
              <p:cNvSpPr>
                <a:spLocks noChangeShapeType="1"/>
              </p:cNvSpPr>
              <p:nvPr/>
            </p:nvSpPr>
            <p:spPr bwMode="auto">
              <a:xfrm>
                <a:off x="3768813" y="3398915"/>
                <a:ext cx="60963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4" name="Text Box 204"/>
              <p:cNvSpPr txBox="1">
                <a:spLocks noChangeArrowheads="1"/>
              </p:cNvSpPr>
              <p:nvPr/>
            </p:nvSpPr>
            <p:spPr bwMode="auto">
              <a:xfrm>
                <a:off x="3378956" y="3223391"/>
                <a:ext cx="184811" cy="39997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000" dirty="0"/>
              </a:p>
            </p:txBody>
          </p:sp>
          <p:sp>
            <p:nvSpPr>
              <p:cNvPr id="125" name="TextBox 94"/>
              <p:cNvSpPr txBox="1">
                <a:spLocks noChangeArrowheads="1"/>
              </p:cNvSpPr>
              <p:nvPr/>
            </p:nvSpPr>
            <p:spPr bwMode="auto">
              <a:xfrm>
                <a:off x="4599417" y="3515203"/>
                <a:ext cx="534352" cy="307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400" dirty="0"/>
                  <a:t>CLR</a:t>
                </a:r>
              </a:p>
            </p:txBody>
          </p:sp>
          <p:sp>
            <p:nvSpPr>
              <p:cNvPr id="126" name="Line 64"/>
              <p:cNvSpPr>
                <a:spLocks noChangeShapeType="1"/>
              </p:cNvSpPr>
              <p:nvPr/>
            </p:nvSpPr>
            <p:spPr bwMode="auto">
              <a:xfrm>
                <a:off x="3944275" y="3332240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27" name="Text Box 67"/>
              <p:cNvSpPr txBox="1">
                <a:spLocks noChangeArrowheads="1"/>
              </p:cNvSpPr>
              <p:nvPr/>
            </p:nvSpPr>
            <p:spPr bwMode="auto">
              <a:xfrm>
                <a:off x="3790902" y="3477666"/>
                <a:ext cx="415678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32</a:t>
                </a:r>
              </a:p>
            </p:txBody>
          </p:sp>
          <p:sp>
            <p:nvSpPr>
              <p:cNvPr id="128" name="TextBox 1"/>
              <p:cNvSpPr txBox="1">
                <a:spLocks noChangeArrowheads="1"/>
              </p:cNvSpPr>
              <p:nvPr/>
            </p:nvSpPr>
            <p:spPr bwMode="auto">
              <a:xfrm>
                <a:off x="4161759" y="2572245"/>
                <a:ext cx="1217527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Register M</a:t>
                </a:r>
              </a:p>
            </p:txBody>
          </p:sp>
          <p:sp>
            <p:nvSpPr>
              <p:cNvPr id="129" name="TextBox 4"/>
              <p:cNvSpPr txBox="1">
                <a:spLocks noChangeArrowheads="1"/>
              </p:cNvSpPr>
              <p:nvPr/>
            </p:nvSpPr>
            <p:spPr bwMode="auto">
              <a:xfrm>
                <a:off x="4326370" y="3218048"/>
                <a:ext cx="351530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D</a:t>
                </a:r>
              </a:p>
            </p:txBody>
          </p:sp>
          <p:sp>
            <p:nvSpPr>
              <p:cNvPr id="130" name="TextBox 7"/>
              <p:cNvSpPr txBox="1">
                <a:spLocks noChangeArrowheads="1"/>
              </p:cNvSpPr>
              <p:nvPr/>
            </p:nvSpPr>
            <p:spPr bwMode="auto">
              <a:xfrm>
                <a:off x="4812781" y="3168677"/>
                <a:ext cx="338701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R</a:t>
                </a:r>
              </a:p>
            </p:txBody>
          </p:sp>
          <p:sp>
            <p:nvSpPr>
              <p:cNvPr id="131" name="TextBox 101"/>
              <p:cNvSpPr txBox="1">
                <a:spLocks noChangeArrowheads="1"/>
              </p:cNvSpPr>
              <p:nvPr/>
            </p:nvSpPr>
            <p:spPr bwMode="auto">
              <a:xfrm>
                <a:off x="5167357" y="3354047"/>
                <a:ext cx="390019" cy="36921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itchFamily="18" charset="0"/>
                    <a:ea typeface="MS PGothic" pitchFamily="34" charset="-128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en-US" altLang="en-US" sz="1800" dirty="0"/>
                  <a:t>M</a:t>
                </a:r>
              </a:p>
            </p:txBody>
          </p:sp>
          <p:sp>
            <p:nvSpPr>
              <p:cNvPr id="132" name="Line 64"/>
              <p:cNvSpPr>
                <a:spLocks noChangeShapeType="1"/>
              </p:cNvSpPr>
              <p:nvPr/>
            </p:nvSpPr>
            <p:spPr bwMode="auto">
              <a:xfrm>
                <a:off x="5366625" y="3297046"/>
                <a:ext cx="138121" cy="1365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 dirty="0"/>
              </a:p>
            </p:txBody>
          </p:sp>
        </p:grpSp>
        <p:sp>
          <p:nvSpPr>
            <p:cNvPr id="97" name="Rectangle 173"/>
            <p:cNvSpPr>
              <a:spLocks noChangeArrowheads="1"/>
            </p:cNvSpPr>
            <p:nvPr/>
          </p:nvSpPr>
          <p:spPr bwMode="auto">
            <a:xfrm>
              <a:off x="4854574" y="1322027"/>
              <a:ext cx="1039812" cy="15240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Adder</a:t>
              </a:r>
            </a:p>
          </p:txBody>
        </p:sp>
        <p:sp>
          <p:nvSpPr>
            <p:cNvPr id="99" name="TextBox 12"/>
            <p:cNvSpPr txBox="1">
              <a:spLocks noChangeArrowheads="1"/>
            </p:cNvSpPr>
            <p:nvPr/>
          </p:nvSpPr>
          <p:spPr bwMode="auto">
            <a:xfrm>
              <a:off x="4849811" y="1626827"/>
              <a:ext cx="35137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100" name="TextBox 13"/>
            <p:cNvSpPr txBox="1">
              <a:spLocks noChangeArrowheads="1"/>
            </p:cNvSpPr>
            <p:nvPr/>
          </p:nvSpPr>
          <p:spPr bwMode="auto">
            <a:xfrm>
              <a:off x="4845050" y="2274527"/>
              <a:ext cx="33855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</a:t>
              </a:r>
            </a:p>
          </p:txBody>
        </p:sp>
        <p:sp>
          <p:nvSpPr>
            <p:cNvPr id="101" name="TextBox 14"/>
            <p:cNvSpPr txBox="1">
              <a:spLocks noChangeArrowheads="1"/>
            </p:cNvSpPr>
            <p:nvPr/>
          </p:nvSpPr>
          <p:spPr bwMode="auto">
            <a:xfrm>
              <a:off x="5583236" y="2164990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</a:t>
              </a:r>
            </a:p>
          </p:txBody>
        </p:sp>
        <p:sp>
          <p:nvSpPr>
            <p:cNvPr id="102" name="Trapezoid 7"/>
            <p:cNvSpPr>
              <a:spLocks/>
            </p:cNvSpPr>
            <p:nvPr/>
          </p:nvSpPr>
          <p:spPr bwMode="auto">
            <a:xfrm rot="5400000">
              <a:off x="5937249" y="2318977"/>
              <a:ext cx="1270000" cy="577850"/>
            </a:xfrm>
            <a:custGeom>
              <a:avLst/>
              <a:gdLst>
                <a:gd name="T0" fmla="*/ 0 w 1270000"/>
                <a:gd name="T1" fmla="*/ 577850 h 577850"/>
                <a:gd name="T2" fmla="*/ 144463 w 1270000"/>
                <a:gd name="T3" fmla="*/ 0 h 577850"/>
                <a:gd name="T4" fmla="*/ 1125538 w 1270000"/>
                <a:gd name="T5" fmla="*/ 0 h 577850"/>
                <a:gd name="T6" fmla="*/ 1270000 w 1270000"/>
                <a:gd name="T7" fmla="*/ 577850 h 577850"/>
                <a:gd name="T8" fmla="*/ 0 w 1270000"/>
                <a:gd name="T9" fmla="*/ 577850 h 5778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0000" h="577850">
                  <a:moveTo>
                    <a:pt x="0" y="577850"/>
                  </a:moveTo>
                  <a:lnTo>
                    <a:pt x="144463" y="0"/>
                  </a:lnTo>
                  <a:lnTo>
                    <a:pt x="1125538" y="0"/>
                  </a:lnTo>
                  <a:lnTo>
                    <a:pt x="1270000" y="577850"/>
                  </a:lnTo>
                  <a:lnTo>
                    <a:pt x="0" y="577850"/>
                  </a:lnTo>
                  <a:close/>
                </a:path>
              </a:pathLst>
            </a:custGeom>
            <a:solidFill>
              <a:srgbClr val="EEF9F4"/>
            </a:solidFill>
            <a:ln w="9525" cap="flat" cmpd="sng">
              <a:solidFill>
                <a:srgbClr val="00CC98"/>
              </a:solidFill>
              <a:prstDash val="solid"/>
              <a:round/>
              <a:headEnd/>
              <a:tailEnd/>
            </a:ln>
            <a:effectLst>
              <a:outerShdw blurRad="40000" dist="23000" dir="5400000" rotWithShape="0">
                <a:srgbClr val="000000">
                  <a:alpha val="34999"/>
                </a:srgbClr>
              </a:outerShdw>
            </a:effectLst>
          </p:spPr>
          <p:txBody>
            <a:bodyPr anchor="ctr"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103" name="Rectangle 179"/>
            <p:cNvSpPr>
              <a:spLocks noChangeArrowheads="1"/>
            </p:cNvSpPr>
            <p:nvPr/>
          </p:nvSpPr>
          <p:spPr bwMode="auto">
            <a:xfrm>
              <a:off x="6264274" y="2257064"/>
              <a:ext cx="322262" cy="9233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0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1</a:t>
              </a:r>
            </a:p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104" name="TextBox 95"/>
            <p:cNvSpPr txBox="1">
              <a:spLocks noChangeArrowheads="1"/>
            </p:cNvSpPr>
            <p:nvPr/>
          </p:nvSpPr>
          <p:spPr bwMode="auto">
            <a:xfrm>
              <a:off x="7426324" y="2689325"/>
              <a:ext cx="423514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105" name="Rectangle 156"/>
            <p:cNvSpPr>
              <a:spLocks noChangeArrowheads="1"/>
            </p:cNvSpPr>
            <p:nvPr/>
          </p:nvSpPr>
          <p:spPr bwMode="auto">
            <a:xfrm flipH="1">
              <a:off x="6211887" y="3271477"/>
              <a:ext cx="620713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108" name="Line 153"/>
            <p:cNvSpPr>
              <a:spLocks noChangeShapeType="1"/>
            </p:cNvSpPr>
            <p:nvPr/>
          </p:nvSpPr>
          <p:spPr bwMode="auto">
            <a:xfrm flipH="1">
              <a:off x="7655241" y="2996841"/>
              <a:ext cx="0" cy="352425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9" name="Parallelogram 108"/>
            <p:cNvSpPr>
              <a:spLocks noChangeArrowheads="1"/>
            </p:cNvSpPr>
            <p:nvPr/>
          </p:nvSpPr>
          <p:spPr bwMode="auto">
            <a:xfrm>
              <a:off x="4695825" y="3127015"/>
              <a:ext cx="1025525" cy="692151"/>
            </a:xfrm>
            <a:prstGeom prst="parallelogram">
              <a:avLst>
                <a:gd name="adj" fmla="val 25003"/>
              </a:avLst>
            </a:prstGeom>
            <a:solidFill>
              <a:srgbClr val="D2D2F4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>
              <a:outerShdw blurRad="40000" dist="23000" dir="5400000" rotWithShape="0">
                <a:srgbClr val="808080">
                  <a:alpha val="34999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&lt;&lt;</a:t>
              </a:r>
            </a:p>
            <a:p>
              <a:pPr algn="ctr">
                <a:defRPr/>
              </a:pPr>
              <a:r>
                <a:rPr lang="en-US" dirty="0">
                  <a:latin typeface="+mn-lt"/>
                  <a:ea typeface="+mn-ea"/>
                </a:rPr>
                <a:t>SHL</a:t>
              </a:r>
            </a:p>
          </p:txBody>
        </p:sp>
        <p:cxnSp>
          <p:nvCxnSpPr>
            <p:cNvPr id="111" name="Elbow Connector 110"/>
            <p:cNvCxnSpPr>
              <a:cxnSpLocks noChangeShapeType="1"/>
              <a:stCxn id="122" idx="1"/>
              <a:endCxn id="109" idx="5"/>
            </p:cNvCxnSpPr>
            <p:nvPr/>
          </p:nvCxnSpPr>
          <p:spPr bwMode="auto">
            <a:xfrm rot="16200000" flipH="1" flipV="1">
              <a:off x="6349205" y="978334"/>
              <a:ext cx="928688" cy="4060825"/>
            </a:xfrm>
            <a:prstGeom prst="bentConnector4">
              <a:avLst>
                <a:gd name="adj1" fmla="val 198926"/>
                <a:gd name="adj2" fmla="val 107759"/>
              </a:avLst>
            </a:prstGeom>
            <a:noFill/>
            <a:ln w="19050">
              <a:solidFill>
                <a:schemeClr val="tx1"/>
              </a:solidFill>
              <a:miter lim="800000"/>
              <a:headEnd type="none" w="med" len="med"/>
              <a:tailEnd type="triangl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" name="Elbow Connector 111"/>
            <p:cNvCxnSpPr>
              <a:cxnSpLocks noChangeShapeType="1"/>
            </p:cNvCxnSpPr>
            <p:nvPr/>
          </p:nvCxnSpPr>
          <p:spPr bwMode="auto">
            <a:xfrm rot="10800000" flipV="1">
              <a:off x="5634036" y="2996839"/>
              <a:ext cx="649288" cy="476251"/>
            </a:xfrm>
            <a:prstGeom prst="bentConnector3">
              <a:avLst>
                <a:gd name="adj1" fmla="val 50000"/>
              </a:avLst>
            </a:prstGeom>
            <a:noFill/>
            <a:ln w="19050">
              <a:solidFill>
                <a:schemeClr val="tx1"/>
              </a:solidFill>
              <a:miter lim="800000"/>
              <a:headEnd type="triangle" w="med" len="med"/>
              <a:tailEnd type="none" w="med" len="med"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3" name="Straight Connector 112"/>
            <p:cNvCxnSpPr>
              <a:cxnSpLocks noChangeShapeType="1"/>
            </p:cNvCxnSpPr>
            <p:nvPr/>
          </p:nvCxnSpPr>
          <p:spPr bwMode="auto">
            <a:xfrm flipV="1">
              <a:off x="6572250" y="3173053"/>
              <a:ext cx="0" cy="373064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/>
            </a:ln>
            <a:effectLst>
              <a:outerShdw blurRad="40000" dist="20000" dir="5400000" rotWithShape="0">
                <a:srgbClr val="808080">
                  <a:alpha val="37999"/>
                </a:srgbClr>
              </a:outerShdw>
            </a:effectLst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4" name="Line 203"/>
            <p:cNvSpPr>
              <a:spLocks noChangeShapeType="1"/>
            </p:cNvSpPr>
            <p:nvPr/>
          </p:nvSpPr>
          <p:spPr bwMode="auto">
            <a:xfrm flipV="1">
              <a:off x="5868987" y="2417075"/>
              <a:ext cx="414337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15" name="Rectangle 156"/>
            <p:cNvSpPr>
              <a:spLocks noChangeArrowheads="1"/>
            </p:cNvSpPr>
            <p:nvPr/>
          </p:nvSpPr>
          <p:spPr bwMode="auto">
            <a:xfrm flipH="1">
              <a:off x="7405687" y="3271477"/>
              <a:ext cx="476250" cy="4001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25000" dirty="0"/>
                <a:t>4</a:t>
              </a:r>
              <a:r>
                <a:rPr lang="en-US" altLang="en-US" sz="2000" dirty="0"/>
                <a:t> </a:t>
              </a:r>
              <a:endParaRPr lang="en-US" altLang="en-US" sz="2000" baseline="-16000" dirty="0"/>
            </a:p>
          </p:txBody>
        </p:sp>
        <p:sp>
          <p:nvSpPr>
            <p:cNvPr id="116" name="TextBox 1"/>
            <p:cNvSpPr txBox="1">
              <a:spLocks noChangeArrowheads="1"/>
            </p:cNvSpPr>
            <p:nvPr/>
          </p:nvSpPr>
          <p:spPr bwMode="auto">
            <a:xfrm>
              <a:off x="6083299" y="1553802"/>
              <a:ext cx="94128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Selector</a:t>
              </a:r>
            </a:p>
          </p:txBody>
        </p:sp>
        <p:cxnSp>
          <p:nvCxnSpPr>
            <p:cNvPr id="117" name="Elbow Connector 116"/>
            <p:cNvCxnSpPr>
              <a:stCxn id="122" idx="1"/>
            </p:cNvCxnSpPr>
            <p:nvPr/>
          </p:nvCxnSpPr>
          <p:spPr>
            <a:xfrm rot="16200000" flipV="1">
              <a:off x="5766700" y="-533131"/>
              <a:ext cx="1740827" cy="4413699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Elbow Connector 117"/>
            <p:cNvCxnSpPr>
              <a:endCxn id="99" idx="1"/>
            </p:cNvCxnSpPr>
            <p:nvPr/>
          </p:nvCxnSpPr>
          <p:spPr>
            <a:xfrm rot="16200000" flipH="1">
              <a:off x="4135943" y="1097624"/>
              <a:ext cx="1008189" cy="419548"/>
            </a:xfrm>
            <a:prstGeom prst="bentConnector2">
              <a:avLst/>
            </a:prstGeom>
            <a:ln w="1905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8" name="Text Box 1157"/>
          <p:cNvSpPr txBox="1">
            <a:spLocks noChangeArrowheads="1"/>
          </p:cNvSpPr>
          <p:nvPr/>
        </p:nvSpPr>
        <p:spPr bwMode="auto">
          <a:xfrm>
            <a:off x="1679785" y="831553"/>
            <a:ext cx="1855788" cy="2862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0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=0 and 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5</a:t>
            </a:r>
            <a:r>
              <a:rPr lang="en-US" altLang="en-US" sz="2000" dirty="0">
                <a:solidFill>
                  <a:srgbClr val="FF0000"/>
                </a:solidFill>
              </a:rPr>
              <a:t> =1 </a:t>
            </a:r>
            <a:endParaRPr lang="en-US" altLang="en-US" sz="20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3 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6 </a:t>
            </a:r>
            <a:r>
              <a:rPr lang="en-US" altLang="en-US" sz="2000" dirty="0"/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7 </a:t>
            </a:r>
            <a:r>
              <a:rPr lang="en-US" altLang="en-US" sz="2000" dirty="0"/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1</a:t>
            </a:r>
            <a:r>
              <a:rPr lang="en-US" altLang="en-US" sz="2000" dirty="0">
                <a:solidFill>
                  <a:srgbClr val="0070C0"/>
                </a:solidFill>
              </a:rPr>
              <a:t>=0 and 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  <a:endParaRPr lang="en-US" altLang="en-US" sz="2000" baseline="-16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0070C0"/>
                </a:solidFill>
              </a:rPr>
              <a:t>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1</a:t>
            </a:r>
            <a:r>
              <a:rPr lang="en-US" altLang="en-US" sz="2000" dirty="0">
                <a:solidFill>
                  <a:srgbClr val="0070C0"/>
                </a:solidFill>
              </a:rPr>
              <a:t>=1 and C</a:t>
            </a:r>
            <a:r>
              <a:rPr lang="en-US" altLang="en-US" sz="2000" baseline="-16000" dirty="0">
                <a:solidFill>
                  <a:srgbClr val="0070C0"/>
                </a:solidFill>
              </a:rPr>
              <a:t>4</a:t>
            </a:r>
            <a:r>
              <a:rPr lang="en-US" altLang="en-US" sz="2000" dirty="0">
                <a:solidFill>
                  <a:srgbClr val="0070C0"/>
                </a:solidFill>
              </a:rPr>
              <a:t>=1</a:t>
            </a:r>
            <a:endParaRPr lang="en-US" altLang="en-US" sz="2000" baseline="-16000" dirty="0">
              <a:solidFill>
                <a:srgbClr val="0070C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2</a:t>
            </a:r>
            <a:r>
              <a:rPr lang="en-US" altLang="en-US" sz="2000" dirty="0">
                <a:solidFill>
                  <a:srgbClr val="FF0000"/>
                </a:solidFill>
              </a:rPr>
              <a:t>=1 and C</a:t>
            </a:r>
            <a:r>
              <a:rPr lang="en-US" altLang="en-US" sz="2000" baseline="-16000" dirty="0">
                <a:solidFill>
                  <a:srgbClr val="FF0000"/>
                </a:solidFill>
              </a:rPr>
              <a:t>5</a:t>
            </a:r>
            <a:r>
              <a:rPr lang="en-US" altLang="en-US" sz="2000" dirty="0">
                <a:solidFill>
                  <a:srgbClr val="FF0000"/>
                </a:solidFill>
              </a:rPr>
              <a:t> =1 </a:t>
            </a:r>
            <a:endParaRPr lang="en-US" altLang="en-US" sz="20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273177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ext Box 151"/>
          <p:cNvSpPr txBox="1">
            <a:spLocks noChangeArrowheads="1"/>
          </p:cNvSpPr>
          <p:nvPr/>
        </p:nvSpPr>
        <p:spPr bwMode="auto">
          <a:xfrm>
            <a:off x="6099175" y="727077"/>
            <a:ext cx="10668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Z=XY</a:t>
            </a:r>
          </a:p>
        </p:txBody>
      </p:sp>
      <p:grpSp>
        <p:nvGrpSpPr>
          <p:cNvPr id="19459" name="Group 30"/>
          <p:cNvGrpSpPr>
            <a:grpSpLocks/>
          </p:cNvGrpSpPr>
          <p:nvPr/>
        </p:nvGrpSpPr>
        <p:grpSpPr bwMode="auto">
          <a:xfrm>
            <a:off x="5257802" y="1720851"/>
            <a:ext cx="3754681" cy="2799988"/>
            <a:chOff x="457200" y="1543260"/>
            <a:chExt cx="3754706" cy="2800140"/>
          </a:xfrm>
        </p:grpSpPr>
        <p:sp>
          <p:nvSpPr>
            <p:cNvPr id="8197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19477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19478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9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0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74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  <a:r>
                <a:rPr lang="en-US" altLang="en-US" sz="2400" baseline="-25000" dirty="0"/>
                <a:t>0:7</a:t>
              </a:r>
              <a:endParaRPr lang="en-US" altLang="en-US" sz="2400" baseline="-16000" dirty="0"/>
            </a:p>
          </p:txBody>
        </p:sp>
        <p:sp>
          <p:nvSpPr>
            <p:cNvPr id="19481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2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3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19484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19485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6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7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88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19489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0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1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19492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93" name="Text Box 149"/>
            <p:cNvSpPr txBox="1">
              <a:spLocks noChangeArrowheads="1"/>
            </p:cNvSpPr>
            <p:nvPr/>
          </p:nvSpPr>
          <p:spPr bwMode="auto">
            <a:xfrm>
              <a:off x="3429314" y="3810936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19494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9495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19496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1946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6179A1F-94A0-406E-BA27-D13EED89F52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18</a:t>
            </a:fld>
            <a:endParaRPr lang="en-US" altLang="en-US" sz="1400" dirty="0"/>
          </a:p>
        </p:txBody>
      </p:sp>
      <p:sp>
        <p:nvSpPr>
          <p:cNvPr id="19461" name="TextBox 1"/>
          <p:cNvSpPr txBox="1">
            <a:spLocks noChangeArrowheads="1"/>
          </p:cNvSpPr>
          <p:nvPr/>
        </p:nvSpPr>
        <p:spPr bwMode="auto">
          <a:xfrm>
            <a:off x="1930401" y="-14286"/>
            <a:ext cx="574792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7: Identify Control Path Components</a:t>
            </a:r>
          </a:p>
        </p:txBody>
      </p:sp>
      <p:sp>
        <p:nvSpPr>
          <p:cNvPr id="19462" name="Text Box 81"/>
          <p:cNvSpPr txBox="1">
            <a:spLocks noChangeArrowheads="1"/>
          </p:cNvSpPr>
          <p:nvPr/>
        </p:nvSpPr>
        <p:spPr bwMode="auto">
          <a:xfrm>
            <a:off x="236537" y="798513"/>
            <a:ext cx="5386347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CCCCCC"/>
                </a:solidFill>
              </a:rPr>
              <a:t>Input:   X[15:0], Y[15:0]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Local-Object </a:t>
            </a:r>
            <a:r>
              <a:rPr lang="en-US" altLang="en-US" sz="2000" dirty="0">
                <a:solidFill>
                  <a:srgbClr val="CCCCCC"/>
                </a:solidFill>
              </a:rPr>
              <a:t> : A[15:0], B[15:0] ,M[31:0],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             i[4:0]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</a:t>
            </a:r>
            <a:r>
              <a:rPr lang="en-US" altLang="en-US" sz="2000" u="sng" dirty="0">
                <a:solidFill>
                  <a:srgbClr val="CCCCCC"/>
                </a:solidFill>
              </a:rPr>
              <a:t>Outpu</a:t>
            </a:r>
            <a:r>
              <a:rPr lang="en-US" altLang="en-US" sz="2000" dirty="0">
                <a:solidFill>
                  <a:srgbClr val="CCCCCC"/>
                </a:solidFill>
              </a:rPr>
              <a:t>t  Z[31:0]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CCCCCC"/>
                </a:solidFill>
              </a:rPr>
              <a:t>              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S0: If start’ goto S0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</a:rPr>
              <a:t>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</a:rPr>
              <a:t>S1: </a:t>
            </a:r>
            <a:r>
              <a:rPr lang="en-US" altLang="en-US" sz="2000" dirty="0"/>
              <a:t>A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 X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Y || i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 || M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S2: If B</a:t>
            </a:r>
            <a:r>
              <a:rPr lang="en-US" altLang="en-US" sz="20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= 0 goto S4 </a:t>
            </a:r>
            <a:r>
              <a:rPr lang="en-US" altLang="en-US" sz="2000" dirty="0">
                <a:sym typeface="Wingdings" pitchFamily="2" charset="2"/>
              </a:rPr>
              <a:t>|| i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000" dirty="0">
                <a:sym typeface="Wingdings" pitchFamily="2" charset="2"/>
              </a:rPr>
              <a:t>M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000" dirty="0">
                <a:sym typeface="Wingdings" pitchFamily="2" charset="2"/>
              </a:rPr>
              <a:t>M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Shift(M,L,1) || B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Shift(B,L,1)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000" dirty="0">
                <a:sym typeface="Wingdings" pitchFamily="2" charset="2"/>
              </a:rPr>
              <a:t>Z: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M 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1|| goto S0;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19463" name="Text Box 189"/>
          <p:cNvSpPr txBox="1">
            <a:spLocks noChangeArrowheads="1"/>
          </p:cNvSpPr>
          <p:nvPr/>
        </p:nvSpPr>
        <p:spPr bwMode="auto">
          <a:xfrm>
            <a:off x="5626102" y="3013076"/>
            <a:ext cx="127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B[15], 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grpSp>
        <p:nvGrpSpPr>
          <p:cNvPr id="19464" name="Group 109"/>
          <p:cNvGrpSpPr>
            <a:grpSpLocks/>
          </p:cNvGrpSpPr>
          <p:nvPr/>
        </p:nvGrpSpPr>
        <p:grpSpPr bwMode="auto">
          <a:xfrm>
            <a:off x="5054461" y="4741863"/>
            <a:ext cx="3830850" cy="1752600"/>
            <a:chOff x="4648200" y="4419600"/>
            <a:chExt cx="3832045" cy="1752600"/>
          </a:xfrm>
        </p:grpSpPr>
        <p:sp>
          <p:nvSpPr>
            <p:cNvPr id="19465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6" name="Rectangle 187"/>
            <p:cNvSpPr>
              <a:spLocks noChangeArrowheads="1"/>
            </p:cNvSpPr>
            <p:nvPr/>
          </p:nvSpPr>
          <p:spPr bwMode="auto">
            <a:xfrm>
              <a:off x="6324600" y="4419600"/>
              <a:ext cx="1066800" cy="1752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Unit</a:t>
              </a:r>
            </a:p>
          </p:txBody>
        </p:sp>
        <p:sp>
          <p:nvSpPr>
            <p:cNvPr id="19467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68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782831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B[15]</a:t>
              </a:r>
            </a:p>
          </p:txBody>
        </p:sp>
        <p:sp>
          <p:nvSpPr>
            <p:cNvPr id="19469" name="Rectangle 211"/>
            <p:cNvSpPr>
              <a:spLocks noChangeArrowheads="1"/>
            </p:cNvSpPr>
            <p:nvPr/>
          </p:nvSpPr>
          <p:spPr bwMode="auto">
            <a:xfrm>
              <a:off x="7762322" y="4825041"/>
              <a:ext cx="58399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0-7</a:t>
              </a:r>
            </a:p>
          </p:txBody>
        </p:sp>
        <p:sp>
          <p:nvSpPr>
            <p:cNvPr id="19470" name="Line 215"/>
            <p:cNvSpPr>
              <a:spLocks noChangeShapeType="1"/>
            </p:cNvSpPr>
            <p:nvPr/>
          </p:nvSpPr>
          <p:spPr bwMode="auto">
            <a:xfrm>
              <a:off x="7391400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1" name="Line 221"/>
            <p:cNvSpPr>
              <a:spLocks noChangeShapeType="1"/>
            </p:cNvSpPr>
            <p:nvPr/>
          </p:nvSpPr>
          <p:spPr bwMode="auto">
            <a:xfrm>
              <a:off x="7391400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2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473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408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19474" name="Text Box 228"/>
            <p:cNvSpPr txBox="1">
              <a:spLocks noChangeArrowheads="1"/>
            </p:cNvSpPr>
            <p:nvPr/>
          </p:nvSpPr>
          <p:spPr bwMode="auto">
            <a:xfrm>
              <a:off x="7796832" y="5493588"/>
              <a:ext cx="683413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19475" name="TextBox 87"/>
            <p:cNvSpPr txBox="1">
              <a:spLocks noChangeArrowheads="1"/>
            </p:cNvSpPr>
            <p:nvPr/>
          </p:nvSpPr>
          <p:spPr bwMode="auto">
            <a:xfrm>
              <a:off x="4803500" y="4724400"/>
              <a:ext cx="55353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i[4]</a:t>
              </a: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30"/>
          <p:cNvGrpSpPr>
            <a:grpSpLocks/>
          </p:cNvGrpSpPr>
          <p:nvPr/>
        </p:nvGrpSpPr>
        <p:grpSpPr bwMode="auto">
          <a:xfrm>
            <a:off x="2397127" y="877889"/>
            <a:ext cx="3896469" cy="2799985"/>
            <a:chOff x="457200" y="1543260"/>
            <a:chExt cx="3896495" cy="2800140"/>
          </a:xfrm>
        </p:grpSpPr>
        <p:sp>
          <p:nvSpPr>
            <p:cNvPr id="8197" name="Rectangle 120"/>
            <p:cNvSpPr>
              <a:spLocks noChangeArrowheads="1"/>
            </p:cNvSpPr>
            <p:nvPr/>
          </p:nvSpPr>
          <p:spPr bwMode="auto">
            <a:xfrm>
              <a:off x="1828809" y="1752822"/>
              <a:ext cx="1447810" cy="914451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Data</a:t>
              </a:r>
            </a:p>
            <a:p>
              <a:pPr algn="ctr">
                <a:defRPr/>
              </a:pPr>
              <a:r>
                <a:rPr lang="en-US" sz="2400" dirty="0">
                  <a:latin typeface="Times New Roman" charset="0"/>
                  <a:ea typeface="ＭＳ Ｐゴシック" charset="0"/>
                </a:rPr>
                <a:t>Subsystem</a:t>
              </a:r>
            </a:p>
          </p:txBody>
        </p:sp>
        <p:sp>
          <p:nvSpPr>
            <p:cNvPr id="20486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20487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8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89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74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</a:t>
              </a:r>
              <a:r>
                <a:rPr lang="en-US" altLang="en-US" sz="2400" baseline="-25000" dirty="0"/>
                <a:t>0:7</a:t>
              </a:r>
              <a:endParaRPr lang="en-US" altLang="en-US" sz="2400" baseline="-16000" dirty="0"/>
            </a:p>
          </p:txBody>
        </p:sp>
        <p:sp>
          <p:nvSpPr>
            <p:cNvPr id="20490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1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2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X</a:t>
              </a:r>
            </a:p>
          </p:txBody>
        </p:sp>
        <p:sp>
          <p:nvSpPr>
            <p:cNvPr id="20493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87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Y</a:t>
              </a:r>
            </a:p>
          </p:txBody>
        </p:sp>
        <p:sp>
          <p:nvSpPr>
            <p:cNvPr id="20494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5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6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7" name="Text Box 139"/>
            <p:cNvSpPr txBox="1">
              <a:spLocks noChangeArrowheads="1"/>
            </p:cNvSpPr>
            <p:nvPr/>
          </p:nvSpPr>
          <p:spPr bwMode="auto">
            <a:xfrm>
              <a:off x="457200" y="3671888"/>
              <a:ext cx="71366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start</a:t>
              </a:r>
            </a:p>
          </p:txBody>
        </p:sp>
        <p:sp>
          <p:nvSpPr>
            <p:cNvPr id="20498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499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0" name="Text Box 147"/>
            <p:cNvSpPr txBox="1">
              <a:spLocks noChangeArrowheads="1"/>
            </p:cNvSpPr>
            <p:nvPr/>
          </p:nvSpPr>
          <p:spPr bwMode="auto">
            <a:xfrm>
              <a:off x="3748536" y="2130676"/>
              <a:ext cx="372221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Z</a:t>
              </a:r>
            </a:p>
          </p:txBody>
        </p:sp>
        <p:sp>
          <p:nvSpPr>
            <p:cNvPr id="20501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0502" name="Text Box 149"/>
            <p:cNvSpPr txBox="1">
              <a:spLocks noChangeArrowheads="1"/>
            </p:cNvSpPr>
            <p:nvPr/>
          </p:nvSpPr>
          <p:spPr bwMode="auto">
            <a:xfrm>
              <a:off x="3571103" y="3741156"/>
              <a:ext cx="782592" cy="461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done</a:t>
              </a:r>
            </a:p>
          </p:txBody>
        </p:sp>
        <p:sp>
          <p:nvSpPr>
            <p:cNvPr id="20503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20504" name="Text Box 153"/>
            <p:cNvSpPr txBox="1">
              <a:spLocks noChangeArrowheads="1"/>
            </p:cNvSpPr>
            <p:nvPr/>
          </p:nvSpPr>
          <p:spPr bwMode="auto">
            <a:xfrm>
              <a:off x="1219200" y="1988389"/>
              <a:ext cx="492446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16</a:t>
              </a:r>
            </a:p>
          </p:txBody>
        </p:sp>
        <p:sp>
          <p:nvSpPr>
            <p:cNvPr id="20505" name="Text Box 154"/>
            <p:cNvSpPr txBox="1">
              <a:spLocks noChangeArrowheads="1"/>
            </p:cNvSpPr>
            <p:nvPr/>
          </p:nvSpPr>
          <p:spPr bwMode="auto">
            <a:xfrm>
              <a:off x="3429000" y="1676399"/>
              <a:ext cx="533400" cy="461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32</a:t>
              </a:r>
            </a:p>
          </p:txBody>
        </p:sp>
      </p:grpSp>
      <p:sp>
        <p:nvSpPr>
          <p:cNvPr id="20483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2BBC382-0592-488F-B4D7-F2863B30047C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19</a:t>
            </a:fld>
            <a:endParaRPr lang="en-US" altLang="en-US" sz="1400" dirty="0"/>
          </a:p>
        </p:txBody>
      </p:sp>
      <p:sp>
        <p:nvSpPr>
          <p:cNvPr id="20484" name="Text Box 189"/>
          <p:cNvSpPr txBox="1">
            <a:spLocks noChangeArrowheads="1"/>
          </p:cNvSpPr>
          <p:nvPr/>
        </p:nvSpPr>
        <p:spPr bwMode="auto">
          <a:xfrm>
            <a:off x="2738439" y="2117725"/>
            <a:ext cx="1279517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B[15], 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B13D57-E48E-4CD0-BA15-A10767BAF7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en-US" altLang="en-US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22305"/>
              </p:ext>
            </p:extLst>
          </p:nvPr>
        </p:nvGraphicFramePr>
        <p:xfrm>
          <a:off x="866205" y="2861151"/>
          <a:ext cx="6713090" cy="3327703"/>
        </p:xfrm>
        <a:graphic>
          <a:graphicData uri="http://schemas.openxmlformats.org/drawingml/2006/table">
            <a:tbl>
              <a:tblPr/>
              <a:tblGrid>
                <a:gridCol w="64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3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33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0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A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done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S4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S5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S6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72" name="Text Box 81"/>
          <p:cNvSpPr txBox="1">
            <a:spLocks noChangeArrowheads="1"/>
          </p:cNvSpPr>
          <p:nvPr/>
        </p:nvSpPr>
        <p:spPr bwMode="auto">
          <a:xfrm>
            <a:off x="4200525" y="190454"/>
            <a:ext cx="4943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Multiply(X, Y, Z, start, done) { </a:t>
            </a:r>
            <a:endParaRPr lang="en-US" altLang="en-US" sz="1800" dirty="0">
              <a:solidFill>
                <a:srgbClr val="CCCC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 If start’ goto S0 </a:t>
            </a:r>
            <a:r>
              <a:rPr lang="en-US" altLang="en-US" sz="1800" dirty="0">
                <a:sym typeface="Wingdings" pitchFamily="2" charset="2"/>
              </a:rPr>
              <a:t>|| </a:t>
            </a:r>
            <a:r>
              <a:rPr lang="en-US" altLang="en-US" sz="1800" dirty="0"/>
              <a:t>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 A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 X || B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Y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done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S2: If B</a:t>
            </a:r>
            <a:r>
              <a:rPr lang="en-US" altLang="en-US" sz="1800" baseline="-25000" dirty="0">
                <a:sym typeface="Wingdings" pitchFamily="2" charset="2"/>
              </a:rPr>
              <a:t>15</a:t>
            </a:r>
            <a:r>
              <a:rPr lang="en-US" altLang="en-US" sz="1800" dirty="0">
                <a:sym typeface="Wingdings" pitchFamily="2" charset="2"/>
              </a:rPr>
              <a:t> = 0 goto S4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S3: M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S5: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Shift(M,L,1) || B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S6: Z: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1|| goto S0;}</a:t>
            </a:r>
            <a:endParaRPr lang="en-US" altLang="en-US" sz="1800" dirty="0"/>
          </a:p>
        </p:txBody>
      </p:sp>
      <p:sp>
        <p:nvSpPr>
          <p:cNvPr id="18" name="Text Box 1156"/>
          <p:cNvSpPr txBox="1">
            <a:spLocks noChangeArrowheads="1"/>
          </p:cNvSpPr>
          <p:nvPr/>
        </p:nvSpPr>
        <p:spPr bwMode="auto">
          <a:xfrm>
            <a:off x="293688" y="46039"/>
            <a:ext cx="169315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/>
              <a:t>operation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</a:rPr>
              <a:t>A </a:t>
            </a: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1800" dirty="0">
                <a:solidFill>
                  <a:srgbClr val="3366FF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6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32874" name="Text Box 1157"/>
          <p:cNvSpPr txBox="1">
            <a:spLocks noChangeArrowheads="1"/>
          </p:cNvSpPr>
          <p:nvPr/>
        </p:nvSpPr>
        <p:spPr bwMode="auto">
          <a:xfrm>
            <a:off x="1873250" y="51955"/>
            <a:ext cx="18557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0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3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6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7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9655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7B13D57-E48E-4CD0-BA15-A10767BAF7E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21</a:t>
            </a:fld>
            <a:endParaRPr lang="en-US" altLang="en-US" sz="1400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1801002"/>
              </p:ext>
            </p:extLst>
          </p:nvPr>
        </p:nvGraphicFramePr>
        <p:xfrm>
          <a:off x="866205" y="2861151"/>
          <a:ext cx="6713090" cy="3327703"/>
        </p:xfrm>
        <a:graphic>
          <a:graphicData uri="http://schemas.openxmlformats.org/drawingml/2006/table">
            <a:tbl>
              <a:tblPr/>
              <a:tblGrid>
                <a:gridCol w="64403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5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7072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5462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7540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130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783344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</a:tblGrid>
              <a:tr h="6604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9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A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C1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C2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Feed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C3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C4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M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C5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Load B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C6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Clr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C7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Inc i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done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S2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S3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S4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S5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595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S6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X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900" dirty="0"/>
                        <a:t>0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1</a:t>
                      </a:r>
                    </a:p>
                  </a:txBody>
                  <a:tcPr marL="91437" marR="91437" marT="45739" marB="457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32872" name="Text Box 81"/>
          <p:cNvSpPr txBox="1">
            <a:spLocks noChangeArrowheads="1"/>
          </p:cNvSpPr>
          <p:nvPr/>
        </p:nvSpPr>
        <p:spPr bwMode="auto">
          <a:xfrm>
            <a:off x="4222750" y="-9525"/>
            <a:ext cx="494347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Multiply(X, Y, Z, start, done) { </a:t>
            </a:r>
            <a:endParaRPr lang="en-US" altLang="en-US" sz="1800" dirty="0">
              <a:solidFill>
                <a:srgbClr val="CCCCCC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 If start’ goto S0 </a:t>
            </a:r>
            <a:r>
              <a:rPr lang="en-US" altLang="en-US" sz="1800" dirty="0">
                <a:sym typeface="Wingdings" pitchFamily="2" charset="2"/>
              </a:rPr>
              <a:t>|| </a:t>
            </a:r>
            <a:r>
              <a:rPr lang="en-US" altLang="en-US" sz="1800" dirty="0"/>
              <a:t>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/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 A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 X || B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Y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 || done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S2: If B</a:t>
            </a:r>
            <a:r>
              <a:rPr lang="en-US" altLang="en-US" sz="1800" baseline="-25000" dirty="0">
                <a:sym typeface="Wingdings" pitchFamily="2" charset="2"/>
              </a:rPr>
              <a:t>15</a:t>
            </a:r>
            <a:r>
              <a:rPr lang="en-US" altLang="en-US" sz="1800" dirty="0">
                <a:sym typeface="Wingdings" pitchFamily="2" charset="2"/>
              </a:rPr>
              <a:t> = 0 goto S4 || i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S3: M 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S5: M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Shift(M,L,1) || B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S6: Z: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M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1|| goto S0;}</a:t>
            </a:r>
            <a:endParaRPr lang="en-US" altLang="en-US" sz="1800" dirty="0"/>
          </a:p>
        </p:txBody>
      </p:sp>
      <p:sp>
        <p:nvSpPr>
          <p:cNvPr id="18" name="Text Box 1156"/>
          <p:cNvSpPr txBox="1">
            <a:spLocks noChangeArrowheads="1"/>
          </p:cNvSpPr>
          <p:nvPr/>
        </p:nvSpPr>
        <p:spPr bwMode="auto">
          <a:xfrm>
            <a:off x="293688" y="46039"/>
            <a:ext cx="1693156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32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5pPr>
            <a:lvl6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6pPr>
            <a:lvl7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7pPr>
            <a:lvl8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8pPr>
            <a:lvl9pPr eaLnBrk="0" hangingPunct="0">
              <a:defRPr sz="2000">
                <a:solidFill>
                  <a:schemeClr val="tx1"/>
                </a:solidFill>
                <a:latin typeface="Times New Roman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1800" dirty="0"/>
              <a:t>operation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</a:rPr>
              <a:t>A </a:t>
            </a: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 Load (X) </a:t>
            </a:r>
          </a:p>
          <a:p>
            <a:pPr>
              <a:defRPr/>
            </a:pPr>
            <a:r>
              <a:rPr lang="en-US" sz="1800" b="1" dirty="0">
                <a:solidFill>
                  <a:srgbClr val="3366FF"/>
                </a:solidFill>
                <a:sym typeface="Wingdings" charset="0"/>
              </a:rPr>
              <a:t>B  Load (Y)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Clear(M)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i Clear(i)</a:t>
            </a:r>
          </a:p>
          <a:p>
            <a:pPr>
              <a:defRPr/>
            </a:pPr>
            <a:r>
              <a:rPr lang="en-US" sz="1800" dirty="0">
                <a:solidFill>
                  <a:srgbClr val="FF0000"/>
                </a:solidFill>
                <a:sym typeface="Wingdings" charset="0"/>
              </a:rPr>
              <a:t>i  INC(i)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M Add(M,A)</a:t>
            </a:r>
          </a:p>
          <a:p>
            <a:pPr>
              <a:defRPr/>
            </a:pPr>
            <a:r>
              <a:rPr lang="en-US" sz="1800" b="1" dirty="0">
                <a:solidFill>
                  <a:srgbClr val="0000FF"/>
                </a:solidFill>
                <a:sym typeface="Wingdings" charset="0"/>
              </a:rPr>
              <a:t>M  SHL(M)</a:t>
            </a:r>
          </a:p>
          <a:p>
            <a:pPr>
              <a:defRPr/>
            </a:pPr>
            <a:r>
              <a:rPr lang="en-US" sz="1800" dirty="0">
                <a:solidFill>
                  <a:srgbClr val="3366FF"/>
                </a:solidFill>
                <a:sym typeface="Wingdings" charset="0"/>
              </a:rPr>
              <a:t>B  SHL(B)</a:t>
            </a:r>
          </a:p>
          <a:p>
            <a:pPr>
              <a:defRPr/>
            </a:pPr>
            <a:endParaRPr lang="en-US" sz="1600" dirty="0">
              <a:solidFill>
                <a:schemeClr val="bg2">
                  <a:lumMod val="50000"/>
                </a:schemeClr>
              </a:solidFill>
              <a:sym typeface="Wingdings" charset="0"/>
            </a:endParaRPr>
          </a:p>
        </p:txBody>
      </p:sp>
      <p:sp>
        <p:nvSpPr>
          <p:cNvPr id="32874" name="Text Box 1157"/>
          <p:cNvSpPr txBox="1">
            <a:spLocks noChangeArrowheads="1"/>
          </p:cNvSpPr>
          <p:nvPr/>
        </p:nvSpPr>
        <p:spPr bwMode="auto">
          <a:xfrm>
            <a:off x="1873250" y="51955"/>
            <a:ext cx="1855788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control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0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3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6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7 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=0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1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4</a:t>
            </a:r>
            <a:r>
              <a:rPr lang="en-US" altLang="en-US" sz="1800" dirty="0">
                <a:solidFill>
                  <a:srgbClr val="FF0000"/>
                </a:solidFill>
              </a:rPr>
              <a:t>=1</a:t>
            </a:r>
            <a:endParaRPr lang="en-US" altLang="en-US" sz="1800" baseline="-16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</a:rPr>
              <a:t>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2</a:t>
            </a:r>
            <a:r>
              <a:rPr lang="en-US" altLang="en-US" sz="1800" dirty="0">
                <a:solidFill>
                  <a:srgbClr val="FF0000"/>
                </a:solidFill>
              </a:rPr>
              <a:t>=1 and C</a:t>
            </a:r>
            <a:r>
              <a:rPr lang="en-US" altLang="en-US" sz="1800" baseline="-16000" dirty="0">
                <a:solidFill>
                  <a:srgbClr val="FF0000"/>
                </a:solidFill>
              </a:rPr>
              <a:t>5</a:t>
            </a:r>
            <a:r>
              <a:rPr lang="en-US" altLang="en-US" sz="1800" dirty="0">
                <a:solidFill>
                  <a:srgbClr val="FF0000"/>
                </a:solidFill>
              </a:rPr>
              <a:t> =1 </a:t>
            </a:r>
            <a:endParaRPr lang="en-US" altLang="en-US" sz="1800" baseline="-16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21842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74"/>
          <p:cNvSpPr>
            <a:spLocks noChangeArrowheads="1"/>
          </p:cNvSpPr>
          <p:nvPr/>
        </p:nvSpPr>
        <p:spPr bwMode="auto">
          <a:xfrm>
            <a:off x="228600" y="152400"/>
            <a:ext cx="676275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Design of the Control Subsystem</a:t>
            </a:r>
          </a:p>
        </p:txBody>
      </p:sp>
      <p:sp>
        <p:nvSpPr>
          <p:cNvPr id="23555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7121BD5-335A-428C-ABD5-5C9E2B411D7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22</a:t>
            </a:fld>
            <a:endParaRPr lang="en-US" altLang="en-US" sz="1400" dirty="0"/>
          </a:p>
        </p:txBody>
      </p:sp>
      <p:sp>
        <p:nvSpPr>
          <p:cNvPr id="23556" name="Text Box 81"/>
          <p:cNvSpPr txBox="1">
            <a:spLocks noChangeArrowheads="1"/>
          </p:cNvSpPr>
          <p:nvPr/>
        </p:nvSpPr>
        <p:spPr bwMode="auto">
          <a:xfrm>
            <a:off x="443689" y="1409391"/>
            <a:ext cx="6547661" cy="37856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S0: </a:t>
            </a:r>
            <a:r>
              <a:rPr lang="en-US" altLang="en-US" sz="2400" dirty="0">
                <a:solidFill>
                  <a:srgbClr val="000000"/>
                </a:solidFill>
              </a:rPr>
              <a:t>If start’ goto S0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000000"/>
                </a:solidFill>
              </a:rPr>
              <a:t>done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S1: </a:t>
            </a:r>
            <a:r>
              <a:rPr lang="en-US" altLang="en-US" sz="2400" dirty="0">
                <a:solidFill>
                  <a:srgbClr val="000000"/>
                </a:solidFill>
              </a:rPr>
              <a:t>A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X || B 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Y || i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M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 || done 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S2: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If B</a:t>
            </a:r>
            <a:r>
              <a:rPr lang="en-US" altLang="en-US" sz="2400" baseline="-25000" dirty="0">
                <a:solidFill>
                  <a:srgbClr val="00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 = 0 goto S4 || i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400" dirty="0">
                <a:sym typeface="Wingdings" pitchFamily="2" charset="2"/>
              </a:rPr>
              <a:t>M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S4: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Shift(M,L,1) || B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Shift(B,L,1) || 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Z: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M || done</a:t>
            </a:r>
            <a:r>
              <a:rPr lang="en-US" altLang="en-US" sz="2400" b="1" dirty="0">
                <a:solidFill>
                  <a:srgbClr val="000000"/>
                </a:solidFill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1|| goto S0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000000"/>
                </a:solidFill>
                <a:sym typeface="Wingdings" pitchFamily="2" charset="2"/>
              </a:rPr>
              <a:t>}</a:t>
            </a:r>
            <a:endParaRPr lang="en-US" altLang="en-US" sz="2400" dirty="0">
              <a:solidFill>
                <a:srgbClr val="000000"/>
              </a:solidFill>
            </a:endParaRPr>
          </a:p>
        </p:txBody>
      </p:sp>
      <p:grpSp>
        <p:nvGrpSpPr>
          <p:cNvPr id="5" name="Group 109"/>
          <p:cNvGrpSpPr>
            <a:grpSpLocks/>
          </p:cNvGrpSpPr>
          <p:nvPr/>
        </p:nvGrpSpPr>
        <p:grpSpPr bwMode="auto">
          <a:xfrm>
            <a:off x="4959608" y="990600"/>
            <a:ext cx="3844975" cy="1752600"/>
            <a:chOff x="4648200" y="4505664"/>
            <a:chExt cx="3845254" cy="1752600"/>
          </a:xfrm>
        </p:grpSpPr>
        <p:sp>
          <p:nvSpPr>
            <p:cNvPr id="6" name="Line 186"/>
            <p:cNvSpPr>
              <a:spLocks noChangeShapeType="1"/>
            </p:cNvSpPr>
            <p:nvPr/>
          </p:nvSpPr>
          <p:spPr bwMode="auto">
            <a:xfrm>
              <a:off x="5257800" y="4953000"/>
              <a:ext cx="10668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" name="Rectangle 187"/>
            <p:cNvSpPr>
              <a:spLocks noChangeArrowheads="1"/>
            </p:cNvSpPr>
            <p:nvPr/>
          </p:nvSpPr>
          <p:spPr bwMode="auto">
            <a:xfrm>
              <a:off x="6324599" y="4505664"/>
              <a:ext cx="1212413" cy="1752600"/>
            </a:xfrm>
            <a:prstGeom prst="rect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Subsystem</a:t>
              </a:r>
            </a:p>
          </p:txBody>
        </p:sp>
        <p:sp>
          <p:nvSpPr>
            <p:cNvPr id="8" name="Line 188"/>
            <p:cNvSpPr>
              <a:spLocks noChangeShapeType="1"/>
            </p:cNvSpPr>
            <p:nvPr/>
          </p:nvSpPr>
          <p:spPr bwMode="auto">
            <a:xfrm>
              <a:off x="5334000" y="54102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" name="Text Box 189"/>
            <p:cNvSpPr txBox="1">
              <a:spLocks noChangeArrowheads="1"/>
            </p:cNvSpPr>
            <p:nvPr/>
          </p:nvSpPr>
          <p:spPr bwMode="auto">
            <a:xfrm>
              <a:off x="4648200" y="5195888"/>
              <a:ext cx="78264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B[15]</a:t>
              </a:r>
            </a:p>
          </p:txBody>
        </p:sp>
        <p:sp>
          <p:nvSpPr>
            <p:cNvPr id="10" name="Rectangle 211"/>
            <p:cNvSpPr>
              <a:spLocks noChangeArrowheads="1"/>
            </p:cNvSpPr>
            <p:nvPr/>
          </p:nvSpPr>
          <p:spPr bwMode="auto">
            <a:xfrm>
              <a:off x="7815811" y="4825041"/>
              <a:ext cx="583856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0-7</a:t>
              </a:r>
            </a:p>
          </p:txBody>
        </p:sp>
        <p:sp>
          <p:nvSpPr>
            <p:cNvPr id="11" name="Line 215"/>
            <p:cNvSpPr>
              <a:spLocks noChangeShapeType="1"/>
            </p:cNvSpPr>
            <p:nvPr/>
          </p:nvSpPr>
          <p:spPr bwMode="auto">
            <a:xfrm>
              <a:off x="7525121" y="50292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2" name="Line 221"/>
            <p:cNvSpPr>
              <a:spLocks noChangeShapeType="1"/>
            </p:cNvSpPr>
            <p:nvPr/>
          </p:nvSpPr>
          <p:spPr bwMode="auto">
            <a:xfrm>
              <a:off x="7498377" y="5715000"/>
              <a:ext cx="3810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Line 225"/>
            <p:cNvSpPr>
              <a:spLocks noChangeShapeType="1"/>
            </p:cNvSpPr>
            <p:nvPr/>
          </p:nvSpPr>
          <p:spPr bwMode="auto">
            <a:xfrm>
              <a:off x="5334000" y="5867400"/>
              <a:ext cx="990600" cy="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Text Box 227"/>
            <p:cNvSpPr txBox="1">
              <a:spLocks noChangeArrowheads="1"/>
            </p:cNvSpPr>
            <p:nvPr/>
          </p:nvSpPr>
          <p:spPr bwMode="auto">
            <a:xfrm>
              <a:off x="4708525" y="5638800"/>
              <a:ext cx="62393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start</a:t>
              </a:r>
            </a:p>
          </p:txBody>
        </p:sp>
        <p:sp>
          <p:nvSpPr>
            <p:cNvPr id="15" name="Text Box 228"/>
            <p:cNvSpPr txBox="1">
              <a:spLocks noChangeArrowheads="1"/>
            </p:cNvSpPr>
            <p:nvPr/>
          </p:nvSpPr>
          <p:spPr bwMode="auto">
            <a:xfrm>
              <a:off x="7810204" y="5493588"/>
              <a:ext cx="68325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done</a:t>
              </a:r>
            </a:p>
          </p:txBody>
        </p:sp>
        <p:sp>
          <p:nvSpPr>
            <p:cNvPr id="16" name="TextBox 87"/>
            <p:cNvSpPr txBox="1">
              <a:spLocks noChangeArrowheads="1"/>
            </p:cNvSpPr>
            <p:nvPr/>
          </p:nvSpPr>
          <p:spPr bwMode="auto">
            <a:xfrm>
              <a:off x="4803500" y="4724400"/>
              <a:ext cx="55339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i[4]</a:t>
              </a: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4"/>
          <p:cNvSpPr>
            <a:spLocks noChangeArrowheads="1"/>
          </p:cNvSpPr>
          <p:nvPr/>
        </p:nvSpPr>
        <p:spPr bwMode="auto">
          <a:xfrm>
            <a:off x="228600" y="152400"/>
            <a:ext cx="4267200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chemeClr val="tx2"/>
                </a:solidFill>
              </a:rPr>
              <a:t>Control Subsystem</a:t>
            </a:r>
          </a:p>
        </p:txBody>
      </p:sp>
      <p:sp>
        <p:nvSpPr>
          <p:cNvPr id="24579" name="Slide Number Placeholder 3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F941F22-1226-4E6B-BEBD-22588E8E08F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23</a:t>
            </a:fld>
            <a:endParaRPr lang="en-US" altLang="en-US" sz="1400" dirty="0"/>
          </a:p>
        </p:txBody>
      </p:sp>
      <p:grpSp>
        <p:nvGrpSpPr>
          <p:cNvPr id="24580" name="Group 1"/>
          <p:cNvGrpSpPr>
            <a:grpSpLocks/>
          </p:cNvGrpSpPr>
          <p:nvPr/>
        </p:nvGrpSpPr>
        <p:grpSpPr bwMode="auto">
          <a:xfrm>
            <a:off x="4427540" y="1154114"/>
            <a:ext cx="5081587" cy="4154487"/>
            <a:chOff x="4214395" y="1154113"/>
            <a:chExt cx="5081588" cy="4154487"/>
          </a:xfrm>
        </p:grpSpPr>
        <p:sp>
          <p:nvSpPr>
            <p:cNvPr id="24582" name="Oval 174"/>
            <p:cNvSpPr>
              <a:spLocks noChangeArrowheads="1"/>
            </p:cNvSpPr>
            <p:nvPr/>
          </p:nvSpPr>
          <p:spPr bwMode="auto">
            <a:xfrm>
              <a:off x="4823995" y="1346200"/>
              <a:ext cx="685800" cy="685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4583" name="Oval 144"/>
            <p:cNvSpPr>
              <a:spLocks noChangeArrowheads="1"/>
            </p:cNvSpPr>
            <p:nvPr/>
          </p:nvSpPr>
          <p:spPr bwMode="auto">
            <a:xfrm>
              <a:off x="5281195" y="13462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24584" name="Oval 147"/>
            <p:cNvSpPr>
              <a:spLocks noChangeArrowheads="1"/>
            </p:cNvSpPr>
            <p:nvPr/>
          </p:nvSpPr>
          <p:spPr bwMode="auto">
            <a:xfrm>
              <a:off x="5281195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24585" name="Oval 148"/>
            <p:cNvSpPr>
              <a:spLocks noChangeArrowheads="1"/>
            </p:cNvSpPr>
            <p:nvPr/>
          </p:nvSpPr>
          <p:spPr bwMode="auto">
            <a:xfrm>
              <a:off x="5281195" y="3479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24586" name="Oval 149"/>
            <p:cNvSpPr>
              <a:spLocks noChangeArrowheads="1"/>
            </p:cNvSpPr>
            <p:nvPr/>
          </p:nvSpPr>
          <p:spPr bwMode="auto">
            <a:xfrm>
              <a:off x="5281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24587" name="Oval 151"/>
            <p:cNvSpPr>
              <a:spLocks noChangeArrowheads="1"/>
            </p:cNvSpPr>
            <p:nvPr/>
          </p:nvSpPr>
          <p:spPr bwMode="auto">
            <a:xfrm>
              <a:off x="7551320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24588" name="Oval 153"/>
            <p:cNvSpPr>
              <a:spLocks noChangeArrowheads="1"/>
            </p:cNvSpPr>
            <p:nvPr/>
          </p:nvSpPr>
          <p:spPr bwMode="auto">
            <a:xfrm>
              <a:off x="7567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24589" name="Line 160"/>
            <p:cNvSpPr>
              <a:spLocks noChangeShapeType="1"/>
            </p:cNvSpPr>
            <p:nvPr/>
          </p:nvSpPr>
          <p:spPr bwMode="auto">
            <a:xfrm>
              <a:off x="5585995" y="2032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0" name="Line 161"/>
            <p:cNvSpPr>
              <a:spLocks noChangeShapeType="1"/>
            </p:cNvSpPr>
            <p:nvPr/>
          </p:nvSpPr>
          <p:spPr bwMode="auto">
            <a:xfrm>
              <a:off x="5585995" y="3098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1" name="Line 162"/>
            <p:cNvSpPr>
              <a:spLocks noChangeShapeType="1"/>
            </p:cNvSpPr>
            <p:nvPr/>
          </p:nvSpPr>
          <p:spPr bwMode="auto">
            <a:xfrm>
              <a:off x="5585995" y="4165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2" name="Text Box 164"/>
            <p:cNvSpPr txBox="1">
              <a:spLocks noChangeArrowheads="1"/>
            </p:cNvSpPr>
            <p:nvPr/>
          </p:nvSpPr>
          <p:spPr bwMode="auto">
            <a:xfrm>
              <a:off x="4679533" y="4225925"/>
              <a:ext cx="99377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24593" name="Line 175"/>
            <p:cNvSpPr>
              <a:spLocks noChangeShapeType="1"/>
            </p:cNvSpPr>
            <p:nvPr/>
          </p:nvSpPr>
          <p:spPr bwMode="auto">
            <a:xfrm flipV="1">
              <a:off x="5281195" y="1955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594" name="Text Box 176"/>
            <p:cNvSpPr txBox="1">
              <a:spLocks noChangeArrowheads="1"/>
            </p:cNvSpPr>
            <p:nvPr/>
          </p:nvSpPr>
          <p:spPr bwMode="auto">
            <a:xfrm>
              <a:off x="4214395" y="1651000"/>
              <a:ext cx="65915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24595" name="Text Box 177"/>
            <p:cNvSpPr txBox="1">
              <a:spLocks noChangeArrowheads="1"/>
            </p:cNvSpPr>
            <p:nvPr/>
          </p:nvSpPr>
          <p:spPr bwMode="auto">
            <a:xfrm>
              <a:off x="5630445" y="1993900"/>
              <a:ext cx="582211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cxnSp>
          <p:nvCxnSpPr>
            <p:cNvPr id="35" name="Straight Arrow Connector 34"/>
            <p:cNvCxnSpPr>
              <a:stCxn id="24586" idx="6"/>
              <a:endCxn id="24588" idx="2"/>
            </p:cNvCxnSpPr>
            <p:nvPr/>
          </p:nvCxnSpPr>
          <p:spPr bwMode="auto">
            <a:xfrm>
              <a:off x="5966995" y="4965700"/>
              <a:ext cx="1600200" cy="158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37" name="Straight Arrow Connector 36"/>
            <p:cNvCxnSpPr>
              <a:stCxn id="24588" idx="0"/>
              <a:endCxn id="24587" idx="4"/>
            </p:cNvCxnSpPr>
            <p:nvPr/>
          </p:nvCxnSpPr>
          <p:spPr bwMode="auto">
            <a:xfrm rot="16200000" flipV="1">
              <a:off x="7140159" y="3852862"/>
              <a:ext cx="1524000" cy="15875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4598" name="TextBox 37"/>
            <p:cNvSpPr txBox="1">
              <a:spLocks noChangeArrowheads="1"/>
            </p:cNvSpPr>
            <p:nvPr/>
          </p:nvSpPr>
          <p:spPr bwMode="auto">
            <a:xfrm>
              <a:off x="8310145" y="3717925"/>
              <a:ext cx="985838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40" name="Freeform 39"/>
            <p:cNvSpPr/>
            <p:nvPr/>
          </p:nvSpPr>
          <p:spPr bwMode="auto">
            <a:xfrm>
              <a:off x="5951120" y="3975100"/>
              <a:ext cx="1630362" cy="820738"/>
            </a:xfrm>
            <a:custGeom>
              <a:avLst/>
              <a:gdLst>
                <a:gd name="connsiteX0" fmla="*/ 0 w 1687132"/>
                <a:gd name="connsiteY0" fmla="*/ 0 h 837126"/>
                <a:gd name="connsiteX1" fmla="*/ 785611 w 1687132"/>
                <a:gd name="connsiteY1" fmla="*/ 579549 h 837126"/>
                <a:gd name="connsiteX2" fmla="*/ 1687132 w 1687132"/>
                <a:gd name="connsiteY2" fmla="*/ 837126 h 83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7132" h="837126">
                  <a:moveTo>
                    <a:pt x="0" y="0"/>
                  </a:moveTo>
                  <a:cubicBezTo>
                    <a:pt x="252211" y="220014"/>
                    <a:pt x="504422" y="440028"/>
                    <a:pt x="785611" y="579549"/>
                  </a:cubicBezTo>
                  <a:cubicBezTo>
                    <a:pt x="1066800" y="719070"/>
                    <a:pt x="1376966" y="778098"/>
                    <a:pt x="1687132" y="837126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800" dirty="0"/>
                <a:t>B[15]</a:t>
              </a:r>
              <a:r>
                <a:rPr lang="ja-JP" altLang="en-US" sz="1800"/>
                <a:t>’</a:t>
              </a:r>
              <a:endParaRPr lang="en-US" altLang="en-US" sz="1800" dirty="0"/>
            </a:p>
          </p:txBody>
        </p:sp>
        <p:sp>
          <p:nvSpPr>
            <p:cNvPr id="41" name="Freeform 40"/>
            <p:cNvSpPr/>
            <p:nvPr/>
          </p:nvSpPr>
          <p:spPr bwMode="auto">
            <a:xfrm flipV="1">
              <a:off x="5992395" y="2967038"/>
              <a:ext cx="1609725" cy="933450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601" name="TextBox 41"/>
            <p:cNvSpPr txBox="1">
              <a:spLocks noChangeArrowheads="1"/>
            </p:cNvSpPr>
            <p:nvPr/>
          </p:nvSpPr>
          <p:spPr bwMode="auto">
            <a:xfrm>
              <a:off x="7222708" y="3821113"/>
              <a:ext cx="59503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i[4]’</a:t>
              </a:r>
            </a:p>
          </p:txBody>
        </p:sp>
        <p:sp>
          <p:nvSpPr>
            <p:cNvPr id="43" name="Freeform 42"/>
            <p:cNvSpPr/>
            <p:nvPr/>
          </p:nvSpPr>
          <p:spPr bwMode="auto">
            <a:xfrm>
              <a:off x="5895557" y="1474788"/>
              <a:ext cx="1228725" cy="46037"/>
            </a:xfrm>
            <a:custGeom>
              <a:avLst/>
              <a:gdLst>
                <a:gd name="connsiteX0" fmla="*/ 1983347 w 1983347"/>
                <a:gd name="connsiteY0" fmla="*/ 1013138 h 1013138"/>
                <a:gd name="connsiteX1" fmla="*/ 1622738 w 1983347"/>
                <a:gd name="connsiteY1" fmla="*/ 150253 h 1013138"/>
                <a:gd name="connsiteX2" fmla="*/ 0 w 1983347"/>
                <a:gd name="connsiteY2" fmla="*/ 111617 h 101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347" h="1013138">
                  <a:moveTo>
                    <a:pt x="1983347" y="1013138"/>
                  </a:moveTo>
                  <a:cubicBezTo>
                    <a:pt x="1968321" y="656822"/>
                    <a:pt x="1953296" y="300506"/>
                    <a:pt x="1622738" y="150253"/>
                  </a:cubicBezTo>
                  <a:cubicBezTo>
                    <a:pt x="1292180" y="0"/>
                    <a:pt x="646090" y="55808"/>
                    <a:pt x="0" y="111617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4603" name="Oval 151"/>
            <p:cNvSpPr>
              <a:spLocks noChangeArrowheads="1"/>
            </p:cNvSpPr>
            <p:nvPr/>
          </p:nvSpPr>
          <p:spPr bwMode="auto">
            <a:xfrm>
              <a:off x="7127458" y="1154113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26" name="Freeform 25"/>
            <p:cNvSpPr/>
            <p:nvPr/>
          </p:nvSpPr>
          <p:spPr bwMode="auto">
            <a:xfrm>
              <a:off x="7841833" y="1238250"/>
              <a:ext cx="393700" cy="3608388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sp>
        <p:nvSpPr>
          <p:cNvPr id="24581" name="Text Box 81"/>
          <p:cNvSpPr txBox="1">
            <a:spLocks noChangeArrowheads="1"/>
          </p:cNvSpPr>
          <p:nvPr/>
        </p:nvSpPr>
        <p:spPr bwMode="auto">
          <a:xfrm>
            <a:off x="484909" y="1472358"/>
            <a:ext cx="4552231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Multiply(X, Y, Z, start, done)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S0: If start’ goto S0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</a:rPr>
              <a:t>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</a:rPr>
              <a:t>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S1: </a:t>
            </a:r>
            <a:r>
              <a:rPr lang="en-US" altLang="en-US" sz="2400" dirty="0"/>
              <a:t>A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Y || i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 || M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S2: If B</a:t>
            </a:r>
            <a:r>
              <a:rPr lang="en-US" altLang="en-US" sz="2400" baseline="-25000" dirty="0">
                <a:solidFill>
                  <a:srgbClr val="FF0000"/>
                </a:solidFill>
                <a:sym typeface="Wingdings" pitchFamily="2" charset="2"/>
              </a:rPr>
              <a:t>15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= 0 goto S4 </a:t>
            </a:r>
            <a:r>
              <a:rPr lang="en-US" altLang="en-US" sz="2400" dirty="0">
                <a:sym typeface="Wingdings" pitchFamily="2" charset="2"/>
              </a:rPr>
              <a:t>|| i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i+1;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S3: </a:t>
            </a:r>
            <a:r>
              <a:rPr lang="en-US" altLang="en-US" sz="2400" dirty="0">
                <a:sym typeface="Wingdings" pitchFamily="2" charset="2"/>
              </a:rPr>
              <a:t>M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M+A;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S4: if i&gt;= 16, goto S6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S5: </a:t>
            </a:r>
            <a:r>
              <a:rPr lang="en-US" altLang="en-US" sz="2400" dirty="0">
                <a:sym typeface="Wingdings" pitchFamily="2" charset="2"/>
              </a:rPr>
              <a:t>M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Shift(M,L,1) || B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Shift(B,L,1)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goto S2;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S6: </a:t>
            </a:r>
            <a:r>
              <a:rPr lang="en-US" altLang="en-US" sz="2400" dirty="0">
                <a:sym typeface="Wingdings" pitchFamily="2" charset="2"/>
              </a:rPr>
              <a:t>Z: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M 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1|| goto S0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}</a:t>
            </a:r>
            <a:endParaRPr lang="en-US" altLang="en-US" sz="2400" dirty="0">
              <a:solidFill>
                <a:srgbClr val="CCCCCC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18508" y="186384"/>
            <a:ext cx="376314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/>
              <a:t>State Assignment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2309131"/>
              </p:ext>
            </p:extLst>
          </p:nvPr>
        </p:nvGraphicFramePr>
        <p:xfrm>
          <a:off x="429495" y="1313873"/>
          <a:ext cx="2008910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044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044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/>
                        <a:t>Binary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512303"/>
              </p:ext>
            </p:extLst>
          </p:nvPr>
        </p:nvGraphicFramePr>
        <p:xfrm>
          <a:off x="2809837" y="1300019"/>
          <a:ext cx="2022764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1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Gray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467919"/>
              </p:ext>
            </p:extLst>
          </p:nvPr>
        </p:nvGraphicFramePr>
        <p:xfrm>
          <a:off x="5165099" y="1291506"/>
          <a:ext cx="3341592" cy="4114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113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302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800" dirty="0"/>
                        <a:t>One Hot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7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6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5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4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3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2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1</a:t>
                      </a:r>
                      <a:r>
                        <a:rPr lang="en-US" sz="2400" dirty="0"/>
                        <a:t>b</a:t>
                      </a:r>
                      <a:r>
                        <a:rPr lang="en-US" sz="2400" baseline="-2500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0 0 0 0 0 0 0 1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0 0 0 0 0 0 1 0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0 0 0 0 0 1 0 0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0 0 0 0 1 0 0 0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0 0 0 1 0 0 0 0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0 0 1 0 0 0 0 0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0 1 0 0 0 0 0 0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2400" dirty="0"/>
                        <a:t>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1 0 0 0 0 0 0 0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06582" y="5749636"/>
            <a:ext cx="7087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One Hot Encoding: n bits for n states. Bit i=1 for state i.</a:t>
            </a:r>
          </a:p>
        </p:txBody>
      </p:sp>
    </p:spTree>
    <p:extLst>
      <p:ext uri="{BB962C8B-B14F-4D97-AF65-F5344CB8AC3E}">
        <p14:creationId xmlns:p14="http://schemas.microsoft.com/office/powerpoint/2010/main" val="27966440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25</a:t>
            </a:fld>
            <a:endParaRPr lang="en-US" altLang="en-US" sz="1400" dirty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52928" y="0"/>
            <a:ext cx="83100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38200" y="1524001"/>
            <a:ext cx="76200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4"/>
          <p:cNvSpPr>
            <a:spLocks noChangeArrowheads="1"/>
          </p:cNvSpPr>
          <p:nvPr/>
        </p:nvSpPr>
        <p:spPr bwMode="auto">
          <a:xfrm>
            <a:off x="4691063" y="904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699" name="Line 7"/>
          <p:cNvSpPr>
            <a:spLocks noChangeShapeType="1"/>
          </p:cNvSpPr>
          <p:nvPr/>
        </p:nvSpPr>
        <p:spPr bwMode="auto">
          <a:xfrm>
            <a:off x="4843463" y="15144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0" name="AutoShape 8"/>
          <p:cNvSpPr>
            <a:spLocks noChangeArrowheads="1"/>
          </p:cNvSpPr>
          <p:nvPr/>
        </p:nvSpPr>
        <p:spPr bwMode="auto">
          <a:xfrm rot="5400000">
            <a:off x="4805363" y="185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01" name="Line 9"/>
          <p:cNvSpPr>
            <a:spLocks noChangeShapeType="1"/>
          </p:cNvSpPr>
          <p:nvPr/>
        </p:nvSpPr>
        <p:spPr bwMode="auto">
          <a:xfrm>
            <a:off x="5072063" y="166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2" name="Text Box 10"/>
          <p:cNvSpPr txBox="1">
            <a:spLocks noChangeArrowheads="1"/>
          </p:cNvSpPr>
          <p:nvPr/>
        </p:nvSpPr>
        <p:spPr bwMode="auto">
          <a:xfrm>
            <a:off x="5057777" y="1514475"/>
            <a:ext cx="540533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600" dirty="0"/>
              <a:t>start</a:t>
            </a:r>
          </a:p>
        </p:txBody>
      </p:sp>
      <p:sp>
        <p:nvSpPr>
          <p:cNvPr id="29703" name="Line 11"/>
          <p:cNvSpPr>
            <a:spLocks noChangeShapeType="1"/>
          </p:cNvSpPr>
          <p:nvPr/>
        </p:nvSpPr>
        <p:spPr bwMode="auto">
          <a:xfrm flipH="1">
            <a:off x="4386263" y="16668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4" name="Line 12"/>
          <p:cNvSpPr>
            <a:spLocks noChangeShapeType="1"/>
          </p:cNvSpPr>
          <p:nvPr/>
        </p:nvSpPr>
        <p:spPr bwMode="auto">
          <a:xfrm>
            <a:off x="4386263" y="166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5" name="AutoShape 13"/>
          <p:cNvSpPr>
            <a:spLocks noChangeArrowheads="1"/>
          </p:cNvSpPr>
          <p:nvPr/>
        </p:nvSpPr>
        <p:spPr bwMode="auto">
          <a:xfrm rot="5400000">
            <a:off x="4119563" y="185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06" name="Line 14"/>
          <p:cNvSpPr>
            <a:spLocks noChangeShapeType="1"/>
          </p:cNvSpPr>
          <p:nvPr/>
        </p:nvSpPr>
        <p:spPr bwMode="auto">
          <a:xfrm>
            <a:off x="4157663" y="15906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7" name="Text Box 15"/>
          <p:cNvSpPr txBox="1">
            <a:spLocks noChangeArrowheads="1"/>
          </p:cNvSpPr>
          <p:nvPr/>
        </p:nvSpPr>
        <p:spPr bwMode="auto">
          <a:xfrm>
            <a:off x="3978276" y="1222375"/>
            <a:ext cx="65915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start’</a:t>
            </a:r>
          </a:p>
        </p:txBody>
      </p:sp>
      <p:sp>
        <p:nvSpPr>
          <p:cNvPr id="29708" name="Line 16"/>
          <p:cNvSpPr>
            <a:spLocks noChangeShapeType="1"/>
          </p:cNvSpPr>
          <p:nvPr/>
        </p:nvSpPr>
        <p:spPr bwMode="auto">
          <a:xfrm>
            <a:off x="4233863" y="2200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09" name="Line 17"/>
          <p:cNvSpPr>
            <a:spLocks noChangeShapeType="1"/>
          </p:cNvSpPr>
          <p:nvPr/>
        </p:nvSpPr>
        <p:spPr bwMode="auto">
          <a:xfrm flipH="1">
            <a:off x="3852863" y="2352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0" name="Line 18"/>
          <p:cNvSpPr>
            <a:spLocks noChangeShapeType="1"/>
          </p:cNvSpPr>
          <p:nvPr/>
        </p:nvSpPr>
        <p:spPr bwMode="auto">
          <a:xfrm flipV="1">
            <a:off x="3852863" y="295275"/>
            <a:ext cx="0" cy="2057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1" name="Line 19"/>
          <p:cNvSpPr>
            <a:spLocks noChangeShapeType="1"/>
          </p:cNvSpPr>
          <p:nvPr/>
        </p:nvSpPr>
        <p:spPr bwMode="auto">
          <a:xfrm>
            <a:off x="4995863" y="676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2" name="Line 20"/>
          <p:cNvSpPr>
            <a:spLocks noChangeShapeType="1"/>
          </p:cNvSpPr>
          <p:nvPr/>
        </p:nvSpPr>
        <p:spPr bwMode="auto">
          <a:xfrm>
            <a:off x="4919663" y="2200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3" name="AutoShape 21"/>
          <p:cNvSpPr>
            <a:spLocks noChangeArrowheads="1"/>
          </p:cNvSpPr>
          <p:nvPr/>
        </p:nvSpPr>
        <p:spPr bwMode="auto">
          <a:xfrm rot="16200000">
            <a:off x="4691063" y="5578475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14" name="Rectangle 23"/>
          <p:cNvSpPr>
            <a:spLocks noChangeArrowheads="1"/>
          </p:cNvSpPr>
          <p:nvPr/>
        </p:nvSpPr>
        <p:spPr bwMode="auto">
          <a:xfrm>
            <a:off x="4538663" y="3444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</a:t>
            </a:r>
          </a:p>
        </p:txBody>
      </p:sp>
      <p:sp>
        <p:nvSpPr>
          <p:cNvPr id="29715" name="Rectangle 29"/>
          <p:cNvSpPr>
            <a:spLocks noChangeArrowheads="1"/>
          </p:cNvSpPr>
          <p:nvPr/>
        </p:nvSpPr>
        <p:spPr bwMode="auto">
          <a:xfrm>
            <a:off x="4538663" y="48926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</a:t>
            </a:r>
          </a:p>
        </p:txBody>
      </p:sp>
      <p:sp>
        <p:nvSpPr>
          <p:cNvPr id="29716" name="Line 32"/>
          <p:cNvSpPr>
            <a:spLocks noChangeShapeType="1"/>
          </p:cNvSpPr>
          <p:nvPr/>
        </p:nvSpPr>
        <p:spPr bwMode="auto">
          <a:xfrm>
            <a:off x="4749800" y="4054475"/>
            <a:ext cx="0" cy="381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7" name="AutoShape 33"/>
          <p:cNvSpPr>
            <a:spLocks noChangeArrowheads="1"/>
          </p:cNvSpPr>
          <p:nvPr/>
        </p:nvSpPr>
        <p:spPr bwMode="auto">
          <a:xfrm rot="5400000">
            <a:off x="4711700" y="439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18" name="Line 34"/>
          <p:cNvSpPr>
            <a:spLocks noChangeShapeType="1"/>
          </p:cNvSpPr>
          <p:nvPr/>
        </p:nvSpPr>
        <p:spPr bwMode="auto">
          <a:xfrm>
            <a:off x="4978400" y="420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19" name="Text Box 35"/>
          <p:cNvSpPr txBox="1">
            <a:spLocks noChangeArrowheads="1"/>
          </p:cNvSpPr>
          <p:nvPr/>
        </p:nvSpPr>
        <p:spPr bwMode="auto">
          <a:xfrm>
            <a:off x="4964114" y="4054477"/>
            <a:ext cx="441146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B15</a:t>
            </a:r>
          </a:p>
        </p:txBody>
      </p:sp>
      <p:sp>
        <p:nvSpPr>
          <p:cNvPr id="29720" name="Line 36"/>
          <p:cNvSpPr>
            <a:spLocks noChangeShapeType="1"/>
          </p:cNvSpPr>
          <p:nvPr/>
        </p:nvSpPr>
        <p:spPr bwMode="auto">
          <a:xfrm flipH="1">
            <a:off x="4292600" y="4206875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1" name="Line 37"/>
          <p:cNvSpPr>
            <a:spLocks noChangeShapeType="1"/>
          </p:cNvSpPr>
          <p:nvPr/>
        </p:nvSpPr>
        <p:spPr bwMode="auto">
          <a:xfrm>
            <a:off x="4292600" y="42068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2" name="AutoShape 38"/>
          <p:cNvSpPr>
            <a:spLocks noChangeArrowheads="1"/>
          </p:cNvSpPr>
          <p:nvPr/>
        </p:nvSpPr>
        <p:spPr bwMode="auto">
          <a:xfrm rot="5400000">
            <a:off x="4025900" y="43973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23" name="Line 39"/>
          <p:cNvSpPr>
            <a:spLocks noChangeShapeType="1"/>
          </p:cNvSpPr>
          <p:nvPr/>
        </p:nvSpPr>
        <p:spPr bwMode="auto">
          <a:xfrm>
            <a:off x="4064000" y="41306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4" name="Line 40"/>
          <p:cNvSpPr>
            <a:spLocks noChangeShapeType="1"/>
          </p:cNvSpPr>
          <p:nvPr/>
        </p:nvSpPr>
        <p:spPr bwMode="auto">
          <a:xfrm>
            <a:off x="4140200" y="4740275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5" name="Text Box 42"/>
          <p:cNvSpPr txBox="1">
            <a:spLocks noChangeArrowheads="1"/>
          </p:cNvSpPr>
          <p:nvPr/>
        </p:nvSpPr>
        <p:spPr bwMode="auto">
          <a:xfrm>
            <a:off x="3624263" y="4054477"/>
            <a:ext cx="492443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200" dirty="0"/>
              <a:t>B15’</a:t>
            </a:r>
          </a:p>
        </p:txBody>
      </p:sp>
      <p:sp>
        <p:nvSpPr>
          <p:cNvPr id="29726" name="Line 46"/>
          <p:cNvSpPr>
            <a:spLocks noChangeShapeType="1"/>
          </p:cNvSpPr>
          <p:nvPr/>
        </p:nvSpPr>
        <p:spPr bwMode="auto">
          <a:xfrm>
            <a:off x="4826000" y="47402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7" name="Rectangle 48"/>
          <p:cNvSpPr>
            <a:spLocks noChangeArrowheads="1"/>
          </p:cNvSpPr>
          <p:nvPr/>
        </p:nvSpPr>
        <p:spPr bwMode="auto">
          <a:xfrm>
            <a:off x="8348663" y="44100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</a:t>
            </a:r>
          </a:p>
        </p:txBody>
      </p:sp>
      <p:sp>
        <p:nvSpPr>
          <p:cNvPr id="29728" name="Line 51"/>
          <p:cNvSpPr>
            <a:spLocks noChangeShapeType="1"/>
          </p:cNvSpPr>
          <p:nvPr/>
        </p:nvSpPr>
        <p:spPr bwMode="auto">
          <a:xfrm flipV="1">
            <a:off x="8577263" y="3343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29" name="Rectangle 52"/>
          <p:cNvSpPr>
            <a:spLocks noChangeArrowheads="1"/>
          </p:cNvSpPr>
          <p:nvPr/>
        </p:nvSpPr>
        <p:spPr bwMode="auto">
          <a:xfrm>
            <a:off x="8348663" y="27336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</a:t>
            </a:r>
          </a:p>
        </p:txBody>
      </p:sp>
      <p:sp>
        <p:nvSpPr>
          <p:cNvPr id="29730" name="Line 55"/>
          <p:cNvSpPr>
            <a:spLocks noChangeShapeType="1"/>
          </p:cNvSpPr>
          <p:nvPr/>
        </p:nvSpPr>
        <p:spPr bwMode="auto">
          <a:xfrm flipH="1" flipV="1">
            <a:off x="8648702" y="266702"/>
            <a:ext cx="4763" cy="24669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1" name="AutoShape 57"/>
          <p:cNvSpPr>
            <a:spLocks noChangeArrowheads="1"/>
          </p:cNvSpPr>
          <p:nvPr/>
        </p:nvSpPr>
        <p:spPr bwMode="auto">
          <a:xfrm rot="16200000">
            <a:off x="4843463" y="295275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32" name="Line 58"/>
          <p:cNvSpPr>
            <a:spLocks noChangeShapeType="1"/>
          </p:cNvSpPr>
          <p:nvPr/>
        </p:nvSpPr>
        <p:spPr bwMode="auto">
          <a:xfrm>
            <a:off x="5072063" y="295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3" name="Line 59"/>
          <p:cNvSpPr>
            <a:spLocks noChangeShapeType="1"/>
          </p:cNvSpPr>
          <p:nvPr/>
        </p:nvSpPr>
        <p:spPr bwMode="auto">
          <a:xfrm>
            <a:off x="4919663" y="295275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4" name="Line 60"/>
          <p:cNvSpPr>
            <a:spLocks noChangeShapeType="1"/>
          </p:cNvSpPr>
          <p:nvPr/>
        </p:nvSpPr>
        <p:spPr bwMode="auto">
          <a:xfrm>
            <a:off x="5072063" y="295275"/>
            <a:ext cx="3581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5" name="Line 61"/>
          <p:cNvSpPr>
            <a:spLocks noChangeShapeType="1"/>
          </p:cNvSpPr>
          <p:nvPr/>
        </p:nvSpPr>
        <p:spPr bwMode="auto">
          <a:xfrm flipH="1">
            <a:off x="3852863" y="295275"/>
            <a:ext cx="1066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36" name="Text Box 62"/>
          <p:cNvSpPr txBox="1">
            <a:spLocks noChangeArrowheads="1"/>
          </p:cNvSpPr>
          <p:nvPr/>
        </p:nvSpPr>
        <p:spPr bwMode="auto">
          <a:xfrm>
            <a:off x="4767263" y="1008063"/>
            <a:ext cx="42832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</a:t>
            </a:r>
          </a:p>
        </p:txBody>
      </p:sp>
      <p:sp>
        <p:nvSpPr>
          <p:cNvPr id="29737" name="Rectangle 63"/>
          <p:cNvSpPr>
            <a:spLocks noChangeArrowheads="1"/>
          </p:cNvSpPr>
          <p:nvPr/>
        </p:nvSpPr>
        <p:spPr bwMode="auto">
          <a:xfrm>
            <a:off x="4538663" y="2428875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</a:t>
            </a:r>
          </a:p>
        </p:txBody>
      </p:sp>
      <p:sp>
        <p:nvSpPr>
          <p:cNvPr id="29738" name="Rectangle 80"/>
          <p:cNvSpPr>
            <a:spLocks noChangeArrowheads="1"/>
          </p:cNvSpPr>
          <p:nvPr/>
        </p:nvSpPr>
        <p:spPr bwMode="auto">
          <a:xfrm>
            <a:off x="5916613" y="4735513"/>
            <a:ext cx="609600" cy="6096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</a:t>
            </a:r>
          </a:p>
        </p:txBody>
      </p:sp>
      <p:sp>
        <p:nvSpPr>
          <p:cNvPr id="29739" name="Line 81"/>
          <p:cNvSpPr>
            <a:spLocks noChangeShapeType="1"/>
          </p:cNvSpPr>
          <p:nvPr/>
        </p:nvSpPr>
        <p:spPr bwMode="auto">
          <a:xfrm>
            <a:off x="4843463" y="59594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0" name="Line 82"/>
          <p:cNvSpPr>
            <a:spLocks noChangeShapeType="1"/>
          </p:cNvSpPr>
          <p:nvPr/>
        </p:nvSpPr>
        <p:spPr bwMode="auto">
          <a:xfrm flipV="1">
            <a:off x="4857752" y="6081713"/>
            <a:ext cx="703263" cy="1111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1" name="Line 83"/>
          <p:cNvSpPr>
            <a:spLocks noChangeShapeType="1"/>
          </p:cNvSpPr>
          <p:nvPr/>
        </p:nvSpPr>
        <p:spPr bwMode="auto">
          <a:xfrm>
            <a:off x="6523038" y="5053013"/>
            <a:ext cx="315912" cy="158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2" name="Line 84"/>
          <p:cNvSpPr>
            <a:spLocks noChangeShapeType="1"/>
          </p:cNvSpPr>
          <p:nvPr/>
        </p:nvSpPr>
        <p:spPr bwMode="auto">
          <a:xfrm>
            <a:off x="4157663" y="5578475"/>
            <a:ext cx="533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3" name="Line 85"/>
          <p:cNvSpPr>
            <a:spLocks noChangeShapeType="1"/>
          </p:cNvSpPr>
          <p:nvPr/>
        </p:nvSpPr>
        <p:spPr bwMode="auto">
          <a:xfrm>
            <a:off x="4691063" y="5578475"/>
            <a:ext cx="0" cy="15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4" name="Line 86"/>
          <p:cNvSpPr>
            <a:spLocks noChangeShapeType="1"/>
          </p:cNvSpPr>
          <p:nvPr/>
        </p:nvSpPr>
        <p:spPr bwMode="auto">
          <a:xfrm>
            <a:off x="4843463" y="5502275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5" name="AutoShape 88"/>
          <p:cNvSpPr>
            <a:spLocks noChangeArrowheads="1"/>
          </p:cNvSpPr>
          <p:nvPr/>
        </p:nvSpPr>
        <p:spPr bwMode="auto">
          <a:xfrm>
            <a:off x="7475538" y="45624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46" name="Line 89"/>
          <p:cNvSpPr>
            <a:spLocks noChangeShapeType="1"/>
          </p:cNvSpPr>
          <p:nvPr/>
        </p:nvSpPr>
        <p:spPr bwMode="auto">
          <a:xfrm flipH="1" flipV="1">
            <a:off x="6851650" y="4791075"/>
            <a:ext cx="6350" cy="6365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7" name="Line 90"/>
          <p:cNvSpPr>
            <a:spLocks noChangeShapeType="1"/>
          </p:cNvSpPr>
          <p:nvPr/>
        </p:nvSpPr>
        <p:spPr bwMode="auto">
          <a:xfrm>
            <a:off x="6851650" y="47910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8" name="Line 92"/>
          <p:cNvSpPr>
            <a:spLocks noChangeShapeType="1"/>
          </p:cNvSpPr>
          <p:nvPr/>
        </p:nvSpPr>
        <p:spPr bwMode="auto">
          <a:xfrm>
            <a:off x="7080250" y="4638675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49" name="Text Box 93"/>
          <p:cNvSpPr txBox="1">
            <a:spLocks noChangeArrowheads="1"/>
          </p:cNvSpPr>
          <p:nvPr/>
        </p:nvSpPr>
        <p:spPr bwMode="auto">
          <a:xfrm>
            <a:off x="6910390" y="4271964"/>
            <a:ext cx="518091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i[4]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200" dirty="0"/>
          </a:p>
        </p:txBody>
      </p:sp>
      <p:sp>
        <p:nvSpPr>
          <p:cNvPr id="29750" name="AutoShape 94"/>
          <p:cNvSpPr>
            <a:spLocks noChangeArrowheads="1"/>
          </p:cNvSpPr>
          <p:nvPr/>
        </p:nvSpPr>
        <p:spPr bwMode="auto">
          <a:xfrm>
            <a:off x="7475538" y="5311775"/>
            <a:ext cx="304800" cy="381000"/>
          </a:xfrm>
          <a:prstGeom prst="flowChartDelay">
            <a:avLst/>
          </a:prstGeom>
          <a:solidFill>
            <a:schemeClr val="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sp>
        <p:nvSpPr>
          <p:cNvPr id="29751" name="Line 95"/>
          <p:cNvSpPr>
            <a:spLocks noChangeShapeType="1"/>
          </p:cNvSpPr>
          <p:nvPr/>
        </p:nvSpPr>
        <p:spPr bwMode="auto">
          <a:xfrm>
            <a:off x="7156450" y="5553075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2" name="Text Box 96"/>
          <p:cNvSpPr txBox="1">
            <a:spLocks noChangeArrowheads="1"/>
          </p:cNvSpPr>
          <p:nvPr/>
        </p:nvSpPr>
        <p:spPr bwMode="auto">
          <a:xfrm>
            <a:off x="6910389" y="5537200"/>
            <a:ext cx="59503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i[4]’</a:t>
            </a:r>
          </a:p>
        </p:txBody>
      </p:sp>
      <p:sp>
        <p:nvSpPr>
          <p:cNvPr id="29753" name="Line 97"/>
          <p:cNvSpPr>
            <a:spLocks noChangeShapeType="1"/>
          </p:cNvSpPr>
          <p:nvPr/>
        </p:nvSpPr>
        <p:spPr bwMode="auto">
          <a:xfrm>
            <a:off x="6865938" y="5400675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4" name="Line 98"/>
          <p:cNvSpPr>
            <a:spLocks noChangeShapeType="1"/>
          </p:cNvSpPr>
          <p:nvPr/>
        </p:nvSpPr>
        <p:spPr bwMode="auto">
          <a:xfrm flipV="1">
            <a:off x="7780338" y="5467351"/>
            <a:ext cx="868362" cy="9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5" name="Line 99"/>
          <p:cNvSpPr>
            <a:spLocks noChangeShapeType="1"/>
          </p:cNvSpPr>
          <p:nvPr/>
        </p:nvSpPr>
        <p:spPr bwMode="auto">
          <a:xfrm flipV="1">
            <a:off x="8653463" y="5019675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6" name="Line 100"/>
          <p:cNvSpPr>
            <a:spLocks noChangeShapeType="1"/>
          </p:cNvSpPr>
          <p:nvPr/>
        </p:nvSpPr>
        <p:spPr bwMode="auto">
          <a:xfrm>
            <a:off x="4995863" y="4206875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7" name="Line 105"/>
          <p:cNvSpPr>
            <a:spLocks noChangeShapeType="1"/>
          </p:cNvSpPr>
          <p:nvPr/>
        </p:nvSpPr>
        <p:spPr bwMode="auto">
          <a:xfrm flipV="1">
            <a:off x="7780340" y="4702175"/>
            <a:ext cx="376237" cy="12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8" name="Line 106"/>
          <p:cNvSpPr>
            <a:spLocks noChangeShapeType="1"/>
          </p:cNvSpPr>
          <p:nvPr/>
        </p:nvSpPr>
        <p:spPr bwMode="auto">
          <a:xfrm flipV="1">
            <a:off x="8156575" y="3559175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59" name="Line 107"/>
          <p:cNvSpPr>
            <a:spLocks noChangeShapeType="1"/>
          </p:cNvSpPr>
          <p:nvPr/>
        </p:nvSpPr>
        <p:spPr bwMode="auto">
          <a:xfrm flipV="1">
            <a:off x="8140702" y="3571875"/>
            <a:ext cx="436563" cy="1111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60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AB11566C-CA88-476F-9429-960FF14DE287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26</a:t>
            </a:fld>
            <a:endParaRPr lang="en-US" altLang="en-US" sz="1400" dirty="0"/>
          </a:p>
        </p:txBody>
      </p:sp>
      <p:sp>
        <p:nvSpPr>
          <p:cNvPr id="29761" name="TextBox 75"/>
          <p:cNvSpPr txBox="1">
            <a:spLocks noChangeArrowheads="1"/>
          </p:cNvSpPr>
          <p:nvPr/>
        </p:nvSpPr>
        <p:spPr bwMode="auto">
          <a:xfrm>
            <a:off x="447345" y="207965"/>
            <a:ext cx="348330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/>
              <a:t>One-Hot State Machine</a:t>
            </a:r>
          </a:p>
        </p:txBody>
      </p:sp>
      <p:sp>
        <p:nvSpPr>
          <p:cNvPr id="29762" name="Line 40"/>
          <p:cNvSpPr>
            <a:spLocks noChangeShapeType="1"/>
          </p:cNvSpPr>
          <p:nvPr/>
        </p:nvSpPr>
        <p:spPr bwMode="auto">
          <a:xfrm>
            <a:off x="5534027" y="5106989"/>
            <a:ext cx="15875" cy="97155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9763" name="Line 82"/>
          <p:cNvSpPr>
            <a:spLocks noChangeShapeType="1"/>
          </p:cNvSpPr>
          <p:nvPr/>
        </p:nvSpPr>
        <p:spPr bwMode="auto">
          <a:xfrm flipV="1">
            <a:off x="5507040" y="5106988"/>
            <a:ext cx="401637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2" name="Isosceles Triangle 1"/>
          <p:cNvSpPr>
            <a:spLocks noChangeArrowheads="1"/>
          </p:cNvSpPr>
          <p:nvPr/>
        </p:nvSpPr>
        <p:spPr bwMode="auto">
          <a:xfrm>
            <a:off x="4986340" y="1390651"/>
            <a:ext cx="173037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0" name="Isosceles Triangle 79"/>
          <p:cNvSpPr>
            <a:spLocks noChangeArrowheads="1"/>
          </p:cNvSpPr>
          <p:nvPr/>
        </p:nvSpPr>
        <p:spPr bwMode="auto">
          <a:xfrm>
            <a:off x="4911725" y="2919413"/>
            <a:ext cx="173038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1" name="Isosceles Triangle 80"/>
          <p:cNvSpPr>
            <a:spLocks noChangeArrowheads="1"/>
          </p:cNvSpPr>
          <p:nvPr/>
        </p:nvSpPr>
        <p:spPr bwMode="auto">
          <a:xfrm>
            <a:off x="4911725" y="3922714"/>
            <a:ext cx="173038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2" name="Isosceles Triangle 81"/>
          <p:cNvSpPr>
            <a:spLocks noChangeArrowheads="1"/>
          </p:cNvSpPr>
          <p:nvPr/>
        </p:nvSpPr>
        <p:spPr bwMode="auto">
          <a:xfrm>
            <a:off x="4897440" y="5380038"/>
            <a:ext cx="174625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3" name="Isosceles Triangle 82"/>
          <p:cNvSpPr>
            <a:spLocks noChangeArrowheads="1"/>
          </p:cNvSpPr>
          <p:nvPr/>
        </p:nvSpPr>
        <p:spPr bwMode="auto">
          <a:xfrm>
            <a:off x="6026150" y="5224463"/>
            <a:ext cx="173038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6" name="Isosceles Triangle 85"/>
          <p:cNvSpPr>
            <a:spLocks noChangeArrowheads="1"/>
          </p:cNvSpPr>
          <p:nvPr/>
        </p:nvSpPr>
        <p:spPr bwMode="auto">
          <a:xfrm>
            <a:off x="8758240" y="4895851"/>
            <a:ext cx="174625" cy="119063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87" name="Isosceles Triangle 86"/>
          <p:cNvSpPr>
            <a:spLocks noChangeArrowheads="1"/>
          </p:cNvSpPr>
          <p:nvPr/>
        </p:nvSpPr>
        <p:spPr bwMode="auto">
          <a:xfrm>
            <a:off x="8704265" y="3197225"/>
            <a:ext cx="174625" cy="120651"/>
          </a:xfrm>
          <a:prstGeom prst="triangle">
            <a:avLst>
              <a:gd name="adj" fmla="val 50000"/>
            </a:avLst>
          </a:prstGeom>
          <a:gradFill rotWithShape="1">
            <a:gsLst>
              <a:gs pos="0">
                <a:srgbClr val="00E9A6"/>
              </a:gs>
              <a:gs pos="20000">
                <a:srgbClr val="00E3A3"/>
              </a:gs>
              <a:gs pos="100000">
                <a:srgbClr val="00AD7B"/>
              </a:gs>
            </a:gsLst>
            <a:lin ang="5400000"/>
          </a:gradFill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9771" name="AutoShape 21"/>
          <p:cNvSpPr>
            <a:spLocks noChangeArrowheads="1"/>
          </p:cNvSpPr>
          <p:nvPr/>
        </p:nvSpPr>
        <p:spPr bwMode="auto">
          <a:xfrm rot="16200000">
            <a:off x="6073775" y="2709863"/>
            <a:ext cx="304800" cy="457200"/>
          </a:xfrm>
          <a:prstGeom prst="moon">
            <a:avLst>
              <a:gd name="adj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/>
          </a:p>
        </p:txBody>
      </p:sp>
      <p:cxnSp>
        <p:nvCxnSpPr>
          <p:cNvPr id="15" name="Elbow Connector 14"/>
          <p:cNvCxnSpPr>
            <a:cxnSpLocks noChangeShapeType="1"/>
            <a:stCxn id="80" idx="3"/>
          </p:cNvCxnSpPr>
          <p:nvPr/>
        </p:nvCxnSpPr>
        <p:spPr bwMode="auto">
          <a:xfrm rot="5400000" flipH="1" flipV="1">
            <a:off x="5497795" y="2411757"/>
            <a:ext cx="128756" cy="1127859"/>
          </a:xfrm>
          <a:prstGeom prst="bentConnector4">
            <a:avLst>
              <a:gd name="adj1" fmla="val -93797"/>
              <a:gd name="adj2" fmla="val 53836"/>
            </a:avLst>
          </a:prstGeom>
          <a:noFill/>
          <a:ln w="2540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" name="Elbow Connector 26"/>
          <p:cNvCxnSpPr>
            <a:cxnSpLocks noChangeShapeType="1"/>
            <a:stCxn id="29771" idx="1"/>
            <a:endCxn id="29714" idx="0"/>
          </p:cNvCxnSpPr>
          <p:nvPr/>
        </p:nvCxnSpPr>
        <p:spPr bwMode="auto">
          <a:xfrm rot="5400000">
            <a:off x="5357814" y="2576513"/>
            <a:ext cx="354012" cy="1382712"/>
          </a:xfrm>
          <a:prstGeom prst="bentConnector3">
            <a:avLst>
              <a:gd name="adj1" fmla="val 50000"/>
            </a:avLst>
          </a:prstGeom>
          <a:noFill/>
          <a:ln w="25400">
            <a:solidFill>
              <a:srgbClr val="000000"/>
            </a:solidFill>
            <a:miter lim="800000"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9774" name="Group 83"/>
          <p:cNvGrpSpPr>
            <a:grpSpLocks/>
          </p:cNvGrpSpPr>
          <p:nvPr/>
        </p:nvGrpSpPr>
        <p:grpSpPr bwMode="auto">
          <a:xfrm>
            <a:off x="0" y="1876426"/>
            <a:ext cx="3453670" cy="3003551"/>
            <a:chOff x="4214395" y="1154113"/>
            <a:chExt cx="4706341" cy="4154487"/>
          </a:xfrm>
        </p:grpSpPr>
        <p:sp>
          <p:nvSpPr>
            <p:cNvPr id="29777" name="Oval 174"/>
            <p:cNvSpPr>
              <a:spLocks noChangeArrowheads="1"/>
            </p:cNvSpPr>
            <p:nvPr/>
          </p:nvSpPr>
          <p:spPr bwMode="auto">
            <a:xfrm>
              <a:off x="4823995" y="1346200"/>
              <a:ext cx="685800" cy="68580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29778" name="Oval 144"/>
            <p:cNvSpPr>
              <a:spLocks noChangeArrowheads="1"/>
            </p:cNvSpPr>
            <p:nvPr/>
          </p:nvSpPr>
          <p:spPr bwMode="auto">
            <a:xfrm>
              <a:off x="5281195" y="13462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29779" name="Oval 147"/>
            <p:cNvSpPr>
              <a:spLocks noChangeArrowheads="1"/>
            </p:cNvSpPr>
            <p:nvPr/>
          </p:nvSpPr>
          <p:spPr bwMode="auto">
            <a:xfrm>
              <a:off x="5281195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29780" name="Oval 148"/>
            <p:cNvSpPr>
              <a:spLocks noChangeArrowheads="1"/>
            </p:cNvSpPr>
            <p:nvPr/>
          </p:nvSpPr>
          <p:spPr bwMode="auto">
            <a:xfrm>
              <a:off x="5281195" y="3479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29781" name="Oval 149"/>
            <p:cNvSpPr>
              <a:spLocks noChangeArrowheads="1"/>
            </p:cNvSpPr>
            <p:nvPr/>
          </p:nvSpPr>
          <p:spPr bwMode="auto">
            <a:xfrm>
              <a:off x="5281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29782" name="Oval 151"/>
            <p:cNvSpPr>
              <a:spLocks noChangeArrowheads="1"/>
            </p:cNvSpPr>
            <p:nvPr/>
          </p:nvSpPr>
          <p:spPr bwMode="auto">
            <a:xfrm>
              <a:off x="7551320" y="24130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29783" name="Oval 153"/>
            <p:cNvSpPr>
              <a:spLocks noChangeArrowheads="1"/>
            </p:cNvSpPr>
            <p:nvPr/>
          </p:nvSpPr>
          <p:spPr bwMode="auto">
            <a:xfrm>
              <a:off x="7567195" y="4622800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29784" name="Line 160"/>
            <p:cNvSpPr>
              <a:spLocks noChangeShapeType="1"/>
            </p:cNvSpPr>
            <p:nvPr/>
          </p:nvSpPr>
          <p:spPr bwMode="auto">
            <a:xfrm>
              <a:off x="5585995" y="20320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5" name="Line 161"/>
            <p:cNvSpPr>
              <a:spLocks noChangeShapeType="1"/>
            </p:cNvSpPr>
            <p:nvPr/>
          </p:nvSpPr>
          <p:spPr bwMode="auto">
            <a:xfrm>
              <a:off x="5585995" y="3098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6" name="Line 162"/>
            <p:cNvSpPr>
              <a:spLocks noChangeShapeType="1"/>
            </p:cNvSpPr>
            <p:nvPr/>
          </p:nvSpPr>
          <p:spPr bwMode="auto">
            <a:xfrm>
              <a:off x="5585995" y="41656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7" name="Text Box 164"/>
            <p:cNvSpPr txBox="1">
              <a:spLocks noChangeArrowheads="1"/>
            </p:cNvSpPr>
            <p:nvPr/>
          </p:nvSpPr>
          <p:spPr bwMode="auto">
            <a:xfrm>
              <a:off x="4679533" y="4225926"/>
              <a:ext cx="993775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B[15]</a:t>
              </a:r>
            </a:p>
          </p:txBody>
        </p:sp>
        <p:sp>
          <p:nvSpPr>
            <p:cNvPr id="29788" name="Line 175"/>
            <p:cNvSpPr>
              <a:spLocks noChangeShapeType="1"/>
            </p:cNvSpPr>
            <p:nvPr/>
          </p:nvSpPr>
          <p:spPr bwMode="auto">
            <a:xfrm flipV="1">
              <a:off x="5281195" y="1955800"/>
              <a:ext cx="76200" cy="76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789" name="Text Box 176"/>
            <p:cNvSpPr txBox="1">
              <a:spLocks noChangeArrowheads="1"/>
            </p:cNvSpPr>
            <p:nvPr/>
          </p:nvSpPr>
          <p:spPr bwMode="auto">
            <a:xfrm>
              <a:off x="4214395" y="1651000"/>
              <a:ext cx="898235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29790" name="Text Box 177"/>
            <p:cNvSpPr txBox="1">
              <a:spLocks noChangeArrowheads="1"/>
            </p:cNvSpPr>
            <p:nvPr/>
          </p:nvSpPr>
          <p:spPr bwMode="auto">
            <a:xfrm>
              <a:off x="5630445" y="1993900"/>
              <a:ext cx="793383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cxnSp>
          <p:nvCxnSpPr>
            <p:cNvPr id="101" name="Straight Arrow Connector 100"/>
            <p:cNvCxnSpPr>
              <a:stCxn id="29781" idx="6"/>
              <a:endCxn id="29783" idx="2"/>
            </p:cNvCxnSpPr>
            <p:nvPr/>
          </p:nvCxnSpPr>
          <p:spPr bwMode="auto">
            <a:xfrm>
              <a:off x="5966666" y="4966052"/>
              <a:ext cx="1600841" cy="219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02" name="Straight Arrow Connector 101"/>
            <p:cNvCxnSpPr>
              <a:stCxn id="29783" idx="0"/>
              <a:endCxn id="29782" idx="4"/>
            </p:cNvCxnSpPr>
            <p:nvPr/>
          </p:nvCxnSpPr>
          <p:spPr bwMode="auto">
            <a:xfrm rot="16200000" flipV="1">
              <a:off x="7139788" y="3853986"/>
              <a:ext cx="1523897" cy="15142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9793" name="TextBox 37"/>
            <p:cNvSpPr txBox="1">
              <a:spLocks noChangeArrowheads="1"/>
            </p:cNvSpPr>
            <p:nvPr/>
          </p:nvSpPr>
          <p:spPr bwMode="auto">
            <a:xfrm>
              <a:off x="8167367" y="3499245"/>
              <a:ext cx="753369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</a:t>
              </a:r>
            </a:p>
          </p:txBody>
        </p:sp>
        <p:sp>
          <p:nvSpPr>
            <p:cNvPr id="104" name="Freeform 103"/>
            <p:cNvSpPr/>
            <p:nvPr/>
          </p:nvSpPr>
          <p:spPr bwMode="auto">
            <a:xfrm>
              <a:off x="5951524" y="3975739"/>
              <a:ext cx="1628963" cy="819039"/>
            </a:xfrm>
            <a:custGeom>
              <a:avLst/>
              <a:gdLst>
                <a:gd name="connsiteX0" fmla="*/ 0 w 1687132"/>
                <a:gd name="connsiteY0" fmla="*/ 0 h 837126"/>
                <a:gd name="connsiteX1" fmla="*/ 785611 w 1687132"/>
                <a:gd name="connsiteY1" fmla="*/ 579549 h 837126"/>
                <a:gd name="connsiteX2" fmla="*/ 1687132 w 1687132"/>
                <a:gd name="connsiteY2" fmla="*/ 837126 h 8371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87132" h="837126">
                  <a:moveTo>
                    <a:pt x="0" y="0"/>
                  </a:moveTo>
                  <a:cubicBezTo>
                    <a:pt x="252211" y="220014"/>
                    <a:pt x="504422" y="440028"/>
                    <a:pt x="785611" y="579549"/>
                  </a:cubicBezTo>
                  <a:cubicBezTo>
                    <a:pt x="1066800" y="719070"/>
                    <a:pt x="1376966" y="778098"/>
                    <a:pt x="1687132" y="837126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defRPr/>
              </a:pPr>
              <a:r>
                <a:rPr lang="en-US" altLang="en-US" sz="1800" dirty="0"/>
                <a:t>B[15]</a:t>
              </a:r>
              <a:r>
                <a:rPr lang="ja-JP" altLang="en-US" sz="1800"/>
                <a:t>’</a:t>
              </a:r>
              <a:endParaRPr lang="en-US" altLang="en-US" sz="1800" dirty="0"/>
            </a:p>
          </p:txBody>
        </p:sp>
        <p:sp>
          <p:nvSpPr>
            <p:cNvPr id="105" name="Freeform 104"/>
            <p:cNvSpPr/>
            <p:nvPr/>
          </p:nvSpPr>
          <p:spPr bwMode="auto">
            <a:xfrm flipV="1">
              <a:off x="5992626" y="2967858"/>
              <a:ext cx="1609494" cy="933223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9796" name="TextBox 41"/>
            <p:cNvSpPr txBox="1">
              <a:spLocks noChangeArrowheads="1"/>
            </p:cNvSpPr>
            <p:nvPr/>
          </p:nvSpPr>
          <p:spPr bwMode="auto">
            <a:xfrm>
              <a:off x="7222707" y="3821114"/>
              <a:ext cx="810858" cy="5108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i[4]’</a:t>
              </a:r>
            </a:p>
          </p:txBody>
        </p:sp>
        <p:sp>
          <p:nvSpPr>
            <p:cNvPr id="107" name="Freeform 106"/>
            <p:cNvSpPr/>
            <p:nvPr/>
          </p:nvSpPr>
          <p:spPr bwMode="auto">
            <a:xfrm>
              <a:off x="5895278" y="1474702"/>
              <a:ext cx="1228753" cy="46113"/>
            </a:xfrm>
            <a:custGeom>
              <a:avLst/>
              <a:gdLst>
                <a:gd name="connsiteX0" fmla="*/ 1983347 w 1983347"/>
                <a:gd name="connsiteY0" fmla="*/ 1013138 h 1013138"/>
                <a:gd name="connsiteX1" fmla="*/ 1622738 w 1983347"/>
                <a:gd name="connsiteY1" fmla="*/ 150253 h 1013138"/>
                <a:gd name="connsiteX2" fmla="*/ 0 w 1983347"/>
                <a:gd name="connsiteY2" fmla="*/ 111617 h 1013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983347" h="1013138">
                  <a:moveTo>
                    <a:pt x="1983347" y="1013138"/>
                  </a:moveTo>
                  <a:cubicBezTo>
                    <a:pt x="1968321" y="656822"/>
                    <a:pt x="1953296" y="300506"/>
                    <a:pt x="1622738" y="150253"/>
                  </a:cubicBezTo>
                  <a:cubicBezTo>
                    <a:pt x="1292180" y="0"/>
                    <a:pt x="646090" y="55808"/>
                    <a:pt x="0" y="111617"/>
                  </a:cubicBezTo>
                </a:path>
              </a:pathLst>
            </a:cu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29798" name="Oval 151"/>
            <p:cNvSpPr>
              <a:spLocks noChangeArrowheads="1"/>
            </p:cNvSpPr>
            <p:nvPr/>
          </p:nvSpPr>
          <p:spPr bwMode="auto">
            <a:xfrm>
              <a:off x="7127458" y="1154113"/>
              <a:ext cx="685800" cy="68580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109" name="Freeform 108"/>
            <p:cNvSpPr/>
            <p:nvPr/>
          </p:nvSpPr>
          <p:spPr bwMode="auto">
            <a:xfrm>
              <a:off x="7842247" y="1237554"/>
              <a:ext cx="393720" cy="3609924"/>
            </a:xfrm>
            <a:custGeom>
              <a:avLst/>
              <a:gdLst>
                <a:gd name="connsiteX0" fmla="*/ 1815921 w 1815921"/>
                <a:gd name="connsiteY0" fmla="*/ 1034602 h 1034602"/>
                <a:gd name="connsiteX1" fmla="*/ 991673 w 1815921"/>
                <a:gd name="connsiteY1" fmla="*/ 158839 h 1034602"/>
                <a:gd name="connsiteX2" fmla="*/ 0 w 1815921"/>
                <a:gd name="connsiteY2" fmla="*/ 81565 h 10346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815921" h="1034602">
                  <a:moveTo>
                    <a:pt x="1815921" y="1034602"/>
                  </a:moveTo>
                  <a:cubicBezTo>
                    <a:pt x="1555124" y="676140"/>
                    <a:pt x="1294327" y="317679"/>
                    <a:pt x="991673" y="158839"/>
                  </a:cubicBezTo>
                  <a:cubicBezTo>
                    <a:pt x="689020" y="0"/>
                    <a:pt x="344510" y="40782"/>
                    <a:pt x="0" y="81565"/>
                  </a:cubicBezTo>
                </a:path>
              </a:pathLst>
            </a:custGeom>
            <a:ln w="12700"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cxnSp>
        <p:nvCxnSpPr>
          <p:cNvPr id="9" name="Elbow Connector 8"/>
          <p:cNvCxnSpPr>
            <a:stCxn id="29727" idx="0"/>
          </p:cNvCxnSpPr>
          <p:nvPr/>
        </p:nvCxnSpPr>
        <p:spPr>
          <a:xfrm rot="16200000" flipV="1">
            <a:off x="8097839" y="3854451"/>
            <a:ext cx="427037" cy="684213"/>
          </a:xfrm>
          <a:prstGeom prst="bentConnector2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Elbow Connector 10"/>
          <p:cNvCxnSpPr>
            <a:endCxn id="29771" idx="3"/>
          </p:cNvCxnSpPr>
          <p:nvPr/>
        </p:nvCxnSpPr>
        <p:spPr>
          <a:xfrm rot="10800000">
            <a:off x="6226177" y="2938465"/>
            <a:ext cx="1743075" cy="1044575"/>
          </a:xfrm>
          <a:prstGeom prst="bentConnector4">
            <a:avLst>
              <a:gd name="adj1" fmla="val 45626"/>
              <a:gd name="adj2" fmla="val 121901"/>
            </a:avLst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ADD9EA1-7087-4880-8625-FBA58AE7D4AD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27</a:t>
            </a:fld>
            <a:endParaRPr lang="en-US" altLang="en-US" sz="1400" dirty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452928" y="0"/>
            <a:ext cx="8310073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/>
              <a:t>Control Subsystem: One-Hot State Machine Design</a:t>
            </a:r>
          </a:p>
        </p:txBody>
      </p:sp>
      <p:sp>
        <p:nvSpPr>
          <p:cNvPr id="30724" name="TextBox 3"/>
          <p:cNvSpPr txBox="1">
            <a:spLocks noChangeArrowheads="1"/>
          </p:cNvSpPr>
          <p:nvPr/>
        </p:nvSpPr>
        <p:spPr bwMode="auto">
          <a:xfrm>
            <a:off x="838200" y="1524001"/>
            <a:ext cx="7620000" cy="2831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Input: State Diagram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flip flop to replace each state.</a:t>
            </a:r>
          </a:p>
          <a:p>
            <a:pPr marL="457200" lvl="1" indent="0" eaLnBrk="1" hangingPunct="1">
              <a:spcBef>
                <a:spcPct val="0"/>
              </a:spcBef>
              <a:buNone/>
            </a:pPr>
            <a:r>
              <a:rPr lang="en-US" altLang="en-US" sz="2400" dirty="0"/>
              <a:t>Set the flip flop which corresponds to the initial state and reset the rest flip flops.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an OR gate to collect all inward edges. 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2800" dirty="0"/>
              <a:t>Use a Demux to distribute the outward edges.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56672977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"/>
            <a:ext cx="7848600" cy="688489"/>
          </a:xfrm>
        </p:spPr>
        <p:txBody>
          <a:bodyPr/>
          <a:lstStyle/>
          <a:p>
            <a:pPr eaLnBrk="1" hangingPunct="1"/>
            <a:r>
              <a:rPr lang="en-US" altLang="en-US" sz="3600" dirty="0"/>
              <a:t>Implementation: Example</a:t>
            </a:r>
          </a:p>
        </p:txBody>
      </p:sp>
      <p:sp>
        <p:nvSpPr>
          <p:cNvPr id="35843" name="Text Box 80"/>
          <p:cNvSpPr txBox="1">
            <a:spLocks noChangeArrowheads="1"/>
          </p:cNvSpPr>
          <p:nvPr/>
        </p:nvSpPr>
        <p:spPr bwMode="auto">
          <a:xfrm>
            <a:off x="536089" y="680419"/>
            <a:ext cx="792480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Given a hardware program, implement data path and control subsystems </a:t>
            </a:r>
          </a:p>
        </p:txBody>
      </p:sp>
      <p:sp>
        <p:nvSpPr>
          <p:cNvPr id="35844" name="Text Box 81"/>
          <p:cNvSpPr txBox="1">
            <a:spLocks noChangeArrowheads="1"/>
          </p:cNvSpPr>
          <p:nvPr/>
        </p:nvSpPr>
        <p:spPr bwMode="auto">
          <a:xfrm>
            <a:off x="1857487" y="1318021"/>
            <a:ext cx="7207742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 Input X[7:0], Y[7:0] type bit-vector, 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Local-Object</a:t>
            </a:r>
            <a:r>
              <a:rPr lang="en-US" altLang="en-US" sz="2400" dirty="0"/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</a:t>
            </a:r>
            <a:r>
              <a:rPr lang="en-US" altLang="en-US" sz="2400" u="sng" dirty="0"/>
              <a:t>Outpu</a:t>
            </a:r>
            <a:r>
              <a:rPr lang="en-US" altLang="en-US" sz="2400" dirty="0"/>
              <a:t>t Z[7:0] type bit-vector, 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Y||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A + 1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Z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4 * A 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1BD8D417-0CD5-4F0F-92B6-B67A88A6266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28</a:t>
            </a:fld>
            <a:endParaRPr lang="en-US" altLang="en-US" sz="14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6" name="Group 30"/>
          <p:cNvGrpSpPr>
            <a:grpSpLocks/>
          </p:cNvGrpSpPr>
          <p:nvPr/>
        </p:nvGrpSpPr>
        <p:grpSpPr bwMode="auto">
          <a:xfrm>
            <a:off x="5091507" y="1595509"/>
            <a:ext cx="3685292" cy="2925693"/>
            <a:chOff x="710010" y="1417926"/>
            <a:chExt cx="3684893" cy="2925474"/>
          </a:xfrm>
        </p:grpSpPr>
        <p:sp>
          <p:nvSpPr>
            <p:cNvPr id="36870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687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687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4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875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6876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7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78" name="Text Box 134"/>
            <p:cNvSpPr txBox="1">
              <a:spLocks noChangeArrowheads="1"/>
            </p:cNvSpPr>
            <p:nvPr/>
          </p:nvSpPr>
          <p:spPr bwMode="auto">
            <a:xfrm>
              <a:off x="737580" y="1611956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6879" name="Text Box 135"/>
            <p:cNvSpPr txBox="1">
              <a:spLocks noChangeArrowheads="1"/>
            </p:cNvSpPr>
            <p:nvPr/>
          </p:nvSpPr>
          <p:spPr bwMode="auto">
            <a:xfrm>
              <a:off x="727820" y="2079525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6880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1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3" name="Text Box 139"/>
            <p:cNvSpPr txBox="1">
              <a:spLocks noChangeArrowheads="1"/>
            </p:cNvSpPr>
            <p:nvPr/>
          </p:nvSpPr>
          <p:spPr bwMode="auto">
            <a:xfrm>
              <a:off x="710010" y="3743157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688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6" name="Text Box 147"/>
            <p:cNvSpPr txBox="1">
              <a:spLocks noChangeArrowheads="1"/>
            </p:cNvSpPr>
            <p:nvPr/>
          </p:nvSpPr>
          <p:spPr bwMode="auto">
            <a:xfrm>
              <a:off x="4022725" y="1851950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688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888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2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6889" name="Text Box 152"/>
            <p:cNvSpPr txBox="1">
              <a:spLocks noChangeArrowheads="1"/>
            </p:cNvSpPr>
            <p:nvPr/>
          </p:nvSpPr>
          <p:spPr bwMode="auto">
            <a:xfrm>
              <a:off x="1228960" y="1417926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6890" name="Text Box 153"/>
            <p:cNvSpPr txBox="1">
              <a:spLocks noChangeArrowheads="1"/>
            </p:cNvSpPr>
            <p:nvPr/>
          </p:nvSpPr>
          <p:spPr bwMode="auto">
            <a:xfrm>
              <a:off x="1236290" y="189723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6891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  <p:sp>
        <p:nvSpPr>
          <p:cNvPr id="36867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4C9CD33E-9ED2-4046-9BBC-C37FDFB399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29</a:t>
            </a:fld>
            <a:endParaRPr lang="en-US" altLang="en-US" sz="1400" dirty="0"/>
          </a:p>
        </p:txBody>
      </p:sp>
      <p:sp>
        <p:nvSpPr>
          <p:cNvPr id="36868" name="Text Box 81"/>
          <p:cNvSpPr txBox="1">
            <a:spLocks noChangeArrowheads="1"/>
          </p:cNvSpPr>
          <p:nvPr/>
        </p:nvSpPr>
        <p:spPr bwMode="auto">
          <a:xfrm>
            <a:off x="222250" y="739774"/>
            <a:ext cx="4914900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</a:t>
            </a:r>
            <a:r>
              <a:rPr lang="en-US" altLang="en-US" sz="2000" u="sng" dirty="0"/>
              <a:t>Local-Object</a:t>
            </a:r>
            <a:r>
              <a:rPr lang="en-US" altLang="en-US" sz="2000" dirty="0"/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</a:t>
            </a:r>
            <a:r>
              <a:rPr lang="en-US" altLang="en-US" sz="2000" u="sng" dirty="0"/>
              <a:t>Outpu</a:t>
            </a:r>
            <a:r>
              <a:rPr lang="en-US" altLang="en-US" sz="2000" dirty="0"/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Wait: If 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start’ goto Wait || done</a:t>
            </a:r>
            <a:r>
              <a:rPr lang="en-US" altLang="en-US" sz="2000" b="1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  <a:sym typeface="Wingdings" pitchFamily="2" charset="2"/>
              </a:rPr>
              <a:t>1</a:t>
            </a:r>
            <a:r>
              <a:rPr lang="en-US" altLang="en-US" sz="2000" dirty="0">
                <a:solidFill>
                  <a:schemeClr val="bg1">
                    <a:lumMod val="65000"/>
                  </a:schemeClr>
                </a:solidFill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 S1: A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X ||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Y|| done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S3: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S5: A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A + 1 || B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    S6: Z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4 * A || done </a:t>
            </a:r>
            <a:r>
              <a:rPr lang="en-US" altLang="en-US" sz="2000" b="1" dirty="0">
                <a:solidFill>
                  <a:srgbClr val="A6A6A6"/>
                </a:solidFill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A6A6A6"/>
                </a:solidFill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sp>
        <p:nvSpPr>
          <p:cNvPr id="36869" name="TextBox 27"/>
          <p:cNvSpPr txBox="1">
            <a:spLocks noChangeArrowheads="1"/>
          </p:cNvSpPr>
          <p:nvPr/>
        </p:nvSpPr>
        <p:spPr bwMode="auto">
          <a:xfrm>
            <a:off x="307975" y="1"/>
            <a:ext cx="877118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1: Identify Input and Output of data and control subsystems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38BE573-0305-4273-8599-1462A496B95F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30</a:t>
            </a:fld>
            <a:endParaRPr lang="en-US" altLang="en-US" sz="1400" dirty="0"/>
          </a:p>
        </p:txBody>
      </p:sp>
      <p:sp>
        <p:nvSpPr>
          <p:cNvPr id="37891" name="TextBox 1"/>
          <p:cNvSpPr txBox="1">
            <a:spLocks noChangeArrowheads="1"/>
          </p:cNvSpPr>
          <p:nvPr/>
        </p:nvSpPr>
        <p:spPr bwMode="auto">
          <a:xfrm>
            <a:off x="2060575" y="1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Data Subsystem Operations</a:t>
            </a:r>
          </a:p>
        </p:txBody>
      </p:sp>
      <p:sp>
        <p:nvSpPr>
          <p:cNvPr id="37892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A6A6A6"/>
                </a:solidFill>
              </a:rPr>
              <a:t>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0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Outpu</a:t>
            </a:r>
            <a:r>
              <a:rPr lang="en-US" altLang="en-US" sz="20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Wait: If start’ goto Wait || 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 S1: 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X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Y||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S3: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S4: If A &gt;= B 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S5: 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A + 1 || 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S6: Z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4 * A 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grpSp>
        <p:nvGrpSpPr>
          <p:cNvPr id="37893" name="Group 30"/>
          <p:cNvGrpSpPr>
            <a:grpSpLocks/>
          </p:cNvGrpSpPr>
          <p:nvPr/>
        </p:nvGrpSpPr>
        <p:grpSpPr bwMode="auto">
          <a:xfrm>
            <a:off x="5121713" y="1085230"/>
            <a:ext cx="3649172" cy="2800350"/>
            <a:chOff x="746125" y="1543260"/>
            <a:chExt cx="3648778" cy="2800140"/>
          </a:xfrm>
        </p:grpSpPr>
        <p:sp>
          <p:nvSpPr>
            <p:cNvPr id="37896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7897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7898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899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0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7901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7902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3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4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7905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7906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7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8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09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7910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1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2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7913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7914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7915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7916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7917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  <p:sp>
        <p:nvSpPr>
          <p:cNvPr id="37894" name="Text Box 150"/>
          <p:cNvSpPr txBox="1">
            <a:spLocks noChangeArrowheads="1"/>
          </p:cNvSpPr>
          <p:nvPr/>
        </p:nvSpPr>
        <p:spPr bwMode="auto">
          <a:xfrm>
            <a:off x="3798169" y="5373451"/>
            <a:ext cx="62228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Z =</a:t>
            </a:r>
          </a:p>
        </p:txBody>
      </p:sp>
      <p:sp>
        <p:nvSpPr>
          <p:cNvPr id="37895" name="Text Box 151"/>
          <p:cNvSpPr txBox="1">
            <a:spLocks noChangeArrowheads="1"/>
          </p:cNvSpPr>
          <p:nvPr/>
        </p:nvSpPr>
        <p:spPr bwMode="auto">
          <a:xfrm>
            <a:off x="4601041" y="5188786"/>
            <a:ext cx="425291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4 Ceiling[ (X + |Y| )/ 2] if X&lt; |Y|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4X otherwise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304B2701-DC7A-4FCC-B6CB-C5401200EAB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31</a:t>
            </a:fld>
            <a:endParaRPr lang="en-US" altLang="en-US" sz="1400" dirty="0"/>
          </a:p>
        </p:txBody>
      </p:sp>
      <p:sp>
        <p:nvSpPr>
          <p:cNvPr id="38915" name="TextBox 1"/>
          <p:cNvSpPr txBox="1">
            <a:spLocks noChangeArrowheads="1"/>
          </p:cNvSpPr>
          <p:nvPr/>
        </p:nvSpPr>
        <p:spPr bwMode="auto">
          <a:xfrm>
            <a:off x="2060575" y="1"/>
            <a:ext cx="595868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Identify Data Subsystem Operations</a:t>
            </a:r>
          </a:p>
        </p:txBody>
      </p:sp>
      <p:sp>
        <p:nvSpPr>
          <p:cNvPr id="38916" name="Text Box 81"/>
          <p:cNvSpPr txBox="1">
            <a:spLocks noChangeArrowheads="1"/>
          </p:cNvSpPr>
          <p:nvPr/>
        </p:nvSpPr>
        <p:spPr bwMode="auto">
          <a:xfrm>
            <a:off x="236538" y="798513"/>
            <a:ext cx="4945062" cy="44012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Some_function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{ </a:t>
            </a:r>
            <a:r>
              <a:rPr lang="en-US" altLang="en-US" sz="2000" dirty="0">
                <a:solidFill>
                  <a:srgbClr val="A6A6A6"/>
                </a:solidFill>
              </a:rPr>
              <a:t>Input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0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   </a:t>
            </a:r>
            <a:r>
              <a:rPr lang="en-US" altLang="en-US" sz="2000" u="sng" dirty="0">
                <a:solidFill>
                  <a:srgbClr val="A6A6A6"/>
                </a:solidFill>
              </a:rPr>
              <a:t>Outpu</a:t>
            </a:r>
            <a:r>
              <a:rPr lang="en-US" altLang="en-US" sz="20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Wait: If start’ goto Wait || done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1</a:t>
            </a:r>
            <a:r>
              <a:rPr lang="en-US" altLang="en-US" sz="20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    S1: </a:t>
            </a:r>
            <a:r>
              <a:rPr lang="en-US" altLang="en-US" sz="2000" dirty="0">
                <a:solidFill>
                  <a:srgbClr val="FF0000"/>
                </a:solidFill>
              </a:rPr>
              <a:t>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X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Y</a:t>
            </a:r>
            <a:r>
              <a:rPr lang="en-US" altLang="en-US" sz="2000" dirty="0">
                <a:sym typeface="Wingdings" pitchFamily="2" charset="2"/>
              </a:rPr>
              <a:t>|| done &lt;=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S3: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-B</a:t>
            </a:r>
            <a:r>
              <a:rPr lang="en-US" altLang="en-US" sz="20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S4: If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A &gt;= B </a:t>
            </a:r>
            <a:r>
              <a:rPr lang="en-US" altLang="en-US" sz="20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S5: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A + 1 </a:t>
            </a:r>
            <a:r>
              <a:rPr lang="en-US" altLang="en-US" sz="2000" dirty="0">
                <a:sym typeface="Wingdings" pitchFamily="2" charset="2"/>
              </a:rPr>
              <a:t>||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B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B-1 </a:t>
            </a:r>
            <a:r>
              <a:rPr lang="en-US" altLang="en-US" sz="2000" dirty="0">
                <a:sym typeface="Wingdings" pitchFamily="2" charset="2"/>
              </a:rPr>
              <a:t>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    S6: 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Z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olidFill>
                  <a:srgbClr val="FF0000"/>
                </a:solidFill>
                <a:sym typeface="Wingdings" pitchFamily="2" charset="2"/>
              </a:rPr>
              <a:t> 4 * A </a:t>
            </a:r>
            <a:r>
              <a:rPr lang="en-US" altLang="en-US" sz="2000" dirty="0">
                <a:sym typeface="Wingdings" pitchFamily="2" charset="2"/>
              </a:rPr>
              <a:t>|| done </a:t>
            </a:r>
            <a:r>
              <a:rPr lang="en-US" altLang="en-US" sz="2000" b="1" dirty="0">
                <a:sym typeface="Wingdings" pitchFamily="2" charset="2"/>
              </a:rPr>
              <a:t></a:t>
            </a:r>
            <a:r>
              <a:rPr lang="en-US" altLang="en-US" sz="20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>
                <a:sym typeface="Wingdings" pitchFamily="2" charset="2"/>
              </a:rPr>
              <a:t>}</a:t>
            </a:r>
            <a:endParaRPr lang="en-US" altLang="en-US" sz="2000" dirty="0"/>
          </a:p>
        </p:txBody>
      </p:sp>
      <p:grpSp>
        <p:nvGrpSpPr>
          <p:cNvPr id="38917" name="Group 30"/>
          <p:cNvGrpSpPr>
            <a:grpSpLocks/>
          </p:cNvGrpSpPr>
          <p:nvPr/>
        </p:nvGrpSpPr>
        <p:grpSpPr bwMode="auto">
          <a:xfrm>
            <a:off x="5167313" y="1720850"/>
            <a:ext cx="3649172" cy="2800350"/>
            <a:chOff x="746125" y="1543260"/>
            <a:chExt cx="3648778" cy="2800140"/>
          </a:xfrm>
        </p:grpSpPr>
        <p:sp>
          <p:nvSpPr>
            <p:cNvPr id="38918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8919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38920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1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2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32088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8923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38924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5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6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38927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38928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29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0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1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38932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3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4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38935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8936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38937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8938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38939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0ED8944-B918-411D-B04D-402D2C287D41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32</a:t>
            </a:fld>
            <a:endParaRPr lang="en-US" altLang="en-US" sz="1400" dirty="0"/>
          </a:p>
        </p:txBody>
      </p:sp>
      <p:sp>
        <p:nvSpPr>
          <p:cNvPr id="39939" name="TextBox 1"/>
          <p:cNvSpPr txBox="1">
            <a:spLocks noChangeArrowheads="1"/>
          </p:cNvSpPr>
          <p:nvPr/>
        </p:nvSpPr>
        <p:spPr bwMode="auto">
          <a:xfrm>
            <a:off x="1150938" y="1"/>
            <a:ext cx="773481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2: Map Data Operations to Implementable functions</a:t>
            </a:r>
          </a:p>
        </p:txBody>
      </p:sp>
      <p:sp>
        <p:nvSpPr>
          <p:cNvPr id="39940" name="Text Box 81"/>
          <p:cNvSpPr txBox="1">
            <a:spLocks noChangeArrowheads="1"/>
          </p:cNvSpPr>
          <p:nvPr/>
        </p:nvSpPr>
        <p:spPr bwMode="auto">
          <a:xfrm>
            <a:off x="252415" y="739776"/>
            <a:ext cx="570504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  <a:r>
              <a:rPr lang="en-US" altLang="en-US" sz="2400" dirty="0">
                <a:solidFill>
                  <a:schemeClr val="bg2"/>
                </a:solidFill>
              </a:rPr>
              <a:t>I</a:t>
            </a:r>
            <a:r>
              <a:rPr lang="en-US" altLang="en-US" sz="2400" dirty="0">
                <a:solidFill>
                  <a:srgbClr val="A6A6A6"/>
                </a:solidFill>
              </a:rPr>
              <a:t>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4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Outpu</a:t>
            </a:r>
            <a:r>
              <a:rPr lang="en-US" altLang="en-US" sz="24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</a:t>
            </a:r>
            <a:r>
              <a:rPr lang="en-US" altLang="en-US" sz="2400" dirty="0">
                <a:solidFill>
                  <a:srgbClr val="FF0000"/>
                </a:solidFill>
              </a:rPr>
              <a:t>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X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Y</a:t>
            </a:r>
            <a:r>
              <a:rPr lang="en-US" altLang="en-US" sz="2400" dirty="0">
                <a:sym typeface="Wingdings" pitchFamily="2" charset="2"/>
              </a:rPr>
              <a:t>|| done &lt;=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If B &gt;= 0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-B</a:t>
            </a:r>
            <a:r>
              <a:rPr lang="en-US" altLang="en-US" sz="2400" dirty="0">
                <a:sym typeface="Wingdings" pitchFamily="2" charset="2"/>
              </a:rPr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&gt;= B </a:t>
            </a:r>
            <a:r>
              <a:rPr lang="en-US" altLang="en-US" sz="24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+ 1 </a:t>
            </a:r>
            <a:r>
              <a:rPr lang="en-US" altLang="en-US" sz="2400" dirty="0">
                <a:sym typeface="Wingdings" pitchFamily="2" charset="2"/>
              </a:rPr>
              <a:t>||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B-1 </a:t>
            </a:r>
            <a:r>
              <a:rPr lang="en-US" altLang="en-US" sz="2400" dirty="0">
                <a:sym typeface="Wingdings" pitchFamily="2" charset="2"/>
              </a:rPr>
              <a:t>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Z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 4 * A </a:t>
            </a:r>
            <a:r>
              <a:rPr lang="en-US" altLang="en-US" sz="2400" dirty="0">
                <a:sym typeface="Wingdings" pitchFamily="2" charset="2"/>
              </a:rPr>
              <a:t>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sp>
        <p:nvSpPr>
          <p:cNvPr id="39941" name="Text Box 1155"/>
          <p:cNvSpPr txBox="1">
            <a:spLocks noChangeArrowheads="1"/>
          </p:cNvSpPr>
          <p:nvPr/>
        </p:nvSpPr>
        <p:spPr bwMode="auto">
          <a:xfrm>
            <a:off x="5441952" y="1463675"/>
            <a:ext cx="151547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-B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&gt;=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A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B –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4A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39942" name="Text Box 1156"/>
          <p:cNvSpPr txBox="1">
            <a:spLocks noChangeArrowheads="1"/>
          </p:cNvSpPr>
          <p:nvPr/>
        </p:nvSpPr>
        <p:spPr bwMode="auto">
          <a:xfrm>
            <a:off x="6918325" y="1098551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617AC493-63D4-4A6E-98B1-B60162BD397E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33</a:t>
            </a:fld>
            <a:endParaRPr lang="en-US" altLang="en-US" sz="1400" dirty="0"/>
          </a:p>
        </p:txBody>
      </p:sp>
      <p:sp>
        <p:nvSpPr>
          <p:cNvPr id="40963" name="TextBox 1"/>
          <p:cNvSpPr txBox="1">
            <a:spLocks noChangeArrowheads="1"/>
          </p:cNvSpPr>
          <p:nvPr/>
        </p:nvSpPr>
        <p:spPr bwMode="auto">
          <a:xfrm>
            <a:off x="1036638" y="115889"/>
            <a:ext cx="747255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3: Tag each Data Operations with a Control Signal</a:t>
            </a:r>
          </a:p>
        </p:txBody>
      </p:sp>
      <p:sp>
        <p:nvSpPr>
          <p:cNvPr id="40964" name="Text Box 1155"/>
          <p:cNvSpPr txBox="1">
            <a:spLocks noChangeArrowheads="1"/>
          </p:cNvSpPr>
          <p:nvPr/>
        </p:nvSpPr>
        <p:spPr bwMode="auto">
          <a:xfrm>
            <a:off x="803277" y="1503363"/>
            <a:ext cx="1515479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X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Y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-B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≥ B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A + 1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B –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4A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sym typeface="Wingdings" pitchFamily="2" charset="2"/>
            </a:endParaRPr>
          </a:p>
        </p:txBody>
      </p:sp>
      <p:sp>
        <p:nvSpPr>
          <p:cNvPr id="40965" name="Text Box 1156"/>
          <p:cNvSpPr txBox="1">
            <a:spLocks noChangeArrowheads="1"/>
          </p:cNvSpPr>
          <p:nvPr/>
        </p:nvSpPr>
        <p:spPr bwMode="auto">
          <a:xfrm>
            <a:off x="2279650" y="1111251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A </a:t>
            </a:r>
            <a:r>
              <a:rPr lang="en-US" altLang="en-US" sz="2400" dirty="0"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  <p:grpSp>
        <p:nvGrpSpPr>
          <p:cNvPr id="40966" name="Group 30"/>
          <p:cNvGrpSpPr>
            <a:grpSpLocks/>
          </p:cNvGrpSpPr>
          <p:nvPr/>
        </p:nvGrpSpPr>
        <p:grpSpPr bwMode="auto">
          <a:xfrm>
            <a:off x="5167313" y="1720850"/>
            <a:ext cx="3649172" cy="2800350"/>
            <a:chOff x="746125" y="1543260"/>
            <a:chExt cx="3648778" cy="2800140"/>
          </a:xfrm>
        </p:grpSpPr>
        <p:sp>
          <p:nvSpPr>
            <p:cNvPr id="40967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0968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0969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0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1" name="Text Box 131"/>
            <p:cNvSpPr txBox="1">
              <a:spLocks noChangeArrowheads="1"/>
            </p:cNvSpPr>
            <p:nvPr/>
          </p:nvSpPr>
          <p:spPr bwMode="auto">
            <a:xfrm>
              <a:off x="1730474" y="2785567"/>
              <a:ext cx="98521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?</a:t>
              </a:r>
              <a:endParaRPr lang="en-US" altLang="en-US" sz="2400" baseline="-16000" dirty="0"/>
            </a:p>
          </p:txBody>
        </p:sp>
        <p:sp>
          <p:nvSpPr>
            <p:cNvPr id="40972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3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4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0975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4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0976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7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8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79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8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0980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1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2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40983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0984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503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0985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0986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51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0987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Number Placeholder 28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BC424AF5-5CD6-449E-A914-8315B2E6FA38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34</a:t>
            </a:fld>
            <a:endParaRPr lang="en-US" altLang="en-US" sz="1400" dirty="0"/>
          </a:p>
        </p:txBody>
      </p:sp>
      <p:sp>
        <p:nvSpPr>
          <p:cNvPr id="41987" name="TextBox 1"/>
          <p:cNvSpPr txBox="1">
            <a:spLocks noChangeArrowheads="1"/>
          </p:cNvSpPr>
          <p:nvPr/>
        </p:nvSpPr>
        <p:spPr bwMode="auto">
          <a:xfrm>
            <a:off x="1036640" y="115889"/>
            <a:ext cx="711688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4: Identify Condition Bits to Control Subsystem</a:t>
            </a:r>
          </a:p>
        </p:txBody>
      </p:sp>
      <p:sp>
        <p:nvSpPr>
          <p:cNvPr id="41988" name="Text Box 81"/>
          <p:cNvSpPr txBox="1">
            <a:spLocks noChangeArrowheads="1"/>
          </p:cNvSpPr>
          <p:nvPr/>
        </p:nvSpPr>
        <p:spPr bwMode="auto">
          <a:xfrm>
            <a:off x="165667" y="795303"/>
            <a:ext cx="5337958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{</a:t>
            </a:r>
            <a:r>
              <a:rPr lang="en-US" altLang="en-US" sz="2400" dirty="0">
                <a:solidFill>
                  <a:schemeClr val="bg2"/>
                </a:solidFill>
              </a:rPr>
              <a:t>I</a:t>
            </a:r>
            <a:r>
              <a:rPr lang="en-US" altLang="en-US" sz="2400" dirty="0">
                <a:solidFill>
                  <a:srgbClr val="A6A6A6"/>
                </a:solidFill>
              </a:rPr>
              <a:t>nput X[7:0], Y[7:0]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start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Local-Object</a:t>
            </a:r>
            <a:r>
              <a:rPr lang="en-US" altLang="en-US" sz="2400" dirty="0">
                <a:solidFill>
                  <a:srgbClr val="A6A6A6"/>
                </a:solidFill>
              </a:rPr>
              <a:t> A[7:0], B[7:0] type bit-vector;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   </a:t>
            </a:r>
            <a:r>
              <a:rPr lang="en-US" altLang="en-US" sz="2400" u="sng" dirty="0">
                <a:solidFill>
                  <a:srgbClr val="A6A6A6"/>
                </a:solidFill>
              </a:rPr>
              <a:t>Outpu</a:t>
            </a:r>
            <a:r>
              <a:rPr lang="en-US" altLang="en-US" sz="2400" dirty="0">
                <a:solidFill>
                  <a:srgbClr val="A6A6A6"/>
                </a:solidFill>
              </a:rPr>
              <a:t>t Z[7:0] type bit-vector,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A6A6A6"/>
                </a:solidFill>
              </a:rPr>
              <a:t>	done type boolean;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Wait: If start’ goto Wait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1</a:t>
            </a:r>
            <a:r>
              <a:rPr lang="en-US" altLang="en-US" sz="2400" dirty="0"/>
              <a:t>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    S1: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X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Y|| done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0;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S2: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If B ≥ 0 </a:t>
            </a:r>
            <a:r>
              <a:rPr lang="en-US" altLang="en-US" sz="2400" dirty="0">
                <a:sym typeface="Wingdings" pitchFamily="2" charset="2"/>
              </a:rPr>
              <a:t>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S3: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-B;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S4: If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A ≥ B </a:t>
            </a:r>
            <a:r>
              <a:rPr lang="en-US" altLang="en-US" sz="2400" dirty="0">
                <a:sym typeface="Wingdings" pitchFamily="2" charset="2"/>
              </a:rPr>
              <a:t>goto S6;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S5: A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A + 1 || B 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B-1 || goto S4;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    S6: Z </a:t>
            </a:r>
            <a:r>
              <a:rPr lang="en-US" altLang="en-US" sz="2400" b="1" dirty="0">
                <a:sym typeface="Wingdings" pitchFamily="2" charset="2"/>
              </a:rPr>
              <a:t> </a:t>
            </a:r>
            <a:r>
              <a:rPr lang="en-US" altLang="en-US" sz="2400" dirty="0">
                <a:sym typeface="Wingdings" pitchFamily="2" charset="2"/>
              </a:rPr>
              <a:t>4 * A || done</a:t>
            </a:r>
            <a:r>
              <a:rPr lang="en-US" altLang="en-US" sz="2400" b="1" dirty="0">
                <a:sym typeface="Wingdings" pitchFamily="2" charset="2"/>
              </a:rPr>
              <a:t></a:t>
            </a:r>
            <a:r>
              <a:rPr lang="en-US" altLang="en-US" sz="2400" dirty="0">
                <a:sym typeface="Wingdings" pitchFamily="2" charset="2"/>
              </a:rPr>
              <a:t> 1 || goto Wait;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}</a:t>
            </a:r>
            <a:endParaRPr lang="en-US" altLang="en-US" sz="2400" dirty="0"/>
          </a:p>
        </p:txBody>
      </p:sp>
      <p:grpSp>
        <p:nvGrpSpPr>
          <p:cNvPr id="41989" name="Group 30"/>
          <p:cNvGrpSpPr>
            <a:grpSpLocks/>
          </p:cNvGrpSpPr>
          <p:nvPr/>
        </p:nvGrpSpPr>
        <p:grpSpPr bwMode="auto">
          <a:xfrm>
            <a:off x="4999039" y="1720850"/>
            <a:ext cx="3817416" cy="2800350"/>
            <a:chOff x="578185" y="1543260"/>
            <a:chExt cx="3816687" cy="2800140"/>
          </a:xfrm>
        </p:grpSpPr>
        <p:sp>
          <p:nvSpPr>
            <p:cNvPr id="41990" name="Rectangle 120"/>
            <p:cNvSpPr>
              <a:spLocks noChangeArrowheads="1"/>
            </p:cNvSpPr>
            <p:nvPr/>
          </p:nvSpPr>
          <p:spPr bwMode="auto">
            <a:xfrm>
              <a:off x="1828800" y="1752600"/>
              <a:ext cx="1447800" cy="914400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Data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1991" name="Rectangle 122"/>
            <p:cNvSpPr>
              <a:spLocks noChangeArrowheads="1"/>
            </p:cNvSpPr>
            <p:nvPr/>
          </p:nvSpPr>
          <p:spPr bwMode="auto">
            <a:xfrm>
              <a:off x="1828800" y="3429000"/>
              <a:ext cx="1447800" cy="9144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Subsystem</a:t>
              </a:r>
            </a:p>
          </p:txBody>
        </p:sp>
        <p:sp>
          <p:nvSpPr>
            <p:cNvPr id="41992" name="Line 125"/>
            <p:cNvSpPr>
              <a:spLocks noChangeShapeType="1"/>
            </p:cNvSpPr>
            <p:nvPr/>
          </p:nvSpPr>
          <p:spPr bwMode="auto">
            <a:xfrm>
              <a:off x="20574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3" name="Line 126"/>
            <p:cNvSpPr>
              <a:spLocks noChangeShapeType="1"/>
            </p:cNvSpPr>
            <p:nvPr/>
          </p:nvSpPr>
          <p:spPr bwMode="auto">
            <a:xfrm flipV="1">
              <a:off x="3124200" y="2667000"/>
              <a:ext cx="0" cy="762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4" name="Text Box 127"/>
            <p:cNvSpPr txBox="1">
              <a:spLocks noChangeArrowheads="1"/>
            </p:cNvSpPr>
            <p:nvPr/>
          </p:nvSpPr>
          <p:spPr bwMode="auto">
            <a:xfrm>
              <a:off x="3105013" y="2787445"/>
              <a:ext cx="65261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C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0</a:t>
              </a:r>
              <a:r>
                <a:rPr lang="en-US" altLang="en-US" sz="2400" baseline="-16000" dirty="0"/>
                <a:t>: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6</a:t>
              </a:r>
            </a:p>
          </p:txBody>
        </p:sp>
        <p:sp>
          <p:nvSpPr>
            <p:cNvPr id="41995" name="Text Box 131"/>
            <p:cNvSpPr txBox="1">
              <a:spLocks noChangeArrowheads="1"/>
            </p:cNvSpPr>
            <p:nvPr/>
          </p:nvSpPr>
          <p:spPr bwMode="auto">
            <a:xfrm>
              <a:off x="578185" y="2785567"/>
              <a:ext cx="168297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B</a:t>
              </a:r>
              <a:r>
                <a:rPr lang="en-US" altLang="en-US" sz="2400" baseline="-16000" dirty="0">
                  <a:solidFill>
                    <a:srgbClr val="FF0000"/>
                  </a:solidFill>
                </a:rPr>
                <a:t>7,</a:t>
              </a:r>
              <a:r>
                <a:rPr lang="en-US" altLang="en-US" sz="2400" dirty="0">
                  <a:solidFill>
                    <a:srgbClr val="FF0000"/>
                  </a:solidFill>
                </a:rPr>
                <a:t>  A≥B</a:t>
              </a:r>
              <a:endParaRPr lang="en-US" altLang="en-US" sz="2400" baseline="-16000" dirty="0">
                <a:solidFill>
                  <a:srgbClr val="FF0000"/>
                </a:solidFill>
              </a:endParaRPr>
            </a:p>
          </p:txBody>
        </p:sp>
        <p:sp>
          <p:nvSpPr>
            <p:cNvPr id="41996" name="Line 132"/>
            <p:cNvSpPr>
              <a:spLocks noChangeShapeType="1"/>
            </p:cNvSpPr>
            <p:nvPr/>
          </p:nvSpPr>
          <p:spPr bwMode="auto">
            <a:xfrm>
              <a:off x="1066800" y="19050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7" name="Line 133"/>
            <p:cNvSpPr>
              <a:spLocks noChangeShapeType="1"/>
            </p:cNvSpPr>
            <p:nvPr/>
          </p:nvSpPr>
          <p:spPr bwMode="auto">
            <a:xfrm>
              <a:off x="1066800" y="23622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1998" name="Text Box 134"/>
            <p:cNvSpPr txBox="1">
              <a:spLocks noChangeArrowheads="1"/>
            </p:cNvSpPr>
            <p:nvPr/>
          </p:nvSpPr>
          <p:spPr bwMode="auto">
            <a:xfrm>
              <a:off x="746125" y="1714500"/>
              <a:ext cx="40740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X</a:t>
              </a:r>
            </a:p>
          </p:txBody>
        </p:sp>
        <p:sp>
          <p:nvSpPr>
            <p:cNvPr id="41999" name="Text Box 135"/>
            <p:cNvSpPr txBox="1">
              <a:spLocks noChangeArrowheads="1"/>
            </p:cNvSpPr>
            <p:nvPr/>
          </p:nvSpPr>
          <p:spPr bwMode="auto">
            <a:xfrm>
              <a:off x="762000" y="2147888"/>
              <a:ext cx="407406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Y</a:t>
              </a:r>
            </a:p>
          </p:txBody>
        </p:sp>
        <p:sp>
          <p:nvSpPr>
            <p:cNvPr id="42000" name="Line 136"/>
            <p:cNvSpPr>
              <a:spLocks noChangeShapeType="1"/>
            </p:cNvSpPr>
            <p:nvPr/>
          </p:nvSpPr>
          <p:spPr bwMode="auto">
            <a:xfrm>
              <a:off x="1295400" y="18288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1" name="Line 137"/>
            <p:cNvSpPr>
              <a:spLocks noChangeShapeType="1"/>
            </p:cNvSpPr>
            <p:nvPr/>
          </p:nvSpPr>
          <p:spPr bwMode="auto">
            <a:xfrm>
              <a:off x="1295400" y="22860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2" name="Line 138"/>
            <p:cNvSpPr>
              <a:spLocks noChangeShapeType="1"/>
            </p:cNvSpPr>
            <p:nvPr/>
          </p:nvSpPr>
          <p:spPr bwMode="auto">
            <a:xfrm>
              <a:off x="1082675" y="38623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3" name="Text Box 139"/>
            <p:cNvSpPr txBox="1">
              <a:spLocks noChangeArrowheads="1"/>
            </p:cNvSpPr>
            <p:nvPr/>
          </p:nvSpPr>
          <p:spPr bwMode="auto">
            <a:xfrm>
              <a:off x="789119" y="3426592"/>
              <a:ext cx="713521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start</a:t>
              </a:r>
            </a:p>
          </p:txBody>
        </p:sp>
        <p:sp>
          <p:nvSpPr>
            <p:cNvPr id="42004" name="Line 144"/>
            <p:cNvSpPr>
              <a:spLocks noChangeShapeType="1"/>
            </p:cNvSpPr>
            <p:nvPr/>
          </p:nvSpPr>
          <p:spPr bwMode="auto">
            <a:xfrm>
              <a:off x="3276600" y="2171700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5" name="Line 146"/>
            <p:cNvSpPr>
              <a:spLocks noChangeShapeType="1"/>
            </p:cNvSpPr>
            <p:nvPr/>
          </p:nvSpPr>
          <p:spPr bwMode="auto">
            <a:xfrm>
              <a:off x="3505200" y="2095500"/>
              <a:ext cx="7620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6" name="Text Box 147"/>
            <p:cNvSpPr txBox="1">
              <a:spLocks noChangeArrowheads="1"/>
            </p:cNvSpPr>
            <p:nvPr/>
          </p:nvSpPr>
          <p:spPr bwMode="auto">
            <a:xfrm>
              <a:off x="4022725" y="1943101"/>
              <a:ext cx="372147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Z</a:t>
              </a:r>
            </a:p>
          </p:txBody>
        </p:sp>
        <p:sp>
          <p:nvSpPr>
            <p:cNvPr id="42007" name="Line 148"/>
            <p:cNvSpPr>
              <a:spLocks noChangeShapeType="1"/>
            </p:cNvSpPr>
            <p:nvPr/>
          </p:nvSpPr>
          <p:spPr bwMode="auto">
            <a:xfrm>
              <a:off x="3276600" y="3824288"/>
              <a:ext cx="762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2008" name="Text Box 149"/>
            <p:cNvSpPr txBox="1">
              <a:spLocks noChangeArrowheads="1"/>
            </p:cNvSpPr>
            <p:nvPr/>
          </p:nvSpPr>
          <p:spPr bwMode="auto">
            <a:xfrm>
              <a:off x="3459906" y="3754410"/>
              <a:ext cx="782438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>
                  <a:solidFill>
                    <a:srgbClr val="FF0000"/>
                  </a:solidFill>
                </a:rPr>
                <a:t>done</a:t>
              </a:r>
            </a:p>
          </p:txBody>
        </p:sp>
        <p:sp>
          <p:nvSpPr>
            <p:cNvPr id="42009" name="Text Box 152"/>
            <p:cNvSpPr txBox="1">
              <a:spLocks noChangeArrowheads="1"/>
            </p:cNvSpPr>
            <p:nvPr/>
          </p:nvSpPr>
          <p:spPr bwMode="auto">
            <a:xfrm>
              <a:off x="1203325" y="1543260"/>
              <a:ext cx="338489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2010" name="Text Box 153"/>
            <p:cNvSpPr txBox="1">
              <a:spLocks noChangeArrowheads="1"/>
            </p:cNvSpPr>
            <p:nvPr/>
          </p:nvSpPr>
          <p:spPr bwMode="auto">
            <a:xfrm>
              <a:off x="1219200" y="1988388"/>
              <a:ext cx="338489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  <p:sp>
          <p:nvSpPr>
            <p:cNvPr id="42011" name="Text Box 154"/>
            <p:cNvSpPr txBox="1">
              <a:spLocks noChangeArrowheads="1"/>
            </p:cNvSpPr>
            <p:nvPr/>
          </p:nvSpPr>
          <p:spPr bwMode="auto">
            <a:xfrm>
              <a:off x="3429000" y="1676401"/>
              <a:ext cx="533400" cy="4616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400" dirty="0"/>
                <a:t>8</a:t>
              </a: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Number Placeholder 37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649C440-B0CF-41DE-B308-F7BEB9B11362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35</a:t>
            </a:fld>
            <a:endParaRPr lang="en-US" altLang="en-US" sz="1400" dirty="0"/>
          </a:p>
        </p:txBody>
      </p:sp>
      <p:sp>
        <p:nvSpPr>
          <p:cNvPr id="43011" name="Rectangle 151"/>
          <p:cNvSpPr>
            <a:spLocks noChangeArrowheads="1"/>
          </p:cNvSpPr>
          <p:nvPr/>
        </p:nvSpPr>
        <p:spPr bwMode="auto">
          <a:xfrm>
            <a:off x="4384675" y="4881563"/>
            <a:ext cx="685800" cy="838200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en-US" altLang="en-US" sz="2000" dirty="0"/>
          </a:p>
        </p:txBody>
      </p:sp>
      <p:sp>
        <p:nvSpPr>
          <p:cNvPr id="43012" name="Line 159"/>
          <p:cNvSpPr>
            <a:spLocks noChangeShapeType="1"/>
          </p:cNvSpPr>
          <p:nvPr/>
        </p:nvSpPr>
        <p:spPr bwMode="auto">
          <a:xfrm>
            <a:off x="4737102" y="5719763"/>
            <a:ext cx="0" cy="228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3" name="Rectangle 160"/>
          <p:cNvSpPr>
            <a:spLocks noChangeArrowheads="1"/>
          </p:cNvSpPr>
          <p:nvPr/>
        </p:nvSpPr>
        <p:spPr bwMode="auto">
          <a:xfrm>
            <a:off x="4517497" y="5945189"/>
            <a:ext cx="4572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</a:t>
            </a:r>
            <a:r>
              <a:rPr lang="en-US" altLang="en-US" sz="2000" baseline="-16000" dirty="0"/>
              <a:t>2</a:t>
            </a:r>
          </a:p>
        </p:txBody>
      </p:sp>
      <p:sp>
        <p:nvSpPr>
          <p:cNvPr id="43014" name="Line 163"/>
          <p:cNvSpPr>
            <a:spLocks noChangeShapeType="1"/>
          </p:cNvSpPr>
          <p:nvPr/>
        </p:nvSpPr>
        <p:spPr bwMode="auto">
          <a:xfrm>
            <a:off x="3775075" y="5338763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15" name="Text Box 164"/>
          <p:cNvSpPr txBox="1">
            <a:spLocks noChangeArrowheads="1"/>
          </p:cNvSpPr>
          <p:nvPr/>
        </p:nvSpPr>
        <p:spPr bwMode="auto">
          <a:xfrm>
            <a:off x="3394075" y="5110164"/>
            <a:ext cx="37061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Y</a:t>
            </a:r>
          </a:p>
        </p:txBody>
      </p:sp>
      <p:sp>
        <p:nvSpPr>
          <p:cNvPr id="43016" name="TextBox 95"/>
          <p:cNvSpPr txBox="1">
            <a:spLocks noChangeArrowheads="1"/>
          </p:cNvSpPr>
          <p:nvPr/>
        </p:nvSpPr>
        <p:spPr bwMode="auto">
          <a:xfrm>
            <a:off x="4549249" y="5412669"/>
            <a:ext cx="423514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400" dirty="0"/>
              <a:t>LD</a:t>
            </a:r>
          </a:p>
        </p:txBody>
      </p:sp>
      <p:cxnSp>
        <p:nvCxnSpPr>
          <p:cNvPr id="58" name="Straight Arrow Connector 57"/>
          <p:cNvCxnSpPr/>
          <p:nvPr/>
        </p:nvCxnSpPr>
        <p:spPr bwMode="auto">
          <a:xfrm>
            <a:off x="5070475" y="5491164"/>
            <a:ext cx="609600" cy="1587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8" name="TextBox 101"/>
          <p:cNvSpPr txBox="1">
            <a:spLocks noChangeArrowheads="1"/>
          </p:cNvSpPr>
          <p:nvPr/>
        </p:nvSpPr>
        <p:spPr bwMode="auto">
          <a:xfrm>
            <a:off x="5346702" y="5510213"/>
            <a:ext cx="60785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B[7]</a:t>
            </a:r>
          </a:p>
        </p:txBody>
      </p:sp>
      <p:sp>
        <p:nvSpPr>
          <p:cNvPr id="43019" name="Line 66"/>
          <p:cNvSpPr>
            <a:spLocks noChangeShapeType="1"/>
          </p:cNvSpPr>
          <p:nvPr/>
        </p:nvSpPr>
        <p:spPr bwMode="auto">
          <a:xfrm>
            <a:off x="3943352" y="5262564"/>
            <a:ext cx="138113" cy="136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43020" name="TextBox 65"/>
          <p:cNvSpPr txBox="1">
            <a:spLocks noChangeArrowheads="1"/>
          </p:cNvSpPr>
          <p:nvPr/>
        </p:nvSpPr>
        <p:spPr bwMode="auto">
          <a:xfrm>
            <a:off x="4221163" y="4444996"/>
            <a:ext cx="116570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Register B</a:t>
            </a:r>
          </a:p>
        </p:txBody>
      </p:sp>
      <p:sp>
        <p:nvSpPr>
          <p:cNvPr id="43021" name="TextBox 5"/>
          <p:cNvSpPr txBox="1">
            <a:spLocks noChangeArrowheads="1"/>
          </p:cNvSpPr>
          <p:nvPr/>
        </p:nvSpPr>
        <p:spPr bwMode="auto">
          <a:xfrm>
            <a:off x="4329114" y="5141913"/>
            <a:ext cx="35137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D</a:t>
            </a:r>
          </a:p>
        </p:txBody>
      </p:sp>
      <p:sp>
        <p:nvSpPr>
          <p:cNvPr id="43022" name="TextBox 8"/>
          <p:cNvSpPr txBox="1">
            <a:spLocks noChangeArrowheads="1"/>
          </p:cNvSpPr>
          <p:nvPr/>
        </p:nvSpPr>
        <p:spPr bwMode="auto">
          <a:xfrm>
            <a:off x="4803776" y="5110164"/>
            <a:ext cx="33855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R</a:t>
            </a:r>
          </a:p>
        </p:txBody>
      </p:sp>
      <p:sp>
        <p:nvSpPr>
          <p:cNvPr id="43023" name="Text Box 67"/>
          <p:cNvSpPr txBox="1">
            <a:spLocks noChangeArrowheads="1"/>
          </p:cNvSpPr>
          <p:nvPr/>
        </p:nvSpPr>
        <p:spPr bwMode="auto">
          <a:xfrm>
            <a:off x="3813175" y="4908551"/>
            <a:ext cx="30008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8</a:t>
            </a:r>
          </a:p>
        </p:txBody>
      </p:sp>
      <p:grpSp>
        <p:nvGrpSpPr>
          <p:cNvPr id="43024" name="Group 1"/>
          <p:cNvGrpSpPr>
            <a:grpSpLocks/>
          </p:cNvGrpSpPr>
          <p:nvPr/>
        </p:nvGrpSpPr>
        <p:grpSpPr bwMode="auto">
          <a:xfrm>
            <a:off x="3378202" y="2551113"/>
            <a:ext cx="2378075" cy="1809743"/>
            <a:chOff x="3378956" y="2551932"/>
            <a:chExt cx="2377516" cy="1809178"/>
          </a:xfrm>
        </p:grpSpPr>
        <p:sp>
          <p:nvSpPr>
            <p:cNvPr id="43027" name="Rectangle 149"/>
            <p:cNvSpPr>
              <a:spLocks noChangeArrowheads="1"/>
            </p:cNvSpPr>
            <p:nvPr/>
          </p:nvSpPr>
          <p:spPr bwMode="auto">
            <a:xfrm>
              <a:off x="4384796" y="2995895"/>
              <a:ext cx="685838" cy="8382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2000" dirty="0"/>
            </a:p>
          </p:txBody>
        </p:sp>
        <p:sp>
          <p:nvSpPr>
            <p:cNvPr id="43028" name="Line 153"/>
            <p:cNvSpPr>
              <a:spLocks noChangeShapeType="1"/>
            </p:cNvSpPr>
            <p:nvPr/>
          </p:nvSpPr>
          <p:spPr bwMode="auto">
            <a:xfrm>
              <a:off x="4712805" y="3834095"/>
              <a:ext cx="0" cy="228600"/>
            </a:xfrm>
            <a:prstGeom prst="line">
              <a:avLst/>
            </a:prstGeom>
            <a:noFill/>
            <a:ln w="9525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29" name="Rectangle 156"/>
            <p:cNvSpPr>
              <a:spLocks noChangeArrowheads="1"/>
            </p:cNvSpPr>
            <p:nvPr/>
          </p:nvSpPr>
          <p:spPr bwMode="auto">
            <a:xfrm>
              <a:off x="4498173" y="3961125"/>
              <a:ext cx="441042" cy="39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C</a:t>
              </a:r>
              <a:r>
                <a:rPr lang="en-US" altLang="en-US" sz="2000" baseline="-16000" dirty="0"/>
                <a:t>1</a:t>
              </a:r>
            </a:p>
          </p:txBody>
        </p:sp>
        <p:sp>
          <p:nvSpPr>
            <p:cNvPr id="43030" name="Line 175"/>
            <p:cNvSpPr>
              <a:spLocks noChangeShapeType="1"/>
            </p:cNvSpPr>
            <p:nvPr/>
          </p:nvSpPr>
          <p:spPr bwMode="auto">
            <a:xfrm>
              <a:off x="5070634" y="3376895"/>
              <a:ext cx="68583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1" name="Line 203"/>
            <p:cNvSpPr>
              <a:spLocks noChangeShapeType="1"/>
            </p:cNvSpPr>
            <p:nvPr/>
          </p:nvSpPr>
          <p:spPr bwMode="auto">
            <a:xfrm>
              <a:off x="3768813" y="3398915"/>
              <a:ext cx="609633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2" name="Text Box 204"/>
            <p:cNvSpPr txBox="1">
              <a:spLocks noChangeArrowheads="1"/>
            </p:cNvSpPr>
            <p:nvPr/>
          </p:nvSpPr>
          <p:spPr bwMode="auto">
            <a:xfrm>
              <a:off x="3378956" y="3223389"/>
              <a:ext cx="370527" cy="3999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2000" dirty="0"/>
                <a:t>X</a:t>
              </a:r>
            </a:p>
          </p:txBody>
        </p:sp>
        <p:sp>
          <p:nvSpPr>
            <p:cNvPr id="43033" name="TextBox 94"/>
            <p:cNvSpPr txBox="1">
              <a:spLocks noChangeArrowheads="1"/>
            </p:cNvSpPr>
            <p:nvPr/>
          </p:nvSpPr>
          <p:spPr bwMode="auto">
            <a:xfrm>
              <a:off x="4527262" y="3527015"/>
              <a:ext cx="423414" cy="3076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LD</a:t>
              </a:r>
            </a:p>
          </p:txBody>
        </p:sp>
        <p:sp>
          <p:nvSpPr>
            <p:cNvPr id="43034" name="Line 64"/>
            <p:cNvSpPr>
              <a:spLocks noChangeShapeType="1"/>
            </p:cNvSpPr>
            <p:nvPr/>
          </p:nvSpPr>
          <p:spPr bwMode="auto">
            <a:xfrm>
              <a:off x="3944275" y="3332240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5" name="Text Box 67"/>
            <p:cNvSpPr txBox="1">
              <a:spLocks noChangeArrowheads="1"/>
            </p:cNvSpPr>
            <p:nvPr/>
          </p:nvSpPr>
          <p:spPr bwMode="auto">
            <a:xfrm>
              <a:off x="3790902" y="3424211"/>
              <a:ext cx="300011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8</a:t>
              </a:r>
            </a:p>
          </p:txBody>
        </p:sp>
        <p:sp>
          <p:nvSpPr>
            <p:cNvPr id="43036" name="TextBox 1"/>
            <p:cNvSpPr txBox="1">
              <a:spLocks noChangeArrowheads="1"/>
            </p:cNvSpPr>
            <p:nvPr/>
          </p:nvSpPr>
          <p:spPr bwMode="auto">
            <a:xfrm>
              <a:off x="4169984" y="2551932"/>
              <a:ext cx="1165494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Register A</a:t>
              </a:r>
            </a:p>
          </p:txBody>
        </p:sp>
        <p:sp>
          <p:nvSpPr>
            <p:cNvPr id="43037" name="TextBox 4"/>
            <p:cNvSpPr txBox="1">
              <a:spLocks noChangeArrowheads="1"/>
            </p:cNvSpPr>
            <p:nvPr/>
          </p:nvSpPr>
          <p:spPr bwMode="auto">
            <a:xfrm>
              <a:off x="4326370" y="3218048"/>
              <a:ext cx="351295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</a:t>
              </a:r>
            </a:p>
          </p:txBody>
        </p:sp>
        <p:sp>
          <p:nvSpPr>
            <p:cNvPr id="43038" name="TextBox 7"/>
            <p:cNvSpPr txBox="1">
              <a:spLocks noChangeArrowheads="1"/>
            </p:cNvSpPr>
            <p:nvPr/>
          </p:nvSpPr>
          <p:spPr bwMode="auto">
            <a:xfrm>
              <a:off x="4812781" y="3197537"/>
              <a:ext cx="338474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R</a:t>
              </a:r>
            </a:p>
          </p:txBody>
        </p:sp>
        <p:sp>
          <p:nvSpPr>
            <p:cNvPr id="43039" name="TextBox 101"/>
            <p:cNvSpPr txBox="1">
              <a:spLocks noChangeArrowheads="1"/>
            </p:cNvSpPr>
            <p:nvPr/>
          </p:nvSpPr>
          <p:spPr bwMode="auto">
            <a:xfrm>
              <a:off x="5167357" y="3354049"/>
              <a:ext cx="351295" cy="3692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A</a:t>
              </a:r>
            </a:p>
          </p:txBody>
        </p:sp>
        <p:sp>
          <p:nvSpPr>
            <p:cNvPr id="43040" name="Line 64"/>
            <p:cNvSpPr>
              <a:spLocks noChangeShapeType="1"/>
            </p:cNvSpPr>
            <p:nvPr/>
          </p:nvSpPr>
          <p:spPr bwMode="auto">
            <a:xfrm>
              <a:off x="5366625" y="3297046"/>
              <a:ext cx="138121" cy="136525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3025" name="TextBox 1"/>
          <p:cNvSpPr txBox="1">
            <a:spLocks noChangeArrowheads="1"/>
          </p:cNvSpPr>
          <p:nvPr/>
        </p:nvSpPr>
        <p:spPr bwMode="auto">
          <a:xfrm>
            <a:off x="271465" y="173038"/>
            <a:ext cx="852752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/>
              <a:t>Step 5: Implement the Data Subsystem from Standard Modules</a:t>
            </a:r>
          </a:p>
        </p:txBody>
      </p:sp>
      <p:sp>
        <p:nvSpPr>
          <p:cNvPr id="43026" name="Text Box 1156"/>
          <p:cNvSpPr txBox="1">
            <a:spLocks noChangeArrowheads="1"/>
          </p:cNvSpPr>
          <p:nvPr/>
        </p:nvSpPr>
        <p:spPr bwMode="auto">
          <a:xfrm>
            <a:off x="153988" y="884239"/>
            <a:ext cx="205921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operation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</a:rPr>
              <a:t>A </a:t>
            </a: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 Load (X)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sym typeface="Wingdings" pitchFamily="2" charset="2"/>
              </a:rPr>
              <a:t>B  Load (Y)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CS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Comp (A, 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A  INC (A)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B  DEC (B)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sym typeface="Wingdings" pitchFamily="2" charset="2"/>
              </a:rPr>
              <a:t>Z  SHL(A)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30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5C5E6ED6-CC8F-47E1-8FC0-DC9E742C7153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36</a:t>
            </a:fld>
            <a:endParaRPr lang="en-US" altLang="en-US" sz="1400" dirty="0"/>
          </a:p>
        </p:txBody>
      </p:sp>
      <p:grpSp>
        <p:nvGrpSpPr>
          <p:cNvPr id="13" name="Group 12"/>
          <p:cNvGrpSpPr/>
          <p:nvPr/>
        </p:nvGrpSpPr>
        <p:grpSpPr>
          <a:xfrm>
            <a:off x="685800" y="685801"/>
            <a:ext cx="7749212" cy="5615802"/>
            <a:chOff x="685800" y="514350"/>
            <a:chExt cx="7749212" cy="4211852"/>
          </a:xfrm>
        </p:grpSpPr>
        <p:sp>
          <p:nvSpPr>
            <p:cNvPr id="45058" name="Rectangle 149"/>
            <p:cNvSpPr>
              <a:spLocks noChangeArrowheads="1"/>
            </p:cNvSpPr>
            <p:nvPr/>
          </p:nvSpPr>
          <p:spPr bwMode="auto">
            <a:xfrm>
              <a:off x="1959503" y="1142999"/>
              <a:ext cx="342900" cy="685801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Reg</a:t>
              </a:r>
            </a:p>
          </p:txBody>
        </p:sp>
        <p:sp>
          <p:nvSpPr>
            <p:cNvPr id="45059" name="Rectangle 151"/>
            <p:cNvSpPr>
              <a:spLocks noChangeArrowheads="1"/>
            </p:cNvSpPr>
            <p:nvPr/>
          </p:nvSpPr>
          <p:spPr bwMode="auto">
            <a:xfrm>
              <a:off x="1943100" y="2800350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Reg</a:t>
              </a:r>
            </a:p>
          </p:txBody>
        </p:sp>
        <p:sp>
          <p:nvSpPr>
            <p:cNvPr id="45060" name="Line 152"/>
            <p:cNvSpPr>
              <a:spLocks noChangeShapeType="1"/>
            </p:cNvSpPr>
            <p:nvPr/>
          </p:nvSpPr>
          <p:spPr bwMode="auto">
            <a:xfrm>
              <a:off x="1524001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1" name="Line 153"/>
            <p:cNvSpPr>
              <a:spLocks noChangeShapeType="1"/>
            </p:cNvSpPr>
            <p:nvPr/>
          </p:nvSpPr>
          <p:spPr bwMode="auto">
            <a:xfrm>
              <a:off x="1601788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2" name="Line 154"/>
            <p:cNvSpPr>
              <a:spLocks noChangeShapeType="1"/>
            </p:cNvSpPr>
            <p:nvPr/>
          </p:nvSpPr>
          <p:spPr bwMode="auto">
            <a:xfrm>
              <a:off x="2125383" y="1828800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4" name="Rectangle 157"/>
            <p:cNvSpPr>
              <a:spLocks noChangeArrowheads="1"/>
            </p:cNvSpPr>
            <p:nvPr/>
          </p:nvSpPr>
          <p:spPr bwMode="auto">
            <a:xfrm>
              <a:off x="1314451" y="1892298"/>
              <a:ext cx="62402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25000" dirty="0"/>
                <a:t>2</a:t>
              </a: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3</a:t>
              </a:r>
            </a:p>
          </p:txBody>
        </p:sp>
        <p:sp>
          <p:nvSpPr>
            <p:cNvPr id="45065" name="Rectangle 158"/>
            <p:cNvSpPr>
              <a:spLocks noChangeArrowheads="1"/>
            </p:cNvSpPr>
            <p:nvPr/>
          </p:nvSpPr>
          <p:spPr bwMode="auto">
            <a:xfrm>
              <a:off x="1967970" y="18922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5</a:t>
              </a:r>
            </a:p>
          </p:txBody>
        </p:sp>
        <p:sp>
          <p:nvSpPr>
            <p:cNvPr id="45066" name="Line 159"/>
            <p:cNvSpPr>
              <a:spLocks noChangeShapeType="1"/>
            </p:cNvSpPr>
            <p:nvPr/>
          </p:nvSpPr>
          <p:spPr bwMode="auto">
            <a:xfrm>
              <a:off x="1617125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7" name="Rectangle 160"/>
            <p:cNvSpPr>
              <a:spLocks noChangeArrowheads="1"/>
            </p:cNvSpPr>
            <p:nvPr/>
          </p:nvSpPr>
          <p:spPr bwMode="auto">
            <a:xfrm>
              <a:off x="1451495" y="240030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1</a:t>
              </a:r>
            </a:p>
          </p:txBody>
        </p:sp>
        <p:sp>
          <p:nvSpPr>
            <p:cNvPr id="45068" name="Line 161"/>
            <p:cNvSpPr>
              <a:spLocks noChangeShapeType="1"/>
            </p:cNvSpPr>
            <p:nvPr/>
          </p:nvSpPr>
          <p:spPr bwMode="auto">
            <a:xfrm>
              <a:off x="2133600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69" name="Rectangle 162"/>
            <p:cNvSpPr>
              <a:spLocks noChangeArrowheads="1"/>
            </p:cNvSpPr>
            <p:nvPr/>
          </p:nvSpPr>
          <p:spPr bwMode="auto">
            <a:xfrm>
              <a:off x="2001838" y="240030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4</a:t>
              </a:r>
            </a:p>
          </p:txBody>
        </p:sp>
        <p:sp>
          <p:nvSpPr>
            <p:cNvPr id="45070" name="Line 163"/>
            <p:cNvSpPr>
              <a:spLocks noChangeShapeType="1"/>
            </p:cNvSpPr>
            <p:nvPr/>
          </p:nvSpPr>
          <p:spPr bwMode="auto">
            <a:xfrm>
              <a:off x="990600" y="3016254"/>
              <a:ext cx="439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1" name="Text Box 164"/>
            <p:cNvSpPr txBox="1">
              <a:spLocks noChangeArrowheads="1"/>
            </p:cNvSpPr>
            <p:nvPr/>
          </p:nvSpPr>
          <p:spPr bwMode="auto">
            <a:xfrm>
              <a:off x="692150" y="2753916"/>
              <a:ext cx="3513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X</a:t>
              </a:r>
            </a:p>
          </p:txBody>
        </p:sp>
        <p:sp>
          <p:nvSpPr>
            <p:cNvPr id="45072" name="Line 165"/>
            <p:cNvSpPr>
              <a:spLocks noChangeShapeType="1"/>
            </p:cNvSpPr>
            <p:nvPr/>
          </p:nvSpPr>
          <p:spPr bwMode="auto">
            <a:xfrm>
              <a:off x="2286000" y="3143250"/>
              <a:ext cx="3581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3" name="Line 166"/>
            <p:cNvSpPr>
              <a:spLocks noChangeShapeType="1"/>
            </p:cNvSpPr>
            <p:nvPr/>
          </p:nvSpPr>
          <p:spPr bwMode="auto">
            <a:xfrm>
              <a:off x="3200409" y="314325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4" name="Rectangle 167"/>
            <p:cNvSpPr>
              <a:spLocks noChangeArrowheads="1"/>
            </p:cNvSpPr>
            <p:nvPr/>
          </p:nvSpPr>
          <p:spPr bwMode="auto">
            <a:xfrm>
              <a:off x="1600200" y="37147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INC</a:t>
              </a:r>
            </a:p>
          </p:txBody>
        </p:sp>
        <p:sp>
          <p:nvSpPr>
            <p:cNvPr id="45075" name="Line 168"/>
            <p:cNvSpPr>
              <a:spLocks noChangeShapeType="1"/>
            </p:cNvSpPr>
            <p:nvPr/>
          </p:nvSpPr>
          <p:spPr bwMode="auto">
            <a:xfrm flipH="1">
              <a:off x="2362200" y="382905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6" name="Line 170"/>
            <p:cNvSpPr>
              <a:spLocks noChangeShapeType="1"/>
            </p:cNvSpPr>
            <p:nvPr/>
          </p:nvSpPr>
          <p:spPr bwMode="auto">
            <a:xfrm>
              <a:off x="1066800" y="3268136"/>
              <a:ext cx="36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7" name="Line 171"/>
            <p:cNvSpPr>
              <a:spLocks noChangeShapeType="1"/>
            </p:cNvSpPr>
            <p:nvPr/>
          </p:nvSpPr>
          <p:spPr bwMode="auto">
            <a:xfrm flipH="1">
              <a:off x="1066800" y="382905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8" name="Line 172"/>
            <p:cNvSpPr>
              <a:spLocks noChangeShapeType="1"/>
            </p:cNvSpPr>
            <p:nvPr/>
          </p:nvSpPr>
          <p:spPr bwMode="auto">
            <a:xfrm flipV="1">
              <a:off x="1066800" y="3276603"/>
              <a:ext cx="0" cy="5524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79" name="Rectangle 173"/>
            <p:cNvSpPr>
              <a:spLocks noChangeArrowheads="1"/>
            </p:cNvSpPr>
            <p:nvPr/>
          </p:nvSpPr>
          <p:spPr bwMode="auto">
            <a:xfrm>
              <a:off x="3810000" y="1828800"/>
              <a:ext cx="1143000" cy="51435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Comp</a:t>
              </a:r>
            </a:p>
          </p:txBody>
        </p:sp>
        <p:sp>
          <p:nvSpPr>
            <p:cNvPr id="45080" name="Line 175"/>
            <p:cNvSpPr>
              <a:spLocks noChangeShapeType="1"/>
            </p:cNvSpPr>
            <p:nvPr/>
          </p:nvSpPr>
          <p:spPr bwMode="auto">
            <a:xfrm>
              <a:off x="2286000" y="142875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1" name="Line 176"/>
            <p:cNvSpPr>
              <a:spLocks noChangeShapeType="1"/>
            </p:cNvSpPr>
            <p:nvPr/>
          </p:nvSpPr>
          <p:spPr bwMode="auto">
            <a:xfrm>
              <a:off x="2971800" y="1428750"/>
              <a:ext cx="0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2" name="Line 177"/>
            <p:cNvSpPr>
              <a:spLocks noChangeShapeType="1"/>
            </p:cNvSpPr>
            <p:nvPr/>
          </p:nvSpPr>
          <p:spPr bwMode="auto">
            <a:xfrm>
              <a:off x="2971800" y="19431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3" name="Line 178"/>
            <p:cNvSpPr>
              <a:spLocks noChangeShapeType="1"/>
            </p:cNvSpPr>
            <p:nvPr/>
          </p:nvSpPr>
          <p:spPr bwMode="auto">
            <a:xfrm flipV="1">
              <a:off x="3200400" y="2171700"/>
              <a:ext cx="0" cy="971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4" name="Line 179"/>
            <p:cNvSpPr>
              <a:spLocks noChangeShapeType="1"/>
            </p:cNvSpPr>
            <p:nvPr/>
          </p:nvSpPr>
          <p:spPr bwMode="auto">
            <a:xfrm>
              <a:off x="3200400" y="21717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5" name="Rectangle 180"/>
            <p:cNvSpPr>
              <a:spLocks noChangeArrowheads="1"/>
            </p:cNvSpPr>
            <p:nvPr/>
          </p:nvSpPr>
          <p:spPr bwMode="auto">
            <a:xfrm>
              <a:off x="6553200" y="1771650"/>
              <a:ext cx="6858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ShiftReg</a:t>
              </a:r>
            </a:p>
          </p:txBody>
        </p:sp>
        <p:sp>
          <p:nvSpPr>
            <p:cNvPr id="45086" name="Line 181"/>
            <p:cNvSpPr>
              <a:spLocks noChangeShapeType="1"/>
            </p:cNvSpPr>
            <p:nvPr/>
          </p:nvSpPr>
          <p:spPr bwMode="auto">
            <a:xfrm flipV="1">
              <a:off x="5867400" y="2057400"/>
              <a:ext cx="0" cy="1085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7" name="Line 182"/>
            <p:cNvSpPr>
              <a:spLocks noChangeShapeType="1"/>
            </p:cNvSpPr>
            <p:nvPr/>
          </p:nvSpPr>
          <p:spPr bwMode="auto">
            <a:xfrm>
              <a:off x="5867400" y="205740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8" name="Line 183"/>
            <p:cNvSpPr>
              <a:spLocks noChangeShapeType="1"/>
            </p:cNvSpPr>
            <p:nvPr/>
          </p:nvSpPr>
          <p:spPr bwMode="auto">
            <a:xfrm>
              <a:off x="7239000" y="20574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9" name="Line 184"/>
            <p:cNvSpPr>
              <a:spLocks noChangeShapeType="1"/>
            </p:cNvSpPr>
            <p:nvPr/>
          </p:nvSpPr>
          <p:spPr bwMode="auto">
            <a:xfrm>
              <a:off x="4953000" y="2057400"/>
              <a:ext cx="304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0" name="Line 185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6573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1" name="Line 186"/>
            <p:cNvSpPr>
              <a:spLocks noChangeShapeType="1"/>
            </p:cNvSpPr>
            <p:nvPr/>
          </p:nvSpPr>
          <p:spPr bwMode="auto">
            <a:xfrm>
              <a:off x="5257800" y="3714750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2" name="Rectangle 187"/>
            <p:cNvSpPr>
              <a:spLocks noChangeArrowheads="1"/>
            </p:cNvSpPr>
            <p:nvPr/>
          </p:nvSpPr>
          <p:spPr bwMode="auto">
            <a:xfrm>
              <a:off x="6324600" y="3314699"/>
              <a:ext cx="1066800" cy="1384817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Unit</a:t>
              </a:r>
            </a:p>
          </p:txBody>
        </p:sp>
        <p:sp>
          <p:nvSpPr>
            <p:cNvPr id="45093" name="Line 188"/>
            <p:cNvSpPr>
              <a:spLocks noChangeShapeType="1"/>
            </p:cNvSpPr>
            <p:nvPr/>
          </p:nvSpPr>
          <p:spPr bwMode="auto">
            <a:xfrm>
              <a:off x="5334000" y="405765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4" name="Text Box 189"/>
            <p:cNvSpPr txBox="1">
              <a:spLocks noChangeArrowheads="1"/>
            </p:cNvSpPr>
            <p:nvPr/>
          </p:nvSpPr>
          <p:spPr bwMode="auto">
            <a:xfrm>
              <a:off x="4648201" y="3896917"/>
              <a:ext cx="607859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45095" name="Line 191"/>
            <p:cNvSpPr>
              <a:spLocks noChangeShapeType="1"/>
            </p:cNvSpPr>
            <p:nvPr/>
          </p:nvSpPr>
          <p:spPr bwMode="auto">
            <a:xfrm>
              <a:off x="67611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6" name="Line 192"/>
            <p:cNvSpPr>
              <a:spLocks noChangeShapeType="1"/>
            </p:cNvSpPr>
            <p:nvPr/>
          </p:nvSpPr>
          <p:spPr bwMode="auto">
            <a:xfrm>
              <a:off x="69897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7" name="Rectangle 193"/>
            <p:cNvSpPr>
              <a:spLocks noChangeArrowheads="1"/>
            </p:cNvSpPr>
            <p:nvPr/>
          </p:nvSpPr>
          <p:spPr bwMode="auto">
            <a:xfrm>
              <a:off x="6553201" y="257175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6</a:t>
              </a:r>
            </a:p>
          </p:txBody>
        </p:sp>
        <p:sp>
          <p:nvSpPr>
            <p:cNvPr id="45098" name="Rectangle 194"/>
            <p:cNvSpPr>
              <a:spLocks noChangeArrowheads="1"/>
            </p:cNvSpPr>
            <p:nvPr/>
          </p:nvSpPr>
          <p:spPr bwMode="auto">
            <a:xfrm>
              <a:off x="6858001" y="2571750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7</a:t>
              </a:r>
            </a:p>
          </p:txBody>
        </p:sp>
        <p:sp>
          <p:nvSpPr>
            <p:cNvPr id="45099" name="Rectangle 195"/>
            <p:cNvSpPr>
              <a:spLocks noChangeArrowheads="1"/>
            </p:cNvSpPr>
            <p:nvPr/>
          </p:nvSpPr>
          <p:spPr bwMode="auto">
            <a:xfrm>
              <a:off x="1600200" y="5143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CS</a:t>
              </a:r>
            </a:p>
          </p:txBody>
        </p:sp>
        <p:sp>
          <p:nvSpPr>
            <p:cNvPr id="45100" name="Rectangle 196"/>
            <p:cNvSpPr>
              <a:spLocks noChangeArrowheads="1"/>
            </p:cNvSpPr>
            <p:nvPr/>
          </p:nvSpPr>
          <p:spPr bwMode="auto">
            <a:xfrm>
              <a:off x="1600200" y="7429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DEC</a:t>
              </a:r>
            </a:p>
          </p:txBody>
        </p:sp>
        <p:sp>
          <p:nvSpPr>
            <p:cNvPr id="45101" name="Line 198"/>
            <p:cNvSpPr>
              <a:spLocks noChangeShapeType="1"/>
            </p:cNvSpPr>
            <p:nvPr/>
          </p:nvSpPr>
          <p:spPr bwMode="auto">
            <a:xfrm>
              <a:off x="27432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2" name="Line 199"/>
            <p:cNvSpPr>
              <a:spLocks noChangeShapeType="1"/>
            </p:cNvSpPr>
            <p:nvPr/>
          </p:nvSpPr>
          <p:spPr bwMode="auto">
            <a:xfrm flipH="1">
              <a:off x="2362200" y="6286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3" name="Line 200"/>
            <p:cNvSpPr>
              <a:spLocks noChangeShapeType="1"/>
            </p:cNvSpPr>
            <p:nvPr/>
          </p:nvSpPr>
          <p:spPr bwMode="auto">
            <a:xfrm flipH="1">
              <a:off x="2362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4" name="Line 201"/>
            <p:cNvSpPr>
              <a:spLocks noChangeShapeType="1"/>
            </p:cNvSpPr>
            <p:nvPr/>
          </p:nvSpPr>
          <p:spPr bwMode="auto">
            <a:xfrm>
              <a:off x="990600" y="1428750"/>
              <a:ext cx="419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5" name="Line 202"/>
            <p:cNvSpPr>
              <a:spLocks noChangeShapeType="1"/>
            </p:cNvSpPr>
            <p:nvPr/>
          </p:nvSpPr>
          <p:spPr bwMode="auto">
            <a:xfrm>
              <a:off x="1219200" y="1257300"/>
              <a:ext cx="190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6" name="Line 203"/>
            <p:cNvSpPr>
              <a:spLocks noChangeShapeType="1"/>
            </p:cNvSpPr>
            <p:nvPr/>
          </p:nvSpPr>
          <p:spPr bwMode="auto">
            <a:xfrm>
              <a:off x="984250" y="1589485"/>
              <a:ext cx="425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7" name="Text Box 204"/>
            <p:cNvSpPr txBox="1">
              <a:spLocks noChangeArrowheads="1"/>
            </p:cNvSpPr>
            <p:nvPr/>
          </p:nvSpPr>
          <p:spPr bwMode="auto">
            <a:xfrm>
              <a:off x="685800" y="1428750"/>
              <a:ext cx="351378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Y</a:t>
              </a:r>
            </a:p>
          </p:txBody>
        </p:sp>
        <p:sp>
          <p:nvSpPr>
            <p:cNvPr id="45108" name="Line 205"/>
            <p:cNvSpPr>
              <a:spLocks noChangeShapeType="1"/>
            </p:cNvSpPr>
            <p:nvPr/>
          </p:nvSpPr>
          <p:spPr bwMode="auto">
            <a:xfrm flipV="1">
              <a:off x="1219200" y="857250"/>
              <a:ext cx="0" cy="4000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9" name="Line 206"/>
            <p:cNvSpPr>
              <a:spLocks noChangeShapeType="1"/>
            </p:cNvSpPr>
            <p:nvPr/>
          </p:nvSpPr>
          <p:spPr bwMode="auto">
            <a:xfrm>
              <a:off x="1219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0" name="Line 207"/>
            <p:cNvSpPr>
              <a:spLocks noChangeShapeType="1"/>
            </p:cNvSpPr>
            <p:nvPr/>
          </p:nvSpPr>
          <p:spPr bwMode="auto">
            <a:xfrm flipV="1">
              <a:off x="9906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1" name="Line 208"/>
            <p:cNvSpPr>
              <a:spLocks noChangeShapeType="1"/>
            </p:cNvSpPr>
            <p:nvPr/>
          </p:nvSpPr>
          <p:spPr bwMode="auto">
            <a:xfrm>
              <a:off x="990600" y="62865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2" name="Line 210"/>
            <p:cNvSpPr>
              <a:spLocks noChangeShapeType="1"/>
            </p:cNvSpPr>
            <p:nvPr/>
          </p:nvSpPr>
          <p:spPr bwMode="auto">
            <a:xfrm>
              <a:off x="7391400" y="34290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3" name="Rectangle 211"/>
            <p:cNvSpPr>
              <a:spLocks noChangeArrowheads="1"/>
            </p:cNvSpPr>
            <p:nvPr/>
          </p:nvSpPr>
          <p:spPr bwMode="auto">
            <a:xfrm>
              <a:off x="7793038" y="32638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1</a:t>
              </a:r>
            </a:p>
          </p:txBody>
        </p:sp>
        <p:sp>
          <p:nvSpPr>
            <p:cNvPr id="45114" name="Line 213"/>
            <p:cNvSpPr>
              <a:spLocks noChangeShapeType="1"/>
            </p:cNvSpPr>
            <p:nvPr/>
          </p:nvSpPr>
          <p:spPr bwMode="auto">
            <a:xfrm>
              <a:off x="7391400" y="36004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5" name="Rectangle 214"/>
            <p:cNvSpPr>
              <a:spLocks noChangeArrowheads="1"/>
            </p:cNvSpPr>
            <p:nvPr/>
          </p:nvSpPr>
          <p:spPr bwMode="auto">
            <a:xfrm>
              <a:off x="7793038" y="34353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2</a:t>
              </a:r>
            </a:p>
          </p:txBody>
        </p:sp>
        <p:sp>
          <p:nvSpPr>
            <p:cNvPr id="45116" name="Line 215"/>
            <p:cNvSpPr>
              <a:spLocks noChangeShapeType="1"/>
            </p:cNvSpPr>
            <p:nvPr/>
          </p:nvSpPr>
          <p:spPr bwMode="auto">
            <a:xfrm>
              <a:off x="7391400" y="37719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7" name="Rectangle 216"/>
            <p:cNvSpPr>
              <a:spLocks noChangeArrowheads="1"/>
            </p:cNvSpPr>
            <p:nvPr/>
          </p:nvSpPr>
          <p:spPr bwMode="auto">
            <a:xfrm>
              <a:off x="7793038" y="36067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3</a:t>
              </a:r>
            </a:p>
          </p:txBody>
        </p:sp>
        <p:sp>
          <p:nvSpPr>
            <p:cNvPr id="45118" name="Line 217"/>
            <p:cNvSpPr>
              <a:spLocks noChangeShapeType="1"/>
            </p:cNvSpPr>
            <p:nvPr/>
          </p:nvSpPr>
          <p:spPr bwMode="auto">
            <a:xfrm>
              <a:off x="7391400" y="39433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9" name="Rectangle 218"/>
            <p:cNvSpPr>
              <a:spLocks noChangeArrowheads="1"/>
            </p:cNvSpPr>
            <p:nvPr/>
          </p:nvSpPr>
          <p:spPr bwMode="auto">
            <a:xfrm>
              <a:off x="7793038" y="37782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4</a:t>
              </a:r>
            </a:p>
          </p:txBody>
        </p:sp>
        <p:sp>
          <p:nvSpPr>
            <p:cNvPr id="45120" name="Line 219"/>
            <p:cNvSpPr>
              <a:spLocks noChangeShapeType="1"/>
            </p:cNvSpPr>
            <p:nvPr/>
          </p:nvSpPr>
          <p:spPr bwMode="auto">
            <a:xfrm>
              <a:off x="7391400" y="41148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1" name="Rectangle 220"/>
            <p:cNvSpPr>
              <a:spLocks noChangeArrowheads="1"/>
            </p:cNvSpPr>
            <p:nvPr/>
          </p:nvSpPr>
          <p:spPr bwMode="auto">
            <a:xfrm>
              <a:off x="7793038" y="39496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5</a:t>
              </a:r>
            </a:p>
          </p:txBody>
        </p:sp>
        <p:sp>
          <p:nvSpPr>
            <p:cNvPr id="45122" name="Line 221"/>
            <p:cNvSpPr>
              <a:spLocks noChangeShapeType="1"/>
            </p:cNvSpPr>
            <p:nvPr/>
          </p:nvSpPr>
          <p:spPr bwMode="auto">
            <a:xfrm>
              <a:off x="7391400" y="42862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3" name="Rectangle 222"/>
            <p:cNvSpPr>
              <a:spLocks noChangeArrowheads="1"/>
            </p:cNvSpPr>
            <p:nvPr/>
          </p:nvSpPr>
          <p:spPr bwMode="auto">
            <a:xfrm>
              <a:off x="7793038" y="412114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6</a:t>
              </a:r>
            </a:p>
          </p:txBody>
        </p:sp>
        <p:sp>
          <p:nvSpPr>
            <p:cNvPr id="45124" name="Line 223"/>
            <p:cNvSpPr>
              <a:spLocks noChangeShapeType="1"/>
            </p:cNvSpPr>
            <p:nvPr/>
          </p:nvSpPr>
          <p:spPr bwMode="auto">
            <a:xfrm>
              <a:off x="7391400" y="4449233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5" name="Rectangle 224"/>
            <p:cNvSpPr>
              <a:spLocks noChangeArrowheads="1"/>
            </p:cNvSpPr>
            <p:nvPr/>
          </p:nvSpPr>
          <p:spPr bwMode="auto">
            <a:xfrm>
              <a:off x="7801505" y="4292598"/>
              <a:ext cx="364202" cy="2308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400" dirty="0"/>
                <a:t>C</a:t>
              </a:r>
              <a:r>
                <a:rPr lang="en-US" altLang="en-US" sz="1400" baseline="-16000" dirty="0"/>
                <a:t>7</a:t>
              </a:r>
            </a:p>
          </p:txBody>
        </p:sp>
        <p:sp>
          <p:nvSpPr>
            <p:cNvPr id="45126" name="Line 225"/>
            <p:cNvSpPr>
              <a:spLocks noChangeShapeType="1"/>
            </p:cNvSpPr>
            <p:nvPr/>
          </p:nvSpPr>
          <p:spPr bwMode="auto">
            <a:xfrm>
              <a:off x="5334000" y="445770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7" name="Line 226"/>
            <p:cNvSpPr>
              <a:spLocks noChangeShapeType="1"/>
            </p:cNvSpPr>
            <p:nvPr/>
          </p:nvSpPr>
          <p:spPr bwMode="auto">
            <a:xfrm>
              <a:off x="7391400" y="4588934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8" name="Text Box 227"/>
            <p:cNvSpPr txBox="1">
              <a:spLocks noChangeArrowheads="1"/>
            </p:cNvSpPr>
            <p:nvPr/>
          </p:nvSpPr>
          <p:spPr bwMode="auto">
            <a:xfrm>
              <a:off x="4708525" y="4314825"/>
              <a:ext cx="582211" cy="2769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  <p:sp>
          <p:nvSpPr>
            <p:cNvPr id="45129" name="Text Box 228"/>
            <p:cNvSpPr txBox="1">
              <a:spLocks noChangeArrowheads="1"/>
            </p:cNvSpPr>
            <p:nvPr/>
          </p:nvSpPr>
          <p:spPr bwMode="auto">
            <a:xfrm>
              <a:off x="7801505" y="4449203"/>
              <a:ext cx="633507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done</a:t>
              </a:r>
            </a:p>
          </p:txBody>
        </p:sp>
        <p:sp>
          <p:nvSpPr>
            <p:cNvPr id="76" name="Rectangle 149"/>
            <p:cNvSpPr>
              <a:spLocks noChangeArrowheads="1"/>
            </p:cNvSpPr>
            <p:nvPr/>
          </p:nvSpPr>
          <p:spPr bwMode="auto">
            <a:xfrm>
              <a:off x="1405073" y="1143000"/>
              <a:ext cx="342900" cy="688974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7" name="Rectangle 149"/>
            <p:cNvSpPr>
              <a:spLocks noChangeArrowheads="1"/>
            </p:cNvSpPr>
            <p:nvPr/>
          </p:nvSpPr>
          <p:spPr bwMode="auto">
            <a:xfrm>
              <a:off x="1430338" y="2808923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400" dirty="0"/>
            </a:p>
          </p:txBody>
        </p:sp>
        <p:sp>
          <p:nvSpPr>
            <p:cNvPr id="78" name="Line 163"/>
            <p:cNvSpPr>
              <a:spLocks noChangeShapeType="1"/>
            </p:cNvSpPr>
            <p:nvPr/>
          </p:nvSpPr>
          <p:spPr bwMode="auto">
            <a:xfrm>
              <a:off x="1773237" y="3143250"/>
              <a:ext cx="1689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79" name="Line 163"/>
            <p:cNvSpPr>
              <a:spLocks noChangeShapeType="1"/>
            </p:cNvSpPr>
            <p:nvPr/>
          </p:nvSpPr>
          <p:spPr bwMode="auto">
            <a:xfrm>
              <a:off x="1747972" y="1457325"/>
              <a:ext cx="194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1938473" y="1626459"/>
              <a:ext cx="373820" cy="19620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LD</a:t>
              </a: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1946690" y="2771250"/>
              <a:ext cx="373820" cy="19620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LD</a:t>
              </a: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366040" y="1369343"/>
              <a:ext cx="33855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B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2353216" y="2848194"/>
              <a:ext cx="351378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</a:t>
              </a: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336367" y="1748912"/>
              <a:ext cx="325730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Z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481140" y="2776150"/>
              <a:ext cx="269626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1362300" y="1614244"/>
              <a:ext cx="457176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S</a:t>
              </a:r>
              <a:r>
                <a:rPr lang="en-US" sz="1200" baseline="-25000" dirty="0"/>
                <a:t>1</a:t>
              </a:r>
              <a:r>
                <a:rPr lang="en-US" sz="1200" dirty="0"/>
                <a:t>S</a:t>
              </a:r>
              <a:r>
                <a:rPr lang="en-US" sz="1200" baseline="-25000" dirty="0"/>
                <a:t>0</a:t>
              </a: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1375304" y="2878262"/>
              <a:ext cx="274434" cy="392415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400" dirty="0"/>
                <a:t>0</a:t>
              </a:r>
            </a:p>
            <a:p>
              <a:r>
                <a:rPr lang="en-US" sz="1400" dirty="0"/>
                <a:t>1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38590" y="1123202"/>
              <a:ext cx="261610" cy="484748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2</a:t>
              </a:r>
            </a:p>
            <a:p>
              <a:r>
                <a:rPr lang="en-US" sz="1200" dirty="0"/>
                <a:t>1</a:t>
              </a:r>
            </a:p>
            <a:p>
              <a:r>
                <a:rPr lang="en-US" sz="1200" dirty="0"/>
                <a:t>0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6523616" y="2168835"/>
              <a:ext cx="728084" cy="20774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200" dirty="0"/>
                <a:t>LD Shift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473645" y="3401482"/>
              <a:ext cx="631904" cy="27699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A≥B</a:t>
              </a: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1259"/>
          <p:cNvSpPr txBox="1">
            <a:spLocks noChangeArrowheads="1"/>
          </p:cNvSpPr>
          <p:nvPr/>
        </p:nvSpPr>
        <p:spPr bwMode="auto">
          <a:xfrm>
            <a:off x="228601" y="1467450"/>
            <a:ext cx="49244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S8:</a:t>
            </a:r>
          </a:p>
        </p:txBody>
      </p:sp>
      <p:sp>
        <p:nvSpPr>
          <p:cNvPr id="46083" name="Text Box 1260"/>
          <p:cNvSpPr txBox="1">
            <a:spLocks noChangeArrowheads="1"/>
          </p:cNvSpPr>
          <p:nvPr/>
        </p:nvSpPr>
        <p:spPr bwMode="auto">
          <a:xfrm>
            <a:off x="579110" y="1467450"/>
            <a:ext cx="3940502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start’, goto S0, else goto S1 || done</a:t>
            </a:r>
            <a:r>
              <a:rPr lang="en-US" altLang="en-US" sz="1800" b="1" dirty="0">
                <a:sym typeface="Wingdings" pitchFamily="2" charset="2"/>
              </a:rPr>
              <a:t></a:t>
            </a:r>
            <a:r>
              <a:rPr lang="en-US" altLang="en-US" sz="1800" dirty="0">
                <a:sym typeface="Wingdings" pitchFamily="2" charset="2"/>
              </a:rPr>
              <a:t>1</a:t>
            </a:r>
            <a:endParaRPr lang="en-US" altLang="en-US" sz="1800" dirty="0"/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</a:t>
            </a:r>
            <a:r>
              <a:rPr lang="en-US" altLang="en-US" sz="1800" dirty="0">
                <a:sym typeface="Wingdings" pitchFamily="2" charset="2"/>
              </a:rPr>
              <a:t> X || B  Y || done  0 || goto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B’&lt;7&gt; goto S4, else goto S3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B  CS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k goto S6, else goto S5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A  INC (A) || B  DEC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A || goto S7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goto S8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done </a:t>
            </a:r>
            <a:r>
              <a:rPr lang="en-US" altLang="en-US" sz="1800" b="1" dirty="0">
                <a:sym typeface="Wingdings" pitchFamily="2" charset="2"/>
              </a:rPr>
              <a:t> </a:t>
            </a:r>
            <a:r>
              <a:rPr lang="en-US" altLang="en-US" sz="1800" dirty="0">
                <a:sym typeface="Wingdings" pitchFamily="2" charset="2"/>
              </a:rPr>
              <a:t>1 ||goto S0</a:t>
            </a:r>
            <a:endParaRPr lang="en-US" altLang="en-US" sz="1800" dirty="0"/>
          </a:p>
        </p:txBody>
      </p:sp>
      <p:sp>
        <p:nvSpPr>
          <p:cNvPr id="46085" name="Slide Number Placeholder 4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C8FFACD-3A8C-465D-B7FE-EAA8A239C230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37</a:t>
            </a:fld>
            <a:endParaRPr lang="en-US" altLang="en-US" sz="1400" dirty="0"/>
          </a:p>
        </p:txBody>
      </p:sp>
      <p:sp>
        <p:nvSpPr>
          <p:cNvPr id="6" name="Rectangle 74"/>
          <p:cNvSpPr>
            <a:spLocks noChangeArrowheads="1"/>
          </p:cNvSpPr>
          <p:nvPr/>
        </p:nvSpPr>
        <p:spPr bwMode="auto">
          <a:xfrm>
            <a:off x="228600" y="152400"/>
            <a:ext cx="7509294" cy="83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en-US" sz="2400" dirty="0"/>
              <a:t>Step 6: Map Control Signals to 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/>
              <a:t>Step 7: Identify Control Path Components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4519612" y="1238849"/>
            <a:ext cx="4054474" cy="5029200"/>
            <a:chOff x="1828801" y="742950"/>
            <a:chExt cx="4054474" cy="3771900"/>
          </a:xfrm>
        </p:grpSpPr>
        <p:sp>
          <p:nvSpPr>
            <p:cNvPr id="8" name="Oval 174"/>
            <p:cNvSpPr>
              <a:spLocks noChangeArrowheads="1"/>
            </p:cNvSpPr>
            <p:nvPr/>
          </p:nvSpPr>
          <p:spPr bwMode="auto">
            <a:xfrm>
              <a:off x="2454275" y="742950"/>
              <a:ext cx="685800" cy="514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9" name="Oval 144"/>
            <p:cNvSpPr>
              <a:spLocks noChangeArrowheads="1"/>
            </p:cNvSpPr>
            <p:nvPr/>
          </p:nvSpPr>
          <p:spPr bwMode="auto">
            <a:xfrm>
              <a:off x="2911475" y="7429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10" name="Oval 147"/>
            <p:cNvSpPr>
              <a:spLocks noChangeArrowheads="1"/>
            </p:cNvSpPr>
            <p:nvPr/>
          </p:nvSpPr>
          <p:spPr bwMode="auto">
            <a:xfrm>
              <a:off x="2911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11" name="Oval 148"/>
            <p:cNvSpPr>
              <a:spLocks noChangeArrowheads="1"/>
            </p:cNvSpPr>
            <p:nvPr/>
          </p:nvSpPr>
          <p:spPr bwMode="auto">
            <a:xfrm>
              <a:off x="2911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12" name="Oval 149"/>
            <p:cNvSpPr>
              <a:spLocks noChangeArrowheads="1"/>
            </p:cNvSpPr>
            <p:nvPr/>
          </p:nvSpPr>
          <p:spPr bwMode="auto">
            <a:xfrm>
              <a:off x="2911475" y="32004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13" name="Oval 150"/>
            <p:cNvSpPr>
              <a:spLocks noChangeArrowheads="1"/>
            </p:cNvSpPr>
            <p:nvPr/>
          </p:nvSpPr>
          <p:spPr bwMode="auto">
            <a:xfrm>
              <a:off x="2911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14" name="Oval 151"/>
            <p:cNvSpPr>
              <a:spLocks noChangeArrowheads="1"/>
            </p:cNvSpPr>
            <p:nvPr/>
          </p:nvSpPr>
          <p:spPr bwMode="auto">
            <a:xfrm>
              <a:off x="5197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15" name="Oval 152"/>
            <p:cNvSpPr>
              <a:spLocks noChangeArrowheads="1"/>
            </p:cNvSpPr>
            <p:nvPr/>
          </p:nvSpPr>
          <p:spPr bwMode="auto">
            <a:xfrm>
              <a:off x="5197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16" name="Oval 153"/>
            <p:cNvSpPr>
              <a:spLocks noChangeArrowheads="1"/>
            </p:cNvSpPr>
            <p:nvPr/>
          </p:nvSpPr>
          <p:spPr bwMode="auto">
            <a:xfrm>
              <a:off x="5197475" y="31432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17" name="Oval 154"/>
            <p:cNvSpPr>
              <a:spLocks noChangeArrowheads="1"/>
            </p:cNvSpPr>
            <p:nvPr/>
          </p:nvSpPr>
          <p:spPr bwMode="auto">
            <a:xfrm>
              <a:off x="5197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18" name="Line 155"/>
            <p:cNvSpPr>
              <a:spLocks noChangeShapeType="1"/>
            </p:cNvSpPr>
            <p:nvPr/>
          </p:nvSpPr>
          <p:spPr bwMode="auto">
            <a:xfrm>
              <a:off x="3673475" y="42291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9" name="Text Box 156"/>
            <p:cNvSpPr txBox="1">
              <a:spLocks noChangeArrowheads="1"/>
            </p:cNvSpPr>
            <p:nvPr/>
          </p:nvSpPr>
          <p:spPr bwMode="auto">
            <a:xfrm>
              <a:off x="4114800" y="3971925"/>
              <a:ext cx="377026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k’</a:t>
              </a:r>
            </a:p>
          </p:txBody>
        </p:sp>
        <p:sp>
          <p:nvSpPr>
            <p:cNvPr id="20" name="Line 157"/>
            <p:cNvSpPr>
              <a:spLocks noChangeShapeType="1"/>
            </p:cNvSpPr>
            <p:nvPr/>
          </p:nvSpPr>
          <p:spPr bwMode="auto">
            <a:xfrm flipV="1">
              <a:off x="3673475" y="3486150"/>
              <a:ext cx="1447800" cy="514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1" name="Text Box 158"/>
            <p:cNvSpPr txBox="1">
              <a:spLocks noChangeArrowheads="1"/>
            </p:cNvSpPr>
            <p:nvPr/>
          </p:nvSpPr>
          <p:spPr bwMode="auto">
            <a:xfrm>
              <a:off x="4114800" y="3457575"/>
              <a:ext cx="300082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</a:t>
              </a:r>
            </a:p>
          </p:txBody>
        </p:sp>
        <p:sp>
          <p:nvSpPr>
            <p:cNvPr id="22" name="Line 159"/>
            <p:cNvSpPr>
              <a:spLocks noChangeShapeType="1"/>
            </p:cNvSpPr>
            <p:nvPr/>
          </p:nvSpPr>
          <p:spPr bwMode="auto">
            <a:xfrm flipH="1">
              <a:off x="3673475" y="440055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3" name="Line 160"/>
            <p:cNvSpPr>
              <a:spLocks noChangeShapeType="1"/>
            </p:cNvSpPr>
            <p:nvPr/>
          </p:nvSpPr>
          <p:spPr bwMode="auto">
            <a:xfrm>
              <a:off x="3216275" y="12573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4" name="Line 161"/>
            <p:cNvSpPr>
              <a:spLocks noChangeShapeType="1"/>
            </p:cNvSpPr>
            <p:nvPr/>
          </p:nvSpPr>
          <p:spPr bwMode="auto">
            <a:xfrm>
              <a:off x="3216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5" name="Line 162"/>
            <p:cNvSpPr>
              <a:spLocks noChangeShapeType="1"/>
            </p:cNvSpPr>
            <p:nvPr/>
          </p:nvSpPr>
          <p:spPr bwMode="auto">
            <a:xfrm>
              <a:off x="3216275" y="2857500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6" name="Line 163"/>
            <p:cNvSpPr>
              <a:spLocks noChangeShapeType="1"/>
            </p:cNvSpPr>
            <p:nvPr/>
          </p:nvSpPr>
          <p:spPr bwMode="auto">
            <a:xfrm>
              <a:off x="3216275" y="37147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7" name="Text Box 164"/>
            <p:cNvSpPr txBox="1">
              <a:spLocks noChangeArrowheads="1"/>
            </p:cNvSpPr>
            <p:nvPr/>
          </p:nvSpPr>
          <p:spPr bwMode="auto">
            <a:xfrm>
              <a:off x="3216276" y="2868217"/>
              <a:ext cx="607859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28" name="Freeform 165"/>
            <p:cNvSpPr>
              <a:spLocks/>
            </p:cNvSpPr>
            <p:nvPr/>
          </p:nvSpPr>
          <p:spPr bwMode="auto">
            <a:xfrm>
              <a:off x="2454275" y="2743200"/>
              <a:ext cx="381000" cy="1485900"/>
            </a:xfrm>
            <a:custGeom>
              <a:avLst/>
              <a:gdLst>
                <a:gd name="T0" fmla="*/ 2147483647 w 240"/>
                <a:gd name="T1" fmla="*/ 2147483647 h 1248"/>
                <a:gd name="T2" fmla="*/ 0 w 240"/>
                <a:gd name="T3" fmla="*/ 2147483647 h 1248"/>
                <a:gd name="T4" fmla="*/ 2147483647 w 240"/>
                <a:gd name="T5" fmla="*/ 0 h 1248"/>
                <a:gd name="T6" fmla="*/ 0 60000 65536"/>
                <a:gd name="T7" fmla="*/ 0 60000 65536"/>
                <a:gd name="T8" fmla="*/ 0 60000 65536"/>
                <a:gd name="T9" fmla="*/ 0 w 240"/>
                <a:gd name="T10" fmla="*/ 0 h 1248"/>
                <a:gd name="T11" fmla="*/ 240 w 240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48">
                  <a:moveTo>
                    <a:pt x="240" y="1248"/>
                  </a:moveTo>
                  <a:cubicBezTo>
                    <a:pt x="120" y="992"/>
                    <a:pt x="0" y="736"/>
                    <a:pt x="0" y="528"/>
                  </a:cubicBezTo>
                  <a:cubicBezTo>
                    <a:pt x="0" y="320"/>
                    <a:pt x="120" y="16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29" name="Line 166"/>
            <p:cNvSpPr>
              <a:spLocks noChangeShapeType="1"/>
            </p:cNvSpPr>
            <p:nvPr/>
          </p:nvSpPr>
          <p:spPr bwMode="auto">
            <a:xfrm>
              <a:off x="2819400" y="422910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0" name="Text Box 167"/>
            <p:cNvSpPr txBox="1">
              <a:spLocks noChangeArrowheads="1"/>
            </p:cNvSpPr>
            <p:nvPr/>
          </p:nvSpPr>
          <p:spPr bwMode="auto">
            <a:xfrm>
              <a:off x="1828801" y="2868217"/>
              <a:ext cx="684803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B’[7]</a:t>
              </a:r>
            </a:p>
          </p:txBody>
        </p:sp>
        <p:sp>
          <p:nvSpPr>
            <p:cNvPr id="31" name="Line 169"/>
            <p:cNvSpPr>
              <a:spLocks noChangeShapeType="1"/>
            </p:cNvSpPr>
            <p:nvPr/>
          </p:nvSpPr>
          <p:spPr bwMode="auto">
            <a:xfrm flipV="1">
              <a:off x="5502275" y="28575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2" name="Line 170"/>
            <p:cNvSpPr>
              <a:spLocks noChangeShapeType="1"/>
            </p:cNvSpPr>
            <p:nvPr/>
          </p:nvSpPr>
          <p:spPr bwMode="auto">
            <a:xfrm flipV="1">
              <a:off x="5502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3" name="Freeform 172"/>
            <p:cNvSpPr>
              <a:spLocks/>
            </p:cNvSpPr>
            <p:nvPr/>
          </p:nvSpPr>
          <p:spPr bwMode="auto">
            <a:xfrm>
              <a:off x="3825875" y="876300"/>
              <a:ext cx="1803400" cy="609600"/>
            </a:xfrm>
            <a:custGeom>
              <a:avLst/>
              <a:gdLst>
                <a:gd name="T0" fmla="*/ 2147483647 w 1136"/>
                <a:gd name="T1" fmla="*/ 2147483647 h 512"/>
                <a:gd name="T2" fmla="*/ 2147483647 w 1136"/>
                <a:gd name="T3" fmla="*/ 2147483647 h 512"/>
                <a:gd name="T4" fmla="*/ 0 w 1136"/>
                <a:gd name="T5" fmla="*/ 2147483647 h 512"/>
                <a:gd name="T6" fmla="*/ 0 60000 65536"/>
                <a:gd name="T7" fmla="*/ 0 60000 65536"/>
                <a:gd name="T8" fmla="*/ 0 60000 65536"/>
                <a:gd name="T9" fmla="*/ 0 w 1136"/>
                <a:gd name="T10" fmla="*/ 0 h 512"/>
                <a:gd name="T11" fmla="*/ 1136 w 1136"/>
                <a:gd name="T12" fmla="*/ 512 h 5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6" h="512">
                  <a:moveTo>
                    <a:pt x="1056" y="512"/>
                  </a:moveTo>
                  <a:cubicBezTo>
                    <a:pt x="1096" y="336"/>
                    <a:pt x="1136" y="160"/>
                    <a:pt x="960" y="80"/>
                  </a:cubicBezTo>
                  <a:cubicBezTo>
                    <a:pt x="784" y="0"/>
                    <a:pt x="392" y="16"/>
                    <a:pt x="0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4" name="Line 173"/>
            <p:cNvSpPr>
              <a:spLocks noChangeShapeType="1"/>
            </p:cNvSpPr>
            <p:nvPr/>
          </p:nvSpPr>
          <p:spPr bwMode="auto">
            <a:xfrm flipH="1">
              <a:off x="3673475" y="914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" name="Line 175"/>
            <p:cNvSpPr>
              <a:spLocks noChangeShapeType="1"/>
            </p:cNvSpPr>
            <p:nvPr/>
          </p:nvSpPr>
          <p:spPr bwMode="auto">
            <a:xfrm flipV="1">
              <a:off x="2911475" y="120015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" name="Text Box 176"/>
            <p:cNvSpPr txBox="1">
              <a:spLocks noChangeArrowheads="1"/>
            </p:cNvSpPr>
            <p:nvPr/>
          </p:nvSpPr>
          <p:spPr bwMode="auto">
            <a:xfrm>
              <a:off x="1844675" y="971550"/>
              <a:ext cx="659155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37" name="Text Box 177"/>
            <p:cNvSpPr txBox="1">
              <a:spLocks noChangeArrowheads="1"/>
            </p:cNvSpPr>
            <p:nvPr/>
          </p:nvSpPr>
          <p:spPr bwMode="auto">
            <a:xfrm>
              <a:off x="3260725" y="1228725"/>
              <a:ext cx="58221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130" name="Group 74"/>
          <p:cNvGrpSpPr>
            <a:grpSpLocks/>
          </p:cNvGrpSpPr>
          <p:nvPr/>
        </p:nvGrpSpPr>
        <p:grpSpPr bwMode="auto">
          <a:xfrm>
            <a:off x="3926477" y="228599"/>
            <a:ext cx="4150723" cy="6453996"/>
            <a:chOff x="1066800" y="152400"/>
            <a:chExt cx="5334000" cy="6324600"/>
          </a:xfrm>
        </p:grpSpPr>
        <p:sp>
          <p:nvSpPr>
            <p:cNvPr id="48133" name="Rectangle 4"/>
            <p:cNvSpPr>
              <a:spLocks noChangeArrowheads="1"/>
            </p:cNvSpPr>
            <p:nvPr/>
          </p:nvSpPr>
          <p:spPr bwMode="auto">
            <a:xfrm>
              <a:off x="2133600" y="762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34" name="Line 7"/>
            <p:cNvSpPr>
              <a:spLocks noChangeShapeType="1"/>
            </p:cNvSpPr>
            <p:nvPr/>
          </p:nvSpPr>
          <p:spPr bwMode="auto">
            <a:xfrm>
              <a:off x="2286000" y="1371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5" name="AutoShape 8"/>
            <p:cNvSpPr>
              <a:spLocks noChangeArrowheads="1"/>
            </p:cNvSpPr>
            <p:nvPr/>
          </p:nvSpPr>
          <p:spPr bwMode="auto">
            <a:xfrm rot="5400000">
              <a:off x="2247900" y="1714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36" name="Line 9"/>
            <p:cNvSpPr>
              <a:spLocks noChangeShapeType="1"/>
            </p:cNvSpPr>
            <p:nvPr/>
          </p:nvSpPr>
          <p:spPr bwMode="auto">
            <a:xfrm>
              <a:off x="2514600" y="152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7" name="Text Box 10"/>
            <p:cNvSpPr txBox="1">
              <a:spLocks noChangeArrowheads="1"/>
            </p:cNvSpPr>
            <p:nvPr/>
          </p:nvSpPr>
          <p:spPr bwMode="auto">
            <a:xfrm>
              <a:off x="2500313" y="1371600"/>
              <a:ext cx="57926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start</a:t>
              </a:r>
            </a:p>
          </p:txBody>
        </p:sp>
        <p:sp>
          <p:nvSpPr>
            <p:cNvPr id="48138" name="Line 11"/>
            <p:cNvSpPr>
              <a:spLocks noChangeShapeType="1"/>
            </p:cNvSpPr>
            <p:nvPr/>
          </p:nvSpPr>
          <p:spPr bwMode="auto">
            <a:xfrm flipH="1">
              <a:off x="1828800" y="1524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39" name="Line 12"/>
            <p:cNvSpPr>
              <a:spLocks noChangeShapeType="1"/>
            </p:cNvSpPr>
            <p:nvPr/>
          </p:nvSpPr>
          <p:spPr bwMode="auto">
            <a:xfrm>
              <a:off x="1828800" y="1524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0" name="AutoShape 13"/>
            <p:cNvSpPr>
              <a:spLocks noChangeArrowheads="1"/>
            </p:cNvSpPr>
            <p:nvPr/>
          </p:nvSpPr>
          <p:spPr bwMode="auto">
            <a:xfrm rot="5400000">
              <a:off x="1562100" y="1714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41" name="Line 14"/>
            <p:cNvSpPr>
              <a:spLocks noChangeShapeType="1"/>
            </p:cNvSpPr>
            <p:nvPr/>
          </p:nvSpPr>
          <p:spPr bwMode="auto">
            <a:xfrm>
              <a:off x="1600200" y="1447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2" name="Text Box 15"/>
            <p:cNvSpPr txBox="1">
              <a:spLocks noChangeArrowheads="1"/>
            </p:cNvSpPr>
            <p:nvPr/>
          </p:nvSpPr>
          <p:spPr bwMode="auto">
            <a:xfrm>
              <a:off x="1433514" y="1173163"/>
              <a:ext cx="64518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start’</a:t>
              </a:r>
            </a:p>
          </p:txBody>
        </p:sp>
        <p:sp>
          <p:nvSpPr>
            <p:cNvPr id="48143" name="Line 16"/>
            <p:cNvSpPr>
              <a:spLocks noChangeShapeType="1"/>
            </p:cNvSpPr>
            <p:nvPr/>
          </p:nvSpPr>
          <p:spPr bwMode="auto">
            <a:xfrm>
              <a:off x="1676400" y="2057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4" name="Line 17"/>
            <p:cNvSpPr>
              <a:spLocks noChangeShapeType="1"/>
            </p:cNvSpPr>
            <p:nvPr/>
          </p:nvSpPr>
          <p:spPr bwMode="auto">
            <a:xfrm flipH="1">
              <a:off x="1295400" y="2209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5" name="Line 18"/>
            <p:cNvSpPr>
              <a:spLocks noChangeShapeType="1"/>
            </p:cNvSpPr>
            <p:nvPr/>
          </p:nvSpPr>
          <p:spPr bwMode="auto">
            <a:xfrm flipV="1">
              <a:off x="1295400" y="152400"/>
              <a:ext cx="0" cy="2057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6" name="Line 19"/>
            <p:cNvSpPr>
              <a:spLocks noChangeShapeType="1"/>
            </p:cNvSpPr>
            <p:nvPr/>
          </p:nvSpPr>
          <p:spPr bwMode="auto">
            <a:xfrm>
              <a:off x="2438400" y="533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7" name="Line 20"/>
            <p:cNvSpPr>
              <a:spLocks noChangeShapeType="1"/>
            </p:cNvSpPr>
            <p:nvPr/>
          </p:nvSpPr>
          <p:spPr bwMode="auto">
            <a:xfrm>
              <a:off x="2362200" y="2057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48" name="AutoShape 21"/>
            <p:cNvSpPr>
              <a:spLocks noChangeArrowheads="1"/>
            </p:cNvSpPr>
            <p:nvPr/>
          </p:nvSpPr>
          <p:spPr bwMode="auto">
            <a:xfrm rot="-5400000">
              <a:off x="2133600" y="5181600"/>
              <a:ext cx="304800" cy="4572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49" name="Rectangle 23"/>
            <p:cNvSpPr>
              <a:spLocks noChangeArrowheads="1"/>
            </p:cNvSpPr>
            <p:nvPr/>
          </p:nvSpPr>
          <p:spPr bwMode="auto">
            <a:xfrm>
              <a:off x="1981200" y="3048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48150" name="Rectangle 29"/>
            <p:cNvSpPr>
              <a:spLocks noChangeArrowheads="1"/>
            </p:cNvSpPr>
            <p:nvPr/>
          </p:nvSpPr>
          <p:spPr bwMode="auto">
            <a:xfrm>
              <a:off x="1981200" y="4495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48151" name="Line 32"/>
            <p:cNvSpPr>
              <a:spLocks noChangeShapeType="1"/>
            </p:cNvSpPr>
            <p:nvPr/>
          </p:nvSpPr>
          <p:spPr bwMode="auto">
            <a:xfrm>
              <a:off x="2192338" y="36576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2" name="AutoShape 33"/>
            <p:cNvSpPr>
              <a:spLocks noChangeArrowheads="1"/>
            </p:cNvSpPr>
            <p:nvPr/>
          </p:nvSpPr>
          <p:spPr bwMode="auto">
            <a:xfrm rot="5400000">
              <a:off x="2154238" y="4000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53" name="Line 34"/>
            <p:cNvSpPr>
              <a:spLocks noChangeShapeType="1"/>
            </p:cNvSpPr>
            <p:nvPr/>
          </p:nvSpPr>
          <p:spPr bwMode="auto">
            <a:xfrm>
              <a:off x="2420938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4" name="Text Box 35"/>
            <p:cNvSpPr txBox="1">
              <a:spLocks noChangeArrowheads="1"/>
            </p:cNvSpPr>
            <p:nvPr/>
          </p:nvSpPr>
          <p:spPr bwMode="auto">
            <a:xfrm>
              <a:off x="2406650" y="3657600"/>
              <a:ext cx="468028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B7</a:t>
              </a:r>
            </a:p>
          </p:txBody>
        </p:sp>
        <p:sp>
          <p:nvSpPr>
            <p:cNvPr id="48155" name="Line 36"/>
            <p:cNvSpPr>
              <a:spLocks noChangeShapeType="1"/>
            </p:cNvSpPr>
            <p:nvPr/>
          </p:nvSpPr>
          <p:spPr bwMode="auto">
            <a:xfrm flipH="1">
              <a:off x="1735138" y="3810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6" name="Line 37"/>
            <p:cNvSpPr>
              <a:spLocks noChangeShapeType="1"/>
            </p:cNvSpPr>
            <p:nvPr/>
          </p:nvSpPr>
          <p:spPr bwMode="auto">
            <a:xfrm>
              <a:off x="1735138" y="38100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7" name="AutoShape 38"/>
            <p:cNvSpPr>
              <a:spLocks noChangeArrowheads="1"/>
            </p:cNvSpPr>
            <p:nvPr/>
          </p:nvSpPr>
          <p:spPr bwMode="auto">
            <a:xfrm rot="5400000">
              <a:off x="1468438" y="40005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58" name="Line 39"/>
            <p:cNvSpPr>
              <a:spLocks noChangeShapeType="1"/>
            </p:cNvSpPr>
            <p:nvPr/>
          </p:nvSpPr>
          <p:spPr bwMode="auto">
            <a:xfrm>
              <a:off x="1506538" y="37338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59" name="Line 40"/>
            <p:cNvSpPr>
              <a:spLocks noChangeShapeType="1"/>
            </p:cNvSpPr>
            <p:nvPr/>
          </p:nvSpPr>
          <p:spPr bwMode="auto">
            <a:xfrm>
              <a:off x="1582738" y="4343400"/>
              <a:ext cx="0" cy="838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0" name="Text Box 42"/>
            <p:cNvSpPr txBox="1">
              <a:spLocks noChangeArrowheads="1"/>
            </p:cNvSpPr>
            <p:nvPr/>
          </p:nvSpPr>
          <p:spPr bwMode="auto">
            <a:xfrm>
              <a:off x="1066800" y="3657600"/>
              <a:ext cx="533947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B7’</a:t>
              </a:r>
            </a:p>
          </p:txBody>
        </p:sp>
        <p:sp>
          <p:nvSpPr>
            <p:cNvPr id="48161" name="Line 46"/>
            <p:cNvSpPr>
              <a:spLocks noChangeShapeType="1"/>
            </p:cNvSpPr>
            <p:nvPr/>
          </p:nvSpPr>
          <p:spPr bwMode="auto">
            <a:xfrm>
              <a:off x="2268538" y="43434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2" name="Rectangle 48"/>
            <p:cNvSpPr>
              <a:spLocks noChangeArrowheads="1"/>
            </p:cNvSpPr>
            <p:nvPr/>
          </p:nvSpPr>
          <p:spPr bwMode="auto">
            <a:xfrm>
              <a:off x="5791200" y="42672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48163" name="Line 51"/>
            <p:cNvSpPr>
              <a:spLocks noChangeShapeType="1"/>
            </p:cNvSpPr>
            <p:nvPr/>
          </p:nvSpPr>
          <p:spPr bwMode="auto">
            <a:xfrm flipV="1">
              <a:off x="6019800" y="3200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4" name="Rectangle 52"/>
            <p:cNvSpPr>
              <a:spLocks noChangeArrowheads="1"/>
            </p:cNvSpPr>
            <p:nvPr/>
          </p:nvSpPr>
          <p:spPr bwMode="auto">
            <a:xfrm>
              <a:off x="5791200" y="2590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48165" name="Line 55"/>
            <p:cNvSpPr>
              <a:spLocks noChangeShapeType="1"/>
            </p:cNvSpPr>
            <p:nvPr/>
          </p:nvSpPr>
          <p:spPr bwMode="auto">
            <a:xfrm flipV="1">
              <a:off x="6096000" y="22098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6" name="Line 56"/>
            <p:cNvSpPr>
              <a:spLocks noChangeShapeType="1"/>
            </p:cNvSpPr>
            <p:nvPr/>
          </p:nvSpPr>
          <p:spPr bwMode="auto">
            <a:xfrm flipV="1">
              <a:off x="6096000" y="152400"/>
              <a:ext cx="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7" name="AutoShape 57"/>
            <p:cNvSpPr>
              <a:spLocks noChangeArrowheads="1"/>
            </p:cNvSpPr>
            <p:nvPr/>
          </p:nvSpPr>
          <p:spPr bwMode="auto">
            <a:xfrm rot="-5400000">
              <a:off x="2286000" y="152400"/>
              <a:ext cx="304800" cy="457200"/>
            </a:xfrm>
            <a:prstGeom prst="moon">
              <a:avLst>
                <a:gd name="adj" fmla="val 50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68" name="Line 58"/>
            <p:cNvSpPr>
              <a:spLocks noChangeShapeType="1"/>
            </p:cNvSpPr>
            <p:nvPr/>
          </p:nvSpPr>
          <p:spPr bwMode="auto">
            <a:xfrm>
              <a:off x="2514600" y="152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69" name="Line 59"/>
            <p:cNvSpPr>
              <a:spLocks noChangeShapeType="1"/>
            </p:cNvSpPr>
            <p:nvPr/>
          </p:nvSpPr>
          <p:spPr bwMode="auto">
            <a:xfrm>
              <a:off x="2362200" y="152400"/>
              <a:ext cx="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0" name="Line 60"/>
            <p:cNvSpPr>
              <a:spLocks noChangeShapeType="1"/>
            </p:cNvSpPr>
            <p:nvPr/>
          </p:nvSpPr>
          <p:spPr bwMode="auto">
            <a:xfrm>
              <a:off x="2514600" y="152400"/>
              <a:ext cx="3581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1" name="Line 61"/>
            <p:cNvSpPr>
              <a:spLocks noChangeShapeType="1"/>
            </p:cNvSpPr>
            <p:nvPr/>
          </p:nvSpPr>
          <p:spPr bwMode="auto">
            <a:xfrm flipH="1">
              <a:off x="1295400" y="152400"/>
              <a:ext cx="1066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2" name="Text Box 62"/>
            <p:cNvSpPr txBox="1">
              <a:spLocks noChangeArrowheads="1"/>
            </p:cNvSpPr>
            <p:nvPr/>
          </p:nvSpPr>
          <p:spPr bwMode="auto">
            <a:xfrm>
              <a:off x="2209800" y="865188"/>
              <a:ext cx="550427" cy="3619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48173" name="Rectangle 63"/>
            <p:cNvSpPr>
              <a:spLocks noChangeArrowheads="1"/>
            </p:cNvSpPr>
            <p:nvPr/>
          </p:nvSpPr>
          <p:spPr bwMode="auto">
            <a:xfrm>
              <a:off x="1981200" y="2286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48174" name="Line 64"/>
            <p:cNvSpPr>
              <a:spLocks noChangeShapeType="1"/>
            </p:cNvSpPr>
            <p:nvPr/>
          </p:nvSpPr>
          <p:spPr bwMode="auto">
            <a:xfrm>
              <a:off x="2286000" y="2895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5" name="Rectangle 80"/>
            <p:cNvSpPr>
              <a:spLocks noChangeArrowheads="1"/>
            </p:cNvSpPr>
            <p:nvPr/>
          </p:nvSpPr>
          <p:spPr bwMode="auto">
            <a:xfrm>
              <a:off x="1981200" y="57150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48176" name="Line 81"/>
            <p:cNvSpPr>
              <a:spLocks noChangeShapeType="1"/>
            </p:cNvSpPr>
            <p:nvPr/>
          </p:nvSpPr>
          <p:spPr bwMode="auto">
            <a:xfrm>
              <a:off x="2286000" y="5562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7" name="Line 82"/>
            <p:cNvSpPr>
              <a:spLocks noChangeShapeType="1"/>
            </p:cNvSpPr>
            <p:nvPr/>
          </p:nvSpPr>
          <p:spPr bwMode="auto">
            <a:xfrm>
              <a:off x="2286000" y="6324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8" name="Line 83"/>
            <p:cNvSpPr>
              <a:spLocks noChangeShapeType="1"/>
            </p:cNvSpPr>
            <p:nvPr/>
          </p:nvSpPr>
          <p:spPr bwMode="auto">
            <a:xfrm>
              <a:off x="2286000" y="6477000"/>
              <a:ext cx="1219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79" name="Line 84"/>
            <p:cNvSpPr>
              <a:spLocks noChangeShapeType="1"/>
            </p:cNvSpPr>
            <p:nvPr/>
          </p:nvSpPr>
          <p:spPr bwMode="auto">
            <a:xfrm>
              <a:off x="1600200" y="5181600"/>
              <a:ext cx="533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0" name="Line 85"/>
            <p:cNvSpPr>
              <a:spLocks noChangeShapeType="1"/>
            </p:cNvSpPr>
            <p:nvPr/>
          </p:nvSpPr>
          <p:spPr bwMode="auto">
            <a:xfrm>
              <a:off x="21336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1" name="Line 86"/>
            <p:cNvSpPr>
              <a:spLocks noChangeShapeType="1"/>
            </p:cNvSpPr>
            <p:nvPr/>
          </p:nvSpPr>
          <p:spPr bwMode="auto">
            <a:xfrm>
              <a:off x="2286000" y="510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2" name="Line 87"/>
            <p:cNvSpPr>
              <a:spLocks noChangeShapeType="1"/>
            </p:cNvSpPr>
            <p:nvPr/>
          </p:nvSpPr>
          <p:spPr bwMode="auto">
            <a:xfrm>
              <a:off x="2438400" y="5181600"/>
              <a:ext cx="0" cy="152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3" name="AutoShape 88"/>
            <p:cNvSpPr>
              <a:spLocks noChangeArrowheads="1"/>
            </p:cNvSpPr>
            <p:nvPr/>
          </p:nvSpPr>
          <p:spPr bwMode="auto">
            <a:xfrm>
              <a:off x="4114800" y="44196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84" name="Line 89"/>
            <p:cNvSpPr>
              <a:spLocks noChangeShapeType="1"/>
            </p:cNvSpPr>
            <p:nvPr/>
          </p:nvSpPr>
          <p:spPr bwMode="auto">
            <a:xfrm flipV="1">
              <a:off x="3505200" y="4648200"/>
              <a:ext cx="0" cy="1828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5" name="Line 90"/>
            <p:cNvSpPr>
              <a:spLocks noChangeShapeType="1"/>
            </p:cNvSpPr>
            <p:nvPr/>
          </p:nvSpPr>
          <p:spPr bwMode="auto">
            <a:xfrm>
              <a:off x="3505200" y="46482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6" name="Line 92"/>
            <p:cNvSpPr>
              <a:spLocks noChangeShapeType="1"/>
            </p:cNvSpPr>
            <p:nvPr/>
          </p:nvSpPr>
          <p:spPr bwMode="auto">
            <a:xfrm>
              <a:off x="3733800" y="4495800"/>
              <a:ext cx="381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87" name="Text Box 93"/>
            <p:cNvSpPr txBox="1">
              <a:spLocks noChangeArrowheads="1"/>
            </p:cNvSpPr>
            <p:nvPr/>
          </p:nvSpPr>
          <p:spPr bwMode="auto">
            <a:xfrm>
              <a:off x="3549650" y="4343400"/>
              <a:ext cx="336189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k</a:t>
              </a:r>
            </a:p>
          </p:txBody>
        </p:sp>
        <p:sp>
          <p:nvSpPr>
            <p:cNvPr id="48188" name="AutoShape 94"/>
            <p:cNvSpPr>
              <a:spLocks noChangeArrowheads="1"/>
            </p:cNvSpPr>
            <p:nvPr/>
          </p:nvSpPr>
          <p:spPr bwMode="auto">
            <a:xfrm>
              <a:off x="4114800" y="5168900"/>
              <a:ext cx="304800" cy="381000"/>
            </a:xfrm>
            <a:prstGeom prst="flowChartDelay">
              <a:avLst/>
            </a:prstGeom>
            <a:solidFill>
              <a:schemeClr val="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48189" name="Line 95"/>
            <p:cNvSpPr>
              <a:spLocks noChangeShapeType="1"/>
            </p:cNvSpPr>
            <p:nvPr/>
          </p:nvSpPr>
          <p:spPr bwMode="auto">
            <a:xfrm>
              <a:off x="3810000" y="54102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0" name="Text Box 96"/>
            <p:cNvSpPr txBox="1">
              <a:spLocks noChangeArrowheads="1"/>
            </p:cNvSpPr>
            <p:nvPr/>
          </p:nvSpPr>
          <p:spPr bwMode="auto">
            <a:xfrm>
              <a:off x="3549650" y="5287963"/>
              <a:ext cx="402108" cy="2714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200" dirty="0"/>
                <a:t>k’</a:t>
              </a:r>
            </a:p>
          </p:txBody>
        </p:sp>
        <p:sp>
          <p:nvSpPr>
            <p:cNvPr id="48191" name="Line 97"/>
            <p:cNvSpPr>
              <a:spLocks noChangeShapeType="1"/>
            </p:cNvSpPr>
            <p:nvPr/>
          </p:nvSpPr>
          <p:spPr bwMode="auto">
            <a:xfrm>
              <a:off x="3505200" y="52578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2" name="Line 98"/>
            <p:cNvSpPr>
              <a:spLocks noChangeShapeType="1"/>
            </p:cNvSpPr>
            <p:nvPr/>
          </p:nvSpPr>
          <p:spPr bwMode="auto">
            <a:xfrm>
              <a:off x="4419600" y="5334000"/>
              <a:ext cx="16764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3" name="Line 99"/>
            <p:cNvSpPr>
              <a:spLocks noChangeShapeType="1"/>
            </p:cNvSpPr>
            <p:nvPr/>
          </p:nvSpPr>
          <p:spPr bwMode="auto">
            <a:xfrm flipV="1">
              <a:off x="6096000" y="4876800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4" name="Line 100"/>
            <p:cNvSpPr>
              <a:spLocks noChangeShapeType="1"/>
            </p:cNvSpPr>
            <p:nvPr/>
          </p:nvSpPr>
          <p:spPr bwMode="auto">
            <a:xfrm>
              <a:off x="2438400" y="3810000"/>
              <a:ext cx="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5" name="Line 101"/>
            <p:cNvSpPr>
              <a:spLocks noChangeShapeType="1"/>
            </p:cNvSpPr>
            <p:nvPr/>
          </p:nvSpPr>
          <p:spPr bwMode="auto">
            <a:xfrm>
              <a:off x="2438400" y="5181600"/>
              <a:ext cx="6096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6" name="Line 102"/>
            <p:cNvSpPr>
              <a:spLocks noChangeShapeType="1"/>
            </p:cNvSpPr>
            <p:nvPr/>
          </p:nvSpPr>
          <p:spPr bwMode="auto">
            <a:xfrm flipV="1">
              <a:off x="3048000" y="3886200"/>
              <a:ext cx="0" cy="1295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7" name="Line 103"/>
            <p:cNvSpPr>
              <a:spLocks noChangeShapeType="1"/>
            </p:cNvSpPr>
            <p:nvPr/>
          </p:nvSpPr>
          <p:spPr bwMode="auto">
            <a:xfrm>
              <a:off x="3048000" y="3886200"/>
              <a:ext cx="3048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8" name="Line 104"/>
            <p:cNvSpPr>
              <a:spLocks noChangeShapeType="1"/>
            </p:cNvSpPr>
            <p:nvPr/>
          </p:nvSpPr>
          <p:spPr bwMode="auto">
            <a:xfrm>
              <a:off x="6096000" y="3886200"/>
              <a:ext cx="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199" name="Line 105"/>
            <p:cNvSpPr>
              <a:spLocks noChangeShapeType="1"/>
            </p:cNvSpPr>
            <p:nvPr/>
          </p:nvSpPr>
          <p:spPr bwMode="auto">
            <a:xfrm>
              <a:off x="4419600" y="4572000"/>
              <a:ext cx="4572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0" name="Line 106"/>
            <p:cNvSpPr>
              <a:spLocks noChangeShapeType="1"/>
            </p:cNvSpPr>
            <p:nvPr/>
          </p:nvSpPr>
          <p:spPr bwMode="auto">
            <a:xfrm flipV="1">
              <a:off x="4876800" y="3429000"/>
              <a:ext cx="0" cy="1143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1" name="Line 107"/>
            <p:cNvSpPr>
              <a:spLocks noChangeShapeType="1"/>
            </p:cNvSpPr>
            <p:nvPr/>
          </p:nvSpPr>
          <p:spPr bwMode="auto">
            <a:xfrm>
              <a:off x="4876800" y="3429000"/>
              <a:ext cx="11430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8202" name="Rectangle 110"/>
            <p:cNvSpPr>
              <a:spLocks noChangeArrowheads="1"/>
            </p:cNvSpPr>
            <p:nvPr/>
          </p:nvSpPr>
          <p:spPr bwMode="auto">
            <a:xfrm>
              <a:off x="5791200" y="16002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48203" name="Rectangle 111"/>
            <p:cNvSpPr>
              <a:spLocks noChangeArrowheads="1"/>
            </p:cNvSpPr>
            <p:nvPr/>
          </p:nvSpPr>
          <p:spPr bwMode="auto">
            <a:xfrm>
              <a:off x="5791200" y="685800"/>
              <a:ext cx="609600" cy="609600"/>
            </a:xfrm>
            <a:prstGeom prst="rect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48204" name="Line 112"/>
            <p:cNvSpPr>
              <a:spLocks noChangeShapeType="1"/>
            </p:cNvSpPr>
            <p:nvPr/>
          </p:nvSpPr>
          <p:spPr bwMode="auto">
            <a:xfrm flipV="1">
              <a:off x="6096000" y="12954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8131" name="Slide Number Placeholder 73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DFEFB60-DD44-4BED-89EE-85CF0C52CB7B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38</a:t>
            </a:fld>
            <a:endParaRPr lang="en-US" altLang="en-US" sz="1400" dirty="0"/>
          </a:p>
        </p:txBody>
      </p:sp>
      <p:sp>
        <p:nvSpPr>
          <p:cNvPr id="48132" name="TextBox 75"/>
          <p:cNvSpPr txBox="1">
            <a:spLocks noChangeArrowheads="1"/>
          </p:cNvSpPr>
          <p:nvPr/>
        </p:nvSpPr>
        <p:spPr bwMode="auto">
          <a:xfrm>
            <a:off x="403894" y="153044"/>
            <a:ext cx="359876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/>
              <a:t>One-Hot State Machine</a:t>
            </a:r>
          </a:p>
        </p:txBody>
      </p:sp>
      <p:grpSp>
        <p:nvGrpSpPr>
          <p:cNvPr id="77" name="Group 76"/>
          <p:cNvGrpSpPr/>
          <p:nvPr/>
        </p:nvGrpSpPr>
        <p:grpSpPr>
          <a:xfrm>
            <a:off x="166608" y="1241466"/>
            <a:ext cx="3597865" cy="4868317"/>
            <a:chOff x="1828801" y="742950"/>
            <a:chExt cx="4054474" cy="3771900"/>
          </a:xfrm>
        </p:grpSpPr>
        <p:sp>
          <p:nvSpPr>
            <p:cNvPr id="78" name="Oval 174"/>
            <p:cNvSpPr>
              <a:spLocks noChangeArrowheads="1"/>
            </p:cNvSpPr>
            <p:nvPr/>
          </p:nvSpPr>
          <p:spPr bwMode="auto">
            <a:xfrm>
              <a:off x="2454275" y="742950"/>
              <a:ext cx="685800" cy="514350"/>
            </a:xfrm>
            <a:prstGeom prst="ellipse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en-US" altLang="en-US" sz="1800" dirty="0"/>
            </a:p>
          </p:txBody>
        </p:sp>
        <p:sp>
          <p:nvSpPr>
            <p:cNvPr id="79" name="Oval 144"/>
            <p:cNvSpPr>
              <a:spLocks noChangeArrowheads="1"/>
            </p:cNvSpPr>
            <p:nvPr/>
          </p:nvSpPr>
          <p:spPr bwMode="auto">
            <a:xfrm>
              <a:off x="2911475" y="7429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S0</a:t>
              </a:r>
            </a:p>
          </p:txBody>
        </p:sp>
        <p:sp>
          <p:nvSpPr>
            <p:cNvPr id="80" name="Oval 147"/>
            <p:cNvSpPr>
              <a:spLocks noChangeArrowheads="1"/>
            </p:cNvSpPr>
            <p:nvPr/>
          </p:nvSpPr>
          <p:spPr bwMode="auto">
            <a:xfrm>
              <a:off x="2911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S1</a:t>
              </a:r>
            </a:p>
          </p:txBody>
        </p:sp>
        <p:sp>
          <p:nvSpPr>
            <p:cNvPr id="81" name="Oval 148"/>
            <p:cNvSpPr>
              <a:spLocks noChangeArrowheads="1"/>
            </p:cNvSpPr>
            <p:nvPr/>
          </p:nvSpPr>
          <p:spPr bwMode="auto">
            <a:xfrm>
              <a:off x="2911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S2</a:t>
              </a:r>
            </a:p>
          </p:txBody>
        </p:sp>
        <p:sp>
          <p:nvSpPr>
            <p:cNvPr id="82" name="Oval 149"/>
            <p:cNvSpPr>
              <a:spLocks noChangeArrowheads="1"/>
            </p:cNvSpPr>
            <p:nvPr/>
          </p:nvSpPr>
          <p:spPr bwMode="auto">
            <a:xfrm>
              <a:off x="2911475" y="32004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S3</a:t>
              </a:r>
            </a:p>
          </p:txBody>
        </p:sp>
        <p:sp>
          <p:nvSpPr>
            <p:cNvPr id="83" name="Oval 150"/>
            <p:cNvSpPr>
              <a:spLocks noChangeArrowheads="1"/>
            </p:cNvSpPr>
            <p:nvPr/>
          </p:nvSpPr>
          <p:spPr bwMode="auto">
            <a:xfrm>
              <a:off x="2911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S4</a:t>
              </a:r>
            </a:p>
          </p:txBody>
        </p:sp>
        <p:sp>
          <p:nvSpPr>
            <p:cNvPr id="84" name="Oval 151"/>
            <p:cNvSpPr>
              <a:spLocks noChangeArrowheads="1"/>
            </p:cNvSpPr>
            <p:nvPr/>
          </p:nvSpPr>
          <p:spPr bwMode="auto">
            <a:xfrm>
              <a:off x="5197475" y="15430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S8</a:t>
              </a:r>
            </a:p>
          </p:txBody>
        </p:sp>
        <p:sp>
          <p:nvSpPr>
            <p:cNvPr id="85" name="Oval 152"/>
            <p:cNvSpPr>
              <a:spLocks noChangeArrowheads="1"/>
            </p:cNvSpPr>
            <p:nvPr/>
          </p:nvSpPr>
          <p:spPr bwMode="auto">
            <a:xfrm>
              <a:off x="5197475" y="23431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S7</a:t>
              </a:r>
            </a:p>
          </p:txBody>
        </p:sp>
        <p:sp>
          <p:nvSpPr>
            <p:cNvPr id="86" name="Oval 153"/>
            <p:cNvSpPr>
              <a:spLocks noChangeArrowheads="1"/>
            </p:cNvSpPr>
            <p:nvPr/>
          </p:nvSpPr>
          <p:spPr bwMode="auto">
            <a:xfrm>
              <a:off x="5197475" y="314325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S6</a:t>
              </a:r>
            </a:p>
          </p:txBody>
        </p:sp>
        <p:sp>
          <p:nvSpPr>
            <p:cNvPr id="87" name="Oval 154"/>
            <p:cNvSpPr>
              <a:spLocks noChangeArrowheads="1"/>
            </p:cNvSpPr>
            <p:nvPr/>
          </p:nvSpPr>
          <p:spPr bwMode="auto">
            <a:xfrm>
              <a:off x="5197475" y="4000500"/>
              <a:ext cx="685800" cy="514350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S5</a:t>
              </a:r>
            </a:p>
          </p:txBody>
        </p:sp>
        <p:sp>
          <p:nvSpPr>
            <p:cNvPr id="88" name="Line 155"/>
            <p:cNvSpPr>
              <a:spLocks noChangeShapeType="1"/>
            </p:cNvSpPr>
            <p:nvPr/>
          </p:nvSpPr>
          <p:spPr bwMode="auto">
            <a:xfrm>
              <a:off x="3673475" y="422910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9" name="Text Box 156"/>
            <p:cNvSpPr txBox="1">
              <a:spLocks noChangeArrowheads="1"/>
            </p:cNvSpPr>
            <p:nvPr/>
          </p:nvSpPr>
          <p:spPr bwMode="auto">
            <a:xfrm>
              <a:off x="4114800" y="3971925"/>
              <a:ext cx="424875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k’</a:t>
              </a:r>
            </a:p>
          </p:txBody>
        </p:sp>
        <p:sp>
          <p:nvSpPr>
            <p:cNvPr id="90" name="Line 157"/>
            <p:cNvSpPr>
              <a:spLocks noChangeShapeType="1"/>
            </p:cNvSpPr>
            <p:nvPr/>
          </p:nvSpPr>
          <p:spPr bwMode="auto">
            <a:xfrm flipV="1">
              <a:off x="3673475" y="3486150"/>
              <a:ext cx="1447800" cy="5143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1" name="Text Box 158"/>
            <p:cNvSpPr txBox="1">
              <a:spLocks noChangeArrowheads="1"/>
            </p:cNvSpPr>
            <p:nvPr/>
          </p:nvSpPr>
          <p:spPr bwMode="auto">
            <a:xfrm>
              <a:off x="4114800" y="3457575"/>
              <a:ext cx="338166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k</a:t>
              </a:r>
            </a:p>
          </p:txBody>
        </p:sp>
        <p:sp>
          <p:nvSpPr>
            <p:cNvPr id="92" name="Line 159"/>
            <p:cNvSpPr>
              <a:spLocks noChangeShapeType="1"/>
            </p:cNvSpPr>
            <p:nvPr/>
          </p:nvSpPr>
          <p:spPr bwMode="auto">
            <a:xfrm flipH="1">
              <a:off x="3673475" y="4400550"/>
              <a:ext cx="1447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3" name="Line 160"/>
            <p:cNvSpPr>
              <a:spLocks noChangeShapeType="1"/>
            </p:cNvSpPr>
            <p:nvPr/>
          </p:nvSpPr>
          <p:spPr bwMode="auto">
            <a:xfrm>
              <a:off x="3216275" y="12573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4" name="Line 161"/>
            <p:cNvSpPr>
              <a:spLocks noChangeShapeType="1"/>
            </p:cNvSpPr>
            <p:nvPr/>
          </p:nvSpPr>
          <p:spPr bwMode="auto">
            <a:xfrm>
              <a:off x="3216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5" name="Line 162"/>
            <p:cNvSpPr>
              <a:spLocks noChangeShapeType="1"/>
            </p:cNvSpPr>
            <p:nvPr/>
          </p:nvSpPr>
          <p:spPr bwMode="auto">
            <a:xfrm>
              <a:off x="3216275" y="2857500"/>
              <a:ext cx="0" cy="3429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6" name="Line 163"/>
            <p:cNvSpPr>
              <a:spLocks noChangeShapeType="1"/>
            </p:cNvSpPr>
            <p:nvPr/>
          </p:nvSpPr>
          <p:spPr bwMode="auto">
            <a:xfrm>
              <a:off x="3216275" y="371475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7" name="Text Box 164"/>
            <p:cNvSpPr txBox="1">
              <a:spLocks noChangeArrowheads="1"/>
            </p:cNvSpPr>
            <p:nvPr/>
          </p:nvSpPr>
          <p:spPr bwMode="auto">
            <a:xfrm>
              <a:off x="3216276" y="2868217"/>
              <a:ext cx="685003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B[7]</a:t>
              </a:r>
            </a:p>
          </p:txBody>
        </p:sp>
        <p:sp>
          <p:nvSpPr>
            <p:cNvPr id="98" name="Freeform 165"/>
            <p:cNvSpPr>
              <a:spLocks/>
            </p:cNvSpPr>
            <p:nvPr/>
          </p:nvSpPr>
          <p:spPr bwMode="auto">
            <a:xfrm>
              <a:off x="2454275" y="2743200"/>
              <a:ext cx="381000" cy="1485900"/>
            </a:xfrm>
            <a:custGeom>
              <a:avLst/>
              <a:gdLst>
                <a:gd name="T0" fmla="*/ 2147483647 w 240"/>
                <a:gd name="T1" fmla="*/ 2147483647 h 1248"/>
                <a:gd name="T2" fmla="*/ 0 w 240"/>
                <a:gd name="T3" fmla="*/ 2147483647 h 1248"/>
                <a:gd name="T4" fmla="*/ 2147483647 w 240"/>
                <a:gd name="T5" fmla="*/ 0 h 1248"/>
                <a:gd name="T6" fmla="*/ 0 60000 65536"/>
                <a:gd name="T7" fmla="*/ 0 60000 65536"/>
                <a:gd name="T8" fmla="*/ 0 60000 65536"/>
                <a:gd name="T9" fmla="*/ 0 w 240"/>
                <a:gd name="T10" fmla="*/ 0 h 1248"/>
                <a:gd name="T11" fmla="*/ 240 w 240"/>
                <a:gd name="T12" fmla="*/ 1248 h 124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40" h="1248">
                  <a:moveTo>
                    <a:pt x="240" y="1248"/>
                  </a:moveTo>
                  <a:cubicBezTo>
                    <a:pt x="120" y="992"/>
                    <a:pt x="0" y="736"/>
                    <a:pt x="0" y="528"/>
                  </a:cubicBezTo>
                  <a:cubicBezTo>
                    <a:pt x="0" y="320"/>
                    <a:pt x="120" y="160"/>
                    <a:pt x="24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99" name="Line 166"/>
            <p:cNvSpPr>
              <a:spLocks noChangeShapeType="1"/>
            </p:cNvSpPr>
            <p:nvPr/>
          </p:nvSpPr>
          <p:spPr bwMode="auto">
            <a:xfrm>
              <a:off x="2819400" y="422910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0" name="Text Box 167"/>
            <p:cNvSpPr txBox="1">
              <a:spLocks noChangeArrowheads="1"/>
            </p:cNvSpPr>
            <p:nvPr/>
          </p:nvSpPr>
          <p:spPr bwMode="auto">
            <a:xfrm>
              <a:off x="1828801" y="2868217"/>
              <a:ext cx="771712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B’[7]</a:t>
              </a:r>
            </a:p>
          </p:txBody>
        </p:sp>
        <p:sp>
          <p:nvSpPr>
            <p:cNvPr id="101" name="Line 169"/>
            <p:cNvSpPr>
              <a:spLocks noChangeShapeType="1"/>
            </p:cNvSpPr>
            <p:nvPr/>
          </p:nvSpPr>
          <p:spPr bwMode="auto">
            <a:xfrm flipV="1">
              <a:off x="5502275" y="28575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2" name="Line 170"/>
            <p:cNvSpPr>
              <a:spLocks noChangeShapeType="1"/>
            </p:cNvSpPr>
            <p:nvPr/>
          </p:nvSpPr>
          <p:spPr bwMode="auto">
            <a:xfrm flipV="1">
              <a:off x="5502275" y="2057400"/>
              <a:ext cx="0" cy="2857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3" name="Freeform 172"/>
            <p:cNvSpPr>
              <a:spLocks/>
            </p:cNvSpPr>
            <p:nvPr/>
          </p:nvSpPr>
          <p:spPr bwMode="auto">
            <a:xfrm>
              <a:off x="3825875" y="876300"/>
              <a:ext cx="1803400" cy="609600"/>
            </a:xfrm>
            <a:custGeom>
              <a:avLst/>
              <a:gdLst>
                <a:gd name="T0" fmla="*/ 2147483647 w 1136"/>
                <a:gd name="T1" fmla="*/ 2147483647 h 512"/>
                <a:gd name="T2" fmla="*/ 2147483647 w 1136"/>
                <a:gd name="T3" fmla="*/ 2147483647 h 512"/>
                <a:gd name="T4" fmla="*/ 0 w 1136"/>
                <a:gd name="T5" fmla="*/ 2147483647 h 512"/>
                <a:gd name="T6" fmla="*/ 0 60000 65536"/>
                <a:gd name="T7" fmla="*/ 0 60000 65536"/>
                <a:gd name="T8" fmla="*/ 0 60000 65536"/>
                <a:gd name="T9" fmla="*/ 0 w 1136"/>
                <a:gd name="T10" fmla="*/ 0 h 512"/>
                <a:gd name="T11" fmla="*/ 1136 w 1136"/>
                <a:gd name="T12" fmla="*/ 512 h 512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136" h="512">
                  <a:moveTo>
                    <a:pt x="1056" y="512"/>
                  </a:moveTo>
                  <a:cubicBezTo>
                    <a:pt x="1096" y="336"/>
                    <a:pt x="1136" y="160"/>
                    <a:pt x="960" y="80"/>
                  </a:cubicBezTo>
                  <a:cubicBezTo>
                    <a:pt x="784" y="0"/>
                    <a:pt x="392" y="16"/>
                    <a:pt x="0" y="3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4" name="Line 173"/>
            <p:cNvSpPr>
              <a:spLocks noChangeShapeType="1"/>
            </p:cNvSpPr>
            <p:nvPr/>
          </p:nvSpPr>
          <p:spPr bwMode="auto">
            <a:xfrm flipH="1">
              <a:off x="3673475" y="914400"/>
              <a:ext cx="304800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5" name="Line 175"/>
            <p:cNvSpPr>
              <a:spLocks noChangeShapeType="1"/>
            </p:cNvSpPr>
            <p:nvPr/>
          </p:nvSpPr>
          <p:spPr bwMode="auto">
            <a:xfrm flipV="1">
              <a:off x="2911475" y="1200150"/>
              <a:ext cx="76200" cy="5715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06" name="Text Box 176"/>
            <p:cNvSpPr txBox="1">
              <a:spLocks noChangeArrowheads="1"/>
            </p:cNvSpPr>
            <p:nvPr/>
          </p:nvSpPr>
          <p:spPr bwMode="auto">
            <a:xfrm>
              <a:off x="1844675" y="971550"/>
              <a:ext cx="742809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start’</a:t>
              </a:r>
            </a:p>
          </p:txBody>
        </p:sp>
        <p:sp>
          <p:nvSpPr>
            <p:cNvPr id="107" name="Text Box 177"/>
            <p:cNvSpPr txBox="1">
              <a:spLocks noChangeArrowheads="1"/>
            </p:cNvSpPr>
            <p:nvPr/>
          </p:nvSpPr>
          <p:spPr bwMode="auto">
            <a:xfrm>
              <a:off x="3260725" y="1228725"/>
              <a:ext cx="656100" cy="286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800" dirty="0"/>
                <a:t>start</a:t>
              </a: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3EC8EB-E66C-470A-817A-739B99E3F8FE}" type="slidenum">
              <a:rPr lang="en-US" altLang="en-US" sz="1100" smtClean="0"/>
              <a:pPr>
                <a:defRPr/>
              </a:pPr>
              <a:t>39</a:t>
            </a:fld>
            <a:endParaRPr lang="en-US" altLang="en-US" sz="11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3276509"/>
              </p:ext>
            </p:extLst>
          </p:nvPr>
        </p:nvGraphicFramePr>
        <p:xfrm>
          <a:off x="4301065" y="969059"/>
          <a:ext cx="4402666" cy="505967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9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8918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76958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01413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09600">
                <a:tc>
                  <a:txBody>
                    <a:bodyPr/>
                    <a:lstStyle/>
                    <a:p>
                      <a:endParaRPr lang="en-US" sz="21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C4</a:t>
                      </a:r>
                    </a:p>
                    <a:p>
                      <a:r>
                        <a:rPr lang="en-US" sz="1600" dirty="0"/>
                        <a:t>A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C5</a:t>
                      </a:r>
                    </a:p>
                    <a:p>
                      <a:r>
                        <a:rPr lang="en-US" sz="1600" dirty="0"/>
                        <a:t>B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C6</a:t>
                      </a:r>
                    </a:p>
                    <a:p>
                      <a:r>
                        <a:rPr lang="en-US" sz="1600" dirty="0"/>
                        <a:t>Z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done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S2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S3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S4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S5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S6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S7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4453">
                <a:tc>
                  <a:txBody>
                    <a:bodyPr/>
                    <a:lstStyle/>
                    <a:p>
                      <a:r>
                        <a:rPr lang="en-US" sz="2100" dirty="0"/>
                        <a:t>S8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endParaRPr lang="en-US" sz="2400" dirty="0"/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0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1</a:t>
                      </a:r>
                    </a:p>
                  </a:txBody>
                  <a:tcPr marT="60960" marB="6096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4" name="Text Box 1260"/>
          <p:cNvSpPr txBox="1">
            <a:spLocks noChangeArrowheads="1"/>
          </p:cNvSpPr>
          <p:nvPr/>
        </p:nvSpPr>
        <p:spPr bwMode="auto">
          <a:xfrm>
            <a:off x="328670" y="572440"/>
            <a:ext cx="3974165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If start’, goto S0, else goto S1 || done&lt;=1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A </a:t>
            </a:r>
            <a:r>
              <a:rPr lang="en-US" altLang="en-US" sz="1800" dirty="0">
                <a:sym typeface="Wingdings" pitchFamily="2" charset="2"/>
              </a:rPr>
              <a:t> X || B  Y || done  0 || goto S2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B’&lt;7&gt; goto S4, else goto S3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B  CS (B) ||goto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If k goto S6, else goto S5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A  INC (A) || B  DEC (B) || goto S4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A || goto S7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goto S8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ym typeface="Wingdings" pitchFamily="2" charset="2"/>
              </a:rPr>
              <a:t>Z  SHL (z) || done&lt;=1 || goto S0</a:t>
            </a:r>
            <a:endParaRPr lang="en-US" altLang="en-US" sz="1800" dirty="0"/>
          </a:p>
        </p:txBody>
      </p:sp>
      <p:sp>
        <p:nvSpPr>
          <p:cNvPr id="5" name="Text Box 1259"/>
          <p:cNvSpPr txBox="1">
            <a:spLocks noChangeArrowheads="1"/>
          </p:cNvSpPr>
          <p:nvPr/>
        </p:nvSpPr>
        <p:spPr bwMode="auto">
          <a:xfrm>
            <a:off x="0" y="572440"/>
            <a:ext cx="492443" cy="2585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S0: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S1: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S2: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S3: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S4: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S5: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S6: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S7: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/>
              <a:t>S8:</a:t>
            </a:r>
          </a:p>
        </p:txBody>
      </p:sp>
      <p:grpSp>
        <p:nvGrpSpPr>
          <p:cNvPr id="6" name="Group 5"/>
          <p:cNvGrpSpPr/>
          <p:nvPr/>
        </p:nvGrpSpPr>
        <p:grpSpPr>
          <a:xfrm>
            <a:off x="396370" y="3507171"/>
            <a:ext cx="3674073" cy="3104761"/>
            <a:chOff x="453602" y="514350"/>
            <a:chExt cx="8396351" cy="4296915"/>
          </a:xfrm>
        </p:grpSpPr>
        <p:sp>
          <p:nvSpPr>
            <p:cNvPr id="7" name="Rectangle 149"/>
            <p:cNvSpPr>
              <a:spLocks noChangeArrowheads="1"/>
            </p:cNvSpPr>
            <p:nvPr/>
          </p:nvSpPr>
          <p:spPr bwMode="auto">
            <a:xfrm>
              <a:off x="1959503" y="1142999"/>
              <a:ext cx="342900" cy="685801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Reg</a:t>
              </a:r>
            </a:p>
          </p:txBody>
        </p:sp>
        <p:sp>
          <p:nvSpPr>
            <p:cNvPr id="8" name="Rectangle 151"/>
            <p:cNvSpPr>
              <a:spLocks noChangeArrowheads="1"/>
            </p:cNvSpPr>
            <p:nvPr/>
          </p:nvSpPr>
          <p:spPr bwMode="auto">
            <a:xfrm>
              <a:off x="1943100" y="2800350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Reg</a:t>
              </a:r>
            </a:p>
          </p:txBody>
        </p:sp>
        <p:sp>
          <p:nvSpPr>
            <p:cNvPr id="9" name="Line 152"/>
            <p:cNvSpPr>
              <a:spLocks noChangeShapeType="1"/>
            </p:cNvSpPr>
            <p:nvPr/>
          </p:nvSpPr>
          <p:spPr bwMode="auto">
            <a:xfrm>
              <a:off x="1524001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0" name="Line 153"/>
            <p:cNvSpPr>
              <a:spLocks noChangeShapeType="1"/>
            </p:cNvSpPr>
            <p:nvPr/>
          </p:nvSpPr>
          <p:spPr bwMode="auto">
            <a:xfrm>
              <a:off x="1601788" y="177165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1" name="Line 154"/>
            <p:cNvSpPr>
              <a:spLocks noChangeShapeType="1"/>
            </p:cNvSpPr>
            <p:nvPr/>
          </p:nvSpPr>
          <p:spPr bwMode="auto">
            <a:xfrm>
              <a:off x="2125383" y="1828800"/>
              <a:ext cx="0" cy="11430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2" name="Rectangle 157"/>
            <p:cNvSpPr>
              <a:spLocks noChangeArrowheads="1"/>
            </p:cNvSpPr>
            <p:nvPr/>
          </p:nvSpPr>
          <p:spPr bwMode="auto">
            <a:xfrm>
              <a:off x="1110072" y="1862658"/>
              <a:ext cx="970545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25000" dirty="0"/>
                <a:t>2</a:t>
              </a:r>
              <a:r>
                <a:rPr lang="en-US" altLang="en-US" sz="800" dirty="0"/>
                <a:t>C3</a:t>
              </a:r>
              <a:endParaRPr lang="en-US" altLang="en-US" sz="1100" baseline="-16000" dirty="0"/>
            </a:p>
          </p:txBody>
        </p:sp>
        <p:sp>
          <p:nvSpPr>
            <p:cNvPr id="13" name="Rectangle 158"/>
            <p:cNvSpPr>
              <a:spLocks noChangeArrowheads="1"/>
            </p:cNvSpPr>
            <p:nvPr/>
          </p:nvSpPr>
          <p:spPr bwMode="auto">
            <a:xfrm>
              <a:off x="1779731" y="1883154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5</a:t>
              </a:r>
            </a:p>
          </p:txBody>
        </p:sp>
        <p:sp>
          <p:nvSpPr>
            <p:cNvPr id="14" name="Line 159"/>
            <p:cNvSpPr>
              <a:spLocks noChangeShapeType="1"/>
            </p:cNvSpPr>
            <p:nvPr/>
          </p:nvSpPr>
          <p:spPr bwMode="auto">
            <a:xfrm>
              <a:off x="1617125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5" name="Rectangle 160"/>
            <p:cNvSpPr>
              <a:spLocks noChangeArrowheads="1"/>
            </p:cNvSpPr>
            <p:nvPr/>
          </p:nvSpPr>
          <p:spPr bwMode="auto">
            <a:xfrm>
              <a:off x="1451496" y="2400300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1</a:t>
              </a:r>
            </a:p>
          </p:txBody>
        </p:sp>
        <p:sp>
          <p:nvSpPr>
            <p:cNvPr id="16" name="Line 161"/>
            <p:cNvSpPr>
              <a:spLocks noChangeShapeType="1"/>
            </p:cNvSpPr>
            <p:nvPr/>
          </p:nvSpPr>
          <p:spPr bwMode="auto">
            <a:xfrm>
              <a:off x="2133600" y="2628900"/>
              <a:ext cx="0" cy="171450"/>
            </a:xfrm>
            <a:prstGeom prst="line">
              <a:avLst/>
            </a:prstGeom>
            <a:noFill/>
            <a:ln w="19050">
              <a:solidFill>
                <a:srgbClr val="C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7" name="Rectangle 162"/>
            <p:cNvSpPr>
              <a:spLocks noChangeArrowheads="1"/>
            </p:cNvSpPr>
            <p:nvPr/>
          </p:nvSpPr>
          <p:spPr bwMode="auto">
            <a:xfrm>
              <a:off x="2001839" y="2400300"/>
              <a:ext cx="656470" cy="2981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C</a:t>
              </a:r>
              <a:r>
                <a:rPr lang="en-US" altLang="en-US" sz="800" baseline="-16000" dirty="0"/>
                <a:t>4</a:t>
              </a:r>
            </a:p>
          </p:txBody>
        </p:sp>
        <p:sp>
          <p:nvSpPr>
            <p:cNvPr id="18" name="Line 163"/>
            <p:cNvSpPr>
              <a:spLocks noChangeShapeType="1"/>
            </p:cNvSpPr>
            <p:nvPr/>
          </p:nvSpPr>
          <p:spPr bwMode="auto">
            <a:xfrm>
              <a:off x="990600" y="3016254"/>
              <a:ext cx="4397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19" name="Text Box 164"/>
            <p:cNvSpPr txBox="1">
              <a:spLocks noChangeArrowheads="1"/>
            </p:cNvSpPr>
            <p:nvPr/>
          </p:nvSpPr>
          <p:spPr bwMode="auto">
            <a:xfrm>
              <a:off x="556701" y="2753915"/>
              <a:ext cx="65647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X</a:t>
              </a:r>
            </a:p>
          </p:txBody>
        </p:sp>
        <p:sp>
          <p:nvSpPr>
            <p:cNvPr id="20" name="Line 165"/>
            <p:cNvSpPr>
              <a:spLocks noChangeShapeType="1"/>
            </p:cNvSpPr>
            <p:nvPr/>
          </p:nvSpPr>
          <p:spPr bwMode="auto">
            <a:xfrm>
              <a:off x="2286000" y="3143250"/>
              <a:ext cx="3581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1" name="Line 166"/>
            <p:cNvSpPr>
              <a:spLocks noChangeShapeType="1"/>
            </p:cNvSpPr>
            <p:nvPr/>
          </p:nvSpPr>
          <p:spPr bwMode="auto">
            <a:xfrm>
              <a:off x="3200409" y="3143250"/>
              <a:ext cx="0" cy="6858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2" name="Rectangle 167"/>
            <p:cNvSpPr>
              <a:spLocks noChangeArrowheads="1"/>
            </p:cNvSpPr>
            <p:nvPr/>
          </p:nvSpPr>
          <p:spPr bwMode="auto">
            <a:xfrm>
              <a:off x="1600200" y="37147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INC</a:t>
              </a:r>
            </a:p>
          </p:txBody>
        </p:sp>
        <p:sp>
          <p:nvSpPr>
            <p:cNvPr id="23" name="Line 168"/>
            <p:cNvSpPr>
              <a:spLocks noChangeShapeType="1"/>
            </p:cNvSpPr>
            <p:nvPr/>
          </p:nvSpPr>
          <p:spPr bwMode="auto">
            <a:xfrm flipH="1">
              <a:off x="2362200" y="382905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4" name="Line 170"/>
            <p:cNvSpPr>
              <a:spLocks noChangeShapeType="1"/>
            </p:cNvSpPr>
            <p:nvPr/>
          </p:nvSpPr>
          <p:spPr bwMode="auto">
            <a:xfrm>
              <a:off x="1066800" y="3268136"/>
              <a:ext cx="36353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5" name="Line 171"/>
            <p:cNvSpPr>
              <a:spLocks noChangeShapeType="1"/>
            </p:cNvSpPr>
            <p:nvPr/>
          </p:nvSpPr>
          <p:spPr bwMode="auto">
            <a:xfrm flipH="1">
              <a:off x="1066800" y="3829050"/>
              <a:ext cx="5334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6" name="Line 172"/>
            <p:cNvSpPr>
              <a:spLocks noChangeShapeType="1"/>
            </p:cNvSpPr>
            <p:nvPr/>
          </p:nvSpPr>
          <p:spPr bwMode="auto">
            <a:xfrm flipV="1">
              <a:off x="1066800" y="3276603"/>
              <a:ext cx="0" cy="5524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7" name="Rectangle 173"/>
            <p:cNvSpPr>
              <a:spLocks noChangeArrowheads="1"/>
            </p:cNvSpPr>
            <p:nvPr/>
          </p:nvSpPr>
          <p:spPr bwMode="auto">
            <a:xfrm>
              <a:off x="3810000" y="1828800"/>
              <a:ext cx="1143000" cy="51435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Comp</a:t>
              </a:r>
            </a:p>
          </p:txBody>
        </p:sp>
        <p:sp>
          <p:nvSpPr>
            <p:cNvPr id="28" name="Line 175"/>
            <p:cNvSpPr>
              <a:spLocks noChangeShapeType="1"/>
            </p:cNvSpPr>
            <p:nvPr/>
          </p:nvSpPr>
          <p:spPr bwMode="auto">
            <a:xfrm>
              <a:off x="2286000" y="142875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29" name="Line 176"/>
            <p:cNvSpPr>
              <a:spLocks noChangeShapeType="1"/>
            </p:cNvSpPr>
            <p:nvPr/>
          </p:nvSpPr>
          <p:spPr bwMode="auto">
            <a:xfrm>
              <a:off x="2971800" y="1428750"/>
              <a:ext cx="0" cy="5143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0" name="Line 177"/>
            <p:cNvSpPr>
              <a:spLocks noChangeShapeType="1"/>
            </p:cNvSpPr>
            <p:nvPr/>
          </p:nvSpPr>
          <p:spPr bwMode="auto">
            <a:xfrm>
              <a:off x="2971800" y="1943100"/>
              <a:ext cx="838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1" name="Line 178"/>
            <p:cNvSpPr>
              <a:spLocks noChangeShapeType="1"/>
            </p:cNvSpPr>
            <p:nvPr/>
          </p:nvSpPr>
          <p:spPr bwMode="auto">
            <a:xfrm flipV="1">
              <a:off x="3200400" y="2171700"/>
              <a:ext cx="0" cy="9715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2" name="Line 179"/>
            <p:cNvSpPr>
              <a:spLocks noChangeShapeType="1"/>
            </p:cNvSpPr>
            <p:nvPr/>
          </p:nvSpPr>
          <p:spPr bwMode="auto">
            <a:xfrm>
              <a:off x="3200400" y="217170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3" name="Rectangle 180"/>
            <p:cNvSpPr>
              <a:spLocks noChangeArrowheads="1"/>
            </p:cNvSpPr>
            <p:nvPr/>
          </p:nvSpPr>
          <p:spPr bwMode="auto">
            <a:xfrm>
              <a:off x="6553200" y="1771650"/>
              <a:ext cx="6858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800" dirty="0"/>
                <a:t>ShiftReg</a:t>
              </a:r>
            </a:p>
          </p:txBody>
        </p:sp>
        <p:sp>
          <p:nvSpPr>
            <p:cNvPr id="34" name="Line 181"/>
            <p:cNvSpPr>
              <a:spLocks noChangeShapeType="1"/>
            </p:cNvSpPr>
            <p:nvPr/>
          </p:nvSpPr>
          <p:spPr bwMode="auto">
            <a:xfrm flipV="1">
              <a:off x="5867400" y="2057400"/>
              <a:ext cx="0" cy="10858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5" name="Line 182"/>
            <p:cNvSpPr>
              <a:spLocks noChangeShapeType="1"/>
            </p:cNvSpPr>
            <p:nvPr/>
          </p:nvSpPr>
          <p:spPr bwMode="auto">
            <a:xfrm>
              <a:off x="5867400" y="2057400"/>
              <a:ext cx="6858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6" name="Line 183"/>
            <p:cNvSpPr>
              <a:spLocks noChangeShapeType="1"/>
            </p:cNvSpPr>
            <p:nvPr/>
          </p:nvSpPr>
          <p:spPr bwMode="auto">
            <a:xfrm>
              <a:off x="7239000" y="2057400"/>
              <a:ext cx="762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7" name="Line 184"/>
            <p:cNvSpPr>
              <a:spLocks noChangeShapeType="1"/>
            </p:cNvSpPr>
            <p:nvPr/>
          </p:nvSpPr>
          <p:spPr bwMode="auto">
            <a:xfrm>
              <a:off x="4953000" y="2057400"/>
              <a:ext cx="304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8" name="Line 185"/>
            <p:cNvSpPr>
              <a:spLocks noChangeShapeType="1"/>
            </p:cNvSpPr>
            <p:nvPr/>
          </p:nvSpPr>
          <p:spPr bwMode="auto">
            <a:xfrm>
              <a:off x="5257800" y="2057400"/>
              <a:ext cx="0" cy="16573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39" name="Line 186"/>
            <p:cNvSpPr>
              <a:spLocks noChangeShapeType="1"/>
            </p:cNvSpPr>
            <p:nvPr/>
          </p:nvSpPr>
          <p:spPr bwMode="auto">
            <a:xfrm>
              <a:off x="5257800" y="3714750"/>
              <a:ext cx="10668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0" name="Rectangle 187"/>
            <p:cNvSpPr>
              <a:spLocks noChangeArrowheads="1"/>
            </p:cNvSpPr>
            <p:nvPr/>
          </p:nvSpPr>
          <p:spPr bwMode="auto">
            <a:xfrm>
              <a:off x="6324600" y="3314699"/>
              <a:ext cx="1066800" cy="1384817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Control</a:t>
              </a:r>
            </a:p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Unit</a:t>
              </a:r>
            </a:p>
          </p:txBody>
        </p:sp>
        <p:sp>
          <p:nvSpPr>
            <p:cNvPr id="41" name="Line 188"/>
            <p:cNvSpPr>
              <a:spLocks noChangeShapeType="1"/>
            </p:cNvSpPr>
            <p:nvPr/>
          </p:nvSpPr>
          <p:spPr bwMode="auto">
            <a:xfrm>
              <a:off x="5334000" y="405765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2" name="Text Box 189"/>
            <p:cNvSpPr txBox="1">
              <a:spLocks noChangeArrowheads="1"/>
            </p:cNvSpPr>
            <p:nvPr/>
          </p:nvSpPr>
          <p:spPr bwMode="auto">
            <a:xfrm>
              <a:off x="4648200" y="3896916"/>
              <a:ext cx="1011816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B[7]</a:t>
              </a:r>
            </a:p>
          </p:txBody>
        </p:sp>
        <p:sp>
          <p:nvSpPr>
            <p:cNvPr id="43" name="Line 191"/>
            <p:cNvSpPr>
              <a:spLocks noChangeShapeType="1"/>
            </p:cNvSpPr>
            <p:nvPr/>
          </p:nvSpPr>
          <p:spPr bwMode="auto">
            <a:xfrm>
              <a:off x="67611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4" name="Line 192"/>
            <p:cNvSpPr>
              <a:spLocks noChangeShapeType="1"/>
            </p:cNvSpPr>
            <p:nvPr/>
          </p:nvSpPr>
          <p:spPr bwMode="auto">
            <a:xfrm>
              <a:off x="6989763" y="2400300"/>
              <a:ext cx="0" cy="17145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45" name="Rectangle 193"/>
            <p:cNvSpPr>
              <a:spLocks noChangeArrowheads="1"/>
            </p:cNvSpPr>
            <p:nvPr/>
          </p:nvSpPr>
          <p:spPr bwMode="auto">
            <a:xfrm>
              <a:off x="6356775" y="2509253"/>
              <a:ext cx="901573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6</a:t>
              </a:r>
            </a:p>
          </p:txBody>
        </p:sp>
        <p:sp>
          <p:nvSpPr>
            <p:cNvPr id="46" name="Rectangle 194"/>
            <p:cNvSpPr>
              <a:spLocks noChangeArrowheads="1"/>
            </p:cNvSpPr>
            <p:nvPr/>
          </p:nvSpPr>
          <p:spPr bwMode="auto">
            <a:xfrm>
              <a:off x="6761166" y="2535217"/>
              <a:ext cx="820737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7</a:t>
              </a:r>
            </a:p>
          </p:txBody>
        </p:sp>
        <p:sp>
          <p:nvSpPr>
            <p:cNvPr id="47" name="Rectangle 195"/>
            <p:cNvSpPr>
              <a:spLocks noChangeArrowheads="1"/>
            </p:cNvSpPr>
            <p:nvPr/>
          </p:nvSpPr>
          <p:spPr bwMode="auto">
            <a:xfrm>
              <a:off x="1600200" y="5143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CS</a:t>
              </a:r>
            </a:p>
          </p:txBody>
        </p:sp>
        <p:sp>
          <p:nvSpPr>
            <p:cNvPr id="48" name="Rectangle 196"/>
            <p:cNvSpPr>
              <a:spLocks noChangeArrowheads="1"/>
            </p:cNvSpPr>
            <p:nvPr/>
          </p:nvSpPr>
          <p:spPr bwMode="auto">
            <a:xfrm>
              <a:off x="1600200" y="742950"/>
              <a:ext cx="762000" cy="228600"/>
            </a:xfrm>
            <a:prstGeom prst="rect">
              <a:avLst/>
            </a:prstGeom>
            <a:solidFill>
              <a:schemeClr val="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DEC</a:t>
              </a:r>
            </a:p>
          </p:txBody>
        </p:sp>
        <p:sp>
          <p:nvSpPr>
            <p:cNvPr id="49" name="Line 198"/>
            <p:cNvSpPr>
              <a:spLocks noChangeShapeType="1"/>
            </p:cNvSpPr>
            <p:nvPr/>
          </p:nvSpPr>
          <p:spPr bwMode="auto">
            <a:xfrm>
              <a:off x="27432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0" name="Line 199"/>
            <p:cNvSpPr>
              <a:spLocks noChangeShapeType="1"/>
            </p:cNvSpPr>
            <p:nvPr/>
          </p:nvSpPr>
          <p:spPr bwMode="auto">
            <a:xfrm flipH="1">
              <a:off x="2362200" y="6286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1" name="Line 200"/>
            <p:cNvSpPr>
              <a:spLocks noChangeShapeType="1"/>
            </p:cNvSpPr>
            <p:nvPr/>
          </p:nvSpPr>
          <p:spPr bwMode="auto">
            <a:xfrm flipH="1">
              <a:off x="2362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2" name="Line 201"/>
            <p:cNvSpPr>
              <a:spLocks noChangeShapeType="1"/>
            </p:cNvSpPr>
            <p:nvPr/>
          </p:nvSpPr>
          <p:spPr bwMode="auto">
            <a:xfrm>
              <a:off x="990600" y="1428750"/>
              <a:ext cx="4191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3" name="Line 202"/>
            <p:cNvSpPr>
              <a:spLocks noChangeShapeType="1"/>
            </p:cNvSpPr>
            <p:nvPr/>
          </p:nvSpPr>
          <p:spPr bwMode="auto">
            <a:xfrm>
              <a:off x="1219200" y="1257300"/>
              <a:ext cx="1905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4" name="Line 203"/>
            <p:cNvSpPr>
              <a:spLocks noChangeShapeType="1"/>
            </p:cNvSpPr>
            <p:nvPr/>
          </p:nvSpPr>
          <p:spPr bwMode="auto">
            <a:xfrm>
              <a:off x="984250" y="1589485"/>
              <a:ext cx="42545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5" name="Text Box 204"/>
            <p:cNvSpPr txBox="1">
              <a:spLocks noChangeArrowheads="1"/>
            </p:cNvSpPr>
            <p:nvPr/>
          </p:nvSpPr>
          <p:spPr bwMode="auto">
            <a:xfrm>
              <a:off x="453602" y="1366254"/>
              <a:ext cx="65647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Y</a:t>
              </a:r>
            </a:p>
          </p:txBody>
        </p:sp>
        <p:sp>
          <p:nvSpPr>
            <p:cNvPr id="56" name="Line 205"/>
            <p:cNvSpPr>
              <a:spLocks noChangeShapeType="1"/>
            </p:cNvSpPr>
            <p:nvPr/>
          </p:nvSpPr>
          <p:spPr bwMode="auto">
            <a:xfrm flipV="1">
              <a:off x="1219200" y="857250"/>
              <a:ext cx="0" cy="40005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7" name="Line 206"/>
            <p:cNvSpPr>
              <a:spLocks noChangeShapeType="1"/>
            </p:cNvSpPr>
            <p:nvPr/>
          </p:nvSpPr>
          <p:spPr bwMode="auto">
            <a:xfrm>
              <a:off x="1219200" y="857250"/>
              <a:ext cx="3810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8" name="Line 207"/>
            <p:cNvSpPr>
              <a:spLocks noChangeShapeType="1"/>
            </p:cNvSpPr>
            <p:nvPr/>
          </p:nvSpPr>
          <p:spPr bwMode="auto">
            <a:xfrm flipV="1">
              <a:off x="990600" y="628650"/>
              <a:ext cx="0" cy="800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59" name="Line 208"/>
            <p:cNvSpPr>
              <a:spLocks noChangeShapeType="1"/>
            </p:cNvSpPr>
            <p:nvPr/>
          </p:nvSpPr>
          <p:spPr bwMode="auto">
            <a:xfrm>
              <a:off x="990600" y="628650"/>
              <a:ext cx="6096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0" name="Line 210"/>
            <p:cNvSpPr>
              <a:spLocks noChangeShapeType="1"/>
            </p:cNvSpPr>
            <p:nvPr/>
          </p:nvSpPr>
          <p:spPr bwMode="auto">
            <a:xfrm>
              <a:off x="7391400" y="34290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1" name="Rectangle 211"/>
            <p:cNvSpPr>
              <a:spLocks noChangeArrowheads="1"/>
            </p:cNvSpPr>
            <p:nvPr/>
          </p:nvSpPr>
          <p:spPr bwMode="auto">
            <a:xfrm>
              <a:off x="7793037" y="32638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1</a:t>
              </a:r>
            </a:p>
          </p:txBody>
        </p:sp>
        <p:sp>
          <p:nvSpPr>
            <p:cNvPr id="62" name="Line 213"/>
            <p:cNvSpPr>
              <a:spLocks noChangeShapeType="1"/>
            </p:cNvSpPr>
            <p:nvPr/>
          </p:nvSpPr>
          <p:spPr bwMode="auto">
            <a:xfrm>
              <a:off x="7391400" y="36004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3" name="Rectangle 214"/>
            <p:cNvSpPr>
              <a:spLocks noChangeArrowheads="1"/>
            </p:cNvSpPr>
            <p:nvPr/>
          </p:nvSpPr>
          <p:spPr bwMode="auto">
            <a:xfrm>
              <a:off x="7793037" y="343534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2</a:t>
              </a:r>
            </a:p>
          </p:txBody>
        </p:sp>
        <p:sp>
          <p:nvSpPr>
            <p:cNvPr id="64" name="Line 215"/>
            <p:cNvSpPr>
              <a:spLocks noChangeShapeType="1"/>
            </p:cNvSpPr>
            <p:nvPr/>
          </p:nvSpPr>
          <p:spPr bwMode="auto">
            <a:xfrm>
              <a:off x="7391400" y="37719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5" name="Rectangle 216"/>
            <p:cNvSpPr>
              <a:spLocks noChangeArrowheads="1"/>
            </p:cNvSpPr>
            <p:nvPr/>
          </p:nvSpPr>
          <p:spPr bwMode="auto">
            <a:xfrm>
              <a:off x="7793037" y="36067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3</a:t>
              </a:r>
            </a:p>
          </p:txBody>
        </p:sp>
        <p:sp>
          <p:nvSpPr>
            <p:cNvPr id="66" name="Line 217"/>
            <p:cNvSpPr>
              <a:spLocks noChangeShapeType="1"/>
            </p:cNvSpPr>
            <p:nvPr/>
          </p:nvSpPr>
          <p:spPr bwMode="auto">
            <a:xfrm>
              <a:off x="7391400" y="39433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7" name="Rectangle 218"/>
            <p:cNvSpPr>
              <a:spLocks noChangeArrowheads="1"/>
            </p:cNvSpPr>
            <p:nvPr/>
          </p:nvSpPr>
          <p:spPr bwMode="auto">
            <a:xfrm>
              <a:off x="7793037" y="3778247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4</a:t>
              </a:r>
            </a:p>
          </p:txBody>
        </p:sp>
        <p:sp>
          <p:nvSpPr>
            <p:cNvPr id="68" name="Line 219"/>
            <p:cNvSpPr>
              <a:spLocks noChangeShapeType="1"/>
            </p:cNvSpPr>
            <p:nvPr/>
          </p:nvSpPr>
          <p:spPr bwMode="auto">
            <a:xfrm>
              <a:off x="7391400" y="411480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69" name="Rectangle 220"/>
            <p:cNvSpPr>
              <a:spLocks noChangeArrowheads="1"/>
            </p:cNvSpPr>
            <p:nvPr/>
          </p:nvSpPr>
          <p:spPr bwMode="auto">
            <a:xfrm>
              <a:off x="7793037" y="39496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5</a:t>
              </a:r>
            </a:p>
          </p:txBody>
        </p:sp>
        <p:sp>
          <p:nvSpPr>
            <p:cNvPr id="70" name="Line 221"/>
            <p:cNvSpPr>
              <a:spLocks noChangeShapeType="1"/>
            </p:cNvSpPr>
            <p:nvPr/>
          </p:nvSpPr>
          <p:spPr bwMode="auto">
            <a:xfrm>
              <a:off x="7391400" y="4286250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1" name="Rectangle 222"/>
            <p:cNvSpPr>
              <a:spLocks noChangeArrowheads="1"/>
            </p:cNvSpPr>
            <p:nvPr/>
          </p:nvSpPr>
          <p:spPr bwMode="auto">
            <a:xfrm>
              <a:off x="7793037" y="4121147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6</a:t>
              </a:r>
            </a:p>
          </p:txBody>
        </p:sp>
        <p:sp>
          <p:nvSpPr>
            <p:cNvPr id="72" name="Line 223"/>
            <p:cNvSpPr>
              <a:spLocks noChangeShapeType="1"/>
            </p:cNvSpPr>
            <p:nvPr/>
          </p:nvSpPr>
          <p:spPr bwMode="auto">
            <a:xfrm>
              <a:off x="7391400" y="4449233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3" name="Rectangle 224"/>
            <p:cNvSpPr>
              <a:spLocks noChangeArrowheads="1"/>
            </p:cNvSpPr>
            <p:nvPr/>
          </p:nvSpPr>
          <p:spPr bwMode="auto">
            <a:xfrm>
              <a:off x="7801504" y="4292598"/>
              <a:ext cx="744390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C</a:t>
              </a:r>
              <a:r>
                <a:rPr lang="en-US" altLang="en-US" sz="1100" baseline="-16000" dirty="0"/>
                <a:t>7</a:t>
              </a:r>
            </a:p>
          </p:txBody>
        </p:sp>
        <p:sp>
          <p:nvSpPr>
            <p:cNvPr id="74" name="Line 225"/>
            <p:cNvSpPr>
              <a:spLocks noChangeShapeType="1"/>
            </p:cNvSpPr>
            <p:nvPr/>
          </p:nvSpPr>
          <p:spPr bwMode="auto">
            <a:xfrm>
              <a:off x="5334000" y="4457700"/>
              <a:ext cx="9906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5" name="Line 226"/>
            <p:cNvSpPr>
              <a:spLocks noChangeShapeType="1"/>
            </p:cNvSpPr>
            <p:nvPr/>
          </p:nvSpPr>
          <p:spPr bwMode="auto">
            <a:xfrm>
              <a:off x="7391400" y="4588934"/>
              <a:ext cx="381000" cy="0"/>
            </a:xfrm>
            <a:prstGeom prst="line">
              <a:avLst/>
            </a:prstGeom>
            <a:noFill/>
            <a:ln w="19050">
              <a:solidFill>
                <a:srgbClr val="FF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76" name="Text Box 227"/>
            <p:cNvSpPr txBox="1">
              <a:spLocks noChangeArrowheads="1"/>
            </p:cNvSpPr>
            <p:nvPr/>
          </p:nvSpPr>
          <p:spPr bwMode="auto">
            <a:xfrm>
              <a:off x="4708525" y="4314825"/>
              <a:ext cx="971517" cy="3620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start</a:t>
              </a:r>
            </a:p>
          </p:txBody>
        </p:sp>
        <p:sp>
          <p:nvSpPr>
            <p:cNvPr id="77" name="Text Box 228"/>
            <p:cNvSpPr txBox="1">
              <a:spLocks noChangeArrowheads="1"/>
            </p:cNvSpPr>
            <p:nvPr/>
          </p:nvSpPr>
          <p:spPr bwMode="auto">
            <a:xfrm>
              <a:off x="7801504" y="4449203"/>
              <a:ext cx="1048449" cy="3620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en-US" sz="1100" dirty="0"/>
                <a:t>done</a:t>
              </a:r>
            </a:p>
          </p:txBody>
        </p:sp>
        <p:sp>
          <p:nvSpPr>
            <p:cNvPr id="78" name="Rectangle 149"/>
            <p:cNvSpPr>
              <a:spLocks noChangeArrowheads="1"/>
            </p:cNvSpPr>
            <p:nvPr/>
          </p:nvSpPr>
          <p:spPr bwMode="auto">
            <a:xfrm>
              <a:off x="1405073" y="1143000"/>
              <a:ext cx="342900" cy="688974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100" dirty="0"/>
            </a:p>
          </p:txBody>
        </p:sp>
        <p:sp>
          <p:nvSpPr>
            <p:cNvPr id="79" name="Rectangle 149"/>
            <p:cNvSpPr>
              <a:spLocks noChangeArrowheads="1"/>
            </p:cNvSpPr>
            <p:nvPr/>
          </p:nvSpPr>
          <p:spPr bwMode="auto">
            <a:xfrm>
              <a:off x="1430338" y="2808923"/>
              <a:ext cx="342900" cy="628650"/>
            </a:xfrm>
            <a:prstGeom prst="rect">
              <a:avLst/>
            </a:prstGeom>
            <a:solidFill>
              <a:schemeClr val="folHlink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itchFamily="18" charset="0"/>
                  <a:ea typeface="MS PGothic" pitchFamily="34" charset="-128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endParaRPr lang="en-US" altLang="en-US" sz="1100" dirty="0"/>
            </a:p>
          </p:txBody>
        </p:sp>
        <p:sp>
          <p:nvSpPr>
            <p:cNvPr id="80" name="Line 163"/>
            <p:cNvSpPr>
              <a:spLocks noChangeShapeType="1"/>
            </p:cNvSpPr>
            <p:nvPr/>
          </p:nvSpPr>
          <p:spPr bwMode="auto">
            <a:xfrm>
              <a:off x="1773237" y="3143250"/>
              <a:ext cx="16892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81" name="Line 163"/>
            <p:cNvSpPr>
              <a:spLocks noChangeShapeType="1"/>
            </p:cNvSpPr>
            <p:nvPr/>
          </p:nvSpPr>
          <p:spPr bwMode="auto">
            <a:xfrm>
              <a:off x="1747972" y="1457325"/>
              <a:ext cx="19419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 sz="1100" dirty="0"/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1783677" y="1532716"/>
              <a:ext cx="73340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</a:t>
              </a: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1772543" y="2693128"/>
              <a:ext cx="73340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</a:t>
              </a: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2366040" y="1369343"/>
              <a:ext cx="638156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B</a:t>
              </a: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2353217" y="2800506"/>
              <a:ext cx="656470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A</a:t>
              </a:r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7336366" y="1685925"/>
              <a:ext cx="619837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Z</a:t>
              </a: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1350536" y="2716392"/>
              <a:ext cx="553897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S</a:t>
              </a: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1219200" y="1564435"/>
              <a:ext cx="737063" cy="255573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600" dirty="0"/>
                <a:t>S</a:t>
              </a:r>
              <a:r>
                <a:rPr lang="en-US" sz="600" baseline="-25000" dirty="0"/>
                <a:t>1</a:t>
              </a:r>
              <a:r>
                <a:rPr lang="en-US" sz="600" dirty="0"/>
                <a:t>S</a:t>
              </a:r>
              <a:r>
                <a:rPr lang="en-US" sz="600" baseline="-25000" dirty="0"/>
                <a:t>0</a:t>
              </a:r>
            </a:p>
          </p:txBody>
        </p:sp>
        <p:sp>
          <p:nvSpPr>
            <p:cNvPr id="89" name="TextBox 88"/>
            <p:cNvSpPr txBox="1"/>
            <p:nvPr/>
          </p:nvSpPr>
          <p:spPr>
            <a:xfrm>
              <a:off x="1239856" y="2862638"/>
              <a:ext cx="539243" cy="468551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0</a:t>
              </a:r>
            </a:p>
            <a:p>
              <a:r>
                <a:rPr lang="en-US" sz="800" dirty="0"/>
                <a:t>1</a:t>
              </a: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221809" y="1031819"/>
              <a:ext cx="524590" cy="57503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700" dirty="0"/>
                <a:t>2</a:t>
              </a:r>
            </a:p>
            <a:p>
              <a:r>
                <a:rPr lang="en-US" sz="700" dirty="0"/>
                <a:t>1</a:t>
              </a:r>
            </a:p>
            <a:p>
              <a:r>
                <a:rPr lang="en-US" sz="700" dirty="0"/>
                <a:t>0</a:t>
              </a: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6337428" y="2124933"/>
              <a:ext cx="1249932" cy="298169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800" dirty="0"/>
                <a:t>LD Shift</a:t>
              </a:r>
            </a:p>
          </p:txBody>
        </p:sp>
        <p:sp>
          <p:nvSpPr>
            <p:cNvPr id="92" name="TextBox 91"/>
            <p:cNvSpPr txBox="1"/>
            <p:nvPr/>
          </p:nvSpPr>
          <p:spPr>
            <a:xfrm>
              <a:off x="5305074" y="3323118"/>
              <a:ext cx="1048449" cy="362062"/>
            </a:xfrm>
            <a:prstGeom prst="rect">
              <a:avLst/>
            </a:prstGeom>
            <a:noFill/>
            <a:ln w="19050">
              <a:noFill/>
            </a:ln>
          </p:spPr>
          <p:txBody>
            <a:bodyPr wrap="none" rtlCol="0">
              <a:spAutoFit/>
            </a:bodyPr>
            <a:lstStyle/>
            <a:p>
              <a:r>
                <a:rPr lang="en-US" sz="1100" dirty="0"/>
                <a:t>A≥B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330816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>
          <a:xfrm>
            <a:off x="530225" y="0"/>
            <a:ext cx="7772400" cy="1000125"/>
          </a:xfrm>
        </p:spPr>
        <p:txBody>
          <a:bodyPr/>
          <a:lstStyle/>
          <a:p>
            <a:r>
              <a:rPr lang="en-US" altLang="en-US" dirty="0"/>
              <a:t>Summary</a:t>
            </a:r>
          </a:p>
        </p:txBody>
      </p:sp>
      <p:sp>
        <p:nvSpPr>
          <p:cNvPr id="49155" name="Slide Number Placeholder 2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FB65B948-9493-4731-8962-98B3B7FBA31A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40</a:t>
            </a:fld>
            <a:endParaRPr lang="en-US" altLang="en-US" sz="1400" dirty="0"/>
          </a:p>
        </p:txBody>
      </p:sp>
      <p:sp>
        <p:nvSpPr>
          <p:cNvPr id="49156" name="TextBox 3"/>
          <p:cNvSpPr txBox="1">
            <a:spLocks noChangeArrowheads="1"/>
          </p:cNvSpPr>
          <p:nvPr/>
        </p:nvSpPr>
        <p:spPr bwMode="auto">
          <a:xfrm>
            <a:off x="811215" y="1089026"/>
            <a:ext cx="7850187" cy="40318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71500" indent="-5715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1028700" indent="-57150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dirty="0"/>
              <a:t>Hardware Allocation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Balance between cost and performance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Resource Sharing and Binding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Map operations to hardware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Interconnect Synthesis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Convey signal transports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dirty="0"/>
              <a:t>Operation Scheduling</a:t>
            </a:r>
          </a:p>
          <a:p>
            <a:pPr lvl="1" eaLnBrk="1" hangingPunct="1">
              <a:spcBef>
                <a:spcPct val="0"/>
              </a:spcBef>
              <a:buFont typeface="Arial" charset="0"/>
              <a:buChar char="•"/>
            </a:pPr>
            <a:r>
              <a:rPr lang="en-US" altLang="en-US" sz="3200" dirty="0"/>
              <a:t>Sequence the process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Number Placeholder 1"/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52B65D7-E96D-4DDF-9710-3524E7DAEAE9}" type="slidenum">
              <a:rPr lang="en-US" altLang="en-US" sz="1400" smtClean="0"/>
              <a:pPr eaLnBrk="1" hangingPunct="1">
                <a:spcBef>
                  <a:spcPct val="0"/>
                </a:spcBef>
                <a:buFontTx/>
                <a:buNone/>
              </a:pPr>
              <a:t>41</a:t>
            </a:fld>
            <a:endParaRPr lang="en-US" altLang="en-US" sz="1400" dirty="0"/>
          </a:p>
        </p:txBody>
      </p:sp>
      <p:sp>
        <p:nvSpPr>
          <p:cNvPr id="50179" name="TextBox 2"/>
          <p:cNvSpPr txBox="1">
            <a:spLocks noChangeArrowheads="1"/>
          </p:cNvSpPr>
          <p:nvPr/>
        </p:nvSpPr>
        <p:spPr bwMode="auto">
          <a:xfrm>
            <a:off x="835025" y="1093790"/>
            <a:ext cx="7513638" cy="347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itchFamily="18" charset="0"/>
                <a:ea typeface="MS PGothic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3600" dirty="0">
                <a:solidFill>
                  <a:srgbClr val="FF0000"/>
                </a:solidFill>
              </a:rPr>
              <a:t>Remarks: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3600" dirty="0">
                <a:solidFill>
                  <a:srgbClr val="FF0000"/>
                </a:solidFill>
              </a:rPr>
              <a:t>Implement the control subsystem with one-hot state machine design.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en-US" altLang="en-US" sz="3600" dirty="0">
                <a:solidFill>
                  <a:srgbClr val="FF0000"/>
                </a:solidFill>
              </a:rPr>
              <a:t>Try to reduce the latency of the whole system.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15758</TotalTime>
  <Words>5203</Words>
  <Application>Microsoft Office PowerPoint</Application>
  <PresentationFormat>On-screen Show (4:3)</PresentationFormat>
  <Paragraphs>1357</Paragraphs>
  <Slides>41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5" baseType="lpstr">
      <vt:lpstr>Arial</vt:lpstr>
      <vt:lpstr>Times New Roman</vt:lpstr>
      <vt:lpstr>Wingdings</vt:lpstr>
      <vt:lpstr>Default Design</vt:lpstr>
      <vt:lpstr>CSE 140 Lecture 17 System Design II</vt:lpstr>
      <vt:lpstr>High Level Synthesis</vt:lpstr>
      <vt:lpstr>High Level Synthesis</vt:lpstr>
      <vt:lpstr>Example: Multiplication</vt:lpstr>
      <vt:lpstr>PowerPoint Presentation</vt:lpstr>
      <vt:lpstr>Implementation: Example</vt:lpstr>
      <vt:lpstr>Step 0: Syntax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Implementation: Example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140 Lecture 6</dc:title>
  <dc:creator>ThomasLW</dc:creator>
  <cp:lastModifiedBy>CK</cp:lastModifiedBy>
  <cp:revision>319</cp:revision>
  <cp:lastPrinted>2017-06-06T18:47:55Z</cp:lastPrinted>
  <dcterms:created xsi:type="dcterms:W3CDTF">2002-04-20T15:43:59Z</dcterms:created>
  <dcterms:modified xsi:type="dcterms:W3CDTF">2022-05-24T17:49:51Z</dcterms:modified>
</cp:coreProperties>
</file>