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89" r:id="rId4"/>
    <p:sldId id="310" r:id="rId5"/>
    <p:sldId id="290" r:id="rId6"/>
    <p:sldId id="257" r:id="rId7"/>
    <p:sldId id="312" r:id="rId8"/>
    <p:sldId id="292" r:id="rId9"/>
    <p:sldId id="285" r:id="rId10"/>
    <p:sldId id="293" r:id="rId11"/>
    <p:sldId id="291" r:id="rId12"/>
    <p:sldId id="286" r:id="rId13"/>
    <p:sldId id="294" r:id="rId14"/>
    <p:sldId id="287" r:id="rId15"/>
    <p:sldId id="295" r:id="rId16"/>
    <p:sldId id="296" r:id="rId17"/>
    <p:sldId id="298" r:id="rId18"/>
    <p:sldId id="299" r:id="rId19"/>
    <p:sldId id="300" r:id="rId20"/>
    <p:sldId id="301" r:id="rId21"/>
    <p:sldId id="311" r:id="rId22"/>
    <p:sldId id="279" r:id="rId23"/>
    <p:sldId id="303" r:id="rId24"/>
    <p:sldId id="305" r:id="rId25"/>
    <p:sldId id="308" r:id="rId26"/>
    <p:sldId id="306" r:id="rId27"/>
    <p:sldId id="307" r:id="rId28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90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3107A0C-4870-44D2-AC67-A9FB64398E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726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E057E3-241E-4EC7-A90E-CD2184E7892C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3A5DAAB-4D80-48A2-8A63-FFBB2A8195FF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63C33AC-199A-48BD-BF64-BE043D7C96AD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7C9AB7D-9E02-471B-9122-CC0E8E7C304A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585C571-A92E-460B-A1C3-114B3399001E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4CC5AE8-DBBE-4E08-9672-E00C563EC185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01D171C-67B2-420B-A04B-D693F5F205D6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497BCF3-5DC2-4206-8D1D-84FB0FB75B2B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90B0DB1-538D-4CC6-B747-57BBABFCCA98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C6403A6-4CE8-42B6-9263-46BFE60B36F9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923F73-EEB9-446B-8EE6-EEB424AD020D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67D338-8420-4777-BE7F-128CF9CB749E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D20506-944B-46D8-915B-0DF1429EDB83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2B2CF-1BFD-42F7-9EBC-FFC8A50A3F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39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168CC-F56E-4BB4-875F-F63F30901C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22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B1A83-D2FA-46AA-AE9C-09A63A29A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25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45206-D912-4E5C-A2B9-38869198EB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34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51567-D667-4BBD-93E1-4E672CCEAD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73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B3E24-C79D-4C85-A8B6-B5CF1EF3AD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43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02C3A-8A8A-4878-800D-2B36882176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97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8A6B2-6D87-447B-ADBB-3B3B021C62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45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7DAA8-69EE-49D9-8197-6ABBF2E4F6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67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047D3-3143-4224-B693-84998D20D8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46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18453-D1A8-4BBF-A360-B2AE190171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561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6C9F2-497C-4707-BF1F-141863EE03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50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6A9401-936B-481F-97F3-E9BCD88730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tags" Target="../tags/tag4.xml"/><Relationship Id="rId7" Type="http://schemas.openxmlformats.org/officeDocument/2006/relationships/oleObject" Target="../embeddings/oleObject1.bin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5.wmf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oleObject" Target="../embeddings/oleObject3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11" Type="http://schemas.openxmlformats.org/officeDocument/2006/relationships/image" Target="../media/image4.wmf"/><Relationship Id="rId5" Type="http://schemas.openxmlformats.org/officeDocument/2006/relationships/tags" Target="../tags/tag10.xml"/><Relationship Id="rId15" Type="http://schemas.openxmlformats.org/officeDocument/2006/relationships/image" Target="../media/image6.emf"/><Relationship Id="rId10" Type="http://schemas.openxmlformats.org/officeDocument/2006/relationships/oleObject" Target="../embeddings/oleObject2.bin"/><Relationship Id="rId4" Type="http://schemas.openxmlformats.org/officeDocument/2006/relationships/tags" Target="../tags/tag9.xml"/><Relationship Id="rId9" Type="http://schemas.openxmlformats.org/officeDocument/2006/relationships/notesSlide" Target="../notesSlides/notesSlide6.xml"/><Relationship Id="rId1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14.xml"/><Relationship Id="rId7" Type="http://schemas.openxmlformats.org/officeDocument/2006/relationships/oleObject" Target="../embeddings/oleObject5.bin"/><Relationship Id="rId2" Type="http://schemas.openxmlformats.org/officeDocument/2006/relationships/tags" Target="../tags/tag13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0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9.wmf"/><Relationship Id="rId5" Type="http://schemas.openxmlformats.org/officeDocument/2006/relationships/tags" Target="../tags/tag22.xml"/><Relationship Id="rId10" Type="http://schemas.openxmlformats.org/officeDocument/2006/relationships/oleObject" Target="../embeddings/oleObject7.bin"/><Relationship Id="rId4" Type="http://schemas.openxmlformats.org/officeDocument/2006/relationships/tags" Target="../tags/tag21.xml"/><Relationship Id="rId9" Type="http://schemas.openxmlformats.org/officeDocument/2006/relationships/image" Target="../media/image8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97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CSE 140 Lecture 12</a:t>
            </a:r>
            <a:br>
              <a:rPr lang="en-US" altLang="en-US" sz="4000" dirty="0"/>
            </a:br>
            <a:r>
              <a:rPr lang="en-US" altLang="en-US" sz="4000" dirty="0"/>
              <a:t>Standard Combinational Modules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A0B9C47-50DC-436F-983E-B0169E7205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4800"/>
            <a:ext cx="7772400" cy="1295400"/>
          </a:xfrm>
        </p:spPr>
        <p:txBody>
          <a:bodyPr/>
          <a:lstStyle/>
          <a:p>
            <a:pPr eaLnBrk="1" hangingPunct="1"/>
            <a:r>
              <a:rPr lang="en-US" altLang="en-US" sz="3600"/>
              <a:t>Part III. Standard Modules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1371600" y="2057401"/>
            <a:ext cx="6019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Interconnect Modules: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	1. Decoder, 2. Encoder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	3. Multiplexer, 4. Demultiplexer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4C7BD1-226F-4E46-AA55-8BF881852E2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Multiplexer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</a:t>
            </a:r>
          </a:p>
          <a:p>
            <a:pPr eaLnBrk="1" hangingPunct="1"/>
            <a:r>
              <a:rPr lang="en-US" altLang="en-US"/>
              <a:t>Logic Diagram</a:t>
            </a:r>
          </a:p>
          <a:p>
            <a:pPr eaLnBrk="1" hangingPunct="1"/>
            <a:r>
              <a:rPr lang="en-US" altLang="en-US"/>
              <a:t>Application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9603731-15C8-465D-AFF7-FAC3903C869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DC5FFC-BC71-46BB-82C7-40582A3C1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chemeClr val="tx1"/>
                </a:solidFill>
              </a:rPr>
              <a:t>Interconnect: Decoder, Encoder, Mux, DeMux</a:t>
            </a: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1230765" y="97108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Processors</a:t>
            </a: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3432655" y="5067465"/>
            <a:ext cx="55292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Decoder: Decode the address to assert the addressed device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Mux: Select the inputs according to the index addressed by the control signals</a:t>
            </a:r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1284768" y="963306"/>
            <a:ext cx="6261100" cy="4878388"/>
            <a:chOff x="1725208" y="1200775"/>
            <a:chExt cx="6261505" cy="4877763"/>
          </a:xfrm>
        </p:grpSpPr>
        <p:sp>
          <p:nvSpPr>
            <p:cNvPr id="4103" name="Rectangle 5"/>
            <p:cNvSpPr>
              <a:spLocks noChangeArrowheads="1"/>
            </p:cNvSpPr>
            <p:nvPr/>
          </p:nvSpPr>
          <p:spPr bwMode="auto">
            <a:xfrm>
              <a:off x="1861842" y="1649800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P1</a:t>
              </a:r>
            </a:p>
          </p:txBody>
        </p:sp>
        <p:sp>
          <p:nvSpPr>
            <p:cNvPr id="4104" name="Text Box 6"/>
            <p:cNvSpPr txBox="1">
              <a:spLocks noChangeArrowheads="1"/>
            </p:cNvSpPr>
            <p:nvPr/>
          </p:nvSpPr>
          <p:spPr bwMode="auto">
            <a:xfrm>
              <a:off x="6456406" y="1696958"/>
              <a:ext cx="152487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00000"/>
                  </a:solidFill>
                </a:rPr>
                <a:t>Memory Bank</a:t>
              </a:r>
            </a:p>
          </p:txBody>
        </p:sp>
        <p:sp>
          <p:nvSpPr>
            <p:cNvPr id="4105" name="Text Box 7"/>
            <p:cNvSpPr txBox="1">
              <a:spLocks noChangeArrowheads="1"/>
            </p:cNvSpPr>
            <p:nvPr/>
          </p:nvSpPr>
          <p:spPr bwMode="auto">
            <a:xfrm>
              <a:off x="3514761" y="1669350"/>
              <a:ext cx="524537" cy="307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Mux</a:t>
              </a:r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>
              <a:off x="1861842" y="2929213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P2</a:t>
              </a:r>
            </a:p>
          </p:txBody>
        </p:sp>
        <p:sp>
          <p:nvSpPr>
            <p:cNvPr id="4107" name="Rectangle 10"/>
            <p:cNvSpPr>
              <a:spLocks noChangeArrowheads="1"/>
            </p:cNvSpPr>
            <p:nvPr/>
          </p:nvSpPr>
          <p:spPr bwMode="auto">
            <a:xfrm>
              <a:off x="1861842" y="5094374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Pk</a:t>
              </a:r>
            </a:p>
          </p:txBody>
        </p:sp>
        <p:grpSp>
          <p:nvGrpSpPr>
            <p:cNvPr id="4108" name="Group 11"/>
            <p:cNvGrpSpPr>
              <a:grpSpLocks/>
            </p:cNvGrpSpPr>
            <p:nvPr/>
          </p:nvGrpSpPr>
          <p:grpSpPr bwMode="auto">
            <a:xfrm>
              <a:off x="6671378" y="2240298"/>
              <a:ext cx="1311692" cy="590499"/>
              <a:chOff x="3216" y="2256"/>
              <a:chExt cx="720" cy="288"/>
            </a:xfrm>
          </p:grpSpPr>
          <p:sp>
            <p:nvSpPr>
              <p:cNvPr id="4167" name="Rectangle 12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8" name="Rectangle 13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9" name="Rectangle 14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70" name="Rectangle 15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4109" name="Group 16"/>
            <p:cNvGrpSpPr>
              <a:grpSpLocks/>
            </p:cNvGrpSpPr>
            <p:nvPr/>
          </p:nvGrpSpPr>
          <p:grpSpPr bwMode="auto">
            <a:xfrm>
              <a:off x="6671378" y="3027630"/>
              <a:ext cx="1311692" cy="590499"/>
              <a:chOff x="3216" y="2256"/>
              <a:chExt cx="720" cy="288"/>
            </a:xfrm>
          </p:grpSpPr>
          <p:sp>
            <p:nvSpPr>
              <p:cNvPr id="4163" name="Rectangle 17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4" name="Rectangle 1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5" name="Rectangle 19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6" name="Rectangle 20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4110" name="Line 21"/>
            <p:cNvSpPr>
              <a:spLocks noChangeShapeType="1"/>
            </p:cNvSpPr>
            <p:nvPr/>
          </p:nvSpPr>
          <p:spPr bwMode="auto">
            <a:xfrm>
              <a:off x="4135441" y="2929213"/>
              <a:ext cx="38476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22"/>
            <p:cNvSpPr>
              <a:spLocks noChangeShapeType="1"/>
            </p:cNvSpPr>
            <p:nvPr/>
          </p:nvSpPr>
          <p:spPr bwMode="auto">
            <a:xfrm flipV="1">
              <a:off x="6846270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23"/>
            <p:cNvSpPr>
              <a:spLocks noChangeShapeType="1"/>
            </p:cNvSpPr>
            <p:nvPr/>
          </p:nvSpPr>
          <p:spPr bwMode="auto">
            <a:xfrm flipV="1">
              <a:off x="7196055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24"/>
            <p:cNvSpPr>
              <a:spLocks noChangeShapeType="1"/>
            </p:cNvSpPr>
            <p:nvPr/>
          </p:nvSpPr>
          <p:spPr bwMode="auto">
            <a:xfrm flipV="1">
              <a:off x="7545839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25"/>
            <p:cNvSpPr>
              <a:spLocks noChangeShapeType="1"/>
            </p:cNvSpPr>
            <p:nvPr/>
          </p:nvSpPr>
          <p:spPr bwMode="auto">
            <a:xfrm flipV="1">
              <a:off x="7895623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Rectangle 26"/>
            <p:cNvSpPr>
              <a:spLocks noChangeArrowheads="1"/>
            </p:cNvSpPr>
            <p:nvPr/>
          </p:nvSpPr>
          <p:spPr bwMode="auto">
            <a:xfrm>
              <a:off x="3698210" y="2007439"/>
              <a:ext cx="174892" cy="4920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16" name="Rectangle 27"/>
            <p:cNvSpPr>
              <a:spLocks noChangeArrowheads="1"/>
            </p:cNvSpPr>
            <p:nvPr/>
          </p:nvSpPr>
          <p:spPr bwMode="auto">
            <a:xfrm>
              <a:off x="3679993" y="2975035"/>
              <a:ext cx="174892" cy="4920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4117" name="AutoShape 28"/>
            <p:cNvCxnSpPr>
              <a:cxnSpLocks noChangeShapeType="1"/>
            </p:cNvCxnSpPr>
            <p:nvPr/>
          </p:nvCxnSpPr>
          <p:spPr bwMode="auto">
            <a:xfrm>
              <a:off x="2736303" y="1945049"/>
              <a:ext cx="961907" cy="14762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8" name="AutoShape 29"/>
            <p:cNvCxnSpPr>
              <a:cxnSpLocks noChangeShapeType="1"/>
            </p:cNvCxnSpPr>
            <p:nvPr/>
          </p:nvCxnSpPr>
          <p:spPr bwMode="auto">
            <a:xfrm flipV="1">
              <a:off x="2736303" y="2191091"/>
              <a:ext cx="961907" cy="113178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9" name="AutoShape 30"/>
            <p:cNvCxnSpPr>
              <a:cxnSpLocks noChangeShapeType="1"/>
            </p:cNvCxnSpPr>
            <p:nvPr/>
          </p:nvCxnSpPr>
          <p:spPr bwMode="auto">
            <a:xfrm>
              <a:off x="3348426" y="2437131"/>
              <a:ext cx="34978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0" name="AutoShape 31"/>
            <p:cNvCxnSpPr>
              <a:cxnSpLocks noChangeShapeType="1"/>
            </p:cNvCxnSpPr>
            <p:nvPr/>
          </p:nvCxnSpPr>
          <p:spPr bwMode="auto">
            <a:xfrm rot="10800000">
              <a:off x="2708976" y="2242349"/>
              <a:ext cx="961907" cy="738123"/>
            </a:xfrm>
            <a:prstGeom prst="bentConnector3">
              <a:avLst>
                <a:gd name="adj1" fmla="val 55111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1" name="AutoShape 32"/>
            <p:cNvCxnSpPr>
              <a:cxnSpLocks noChangeShapeType="1"/>
            </p:cNvCxnSpPr>
            <p:nvPr/>
          </p:nvCxnSpPr>
          <p:spPr bwMode="auto">
            <a:xfrm rot="10800000" flipV="1">
              <a:off x="2708976" y="3085039"/>
              <a:ext cx="1031136" cy="385464"/>
            </a:xfrm>
            <a:prstGeom prst="bentConnector3">
              <a:avLst>
                <a:gd name="adj1" fmla="val 64838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2" name="AutoShape 33"/>
            <p:cNvCxnSpPr>
              <a:cxnSpLocks noChangeShapeType="1"/>
            </p:cNvCxnSpPr>
            <p:nvPr/>
          </p:nvCxnSpPr>
          <p:spPr bwMode="auto">
            <a:xfrm rot="10800000" flipV="1">
              <a:off x="2736303" y="3372087"/>
              <a:ext cx="961907" cy="241120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23" name="Line 37"/>
            <p:cNvSpPr>
              <a:spLocks noChangeShapeType="1"/>
            </p:cNvSpPr>
            <p:nvPr/>
          </p:nvSpPr>
          <p:spPr bwMode="auto">
            <a:xfrm>
              <a:off x="3348426" y="2437131"/>
              <a:ext cx="0" cy="28540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Line 38"/>
            <p:cNvSpPr>
              <a:spLocks noChangeShapeType="1"/>
            </p:cNvSpPr>
            <p:nvPr/>
          </p:nvSpPr>
          <p:spPr bwMode="auto">
            <a:xfrm flipH="1">
              <a:off x="2736303" y="5291207"/>
              <a:ext cx="612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39"/>
            <p:cNvSpPr txBox="1">
              <a:spLocks noChangeArrowheads="1"/>
            </p:cNvSpPr>
            <p:nvPr/>
          </p:nvSpPr>
          <p:spPr bwMode="auto">
            <a:xfrm>
              <a:off x="3459556" y="3402842"/>
              <a:ext cx="78905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Demux</a:t>
              </a:r>
            </a:p>
          </p:txBody>
        </p:sp>
        <p:sp>
          <p:nvSpPr>
            <p:cNvPr id="4126" name="Line 40"/>
            <p:cNvSpPr>
              <a:spLocks noChangeShapeType="1"/>
            </p:cNvSpPr>
            <p:nvPr/>
          </p:nvSpPr>
          <p:spPr bwMode="auto">
            <a:xfrm>
              <a:off x="3698210" y="4573587"/>
              <a:ext cx="258148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41"/>
            <p:cNvSpPr>
              <a:spLocks noChangeShapeType="1"/>
            </p:cNvSpPr>
            <p:nvPr/>
          </p:nvSpPr>
          <p:spPr bwMode="auto">
            <a:xfrm flipH="1" flipV="1">
              <a:off x="6279692" y="2490440"/>
              <a:ext cx="0" cy="2083147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Line 42"/>
            <p:cNvSpPr>
              <a:spLocks noChangeShapeType="1"/>
            </p:cNvSpPr>
            <p:nvPr/>
          </p:nvSpPr>
          <p:spPr bwMode="auto">
            <a:xfrm>
              <a:off x="6279692" y="2490440"/>
              <a:ext cx="170702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Line 43"/>
            <p:cNvSpPr>
              <a:spLocks noChangeShapeType="1"/>
            </p:cNvSpPr>
            <p:nvPr/>
          </p:nvSpPr>
          <p:spPr bwMode="auto">
            <a:xfrm flipV="1">
              <a:off x="6279692" y="3322879"/>
              <a:ext cx="1703377" cy="1025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45"/>
            <p:cNvSpPr>
              <a:spLocks noChangeShapeType="1"/>
            </p:cNvSpPr>
            <p:nvPr/>
          </p:nvSpPr>
          <p:spPr bwMode="auto">
            <a:xfrm flipV="1">
              <a:off x="6185196" y="4573587"/>
              <a:ext cx="307883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Text Box 46"/>
            <p:cNvSpPr txBox="1">
              <a:spLocks noChangeArrowheads="1"/>
            </p:cNvSpPr>
            <p:nvPr/>
          </p:nvSpPr>
          <p:spPr bwMode="auto">
            <a:xfrm>
              <a:off x="6261474" y="4811427"/>
              <a:ext cx="966994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Decoder</a:t>
              </a:r>
            </a:p>
          </p:txBody>
        </p:sp>
        <p:sp>
          <p:nvSpPr>
            <p:cNvPr id="4132" name="Rectangle 52"/>
            <p:cNvSpPr>
              <a:spLocks noChangeArrowheads="1"/>
            </p:cNvSpPr>
            <p:nvPr/>
          </p:nvSpPr>
          <p:spPr bwMode="auto">
            <a:xfrm>
              <a:off x="3523318" y="4307042"/>
              <a:ext cx="174892" cy="59049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33" name="Text Box 53"/>
            <p:cNvSpPr txBox="1">
              <a:spLocks noChangeArrowheads="1"/>
            </p:cNvSpPr>
            <p:nvPr/>
          </p:nvSpPr>
          <p:spPr bwMode="auto">
            <a:xfrm>
              <a:off x="3350248" y="3922154"/>
              <a:ext cx="57263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Mux</a:t>
              </a:r>
            </a:p>
          </p:txBody>
        </p:sp>
        <p:sp>
          <p:nvSpPr>
            <p:cNvPr id="4134" name="Text Box 54"/>
            <p:cNvSpPr txBox="1">
              <a:spLocks noChangeArrowheads="1"/>
            </p:cNvSpPr>
            <p:nvPr/>
          </p:nvSpPr>
          <p:spPr bwMode="auto">
            <a:xfrm>
              <a:off x="4743800" y="2488551"/>
              <a:ext cx="620723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</p:txBody>
        </p:sp>
        <p:sp>
          <p:nvSpPr>
            <p:cNvPr id="4135" name="Text Box 55"/>
            <p:cNvSpPr txBox="1">
              <a:spLocks noChangeArrowheads="1"/>
            </p:cNvSpPr>
            <p:nvPr/>
          </p:nvSpPr>
          <p:spPr bwMode="auto">
            <a:xfrm>
              <a:off x="4523483" y="4126955"/>
              <a:ext cx="941344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Address</a:t>
              </a:r>
            </a:p>
          </p:txBody>
        </p:sp>
        <p:cxnSp>
          <p:nvCxnSpPr>
            <p:cNvPr id="4136" name="AutoShape 58"/>
            <p:cNvCxnSpPr>
              <a:cxnSpLocks noChangeShapeType="1"/>
              <a:stCxn id="4158" idx="3"/>
              <a:endCxn id="4165" idx="2"/>
            </p:cNvCxnSpPr>
            <p:nvPr/>
          </p:nvCxnSpPr>
          <p:spPr bwMode="auto">
            <a:xfrm flipV="1">
              <a:off x="6754742" y="3618128"/>
              <a:ext cx="747374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7" name="AutoShape 59"/>
            <p:cNvCxnSpPr>
              <a:cxnSpLocks noChangeShapeType="1"/>
              <a:stCxn id="4158" idx="3"/>
              <a:endCxn id="4166" idx="2"/>
            </p:cNvCxnSpPr>
            <p:nvPr/>
          </p:nvCxnSpPr>
          <p:spPr bwMode="auto">
            <a:xfrm flipV="1">
              <a:off x="6754742" y="3618128"/>
              <a:ext cx="1097159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8" name="AutoShape 60"/>
            <p:cNvCxnSpPr>
              <a:cxnSpLocks noChangeShapeType="1"/>
              <a:stCxn id="4107" idx="0"/>
            </p:cNvCxnSpPr>
            <p:nvPr/>
          </p:nvCxnSpPr>
          <p:spPr bwMode="auto">
            <a:xfrm rot="5400000" flipH="1" flipV="1">
              <a:off x="2754188" y="4325243"/>
              <a:ext cx="314016" cy="1224246"/>
            </a:xfrm>
            <a:prstGeom prst="bentConnector2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39" name="Line 61"/>
            <p:cNvSpPr>
              <a:spLocks noChangeShapeType="1"/>
            </p:cNvSpPr>
            <p:nvPr/>
          </p:nvSpPr>
          <p:spPr bwMode="auto">
            <a:xfrm>
              <a:off x="2313647" y="3927729"/>
              <a:ext cx="0" cy="34855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62"/>
            <p:cNvSpPr>
              <a:spLocks noChangeShapeType="1"/>
            </p:cNvSpPr>
            <p:nvPr/>
          </p:nvSpPr>
          <p:spPr bwMode="auto">
            <a:xfrm>
              <a:off x="2313647" y="2638065"/>
              <a:ext cx="0" cy="149675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Text Box 64"/>
            <p:cNvSpPr txBox="1">
              <a:spLocks noChangeArrowheads="1"/>
            </p:cNvSpPr>
            <p:nvPr/>
          </p:nvSpPr>
          <p:spPr bwMode="auto">
            <a:xfrm>
              <a:off x="1803545" y="473477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k</a:t>
              </a:r>
            </a:p>
          </p:txBody>
        </p:sp>
        <p:sp>
          <p:nvSpPr>
            <p:cNvPr id="4142" name="Text Box 65"/>
            <p:cNvSpPr txBox="1">
              <a:spLocks noChangeArrowheads="1"/>
            </p:cNvSpPr>
            <p:nvPr/>
          </p:nvSpPr>
          <p:spPr bwMode="auto">
            <a:xfrm>
              <a:off x="1801723" y="392773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2</a:t>
              </a:r>
            </a:p>
          </p:txBody>
        </p:sp>
        <p:sp>
          <p:nvSpPr>
            <p:cNvPr id="4143" name="Text Box 66"/>
            <p:cNvSpPr txBox="1">
              <a:spLocks noChangeArrowheads="1"/>
            </p:cNvSpPr>
            <p:nvPr/>
          </p:nvSpPr>
          <p:spPr bwMode="auto">
            <a:xfrm>
              <a:off x="1725208" y="2593479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1</a:t>
              </a:r>
            </a:p>
          </p:txBody>
        </p:sp>
        <p:sp>
          <p:nvSpPr>
            <p:cNvPr id="4144" name="Text Box 67"/>
            <p:cNvSpPr txBox="1">
              <a:spLocks noChangeArrowheads="1"/>
            </p:cNvSpPr>
            <p:nvPr/>
          </p:nvSpPr>
          <p:spPr bwMode="auto">
            <a:xfrm>
              <a:off x="2708204" y="156694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1</a:t>
              </a:r>
            </a:p>
          </p:txBody>
        </p:sp>
        <p:sp>
          <p:nvSpPr>
            <p:cNvPr id="4145" name="Text Box 68"/>
            <p:cNvSpPr txBox="1">
              <a:spLocks noChangeArrowheads="1"/>
            </p:cNvSpPr>
            <p:nvPr/>
          </p:nvSpPr>
          <p:spPr bwMode="auto">
            <a:xfrm>
              <a:off x="3313812" y="500210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Data k</a:t>
              </a:r>
            </a:p>
          </p:txBody>
        </p:sp>
        <p:sp>
          <p:nvSpPr>
            <p:cNvPr id="4146" name="Line 69"/>
            <p:cNvSpPr>
              <a:spLocks noChangeShapeType="1"/>
            </p:cNvSpPr>
            <p:nvPr/>
          </p:nvSpPr>
          <p:spPr bwMode="auto">
            <a:xfrm>
              <a:off x="6914816" y="4473120"/>
              <a:ext cx="132991" cy="149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Rectangle 70"/>
            <p:cNvSpPr>
              <a:spLocks noChangeArrowheads="1"/>
            </p:cNvSpPr>
            <p:nvPr/>
          </p:nvSpPr>
          <p:spPr bwMode="auto">
            <a:xfrm>
              <a:off x="4339482" y="1200775"/>
              <a:ext cx="1145909" cy="693016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Arbiter</a:t>
              </a:r>
            </a:p>
          </p:txBody>
        </p:sp>
        <p:sp>
          <p:nvSpPr>
            <p:cNvPr id="4148" name="Line 72"/>
            <p:cNvSpPr>
              <a:spLocks noChangeShapeType="1"/>
            </p:cNvSpPr>
            <p:nvPr/>
          </p:nvSpPr>
          <p:spPr bwMode="auto">
            <a:xfrm>
              <a:off x="4957070" y="4473120"/>
              <a:ext cx="132991" cy="1988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73"/>
            <p:cNvSpPr>
              <a:spLocks noChangeShapeType="1"/>
            </p:cNvSpPr>
            <p:nvPr/>
          </p:nvSpPr>
          <p:spPr bwMode="auto">
            <a:xfrm>
              <a:off x="6192246" y="3730897"/>
              <a:ext cx="174892" cy="1968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Text Box 74"/>
            <p:cNvSpPr txBox="1">
              <a:spLocks noChangeArrowheads="1"/>
            </p:cNvSpPr>
            <p:nvPr/>
          </p:nvSpPr>
          <p:spPr bwMode="auto">
            <a:xfrm>
              <a:off x="4895129" y="4526430"/>
              <a:ext cx="300101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4151" name="Text Box 75"/>
            <p:cNvSpPr txBox="1">
              <a:spLocks noChangeArrowheads="1"/>
            </p:cNvSpPr>
            <p:nvPr/>
          </p:nvSpPr>
          <p:spPr bwMode="auto">
            <a:xfrm>
              <a:off x="5709994" y="3599470"/>
              <a:ext cx="556599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n-m</a:t>
              </a:r>
            </a:p>
          </p:txBody>
        </p:sp>
        <p:sp>
          <p:nvSpPr>
            <p:cNvPr id="4152" name="Line 76"/>
            <p:cNvSpPr>
              <a:spLocks noChangeShapeType="1"/>
            </p:cNvSpPr>
            <p:nvPr/>
          </p:nvSpPr>
          <p:spPr bwMode="auto">
            <a:xfrm>
              <a:off x="6367138" y="4473120"/>
              <a:ext cx="132991" cy="198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Text Box 77"/>
            <p:cNvSpPr txBox="1">
              <a:spLocks noChangeArrowheads="1"/>
            </p:cNvSpPr>
            <p:nvPr/>
          </p:nvSpPr>
          <p:spPr bwMode="auto">
            <a:xfrm>
              <a:off x="6185196" y="4465845"/>
              <a:ext cx="364226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m</a:t>
              </a:r>
            </a:p>
          </p:txBody>
        </p:sp>
        <p:sp>
          <p:nvSpPr>
            <p:cNvPr id="4154" name="Text Box 78"/>
            <p:cNvSpPr txBox="1">
              <a:spLocks noChangeArrowheads="1"/>
            </p:cNvSpPr>
            <p:nvPr/>
          </p:nvSpPr>
          <p:spPr bwMode="auto">
            <a:xfrm>
              <a:off x="6838014" y="4526430"/>
              <a:ext cx="42033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r>
                <a:rPr lang="en-US" altLang="en-US" sz="1800" baseline="30000"/>
                <a:t>m</a:t>
              </a:r>
            </a:p>
          </p:txBody>
        </p:sp>
        <p:cxnSp>
          <p:nvCxnSpPr>
            <p:cNvPr id="13" name="Straight Arrow Connector 12"/>
            <p:cNvCxnSpPr>
              <a:endCxn id="4116" idx="3"/>
            </p:cNvCxnSpPr>
            <p:nvPr/>
          </p:nvCxnSpPr>
          <p:spPr bwMode="auto">
            <a:xfrm flipH="1" flipV="1">
              <a:off x="3854183" y="3221404"/>
              <a:ext cx="281006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4115" idx="3"/>
            </p:cNvCxnSpPr>
            <p:nvPr/>
          </p:nvCxnSpPr>
          <p:spPr bwMode="auto">
            <a:xfrm flipV="1">
              <a:off x="3873234" y="2240455"/>
              <a:ext cx="261955" cy="142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auto">
            <a:xfrm>
              <a:off x="4135189" y="2254740"/>
              <a:ext cx="0" cy="9698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8" name="Rectangle 44"/>
            <p:cNvSpPr>
              <a:spLocks noChangeArrowheads="1"/>
            </p:cNvSpPr>
            <p:nvPr/>
          </p:nvSpPr>
          <p:spPr bwMode="auto">
            <a:xfrm>
              <a:off x="6492404" y="4208627"/>
              <a:ext cx="262338" cy="6889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19" name="Straight Arrow Connector 18"/>
            <p:cNvCxnSpPr>
              <a:endCxn id="4164" idx="2"/>
            </p:cNvCxnSpPr>
            <p:nvPr/>
          </p:nvCxnSpPr>
          <p:spPr bwMode="auto">
            <a:xfrm flipV="1">
              <a:off x="7151634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6802361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>
              <a:cxnSpLocks noChangeShapeType="1"/>
            </p:cNvCxnSpPr>
            <p:nvPr/>
          </p:nvCxnSpPr>
          <p:spPr bwMode="auto">
            <a:xfrm>
              <a:off x="3042918" y="4389654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Arrow Connector 75"/>
            <p:cNvCxnSpPr>
              <a:cxnSpLocks noChangeShapeType="1"/>
            </p:cNvCxnSpPr>
            <p:nvPr/>
          </p:nvCxnSpPr>
          <p:spPr bwMode="auto">
            <a:xfrm>
              <a:off x="3042918" y="4502352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3205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n-US" dirty="0"/>
              <a:t>Multiplexer Definition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092200"/>
            <a:ext cx="7772400" cy="5003800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 device that interleaves two or more activities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 communications device that combines several signals for transmission over a single medium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 logic circuit that sends one of several inputs out over a single output channel.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The circuit that uses a common communications channel for sending two or more messages or signals.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All of the above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2E2887-D237-409A-B1B6-F7866CE097E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2" y="457200"/>
            <a:ext cx="8188325" cy="1371600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3. Mux (Multiplexer) Definition: A digital module that selects one of data inputs according to the binary address of the selector.</a:t>
            </a:r>
          </a:p>
        </p:txBody>
      </p:sp>
      <p:sp>
        <p:nvSpPr>
          <p:cNvPr id="6147" name="Text Box 87"/>
          <p:cNvSpPr txBox="1">
            <a:spLocks noChangeArrowheads="1"/>
          </p:cNvSpPr>
          <p:nvPr/>
        </p:nvSpPr>
        <p:spPr bwMode="auto">
          <a:xfrm>
            <a:off x="4953002" y="2425700"/>
            <a:ext cx="38449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Description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If E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y = D</a:t>
            </a:r>
            <a:r>
              <a:rPr lang="en-US" altLang="en-US" sz="2400" baseline="-12000"/>
              <a:t>i</a:t>
            </a:r>
            <a:r>
              <a:rPr lang="en-US" altLang="en-US" sz="2400"/>
              <a:t> where i = (S</a:t>
            </a:r>
            <a:r>
              <a:rPr lang="en-US" altLang="en-US" sz="2400" baseline="-12000"/>
              <a:t>n-1</a:t>
            </a:r>
            <a:r>
              <a:rPr lang="en-US" altLang="en-US" sz="2400"/>
              <a:t>, .. , S</a:t>
            </a:r>
            <a:r>
              <a:rPr lang="en-US" altLang="en-US" sz="2400" baseline="-12000"/>
              <a:t>0</a:t>
            </a:r>
            <a:r>
              <a:rPr lang="en-US" altLang="en-US" sz="240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y = 0</a:t>
            </a:r>
          </a:p>
        </p:txBody>
      </p:sp>
      <p:grpSp>
        <p:nvGrpSpPr>
          <p:cNvPr id="6148" name="Group 90"/>
          <p:cNvGrpSpPr>
            <a:grpSpLocks/>
          </p:cNvGrpSpPr>
          <p:nvPr/>
        </p:nvGrpSpPr>
        <p:grpSpPr bwMode="auto">
          <a:xfrm>
            <a:off x="723900" y="2289175"/>
            <a:ext cx="4686300" cy="3887788"/>
            <a:chOff x="144" y="1010"/>
            <a:chExt cx="2952" cy="2449"/>
          </a:xfrm>
        </p:grpSpPr>
        <p:sp>
          <p:nvSpPr>
            <p:cNvPr id="6150" name="Rectangle 76"/>
            <p:cNvSpPr>
              <a:spLocks noChangeArrowheads="1"/>
            </p:cNvSpPr>
            <p:nvPr/>
          </p:nvSpPr>
          <p:spPr bwMode="auto">
            <a:xfrm>
              <a:off x="1248" y="1536"/>
              <a:ext cx="720" cy="100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51" name="Line 77"/>
            <p:cNvSpPr>
              <a:spLocks noChangeShapeType="1"/>
            </p:cNvSpPr>
            <p:nvPr/>
          </p:nvSpPr>
          <p:spPr bwMode="auto">
            <a:xfrm flipV="1">
              <a:off x="1584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2" name="Text Box 78"/>
            <p:cNvSpPr txBox="1">
              <a:spLocks noChangeArrowheads="1"/>
            </p:cNvSpPr>
            <p:nvPr/>
          </p:nvSpPr>
          <p:spPr bwMode="auto">
            <a:xfrm>
              <a:off x="1440" y="1010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6153" name="Line 79"/>
            <p:cNvSpPr>
              <a:spLocks noChangeShapeType="1"/>
            </p:cNvSpPr>
            <p:nvPr/>
          </p:nvSpPr>
          <p:spPr bwMode="auto">
            <a:xfrm>
              <a:off x="1968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Text Box 80"/>
            <p:cNvSpPr txBox="1">
              <a:spLocks noChangeArrowheads="1"/>
            </p:cNvSpPr>
            <p:nvPr/>
          </p:nvSpPr>
          <p:spPr bwMode="auto">
            <a:xfrm>
              <a:off x="2452" y="185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6155" name="Line 81"/>
            <p:cNvSpPr>
              <a:spLocks noChangeShapeType="1"/>
            </p:cNvSpPr>
            <p:nvPr/>
          </p:nvSpPr>
          <p:spPr bwMode="auto">
            <a:xfrm>
              <a:off x="88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Text Box 82"/>
            <p:cNvSpPr txBox="1">
              <a:spLocks noChangeArrowheads="1"/>
            </p:cNvSpPr>
            <p:nvPr/>
          </p:nvSpPr>
          <p:spPr bwMode="auto">
            <a:xfrm>
              <a:off x="144" y="1728"/>
              <a:ext cx="76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  <a:r>
                <a:rPr lang="en-US" altLang="en-US" sz="2400" baseline="-12000"/>
                <a:t>2</a:t>
              </a:r>
              <a:r>
                <a:rPr lang="en-US" altLang="en-US" sz="2400" baseline="30000"/>
                <a:t>n</a:t>
              </a:r>
              <a:r>
                <a:rPr lang="en-US" altLang="en-US" sz="2400" baseline="-12000"/>
                <a:t>-1</a:t>
              </a:r>
              <a:r>
                <a:rPr lang="en-US" altLang="en-US" sz="2400"/>
                <a:t>-D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6157" name="Text Box 83"/>
            <p:cNvSpPr txBox="1">
              <a:spLocks noChangeArrowheads="1"/>
            </p:cNvSpPr>
            <p:nvPr/>
          </p:nvSpPr>
          <p:spPr bwMode="auto">
            <a:xfrm>
              <a:off x="144" y="2160"/>
              <a:ext cx="10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(Data input)</a:t>
              </a:r>
            </a:p>
          </p:txBody>
        </p:sp>
        <p:sp>
          <p:nvSpPr>
            <p:cNvPr id="6158" name="Line 84"/>
            <p:cNvSpPr>
              <a:spLocks noChangeShapeType="1"/>
            </p:cNvSpPr>
            <p:nvPr/>
          </p:nvSpPr>
          <p:spPr bwMode="auto">
            <a:xfrm flipV="1">
              <a:off x="163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Text Box 85"/>
            <p:cNvSpPr txBox="1">
              <a:spLocks noChangeArrowheads="1"/>
            </p:cNvSpPr>
            <p:nvPr/>
          </p:nvSpPr>
          <p:spPr bwMode="auto">
            <a:xfrm>
              <a:off x="1440" y="2834"/>
              <a:ext cx="49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  <a:r>
                <a:rPr lang="en-US" altLang="en-US" sz="2400" baseline="-12000"/>
                <a:t>n-1,0</a:t>
              </a:r>
            </a:p>
          </p:txBody>
        </p:sp>
        <p:sp>
          <p:nvSpPr>
            <p:cNvPr id="6160" name="Text Box 86"/>
            <p:cNvSpPr txBox="1">
              <a:spLocks noChangeArrowheads="1"/>
            </p:cNvSpPr>
            <p:nvPr/>
          </p:nvSpPr>
          <p:spPr bwMode="auto">
            <a:xfrm>
              <a:off x="1344" y="3168"/>
              <a:ext cx="17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(Selector or Address)</a:t>
              </a:r>
            </a:p>
          </p:txBody>
        </p:sp>
        <p:sp>
          <p:nvSpPr>
            <p:cNvPr id="6161" name="Line 88"/>
            <p:cNvSpPr>
              <a:spLocks noChangeShapeType="1"/>
            </p:cNvSpPr>
            <p:nvPr/>
          </p:nvSpPr>
          <p:spPr bwMode="auto">
            <a:xfrm>
              <a:off x="960" y="192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89"/>
            <p:cNvSpPr>
              <a:spLocks noChangeShapeType="1"/>
            </p:cNvSpPr>
            <p:nvPr/>
          </p:nvSpPr>
          <p:spPr bwMode="auto">
            <a:xfrm flipH="1">
              <a:off x="1536" y="2736"/>
              <a:ext cx="24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9" name="Slide Number Placeholder 1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BB694-A05D-C093-AD3F-220BD5D64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2599"/>
          </a:xfrm>
        </p:spPr>
        <p:txBody>
          <a:bodyPr/>
          <a:lstStyle/>
          <a:p>
            <a:r>
              <a:rPr lang="en-US" sz="3200" dirty="0"/>
              <a:t>FPGA: Field Programmable Gate Array (Intel, AMD)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2524F-9E3A-AEB2-2070-C0D4876F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1B3E24-C79D-4C85-A8B6-B5CF1EF3ADB1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D17AF-7180-FB7E-7C23-01F9BF01A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502920"/>
            <a:ext cx="6071616" cy="3181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AE9CA0-58D6-32E6-F959-AF25D7603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944" y="3505200"/>
            <a:ext cx="3734321" cy="331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3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altLang="en-US"/>
              <a:t>Multiplexer (Mux): Definition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  <p:custDataLst>
              <p:tags r:id="rId2"/>
            </p:custDataLst>
          </p:nvPr>
        </p:nvSpPr>
        <p:spPr>
          <a:xfrm>
            <a:off x="685802" y="1066800"/>
            <a:ext cx="8188325" cy="2057400"/>
          </a:xfrm>
        </p:spPr>
        <p:txBody>
          <a:bodyPr/>
          <a:lstStyle/>
          <a:p>
            <a:pPr eaLnBrk="1" hangingPunct="1"/>
            <a:r>
              <a:rPr lang="en-US" altLang="en-US" sz="2400"/>
              <a:t>Selects between one of </a:t>
            </a:r>
            <a:r>
              <a:rPr lang="en-US" altLang="en-US" sz="2400" i="1"/>
              <a:t>N</a:t>
            </a:r>
            <a:r>
              <a:rPr lang="en-US" altLang="en-US" sz="2400"/>
              <a:t> inputs to connect to the output.</a:t>
            </a:r>
          </a:p>
          <a:p>
            <a:pPr eaLnBrk="1" hangingPunct="1"/>
            <a:r>
              <a:rPr lang="en-US" altLang="en-US" sz="2400"/>
              <a:t>log</a:t>
            </a:r>
            <a:r>
              <a:rPr lang="en-US" altLang="en-US" sz="2400" baseline="-25000"/>
              <a:t>2</a:t>
            </a:r>
            <a:r>
              <a:rPr lang="en-US" altLang="en-US" sz="2400" i="1"/>
              <a:t>N</a:t>
            </a:r>
            <a:r>
              <a:rPr lang="en-US" altLang="en-US" sz="2400"/>
              <a:t>-bit select input – control input</a:t>
            </a:r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9703E0-544B-45CF-91E8-D98FCA796A0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grpSp>
        <p:nvGrpSpPr>
          <p:cNvPr id="7173" name="Group 3"/>
          <p:cNvGrpSpPr>
            <a:grpSpLocks/>
          </p:cNvGrpSpPr>
          <p:nvPr/>
        </p:nvGrpSpPr>
        <p:grpSpPr bwMode="auto">
          <a:xfrm>
            <a:off x="1346201" y="2660650"/>
            <a:ext cx="3713028" cy="2817820"/>
            <a:chOff x="1436765" y="2090925"/>
            <a:chExt cx="3713069" cy="2818146"/>
          </a:xfrm>
        </p:grpSpPr>
        <p:sp>
          <p:nvSpPr>
            <p:cNvPr id="7175" name="Rectangle 5"/>
            <p:cNvSpPr>
              <a:spLocks noChangeArrowheads="1"/>
            </p:cNvSpPr>
            <p:nvPr/>
          </p:nvSpPr>
          <p:spPr bwMode="auto">
            <a:xfrm>
              <a:off x="2382915" y="2852925"/>
              <a:ext cx="1143000" cy="130577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6" name="Line 6"/>
            <p:cNvSpPr>
              <a:spLocks noChangeShapeType="1"/>
            </p:cNvSpPr>
            <p:nvPr/>
          </p:nvSpPr>
          <p:spPr bwMode="auto">
            <a:xfrm flipV="1">
              <a:off x="2916315" y="24719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Text Box 7"/>
            <p:cNvSpPr txBox="1">
              <a:spLocks noChangeArrowheads="1"/>
            </p:cNvSpPr>
            <p:nvPr/>
          </p:nvSpPr>
          <p:spPr bwMode="auto">
            <a:xfrm>
              <a:off x="2736814" y="2090925"/>
              <a:ext cx="1088772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E: Enable</a:t>
              </a:r>
            </a:p>
          </p:txBody>
        </p:sp>
        <p:sp>
          <p:nvSpPr>
            <p:cNvPr id="7178" name="Line 8"/>
            <p:cNvSpPr>
              <a:spLocks noChangeShapeType="1"/>
            </p:cNvSpPr>
            <p:nvPr/>
          </p:nvSpPr>
          <p:spPr bwMode="auto">
            <a:xfrm>
              <a:off x="3510635" y="3545224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Text Box 9"/>
            <p:cNvSpPr txBox="1">
              <a:spLocks noChangeArrowheads="1"/>
            </p:cNvSpPr>
            <p:nvPr/>
          </p:nvSpPr>
          <p:spPr bwMode="auto">
            <a:xfrm>
              <a:off x="4086710" y="3102304"/>
              <a:ext cx="1063124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y: Output</a:t>
              </a:r>
            </a:p>
          </p:txBody>
        </p:sp>
        <p:sp>
          <p:nvSpPr>
            <p:cNvPr id="7180" name="Line 10"/>
            <p:cNvSpPr>
              <a:spLocks noChangeShapeType="1"/>
            </p:cNvSpPr>
            <p:nvPr/>
          </p:nvSpPr>
          <p:spPr bwMode="auto">
            <a:xfrm>
              <a:off x="1849515" y="3240393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1849515" y="3773848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9"/>
            <p:cNvSpPr>
              <a:spLocks noChangeShapeType="1"/>
            </p:cNvSpPr>
            <p:nvPr/>
          </p:nvSpPr>
          <p:spPr bwMode="auto">
            <a:xfrm flipV="1">
              <a:off x="2920585" y="4158695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Text Box 22"/>
            <p:cNvSpPr txBox="1">
              <a:spLocks noChangeArrowheads="1"/>
            </p:cNvSpPr>
            <p:nvPr/>
          </p:nvSpPr>
          <p:spPr bwMode="auto">
            <a:xfrm>
              <a:off x="2768185" y="4539696"/>
              <a:ext cx="2243011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S: Selector or Address</a:t>
              </a:r>
              <a:endParaRPr lang="en-US" altLang="en-US" sz="1800" baseline="-12000"/>
            </a:p>
          </p:txBody>
        </p:sp>
        <p:sp>
          <p:nvSpPr>
            <p:cNvPr id="7184" name="Rectangle 24"/>
            <p:cNvSpPr>
              <a:spLocks noChangeArrowheads="1"/>
            </p:cNvSpPr>
            <p:nvPr/>
          </p:nvSpPr>
          <p:spPr bwMode="auto">
            <a:xfrm>
              <a:off x="1436765" y="3011769"/>
              <a:ext cx="428327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  <a:r>
                <a:rPr lang="en-US" altLang="en-US" sz="1800" baseline="-12000"/>
                <a:t>0</a:t>
              </a:r>
            </a:p>
          </p:txBody>
        </p:sp>
        <p:sp>
          <p:nvSpPr>
            <p:cNvPr id="7185" name="Rectangle 25"/>
            <p:cNvSpPr>
              <a:spLocks noChangeArrowheads="1"/>
            </p:cNvSpPr>
            <p:nvPr/>
          </p:nvSpPr>
          <p:spPr bwMode="auto">
            <a:xfrm>
              <a:off x="1436765" y="3545224"/>
              <a:ext cx="428327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  <a:r>
                <a:rPr lang="en-US" altLang="en-US" sz="1800" baseline="-12000"/>
                <a:t>1</a:t>
              </a:r>
            </a:p>
          </p:txBody>
        </p:sp>
        <p:sp>
          <p:nvSpPr>
            <p:cNvPr id="7186" name="Text Box 28"/>
            <p:cNvSpPr txBox="1">
              <a:spLocks noChangeArrowheads="1"/>
            </p:cNvSpPr>
            <p:nvPr/>
          </p:nvSpPr>
          <p:spPr bwMode="auto">
            <a:xfrm>
              <a:off x="2465465" y="3087976"/>
              <a:ext cx="300085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7187" name="Text Box 29"/>
            <p:cNvSpPr txBox="1">
              <a:spLocks noChangeArrowheads="1"/>
            </p:cNvSpPr>
            <p:nvPr/>
          </p:nvSpPr>
          <p:spPr bwMode="auto">
            <a:xfrm>
              <a:off x="2459115" y="3621431"/>
              <a:ext cx="300085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</p:grpSp>
      <p:sp>
        <p:nvSpPr>
          <p:cNvPr id="7174" name="TextBox 1"/>
          <p:cNvSpPr txBox="1">
            <a:spLocks noChangeArrowheads="1"/>
          </p:cNvSpPr>
          <p:nvPr/>
        </p:nvSpPr>
        <p:spPr bwMode="auto">
          <a:xfrm>
            <a:off x="990601" y="3276600"/>
            <a:ext cx="11528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Data input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 dirty="0"/>
              <a:t>Multiplexer (Mux): Definition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  <p:custDataLst>
              <p:tags r:id="rId3"/>
            </p:custDataLst>
          </p:nvPr>
        </p:nvSpPr>
        <p:spPr>
          <a:xfrm>
            <a:off x="685800" y="990600"/>
            <a:ext cx="6096000" cy="2057400"/>
          </a:xfrm>
        </p:spPr>
        <p:txBody>
          <a:bodyPr/>
          <a:lstStyle/>
          <a:p>
            <a:pPr eaLnBrk="1" hangingPunct="1"/>
            <a:r>
              <a:rPr lang="en-US" altLang="en-US" dirty="0"/>
              <a:t>Selects between one of </a:t>
            </a:r>
            <a:r>
              <a:rPr lang="en-US" altLang="en-US" i="1" dirty="0"/>
              <a:t>N</a:t>
            </a:r>
            <a:r>
              <a:rPr lang="en-US" altLang="en-US" dirty="0"/>
              <a:t> inputs to connect to the output.</a:t>
            </a:r>
          </a:p>
          <a:p>
            <a:pPr eaLnBrk="1" hangingPunct="1"/>
            <a:r>
              <a:rPr lang="en-US" altLang="en-US" dirty="0"/>
              <a:t>log</a:t>
            </a:r>
            <a:r>
              <a:rPr lang="en-US" altLang="en-US" baseline="-25000" dirty="0"/>
              <a:t>2</a:t>
            </a:r>
            <a:r>
              <a:rPr lang="en-US" altLang="en-US" i="1" dirty="0"/>
              <a:t>N</a:t>
            </a:r>
            <a:r>
              <a:rPr lang="en-US" altLang="en-US" dirty="0"/>
              <a:t>-bit select input – control input</a:t>
            </a:r>
          </a:p>
          <a:p>
            <a:pPr eaLnBrk="1" hangingPunct="1"/>
            <a:r>
              <a:rPr lang="en-US" altLang="en-US" dirty="0"/>
              <a:t>Example:                     </a:t>
            </a:r>
            <a:r>
              <a:rPr lang="en-US" altLang="en-US" dirty="0">
                <a:solidFill>
                  <a:schemeClr val="accent2"/>
                </a:solidFill>
              </a:rPr>
              <a:t>2:1 Mux</a:t>
            </a:r>
          </a:p>
        </p:txBody>
      </p:sp>
      <p:graphicFrame>
        <p:nvGraphicFramePr>
          <p:cNvPr id="9220" name="Object 4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6323224"/>
              </p:ext>
            </p:extLst>
          </p:nvPr>
        </p:nvGraphicFramePr>
        <p:xfrm>
          <a:off x="1905000" y="2921001"/>
          <a:ext cx="2947988" cy="377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VISIO" r:id="rId7" imgW="1517385" imgH="1943291" progId="Visio.Drawing.11">
                  <p:embed/>
                </p:oleObj>
              </mc:Choice>
              <mc:Fallback>
                <p:oleObj name="VISIO" r:id="rId7" imgW="1517385" imgH="194329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921001"/>
                        <a:ext cx="2947988" cy="377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1AB364-D88B-45C5-A171-4B78D4EA005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539B5E-C840-45B2-8B3E-41C3B1549B8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  <p:custDataLst>
              <p:tags r:id="rId1"/>
            </p:custDataLst>
          </p:nvPr>
        </p:nvSpPr>
        <p:spPr>
          <a:xfrm>
            <a:off x="577851" y="433388"/>
            <a:ext cx="8188325" cy="2057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/>
              <a:t>What is the output of the following MUX?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dirty="0"/>
              <a:t>0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dirty="0"/>
              <a:t>1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dirty="0"/>
              <a:t>Can’t say</a:t>
            </a:r>
          </a:p>
        </p:txBody>
      </p:sp>
      <p:grpSp>
        <p:nvGrpSpPr>
          <p:cNvPr id="8196" name="Group 29"/>
          <p:cNvGrpSpPr>
            <a:grpSpLocks/>
          </p:cNvGrpSpPr>
          <p:nvPr/>
        </p:nvGrpSpPr>
        <p:grpSpPr bwMode="auto">
          <a:xfrm>
            <a:off x="2204247" y="3115950"/>
            <a:ext cx="2949661" cy="2817851"/>
            <a:chOff x="1436765" y="2090925"/>
            <a:chExt cx="2950069" cy="2818141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2382915" y="2852925"/>
              <a:ext cx="1143000" cy="130577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198" name="Line 6"/>
            <p:cNvSpPr>
              <a:spLocks noChangeShapeType="1"/>
            </p:cNvSpPr>
            <p:nvPr/>
          </p:nvSpPr>
          <p:spPr bwMode="auto">
            <a:xfrm flipV="1">
              <a:off x="2916315" y="24719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2687715" y="2090925"/>
              <a:ext cx="628785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 =1</a:t>
              </a:r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>
              <a:off x="3510635" y="3537286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4086710" y="3018156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</a:p>
          </p:txBody>
        </p:sp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>
              <a:off x="1849515" y="3232454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13"/>
            <p:cNvSpPr>
              <a:spLocks noChangeShapeType="1"/>
            </p:cNvSpPr>
            <p:nvPr/>
          </p:nvSpPr>
          <p:spPr bwMode="auto">
            <a:xfrm>
              <a:off x="1849515" y="3765909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Line 19"/>
            <p:cNvSpPr>
              <a:spLocks noChangeShapeType="1"/>
            </p:cNvSpPr>
            <p:nvPr/>
          </p:nvSpPr>
          <p:spPr bwMode="auto">
            <a:xfrm flipV="1">
              <a:off x="2920585" y="4158695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Text Box 22"/>
            <p:cNvSpPr txBox="1">
              <a:spLocks noChangeArrowheads="1"/>
            </p:cNvSpPr>
            <p:nvPr/>
          </p:nvSpPr>
          <p:spPr bwMode="auto">
            <a:xfrm>
              <a:off x="2768185" y="4539696"/>
              <a:ext cx="558243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S=1</a:t>
              </a:r>
              <a:endParaRPr lang="en-US" altLang="en-US" sz="1800" baseline="-12000"/>
            </a:p>
          </p:txBody>
        </p:sp>
        <p:sp>
          <p:nvSpPr>
            <p:cNvPr id="8206" name="Rectangle 24"/>
            <p:cNvSpPr>
              <a:spLocks noChangeArrowheads="1"/>
            </p:cNvSpPr>
            <p:nvPr/>
          </p:nvSpPr>
          <p:spPr bwMode="auto">
            <a:xfrm>
              <a:off x="1436765" y="3003831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8207" name="Rectangle 25"/>
            <p:cNvSpPr>
              <a:spLocks noChangeArrowheads="1"/>
            </p:cNvSpPr>
            <p:nvPr/>
          </p:nvSpPr>
          <p:spPr bwMode="auto">
            <a:xfrm>
              <a:off x="1436765" y="3625202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8208" name="Text Box 28"/>
            <p:cNvSpPr txBox="1">
              <a:spLocks noChangeArrowheads="1"/>
            </p:cNvSpPr>
            <p:nvPr/>
          </p:nvSpPr>
          <p:spPr bwMode="auto">
            <a:xfrm>
              <a:off x="2465465" y="3094366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8209" name="Text Box 29"/>
            <p:cNvSpPr txBox="1">
              <a:spLocks noChangeArrowheads="1"/>
            </p:cNvSpPr>
            <p:nvPr/>
          </p:nvSpPr>
          <p:spPr bwMode="auto">
            <a:xfrm>
              <a:off x="2459115" y="3551613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57200"/>
            <a:ext cx="7534656" cy="762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Multiplexer Definition: 4-input mux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2133600" y="2286000"/>
            <a:ext cx="1143000" cy="2286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 flipV="1">
            <a:off x="2667000" y="1905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2438401" y="1524000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En</a:t>
            </a:r>
          </a:p>
        </p:txBody>
      </p:sp>
      <p:sp>
        <p:nvSpPr>
          <p:cNvPr id="10246" name="Line 8"/>
          <p:cNvSpPr>
            <a:spLocks noChangeShapeType="1"/>
          </p:cNvSpPr>
          <p:nvPr/>
        </p:nvSpPr>
        <p:spPr bwMode="auto">
          <a:xfrm>
            <a:off x="3276600" y="3276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4038600" y="30480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>
            <a:off x="1600200" y="25146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 flipV="1">
            <a:off x="2587625" y="4572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3"/>
          <p:cNvSpPr>
            <a:spLocks noChangeShapeType="1"/>
          </p:cNvSpPr>
          <p:nvPr/>
        </p:nvSpPr>
        <p:spPr bwMode="auto">
          <a:xfrm>
            <a:off x="1600200" y="30480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5"/>
          <p:cNvSpPr>
            <a:spLocks noChangeShapeType="1"/>
          </p:cNvSpPr>
          <p:nvPr/>
        </p:nvSpPr>
        <p:spPr bwMode="auto">
          <a:xfrm>
            <a:off x="1600200" y="35814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6"/>
          <p:cNvSpPr>
            <a:spLocks noChangeShapeType="1"/>
          </p:cNvSpPr>
          <p:nvPr/>
        </p:nvSpPr>
        <p:spPr bwMode="auto">
          <a:xfrm>
            <a:off x="1600200" y="41148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Line 19"/>
          <p:cNvSpPr>
            <a:spLocks noChangeShapeType="1"/>
          </p:cNvSpPr>
          <p:nvPr/>
        </p:nvSpPr>
        <p:spPr bwMode="auto">
          <a:xfrm flipV="1">
            <a:off x="2895600" y="4572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Text Box 21"/>
          <p:cNvSpPr txBox="1">
            <a:spLocks noChangeArrowheads="1"/>
          </p:cNvSpPr>
          <p:nvPr/>
        </p:nvSpPr>
        <p:spPr bwMode="auto">
          <a:xfrm>
            <a:off x="2362200" y="4953000"/>
            <a:ext cx="389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</a:t>
            </a:r>
            <a:r>
              <a:rPr lang="en-US" altLang="en-US" sz="1800" baseline="-12000"/>
              <a:t>1</a:t>
            </a:r>
          </a:p>
        </p:txBody>
      </p:sp>
      <p:sp>
        <p:nvSpPr>
          <p:cNvPr id="10255" name="Text Box 22"/>
          <p:cNvSpPr txBox="1">
            <a:spLocks noChangeArrowheads="1"/>
          </p:cNvSpPr>
          <p:nvPr/>
        </p:nvSpPr>
        <p:spPr bwMode="auto">
          <a:xfrm>
            <a:off x="2743200" y="4953000"/>
            <a:ext cx="389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</a:t>
            </a:r>
            <a:r>
              <a:rPr lang="en-US" altLang="en-US" sz="1800" baseline="-12000"/>
              <a:t>0</a:t>
            </a:r>
          </a:p>
        </p:txBody>
      </p:sp>
      <p:sp>
        <p:nvSpPr>
          <p:cNvPr id="10256" name="Rectangle 24"/>
          <p:cNvSpPr>
            <a:spLocks noChangeArrowheads="1"/>
          </p:cNvSpPr>
          <p:nvPr/>
        </p:nvSpPr>
        <p:spPr bwMode="auto">
          <a:xfrm>
            <a:off x="1187450" y="23622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0</a:t>
            </a:r>
          </a:p>
        </p:txBody>
      </p:sp>
      <p:sp>
        <p:nvSpPr>
          <p:cNvPr id="10257" name="Rectangle 25"/>
          <p:cNvSpPr>
            <a:spLocks noChangeArrowheads="1"/>
          </p:cNvSpPr>
          <p:nvPr/>
        </p:nvSpPr>
        <p:spPr bwMode="auto">
          <a:xfrm>
            <a:off x="1187450" y="28956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1</a:t>
            </a:r>
          </a:p>
        </p:txBody>
      </p:sp>
      <p:sp>
        <p:nvSpPr>
          <p:cNvPr id="10258" name="Rectangle 26"/>
          <p:cNvSpPr>
            <a:spLocks noChangeArrowheads="1"/>
          </p:cNvSpPr>
          <p:nvPr/>
        </p:nvSpPr>
        <p:spPr bwMode="auto">
          <a:xfrm>
            <a:off x="1187450" y="34290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2</a:t>
            </a:r>
          </a:p>
        </p:txBody>
      </p:sp>
      <p:sp>
        <p:nvSpPr>
          <p:cNvPr id="10259" name="Rectangle 27"/>
          <p:cNvSpPr>
            <a:spLocks noChangeArrowheads="1"/>
          </p:cNvSpPr>
          <p:nvPr/>
        </p:nvSpPr>
        <p:spPr bwMode="auto">
          <a:xfrm>
            <a:off x="1187450" y="3900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3</a:t>
            </a:r>
          </a:p>
        </p:txBody>
      </p:sp>
      <p:sp>
        <p:nvSpPr>
          <p:cNvPr id="10260" name="Text Box 28"/>
          <p:cNvSpPr txBox="1">
            <a:spLocks noChangeArrowheads="1"/>
          </p:cNvSpPr>
          <p:nvPr/>
        </p:nvSpPr>
        <p:spPr bwMode="auto">
          <a:xfrm>
            <a:off x="2216150" y="23622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10261" name="Text Box 29"/>
          <p:cNvSpPr txBox="1">
            <a:spLocks noChangeArrowheads="1"/>
          </p:cNvSpPr>
          <p:nvPr/>
        </p:nvSpPr>
        <p:spPr bwMode="auto">
          <a:xfrm>
            <a:off x="2209800" y="29098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</p:txBody>
      </p:sp>
      <p:sp>
        <p:nvSpPr>
          <p:cNvPr id="10262" name="Text Box 30"/>
          <p:cNvSpPr txBox="1">
            <a:spLocks noChangeArrowheads="1"/>
          </p:cNvSpPr>
          <p:nvPr/>
        </p:nvSpPr>
        <p:spPr bwMode="auto">
          <a:xfrm>
            <a:off x="2209800" y="34290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10263" name="Text Box 31"/>
          <p:cNvSpPr txBox="1">
            <a:spLocks noChangeArrowheads="1"/>
          </p:cNvSpPr>
          <p:nvPr/>
        </p:nvSpPr>
        <p:spPr bwMode="auto">
          <a:xfrm>
            <a:off x="2209800" y="39766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3</a:t>
            </a:r>
          </a:p>
        </p:txBody>
      </p:sp>
      <p:sp>
        <p:nvSpPr>
          <p:cNvPr id="10264" name="Slide Number Placeholder 2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75C8F2-04DD-460E-B6A3-B6716FE84CC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956177" y="2392363"/>
          <a:ext cx="3225801" cy="204229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75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43">
                <a:tc>
                  <a:txBody>
                    <a:bodyPr/>
                    <a:lstStyle/>
                    <a:p>
                      <a:r>
                        <a:rPr lang="en-US" sz="2800" dirty="0"/>
                        <a:t>S</a:t>
                      </a:r>
                      <a:r>
                        <a:rPr lang="en-US" sz="2800" baseline="-25000" dirty="0"/>
                        <a:t>1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S</a:t>
                      </a:r>
                      <a:r>
                        <a:rPr lang="en-US" sz="2800" baseline="-25000" dirty="0"/>
                        <a:t>0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y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758952"/>
          </a:xfrm>
        </p:spPr>
        <p:txBody>
          <a:bodyPr/>
          <a:lstStyle/>
          <a:p>
            <a:pPr eaLnBrk="1" hangingPunct="1"/>
            <a:r>
              <a:rPr lang="en-US" altLang="en-US" dirty="0"/>
              <a:t>Multiplexer: Logic Diagram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2377440" y="857130"/>
            <a:ext cx="3810000" cy="138988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Logic gates</a:t>
            </a:r>
          </a:p>
          <a:p>
            <a:pPr lvl="1" eaLnBrk="1" hangingPunct="1"/>
            <a:r>
              <a:rPr lang="en-US" altLang="en-US" sz="2400" dirty="0"/>
              <a:t>Sum-of-products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00293498"/>
              </p:ext>
            </p:extLst>
          </p:nvPr>
        </p:nvGraphicFramePr>
        <p:xfrm>
          <a:off x="6213589" y="3172968"/>
          <a:ext cx="2926080" cy="314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VISIO" r:id="rId10" imgW="1040296" imgH="1126435" progId="Visio.Drawing.6">
                  <p:embed/>
                </p:oleObj>
              </mc:Choice>
              <mc:Fallback>
                <p:oleObj name="VISIO" r:id="rId10" imgW="1040296" imgH="112643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3589" y="3172968"/>
                        <a:ext cx="2926080" cy="3148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996420671"/>
              </p:ext>
            </p:extLst>
          </p:nvPr>
        </p:nvGraphicFramePr>
        <p:xfrm>
          <a:off x="2194560" y="1673352"/>
          <a:ext cx="3657600" cy="4988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VISIO" r:id="rId12" imgW="1975638" imgH="2703153" progId="Visio.Drawing.6">
                  <p:embed/>
                </p:oleObj>
              </mc:Choice>
              <mc:Fallback>
                <p:oleObj name="VISIO" r:id="rId12" imgW="1975638" imgH="270315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4560" y="1673352"/>
                        <a:ext cx="3657600" cy="49882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34000" y="795528"/>
            <a:ext cx="3810000" cy="264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 err="1"/>
              <a:t>Tristates</a:t>
            </a:r>
            <a:endParaRPr lang="en-US" altLang="en-US" sz="2800" dirty="0"/>
          </a:p>
          <a:p>
            <a:pPr lvl="1" eaLnBrk="1" hangingPunct="1"/>
            <a:r>
              <a:rPr lang="en-US" altLang="en-US" sz="2400" dirty="0"/>
              <a:t>For an N-input mux, use N </a:t>
            </a:r>
            <a:r>
              <a:rPr lang="en-US" altLang="en-US" sz="2400" dirty="0" err="1"/>
              <a:t>tristates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/>
              <a:t>Turn on exactly one to select the appropriate input</a:t>
            </a:r>
          </a:p>
        </p:txBody>
      </p:sp>
      <p:sp>
        <p:nvSpPr>
          <p:cNvPr id="122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0B8C14-4A81-4084-A9E0-B3685470975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346986337"/>
              </p:ext>
            </p:extLst>
          </p:nvPr>
        </p:nvGraphicFramePr>
        <p:xfrm>
          <a:off x="182880" y="795528"/>
          <a:ext cx="2947988" cy="4282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Visio" r:id="rId14" imgW="1517259" imgH="1942186" progId="Visio.Drawing.11">
                  <p:embed/>
                </p:oleObj>
              </mc:Choice>
              <mc:Fallback>
                <p:oleObj name="Visio" r:id="rId14" imgW="1517259" imgH="1942186" progId="Visio.Drawing.11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" y="795528"/>
                        <a:ext cx="2947988" cy="42823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3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457200"/>
          </a:xfrm>
          <a:noFill/>
        </p:spPr>
        <p:txBody>
          <a:bodyPr/>
          <a:lstStyle/>
          <a:p>
            <a:pPr eaLnBrk="1" hangingPunct="1"/>
            <a:r>
              <a:rPr lang="en-US" altLang="en-US" sz="3200"/>
              <a:t>Multiplexer Application: universal set {Mux}</a:t>
            </a:r>
          </a:p>
        </p:txBody>
      </p:sp>
      <p:sp>
        <p:nvSpPr>
          <p:cNvPr id="15363" name="Text Box 133"/>
          <p:cNvSpPr txBox="1">
            <a:spLocks noChangeArrowheads="1"/>
          </p:cNvSpPr>
          <p:nvPr/>
        </p:nvSpPr>
        <p:spPr bwMode="auto">
          <a:xfrm>
            <a:off x="838200" y="1676400"/>
            <a:ext cx="7620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We use selector to decompose the function into smaller functions (less number of variables), which follows </a:t>
            </a:r>
            <a:r>
              <a:rPr lang="en-US" altLang="en-US" sz="2400" dirty="0">
                <a:solidFill>
                  <a:srgbClr val="C00000"/>
                </a:solidFill>
              </a:rPr>
              <a:t>Shannon’s expansion</a:t>
            </a:r>
            <a:r>
              <a:rPr lang="en-US" altLang="en-US" sz="2400" dirty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We simplify the decomposed functions using </a:t>
            </a:r>
            <a:r>
              <a:rPr lang="en-US" altLang="en-US" sz="2400" dirty="0">
                <a:solidFill>
                  <a:srgbClr val="C00000"/>
                </a:solidFill>
              </a:rPr>
              <a:t>K-map, </a:t>
            </a:r>
            <a:r>
              <a:rPr lang="en-US" altLang="en-US" sz="2400" dirty="0"/>
              <a:t>which follows </a:t>
            </a:r>
            <a:r>
              <a:rPr lang="en-US" altLang="en-US" sz="2400" dirty="0">
                <a:solidFill>
                  <a:srgbClr val="C00000"/>
                </a:solidFill>
              </a:rPr>
              <a:t>consensus theorem</a:t>
            </a:r>
            <a:r>
              <a:rPr lang="en-US" altLang="en-US" sz="2400" dirty="0"/>
              <a:t>.</a:t>
            </a:r>
          </a:p>
        </p:txBody>
      </p:sp>
      <p:sp>
        <p:nvSpPr>
          <p:cNvPr id="15364" name="Slide Number Placeholder 3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79EDFE7-E851-4C15-918A-7ABCC63A65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0"/>
            <a:ext cx="7772400" cy="722376"/>
          </a:xfrm>
        </p:spPr>
        <p:txBody>
          <a:bodyPr/>
          <a:lstStyle/>
          <a:p>
            <a:pPr eaLnBrk="1" hangingPunct="1"/>
            <a:r>
              <a:rPr lang="en-US" altLang="en-US" dirty="0"/>
              <a:t>Multiplexer Application</a:t>
            </a:r>
          </a:p>
        </p:txBody>
      </p:sp>
      <p:graphicFrame>
        <p:nvGraphicFramePr>
          <p:cNvPr id="13315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22502391"/>
              </p:ext>
            </p:extLst>
          </p:nvPr>
        </p:nvGraphicFramePr>
        <p:xfrm>
          <a:off x="1316736" y="0"/>
          <a:ext cx="2528888" cy="430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Visio" r:id="rId7" imgW="773116" imgH="1583772" progId="Visio.Drawing.11">
                  <p:embed/>
                </p:oleObj>
              </mc:Choice>
              <mc:Fallback>
                <p:oleObj name="Visio" r:id="rId7" imgW="773116" imgH="1583772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736" y="0"/>
                        <a:ext cx="2528888" cy="430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1427" y="832104"/>
            <a:ext cx="831189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Mux for a Boolean function with truth table as input</a:t>
            </a:r>
          </a:p>
          <a:p>
            <a:pPr eaLnBrk="1" hangingPunct="1"/>
            <a:r>
              <a:rPr lang="en-US" altLang="en-US" sz="2800" dirty="0"/>
              <a:t>Building blocks of FPGA (Field Programmable Gate Array).</a:t>
            </a:r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AB8AC5-EF0D-43C6-8001-0AD0491A32C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4718304" y="1929384"/>
            <a:ext cx="3803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the logic diagram on left, output Y is</a:t>
            </a:r>
          </a:p>
          <a:p>
            <a:pPr marL="457200" indent="-457200">
              <a:buAutoNum type="alphaUcPeriod"/>
            </a:pPr>
            <a:r>
              <a:rPr lang="en-US" sz="2400" dirty="0"/>
              <a:t>AB</a:t>
            </a:r>
          </a:p>
          <a:p>
            <a:pPr marL="457200" indent="-457200">
              <a:buAutoNum type="alphaUcPeriod"/>
            </a:pPr>
            <a:r>
              <a:rPr lang="en-US" sz="2400" dirty="0"/>
              <a:t>(AB)’</a:t>
            </a:r>
          </a:p>
          <a:p>
            <a:pPr marL="457200" indent="-457200">
              <a:buAutoNum type="alphaUcPeriod"/>
            </a:pPr>
            <a:r>
              <a:rPr lang="en-US" sz="2400" dirty="0"/>
              <a:t>A+B</a:t>
            </a:r>
          </a:p>
          <a:p>
            <a:pPr marL="457200" indent="-457200">
              <a:buAutoNum type="alphaUcPeriod"/>
            </a:pPr>
            <a:r>
              <a:rPr lang="en-US" sz="2400" dirty="0"/>
              <a:t>(A+B)’</a:t>
            </a:r>
          </a:p>
          <a:p>
            <a:pPr marL="457200" indent="-457200">
              <a:buAutoNum type="alphaUcPeriod"/>
            </a:pPr>
            <a:r>
              <a:rPr lang="en-US" sz="2400" dirty="0"/>
              <a:t>None of the above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3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457200"/>
          </a:xfrm>
          <a:noFill/>
        </p:spPr>
        <p:txBody>
          <a:bodyPr/>
          <a:lstStyle/>
          <a:p>
            <a:pPr eaLnBrk="1" hangingPunct="1"/>
            <a:r>
              <a:rPr lang="en-US" altLang="en-US" sz="3200"/>
              <a:t>Multiplexer Application: universal set {Mux}</a:t>
            </a:r>
          </a:p>
        </p:txBody>
      </p:sp>
      <p:sp>
        <p:nvSpPr>
          <p:cNvPr id="17411" name="Text Box 133"/>
          <p:cNvSpPr txBox="1">
            <a:spLocks noChangeArrowheads="1"/>
          </p:cNvSpPr>
          <p:nvPr/>
        </p:nvSpPr>
        <p:spPr bwMode="auto">
          <a:xfrm>
            <a:off x="423865" y="1143002"/>
            <a:ext cx="81867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1: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an 8-input Mux.</a:t>
            </a:r>
          </a:p>
        </p:txBody>
      </p:sp>
      <p:sp>
        <p:nvSpPr>
          <p:cNvPr id="17414" name="Slide Number Placeholder 3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F3ED8C-818B-411C-9303-8F44614C465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pSp>
        <p:nvGrpSpPr>
          <p:cNvPr id="3" name="Group 2"/>
          <p:cNvGrpSpPr/>
          <p:nvPr/>
        </p:nvGrpSpPr>
        <p:grpSpPr>
          <a:xfrm>
            <a:off x="5164723" y="2135115"/>
            <a:ext cx="2776954" cy="3855740"/>
            <a:chOff x="4876800" y="1722121"/>
            <a:chExt cx="2776954" cy="3855740"/>
          </a:xfrm>
        </p:grpSpPr>
        <p:grpSp>
          <p:nvGrpSpPr>
            <p:cNvPr id="17413" name="Group 2"/>
            <p:cNvGrpSpPr>
              <a:grpSpLocks/>
            </p:cNvGrpSpPr>
            <p:nvPr/>
          </p:nvGrpSpPr>
          <p:grpSpPr bwMode="auto">
            <a:xfrm>
              <a:off x="4876800" y="1722121"/>
              <a:ext cx="2776954" cy="3855740"/>
              <a:chOff x="5486400" y="2209800"/>
              <a:chExt cx="2776954" cy="3855740"/>
            </a:xfrm>
          </p:grpSpPr>
          <p:sp>
            <p:nvSpPr>
              <p:cNvPr id="17415" name="Rectangle 139"/>
              <p:cNvSpPr>
                <a:spLocks noChangeArrowheads="1"/>
              </p:cNvSpPr>
              <p:nvPr/>
            </p:nvSpPr>
            <p:spPr bwMode="auto">
              <a:xfrm>
                <a:off x="6019800" y="2971800"/>
                <a:ext cx="1143000" cy="22860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416" name="Line 140"/>
              <p:cNvSpPr>
                <a:spLocks noChangeShapeType="1"/>
              </p:cNvSpPr>
              <p:nvPr/>
            </p:nvSpPr>
            <p:spPr bwMode="auto">
              <a:xfrm flipV="1">
                <a:off x="6553200" y="2590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7" name="Text Box 141"/>
              <p:cNvSpPr txBox="1">
                <a:spLocks noChangeArrowheads="1"/>
              </p:cNvSpPr>
              <p:nvPr/>
            </p:nvSpPr>
            <p:spPr bwMode="auto">
              <a:xfrm>
                <a:off x="6324600" y="2209800"/>
                <a:ext cx="4411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En</a:t>
                </a:r>
              </a:p>
            </p:txBody>
          </p:sp>
          <p:sp>
            <p:nvSpPr>
              <p:cNvPr id="17418" name="Line 142"/>
              <p:cNvSpPr>
                <a:spLocks noChangeShapeType="1"/>
              </p:cNvSpPr>
              <p:nvPr/>
            </p:nvSpPr>
            <p:spPr bwMode="auto">
              <a:xfrm>
                <a:off x="7162800" y="4114800"/>
                <a:ext cx="762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9" name="Text Box 143"/>
              <p:cNvSpPr txBox="1">
                <a:spLocks noChangeArrowheads="1"/>
              </p:cNvSpPr>
              <p:nvPr/>
            </p:nvSpPr>
            <p:spPr bwMode="auto">
              <a:xfrm>
                <a:off x="7924800" y="3813175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y</a:t>
                </a:r>
              </a:p>
            </p:txBody>
          </p:sp>
          <p:sp>
            <p:nvSpPr>
              <p:cNvPr id="17420" name="Line 144"/>
              <p:cNvSpPr>
                <a:spLocks noChangeShapeType="1"/>
              </p:cNvSpPr>
              <p:nvPr/>
            </p:nvSpPr>
            <p:spPr bwMode="auto">
              <a:xfrm>
                <a:off x="5486400" y="3111499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1" name="Line 147"/>
              <p:cNvSpPr>
                <a:spLocks noChangeShapeType="1"/>
              </p:cNvSpPr>
              <p:nvPr/>
            </p:nvSpPr>
            <p:spPr bwMode="auto">
              <a:xfrm flipV="1">
                <a:off x="62642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5" name="Line 153"/>
              <p:cNvSpPr>
                <a:spLocks noChangeShapeType="1"/>
              </p:cNvSpPr>
              <p:nvPr/>
            </p:nvSpPr>
            <p:spPr bwMode="auto">
              <a:xfrm>
                <a:off x="5486400" y="367284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7" name="Line 155"/>
              <p:cNvSpPr>
                <a:spLocks noChangeShapeType="1"/>
              </p:cNvSpPr>
              <p:nvPr/>
            </p:nvSpPr>
            <p:spPr bwMode="auto">
              <a:xfrm>
                <a:off x="5486400" y="3965448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9" name="Line 157"/>
              <p:cNvSpPr>
                <a:spLocks noChangeShapeType="1"/>
              </p:cNvSpPr>
              <p:nvPr/>
            </p:nvSpPr>
            <p:spPr bwMode="auto">
              <a:xfrm>
                <a:off x="5486400" y="4258056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1" name="Line 160"/>
              <p:cNvSpPr>
                <a:spLocks noChangeShapeType="1"/>
              </p:cNvSpPr>
              <p:nvPr/>
            </p:nvSpPr>
            <p:spPr bwMode="auto">
              <a:xfrm>
                <a:off x="5486400" y="4550664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3" name="Line 162"/>
              <p:cNvSpPr>
                <a:spLocks noChangeShapeType="1"/>
              </p:cNvSpPr>
              <p:nvPr/>
            </p:nvSpPr>
            <p:spPr bwMode="auto">
              <a:xfrm>
                <a:off x="5486400" y="4843272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5" name="Line 164"/>
              <p:cNvSpPr>
                <a:spLocks noChangeShapeType="1"/>
              </p:cNvSpPr>
              <p:nvPr/>
            </p:nvSpPr>
            <p:spPr bwMode="auto">
              <a:xfrm>
                <a:off x="5486400" y="513588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7" name="Text Box 166"/>
              <p:cNvSpPr txBox="1">
                <a:spLocks noChangeArrowheads="1"/>
              </p:cNvSpPr>
              <p:nvPr/>
            </p:nvSpPr>
            <p:spPr bwMode="auto">
              <a:xfrm>
                <a:off x="6019800" y="5603875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a</a:t>
                </a:r>
              </a:p>
            </p:txBody>
          </p:sp>
          <p:sp>
            <p:nvSpPr>
              <p:cNvPr id="17438" name="Line 169"/>
              <p:cNvSpPr>
                <a:spLocks noChangeShapeType="1"/>
              </p:cNvSpPr>
              <p:nvPr/>
            </p:nvSpPr>
            <p:spPr bwMode="auto">
              <a:xfrm flipV="1">
                <a:off x="6553200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9" name="Text Box 170"/>
              <p:cNvSpPr txBox="1">
                <a:spLocks noChangeArrowheads="1"/>
              </p:cNvSpPr>
              <p:nvPr/>
            </p:nvSpPr>
            <p:spPr bwMode="auto">
              <a:xfrm>
                <a:off x="6321425" y="5603875"/>
                <a:ext cx="492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b</a:t>
                </a:r>
              </a:p>
            </p:txBody>
          </p:sp>
          <p:sp>
            <p:nvSpPr>
              <p:cNvPr id="17440" name="Line 171"/>
              <p:cNvSpPr>
                <a:spLocks noChangeShapeType="1"/>
              </p:cNvSpPr>
              <p:nvPr/>
            </p:nvSpPr>
            <p:spPr bwMode="auto">
              <a:xfrm flipV="1">
                <a:off x="68738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1" name="Text Box 172"/>
              <p:cNvSpPr txBox="1">
                <a:spLocks noChangeArrowheads="1"/>
              </p:cNvSpPr>
              <p:nvPr/>
            </p:nvSpPr>
            <p:spPr bwMode="auto">
              <a:xfrm>
                <a:off x="6629400" y="5603875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c</a:t>
                </a:r>
              </a:p>
            </p:txBody>
          </p:sp>
          <p:sp>
            <p:nvSpPr>
              <p:cNvPr id="17442" name="Text Box 174"/>
              <p:cNvSpPr txBox="1">
                <a:spLocks noChangeArrowheads="1"/>
              </p:cNvSpPr>
              <p:nvPr/>
            </p:nvSpPr>
            <p:spPr bwMode="auto">
              <a:xfrm>
                <a:off x="6100630" y="4813300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2</a:t>
                </a:r>
              </a:p>
            </p:txBody>
          </p:sp>
          <p:sp>
            <p:nvSpPr>
              <p:cNvPr id="17443" name="Text Box 175"/>
              <p:cNvSpPr txBox="1">
                <a:spLocks noChangeArrowheads="1"/>
              </p:cNvSpPr>
              <p:nvPr/>
            </p:nvSpPr>
            <p:spPr bwMode="auto">
              <a:xfrm>
                <a:off x="6394450" y="4814888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1</a:t>
                </a:r>
              </a:p>
            </p:txBody>
          </p:sp>
          <p:sp>
            <p:nvSpPr>
              <p:cNvPr id="17444" name="Text Box 176"/>
              <p:cNvSpPr txBox="1">
                <a:spLocks noChangeArrowheads="1"/>
              </p:cNvSpPr>
              <p:nvPr/>
            </p:nvSpPr>
            <p:spPr bwMode="auto">
              <a:xfrm>
                <a:off x="6705600" y="4813300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0</a:t>
                </a:r>
              </a:p>
            </p:txBody>
          </p:sp>
          <p:sp>
            <p:nvSpPr>
              <p:cNvPr id="17445" name="Text Box 177"/>
              <p:cNvSpPr txBox="1">
                <a:spLocks noChangeArrowheads="1"/>
              </p:cNvSpPr>
              <p:nvPr/>
            </p:nvSpPr>
            <p:spPr bwMode="auto">
              <a:xfrm>
                <a:off x="5943600" y="2965703"/>
                <a:ext cx="300082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0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4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6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7</a:t>
                </a:r>
              </a:p>
            </p:txBody>
          </p:sp>
        </p:grpSp>
        <p:sp>
          <p:nvSpPr>
            <p:cNvPr id="35" name="Line 153"/>
            <p:cNvSpPr>
              <a:spLocks noChangeShapeType="1"/>
            </p:cNvSpPr>
            <p:nvPr/>
          </p:nvSpPr>
          <p:spPr bwMode="auto">
            <a:xfrm>
              <a:off x="4876800" y="2892552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462123"/>
              </p:ext>
            </p:extLst>
          </p:nvPr>
        </p:nvGraphicFramePr>
        <p:xfrm>
          <a:off x="731520" y="2063905"/>
          <a:ext cx="354787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2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abc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91"/>
          <p:cNvGrpSpPr>
            <a:grpSpLocks/>
          </p:cNvGrpSpPr>
          <p:nvPr/>
        </p:nvGrpSpPr>
        <p:grpSpPr bwMode="auto">
          <a:xfrm>
            <a:off x="6067426" y="1393825"/>
            <a:ext cx="2776538" cy="3929063"/>
            <a:chOff x="3696" y="866"/>
            <a:chExt cx="1749" cy="2475"/>
          </a:xfrm>
        </p:grpSpPr>
        <p:sp>
          <p:nvSpPr>
            <p:cNvPr id="18446" name="Rectangle 147"/>
            <p:cNvSpPr>
              <a:spLocks noChangeArrowheads="1"/>
            </p:cNvSpPr>
            <p:nvPr/>
          </p:nvSpPr>
          <p:spPr bwMode="auto">
            <a:xfrm>
              <a:off x="4032" y="1392"/>
              <a:ext cx="720" cy="14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8447" name="Line 148"/>
            <p:cNvSpPr>
              <a:spLocks noChangeShapeType="1"/>
            </p:cNvSpPr>
            <p:nvPr/>
          </p:nvSpPr>
          <p:spPr bwMode="auto">
            <a:xfrm flipV="1">
              <a:off x="4368" y="115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Text Box 149"/>
            <p:cNvSpPr txBox="1">
              <a:spLocks noChangeArrowheads="1"/>
            </p:cNvSpPr>
            <p:nvPr/>
          </p:nvSpPr>
          <p:spPr bwMode="auto">
            <a:xfrm>
              <a:off x="4224" y="86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18449" name="Line 150"/>
            <p:cNvSpPr>
              <a:spLocks noChangeShapeType="1"/>
            </p:cNvSpPr>
            <p:nvPr/>
          </p:nvSpPr>
          <p:spPr bwMode="auto">
            <a:xfrm>
              <a:off x="4752" y="211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Text Box 151"/>
            <p:cNvSpPr txBox="1">
              <a:spLocks noChangeArrowheads="1"/>
            </p:cNvSpPr>
            <p:nvPr/>
          </p:nvSpPr>
          <p:spPr bwMode="auto">
            <a:xfrm>
              <a:off x="5232" y="1922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18451" name="Line 152"/>
            <p:cNvSpPr>
              <a:spLocks noChangeShapeType="1"/>
            </p:cNvSpPr>
            <p:nvPr/>
          </p:nvSpPr>
          <p:spPr bwMode="auto">
            <a:xfrm>
              <a:off x="3696" y="1536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Line 153"/>
            <p:cNvSpPr>
              <a:spLocks noChangeShapeType="1"/>
            </p:cNvSpPr>
            <p:nvPr/>
          </p:nvSpPr>
          <p:spPr bwMode="auto">
            <a:xfrm flipV="1">
              <a:off x="4318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155"/>
            <p:cNvSpPr>
              <a:spLocks noChangeShapeType="1"/>
            </p:cNvSpPr>
            <p:nvPr/>
          </p:nvSpPr>
          <p:spPr bwMode="auto">
            <a:xfrm>
              <a:off x="3696" y="1872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Line 157"/>
            <p:cNvSpPr>
              <a:spLocks noChangeShapeType="1"/>
            </p:cNvSpPr>
            <p:nvPr/>
          </p:nvSpPr>
          <p:spPr bwMode="auto">
            <a:xfrm>
              <a:off x="3696" y="2208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159"/>
            <p:cNvSpPr>
              <a:spLocks noChangeShapeType="1"/>
            </p:cNvSpPr>
            <p:nvPr/>
          </p:nvSpPr>
          <p:spPr bwMode="auto">
            <a:xfrm>
              <a:off x="3696" y="2544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Text Box 169"/>
            <p:cNvSpPr txBox="1">
              <a:spLocks noChangeArrowheads="1"/>
            </p:cNvSpPr>
            <p:nvPr/>
          </p:nvSpPr>
          <p:spPr bwMode="auto">
            <a:xfrm>
              <a:off x="4135" y="3050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a</a:t>
              </a:r>
            </a:p>
          </p:txBody>
        </p:sp>
        <p:sp>
          <p:nvSpPr>
            <p:cNvPr id="18457" name="Line 170"/>
            <p:cNvSpPr>
              <a:spLocks noChangeShapeType="1"/>
            </p:cNvSpPr>
            <p:nvPr/>
          </p:nvSpPr>
          <p:spPr bwMode="auto">
            <a:xfrm flipV="1">
              <a:off x="4512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Text Box 171"/>
            <p:cNvSpPr txBox="1">
              <a:spLocks noChangeArrowheads="1"/>
            </p:cNvSpPr>
            <p:nvPr/>
          </p:nvSpPr>
          <p:spPr bwMode="auto">
            <a:xfrm>
              <a:off x="4316" y="3050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b</a:t>
              </a:r>
            </a:p>
          </p:txBody>
        </p:sp>
        <p:sp>
          <p:nvSpPr>
            <p:cNvPr id="18459" name="Text Box 174"/>
            <p:cNvSpPr txBox="1">
              <a:spLocks noChangeArrowheads="1"/>
            </p:cNvSpPr>
            <p:nvPr/>
          </p:nvSpPr>
          <p:spPr bwMode="auto">
            <a:xfrm>
              <a:off x="4220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1</a:t>
              </a:r>
            </a:p>
          </p:txBody>
        </p:sp>
        <p:sp>
          <p:nvSpPr>
            <p:cNvPr id="18460" name="Text Box 175"/>
            <p:cNvSpPr txBox="1">
              <a:spLocks noChangeArrowheads="1"/>
            </p:cNvSpPr>
            <p:nvPr/>
          </p:nvSpPr>
          <p:spPr bwMode="auto">
            <a:xfrm>
              <a:off x="4412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0</a:t>
              </a:r>
            </a:p>
          </p:txBody>
        </p:sp>
        <p:sp>
          <p:nvSpPr>
            <p:cNvPr id="18461" name="Rectangle 179"/>
            <p:cNvSpPr>
              <a:spLocks noChangeArrowheads="1"/>
            </p:cNvSpPr>
            <p:nvPr/>
          </p:nvSpPr>
          <p:spPr bwMode="auto">
            <a:xfrm>
              <a:off x="4080" y="144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18462" name="Rectangle 181"/>
            <p:cNvSpPr>
              <a:spLocks noChangeArrowheads="1"/>
            </p:cNvSpPr>
            <p:nvPr/>
          </p:nvSpPr>
          <p:spPr bwMode="auto">
            <a:xfrm>
              <a:off x="4080" y="1776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18463" name="Rectangle 183"/>
            <p:cNvSpPr>
              <a:spLocks noChangeArrowheads="1"/>
            </p:cNvSpPr>
            <p:nvPr/>
          </p:nvSpPr>
          <p:spPr bwMode="auto">
            <a:xfrm>
              <a:off x="4080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endParaRPr lang="en-US" altLang="en-US" sz="1800" baseline="-12000"/>
            </a:p>
          </p:txBody>
        </p:sp>
        <p:sp>
          <p:nvSpPr>
            <p:cNvPr id="18464" name="Rectangle 185"/>
            <p:cNvSpPr>
              <a:spLocks noChangeArrowheads="1"/>
            </p:cNvSpPr>
            <p:nvPr/>
          </p:nvSpPr>
          <p:spPr bwMode="auto">
            <a:xfrm>
              <a:off x="4080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3</a:t>
              </a:r>
              <a:endParaRPr lang="en-US" altLang="en-US" sz="1800" baseline="-12000"/>
            </a:p>
          </p:txBody>
        </p:sp>
      </p:grpSp>
      <p:sp>
        <p:nvSpPr>
          <p:cNvPr id="18435" name="Text Box 190"/>
          <p:cNvSpPr txBox="1">
            <a:spLocks noChangeArrowheads="1"/>
          </p:cNvSpPr>
          <p:nvPr/>
        </p:nvSpPr>
        <p:spPr bwMode="auto">
          <a:xfrm>
            <a:off x="685800" y="304802"/>
            <a:ext cx="762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2: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4-input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18436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370CA6-9759-4A1E-81A7-1F608B59208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871412"/>
              </p:ext>
            </p:extLst>
          </p:nvPr>
        </p:nvGraphicFramePr>
        <p:xfrm>
          <a:off x="548640" y="1880394"/>
          <a:ext cx="51666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9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687881" y="2706044"/>
            <a:ext cx="2243554" cy="2976264"/>
            <a:chOff x="6553200" y="1679577"/>
            <a:chExt cx="2243554" cy="2976264"/>
          </a:xfrm>
        </p:grpSpPr>
        <p:sp>
          <p:nvSpPr>
            <p:cNvPr id="20488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489" name="Line 167"/>
            <p:cNvSpPr>
              <a:spLocks noChangeShapeType="1"/>
            </p:cNvSpPr>
            <p:nvPr/>
          </p:nvSpPr>
          <p:spPr bwMode="auto">
            <a:xfrm flipV="1">
              <a:off x="6569077" y="3465576"/>
              <a:ext cx="365125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0492" name="Line 173"/>
            <p:cNvSpPr>
              <a:spLocks noChangeShapeType="1"/>
            </p:cNvSpPr>
            <p:nvPr/>
          </p:nvSpPr>
          <p:spPr bwMode="auto">
            <a:xfrm>
              <a:off x="6553200" y="288036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0494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0495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0497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0499" name="Text Box 212"/>
          <p:cNvSpPr txBox="1">
            <a:spLocks noChangeArrowheads="1"/>
          </p:cNvSpPr>
          <p:nvPr/>
        </p:nvSpPr>
        <p:spPr bwMode="auto">
          <a:xfrm>
            <a:off x="117477" y="32004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3: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2-input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537936"/>
              </p:ext>
            </p:extLst>
          </p:nvPr>
        </p:nvGraphicFramePr>
        <p:xfrm>
          <a:off x="774442" y="1151037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a\</a:t>
                      </a:r>
                      <a:r>
                        <a:rPr lang="en-US" sz="2400" dirty="0" err="1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D(</a:t>
                      </a:r>
                      <a:r>
                        <a:rPr lang="en-US" sz="2400" dirty="0" err="1"/>
                        <a:t>b,c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418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116008" y="2576029"/>
            <a:ext cx="2618203" cy="2976264"/>
            <a:chOff x="6178551" y="1679577"/>
            <a:chExt cx="2618203" cy="2976264"/>
          </a:xfrm>
        </p:grpSpPr>
        <p:sp>
          <p:nvSpPr>
            <p:cNvPr id="21512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13" name="Line 167"/>
            <p:cNvSpPr>
              <a:spLocks noChangeShapeType="1"/>
            </p:cNvSpPr>
            <p:nvPr/>
          </p:nvSpPr>
          <p:spPr bwMode="auto">
            <a:xfrm>
              <a:off x="6324600" y="3581400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1516" name="Text Box 172"/>
            <p:cNvSpPr txBox="1">
              <a:spLocks noChangeArrowheads="1"/>
            </p:cNvSpPr>
            <p:nvPr/>
          </p:nvSpPr>
          <p:spPr bwMode="auto">
            <a:xfrm>
              <a:off x="6178551" y="245586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  <a:r>
                <a:rPr lang="ja-JP" altLang="en-US" sz="2400" dirty="0"/>
                <a:t>’</a:t>
              </a:r>
              <a:endParaRPr lang="en-US" altLang="en-US" sz="2400" dirty="0"/>
            </a:p>
          </p:txBody>
        </p:sp>
        <p:sp>
          <p:nvSpPr>
            <p:cNvPr id="21517" name="Line 173"/>
            <p:cNvSpPr>
              <a:spLocks noChangeShapeType="1"/>
            </p:cNvSpPr>
            <p:nvPr/>
          </p:nvSpPr>
          <p:spPr bwMode="auto">
            <a:xfrm>
              <a:off x="6553200" y="27432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1519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1520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1522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1524" name="Rectangle 192"/>
          <p:cNvSpPr>
            <a:spLocks noChangeArrowheads="1"/>
          </p:cNvSpPr>
          <p:nvPr/>
        </p:nvSpPr>
        <p:spPr bwMode="auto">
          <a:xfrm>
            <a:off x="219455" y="2936984"/>
            <a:ext cx="17940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= b</a:t>
            </a:r>
            <a:r>
              <a:rPr lang="ja-JP" altLang="en-US" sz="2400" dirty="0"/>
              <a:t>’</a:t>
            </a:r>
            <a:endParaRPr lang="en-US" altLang="en-US" sz="2400" dirty="0"/>
          </a:p>
        </p:txBody>
      </p:sp>
      <p:sp>
        <p:nvSpPr>
          <p:cNvPr id="21525" name="Rectangle 194"/>
          <p:cNvSpPr>
            <a:spLocks noChangeArrowheads="1"/>
          </p:cNvSpPr>
          <p:nvPr/>
        </p:nvSpPr>
        <p:spPr bwMode="auto">
          <a:xfrm>
            <a:off x="3108960" y="2936985"/>
            <a:ext cx="17764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bc</a:t>
            </a:r>
            <a:endParaRPr lang="en-US" altLang="en-US" sz="2400" dirty="0"/>
          </a:p>
        </p:txBody>
      </p:sp>
      <p:sp>
        <p:nvSpPr>
          <p:cNvPr id="21542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1543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9B12983-6092-41D3-B09D-AD4DAF5FD71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1544" name="Rectangle 194"/>
          <p:cNvSpPr>
            <a:spLocks noChangeArrowheads="1"/>
          </p:cNvSpPr>
          <p:nvPr/>
        </p:nvSpPr>
        <p:spPr bwMode="auto">
          <a:xfrm>
            <a:off x="5666381" y="4016187"/>
            <a:ext cx="1191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1800" dirty="0"/>
              <a:t>) 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926894"/>
              </p:ext>
            </p:extLst>
          </p:nvPr>
        </p:nvGraphicFramePr>
        <p:xfrm>
          <a:off x="328772" y="1032238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a\</a:t>
                      </a:r>
                      <a:r>
                        <a:rPr lang="en-US" sz="2400" dirty="0" err="1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D(</a:t>
                      </a:r>
                      <a:r>
                        <a:rPr lang="en-US" sz="2400" dirty="0" err="1"/>
                        <a:t>b,c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418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76086"/>
              </p:ext>
            </p:extLst>
          </p:nvPr>
        </p:nvGraphicFramePr>
        <p:xfrm>
          <a:off x="226919" y="3597578"/>
          <a:ext cx="2443131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4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759455"/>
              </p:ext>
            </p:extLst>
          </p:nvPr>
        </p:nvGraphicFramePr>
        <p:xfrm>
          <a:off x="3218688" y="3581400"/>
          <a:ext cx="219456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57"/>
          <p:cNvSpPr>
            <a:spLocks noChangeArrowheads="1"/>
          </p:cNvSpPr>
          <p:nvPr/>
        </p:nvSpPr>
        <p:spPr bwMode="auto">
          <a:xfrm>
            <a:off x="2377440" y="606514"/>
            <a:ext cx="11592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34598" y="2520899"/>
            <a:ext cx="2618203" cy="2976264"/>
            <a:chOff x="6178551" y="1679577"/>
            <a:chExt cx="2618203" cy="2976264"/>
          </a:xfrm>
        </p:grpSpPr>
        <p:sp>
          <p:nvSpPr>
            <p:cNvPr id="22538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39" name="Line 167"/>
            <p:cNvSpPr>
              <a:spLocks noChangeShapeType="1"/>
            </p:cNvSpPr>
            <p:nvPr/>
          </p:nvSpPr>
          <p:spPr bwMode="auto">
            <a:xfrm>
              <a:off x="6324600" y="3581400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2542" name="Text Box 172"/>
            <p:cNvSpPr txBox="1">
              <a:spLocks noChangeArrowheads="1"/>
            </p:cNvSpPr>
            <p:nvPr/>
          </p:nvSpPr>
          <p:spPr bwMode="auto">
            <a:xfrm>
              <a:off x="6178551" y="245586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b</a:t>
              </a:r>
              <a:r>
                <a:rPr lang="ja-JP" altLang="en-US" sz="2400"/>
                <a:t>’</a:t>
              </a:r>
              <a:endParaRPr lang="en-US" altLang="en-US" sz="2400"/>
            </a:p>
          </p:txBody>
        </p:sp>
        <p:sp>
          <p:nvSpPr>
            <p:cNvPr id="22543" name="Line 173"/>
            <p:cNvSpPr>
              <a:spLocks noChangeShapeType="1"/>
            </p:cNvSpPr>
            <p:nvPr/>
          </p:nvSpPr>
          <p:spPr bwMode="auto">
            <a:xfrm>
              <a:off x="6553200" y="27432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2545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2546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2548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2550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2551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964733-74F3-4CE8-8FCB-E9AEFC99977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641795"/>
              </p:ext>
            </p:extLst>
          </p:nvPr>
        </p:nvGraphicFramePr>
        <p:xfrm>
          <a:off x="658368" y="1159381"/>
          <a:ext cx="37887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b\c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baseline="0" dirty="0"/>
                        <a:t>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baseline="0" dirty="0"/>
                        <a:t>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57"/>
          <p:cNvSpPr>
            <a:spLocks noChangeArrowheads="1"/>
          </p:cNvSpPr>
          <p:nvPr/>
        </p:nvSpPr>
        <p:spPr bwMode="auto">
          <a:xfrm>
            <a:off x="2157984" y="606514"/>
            <a:ext cx="11336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1800" dirty="0"/>
              <a:t>)</a:t>
            </a:r>
          </a:p>
        </p:txBody>
      </p:sp>
      <p:grpSp>
        <p:nvGrpSpPr>
          <p:cNvPr id="23562" name="Group 213"/>
          <p:cNvGrpSpPr>
            <a:grpSpLocks/>
          </p:cNvGrpSpPr>
          <p:nvPr/>
        </p:nvGrpSpPr>
        <p:grpSpPr bwMode="auto">
          <a:xfrm>
            <a:off x="4800601" y="1679575"/>
            <a:ext cx="3995738" cy="3509963"/>
            <a:chOff x="3024" y="1058"/>
            <a:chExt cx="2517" cy="2211"/>
          </a:xfrm>
        </p:grpSpPr>
        <p:sp>
          <p:nvSpPr>
            <p:cNvPr id="23565" name="Rectangle 165"/>
            <p:cNvSpPr>
              <a:spLocks noChangeArrowheads="1"/>
            </p:cNvSpPr>
            <p:nvPr/>
          </p:nvSpPr>
          <p:spPr bwMode="auto">
            <a:xfrm>
              <a:off x="3408" y="2016"/>
              <a:ext cx="576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6" name="Rectangle 166"/>
            <p:cNvSpPr>
              <a:spLocks noChangeArrowheads="1"/>
            </p:cNvSpPr>
            <p:nvPr/>
          </p:nvSpPr>
          <p:spPr bwMode="auto">
            <a:xfrm>
              <a:off x="4368" y="1488"/>
              <a:ext cx="672" cy="9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7" name="Line 167"/>
            <p:cNvSpPr>
              <a:spLocks noChangeShapeType="1"/>
            </p:cNvSpPr>
            <p:nvPr/>
          </p:nvSpPr>
          <p:spPr bwMode="auto">
            <a:xfrm>
              <a:off x="3984" y="225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68"/>
            <p:cNvSpPr>
              <a:spLocks noChangeShapeType="1"/>
            </p:cNvSpPr>
            <p:nvPr/>
          </p:nvSpPr>
          <p:spPr bwMode="auto">
            <a:xfrm flipV="1">
              <a:off x="4704" y="134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Text Box 169"/>
            <p:cNvSpPr txBox="1">
              <a:spLocks noChangeArrowheads="1"/>
            </p:cNvSpPr>
            <p:nvPr/>
          </p:nvSpPr>
          <p:spPr bwMode="auto">
            <a:xfrm>
              <a:off x="4560" y="1058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0" name="Line 170"/>
            <p:cNvSpPr>
              <a:spLocks noChangeShapeType="1"/>
            </p:cNvSpPr>
            <p:nvPr/>
          </p:nvSpPr>
          <p:spPr bwMode="auto">
            <a:xfrm flipV="1">
              <a:off x="3648" y="192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Text Box 171"/>
            <p:cNvSpPr txBox="1">
              <a:spLocks noChangeArrowheads="1"/>
            </p:cNvSpPr>
            <p:nvPr/>
          </p:nvSpPr>
          <p:spPr bwMode="auto">
            <a:xfrm>
              <a:off x="3504" y="158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2" name="Text Box 172"/>
            <p:cNvSpPr txBox="1">
              <a:spLocks noChangeArrowheads="1"/>
            </p:cNvSpPr>
            <p:nvPr/>
          </p:nvSpPr>
          <p:spPr bwMode="auto">
            <a:xfrm>
              <a:off x="3892" y="1547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b</a:t>
              </a:r>
              <a:r>
                <a:rPr lang="ja-JP" altLang="en-US" sz="2400"/>
                <a:t>’</a:t>
              </a:r>
              <a:endParaRPr lang="en-US" altLang="en-US" sz="2400"/>
            </a:p>
          </p:txBody>
        </p:sp>
        <p:sp>
          <p:nvSpPr>
            <p:cNvPr id="23573" name="Line 173"/>
            <p:cNvSpPr>
              <a:spLocks noChangeShapeType="1"/>
            </p:cNvSpPr>
            <p:nvPr/>
          </p:nvSpPr>
          <p:spPr bwMode="auto">
            <a:xfrm>
              <a:off x="4128" y="1728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Rectangle 175"/>
            <p:cNvSpPr>
              <a:spLocks noChangeArrowheads="1"/>
            </p:cNvSpPr>
            <p:nvPr/>
          </p:nvSpPr>
          <p:spPr bwMode="auto">
            <a:xfrm>
              <a:off x="4368" y="163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75" name="Rectangle 177"/>
            <p:cNvSpPr>
              <a:spLocks noChangeArrowheads="1"/>
            </p:cNvSpPr>
            <p:nvPr/>
          </p:nvSpPr>
          <p:spPr bwMode="auto">
            <a:xfrm>
              <a:off x="4368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76" name="Line 178"/>
            <p:cNvSpPr>
              <a:spLocks noChangeShapeType="1"/>
            </p:cNvSpPr>
            <p:nvPr/>
          </p:nvSpPr>
          <p:spPr bwMode="auto">
            <a:xfrm flipV="1">
              <a:off x="4714" y="24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Text Box 179"/>
            <p:cNvSpPr txBox="1">
              <a:spLocks noChangeArrowheads="1"/>
            </p:cNvSpPr>
            <p:nvPr/>
          </p:nvSpPr>
          <p:spPr bwMode="auto">
            <a:xfrm>
              <a:off x="4560" y="2642"/>
              <a:ext cx="2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3578" name="Line 180"/>
            <p:cNvSpPr>
              <a:spLocks noChangeShapeType="1"/>
            </p:cNvSpPr>
            <p:nvPr/>
          </p:nvSpPr>
          <p:spPr bwMode="auto">
            <a:xfrm flipV="1">
              <a:off x="3698" y="2784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181"/>
            <p:cNvSpPr txBox="1">
              <a:spLocks noChangeArrowheads="1"/>
            </p:cNvSpPr>
            <p:nvPr/>
          </p:nvSpPr>
          <p:spPr bwMode="auto">
            <a:xfrm>
              <a:off x="3552" y="2978"/>
              <a:ext cx="2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b</a:t>
              </a:r>
            </a:p>
          </p:txBody>
        </p:sp>
        <p:sp>
          <p:nvSpPr>
            <p:cNvPr id="23580" name="Line 182"/>
            <p:cNvSpPr>
              <a:spLocks noChangeShapeType="1"/>
            </p:cNvSpPr>
            <p:nvPr/>
          </p:nvSpPr>
          <p:spPr bwMode="auto">
            <a:xfrm>
              <a:off x="5040" y="192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Text Box 183"/>
            <p:cNvSpPr txBox="1">
              <a:spLocks noChangeArrowheads="1"/>
            </p:cNvSpPr>
            <p:nvPr/>
          </p:nvSpPr>
          <p:spPr bwMode="auto">
            <a:xfrm>
              <a:off x="5328" y="173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23582" name="Rectangle 184"/>
            <p:cNvSpPr>
              <a:spLocks noChangeArrowheads="1"/>
            </p:cNvSpPr>
            <p:nvPr/>
          </p:nvSpPr>
          <p:spPr bwMode="auto">
            <a:xfrm>
              <a:off x="3408" y="211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83" name="Rectangle 185"/>
            <p:cNvSpPr>
              <a:spLocks noChangeArrowheads="1"/>
            </p:cNvSpPr>
            <p:nvPr/>
          </p:nvSpPr>
          <p:spPr bwMode="auto">
            <a:xfrm>
              <a:off x="3408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84" name="Line 186"/>
            <p:cNvSpPr>
              <a:spLocks noChangeShapeType="1"/>
            </p:cNvSpPr>
            <p:nvPr/>
          </p:nvSpPr>
          <p:spPr bwMode="auto">
            <a:xfrm>
              <a:off x="3212" y="2208"/>
              <a:ext cx="1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Text Box 187"/>
            <p:cNvSpPr txBox="1">
              <a:spLocks noChangeArrowheads="1"/>
            </p:cNvSpPr>
            <p:nvPr/>
          </p:nvSpPr>
          <p:spPr bwMode="auto">
            <a:xfrm>
              <a:off x="3024" y="2027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</a:t>
              </a:r>
            </a:p>
          </p:txBody>
        </p:sp>
        <p:sp>
          <p:nvSpPr>
            <p:cNvPr id="23586" name="Line 188"/>
            <p:cNvSpPr>
              <a:spLocks noChangeShapeType="1"/>
            </p:cNvSpPr>
            <p:nvPr/>
          </p:nvSpPr>
          <p:spPr bwMode="auto">
            <a:xfrm>
              <a:off x="3216" y="254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Text Box 189"/>
            <p:cNvSpPr txBox="1">
              <a:spLocks noChangeArrowheads="1"/>
            </p:cNvSpPr>
            <p:nvPr/>
          </p:nvSpPr>
          <p:spPr bwMode="auto">
            <a:xfrm>
              <a:off x="3024" y="2363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</a:t>
              </a:r>
            </a:p>
          </p:txBody>
        </p:sp>
      </p:grpSp>
      <p:sp>
        <p:nvSpPr>
          <p:cNvPr id="23563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3564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544337-1462-45C5-9810-9BDCF821F5C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784914"/>
              </p:ext>
            </p:extLst>
          </p:nvPr>
        </p:nvGraphicFramePr>
        <p:xfrm>
          <a:off x="694944" y="1254064"/>
          <a:ext cx="37887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b\c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baseline="0" dirty="0"/>
                        <a:t>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baseline="0" dirty="0"/>
                        <a:t>=c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9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4: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(0,2,4,7)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(3,5), implement with 2-input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grpSp>
        <p:nvGrpSpPr>
          <p:cNvPr id="8" name="Group 7"/>
          <p:cNvGrpSpPr/>
          <p:nvPr/>
        </p:nvGrpSpPr>
        <p:grpSpPr>
          <a:xfrm>
            <a:off x="6231524" y="2363991"/>
            <a:ext cx="2644281" cy="3029133"/>
            <a:chOff x="6152473" y="1200150"/>
            <a:chExt cx="2644281" cy="2271850"/>
          </a:xfrm>
        </p:grpSpPr>
        <p:sp>
          <p:nvSpPr>
            <p:cNvPr id="20488" name="Rectangle 166"/>
            <p:cNvSpPr>
              <a:spLocks noChangeArrowheads="1"/>
            </p:cNvSpPr>
            <p:nvPr/>
          </p:nvSpPr>
          <p:spPr bwMode="auto">
            <a:xfrm>
              <a:off x="6934200" y="1771650"/>
              <a:ext cx="1066800" cy="1143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489" name="Line 167"/>
            <p:cNvSpPr>
              <a:spLocks noChangeShapeType="1"/>
            </p:cNvSpPr>
            <p:nvPr/>
          </p:nvSpPr>
          <p:spPr bwMode="auto">
            <a:xfrm flipV="1">
              <a:off x="6569076" y="2686050"/>
              <a:ext cx="365125" cy="1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68"/>
            <p:cNvSpPr>
              <a:spLocks noChangeShapeType="1"/>
            </p:cNvSpPr>
            <p:nvPr/>
          </p:nvSpPr>
          <p:spPr bwMode="auto">
            <a:xfrm flipV="1">
              <a:off x="7467600" y="1600200"/>
              <a:ext cx="0" cy="171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Text Box 169"/>
            <p:cNvSpPr txBox="1">
              <a:spLocks noChangeArrowheads="1"/>
            </p:cNvSpPr>
            <p:nvPr/>
          </p:nvSpPr>
          <p:spPr bwMode="auto">
            <a:xfrm>
              <a:off x="7239000" y="1200150"/>
              <a:ext cx="37221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20492" name="Line 173"/>
            <p:cNvSpPr>
              <a:spLocks noChangeShapeType="1"/>
            </p:cNvSpPr>
            <p:nvPr/>
          </p:nvSpPr>
          <p:spPr bwMode="auto">
            <a:xfrm>
              <a:off x="6553200" y="20574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75"/>
            <p:cNvSpPr>
              <a:spLocks noChangeArrowheads="1"/>
            </p:cNvSpPr>
            <p:nvPr/>
          </p:nvSpPr>
          <p:spPr bwMode="auto">
            <a:xfrm>
              <a:off x="6934200" y="1943100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0494" name="Rectangle 177"/>
            <p:cNvSpPr>
              <a:spLocks noChangeArrowheads="1"/>
            </p:cNvSpPr>
            <p:nvPr/>
          </p:nvSpPr>
          <p:spPr bwMode="auto">
            <a:xfrm>
              <a:off x="6934200" y="2457450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0495" name="Line 178"/>
            <p:cNvSpPr>
              <a:spLocks noChangeShapeType="1"/>
            </p:cNvSpPr>
            <p:nvPr/>
          </p:nvSpPr>
          <p:spPr bwMode="auto">
            <a:xfrm flipV="1">
              <a:off x="7467600" y="29146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Text Box 179"/>
            <p:cNvSpPr txBox="1">
              <a:spLocks noChangeArrowheads="1"/>
            </p:cNvSpPr>
            <p:nvPr/>
          </p:nvSpPr>
          <p:spPr bwMode="auto">
            <a:xfrm>
              <a:off x="7206940" y="3125751"/>
              <a:ext cx="43633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0497" name="Line 182"/>
            <p:cNvSpPr>
              <a:spLocks noChangeShapeType="1"/>
            </p:cNvSpPr>
            <p:nvPr/>
          </p:nvSpPr>
          <p:spPr bwMode="auto">
            <a:xfrm>
              <a:off x="8001000" y="2286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Text Box 183"/>
            <p:cNvSpPr txBox="1">
              <a:spLocks noChangeArrowheads="1"/>
            </p:cNvSpPr>
            <p:nvPr/>
          </p:nvSpPr>
          <p:spPr bwMode="auto">
            <a:xfrm>
              <a:off x="8458200" y="20597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152473" y="1685925"/>
              <a:ext cx="8579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r>
                <a:rPr lang="en-US" baseline="-25000" dirty="0"/>
                <a:t>0</a:t>
              </a:r>
              <a:r>
                <a:rPr lang="en-US" dirty="0"/>
                <a:t>(</a:t>
              </a:r>
              <a:r>
                <a:rPr lang="en-US" dirty="0" err="1"/>
                <a:t>b,c</a:t>
              </a:r>
              <a:r>
                <a:rPr lang="en-US" dirty="0"/>
                <a:t>)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72200" y="2278618"/>
              <a:ext cx="914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  <a:r>
                <a:rPr lang="en-US" baseline="-25000" dirty="0"/>
                <a:t>1</a:t>
              </a:r>
              <a:r>
                <a:rPr lang="en-US" dirty="0"/>
                <a:t>(</a:t>
              </a:r>
              <a:r>
                <a:rPr lang="en-US" dirty="0" err="1"/>
                <a:t>b,c</a:t>
              </a:r>
              <a:r>
                <a:rPr lang="en-US" dirty="0"/>
                <a:t>)</a:t>
              </a: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263185"/>
              </p:ext>
            </p:extLst>
          </p:nvPr>
        </p:nvGraphicFramePr>
        <p:xfrm>
          <a:off x="536251" y="992391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a\</a:t>
                      </a:r>
                      <a:r>
                        <a:rPr lang="en-US" sz="2400" dirty="0" err="1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814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4. </a:t>
            </a:r>
            <a:r>
              <a:rPr lang="en-US" altLang="en-US" sz="3200" dirty="0" err="1"/>
              <a:t>Demultiplexers</a:t>
            </a:r>
            <a:endParaRPr lang="en-US" altLang="en-US" sz="3200" dirty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981200" y="2438400"/>
            <a:ext cx="1143000" cy="1600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V="1">
            <a:off x="2514600" y="205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286001" y="1603377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3124200" y="3200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990600" y="2971801"/>
            <a:ext cx="298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371600" y="3200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962402" y="2913064"/>
            <a:ext cx="1125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2000"/>
              <a:t>2</a:t>
            </a:r>
            <a:r>
              <a:rPr lang="en-US" altLang="en-US" sz="2400" baseline="-2000"/>
              <a:t>n</a:t>
            </a:r>
            <a:r>
              <a:rPr lang="en-US" altLang="en-US" sz="2400" baseline="-12000"/>
              <a:t>-1 </a:t>
            </a:r>
            <a:r>
              <a:rPr lang="en-US" altLang="en-US" sz="2400"/>
              <a:t>-y</a:t>
            </a:r>
            <a:r>
              <a:rPr lang="en-US" altLang="en-US" sz="2400" baseline="-12000"/>
              <a:t>0</a:t>
            </a:r>
          </a:p>
        </p:txBody>
      </p:sp>
      <p:sp>
        <p:nvSpPr>
          <p:cNvPr id="25610" name="Line 11"/>
          <p:cNvSpPr>
            <a:spLocks noChangeShapeType="1"/>
          </p:cNvSpPr>
          <p:nvPr/>
        </p:nvSpPr>
        <p:spPr bwMode="auto">
          <a:xfrm flipV="1">
            <a:off x="2590800" y="4038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Text Box 12"/>
          <p:cNvSpPr txBox="1">
            <a:spLocks noChangeArrowheads="1"/>
          </p:cNvSpPr>
          <p:nvPr/>
        </p:nvSpPr>
        <p:spPr bwMode="auto">
          <a:xfrm>
            <a:off x="2286002" y="4498977"/>
            <a:ext cx="12025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S(n-1,0)</a:t>
            </a:r>
          </a:p>
        </p:txBody>
      </p:sp>
      <p:sp>
        <p:nvSpPr>
          <p:cNvPr id="25612" name="Text Box 13"/>
          <p:cNvSpPr txBox="1">
            <a:spLocks noChangeArrowheads="1"/>
          </p:cNvSpPr>
          <p:nvPr/>
        </p:nvSpPr>
        <p:spPr bwMode="auto">
          <a:xfrm>
            <a:off x="2133600" y="5029202"/>
            <a:ext cx="190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Control Input</a:t>
            </a:r>
          </a:p>
        </p:txBody>
      </p:sp>
      <p:sp>
        <p:nvSpPr>
          <p:cNvPr id="25613" name="Line 15"/>
          <p:cNvSpPr>
            <a:spLocks noChangeShapeType="1"/>
          </p:cNvSpPr>
          <p:nvPr/>
        </p:nvSpPr>
        <p:spPr bwMode="auto">
          <a:xfrm>
            <a:off x="3429000" y="2971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4" name="Line 16"/>
          <p:cNvSpPr>
            <a:spLocks noChangeShapeType="1"/>
          </p:cNvSpPr>
          <p:nvPr/>
        </p:nvSpPr>
        <p:spPr bwMode="auto">
          <a:xfrm flipH="1">
            <a:off x="2438400" y="42672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Text Box 17"/>
          <p:cNvSpPr txBox="1">
            <a:spLocks noChangeArrowheads="1"/>
          </p:cNvSpPr>
          <p:nvPr/>
        </p:nvSpPr>
        <p:spPr bwMode="auto">
          <a:xfrm>
            <a:off x="4267200" y="1905002"/>
            <a:ext cx="39757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12000" dirty="0" err="1"/>
              <a:t>i</a:t>
            </a:r>
            <a:r>
              <a:rPr lang="en-US" altLang="en-US" sz="2400" baseline="-12000" dirty="0"/>
              <a:t> </a:t>
            </a:r>
            <a:r>
              <a:rPr lang="en-US" altLang="en-US" sz="2400" dirty="0"/>
              <a:t>= x if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= (S</a:t>
            </a:r>
            <a:r>
              <a:rPr lang="en-US" altLang="en-US" sz="2400" baseline="-12000" dirty="0"/>
              <a:t>n-1</a:t>
            </a:r>
            <a:r>
              <a:rPr lang="en-US" altLang="en-US" sz="2400" dirty="0"/>
              <a:t>, .. , S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) &amp; E=1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 = 0 otherwise</a:t>
            </a:r>
          </a:p>
        </p:txBody>
      </p:sp>
      <p:sp>
        <p:nvSpPr>
          <p:cNvPr id="25616" name="Slide Number Placeholder 1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2E65F1-86E1-41EC-A44E-77A00775FA5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64B8CF-735E-4A1B-8D98-E733F63BED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662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787400"/>
          </a:xfrm>
        </p:spPr>
        <p:txBody>
          <a:bodyPr/>
          <a:lstStyle/>
          <a:p>
            <a:pPr eaLnBrk="1" hangingPunct="1"/>
            <a:r>
              <a:rPr lang="en-US" altLang="en-US" dirty="0"/>
              <a:t>Shifters</a:t>
            </a:r>
          </a:p>
        </p:txBody>
      </p:sp>
      <p:sp>
        <p:nvSpPr>
          <p:cNvPr id="26629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685800" y="787400"/>
            <a:ext cx="8305800" cy="5308600"/>
          </a:xfrm>
        </p:spPr>
        <p:txBody>
          <a:bodyPr/>
          <a:lstStyle/>
          <a:p>
            <a:pPr eaLnBrk="1" hangingPunct="1"/>
            <a:r>
              <a:rPr lang="en-US" altLang="en-US" sz="2400" b="1" dirty="0"/>
              <a:t>Logical shifter: </a:t>
            </a:r>
            <a:r>
              <a:rPr lang="en-US" altLang="en-US" sz="2400" dirty="0"/>
              <a:t>shifts value to left or right and fills empty spaces with 0’s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&gt;&gt; 2 = 00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&lt;&lt; 2 = 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00</a:t>
            </a:r>
          </a:p>
          <a:p>
            <a:pPr eaLnBrk="1" hangingPunct="1"/>
            <a:r>
              <a:rPr lang="en-US" altLang="en-US" sz="2400" b="1" dirty="0"/>
              <a:t>Arithmetic shifter:</a:t>
            </a:r>
            <a:r>
              <a:rPr lang="en-US" altLang="en-US" sz="2400" dirty="0"/>
              <a:t> same as logical shifter, but on right shift, fills empty spaces with the old most significant bit (</a:t>
            </a:r>
            <a:r>
              <a:rPr lang="en-US" altLang="en-US" sz="2400" dirty="0" err="1"/>
              <a:t>msb</a:t>
            </a:r>
            <a:r>
              <a:rPr lang="en-US" altLang="en-US" sz="2400" dirty="0"/>
              <a:t>).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&gt;&gt;&gt; 2 = </a:t>
            </a:r>
            <a:r>
              <a:rPr lang="en-US" altLang="en-US" sz="2400" b="1" dirty="0"/>
              <a:t>11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&lt;&lt;&lt; 2 = </a:t>
            </a:r>
            <a:r>
              <a:rPr lang="en-US" altLang="en-US" sz="2400" dirty="0">
                <a:solidFill>
                  <a:schemeClr val="accent2"/>
                </a:solidFill>
              </a:rPr>
              <a:t>00</a:t>
            </a:r>
            <a:r>
              <a:rPr lang="en-US" altLang="en-US" sz="2400" dirty="0">
                <a:solidFill>
                  <a:srgbClr val="FF3300"/>
                </a:solidFill>
              </a:rPr>
              <a:t>1</a:t>
            </a:r>
            <a:r>
              <a:rPr lang="en-US" altLang="en-US" sz="2400" dirty="0"/>
              <a:t>00</a:t>
            </a:r>
          </a:p>
          <a:p>
            <a:pPr eaLnBrk="1" hangingPunct="1"/>
            <a:r>
              <a:rPr lang="en-US" altLang="en-US" sz="2400" b="1" dirty="0"/>
              <a:t>Rotator:</a:t>
            </a:r>
            <a:r>
              <a:rPr lang="en-US" altLang="en-US" sz="2400" dirty="0"/>
              <a:t> rotates bits in a circle, such that bits shifted off one end are shifted into the other end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rgbClr val="00CC99"/>
                </a:solidFill>
              </a:rPr>
              <a:t>01</a:t>
            </a:r>
            <a:r>
              <a:rPr lang="en-US" altLang="en-US" sz="2400" dirty="0"/>
              <a:t> ROR 2 = </a:t>
            </a:r>
            <a:r>
              <a:rPr lang="en-US" altLang="en-US" sz="2400" dirty="0">
                <a:solidFill>
                  <a:srgbClr val="00CC99"/>
                </a:solidFill>
              </a:rPr>
              <a:t>01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rgbClr val="00CC99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ROL 2 = 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>
                <a:solidFill>
                  <a:srgbClr val="00CC99"/>
                </a:solidFill>
              </a:rPr>
              <a:t>11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/>
              <a:t>Shifter</a:t>
            </a:r>
          </a:p>
        </p:txBody>
      </p:sp>
      <p:sp>
        <p:nvSpPr>
          <p:cNvPr id="27651" name="Text Box 39"/>
          <p:cNvSpPr txBox="1">
            <a:spLocks noChangeArrowheads="1"/>
          </p:cNvSpPr>
          <p:nvPr/>
        </p:nvSpPr>
        <p:spPr bwMode="auto">
          <a:xfrm>
            <a:off x="457201" y="3810001"/>
            <a:ext cx="41873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Can be implemented with a mux</a:t>
            </a:r>
          </a:p>
        </p:txBody>
      </p:sp>
      <p:grpSp>
        <p:nvGrpSpPr>
          <p:cNvPr id="27652" name="Group 83"/>
          <p:cNvGrpSpPr>
            <a:grpSpLocks/>
          </p:cNvGrpSpPr>
          <p:nvPr/>
        </p:nvGrpSpPr>
        <p:grpSpPr bwMode="auto">
          <a:xfrm>
            <a:off x="4267200" y="3276602"/>
            <a:ext cx="4059238" cy="2979737"/>
            <a:chOff x="2188" y="2256"/>
            <a:chExt cx="2557" cy="1877"/>
          </a:xfrm>
        </p:grpSpPr>
        <p:sp>
          <p:nvSpPr>
            <p:cNvPr id="27676" name="Rectangle 40"/>
            <p:cNvSpPr>
              <a:spLocks noChangeArrowheads="1"/>
            </p:cNvSpPr>
            <p:nvPr/>
          </p:nvSpPr>
          <p:spPr bwMode="auto">
            <a:xfrm>
              <a:off x="2860" y="3168"/>
              <a:ext cx="1440" cy="52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7677" name="Line 41"/>
            <p:cNvSpPr>
              <a:spLocks noChangeShapeType="1"/>
            </p:cNvSpPr>
            <p:nvPr/>
          </p:nvSpPr>
          <p:spPr bwMode="auto">
            <a:xfrm>
              <a:off x="2428" y="3297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42"/>
            <p:cNvSpPr>
              <a:spLocks noChangeShapeType="1"/>
            </p:cNvSpPr>
            <p:nvPr/>
          </p:nvSpPr>
          <p:spPr bwMode="auto">
            <a:xfrm>
              <a:off x="2428" y="3585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Text Box 43"/>
            <p:cNvSpPr txBox="1">
              <a:spLocks noChangeArrowheads="1"/>
            </p:cNvSpPr>
            <p:nvPr/>
          </p:nvSpPr>
          <p:spPr bwMode="auto">
            <a:xfrm>
              <a:off x="2208" y="3120"/>
              <a:ext cx="1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</a:p>
          </p:txBody>
        </p:sp>
        <p:sp>
          <p:nvSpPr>
            <p:cNvPr id="27680" name="Text Box 44"/>
            <p:cNvSpPr txBox="1">
              <a:spLocks noChangeArrowheads="1"/>
            </p:cNvSpPr>
            <p:nvPr/>
          </p:nvSpPr>
          <p:spPr bwMode="auto">
            <a:xfrm>
              <a:off x="2188" y="3371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</a:p>
          </p:txBody>
        </p:sp>
        <p:sp>
          <p:nvSpPr>
            <p:cNvPr id="27681" name="Line 45"/>
            <p:cNvSpPr>
              <a:spLocks noChangeShapeType="1"/>
            </p:cNvSpPr>
            <p:nvPr/>
          </p:nvSpPr>
          <p:spPr bwMode="auto">
            <a:xfrm>
              <a:off x="3312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Line 47"/>
            <p:cNvSpPr>
              <a:spLocks noChangeShapeType="1"/>
            </p:cNvSpPr>
            <p:nvPr/>
          </p:nvSpPr>
          <p:spPr bwMode="auto">
            <a:xfrm>
              <a:off x="379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3" name="Line 49"/>
            <p:cNvSpPr>
              <a:spLocks noChangeShapeType="1"/>
            </p:cNvSpPr>
            <p:nvPr/>
          </p:nvSpPr>
          <p:spPr bwMode="auto">
            <a:xfrm>
              <a:off x="405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Line 51"/>
            <p:cNvSpPr>
              <a:spLocks noChangeShapeType="1"/>
            </p:cNvSpPr>
            <p:nvPr/>
          </p:nvSpPr>
          <p:spPr bwMode="auto">
            <a:xfrm>
              <a:off x="3552" y="283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53"/>
            <p:cNvSpPr>
              <a:spLocks noChangeShapeType="1"/>
            </p:cNvSpPr>
            <p:nvPr/>
          </p:nvSpPr>
          <p:spPr bwMode="auto">
            <a:xfrm>
              <a:off x="3580" y="36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Rectangle 54"/>
            <p:cNvSpPr>
              <a:spLocks noChangeArrowheads="1"/>
            </p:cNvSpPr>
            <p:nvPr/>
          </p:nvSpPr>
          <p:spPr bwMode="auto">
            <a:xfrm>
              <a:off x="3484" y="3842"/>
              <a:ext cx="2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4000"/>
                <a:t>i</a:t>
              </a:r>
              <a:endParaRPr lang="en-US" altLang="en-US" sz="2400" baseline="-12000"/>
            </a:p>
          </p:txBody>
        </p:sp>
        <p:sp>
          <p:nvSpPr>
            <p:cNvPr id="27687" name="Line 57"/>
            <p:cNvSpPr>
              <a:spLocks noChangeShapeType="1"/>
            </p:cNvSpPr>
            <p:nvPr/>
          </p:nvSpPr>
          <p:spPr bwMode="auto">
            <a:xfrm>
              <a:off x="4300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8" name="Text Box 58"/>
            <p:cNvSpPr txBox="1">
              <a:spLocks noChangeArrowheads="1"/>
            </p:cNvSpPr>
            <p:nvPr/>
          </p:nvSpPr>
          <p:spPr bwMode="auto">
            <a:xfrm>
              <a:off x="4540" y="3312"/>
              <a:ext cx="20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7689" name="Text Box 60"/>
            <p:cNvSpPr txBox="1">
              <a:spLocks noChangeArrowheads="1"/>
            </p:cNvSpPr>
            <p:nvPr/>
          </p:nvSpPr>
          <p:spPr bwMode="auto">
            <a:xfrm>
              <a:off x="2864" y="3177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  <p:sp>
          <p:nvSpPr>
            <p:cNvPr id="27690" name="Text Box 61"/>
            <p:cNvSpPr txBox="1">
              <a:spLocks noChangeArrowheads="1"/>
            </p:cNvSpPr>
            <p:nvPr/>
          </p:nvSpPr>
          <p:spPr bwMode="auto">
            <a:xfrm>
              <a:off x="2864" y="3456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27691" name="Text Box 63"/>
            <p:cNvSpPr txBox="1">
              <a:spLocks noChangeArrowheads="1"/>
            </p:cNvSpPr>
            <p:nvPr/>
          </p:nvSpPr>
          <p:spPr bwMode="auto">
            <a:xfrm>
              <a:off x="3206" y="3144"/>
              <a:ext cx="9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3     2     1     0</a:t>
              </a:r>
            </a:p>
          </p:txBody>
        </p:sp>
        <p:sp>
          <p:nvSpPr>
            <p:cNvPr id="27692" name="Line 65"/>
            <p:cNvSpPr>
              <a:spLocks noChangeShapeType="1"/>
            </p:cNvSpPr>
            <p:nvPr/>
          </p:nvSpPr>
          <p:spPr bwMode="auto">
            <a:xfrm>
              <a:off x="3312" y="273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3" name="Line 66"/>
            <p:cNvSpPr>
              <a:spLocks noChangeShapeType="1"/>
            </p:cNvSpPr>
            <p:nvPr/>
          </p:nvSpPr>
          <p:spPr bwMode="auto">
            <a:xfrm flipH="1">
              <a:off x="3168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4" name="Line 67"/>
            <p:cNvSpPr>
              <a:spLocks noChangeShapeType="1"/>
            </p:cNvSpPr>
            <p:nvPr/>
          </p:nvSpPr>
          <p:spPr bwMode="auto">
            <a:xfrm flipV="1">
              <a:off x="3168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5" name="Rectangle 69"/>
            <p:cNvSpPr>
              <a:spLocks noChangeArrowheads="1"/>
            </p:cNvSpPr>
            <p:nvPr/>
          </p:nvSpPr>
          <p:spPr bwMode="auto">
            <a:xfrm>
              <a:off x="2995" y="2258"/>
              <a:ext cx="38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i+1</a:t>
              </a:r>
            </a:p>
          </p:txBody>
        </p:sp>
        <p:sp>
          <p:nvSpPr>
            <p:cNvPr id="27696" name="Line 70"/>
            <p:cNvSpPr>
              <a:spLocks noChangeShapeType="1"/>
            </p:cNvSpPr>
            <p:nvPr/>
          </p:nvSpPr>
          <p:spPr bwMode="auto">
            <a:xfrm flipV="1">
              <a:off x="4080" y="25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7" name="Rectangle 72"/>
            <p:cNvSpPr>
              <a:spLocks noChangeArrowheads="1"/>
            </p:cNvSpPr>
            <p:nvPr/>
          </p:nvSpPr>
          <p:spPr bwMode="auto">
            <a:xfrm>
              <a:off x="3936" y="2256"/>
              <a:ext cx="3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i-1</a:t>
              </a:r>
            </a:p>
          </p:txBody>
        </p:sp>
        <p:sp>
          <p:nvSpPr>
            <p:cNvPr id="27698" name="Line 73"/>
            <p:cNvSpPr>
              <a:spLocks noChangeShapeType="1"/>
            </p:cNvSpPr>
            <p:nvPr/>
          </p:nvSpPr>
          <p:spPr bwMode="auto">
            <a:xfrm flipV="1">
              <a:off x="3792" y="25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9" name="Line 74"/>
            <p:cNvSpPr>
              <a:spLocks noChangeShapeType="1"/>
            </p:cNvSpPr>
            <p:nvPr/>
          </p:nvSpPr>
          <p:spPr bwMode="auto">
            <a:xfrm>
              <a:off x="3792" y="297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Rectangle 76"/>
            <p:cNvSpPr>
              <a:spLocks noChangeArrowheads="1"/>
            </p:cNvSpPr>
            <p:nvPr/>
          </p:nvSpPr>
          <p:spPr bwMode="auto">
            <a:xfrm>
              <a:off x="3673" y="2258"/>
              <a:ext cx="2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</a:t>
              </a:r>
            </a:p>
          </p:txBody>
        </p:sp>
      </p:grpSp>
      <p:grpSp>
        <p:nvGrpSpPr>
          <p:cNvPr id="27653" name="Group 82"/>
          <p:cNvGrpSpPr>
            <a:grpSpLocks/>
          </p:cNvGrpSpPr>
          <p:nvPr/>
        </p:nvGrpSpPr>
        <p:grpSpPr bwMode="auto">
          <a:xfrm>
            <a:off x="609602" y="914402"/>
            <a:ext cx="4075113" cy="2674937"/>
            <a:chOff x="384" y="672"/>
            <a:chExt cx="2567" cy="1685"/>
          </a:xfrm>
        </p:grpSpPr>
        <p:sp>
          <p:nvSpPr>
            <p:cNvPr id="27655" name="Rectangle 17"/>
            <p:cNvSpPr>
              <a:spLocks noChangeArrowheads="1"/>
            </p:cNvSpPr>
            <p:nvPr/>
          </p:nvSpPr>
          <p:spPr bwMode="auto">
            <a:xfrm>
              <a:off x="1056" y="1152"/>
              <a:ext cx="1584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7656" name="Line 18"/>
            <p:cNvSpPr>
              <a:spLocks noChangeShapeType="1"/>
            </p:cNvSpPr>
            <p:nvPr/>
          </p:nvSpPr>
          <p:spPr bwMode="auto">
            <a:xfrm>
              <a:off x="624" y="139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19"/>
            <p:cNvSpPr>
              <a:spLocks noChangeShapeType="1"/>
            </p:cNvSpPr>
            <p:nvPr/>
          </p:nvSpPr>
          <p:spPr bwMode="auto">
            <a:xfrm>
              <a:off x="624" y="16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Text Box 20"/>
            <p:cNvSpPr txBox="1">
              <a:spLocks noChangeArrowheads="1"/>
            </p:cNvSpPr>
            <p:nvPr/>
          </p:nvSpPr>
          <p:spPr bwMode="auto">
            <a:xfrm>
              <a:off x="404" y="1226"/>
              <a:ext cx="1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</a:p>
          </p:txBody>
        </p:sp>
        <p:sp>
          <p:nvSpPr>
            <p:cNvPr id="27659" name="Text Box 21"/>
            <p:cNvSpPr txBox="1">
              <a:spLocks noChangeArrowheads="1"/>
            </p:cNvSpPr>
            <p:nvPr/>
          </p:nvSpPr>
          <p:spPr bwMode="auto">
            <a:xfrm>
              <a:off x="384" y="149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</a:p>
          </p:txBody>
        </p:sp>
        <p:sp>
          <p:nvSpPr>
            <p:cNvPr id="27660" name="Line 22"/>
            <p:cNvSpPr>
              <a:spLocks noChangeShapeType="1"/>
            </p:cNvSpPr>
            <p:nvPr/>
          </p:nvSpPr>
          <p:spPr bwMode="auto">
            <a:xfrm>
              <a:off x="1344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1" name="Text Box 23"/>
            <p:cNvSpPr txBox="1">
              <a:spLocks noChangeArrowheads="1"/>
            </p:cNvSpPr>
            <p:nvPr/>
          </p:nvSpPr>
          <p:spPr bwMode="auto">
            <a:xfrm>
              <a:off x="1200" y="672"/>
              <a:ext cx="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n</a:t>
              </a:r>
            </a:p>
          </p:txBody>
        </p:sp>
        <p:sp>
          <p:nvSpPr>
            <p:cNvPr id="27662" name="Line 24"/>
            <p:cNvSpPr>
              <a:spLocks noChangeShapeType="1"/>
            </p:cNvSpPr>
            <p:nvPr/>
          </p:nvSpPr>
          <p:spPr bwMode="auto">
            <a:xfrm>
              <a:off x="2160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 Box 25"/>
            <p:cNvSpPr txBox="1">
              <a:spLocks noChangeArrowheads="1"/>
            </p:cNvSpPr>
            <p:nvPr/>
          </p:nvSpPr>
          <p:spPr bwMode="auto">
            <a:xfrm>
              <a:off x="2064" y="674"/>
              <a:ext cx="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27664" name="Line 26"/>
            <p:cNvSpPr>
              <a:spLocks noChangeShapeType="1"/>
            </p:cNvSpPr>
            <p:nvPr/>
          </p:nvSpPr>
          <p:spPr bwMode="auto">
            <a:xfrm>
              <a:off x="2356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Text Box 27"/>
            <p:cNvSpPr txBox="1">
              <a:spLocks noChangeArrowheads="1"/>
            </p:cNvSpPr>
            <p:nvPr/>
          </p:nvSpPr>
          <p:spPr bwMode="auto">
            <a:xfrm>
              <a:off x="2260" y="674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27666" name="Line 28"/>
            <p:cNvSpPr>
              <a:spLocks noChangeShapeType="1"/>
            </p:cNvSpPr>
            <p:nvPr/>
          </p:nvSpPr>
          <p:spPr bwMode="auto">
            <a:xfrm>
              <a:off x="1536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Text Box 29"/>
            <p:cNvSpPr txBox="1">
              <a:spLocks noChangeArrowheads="1"/>
            </p:cNvSpPr>
            <p:nvPr/>
          </p:nvSpPr>
          <p:spPr bwMode="auto">
            <a:xfrm>
              <a:off x="1440" y="672"/>
              <a:ext cx="38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n-1</a:t>
              </a:r>
            </a:p>
          </p:txBody>
        </p:sp>
        <p:sp>
          <p:nvSpPr>
            <p:cNvPr id="27668" name="Line 30"/>
            <p:cNvSpPr>
              <a:spLocks noChangeShapeType="1"/>
            </p:cNvSpPr>
            <p:nvPr/>
          </p:nvSpPr>
          <p:spPr bwMode="auto">
            <a:xfrm>
              <a:off x="1296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Rectangle 32"/>
            <p:cNvSpPr>
              <a:spLocks noChangeArrowheads="1"/>
            </p:cNvSpPr>
            <p:nvPr/>
          </p:nvSpPr>
          <p:spPr bwMode="auto">
            <a:xfrm>
              <a:off x="1152" y="2066"/>
              <a:ext cx="3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4000"/>
                <a:t>n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27670" name="Line 33"/>
            <p:cNvSpPr>
              <a:spLocks noChangeShapeType="1"/>
            </p:cNvSpPr>
            <p:nvPr/>
          </p:nvSpPr>
          <p:spPr bwMode="auto">
            <a:xfrm>
              <a:off x="2228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Rectangle 34"/>
            <p:cNvSpPr>
              <a:spLocks noChangeArrowheads="1"/>
            </p:cNvSpPr>
            <p:nvPr/>
          </p:nvSpPr>
          <p:spPr bwMode="auto">
            <a:xfrm>
              <a:off x="2064" y="2064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000" baseline="-4000"/>
                <a:t>0</a:t>
              </a:r>
              <a:endParaRPr lang="en-US" altLang="en-US" sz="2000" baseline="-12000"/>
            </a:p>
          </p:txBody>
        </p:sp>
        <p:sp>
          <p:nvSpPr>
            <p:cNvPr id="27672" name="Line 35"/>
            <p:cNvSpPr>
              <a:spLocks noChangeShapeType="1"/>
            </p:cNvSpPr>
            <p:nvPr/>
          </p:nvSpPr>
          <p:spPr bwMode="auto">
            <a:xfrm>
              <a:off x="2640" y="148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Text Box 36"/>
            <p:cNvSpPr txBox="1">
              <a:spLocks noChangeArrowheads="1"/>
            </p:cNvSpPr>
            <p:nvPr/>
          </p:nvSpPr>
          <p:spPr bwMode="auto">
            <a:xfrm>
              <a:off x="2736" y="1338"/>
              <a:ext cx="21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E</a:t>
              </a:r>
            </a:p>
          </p:txBody>
        </p:sp>
        <p:sp>
          <p:nvSpPr>
            <p:cNvPr id="27674" name="Text Box 78"/>
            <p:cNvSpPr txBox="1">
              <a:spLocks noChangeArrowheads="1"/>
            </p:cNvSpPr>
            <p:nvPr/>
          </p:nvSpPr>
          <p:spPr bwMode="auto">
            <a:xfrm>
              <a:off x="1084" y="1250"/>
              <a:ext cx="4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 / n</a:t>
              </a:r>
            </a:p>
          </p:txBody>
        </p:sp>
        <p:sp>
          <p:nvSpPr>
            <p:cNvPr id="27675" name="Text Box 79"/>
            <p:cNvSpPr txBox="1">
              <a:spLocks noChangeArrowheads="1"/>
            </p:cNvSpPr>
            <p:nvPr/>
          </p:nvSpPr>
          <p:spPr bwMode="auto">
            <a:xfrm>
              <a:off x="1104" y="1499"/>
              <a:ext cx="38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l / r</a:t>
              </a:r>
            </a:p>
          </p:txBody>
        </p:sp>
      </p:grpSp>
      <p:sp>
        <p:nvSpPr>
          <p:cNvPr id="27654" name="Rectangle 81"/>
          <p:cNvSpPr>
            <a:spLocks noChangeArrowheads="1"/>
          </p:cNvSpPr>
          <p:nvPr/>
        </p:nvSpPr>
        <p:spPr bwMode="auto">
          <a:xfrm>
            <a:off x="4746674" y="971905"/>
            <a:ext cx="4419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12000" dirty="0" err="1"/>
              <a:t>i</a:t>
            </a:r>
            <a:r>
              <a:rPr lang="en-US" altLang="en-US" sz="2400" baseline="-12000" dirty="0"/>
              <a:t> </a:t>
            </a:r>
            <a:r>
              <a:rPr lang="en-US" altLang="en-US" sz="2400" dirty="0"/>
              <a:t>= x</a:t>
            </a:r>
            <a:r>
              <a:rPr lang="en-US" altLang="en-US" sz="2400" baseline="-12000" dirty="0"/>
              <a:t>i-1</a:t>
            </a:r>
            <a:r>
              <a:rPr lang="en-US" altLang="en-US" sz="2400" dirty="0"/>
              <a:t> if E = 1, s = 1, and d = 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x</a:t>
            </a:r>
            <a:r>
              <a:rPr lang="en-US" altLang="en-US" sz="2400" baseline="-12000" dirty="0"/>
              <a:t>i+1 </a:t>
            </a:r>
            <a:r>
              <a:rPr lang="en-US" altLang="en-US" sz="2400" dirty="0"/>
              <a:t>if E = 1, s = 1, and d = 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x</a:t>
            </a:r>
            <a:r>
              <a:rPr lang="en-US" altLang="en-US" sz="2400" baseline="-12000" dirty="0"/>
              <a:t>i     </a:t>
            </a:r>
            <a:r>
              <a:rPr lang="en-US" altLang="en-US" sz="2400" dirty="0"/>
              <a:t>if E = 1, s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0    if E = 0  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A37D99-596B-4AC3-9AD3-B9DA73E8663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867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5565648" cy="905256"/>
          </a:xfrm>
        </p:spPr>
        <p:txBody>
          <a:bodyPr/>
          <a:lstStyle/>
          <a:p>
            <a:pPr eaLnBrk="1" hangingPunct="1"/>
            <a:r>
              <a:rPr lang="en-US" altLang="en-US" dirty="0"/>
              <a:t>Shifter Design</a:t>
            </a:r>
          </a:p>
        </p:txBody>
      </p:sp>
      <p:graphicFrame>
        <p:nvGraphicFramePr>
          <p:cNvPr id="28677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85800" y="3292475"/>
          <a:ext cx="3810000" cy="1492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VISIO" r:id="rId8" imgW="1046767" imgH="514255" progId="Visio.Drawing.6">
                  <p:embed/>
                </p:oleObj>
              </mc:Choice>
              <mc:Fallback>
                <p:oleObj name="VISIO" r:id="rId8" imgW="1046767" imgH="51425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92475"/>
                        <a:ext cx="3810000" cy="1492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5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13974934"/>
              </p:ext>
            </p:extLst>
          </p:nvPr>
        </p:nvGraphicFramePr>
        <p:xfrm>
          <a:off x="4279392" y="1066800"/>
          <a:ext cx="3666041" cy="5454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VISIO" r:id="rId10" imgW="1356360" imgH="2532888" progId="Visio.Drawing.6">
                  <p:embed/>
                </p:oleObj>
              </mc:Choice>
              <mc:Fallback>
                <p:oleObj name="VISIO" r:id="rId10" imgW="1356360" imgH="2532888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9392" y="1066800"/>
                        <a:ext cx="3666041" cy="5454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/>
              <a:t>Barrel Shifter</a:t>
            </a:r>
          </a:p>
        </p:txBody>
      </p:sp>
      <p:sp>
        <p:nvSpPr>
          <p:cNvPr id="29699" name="Rectangle 49"/>
          <p:cNvSpPr>
            <a:spLocks noChangeArrowheads="1"/>
          </p:cNvSpPr>
          <p:nvPr/>
        </p:nvSpPr>
        <p:spPr bwMode="auto">
          <a:xfrm>
            <a:off x="1752600" y="2286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1 shift</a:t>
            </a:r>
          </a:p>
        </p:txBody>
      </p:sp>
      <p:sp>
        <p:nvSpPr>
          <p:cNvPr id="29700" name="Rectangle 51"/>
          <p:cNvSpPr>
            <a:spLocks noChangeArrowheads="1"/>
          </p:cNvSpPr>
          <p:nvPr/>
        </p:nvSpPr>
        <p:spPr bwMode="auto">
          <a:xfrm>
            <a:off x="1752600" y="3429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2 shift</a:t>
            </a:r>
          </a:p>
        </p:txBody>
      </p:sp>
      <p:sp>
        <p:nvSpPr>
          <p:cNvPr id="29701" name="Rectangle 52"/>
          <p:cNvSpPr>
            <a:spLocks noChangeArrowheads="1"/>
          </p:cNvSpPr>
          <p:nvPr/>
        </p:nvSpPr>
        <p:spPr bwMode="auto">
          <a:xfrm>
            <a:off x="1752600" y="4572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4 shift</a:t>
            </a:r>
          </a:p>
        </p:txBody>
      </p:sp>
      <p:sp>
        <p:nvSpPr>
          <p:cNvPr id="29702" name="Line 53"/>
          <p:cNvSpPr>
            <a:spLocks noChangeShapeType="1"/>
          </p:cNvSpPr>
          <p:nvPr/>
        </p:nvSpPr>
        <p:spPr bwMode="auto">
          <a:xfrm>
            <a:off x="2590800" y="175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54"/>
          <p:cNvSpPr>
            <a:spLocks noChangeShapeType="1"/>
          </p:cNvSpPr>
          <p:nvPr/>
        </p:nvSpPr>
        <p:spPr bwMode="auto">
          <a:xfrm flipH="1">
            <a:off x="2438400" y="1905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Line 55"/>
          <p:cNvSpPr>
            <a:spLocks noChangeShapeType="1"/>
          </p:cNvSpPr>
          <p:nvPr/>
        </p:nvSpPr>
        <p:spPr bwMode="auto">
          <a:xfrm>
            <a:off x="2590800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Line 56"/>
          <p:cNvSpPr>
            <a:spLocks noChangeShapeType="1"/>
          </p:cNvSpPr>
          <p:nvPr/>
        </p:nvSpPr>
        <p:spPr bwMode="auto">
          <a:xfrm flipH="1">
            <a:off x="2438400" y="3048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57"/>
          <p:cNvSpPr>
            <a:spLocks noChangeShapeType="1"/>
          </p:cNvSpPr>
          <p:nvPr/>
        </p:nvSpPr>
        <p:spPr bwMode="auto">
          <a:xfrm>
            <a:off x="2590800" y="3962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Line 58"/>
          <p:cNvSpPr>
            <a:spLocks noChangeShapeType="1"/>
          </p:cNvSpPr>
          <p:nvPr/>
        </p:nvSpPr>
        <p:spPr bwMode="auto">
          <a:xfrm flipH="1">
            <a:off x="2438400" y="4191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Text Box 59"/>
          <p:cNvSpPr txBox="1">
            <a:spLocks noChangeArrowheads="1"/>
          </p:cNvSpPr>
          <p:nvPr/>
        </p:nvSpPr>
        <p:spPr bwMode="auto">
          <a:xfrm>
            <a:off x="2438400" y="12985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29709" name="Line 60"/>
          <p:cNvSpPr>
            <a:spLocks noChangeShapeType="1"/>
          </p:cNvSpPr>
          <p:nvPr/>
        </p:nvSpPr>
        <p:spPr bwMode="auto">
          <a:xfrm>
            <a:off x="1066800" y="1676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61"/>
          <p:cNvSpPr>
            <a:spLocks noChangeShapeType="1"/>
          </p:cNvSpPr>
          <p:nvPr/>
        </p:nvSpPr>
        <p:spPr bwMode="auto">
          <a:xfrm>
            <a:off x="1066800" y="4724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Line 62"/>
          <p:cNvSpPr>
            <a:spLocks noChangeShapeType="1"/>
          </p:cNvSpPr>
          <p:nvPr/>
        </p:nvSpPr>
        <p:spPr bwMode="auto">
          <a:xfrm>
            <a:off x="1066800" y="3581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63"/>
          <p:cNvSpPr>
            <a:spLocks noChangeShapeType="1"/>
          </p:cNvSpPr>
          <p:nvPr/>
        </p:nvSpPr>
        <p:spPr bwMode="auto">
          <a:xfrm>
            <a:off x="10668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Line 64"/>
          <p:cNvSpPr>
            <a:spLocks noChangeShapeType="1"/>
          </p:cNvSpPr>
          <p:nvPr/>
        </p:nvSpPr>
        <p:spPr bwMode="auto">
          <a:xfrm>
            <a:off x="762000" y="2667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Text Box 65"/>
          <p:cNvSpPr txBox="1">
            <a:spLocks noChangeArrowheads="1"/>
          </p:cNvSpPr>
          <p:nvPr/>
        </p:nvSpPr>
        <p:spPr bwMode="auto">
          <a:xfrm>
            <a:off x="365126" y="2327276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0</a:t>
            </a:r>
          </a:p>
        </p:txBody>
      </p:sp>
      <p:sp>
        <p:nvSpPr>
          <p:cNvPr id="29715" name="Line 66"/>
          <p:cNvSpPr>
            <a:spLocks noChangeShapeType="1"/>
          </p:cNvSpPr>
          <p:nvPr/>
        </p:nvSpPr>
        <p:spPr bwMode="auto">
          <a:xfrm>
            <a:off x="762000" y="3786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Text Box 67"/>
          <p:cNvSpPr txBox="1">
            <a:spLocks noChangeArrowheads="1"/>
          </p:cNvSpPr>
          <p:nvPr/>
        </p:nvSpPr>
        <p:spPr bwMode="auto">
          <a:xfrm>
            <a:off x="365126" y="34464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1</a:t>
            </a:r>
          </a:p>
        </p:txBody>
      </p:sp>
      <p:sp>
        <p:nvSpPr>
          <p:cNvPr id="29717" name="Line 68"/>
          <p:cNvSpPr>
            <a:spLocks noChangeShapeType="1"/>
          </p:cNvSpPr>
          <p:nvPr/>
        </p:nvSpPr>
        <p:spPr bwMode="auto">
          <a:xfrm>
            <a:off x="762000" y="4929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Text Box 69"/>
          <p:cNvSpPr txBox="1">
            <a:spLocks noChangeArrowheads="1"/>
          </p:cNvSpPr>
          <p:nvPr/>
        </p:nvSpPr>
        <p:spPr bwMode="auto">
          <a:xfrm>
            <a:off x="365126" y="45894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2</a:t>
            </a:r>
          </a:p>
        </p:txBody>
      </p:sp>
      <p:sp>
        <p:nvSpPr>
          <p:cNvPr id="29719" name="Line 70"/>
          <p:cNvSpPr>
            <a:spLocks noChangeShapeType="1"/>
          </p:cNvSpPr>
          <p:nvPr/>
        </p:nvSpPr>
        <p:spPr bwMode="auto">
          <a:xfrm>
            <a:off x="2590800" y="510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Line 71"/>
          <p:cNvSpPr>
            <a:spLocks noChangeShapeType="1"/>
          </p:cNvSpPr>
          <p:nvPr/>
        </p:nvSpPr>
        <p:spPr bwMode="auto">
          <a:xfrm flipH="1">
            <a:off x="2438400" y="52578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1" name="Text Box 72"/>
          <p:cNvSpPr txBox="1">
            <a:spLocks noChangeArrowheads="1"/>
          </p:cNvSpPr>
          <p:nvPr/>
        </p:nvSpPr>
        <p:spPr bwMode="auto">
          <a:xfrm>
            <a:off x="2444750" y="55768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EE8B3D-F243-484B-8079-B779E23EB0B0}"/>
              </a:ext>
            </a:extLst>
          </p:cNvPr>
          <p:cNvGrpSpPr/>
          <p:nvPr/>
        </p:nvGrpSpPr>
        <p:grpSpPr>
          <a:xfrm>
            <a:off x="4572000" y="1554480"/>
            <a:ext cx="3352800" cy="1143000"/>
            <a:chOff x="4572000" y="1447800"/>
            <a:chExt cx="3352800" cy="1143000"/>
          </a:xfrm>
        </p:grpSpPr>
        <p:sp>
          <p:nvSpPr>
            <p:cNvPr id="29722" name="Line 73"/>
            <p:cNvSpPr>
              <a:spLocks noChangeShapeType="1"/>
            </p:cNvSpPr>
            <p:nvPr/>
          </p:nvSpPr>
          <p:spPr bwMode="auto">
            <a:xfrm>
              <a:off x="4572000" y="20574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3" name="Line 74"/>
            <p:cNvSpPr>
              <a:spLocks noChangeShapeType="1"/>
            </p:cNvSpPr>
            <p:nvPr/>
          </p:nvSpPr>
          <p:spPr bwMode="auto">
            <a:xfrm>
              <a:off x="4572000" y="25908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4" name="Line 75"/>
            <p:cNvSpPr>
              <a:spLocks noChangeShapeType="1"/>
            </p:cNvSpPr>
            <p:nvPr/>
          </p:nvSpPr>
          <p:spPr bwMode="auto">
            <a:xfrm>
              <a:off x="54864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76"/>
            <p:cNvSpPr>
              <a:spLocks noChangeShapeType="1"/>
            </p:cNvSpPr>
            <p:nvPr/>
          </p:nvSpPr>
          <p:spPr bwMode="auto">
            <a:xfrm>
              <a:off x="60198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77"/>
            <p:cNvSpPr>
              <a:spLocks noChangeShapeType="1"/>
            </p:cNvSpPr>
            <p:nvPr/>
          </p:nvSpPr>
          <p:spPr bwMode="auto">
            <a:xfrm>
              <a:off x="65532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78"/>
            <p:cNvSpPr>
              <a:spLocks noChangeShapeType="1"/>
            </p:cNvSpPr>
            <p:nvPr/>
          </p:nvSpPr>
          <p:spPr bwMode="auto">
            <a:xfrm>
              <a:off x="70866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Text Box 79"/>
            <p:cNvSpPr txBox="1">
              <a:spLocks noChangeArrowheads="1"/>
            </p:cNvSpPr>
            <p:nvPr/>
          </p:nvSpPr>
          <p:spPr bwMode="auto">
            <a:xfrm>
              <a:off x="5470526" y="20574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29" name="Text Box 80"/>
            <p:cNvSpPr txBox="1">
              <a:spLocks noChangeArrowheads="1"/>
            </p:cNvSpPr>
            <p:nvPr/>
          </p:nvSpPr>
          <p:spPr bwMode="auto">
            <a:xfrm>
              <a:off x="6045201" y="20716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30" name="Text Box 81"/>
            <p:cNvSpPr txBox="1">
              <a:spLocks noChangeArrowheads="1"/>
            </p:cNvSpPr>
            <p:nvPr/>
          </p:nvSpPr>
          <p:spPr bwMode="auto">
            <a:xfrm>
              <a:off x="6553201" y="20716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31" name="Line 82"/>
            <p:cNvSpPr>
              <a:spLocks noChangeShapeType="1"/>
            </p:cNvSpPr>
            <p:nvPr/>
          </p:nvSpPr>
          <p:spPr bwMode="auto">
            <a:xfrm>
              <a:off x="5715000" y="1447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2" name="Line 83"/>
            <p:cNvSpPr>
              <a:spLocks noChangeShapeType="1"/>
            </p:cNvSpPr>
            <p:nvPr/>
          </p:nvSpPr>
          <p:spPr bwMode="auto">
            <a:xfrm flipH="1">
              <a:off x="5410200" y="1676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Line 84"/>
            <p:cNvSpPr>
              <a:spLocks noChangeShapeType="1"/>
            </p:cNvSpPr>
            <p:nvPr/>
          </p:nvSpPr>
          <p:spPr bwMode="auto">
            <a:xfrm>
              <a:off x="5410200" y="1676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4" name="Line 85"/>
            <p:cNvSpPr>
              <a:spLocks noChangeShapeType="1"/>
            </p:cNvSpPr>
            <p:nvPr/>
          </p:nvSpPr>
          <p:spPr bwMode="auto">
            <a:xfrm>
              <a:off x="6248400" y="1447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5" name="Line 86"/>
            <p:cNvSpPr>
              <a:spLocks noChangeShapeType="1"/>
            </p:cNvSpPr>
            <p:nvPr/>
          </p:nvSpPr>
          <p:spPr bwMode="auto">
            <a:xfrm flipH="1">
              <a:off x="5943600" y="1676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6" name="Line 87"/>
            <p:cNvSpPr>
              <a:spLocks noChangeShapeType="1"/>
            </p:cNvSpPr>
            <p:nvPr/>
          </p:nvSpPr>
          <p:spPr bwMode="auto">
            <a:xfrm>
              <a:off x="5943600" y="1676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88"/>
            <p:cNvSpPr>
              <a:spLocks noChangeShapeType="1"/>
            </p:cNvSpPr>
            <p:nvPr/>
          </p:nvSpPr>
          <p:spPr bwMode="auto">
            <a:xfrm>
              <a:off x="6781800" y="1447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8" name="Line 89"/>
            <p:cNvSpPr>
              <a:spLocks noChangeShapeType="1"/>
            </p:cNvSpPr>
            <p:nvPr/>
          </p:nvSpPr>
          <p:spPr bwMode="auto">
            <a:xfrm flipH="1">
              <a:off x="6477000" y="1676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Line 90"/>
            <p:cNvSpPr>
              <a:spLocks noChangeShapeType="1"/>
            </p:cNvSpPr>
            <p:nvPr/>
          </p:nvSpPr>
          <p:spPr bwMode="auto">
            <a:xfrm>
              <a:off x="6477000" y="1676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40" name="Line 91"/>
          <p:cNvSpPr>
            <a:spLocks noChangeShapeType="1"/>
          </p:cNvSpPr>
          <p:nvPr/>
        </p:nvSpPr>
        <p:spPr bwMode="auto">
          <a:xfrm>
            <a:off x="4572000" y="38100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1" name="Line 92"/>
          <p:cNvSpPr>
            <a:spLocks noChangeShapeType="1"/>
          </p:cNvSpPr>
          <p:nvPr/>
        </p:nvSpPr>
        <p:spPr bwMode="auto">
          <a:xfrm>
            <a:off x="4572000" y="4343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2" name="Line 93"/>
          <p:cNvSpPr>
            <a:spLocks noChangeShapeType="1"/>
          </p:cNvSpPr>
          <p:nvPr/>
        </p:nvSpPr>
        <p:spPr bwMode="auto">
          <a:xfrm>
            <a:off x="54864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3" name="Line 94"/>
          <p:cNvSpPr>
            <a:spLocks noChangeShapeType="1"/>
          </p:cNvSpPr>
          <p:nvPr/>
        </p:nvSpPr>
        <p:spPr bwMode="auto">
          <a:xfrm>
            <a:off x="6019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4" name="Line 95"/>
          <p:cNvSpPr>
            <a:spLocks noChangeShapeType="1"/>
          </p:cNvSpPr>
          <p:nvPr/>
        </p:nvSpPr>
        <p:spPr bwMode="auto">
          <a:xfrm>
            <a:off x="65532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5" name="Line 96"/>
          <p:cNvSpPr>
            <a:spLocks noChangeShapeType="1"/>
          </p:cNvSpPr>
          <p:nvPr/>
        </p:nvSpPr>
        <p:spPr bwMode="auto">
          <a:xfrm>
            <a:off x="7086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6" name="Text Box 97"/>
          <p:cNvSpPr txBox="1">
            <a:spLocks noChangeArrowheads="1"/>
          </p:cNvSpPr>
          <p:nvPr/>
        </p:nvSpPr>
        <p:spPr bwMode="auto">
          <a:xfrm>
            <a:off x="5470526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7" name="Text Box 98"/>
          <p:cNvSpPr txBox="1">
            <a:spLocks noChangeArrowheads="1"/>
          </p:cNvSpPr>
          <p:nvPr/>
        </p:nvSpPr>
        <p:spPr bwMode="auto">
          <a:xfrm>
            <a:off x="6045201" y="38242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8" name="Text Box 99"/>
          <p:cNvSpPr txBox="1">
            <a:spLocks noChangeArrowheads="1"/>
          </p:cNvSpPr>
          <p:nvPr/>
        </p:nvSpPr>
        <p:spPr bwMode="auto">
          <a:xfrm>
            <a:off x="6553201" y="38242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9" name="Line 127"/>
          <p:cNvSpPr>
            <a:spLocks noChangeShapeType="1"/>
          </p:cNvSpPr>
          <p:nvPr/>
        </p:nvSpPr>
        <p:spPr bwMode="auto">
          <a:xfrm>
            <a:off x="4953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0" name="Line 128"/>
          <p:cNvSpPr>
            <a:spLocks noChangeShapeType="1"/>
          </p:cNvSpPr>
          <p:nvPr/>
        </p:nvSpPr>
        <p:spPr bwMode="auto">
          <a:xfrm>
            <a:off x="7620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1" name="Text Box 129"/>
          <p:cNvSpPr txBox="1">
            <a:spLocks noChangeArrowheads="1"/>
          </p:cNvSpPr>
          <p:nvPr/>
        </p:nvSpPr>
        <p:spPr bwMode="auto">
          <a:xfrm>
            <a:off x="4902201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52" name="Text Box 130"/>
          <p:cNvSpPr txBox="1">
            <a:spLocks noChangeArrowheads="1"/>
          </p:cNvSpPr>
          <p:nvPr/>
        </p:nvSpPr>
        <p:spPr bwMode="auto">
          <a:xfrm>
            <a:off x="7112001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D2EFBE-9B9E-49D8-BF72-9B34B4647471}"/>
              </a:ext>
            </a:extLst>
          </p:cNvPr>
          <p:cNvGrpSpPr/>
          <p:nvPr/>
        </p:nvGrpSpPr>
        <p:grpSpPr>
          <a:xfrm>
            <a:off x="4206240" y="4724400"/>
            <a:ext cx="3733800" cy="1371600"/>
            <a:chOff x="4419600" y="4724400"/>
            <a:chExt cx="3733800" cy="1371600"/>
          </a:xfrm>
        </p:grpSpPr>
        <p:sp>
          <p:nvSpPr>
            <p:cNvPr id="29753" name="Line 131"/>
            <p:cNvSpPr>
              <a:spLocks noChangeShapeType="1"/>
            </p:cNvSpPr>
            <p:nvPr/>
          </p:nvSpPr>
          <p:spPr bwMode="auto">
            <a:xfrm>
              <a:off x="4419600" y="5562600"/>
              <a:ext cx="3733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4" name="Line 132"/>
            <p:cNvSpPr>
              <a:spLocks noChangeShapeType="1"/>
            </p:cNvSpPr>
            <p:nvPr/>
          </p:nvSpPr>
          <p:spPr bwMode="auto">
            <a:xfrm>
              <a:off x="4419600" y="6096000"/>
              <a:ext cx="3733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5" name="Line 133"/>
            <p:cNvSpPr>
              <a:spLocks noChangeShapeType="1"/>
            </p:cNvSpPr>
            <p:nvPr/>
          </p:nvSpPr>
          <p:spPr bwMode="auto">
            <a:xfrm>
              <a:off x="52578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6" name="Line 134"/>
            <p:cNvSpPr>
              <a:spLocks noChangeShapeType="1"/>
            </p:cNvSpPr>
            <p:nvPr/>
          </p:nvSpPr>
          <p:spPr bwMode="auto">
            <a:xfrm>
              <a:off x="57912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7" name="Line 135"/>
            <p:cNvSpPr>
              <a:spLocks noChangeShapeType="1"/>
            </p:cNvSpPr>
            <p:nvPr/>
          </p:nvSpPr>
          <p:spPr bwMode="auto">
            <a:xfrm>
              <a:off x="63246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8" name="Line 136"/>
            <p:cNvSpPr>
              <a:spLocks noChangeShapeType="1"/>
            </p:cNvSpPr>
            <p:nvPr/>
          </p:nvSpPr>
          <p:spPr bwMode="auto">
            <a:xfrm>
              <a:off x="68580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9" name="Text Box 137"/>
            <p:cNvSpPr txBox="1">
              <a:spLocks noChangeArrowheads="1"/>
            </p:cNvSpPr>
            <p:nvPr/>
          </p:nvSpPr>
          <p:spPr bwMode="auto">
            <a:xfrm>
              <a:off x="5241925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0" name="Text Box 138"/>
            <p:cNvSpPr txBox="1">
              <a:spLocks noChangeArrowheads="1"/>
            </p:cNvSpPr>
            <p:nvPr/>
          </p:nvSpPr>
          <p:spPr bwMode="auto">
            <a:xfrm>
              <a:off x="5816601" y="55768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1" name="Text Box 139"/>
            <p:cNvSpPr txBox="1">
              <a:spLocks noChangeArrowheads="1"/>
            </p:cNvSpPr>
            <p:nvPr/>
          </p:nvSpPr>
          <p:spPr bwMode="auto">
            <a:xfrm>
              <a:off x="6324601" y="55768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2" name="Line 140"/>
            <p:cNvSpPr>
              <a:spLocks noChangeShapeType="1"/>
            </p:cNvSpPr>
            <p:nvPr/>
          </p:nvSpPr>
          <p:spPr bwMode="auto">
            <a:xfrm>
              <a:off x="47244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3" name="Line 141"/>
            <p:cNvSpPr>
              <a:spLocks noChangeShapeType="1"/>
            </p:cNvSpPr>
            <p:nvPr/>
          </p:nvSpPr>
          <p:spPr bwMode="auto">
            <a:xfrm>
              <a:off x="73914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4" name="Text Box 142"/>
            <p:cNvSpPr txBox="1">
              <a:spLocks noChangeArrowheads="1"/>
            </p:cNvSpPr>
            <p:nvPr/>
          </p:nvSpPr>
          <p:spPr bwMode="auto">
            <a:xfrm>
              <a:off x="4673601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5" name="Text Box 143"/>
            <p:cNvSpPr txBox="1">
              <a:spLocks noChangeArrowheads="1"/>
            </p:cNvSpPr>
            <p:nvPr/>
          </p:nvSpPr>
          <p:spPr bwMode="auto">
            <a:xfrm>
              <a:off x="6883401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6" name="Line 144"/>
            <p:cNvSpPr>
              <a:spLocks noChangeShapeType="1"/>
            </p:cNvSpPr>
            <p:nvPr/>
          </p:nvSpPr>
          <p:spPr bwMode="auto">
            <a:xfrm>
              <a:off x="79248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7" name="Text Box 145"/>
            <p:cNvSpPr txBox="1">
              <a:spLocks noChangeArrowheads="1"/>
            </p:cNvSpPr>
            <p:nvPr/>
          </p:nvSpPr>
          <p:spPr bwMode="auto">
            <a:xfrm>
              <a:off x="7391400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8" name="Line 146"/>
            <p:cNvSpPr>
              <a:spLocks noChangeShapeType="1"/>
            </p:cNvSpPr>
            <p:nvPr/>
          </p:nvSpPr>
          <p:spPr bwMode="auto">
            <a:xfrm>
              <a:off x="6477000" y="47244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9" name="Line 147"/>
            <p:cNvSpPr>
              <a:spLocks noChangeShapeType="1"/>
            </p:cNvSpPr>
            <p:nvPr/>
          </p:nvSpPr>
          <p:spPr bwMode="auto">
            <a:xfrm flipH="1">
              <a:off x="5105400" y="4876800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0" name="Line 149"/>
            <p:cNvSpPr>
              <a:spLocks noChangeShapeType="1"/>
            </p:cNvSpPr>
            <p:nvPr/>
          </p:nvSpPr>
          <p:spPr bwMode="auto">
            <a:xfrm>
              <a:off x="7010400" y="47244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1" name="Line 150"/>
            <p:cNvSpPr>
              <a:spLocks noChangeShapeType="1"/>
            </p:cNvSpPr>
            <p:nvPr/>
          </p:nvSpPr>
          <p:spPr bwMode="auto">
            <a:xfrm flipH="1">
              <a:off x="5105400" y="5029200"/>
              <a:ext cx="1905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2" name="Line 151"/>
            <p:cNvSpPr>
              <a:spLocks noChangeShapeType="1"/>
            </p:cNvSpPr>
            <p:nvPr/>
          </p:nvSpPr>
          <p:spPr bwMode="auto">
            <a:xfrm>
              <a:off x="5105400" y="50292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3" name="Line 152"/>
            <p:cNvSpPr>
              <a:spLocks noChangeShapeType="1"/>
            </p:cNvSpPr>
            <p:nvPr/>
          </p:nvSpPr>
          <p:spPr bwMode="auto">
            <a:xfrm>
              <a:off x="7543800" y="47244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4" name="Line 153"/>
            <p:cNvSpPr>
              <a:spLocks noChangeShapeType="1"/>
            </p:cNvSpPr>
            <p:nvPr/>
          </p:nvSpPr>
          <p:spPr bwMode="auto">
            <a:xfrm flipH="1">
              <a:off x="5715000" y="5181600"/>
              <a:ext cx="1828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5" name="Line 154"/>
            <p:cNvSpPr>
              <a:spLocks noChangeShapeType="1"/>
            </p:cNvSpPr>
            <p:nvPr/>
          </p:nvSpPr>
          <p:spPr bwMode="auto">
            <a:xfrm>
              <a:off x="5715000" y="5181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76" name="Line 155"/>
          <p:cNvSpPr>
            <a:spLocks noChangeShapeType="1"/>
          </p:cNvSpPr>
          <p:nvPr/>
        </p:nvSpPr>
        <p:spPr bwMode="auto">
          <a:xfrm>
            <a:off x="61722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7" name="Line 156"/>
          <p:cNvSpPr>
            <a:spLocks noChangeShapeType="1"/>
          </p:cNvSpPr>
          <p:nvPr/>
        </p:nvSpPr>
        <p:spPr bwMode="auto">
          <a:xfrm flipH="1">
            <a:off x="502920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8" name="Line 157"/>
          <p:cNvSpPr>
            <a:spLocks noChangeShapeType="1"/>
          </p:cNvSpPr>
          <p:nvPr/>
        </p:nvSpPr>
        <p:spPr bwMode="auto">
          <a:xfrm>
            <a:off x="5029200" y="3124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9" name="Line 158"/>
          <p:cNvSpPr>
            <a:spLocks noChangeShapeType="1"/>
          </p:cNvSpPr>
          <p:nvPr/>
        </p:nvSpPr>
        <p:spPr bwMode="auto">
          <a:xfrm>
            <a:off x="67056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0" name="Line 159"/>
          <p:cNvSpPr>
            <a:spLocks noChangeShapeType="1"/>
          </p:cNvSpPr>
          <p:nvPr/>
        </p:nvSpPr>
        <p:spPr bwMode="auto">
          <a:xfrm flipH="1">
            <a:off x="53340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1" name="Line 160"/>
          <p:cNvSpPr>
            <a:spLocks noChangeShapeType="1"/>
          </p:cNvSpPr>
          <p:nvPr/>
        </p:nvSpPr>
        <p:spPr bwMode="auto">
          <a:xfrm>
            <a:off x="53340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2" name="Line 161"/>
          <p:cNvSpPr>
            <a:spLocks noChangeShapeType="1"/>
          </p:cNvSpPr>
          <p:nvPr/>
        </p:nvSpPr>
        <p:spPr bwMode="auto">
          <a:xfrm>
            <a:off x="56388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3" name="Line 162"/>
          <p:cNvSpPr>
            <a:spLocks noChangeShapeType="1"/>
          </p:cNvSpPr>
          <p:nvPr/>
        </p:nvSpPr>
        <p:spPr bwMode="auto">
          <a:xfrm flipH="1">
            <a:off x="5943600" y="3429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4" name="Line 163"/>
          <p:cNvSpPr>
            <a:spLocks noChangeShapeType="1"/>
          </p:cNvSpPr>
          <p:nvPr/>
        </p:nvSpPr>
        <p:spPr bwMode="auto">
          <a:xfrm>
            <a:off x="59436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5" name="Text Box 164"/>
          <p:cNvSpPr txBox="1">
            <a:spLocks noChangeArrowheads="1"/>
          </p:cNvSpPr>
          <p:nvPr/>
        </p:nvSpPr>
        <p:spPr bwMode="auto">
          <a:xfrm>
            <a:off x="781050" y="1236664"/>
            <a:ext cx="7312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shift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6E9463-9591-467B-90E1-0869FBE6C68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0"/>
            <a:ext cx="8305800" cy="1371600"/>
          </a:xfrm>
        </p:spPr>
        <p:txBody>
          <a:bodyPr/>
          <a:lstStyle/>
          <a:p>
            <a:pPr eaLnBrk="1" hangingPunct="1"/>
            <a:r>
              <a:rPr lang="en-US" altLang="en-US" dirty="0"/>
              <a:t>Shifters as Multipliers and Dividers</a:t>
            </a:r>
          </a:p>
        </p:txBody>
      </p:sp>
      <p:sp>
        <p:nvSpPr>
          <p:cNvPr id="30725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A left shift by </a:t>
            </a:r>
            <a:r>
              <a:rPr lang="en-US" altLang="en-US" sz="2400" i="1" dirty="0"/>
              <a:t>N</a:t>
            </a:r>
            <a:r>
              <a:rPr lang="en-US" altLang="en-US" sz="2400" dirty="0"/>
              <a:t> bits multiplies a number by 2</a:t>
            </a:r>
            <a:r>
              <a:rPr lang="en-US" altLang="en-US" sz="2400" i="1" baseline="30000" dirty="0"/>
              <a:t>N</a:t>
            </a:r>
          </a:p>
          <a:p>
            <a:pPr lvl="1" eaLnBrk="1" hangingPunct="1"/>
            <a:r>
              <a:rPr lang="en-US" altLang="en-US" sz="2400" dirty="0"/>
              <a:t>Ex: 00001 &lt;&lt; 2  = 00100  (1 </a:t>
            </a:r>
            <a:r>
              <a:rPr lang="en-US" altLang="en-US" sz="2400" dirty="0">
                <a:cs typeface="Times New Roman" pitchFamily="18" charset="0"/>
              </a:rPr>
              <a:t>×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4)</a:t>
            </a:r>
          </a:p>
          <a:p>
            <a:pPr lvl="1" eaLnBrk="1" hangingPunct="1"/>
            <a:r>
              <a:rPr lang="en-US" altLang="en-US" sz="2400" dirty="0"/>
              <a:t>Ex: 11101 &lt;&lt; 2  = 10100  (-3 </a:t>
            </a:r>
            <a:r>
              <a:rPr lang="en-US" altLang="en-US" sz="2400" dirty="0">
                <a:cs typeface="Times New Roman" pitchFamily="18" charset="0"/>
              </a:rPr>
              <a:t>×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-12)</a:t>
            </a:r>
            <a:endParaRPr lang="en-US" altLang="en-US" sz="2400" dirty="0"/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The arithmetic right shift by </a:t>
            </a:r>
            <a:r>
              <a:rPr lang="en-US" altLang="en-US" sz="2400" i="1" dirty="0"/>
              <a:t>N</a:t>
            </a:r>
            <a:r>
              <a:rPr lang="en-US" altLang="en-US" sz="2400" dirty="0"/>
              <a:t> divides a number by 2</a:t>
            </a:r>
            <a:r>
              <a:rPr lang="en-US" altLang="en-US" sz="2400" i="1" baseline="30000" dirty="0"/>
              <a:t>N</a:t>
            </a:r>
          </a:p>
          <a:p>
            <a:pPr lvl="1" eaLnBrk="1" hangingPunct="1"/>
            <a:r>
              <a:rPr lang="en-US" altLang="en-US" sz="2400" dirty="0"/>
              <a:t>Ex: 01000 &gt;&gt;&gt; 2 = 00010  (8 </a:t>
            </a:r>
            <a:r>
              <a:rPr lang="en-US" altLang="en-US" sz="2400" dirty="0">
                <a:cs typeface="Times New Roman" pitchFamily="18" charset="0"/>
              </a:rPr>
              <a:t>÷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2)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/>
              <a:t>Ex: 10000 &gt;&gt;&gt; 2 = 11100  (-16 </a:t>
            </a:r>
            <a:r>
              <a:rPr lang="en-US" altLang="en-US" sz="2400" dirty="0">
                <a:cs typeface="Times New Roman" pitchFamily="18" charset="0"/>
              </a:rPr>
              <a:t>÷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-4)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2304</TotalTime>
  <Words>1362</Words>
  <Application>Microsoft Office PowerPoint</Application>
  <PresentationFormat>On-screen Show (4:3)</PresentationFormat>
  <Paragraphs>442</Paragraphs>
  <Slides>27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Times New Roman</vt:lpstr>
      <vt:lpstr>Default Design</vt:lpstr>
      <vt:lpstr>VISIO</vt:lpstr>
      <vt:lpstr>Visio</vt:lpstr>
      <vt:lpstr>CSE 140 Lecture 12 Standard Combinational Modules</vt:lpstr>
      <vt:lpstr>Part III. Standard Modules</vt:lpstr>
      <vt:lpstr>Multiplexer</vt:lpstr>
      <vt:lpstr>Interconnect: Decoder, Encoder, Mux, DeMux</vt:lpstr>
      <vt:lpstr>Multiplexer Definition</vt:lpstr>
      <vt:lpstr>3. Mux (Multiplexer) Definition: A digital module that selects one of data inputs according to the binary address of the selector.</vt:lpstr>
      <vt:lpstr>FPGA: Field Programmable Gate Array (Intel, AMD)</vt:lpstr>
      <vt:lpstr>Multiplexer (Mux): Definition</vt:lpstr>
      <vt:lpstr>Multiplexer (Mux): Definition</vt:lpstr>
      <vt:lpstr>PowerPoint Presentation</vt:lpstr>
      <vt:lpstr>Multiplexer Definition: 4-input mux</vt:lpstr>
      <vt:lpstr>Multiplexer: Logic Diagram</vt:lpstr>
      <vt:lpstr>Multiplexer Application: universal set {Mux}</vt:lpstr>
      <vt:lpstr>Multiplexer Application</vt:lpstr>
      <vt:lpstr>Multiplexer Application: universal set {Mux}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Demultiplexers</vt:lpstr>
      <vt:lpstr>Shifters</vt:lpstr>
      <vt:lpstr>Shifter</vt:lpstr>
      <vt:lpstr>Shifter Design</vt:lpstr>
      <vt:lpstr>Barrel Shifter</vt:lpstr>
      <vt:lpstr>Shifters as Multipliers and Dividers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166</cp:revision>
  <cp:lastPrinted>2016-02-25T19:30:31Z</cp:lastPrinted>
  <dcterms:created xsi:type="dcterms:W3CDTF">2002-04-20T15:43:59Z</dcterms:created>
  <dcterms:modified xsi:type="dcterms:W3CDTF">2022-05-19T17:06:39Z</dcterms:modified>
</cp:coreProperties>
</file>