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99" r:id="rId4"/>
    <p:sldId id="284" r:id="rId5"/>
    <p:sldId id="302" r:id="rId6"/>
    <p:sldId id="288" r:id="rId7"/>
    <p:sldId id="290" r:id="rId8"/>
    <p:sldId id="274" r:id="rId9"/>
    <p:sldId id="285" r:id="rId10"/>
    <p:sldId id="300" r:id="rId11"/>
    <p:sldId id="301" r:id="rId12"/>
    <p:sldId id="298" r:id="rId13"/>
    <p:sldId id="292" r:id="rId14"/>
    <p:sldId id="293" r:id="rId15"/>
    <p:sldId id="276" r:id="rId16"/>
    <p:sldId id="297" r:id="rId17"/>
    <p:sldId id="287" r:id="rId18"/>
    <p:sldId id="267" r:id="rId19"/>
    <p:sldId id="277" r:id="rId20"/>
    <p:sldId id="294" r:id="rId21"/>
    <p:sldId id="289" r:id="rId22"/>
    <p:sldId id="291" r:id="rId23"/>
    <p:sldId id="278" r:id="rId24"/>
    <p:sldId id="295" r:id="rId25"/>
    <p:sldId id="296" r:id="rId26"/>
    <p:sldId id="281" r:id="rId27"/>
    <p:sldId id="283" r:id="rId28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99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90" y="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829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1263"/>
            <a:ext cx="298132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9C53CD8-5B1C-4EFD-8C41-CB17F29745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32917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8C3B098-2EAC-44A2-8277-EF2A0597F641}" type="slidenum">
              <a:rPr lang="en-US" altLang="en-US" smtClean="0"/>
              <a:pPr eaLnBrk="1" hangingPunct="1"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2662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662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8C3B098-2EAC-44A2-8277-EF2A0597F641}" type="slidenum">
              <a:rPr lang="en-US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2662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662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9E057E3-241E-4EC7-A90E-CD2184E7892C}" type="slidenum">
              <a:rPr lang="en-US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9E057E3-241E-4EC7-A90E-CD2184E7892C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7176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7581510-019E-484A-8630-2E3F7347FBEB}" type="slidenum">
              <a:rPr lang="en-US" altLang="en-US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7581510-019E-484A-8630-2E3F7347FBEB}" type="slidenum">
              <a:rPr lang="en-US" altLang="en-US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3F0E9A0-C923-4205-8248-544796C5CDBF}" type="slidenum">
              <a:rPr lang="en-US" altLang="en-US" smtClean="0"/>
              <a:pPr eaLnBrk="1" hangingPunct="1">
                <a:spcBef>
                  <a:spcPct val="0"/>
                </a:spcBef>
              </a:pPr>
              <a:t>13</a:t>
            </a:fld>
            <a:endParaRPr lang="en-US" alt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3559AC3-2C21-4F1C-B6BB-A0901C5F72E1}" type="slidenum">
              <a:rPr lang="en-US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FDD3384-291F-4E68-A11A-430EB549DC26}" type="slidenum">
              <a:rPr lang="en-US" altLang="en-US" smtClean="0"/>
              <a:pPr eaLnBrk="1" hangingPunct="1"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solidFill>
            <a:srgbClr val="FFFFFF"/>
          </a:solidFill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A9790-BFF9-422F-8B1A-973A5D039C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8838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BD14A-27B1-4931-9A82-3942A13F3E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197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D5507-9712-4256-AAC1-ACE59205C1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7358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C4F56F-9D38-4DF9-A92A-18BE752E69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0029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7F88D-E55D-42DB-861C-4BE9F2A81B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376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43CB44-D84D-4E1D-9DE8-EC3217F300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4055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D02771-3FC1-40ED-A7AD-0A9F8429EA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2347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71AE79-2721-431F-ABA4-58B69892FF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039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5F6D4-147E-4F5D-B533-346D0535EF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936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07E64-3598-49B3-BD68-4C54139BC1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2935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ED931-ADC0-494E-A1AB-E7886B47AF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4357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5C5FEFD-14C0-4D55-BEEE-B33A72DB1B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2.xml"/><Relationship Id="rId7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7.xml"/><Relationship Id="rId7" Type="http://schemas.openxmlformats.org/officeDocument/2006/relationships/oleObject" Target="../embeddings/oleObject3.bin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tags" Target="../tags/tag10.xml"/><Relationship Id="rId7" Type="http://schemas.openxmlformats.org/officeDocument/2006/relationships/oleObject" Target="../embeddings/oleObject4.bin"/><Relationship Id="rId2" Type="http://schemas.openxmlformats.org/officeDocument/2006/relationships/tags" Target="../tags/tag9.xml"/><Relationship Id="rId1" Type="http://schemas.openxmlformats.org/officeDocument/2006/relationships/vmlDrawing" Target="../drawings/vmlDrawing4.v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B38BE67-F595-43A7-A3C2-7685B2EE850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08310" y="1700775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CSE 140 Lecture 11</a:t>
            </a:r>
            <a:br>
              <a:rPr lang="en-US" altLang="en-US" sz="4000" dirty="0"/>
            </a:br>
            <a:r>
              <a:rPr lang="en-US" altLang="en-US" sz="4000" dirty="0"/>
              <a:t>Standard Combinational Modules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99600" y="3774645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en-US" dirty="0"/>
              <a:t>CK Cheng</a:t>
            </a:r>
          </a:p>
          <a:p>
            <a:pPr eaLnBrk="1" hangingPunct="1"/>
            <a:r>
              <a:rPr lang="en-US" altLang="en-US" dirty="0"/>
              <a:t>CSE Dept.</a:t>
            </a:r>
          </a:p>
          <a:p>
            <a:pPr eaLnBrk="1" hangingPunct="1"/>
            <a:r>
              <a:rPr lang="en-US" altLang="en-US" dirty="0"/>
              <a:t>UC San Diego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611CDE9-CE7F-49F6-96E5-BF723CB0C86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8110750" cy="10668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Part III - Standard Combinational Modules</a:t>
            </a:r>
          </a:p>
        </p:txBody>
      </p:sp>
      <p:sp>
        <p:nvSpPr>
          <p:cNvPr id="3076" name="Text Box 33"/>
          <p:cNvSpPr txBox="1">
            <a:spLocks noChangeArrowheads="1"/>
          </p:cNvSpPr>
          <p:nvPr/>
        </p:nvSpPr>
        <p:spPr bwMode="auto">
          <a:xfrm>
            <a:off x="885120" y="1329527"/>
            <a:ext cx="7239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Introduction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Decoder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400" dirty="0"/>
              <a:t>Behavior, Logic, Usage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Encoder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Multiplexer (Mux)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400" dirty="0"/>
              <a:t>Behavior, Logic, Usage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 err="1"/>
              <a:t>Demultiplexier</a:t>
            </a:r>
            <a:r>
              <a:rPr lang="en-US" altLang="en-US" sz="2800" dirty="0"/>
              <a:t> (</a:t>
            </a:r>
            <a:r>
              <a:rPr lang="en-US" altLang="en-US" sz="2800" dirty="0" err="1"/>
              <a:t>DeMux</a:t>
            </a:r>
            <a:r>
              <a:rPr lang="en-US" altLang="en-US" sz="2800" dirty="0"/>
              <a:t>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611CDE9-CE7F-49F6-96E5-BF723CB0C86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8110750" cy="10668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Part III - Standard Combinational Modules</a:t>
            </a:r>
          </a:p>
        </p:txBody>
      </p:sp>
      <p:sp>
        <p:nvSpPr>
          <p:cNvPr id="3076" name="Text Box 33"/>
          <p:cNvSpPr txBox="1">
            <a:spLocks noChangeArrowheads="1"/>
          </p:cNvSpPr>
          <p:nvPr/>
        </p:nvSpPr>
        <p:spPr bwMode="auto">
          <a:xfrm>
            <a:off x="885120" y="1329527"/>
            <a:ext cx="72390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C00000"/>
                </a:solidFill>
              </a:rPr>
              <a:t>Signal Transport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Decoder: Decode address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Encoder: Encode address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Multiplexer (Mux): Select data by address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 err="1"/>
              <a:t>Demultiplexier</a:t>
            </a:r>
            <a:r>
              <a:rPr lang="en-US" altLang="en-US" sz="2800" dirty="0"/>
              <a:t> (</a:t>
            </a:r>
            <a:r>
              <a:rPr lang="en-US" altLang="en-US" sz="2800" dirty="0" err="1"/>
              <a:t>DeMux</a:t>
            </a:r>
            <a:r>
              <a:rPr lang="en-US" altLang="en-US" sz="2800" dirty="0"/>
              <a:t>): Direct data by address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Shifter: Shift bit location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C00000"/>
                </a:solidFill>
              </a:rPr>
              <a:t>Data Operator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Adder: Add two binary numbers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Multiplier: Multiply two binary numbers</a:t>
            </a:r>
          </a:p>
        </p:txBody>
      </p:sp>
    </p:spTree>
    <p:extLst>
      <p:ext uri="{BB962C8B-B14F-4D97-AF65-F5344CB8AC3E}">
        <p14:creationId xmlns:p14="http://schemas.microsoft.com/office/powerpoint/2010/main" val="1388993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9DC5FFC-BC71-46BB-82C7-40582A3C150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46088" y="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chemeClr val="tx1"/>
                </a:solidFill>
              </a:rPr>
              <a:t>Interconnect: Decoder, Encoder, Mux, DeMux</a:t>
            </a:r>
          </a:p>
        </p:txBody>
      </p:sp>
      <p:sp>
        <p:nvSpPr>
          <p:cNvPr id="4100" name="TextBox 1"/>
          <p:cNvSpPr txBox="1">
            <a:spLocks noChangeArrowheads="1"/>
          </p:cNvSpPr>
          <p:nvPr/>
        </p:nvSpPr>
        <p:spPr bwMode="auto">
          <a:xfrm>
            <a:off x="1230765" y="971080"/>
            <a:ext cx="15023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Processors</a:t>
            </a: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3432655" y="5067465"/>
            <a:ext cx="552926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Decoder: Decode the address to assert the addressed device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Mux: Select the inputs according to the index addressed by the control signals</a:t>
            </a:r>
          </a:p>
        </p:txBody>
      </p:sp>
      <p:grpSp>
        <p:nvGrpSpPr>
          <p:cNvPr id="4102" name="Group 5"/>
          <p:cNvGrpSpPr>
            <a:grpSpLocks/>
          </p:cNvGrpSpPr>
          <p:nvPr/>
        </p:nvGrpSpPr>
        <p:grpSpPr bwMode="auto">
          <a:xfrm>
            <a:off x="1284768" y="963306"/>
            <a:ext cx="6701303" cy="4878388"/>
            <a:chOff x="1725208" y="1200775"/>
            <a:chExt cx="6701736" cy="4877763"/>
          </a:xfrm>
        </p:grpSpPr>
        <p:sp>
          <p:nvSpPr>
            <p:cNvPr id="4103" name="Rectangle 5"/>
            <p:cNvSpPr>
              <a:spLocks noChangeArrowheads="1"/>
            </p:cNvSpPr>
            <p:nvPr/>
          </p:nvSpPr>
          <p:spPr bwMode="auto">
            <a:xfrm>
              <a:off x="1861842" y="1649800"/>
              <a:ext cx="874461" cy="9841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P1</a:t>
              </a:r>
            </a:p>
          </p:txBody>
        </p:sp>
        <p:sp>
          <p:nvSpPr>
            <p:cNvPr id="4104" name="Text Box 6"/>
            <p:cNvSpPr txBox="1">
              <a:spLocks noChangeArrowheads="1"/>
            </p:cNvSpPr>
            <p:nvPr/>
          </p:nvSpPr>
          <p:spPr bwMode="auto">
            <a:xfrm>
              <a:off x="6456406" y="1696958"/>
              <a:ext cx="1970538" cy="461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Memory Bank</a:t>
              </a:r>
            </a:p>
          </p:txBody>
        </p:sp>
        <p:sp>
          <p:nvSpPr>
            <p:cNvPr id="4105" name="Text Box 7"/>
            <p:cNvSpPr txBox="1">
              <a:spLocks noChangeArrowheads="1"/>
            </p:cNvSpPr>
            <p:nvPr/>
          </p:nvSpPr>
          <p:spPr bwMode="auto">
            <a:xfrm>
              <a:off x="3514761" y="1669350"/>
              <a:ext cx="766607" cy="461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Mux</a:t>
              </a:r>
            </a:p>
          </p:txBody>
        </p:sp>
        <p:sp>
          <p:nvSpPr>
            <p:cNvPr id="4106" name="Rectangle 9"/>
            <p:cNvSpPr>
              <a:spLocks noChangeArrowheads="1"/>
            </p:cNvSpPr>
            <p:nvPr/>
          </p:nvSpPr>
          <p:spPr bwMode="auto">
            <a:xfrm>
              <a:off x="1861842" y="2929213"/>
              <a:ext cx="874461" cy="9841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P2</a:t>
              </a:r>
            </a:p>
          </p:txBody>
        </p:sp>
        <p:sp>
          <p:nvSpPr>
            <p:cNvPr id="4107" name="Rectangle 10"/>
            <p:cNvSpPr>
              <a:spLocks noChangeArrowheads="1"/>
            </p:cNvSpPr>
            <p:nvPr/>
          </p:nvSpPr>
          <p:spPr bwMode="auto">
            <a:xfrm>
              <a:off x="1861842" y="5094374"/>
              <a:ext cx="874461" cy="9841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Pk</a:t>
              </a:r>
            </a:p>
          </p:txBody>
        </p:sp>
        <p:grpSp>
          <p:nvGrpSpPr>
            <p:cNvPr id="4108" name="Group 11"/>
            <p:cNvGrpSpPr>
              <a:grpSpLocks/>
            </p:cNvGrpSpPr>
            <p:nvPr/>
          </p:nvGrpSpPr>
          <p:grpSpPr bwMode="auto">
            <a:xfrm>
              <a:off x="6671378" y="2240298"/>
              <a:ext cx="1311692" cy="590499"/>
              <a:chOff x="3216" y="2256"/>
              <a:chExt cx="720" cy="288"/>
            </a:xfrm>
          </p:grpSpPr>
          <p:sp>
            <p:nvSpPr>
              <p:cNvPr id="4167" name="Rectangle 12"/>
              <p:cNvSpPr>
                <a:spLocks noChangeArrowheads="1"/>
              </p:cNvSpPr>
              <p:nvPr/>
            </p:nvSpPr>
            <p:spPr bwMode="auto">
              <a:xfrm>
                <a:off x="3216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8" name="Rectangle 13"/>
              <p:cNvSpPr>
                <a:spLocks noChangeArrowheads="1"/>
              </p:cNvSpPr>
              <p:nvPr/>
            </p:nvSpPr>
            <p:spPr bwMode="auto">
              <a:xfrm>
                <a:off x="3408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9" name="Rectangle 14"/>
              <p:cNvSpPr>
                <a:spLocks noChangeArrowheads="1"/>
              </p:cNvSpPr>
              <p:nvPr/>
            </p:nvSpPr>
            <p:spPr bwMode="auto">
              <a:xfrm>
                <a:off x="3600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70" name="Rectangle 15"/>
              <p:cNvSpPr>
                <a:spLocks noChangeArrowheads="1"/>
              </p:cNvSpPr>
              <p:nvPr/>
            </p:nvSpPr>
            <p:spPr bwMode="auto">
              <a:xfrm>
                <a:off x="3792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4109" name="Group 16"/>
            <p:cNvGrpSpPr>
              <a:grpSpLocks/>
            </p:cNvGrpSpPr>
            <p:nvPr/>
          </p:nvGrpSpPr>
          <p:grpSpPr bwMode="auto">
            <a:xfrm>
              <a:off x="6671378" y="3027630"/>
              <a:ext cx="1311692" cy="590499"/>
              <a:chOff x="3216" y="2256"/>
              <a:chExt cx="720" cy="288"/>
            </a:xfrm>
          </p:grpSpPr>
          <p:sp>
            <p:nvSpPr>
              <p:cNvPr id="4163" name="Rectangle 17"/>
              <p:cNvSpPr>
                <a:spLocks noChangeArrowheads="1"/>
              </p:cNvSpPr>
              <p:nvPr/>
            </p:nvSpPr>
            <p:spPr bwMode="auto">
              <a:xfrm>
                <a:off x="3216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4" name="Rectangle 18"/>
              <p:cNvSpPr>
                <a:spLocks noChangeArrowheads="1"/>
              </p:cNvSpPr>
              <p:nvPr/>
            </p:nvSpPr>
            <p:spPr bwMode="auto">
              <a:xfrm>
                <a:off x="3408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5" name="Rectangle 19"/>
              <p:cNvSpPr>
                <a:spLocks noChangeArrowheads="1"/>
              </p:cNvSpPr>
              <p:nvPr/>
            </p:nvSpPr>
            <p:spPr bwMode="auto">
              <a:xfrm>
                <a:off x="3600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6" name="Rectangle 20"/>
              <p:cNvSpPr>
                <a:spLocks noChangeArrowheads="1"/>
              </p:cNvSpPr>
              <p:nvPr/>
            </p:nvSpPr>
            <p:spPr bwMode="auto">
              <a:xfrm>
                <a:off x="3792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4110" name="Line 21"/>
            <p:cNvSpPr>
              <a:spLocks noChangeShapeType="1"/>
            </p:cNvSpPr>
            <p:nvPr/>
          </p:nvSpPr>
          <p:spPr bwMode="auto">
            <a:xfrm>
              <a:off x="4090873" y="2929213"/>
              <a:ext cx="384762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1" name="Line 22"/>
            <p:cNvSpPr>
              <a:spLocks noChangeShapeType="1"/>
            </p:cNvSpPr>
            <p:nvPr/>
          </p:nvSpPr>
          <p:spPr bwMode="auto">
            <a:xfrm flipV="1">
              <a:off x="6846270" y="2830797"/>
              <a:ext cx="0" cy="1968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2" name="Line 23"/>
            <p:cNvSpPr>
              <a:spLocks noChangeShapeType="1"/>
            </p:cNvSpPr>
            <p:nvPr/>
          </p:nvSpPr>
          <p:spPr bwMode="auto">
            <a:xfrm flipV="1">
              <a:off x="7196055" y="2830797"/>
              <a:ext cx="0" cy="1968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3" name="Line 24"/>
            <p:cNvSpPr>
              <a:spLocks noChangeShapeType="1"/>
            </p:cNvSpPr>
            <p:nvPr/>
          </p:nvSpPr>
          <p:spPr bwMode="auto">
            <a:xfrm flipV="1">
              <a:off x="7545839" y="2830797"/>
              <a:ext cx="0" cy="1968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4" name="Line 25"/>
            <p:cNvSpPr>
              <a:spLocks noChangeShapeType="1"/>
            </p:cNvSpPr>
            <p:nvPr/>
          </p:nvSpPr>
          <p:spPr bwMode="auto">
            <a:xfrm flipV="1">
              <a:off x="7895623" y="2830797"/>
              <a:ext cx="0" cy="1968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5" name="Rectangle 26"/>
            <p:cNvSpPr>
              <a:spLocks noChangeArrowheads="1"/>
            </p:cNvSpPr>
            <p:nvPr/>
          </p:nvSpPr>
          <p:spPr bwMode="auto">
            <a:xfrm>
              <a:off x="3698210" y="2007439"/>
              <a:ext cx="174892" cy="49208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116" name="Rectangle 27"/>
            <p:cNvSpPr>
              <a:spLocks noChangeArrowheads="1"/>
            </p:cNvSpPr>
            <p:nvPr/>
          </p:nvSpPr>
          <p:spPr bwMode="auto">
            <a:xfrm>
              <a:off x="3679993" y="2975035"/>
              <a:ext cx="174892" cy="492082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cxnSp>
          <p:nvCxnSpPr>
            <p:cNvPr id="4117" name="AutoShape 28"/>
            <p:cNvCxnSpPr>
              <a:cxnSpLocks noChangeShapeType="1"/>
            </p:cNvCxnSpPr>
            <p:nvPr/>
          </p:nvCxnSpPr>
          <p:spPr bwMode="auto">
            <a:xfrm>
              <a:off x="2736303" y="1945049"/>
              <a:ext cx="961907" cy="147624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18" name="AutoShape 29"/>
            <p:cNvCxnSpPr>
              <a:cxnSpLocks noChangeShapeType="1"/>
            </p:cNvCxnSpPr>
            <p:nvPr/>
          </p:nvCxnSpPr>
          <p:spPr bwMode="auto">
            <a:xfrm flipV="1">
              <a:off x="2736303" y="2191091"/>
              <a:ext cx="961907" cy="1131788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19" name="AutoShape 30"/>
            <p:cNvCxnSpPr>
              <a:cxnSpLocks noChangeShapeType="1"/>
            </p:cNvCxnSpPr>
            <p:nvPr/>
          </p:nvCxnSpPr>
          <p:spPr bwMode="auto">
            <a:xfrm>
              <a:off x="3348426" y="2437131"/>
              <a:ext cx="34978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0" name="AutoShape 31"/>
            <p:cNvCxnSpPr>
              <a:cxnSpLocks noChangeShapeType="1"/>
            </p:cNvCxnSpPr>
            <p:nvPr/>
          </p:nvCxnSpPr>
          <p:spPr bwMode="auto">
            <a:xfrm rot="10800000">
              <a:off x="2708976" y="2242349"/>
              <a:ext cx="961907" cy="738123"/>
            </a:xfrm>
            <a:prstGeom prst="bentConnector3">
              <a:avLst>
                <a:gd name="adj1" fmla="val 55111"/>
              </a:avLst>
            </a:prstGeom>
            <a:noFill/>
            <a:ln w="28575">
              <a:solidFill>
                <a:schemeClr val="accent2"/>
              </a:solidFill>
              <a:prstDash val="sysDot"/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1" name="AutoShape 32"/>
            <p:cNvCxnSpPr>
              <a:cxnSpLocks noChangeShapeType="1"/>
            </p:cNvCxnSpPr>
            <p:nvPr/>
          </p:nvCxnSpPr>
          <p:spPr bwMode="auto">
            <a:xfrm rot="10800000" flipV="1">
              <a:off x="2708976" y="3085039"/>
              <a:ext cx="1031136" cy="385464"/>
            </a:xfrm>
            <a:prstGeom prst="bentConnector3">
              <a:avLst>
                <a:gd name="adj1" fmla="val 64838"/>
              </a:avLst>
            </a:prstGeom>
            <a:noFill/>
            <a:ln w="28575">
              <a:solidFill>
                <a:schemeClr val="accent2"/>
              </a:solidFill>
              <a:prstDash val="sysDot"/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2" name="AutoShape 33"/>
            <p:cNvCxnSpPr>
              <a:cxnSpLocks noChangeShapeType="1"/>
            </p:cNvCxnSpPr>
            <p:nvPr/>
          </p:nvCxnSpPr>
          <p:spPr bwMode="auto">
            <a:xfrm rot="10800000" flipV="1">
              <a:off x="2736303" y="3372087"/>
              <a:ext cx="961907" cy="2411202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accent2"/>
              </a:solidFill>
              <a:prstDash val="sysDot"/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23" name="Line 37"/>
            <p:cNvSpPr>
              <a:spLocks noChangeShapeType="1"/>
            </p:cNvSpPr>
            <p:nvPr/>
          </p:nvSpPr>
          <p:spPr bwMode="auto">
            <a:xfrm>
              <a:off x="3348426" y="2437131"/>
              <a:ext cx="0" cy="28540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4" name="Line 38"/>
            <p:cNvSpPr>
              <a:spLocks noChangeShapeType="1"/>
            </p:cNvSpPr>
            <p:nvPr/>
          </p:nvSpPr>
          <p:spPr bwMode="auto">
            <a:xfrm flipH="1">
              <a:off x="2736303" y="5291207"/>
              <a:ext cx="61212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5" name="Text Box 39"/>
            <p:cNvSpPr txBox="1">
              <a:spLocks noChangeArrowheads="1"/>
            </p:cNvSpPr>
            <p:nvPr/>
          </p:nvSpPr>
          <p:spPr bwMode="auto">
            <a:xfrm>
              <a:off x="3459556" y="3402842"/>
              <a:ext cx="1090433" cy="461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err="1"/>
                <a:t>Demux</a:t>
              </a:r>
              <a:endParaRPr lang="en-US" altLang="en-US" sz="2400" dirty="0"/>
            </a:p>
          </p:txBody>
        </p:sp>
        <p:sp>
          <p:nvSpPr>
            <p:cNvPr id="4126" name="Line 40"/>
            <p:cNvSpPr>
              <a:spLocks noChangeShapeType="1"/>
            </p:cNvSpPr>
            <p:nvPr/>
          </p:nvSpPr>
          <p:spPr bwMode="auto">
            <a:xfrm>
              <a:off x="3698210" y="4573587"/>
              <a:ext cx="2581481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7" name="Line 41"/>
            <p:cNvSpPr>
              <a:spLocks noChangeShapeType="1"/>
            </p:cNvSpPr>
            <p:nvPr/>
          </p:nvSpPr>
          <p:spPr bwMode="auto">
            <a:xfrm flipH="1" flipV="1">
              <a:off x="6279692" y="2490440"/>
              <a:ext cx="0" cy="2083147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8" name="Line 42"/>
            <p:cNvSpPr>
              <a:spLocks noChangeShapeType="1"/>
            </p:cNvSpPr>
            <p:nvPr/>
          </p:nvSpPr>
          <p:spPr bwMode="auto">
            <a:xfrm>
              <a:off x="6279692" y="2490440"/>
              <a:ext cx="1707021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9" name="Line 43"/>
            <p:cNvSpPr>
              <a:spLocks noChangeShapeType="1"/>
            </p:cNvSpPr>
            <p:nvPr/>
          </p:nvSpPr>
          <p:spPr bwMode="auto">
            <a:xfrm flipV="1">
              <a:off x="6279692" y="3322879"/>
              <a:ext cx="1703377" cy="10252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0" name="Line 45"/>
            <p:cNvSpPr>
              <a:spLocks noChangeShapeType="1"/>
            </p:cNvSpPr>
            <p:nvPr/>
          </p:nvSpPr>
          <p:spPr bwMode="auto">
            <a:xfrm flipV="1">
              <a:off x="6185196" y="4573587"/>
              <a:ext cx="307883" cy="0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1" name="Text Box 46"/>
            <p:cNvSpPr txBox="1">
              <a:spLocks noChangeArrowheads="1"/>
            </p:cNvSpPr>
            <p:nvPr/>
          </p:nvSpPr>
          <p:spPr bwMode="auto">
            <a:xfrm>
              <a:off x="6261474" y="4811427"/>
              <a:ext cx="1226697" cy="461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Decoder</a:t>
              </a:r>
            </a:p>
          </p:txBody>
        </p:sp>
        <p:sp>
          <p:nvSpPr>
            <p:cNvPr id="4132" name="Rectangle 52"/>
            <p:cNvSpPr>
              <a:spLocks noChangeArrowheads="1"/>
            </p:cNvSpPr>
            <p:nvPr/>
          </p:nvSpPr>
          <p:spPr bwMode="auto">
            <a:xfrm>
              <a:off x="3523318" y="4307042"/>
              <a:ext cx="174892" cy="590499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133" name="Text Box 53"/>
            <p:cNvSpPr txBox="1">
              <a:spLocks noChangeArrowheads="1"/>
            </p:cNvSpPr>
            <p:nvPr/>
          </p:nvSpPr>
          <p:spPr bwMode="auto">
            <a:xfrm>
              <a:off x="3350248" y="3922154"/>
              <a:ext cx="766607" cy="461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Mux</a:t>
              </a:r>
            </a:p>
          </p:txBody>
        </p:sp>
        <p:sp>
          <p:nvSpPr>
            <p:cNvPr id="4134" name="Text Box 54"/>
            <p:cNvSpPr txBox="1">
              <a:spLocks noChangeArrowheads="1"/>
            </p:cNvSpPr>
            <p:nvPr/>
          </p:nvSpPr>
          <p:spPr bwMode="auto">
            <a:xfrm>
              <a:off x="4743800" y="2488551"/>
              <a:ext cx="765002" cy="461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</p:txBody>
        </p:sp>
        <p:sp>
          <p:nvSpPr>
            <p:cNvPr id="4135" name="Text Box 55"/>
            <p:cNvSpPr txBox="1">
              <a:spLocks noChangeArrowheads="1"/>
            </p:cNvSpPr>
            <p:nvPr/>
          </p:nvSpPr>
          <p:spPr bwMode="auto">
            <a:xfrm>
              <a:off x="4523483" y="4126955"/>
              <a:ext cx="1194635" cy="461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Address</a:t>
              </a:r>
            </a:p>
          </p:txBody>
        </p:sp>
        <p:cxnSp>
          <p:nvCxnSpPr>
            <p:cNvPr id="4136" name="AutoShape 58"/>
            <p:cNvCxnSpPr>
              <a:cxnSpLocks noChangeShapeType="1"/>
              <a:stCxn id="4158" idx="3"/>
              <a:endCxn id="4165" idx="2"/>
            </p:cNvCxnSpPr>
            <p:nvPr/>
          </p:nvCxnSpPr>
          <p:spPr bwMode="auto">
            <a:xfrm flipV="1">
              <a:off x="6754742" y="3618128"/>
              <a:ext cx="747374" cy="934957"/>
            </a:xfrm>
            <a:prstGeom prst="bentConnector2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37" name="AutoShape 59"/>
            <p:cNvCxnSpPr>
              <a:cxnSpLocks noChangeShapeType="1"/>
              <a:stCxn id="4158" idx="3"/>
              <a:endCxn id="4166" idx="2"/>
            </p:cNvCxnSpPr>
            <p:nvPr/>
          </p:nvCxnSpPr>
          <p:spPr bwMode="auto">
            <a:xfrm flipV="1">
              <a:off x="6754742" y="3618128"/>
              <a:ext cx="1097159" cy="934957"/>
            </a:xfrm>
            <a:prstGeom prst="bentConnector2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38" name="AutoShape 60"/>
            <p:cNvCxnSpPr>
              <a:cxnSpLocks noChangeShapeType="1"/>
              <a:stCxn id="4107" idx="0"/>
            </p:cNvCxnSpPr>
            <p:nvPr/>
          </p:nvCxnSpPr>
          <p:spPr bwMode="auto">
            <a:xfrm rot="5400000" flipH="1" flipV="1">
              <a:off x="2754188" y="4325243"/>
              <a:ext cx="314016" cy="1224246"/>
            </a:xfrm>
            <a:prstGeom prst="bentConnector2">
              <a:avLst/>
            </a:prstGeom>
            <a:noFill/>
            <a:ln w="38100">
              <a:solidFill>
                <a:srgbClr val="FF99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39" name="Line 61"/>
            <p:cNvSpPr>
              <a:spLocks noChangeShapeType="1"/>
            </p:cNvSpPr>
            <p:nvPr/>
          </p:nvSpPr>
          <p:spPr bwMode="auto">
            <a:xfrm>
              <a:off x="2313647" y="3927729"/>
              <a:ext cx="0" cy="348558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0" name="Line 62"/>
            <p:cNvSpPr>
              <a:spLocks noChangeShapeType="1"/>
            </p:cNvSpPr>
            <p:nvPr/>
          </p:nvSpPr>
          <p:spPr bwMode="auto">
            <a:xfrm>
              <a:off x="2313647" y="2638065"/>
              <a:ext cx="0" cy="149675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1" name="Text Box 64"/>
            <p:cNvSpPr txBox="1">
              <a:spLocks noChangeArrowheads="1"/>
            </p:cNvSpPr>
            <p:nvPr/>
          </p:nvSpPr>
          <p:spPr bwMode="auto">
            <a:xfrm>
              <a:off x="1803545" y="4734770"/>
              <a:ext cx="1011880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Address k</a:t>
              </a:r>
            </a:p>
          </p:txBody>
        </p:sp>
        <p:sp>
          <p:nvSpPr>
            <p:cNvPr id="4142" name="Text Box 65"/>
            <p:cNvSpPr txBox="1">
              <a:spLocks noChangeArrowheads="1"/>
            </p:cNvSpPr>
            <p:nvPr/>
          </p:nvSpPr>
          <p:spPr bwMode="auto">
            <a:xfrm>
              <a:off x="1801723" y="3927730"/>
              <a:ext cx="1011880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Address 2</a:t>
              </a:r>
            </a:p>
          </p:txBody>
        </p:sp>
        <p:sp>
          <p:nvSpPr>
            <p:cNvPr id="4143" name="Text Box 66"/>
            <p:cNvSpPr txBox="1">
              <a:spLocks noChangeArrowheads="1"/>
            </p:cNvSpPr>
            <p:nvPr/>
          </p:nvSpPr>
          <p:spPr bwMode="auto">
            <a:xfrm>
              <a:off x="1725208" y="2593479"/>
              <a:ext cx="1011880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Address 1</a:t>
              </a:r>
            </a:p>
          </p:txBody>
        </p:sp>
        <p:sp>
          <p:nvSpPr>
            <p:cNvPr id="4144" name="Text Box 67"/>
            <p:cNvSpPr txBox="1">
              <a:spLocks noChangeArrowheads="1"/>
            </p:cNvSpPr>
            <p:nvPr/>
          </p:nvSpPr>
          <p:spPr bwMode="auto">
            <a:xfrm>
              <a:off x="2708204" y="1638039"/>
              <a:ext cx="726528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Data 1</a:t>
              </a:r>
            </a:p>
          </p:txBody>
        </p:sp>
        <p:sp>
          <p:nvSpPr>
            <p:cNvPr id="4145" name="Text Box 68"/>
            <p:cNvSpPr txBox="1">
              <a:spLocks noChangeArrowheads="1"/>
            </p:cNvSpPr>
            <p:nvPr/>
          </p:nvSpPr>
          <p:spPr bwMode="auto">
            <a:xfrm>
              <a:off x="2679100" y="5247945"/>
              <a:ext cx="726528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Data k</a:t>
              </a:r>
            </a:p>
          </p:txBody>
        </p:sp>
        <p:sp>
          <p:nvSpPr>
            <p:cNvPr id="4146" name="Line 69"/>
            <p:cNvSpPr>
              <a:spLocks noChangeShapeType="1"/>
            </p:cNvSpPr>
            <p:nvPr/>
          </p:nvSpPr>
          <p:spPr bwMode="auto">
            <a:xfrm>
              <a:off x="6914816" y="4473120"/>
              <a:ext cx="132991" cy="1496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7" name="Rectangle 70"/>
            <p:cNvSpPr>
              <a:spLocks noChangeArrowheads="1"/>
            </p:cNvSpPr>
            <p:nvPr/>
          </p:nvSpPr>
          <p:spPr bwMode="auto">
            <a:xfrm>
              <a:off x="4339482" y="1200775"/>
              <a:ext cx="1145909" cy="693016"/>
            </a:xfrm>
            <a:prstGeom prst="rect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Arbiter</a:t>
              </a:r>
            </a:p>
          </p:txBody>
        </p:sp>
        <p:sp>
          <p:nvSpPr>
            <p:cNvPr id="4148" name="Line 72"/>
            <p:cNvSpPr>
              <a:spLocks noChangeShapeType="1"/>
            </p:cNvSpPr>
            <p:nvPr/>
          </p:nvSpPr>
          <p:spPr bwMode="auto">
            <a:xfrm>
              <a:off x="4957070" y="4473120"/>
              <a:ext cx="132991" cy="1988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9" name="Line 73"/>
            <p:cNvSpPr>
              <a:spLocks noChangeShapeType="1"/>
            </p:cNvSpPr>
            <p:nvPr/>
          </p:nvSpPr>
          <p:spPr bwMode="auto">
            <a:xfrm>
              <a:off x="6192246" y="3730897"/>
              <a:ext cx="174892" cy="1968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50" name="Text Box 74"/>
            <p:cNvSpPr txBox="1">
              <a:spLocks noChangeArrowheads="1"/>
            </p:cNvSpPr>
            <p:nvPr/>
          </p:nvSpPr>
          <p:spPr bwMode="auto">
            <a:xfrm>
              <a:off x="4895129" y="4526430"/>
              <a:ext cx="300101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</a:t>
              </a:r>
            </a:p>
          </p:txBody>
        </p:sp>
        <p:sp>
          <p:nvSpPr>
            <p:cNvPr id="4151" name="Text Box 75"/>
            <p:cNvSpPr txBox="1">
              <a:spLocks noChangeArrowheads="1"/>
            </p:cNvSpPr>
            <p:nvPr/>
          </p:nvSpPr>
          <p:spPr bwMode="auto">
            <a:xfrm>
              <a:off x="5709994" y="3599470"/>
              <a:ext cx="556599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n-m</a:t>
              </a:r>
            </a:p>
          </p:txBody>
        </p:sp>
        <p:sp>
          <p:nvSpPr>
            <p:cNvPr id="4152" name="Line 76"/>
            <p:cNvSpPr>
              <a:spLocks noChangeShapeType="1"/>
            </p:cNvSpPr>
            <p:nvPr/>
          </p:nvSpPr>
          <p:spPr bwMode="auto">
            <a:xfrm>
              <a:off x="6367138" y="4473120"/>
              <a:ext cx="132991" cy="1988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53" name="Text Box 77"/>
            <p:cNvSpPr txBox="1">
              <a:spLocks noChangeArrowheads="1"/>
            </p:cNvSpPr>
            <p:nvPr/>
          </p:nvSpPr>
          <p:spPr bwMode="auto">
            <a:xfrm>
              <a:off x="6185196" y="4465845"/>
              <a:ext cx="364226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m</a:t>
              </a:r>
            </a:p>
          </p:txBody>
        </p:sp>
        <p:sp>
          <p:nvSpPr>
            <p:cNvPr id="4154" name="Text Box 78"/>
            <p:cNvSpPr txBox="1">
              <a:spLocks noChangeArrowheads="1"/>
            </p:cNvSpPr>
            <p:nvPr/>
          </p:nvSpPr>
          <p:spPr bwMode="auto">
            <a:xfrm>
              <a:off x="6838014" y="4526430"/>
              <a:ext cx="420335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2</a:t>
              </a:r>
              <a:r>
                <a:rPr lang="en-US" altLang="en-US" sz="1800" baseline="30000"/>
                <a:t>m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 bwMode="auto">
            <a:xfrm flipH="1" flipV="1">
              <a:off x="3822020" y="3221404"/>
              <a:ext cx="281006" cy="317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4115" idx="3"/>
            </p:cNvCxnSpPr>
            <p:nvPr/>
          </p:nvCxnSpPr>
          <p:spPr bwMode="auto">
            <a:xfrm flipV="1">
              <a:off x="3873234" y="2240455"/>
              <a:ext cx="261955" cy="1428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auto">
            <a:xfrm flipH="1">
              <a:off x="4090873" y="2240298"/>
              <a:ext cx="252" cy="98428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58" name="Rectangle 44"/>
            <p:cNvSpPr>
              <a:spLocks noChangeArrowheads="1"/>
            </p:cNvSpPr>
            <p:nvPr/>
          </p:nvSpPr>
          <p:spPr bwMode="auto">
            <a:xfrm>
              <a:off x="6492404" y="4208627"/>
              <a:ext cx="262338" cy="688915"/>
            </a:xfrm>
            <a:prstGeom prst="rect">
              <a:avLst/>
            </a:prstGeom>
            <a:solidFill>
              <a:srgbClr val="7030A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cxnSp>
          <p:nvCxnSpPr>
            <p:cNvPr id="19" name="Straight Arrow Connector 18"/>
            <p:cNvCxnSpPr>
              <a:endCxn id="4164" idx="2"/>
            </p:cNvCxnSpPr>
            <p:nvPr/>
          </p:nvCxnSpPr>
          <p:spPr bwMode="auto">
            <a:xfrm flipV="1">
              <a:off x="7151634" y="3618228"/>
              <a:ext cx="0" cy="93491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 bwMode="auto">
            <a:xfrm flipV="1">
              <a:off x="6802361" y="3618228"/>
              <a:ext cx="0" cy="93491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>
              <a:cxnSpLocks noChangeShapeType="1"/>
            </p:cNvCxnSpPr>
            <p:nvPr/>
          </p:nvCxnSpPr>
          <p:spPr bwMode="auto">
            <a:xfrm>
              <a:off x="3042918" y="4389654"/>
              <a:ext cx="481043" cy="0"/>
            </a:xfrm>
            <a:prstGeom prst="straightConnector1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6" name="Straight Arrow Connector 75"/>
            <p:cNvCxnSpPr>
              <a:cxnSpLocks noChangeShapeType="1"/>
            </p:cNvCxnSpPr>
            <p:nvPr/>
          </p:nvCxnSpPr>
          <p:spPr bwMode="auto">
            <a:xfrm>
              <a:off x="3042918" y="4502352"/>
              <a:ext cx="481043" cy="0"/>
            </a:xfrm>
            <a:prstGeom prst="straightConnector1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9DC5FFC-BC71-46BB-82C7-40582A3C150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46088" y="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chemeClr val="tx1"/>
                </a:solidFill>
              </a:rPr>
              <a:t>Interconnect: Decoder, Encoder, Mux, DeMux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2CB51CC-F7A7-F4D1-F847-B7636A114E95}"/>
              </a:ext>
            </a:extLst>
          </p:cNvPr>
          <p:cNvGrpSpPr/>
          <p:nvPr/>
        </p:nvGrpSpPr>
        <p:grpSpPr>
          <a:xfrm>
            <a:off x="446089" y="875782"/>
            <a:ext cx="5081000" cy="5829818"/>
            <a:chOff x="1230765" y="-1735470"/>
            <a:chExt cx="6315103" cy="7577164"/>
          </a:xfrm>
        </p:grpSpPr>
        <p:sp>
          <p:nvSpPr>
            <p:cNvPr id="4100" name="TextBox 1"/>
            <p:cNvSpPr txBox="1">
              <a:spLocks noChangeArrowheads="1"/>
            </p:cNvSpPr>
            <p:nvPr/>
          </p:nvSpPr>
          <p:spPr bwMode="auto">
            <a:xfrm>
              <a:off x="1230765" y="971079"/>
              <a:ext cx="1149685" cy="476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solidFill>
                    <a:srgbClr val="C00000"/>
                  </a:solidFill>
                </a:rPr>
                <a:t>Processors</a:t>
              </a:r>
            </a:p>
          </p:txBody>
        </p:sp>
        <p:grpSp>
          <p:nvGrpSpPr>
            <p:cNvPr id="4102" name="Group 5"/>
            <p:cNvGrpSpPr>
              <a:grpSpLocks/>
            </p:cNvGrpSpPr>
            <p:nvPr/>
          </p:nvGrpSpPr>
          <p:grpSpPr bwMode="auto">
            <a:xfrm>
              <a:off x="1284768" y="-1735470"/>
              <a:ext cx="6261100" cy="7577164"/>
              <a:chOff x="1725208" y="-1497655"/>
              <a:chExt cx="6261505" cy="7576193"/>
            </a:xfrm>
          </p:grpSpPr>
          <p:sp>
            <p:nvSpPr>
              <p:cNvPr id="4103" name="Rectangle 5"/>
              <p:cNvSpPr>
                <a:spLocks noChangeArrowheads="1"/>
              </p:cNvSpPr>
              <p:nvPr/>
            </p:nvSpPr>
            <p:spPr bwMode="auto">
              <a:xfrm>
                <a:off x="1861842" y="1649800"/>
                <a:ext cx="874461" cy="98416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/>
                  <a:t>P1</a:t>
                </a:r>
              </a:p>
            </p:txBody>
          </p:sp>
          <p:sp>
            <p:nvSpPr>
              <p:cNvPr id="4104" name="Text Box 6"/>
              <p:cNvSpPr txBox="1">
                <a:spLocks noChangeArrowheads="1"/>
              </p:cNvSpPr>
              <p:nvPr/>
            </p:nvSpPr>
            <p:spPr bwMode="auto">
              <a:xfrm>
                <a:off x="6456406" y="1696958"/>
                <a:ext cx="1487312" cy="476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solidFill>
                      <a:srgbClr val="C00000"/>
                    </a:solidFill>
                  </a:rPr>
                  <a:t>Memory Bank</a:t>
                </a:r>
              </a:p>
            </p:txBody>
          </p:sp>
          <p:sp>
            <p:nvSpPr>
              <p:cNvPr id="4105" name="Text Box 7"/>
              <p:cNvSpPr txBox="1">
                <a:spLocks noChangeArrowheads="1"/>
              </p:cNvSpPr>
              <p:nvPr/>
            </p:nvSpPr>
            <p:spPr bwMode="auto">
              <a:xfrm>
                <a:off x="3514761" y="1669349"/>
                <a:ext cx="618329" cy="476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/>
                  <a:t>Mux</a:t>
                </a:r>
              </a:p>
            </p:txBody>
          </p:sp>
          <p:sp>
            <p:nvSpPr>
              <p:cNvPr id="4106" name="Rectangle 9"/>
              <p:cNvSpPr>
                <a:spLocks noChangeArrowheads="1"/>
              </p:cNvSpPr>
              <p:nvPr/>
            </p:nvSpPr>
            <p:spPr bwMode="auto">
              <a:xfrm>
                <a:off x="1861842" y="2929213"/>
                <a:ext cx="874461" cy="98416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/>
                  <a:t>P2</a:t>
                </a:r>
              </a:p>
            </p:txBody>
          </p:sp>
          <p:sp>
            <p:nvSpPr>
              <p:cNvPr id="4107" name="Rectangle 10"/>
              <p:cNvSpPr>
                <a:spLocks noChangeArrowheads="1"/>
              </p:cNvSpPr>
              <p:nvPr/>
            </p:nvSpPr>
            <p:spPr bwMode="auto">
              <a:xfrm>
                <a:off x="1861842" y="5094374"/>
                <a:ext cx="874461" cy="98416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/>
                  <a:t>Pk</a:t>
                </a:r>
              </a:p>
            </p:txBody>
          </p:sp>
          <p:grpSp>
            <p:nvGrpSpPr>
              <p:cNvPr id="4108" name="Group 11"/>
              <p:cNvGrpSpPr>
                <a:grpSpLocks/>
              </p:cNvGrpSpPr>
              <p:nvPr/>
            </p:nvGrpSpPr>
            <p:grpSpPr bwMode="auto">
              <a:xfrm>
                <a:off x="6671378" y="2240298"/>
                <a:ext cx="1311692" cy="590499"/>
                <a:chOff x="3216" y="2256"/>
                <a:chExt cx="720" cy="288"/>
              </a:xfrm>
            </p:grpSpPr>
            <p:sp>
              <p:nvSpPr>
                <p:cNvPr id="4167" name="Rectangle 12"/>
                <p:cNvSpPr>
                  <a:spLocks noChangeArrowheads="1"/>
                </p:cNvSpPr>
                <p:nvPr/>
              </p:nvSpPr>
              <p:spPr bwMode="auto">
                <a:xfrm>
                  <a:off x="3216" y="2256"/>
                  <a:ext cx="144" cy="288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600"/>
                </a:p>
              </p:txBody>
            </p:sp>
            <p:sp>
              <p:nvSpPr>
                <p:cNvPr id="4168" name="Rectangle 13"/>
                <p:cNvSpPr>
                  <a:spLocks noChangeArrowheads="1"/>
                </p:cNvSpPr>
                <p:nvPr/>
              </p:nvSpPr>
              <p:spPr bwMode="auto">
                <a:xfrm>
                  <a:off x="3408" y="2256"/>
                  <a:ext cx="144" cy="288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600"/>
                </a:p>
              </p:txBody>
            </p:sp>
            <p:sp>
              <p:nvSpPr>
                <p:cNvPr id="4169" name="Rectangle 14"/>
                <p:cNvSpPr>
                  <a:spLocks noChangeArrowheads="1"/>
                </p:cNvSpPr>
                <p:nvPr/>
              </p:nvSpPr>
              <p:spPr bwMode="auto">
                <a:xfrm>
                  <a:off x="3600" y="2256"/>
                  <a:ext cx="144" cy="288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600"/>
                </a:p>
              </p:txBody>
            </p:sp>
            <p:sp>
              <p:nvSpPr>
                <p:cNvPr id="4170" name="Rectangle 15"/>
                <p:cNvSpPr>
                  <a:spLocks noChangeArrowheads="1"/>
                </p:cNvSpPr>
                <p:nvPr/>
              </p:nvSpPr>
              <p:spPr bwMode="auto">
                <a:xfrm>
                  <a:off x="3792" y="2256"/>
                  <a:ext cx="144" cy="288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600"/>
                </a:p>
              </p:txBody>
            </p:sp>
          </p:grpSp>
          <p:grpSp>
            <p:nvGrpSpPr>
              <p:cNvPr id="4109" name="Group 16"/>
              <p:cNvGrpSpPr>
                <a:grpSpLocks/>
              </p:cNvGrpSpPr>
              <p:nvPr/>
            </p:nvGrpSpPr>
            <p:grpSpPr bwMode="auto">
              <a:xfrm>
                <a:off x="6671378" y="3027630"/>
                <a:ext cx="1311692" cy="590499"/>
                <a:chOff x="3216" y="2256"/>
                <a:chExt cx="720" cy="288"/>
              </a:xfrm>
            </p:grpSpPr>
            <p:sp>
              <p:nvSpPr>
                <p:cNvPr id="4163" name="Rectangle 17"/>
                <p:cNvSpPr>
                  <a:spLocks noChangeArrowheads="1"/>
                </p:cNvSpPr>
                <p:nvPr/>
              </p:nvSpPr>
              <p:spPr bwMode="auto">
                <a:xfrm>
                  <a:off x="3216" y="2256"/>
                  <a:ext cx="144" cy="288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600"/>
                </a:p>
              </p:txBody>
            </p:sp>
            <p:sp>
              <p:nvSpPr>
                <p:cNvPr id="4164" name="Rectangle 18"/>
                <p:cNvSpPr>
                  <a:spLocks noChangeArrowheads="1"/>
                </p:cNvSpPr>
                <p:nvPr/>
              </p:nvSpPr>
              <p:spPr bwMode="auto">
                <a:xfrm>
                  <a:off x="3408" y="2256"/>
                  <a:ext cx="144" cy="288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600"/>
                </a:p>
              </p:txBody>
            </p:sp>
            <p:sp>
              <p:nvSpPr>
                <p:cNvPr id="4165" name="Rectangle 19"/>
                <p:cNvSpPr>
                  <a:spLocks noChangeArrowheads="1"/>
                </p:cNvSpPr>
                <p:nvPr/>
              </p:nvSpPr>
              <p:spPr bwMode="auto">
                <a:xfrm>
                  <a:off x="3600" y="2256"/>
                  <a:ext cx="144" cy="288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600"/>
                </a:p>
              </p:txBody>
            </p:sp>
            <p:sp>
              <p:nvSpPr>
                <p:cNvPr id="4166" name="Rectangle 20"/>
                <p:cNvSpPr>
                  <a:spLocks noChangeArrowheads="1"/>
                </p:cNvSpPr>
                <p:nvPr/>
              </p:nvSpPr>
              <p:spPr bwMode="auto">
                <a:xfrm>
                  <a:off x="3792" y="2256"/>
                  <a:ext cx="144" cy="288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600"/>
                </a:p>
              </p:txBody>
            </p:sp>
          </p:grpSp>
          <p:sp>
            <p:nvSpPr>
              <p:cNvPr id="4110" name="Line 21"/>
              <p:cNvSpPr>
                <a:spLocks noChangeShapeType="1"/>
              </p:cNvSpPr>
              <p:nvPr/>
            </p:nvSpPr>
            <p:spPr bwMode="auto">
              <a:xfrm>
                <a:off x="4090873" y="2929213"/>
                <a:ext cx="3847629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4111" name="Line 22"/>
              <p:cNvSpPr>
                <a:spLocks noChangeShapeType="1"/>
              </p:cNvSpPr>
              <p:nvPr/>
            </p:nvSpPr>
            <p:spPr bwMode="auto">
              <a:xfrm flipV="1">
                <a:off x="6846270" y="2830797"/>
                <a:ext cx="0" cy="19683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4112" name="Line 23"/>
              <p:cNvSpPr>
                <a:spLocks noChangeShapeType="1"/>
              </p:cNvSpPr>
              <p:nvPr/>
            </p:nvSpPr>
            <p:spPr bwMode="auto">
              <a:xfrm flipV="1">
                <a:off x="7196055" y="2830797"/>
                <a:ext cx="0" cy="19683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4113" name="Line 24"/>
              <p:cNvSpPr>
                <a:spLocks noChangeShapeType="1"/>
              </p:cNvSpPr>
              <p:nvPr/>
            </p:nvSpPr>
            <p:spPr bwMode="auto">
              <a:xfrm flipV="1">
                <a:off x="7545839" y="2830797"/>
                <a:ext cx="0" cy="19683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4114" name="Line 25"/>
              <p:cNvSpPr>
                <a:spLocks noChangeShapeType="1"/>
              </p:cNvSpPr>
              <p:nvPr/>
            </p:nvSpPr>
            <p:spPr bwMode="auto">
              <a:xfrm flipV="1">
                <a:off x="7895623" y="2830797"/>
                <a:ext cx="0" cy="19683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4115" name="Rectangle 26"/>
              <p:cNvSpPr>
                <a:spLocks noChangeArrowheads="1"/>
              </p:cNvSpPr>
              <p:nvPr/>
            </p:nvSpPr>
            <p:spPr bwMode="auto">
              <a:xfrm>
                <a:off x="3698210" y="2007439"/>
                <a:ext cx="174892" cy="492082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600"/>
              </a:p>
            </p:txBody>
          </p:sp>
          <p:sp>
            <p:nvSpPr>
              <p:cNvPr id="4116" name="Rectangle 27"/>
              <p:cNvSpPr>
                <a:spLocks noChangeArrowheads="1"/>
              </p:cNvSpPr>
              <p:nvPr/>
            </p:nvSpPr>
            <p:spPr bwMode="auto">
              <a:xfrm>
                <a:off x="3679993" y="2975035"/>
                <a:ext cx="174892" cy="492082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600"/>
              </a:p>
            </p:txBody>
          </p:sp>
          <p:cxnSp>
            <p:nvCxnSpPr>
              <p:cNvPr id="4117" name="AutoShape 28"/>
              <p:cNvCxnSpPr>
                <a:cxnSpLocks noChangeShapeType="1"/>
              </p:cNvCxnSpPr>
              <p:nvPr/>
            </p:nvCxnSpPr>
            <p:spPr bwMode="auto">
              <a:xfrm>
                <a:off x="2736303" y="1945049"/>
                <a:ext cx="961907" cy="147624"/>
              </a:xfrm>
              <a:prstGeom prst="bentConnector3">
                <a:avLst>
                  <a:gd name="adj1" fmla="val 50000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118" name="AutoShape 29"/>
              <p:cNvCxnSpPr>
                <a:cxnSpLocks noChangeShapeType="1"/>
              </p:cNvCxnSpPr>
              <p:nvPr/>
            </p:nvCxnSpPr>
            <p:spPr bwMode="auto">
              <a:xfrm flipV="1">
                <a:off x="2736303" y="2191091"/>
                <a:ext cx="961907" cy="1131788"/>
              </a:xfrm>
              <a:prstGeom prst="bentConnector3">
                <a:avLst>
                  <a:gd name="adj1" fmla="val 50000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119" name="AutoShape 30"/>
              <p:cNvCxnSpPr>
                <a:cxnSpLocks noChangeShapeType="1"/>
              </p:cNvCxnSpPr>
              <p:nvPr/>
            </p:nvCxnSpPr>
            <p:spPr bwMode="auto">
              <a:xfrm>
                <a:off x="3348426" y="2437131"/>
                <a:ext cx="349785" cy="0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120" name="AutoShape 31"/>
              <p:cNvCxnSpPr>
                <a:cxnSpLocks noChangeShapeType="1"/>
              </p:cNvCxnSpPr>
              <p:nvPr/>
            </p:nvCxnSpPr>
            <p:spPr bwMode="auto">
              <a:xfrm rot="10800000">
                <a:off x="2708976" y="2242349"/>
                <a:ext cx="961907" cy="738123"/>
              </a:xfrm>
              <a:prstGeom prst="bentConnector3">
                <a:avLst>
                  <a:gd name="adj1" fmla="val 55111"/>
                </a:avLst>
              </a:prstGeom>
              <a:noFill/>
              <a:ln w="28575">
                <a:solidFill>
                  <a:schemeClr val="accent2"/>
                </a:solidFill>
                <a:prstDash val="sysDot"/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121" name="AutoShape 32"/>
              <p:cNvCxnSpPr>
                <a:cxnSpLocks noChangeShapeType="1"/>
              </p:cNvCxnSpPr>
              <p:nvPr/>
            </p:nvCxnSpPr>
            <p:spPr bwMode="auto">
              <a:xfrm rot="10800000" flipV="1">
                <a:off x="2708976" y="3085039"/>
                <a:ext cx="1031136" cy="385464"/>
              </a:xfrm>
              <a:prstGeom prst="bentConnector3">
                <a:avLst>
                  <a:gd name="adj1" fmla="val 64838"/>
                </a:avLst>
              </a:prstGeom>
              <a:noFill/>
              <a:ln w="28575">
                <a:solidFill>
                  <a:schemeClr val="accent2"/>
                </a:solidFill>
                <a:prstDash val="sysDot"/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122" name="AutoShape 33"/>
              <p:cNvCxnSpPr>
                <a:cxnSpLocks noChangeShapeType="1"/>
              </p:cNvCxnSpPr>
              <p:nvPr/>
            </p:nvCxnSpPr>
            <p:spPr bwMode="auto">
              <a:xfrm rot="10800000" flipV="1">
                <a:off x="2736303" y="3372087"/>
                <a:ext cx="961907" cy="2411202"/>
              </a:xfrm>
              <a:prstGeom prst="bentConnector3">
                <a:avLst>
                  <a:gd name="adj1" fmla="val 50000"/>
                </a:avLst>
              </a:prstGeom>
              <a:noFill/>
              <a:ln w="28575">
                <a:solidFill>
                  <a:schemeClr val="accent2"/>
                </a:solidFill>
                <a:prstDash val="sysDot"/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123" name="Line 37"/>
              <p:cNvSpPr>
                <a:spLocks noChangeShapeType="1"/>
              </p:cNvSpPr>
              <p:nvPr/>
            </p:nvSpPr>
            <p:spPr bwMode="auto">
              <a:xfrm>
                <a:off x="3348426" y="2437131"/>
                <a:ext cx="0" cy="285407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4124" name="Line 38"/>
              <p:cNvSpPr>
                <a:spLocks noChangeShapeType="1"/>
              </p:cNvSpPr>
              <p:nvPr/>
            </p:nvSpPr>
            <p:spPr bwMode="auto">
              <a:xfrm flipH="1">
                <a:off x="2736303" y="5291207"/>
                <a:ext cx="61212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4125" name="Text Box 39"/>
              <p:cNvSpPr txBox="1">
                <a:spLocks noChangeArrowheads="1"/>
              </p:cNvSpPr>
              <p:nvPr/>
            </p:nvSpPr>
            <p:spPr bwMode="auto">
              <a:xfrm>
                <a:off x="3459556" y="3402843"/>
                <a:ext cx="852020" cy="476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 err="1"/>
                  <a:t>Demux</a:t>
                </a:r>
                <a:endParaRPr lang="en-US" altLang="en-US" sz="1600" dirty="0"/>
              </a:p>
            </p:txBody>
          </p:sp>
          <p:sp>
            <p:nvSpPr>
              <p:cNvPr id="4126" name="Line 40"/>
              <p:cNvSpPr>
                <a:spLocks noChangeShapeType="1"/>
              </p:cNvSpPr>
              <p:nvPr/>
            </p:nvSpPr>
            <p:spPr bwMode="auto">
              <a:xfrm>
                <a:off x="3698210" y="4573587"/>
                <a:ext cx="2581481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4127" name="Line 41"/>
              <p:cNvSpPr>
                <a:spLocks noChangeShapeType="1"/>
              </p:cNvSpPr>
              <p:nvPr/>
            </p:nvSpPr>
            <p:spPr bwMode="auto">
              <a:xfrm flipH="1" flipV="1">
                <a:off x="6279692" y="2490440"/>
                <a:ext cx="0" cy="2083147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4128" name="Line 42"/>
              <p:cNvSpPr>
                <a:spLocks noChangeShapeType="1"/>
              </p:cNvSpPr>
              <p:nvPr/>
            </p:nvSpPr>
            <p:spPr bwMode="auto">
              <a:xfrm>
                <a:off x="6279692" y="2490440"/>
                <a:ext cx="1707021" cy="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4129" name="Line 43"/>
              <p:cNvSpPr>
                <a:spLocks noChangeShapeType="1"/>
              </p:cNvSpPr>
              <p:nvPr/>
            </p:nvSpPr>
            <p:spPr bwMode="auto">
              <a:xfrm flipV="1">
                <a:off x="6279692" y="3322879"/>
                <a:ext cx="1703377" cy="10252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4130" name="Line 45"/>
              <p:cNvSpPr>
                <a:spLocks noChangeShapeType="1"/>
              </p:cNvSpPr>
              <p:nvPr/>
            </p:nvSpPr>
            <p:spPr bwMode="auto">
              <a:xfrm flipV="1">
                <a:off x="6185196" y="4573587"/>
                <a:ext cx="307883" cy="0"/>
              </a:xfrm>
              <a:prstGeom prst="line">
                <a:avLst/>
              </a:prstGeom>
              <a:noFill/>
              <a:ln w="28575">
                <a:solidFill>
                  <a:srgbClr val="FF99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4131" name="Text Box 46"/>
              <p:cNvSpPr txBox="1">
                <a:spLocks noChangeArrowheads="1"/>
              </p:cNvSpPr>
              <p:nvPr/>
            </p:nvSpPr>
            <p:spPr bwMode="auto">
              <a:xfrm>
                <a:off x="6261474" y="4811427"/>
                <a:ext cx="950689" cy="476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/>
                  <a:t>Decoder</a:t>
                </a:r>
              </a:p>
            </p:txBody>
          </p:sp>
          <p:sp>
            <p:nvSpPr>
              <p:cNvPr id="4132" name="Rectangle 52"/>
              <p:cNvSpPr>
                <a:spLocks noChangeArrowheads="1"/>
              </p:cNvSpPr>
              <p:nvPr/>
            </p:nvSpPr>
            <p:spPr bwMode="auto">
              <a:xfrm>
                <a:off x="3523318" y="4307042"/>
                <a:ext cx="174892" cy="590499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600"/>
              </a:p>
            </p:txBody>
          </p:sp>
          <p:sp>
            <p:nvSpPr>
              <p:cNvPr id="4133" name="Text Box 53"/>
              <p:cNvSpPr txBox="1">
                <a:spLocks noChangeArrowheads="1"/>
              </p:cNvSpPr>
              <p:nvPr/>
            </p:nvSpPr>
            <p:spPr bwMode="auto">
              <a:xfrm>
                <a:off x="3350248" y="3922154"/>
                <a:ext cx="618329" cy="476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/>
                  <a:t>Mux</a:t>
                </a:r>
              </a:p>
            </p:txBody>
          </p:sp>
          <p:sp>
            <p:nvSpPr>
              <p:cNvPr id="4134" name="Text Box 54"/>
              <p:cNvSpPr txBox="1">
                <a:spLocks noChangeArrowheads="1"/>
              </p:cNvSpPr>
              <p:nvPr/>
            </p:nvSpPr>
            <p:spPr bwMode="auto">
              <a:xfrm>
                <a:off x="4743800" y="2488551"/>
                <a:ext cx="618329" cy="476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/>
                  <a:t>Data</a:t>
                </a:r>
              </a:p>
            </p:txBody>
          </p:sp>
          <p:sp>
            <p:nvSpPr>
              <p:cNvPr id="4135" name="Text Box 55"/>
              <p:cNvSpPr txBox="1">
                <a:spLocks noChangeArrowheads="1"/>
              </p:cNvSpPr>
              <p:nvPr/>
            </p:nvSpPr>
            <p:spPr bwMode="auto">
              <a:xfrm>
                <a:off x="4523483" y="4126955"/>
                <a:ext cx="926454" cy="476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/>
                  <a:t>Address</a:t>
                </a:r>
              </a:p>
            </p:txBody>
          </p:sp>
          <p:cxnSp>
            <p:nvCxnSpPr>
              <p:cNvPr id="4136" name="AutoShape 58"/>
              <p:cNvCxnSpPr>
                <a:cxnSpLocks noChangeShapeType="1"/>
                <a:stCxn id="4158" idx="3"/>
                <a:endCxn id="4165" idx="2"/>
              </p:cNvCxnSpPr>
              <p:nvPr/>
            </p:nvCxnSpPr>
            <p:spPr bwMode="auto">
              <a:xfrm flipV="1">
                <a:off x="6754742" y="3618128"/>
                <a:ext cx="747374" cy="934957"/>
              </a:xfrm>
              <a:prstGeom prst="bentConnector2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137" name="AutoShape 59"/>
              <p:cNvCxnSpPr>
                <a:cxnSpLocks noChangeShapeType="1"/>
                <a:stCxn id="4158" idx="3"/>
                <a:endCxn id="4166" idx="2"/>
              </p:cNvCxnSpPr>
              <p:nvPr/>
            </p:nvCxnSpPr>
            <p:spPr bwMode="auto">
              <a:xfrm flipV="1">
                <a:off x="6754742" y="3618128"/>
                <a:ext cx="1097159" cy="934957"/>
              </a:xfrm>
              <a:prstGeom prst="bentConnector2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138" name="AutoShape 60"/>
              <p:cNvCxnSpPr>
                <a:cxnSpLocks noChangeShapeType="1"/>
                <a:stCxn id="4107" idx="0"/>
              </p:cNvCxnSpPr>
              <p:nvPr/>
            </p:nvCxnSpPr>
            <p:spPr bwMode="auto">
              <a:xfrm rot="5400000" flipH="1" flipV="1">
                <a:off x="2754188" y="4325243"/>
                <a:ext cx="314016" cy="1224246"/>
              </a:xfrm>
              <a:prstGeom prst="bentConnector2">
                <a:avLst/>
              </a:prstGeom>
              <a:noFill/>
              <a:ln w="38100">
                <a:solidFill>
                  <a:srgbClr val="FF990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139" name="Line 61"/>
              <p:cNvSpPr>
                <a:spLocks noChangeShapeType="1"/>
              </p:cNvSpPr>
              <p:nvPr/>
            </p:nvSpPr>
            <p:spPr bwMode="auto">
              <a:xfrm>
                <a:off x="2313647" y="3927729"/>
                <a:ext cx="0" cy="348558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4140" name="Line 62"/>
              <p:cNvSpPr>
                <a:spLocks noChangeShapeType="1"/>
              </p:cNvSpPr>
              <p:nvPr/>
            </p:nvSpPr>
            <p:spPr bwMode="auto">
              <a:xfrm>
                <a:off x="2313647" y="2638065"/>
                <a:ext cx="0" cy="149675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4141" name="Text Box 64"/>
              <p:cNvSpPr txBox="1">
                <a:spLocks noChangeArrowheads="1"/>
              </p:cNvSpPr>
              <p:nvPr/>
            </p:nvSpPr>
            <p:spPr bwMode="auto">
              <a:xfrm>
                <a:off x="1803545" y="4734770"/>
                <a:ext cx="1092634" cy="476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/>
                  <a:t>Address k</a:t>
                </a:r>
              </a:p>
            </p:txBody>
          </p:sp>
          <p:sp>
            <p:nvSpPr>
              <p:cNvPr id="4142" name="Text Box 65"/>
              <p:cNvSpPr txBox="1">
                <a:spLocks noChangeArrowheads="1"/>
              </p:cNvSpPr>
              <p:nvPr/>
            </p:nvSpPr>
            <p:spPr bwMode="auto">
              <a:xfrm>
                <a:off x="1801723" y="3927730"/>
                <a:ext cx="1092634" cy="476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/>
                  <a:t>Address 2</a:t>
                </a:r>
              </a:p>
            </p:txBody>
          </p:sp>
          <p:sp>
            <p:nvSpPr>
              <p:cNvPr id="4143" name="Text Box 66"/>
              <p:cNvSpPr txBox="1">
                <a:spLocks noChangeArrowheads="1"/>
              </p:cNvSpPr>
              <p:nvPr/>
            </p:nvSpPr>
            <p:spPr bwMode="auto">
              <a:xfrm>
                <a:off x="1725208" y="2593479"/>
                <a:ext cx="1092634" cy="476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/>
                  <a:t>Address 1</a:t>
                </a:r>
              </a:p>
            </p:txBody>
          </p:sp>
          <p:sp>
            <p:nvSpPr>
              <p:cNvPr id="4144" name="Text Box 67"/>
              <p:cNvSpPr txBox="1">
                <a:spLocks noChangeArrowheads="1"/>
              </p:cNvSpPr>
              <p:nvPr/>
            </p:nvSpPr>
            <p:spPr bwMode="auto">
              <a:xfrm>
                <a:off x="2708204" y="1638039"/>
                <a:ext cx="784509" cy="476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/>
                  <a:t>Data 1</a:t>
                </a:r>
              </a:p>
            </p:txBody>
          </p:sp>
          <p:sp>
            <p:nvSpPr>
              <p:cNvPr id="4145" name="Text Box 68"/>
              <p:cNvSpPr txBox="1">
                <a:spLocks noChangeArrowheads="1"/>
              </p:cNvSpPr>
              <p:nvPr/>
            </p:nvSpPr>
            <p:spPr bwMode="auto">
              <a:xfrm>
                <a:off x="2679100" y="5247946"/>
                <a:ext cx="784509" cy="476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/>
                  <a:t>Data k</a:t>
                </a:r>
              </a:p>
            </p:txBody>
          </p:sp>
          <p:sp>
            <p:nvSpPr>
              <p:cNvPr id="4146" name="Line 69"/>
              <p:cNvSpPr>
                <a:spLocks noChangeShapeType="1"/>
              </p:cNvSpPr>
              <p:nvPr/>
            </p:nvSpPr>
            <p:spPr bwMode="auto">
              <a:xfrm>
                <a:off x="6914816" y="4473120"/>
                <a:ext cx="132991" cy="1496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4147" name="Rectangle 70"/>
              <p:cNvSpPr>
                <a:spLocks noChangeArrowheads="1"/>
              </p:cNvSpPr>
              <p:nvPr/>
            </p:nvSpPr>
            <p:spPr bwMode="auto">
              <a:xfrm>
                <a:off x="4957070" y="-1497655"/>
                <a:ext cx="1145909" cy="693016"/>
              </a:xfrm>
              <a:prstGeom prst="rect">
                <a:avLst/>
              </a:prstGeom>
              <a:solidFill>
                <a:srgbClr val="66FF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/>
                  <a:t>Arbiter</a:t>
                </a:r>
              </a:p>
            </p:txBody>
          </p:sp>
          <p:sp>
            <p:nvSpPr>
              <p:cNvPr id="4148" name="Line 72"/>
              <p:cNvSpPr>
                <a:spLocks noChangeShapeType="1"/>
              </p:cNvSpPr>
              <p:nvPr/>
            </p:nvSpPr>
            <p:spPr bwMode="auto">
              <a:xfrm>
                <a:off x="4957070" y="4473120"/>
                <a:ext cx="132991" cy="19888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4149" name="Line 73"/>
              <p:cNvSpPr>
                <a:spLocks noChangeShapeType="1"/>
              </p:cNvSpPr>
              <p:nvPr/>
            </p:nvSpPr>
            <p:spPr bwMode="auto">
              <a:xfrm>
                <a:off x="6192246" y="3730897"/>
                <a:ext cx="174892" cy="19683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4150" name="Text Box 74"/>
              <p:cNvSpPr txBox="1">
                <a:spLocks noChangeArrowheads="1"/>
              </p:cNvSpPr>
              <p:nvPr/>
            </p:nvSpPr>
            <p:spPr bwMode="auto">
              <a:xfrm>
                <a:off x="4895129" y="4526430"/>
                <a:ext cx="310203" cy="476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/>
                  <a:t>n</a:t>
                </a:r>
              </a:p>
            </p:txBody>
          </p:sp>
          <p:sp>
            <p:nvSpPr>
              <p:cNvPr id="4151" name="Text Box 75"/>
              <p:cNvSpPr txBox="1">
                <a:spLocks noChangeArrowheads="1"/>
              </p:cNvSpPr>
              <p:nvPr/>
            </p:nvSpPr>
            <p:spPr bwMode="auto">
              <a:xfrm>
                <a:off x="5709994" y="3599470"/>
                <a:ext cx="557743" cy="476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/>
                  <a:t>n-m</a:t>
                </a:r>
              </a:p>
            </p:txBody>
          </p:sp>
          <p:sp>
            <p:nvSpPr>
              <p:cNvPr id="4152" name="Line 76"/>
              <p:cNvSpPr>
                <a:spLocks noChangeShapeType="1"/>
              </p:cNvSpPr>
              <p:nvPr/>
            </p:nvSpPr>
            <p:spPr bwMode="auto">
              <a:xfrm>
                <a:off x="6367138" y="4473120"/>
                <a:ext cx="132991" cy="1988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4153" name="Text Box 77"/>
              <p:cNvSpPr txBox="1">
                <a:spLocks noChangeArrowheads="1"/>
              </p:cNvSpPr>
              <p:nvPr/>
            </p:nvSpPr>
            <p:spPr bwMode="auto">
              <a:xfrm>
                <a:off x="6185196" y="4465845"/>
                <a:ext cx="372520" cy="476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/>
                  <a:t>m</a:t>
                </a:r>
              </a:p>
            </p:txBody>
          </p:sp>
          <p:sp>
            <p:nvSpPr>
              <p:cNvPr id="4154" name="Text Box 78"/>
              <p:cNvSpPr txBox="1">
                <a:spLocks noChangeArrowheads="1"/>
              </p:cNvSpPr>
              <p:nvPr/>
            </p:nvSpPr>
            <p:spPr bwMode="auto">
              <a:xfrm>
                <a:off x="6838014" y="4526430"/>
                <a:ext cx="424451" cy="476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/>
                  <a:t>2</a:t>
                </a:r>
                <a:r>
                  <a:rPr lang="en-US" altLang="en-US" sz="1600" baseline="30000"/>
                  <a:t>m</a:t>
                </a:r>
              </a:p>
            </p:txBody>
          </p:sp>
          <p:cxnSp>
            <p:nvCxnSpPr>
              <p:cNvPr id="13" name="Straight Arrow Connector 12"/>
              <p:cNvCxnSpPr/>
              <p:nvPr/>
            </p:nvCxnSpPr>
            <p:spPr bwMode="auto">
              <a:xfrm flipH="1" flipV="1">
                <a:off x="3822020" y="3221404"/>
                <a:ext cx="281006" cy="3175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>
                <a:stCxn id="4115" idx="3"/>
              </p:cNvCxnSpPr>
              <p:nvPr/>
            </p:nvCxnSpPr>
            <p:spPr bwMode="auto">
              <a:xfrm flipV="1">
                <a:off x="3873234" y="2240455"/>
                <a:ext cx="261955" cy="14285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 bwMode="auto">
              <a:xfrm flipH="1">
                <a:off x="4090873" y="2240298"/>
                <a:ext cx="252" cy="98428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58" name="Rectangle 44"/>
              <p:cNvSpPr>
                <a:spLocks noChangeArrowheads="1"/>
              </p:cNvSpPr>
              <p:nvPr/>
            </p:nvSpPr>
            <p:spPr bwMode="auto">
              <a:xfrm>
                <a:off x="6492404" y="4208627"/>
                <a:ext cx="262338" cy="688915"/>
              </a:xfrm>
              <a:prstGeom prst="rect">
                <a:avLst/>
              </a:prstGeom>
              <a:solidFill>
                <a:srgbClr val="7030A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600"/>
              </a:p>
            </p:txBody>
          </p:sp>
          <p:cxnSp>
            <p:nvCxnSpPr>
              <p:cNvPr id="19" name="Straight Arrow Connector 18"/>
              <p:cNvCxnSpPr>
                <a:endCxn id="4164" idx="2"/>
              </p:cNvCxnSpPr>
              <p:nvPr/>
            </p:nvCxnSpPr>
            <p:spPr bwMode="auto">
              <a:xfrm flipV="1">
                <a:off x="7151634" y="3618228"/>
                <a:ext cx="0" cy="934917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Arrow Connector 87"/>
              <p:cNvCxnSpPr/>
              <p:nvPr/>
            </p:nvCxnSpPr>
            <p:spPr bwMode="auto">
              <a:xfrm flipV="1">
                <a:off x="6802361" y="3618228"/>
                <a:ext cx="0" cy="934917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Straight Arrow Connector 4"/>
              <p:cNvCxnSpPr>
                <a:cxnSpLocks noChangeShapeType="1"/>
              </p:cNvCxnSpPr>
              <p:nvPr/>
            </p:nvCxnSpPr>
            <p:spPr bwMode="auto">
              <a:xfrm>
                <a:off x="3042918" y="4389654"/>
                <a:ext cx="481043" cy="0"/>
              </a:xfrm>
              <a:prstGeom prst="straightConnector1">
                <a:avLst/>
              </a:prstGeom>
              <a:noFill/>
              <a:ln w="25400">
                <a:solidFill>
                  <a:srgbClr val="FF9900"/>
                </a:solidFill>
                <a:round/>
                <a:headEnd/>
                <a:tailEnd type="arrow" w="med" len="med"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6" name="Straight Arrow Connector 75"/>
              <p:cNvCxnSpPr>
                <a:cxnSpLocks noChangeShapeType="1"/>
              </p:cNvCxnSpPr>
              <p:nvPr/>
            </p:nvCxnSpPr>
            <p:spPr bwMode="auto">
              <a:xfrm>
                <a:off x="3042918" y="4502352"/>
                <a:ext cx="481043" cy="0"/>
              </a:xfrm>
              <a:prstGeom prst="straightConnector1">
                <a:avLst/>
              </a:prstGeom>
              <a:noFill/>
              <a:ln w="25400">
                <a:solidFill>
                  <a:srgbClr val="FF9900"/>
                </a:solidFill>
                <a:round/>
                <a:headEnd/>
                <a:tailEnd type="arrow" w="med" len="med"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1495933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469501A-45DB-4D42-9C32-536CFB28095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1. Decoder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Definition</a:t>
            </a:r>
          </a:p>
          <a:p>
            <a:pPr eaLnBrk="1" hangingPunct="1"/>
            <a:r>
              <a:rPr lang="en-US" altLang="en-US"/>
              <a:t>Logic Diagram</a:t>
            </a:r>
          </a:p>
          <a:p>
            <a:pPr eaLnBrk="1" hangingPunct="1"/>
            <a:r>
              <a:rPr lang="en-US" altLang="en-US"/>
              <a:t>Application (Universal Set)</a:t>
            </a:r>
          </a:p>
          <a:p>
            <a:pPr eaLnBrk="1" hangingPunct="1"/>
            <a:r>
              <a:rPr lang="en-US" altLang="en-US"/>
              <a:t>Tree of Decoders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693738" y="2"/>
            <a:ext cx="7772400" cy="1175905"/>
          </a:xfrm>
        </p:spPr>
        <p:txBody>
          <a:bodyPr/>
          <a:lstStyle/>
          <a:p>
            <a:r>
              <a:rPr lang="en-US" altLang="en-US" dirty="0"/>
              <a:t>Decoder: Definition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31500" y="1073493"/>
            <a:ext cx="7772400" cy="4779963"/>
          </a:xfrm>
        </p:spPr>
        <p:txBody>
          <a:bodyPr/>
          <a:lstStyle/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dirty="0"/>
              <a:t>A device that decodes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dirty="0"/>
              <a:t>An electronic device that converts signals from one form to another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dirty="0"/>
              <a:t>A machine that converts a coded text into ordinary language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dirty="0"/>
              <a:t>A device or program that translates encoded data into its original format 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dirty="0"/>
              <a:t>All of the above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7D058B2-0AFC-4D50-8E53-F128C018324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5193CB6-BD5C-43F4-B74A-FE974347889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7171" name="Rectangle 91"/>
          <p:cNvSpPr>
            <a:spLocks noChangeArrowheads="1"/>
          </p:cNvSpPr>
          <p:nvPr/>
        </p:nvSpPr>
        <p:spPr bwMode="auto">
          <a:xfrm>
            <a:off x="663575" y="76202"/>
            <a:ext cx="8320088" cy="131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2"/>
                </a:solidFill>
              </a:rPr>
              <a:t>Decoder Definition: A digital module that converts a binary </a:t>
            </a:r>
            <a:r>
              <a:rPr lang="en-US" altLang="en-US" sz="2800" dirty="0">
                <a:solidFill>
                  <a:srgbClr val="C00000"/>
                </a:solidFill>
              </a:rPr>
              <a:t>address</a:t>
            </a:r>
            <a:r>
              <a:rPr lang="en-US" altLang="en-US" sz="2800" dirty="0">
                <a:solidFill>
                  <a:schemeClr val="tx2"/>
                </a:solidFill>
              </a:rPr>
              <a:t> to the assertion of the addressed </a:t>
            </a:r>
            <a:r>
              <a:rPr lang="en-US" altLang="en-US" sz="2800" dirty="0">
                <a:solidFill>
                  <a:srgbClr val="C00000"/>
                </a:solidFill>
              </a:rPr>
              <a:t>device</a:t>
            </a:r>
          </a:p>
        </p:txBody>
      </p:sp>
      <p:sp>
        <p:nvSpPr>
          <p:cNvPr id="7172" name="Rectangle 92"/>
          <p:cNvSpPr>
            <a:spLocks noChangeArrowheads="1"/>
          </p:cNvSpPr>
          <p:nvPr/>
        </p:nvSpPr>
        <p:spPr bwMode="auto">
          <a:xfrm>
            <a:off x="1844675" y="2262188"/>
            <a:ext cx="1600200" cy="1371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7173" name="Line 93"/>
          <p:cNvSpPr>
            <a:spLocks noChangeShapeType="1"/>
          </p:cNvSpPr>
          <p:nvPr/>
        </p:nvSpPr>
        <p:spPr bwMode="auto">
          <a:xfrm>
            <a:off x="1006475" y="2566988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4" name="Line 94"/>
          <p:cNvSpPr>
            <a:spLocks noChangeShapeType="1"/>
          </p:cNvSpPr>
          <p:nvPr/>
        </p:nvSpPr>
        <p:spPr bwMode="auto">
          <a:xfrm>
            <a:off x="1006475" y="2947988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5" name="Line 95"/>
          <p:cNvSpPr>
            <a:spLocks noChangeShapeType="1"/>
          </p:cNvSpPr>
          <p:nvPr/>
        </p:nvSpPr>
        <p:spPr bwMode="auto">
          <a:xfrm>
            <a:off x="1006475" y="3328988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6" name="Line 96"/>
          <p:cNvSpPr>
            <a:spLocks noChangeShapeType="1"/>
          </p:cNvSpPr>
          <p:nvPr/>
        </p:nvSpPr>
        <p:spPr bwMode="auto">
          <a:xfrm>
            <a:off x="3444875" y="24145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7" name="Line 97"/>
          <p:cNvSpPr>
            <a:spLocks noChangeShapeType="1"/>
          </p:cNvSpPr>
          <p:nvPr/>
        </p:nvSpPr>
        <p:spPr bwMode="auto">
          <a:xfrm>
            <a:off x="3444875" y="25669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8" name="Line 98"/>
          <p:cNvSpPr>
            <a:spLocks noChangeShapeType="1"/>
          </p:cNvSpPr>
          <p:nvPr/>
        </p:nvSpPr>
        <p:spPr bwMode="auto">
          <a:xfrm>
            <a:off x="3444875" y="27193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9" name="Line 99"/>
          <p:cNvSpPr>
            <a:spLocks noChangeShapeType="1"/>
          </p:cNvSpPr>
          <p:nvPr/>
        </p:nvSpPr>
        <p:spPr bwMode="auto">
          <a:xfrm>
            <a:off x="3444875" y="28717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0" name="Line 100"/>
          <p:cNvSpPr>
            <a:spLocks noChangeShapeType="1"/>
          </p:cNvSpPr>
          <p:nvPr/>
        </p:nvSpPr>
        <p:spPr bwMode="auto">
          <a:xfrm>
            <a:off x="3444875" y="30241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1" name="Line 101"/>
          <p:cNvSpPr>
            <a:spLocks noChangeShapeType="1"/>
          </p:cNvSpPr>
          <p:nvPr/>
        </p:nvSpPr>
        <p:spPr bwMode="auto">
          <a:xfrm>
            <a:off x="3444875" y="31765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2" name="Line 102"/>
          <p:cNvSpPr>
            <a:spLocks noChangeShapeType="1"/>
          </p:cNvSpPr>
          <p:nvPr/>
        </p:nvSpPr>
        <p:spPr bwMode="auto">
          <a:xfrm>
            <a:off x="3444875" y="33289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3" name="Line 103"/>
          <p:cNvSpPr>
            <a:spLocks noChangeShapeType="1"/>
          </p:cNvSpPr>
          <p:nvPr/>
        </p:nvSpPr>
        <p:spPr bwMode="auto">
          <a:xfrm>
            <a:off x="3444875" y="34813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4" name="Text Box 105"/>
          <p:cNvSpPr txBox="1">
            <a:spLocks noChangeArrowheads="1"/>
          </p:cNvSpPr>
          <p:nvPr/>
        </p:nvSpPr>
        <p:spPr bwMode="auto">
          <a:xfrm>
            <a:off x="1920875" y="2352676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</a:t>
            </a:r>
          </a:p>
        </p:txBody>
      </p:sp>
      <p:sp>
        <p:nvSpPr>
          <p:cNvPr id="7185" name="Text Box 106"/>
          <p:cNvSpPr txBox="1">
            <a:spLocks noChangeArrowheads="1"/>
          </p:cNvSpPr>
          <p:nvPr/>
        </p:nvSpPr>
        <p:spPr bwMode="auto">
          <a:xfrm>
            <a:off x="4533900" y="2238377"/>
            <a:ext cx="31290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y</a:t>
            </a:r>
            <a:r>
              <a:rPr lang="en-US" altLang="en-US" sz="1200" baseline="-18000"/>
              <a:t>0</a:t>
            </a:r>
            <a:endParaRPr lang="en-US" altLang="en-US" sz="12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y</a:t>
            </a:r>
            <a:r>
              <a:rPr lang="en-US" altLang="en-US" sz="1200" baseline="-18000"/>
              <a:t>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y</a:t>
            </a:r>
            <a:r>
              <a:rPr lang="en-US" altLang="en-US" sz="1200" baseline="-18000"/>
              <a:t>7</a:t>
            </a:r>
          </a:p>
        </p:txBody>
      </p:sp>
      <p:sp>
        <p:nvSpPr>
          <p:cNvPr id="7186" name="Text Box 107"/>
          <p:cNvSpPr txBox="1">
            <a:spLocks noChangeArrowheads="1"/>
          </p:cNvSpPr>
          <p:nvPr/>
        </p:nvSpPr>
        <p:spPr bwMode="auto">
          <a:xfrm>
            <a:off x="669925" y="2352676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0</a:t>
            </a:r>
          </a:p>
        </p:txBody>
      </p:sp>
      <p:sp>
        <p:nvSpPr>
          <p:cNvPr id="7187" name="Text Box 108"/>
          <p:cNvSpPr txBox="1">
            <a:spLocks noChangeArrowheads="1"/>
          </p:cNvSpPr>
          <p:nvPr/>
        </p:nvSpPr>
        <p:spPr bwMode="auto">
          <a:xfrm>
            <a:off x="663575" y="2733676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1</a:t>
            </a:r>
          </a:p>
        </p:txBody>
      </p:sp>
      <p:sp>
        <p:nvSpPr>
          <p:cNvPr id="7188" name="Text Box 109"/>
          <p:cNvSpPr txBox="1">
            <a:spLocks noChangeArrowheads="1"/>
          </p:cNvSpPr>
          <p:nvPr/>
        </p:nvSpPr>
        <p:spPr bwMode="auto">
          <a:xfrm>
            <a:off x="663575" y="3114676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2</a:t>
            </a:r>
          </a:p>
        </p:txBody>
      </p:sp>
      <p:sp>
        <p:nvSpPr>
          <p:cNvPr id="7189" name="Text Box 110"/>
          <p:cNvSpPr txBox="1">
            <a:spLocks noChangeArrowheads="1"/>
          </p:cNvSpPr>
          <p:nvPr/>
        </p:nvSpPr>
        <p:spPr bwMode="auto">
          <a:xfrm>
            <a:off x="1920875" y="2719388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1</a:t>
            </a:r>
          </a:p>
        </p:txBody>
      </p:sp>
      <p:sp>
        <p:nvSpPr>
          <p:cNvPr id="7190" name="Text Box 111"/>
          <p:cNvSpPr txBox="1">
            <a:spLocks noChangeArrowheads="1"/>
          </p:cNvSpPr>
          <p:nvPr/>
        </p:nvSpPr>
        <p:spPr bwMode="auto">
          <a:xfrm>
            <a:off x="1920875" y="3114676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2</a:t>
            </a:r>
          </a:p>
        </p:txBody>
      </p:sp>
      <p:sp>
        <p:nvSpPr>
          <p:cNvPr id="7191" name="Text Box 112"/>
          <p:cNvSpPr txBox="1">
            <a:spLocks noChangeArrowheads="1"/>
          </p:cNvSpPr>
          <p:nvPr/>
        </p:nvSpPr>
        <p:spPr bwMode="auto">
          <a:xfrm>
            <a:off x="3190875" y="2322514"/>
            <a:ext cx="24878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1</a:t>
            </a:r>
            <a:endParaRPr lang="en-US" altLang="en-US" sz="1000" baseline="-18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7</a:t>
            </a:r>
            <a:endParaRPr lang="en-US" altLang="en-US" sz="1000" baseline="-18000"/>
          </a:p>
        </p:txBody>
      </p:sp>
      <p:sp>
        <p:nvSpPr>
          <p:cNvPr id="7192" name="Line 113"/>
          <p:cNvSpPr>
            <a:spLocks noChangeShapeType="1"/>
          </p:cNvSpPr>
          <p:nvPr/>
        </p:nvSpPr>
        <p:spPr bwMode="auto">
          <a:xfrm>
            <a:off x="2530475" y="1881188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3" name="Text Box 114"/>
          <p:cNvSpPr txBox="1">
            <a:spLocks noChangeArrowheads="1"/>
          </p:cNvSpPr>
          <p:nvPr/>
        </p:nvSpPr>
        <p:spPr bwMode="auto">
          <a:xfrm>
            <a:off x="2346325" y="1389064"/>
            <a:ext cx="14558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 (enable)</a:t>
            </a:r>
          </a:p>
        </p:txBody>
      </p:sp>
      <p:sp>
        <p:nvSpPr>
          <p:cNvPr id="7194" name="Text Box 115"/>
          <p:cNvSpPr txBox="1">
            <a:spLocks noChangeArrowheads="1"/>
          </p:cNvSpPr>
          <p:nvPr/>
        </p:nvSpPr>
        <p:spPr bwMode="auto">
          <a:xfrm>
            <a:off x="539752" y="3775077"/>
            <a:ext cx="116730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n inputs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n= 3</a:t>
            </a:r>
          </a:p>
        </p:txBody>
      </p:sp>
      <p:sp>
        <p:nvSpPr>
          <p:cNvPr id="7195" name="Text Box 116"/>
          <p:cNvSpPr txBox="1">
            <a:spLocks noChangeArrowheads="1"/>
          </p:cNvSpPr>
          <p:nvPr/>
        </p:nvSpPr>
        <p:spPr bwMode="auto">
          <a:xfrm>
            <a:off x="3573464" y="3736977"/>
            <a:ext cx="14237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2</a:t>
            </a:r>
            <a:r>
              <a:rPr lang="en-US" altLang="en-US" sz="2400" baseline="30000"/>
              <a:t>n</a:t>
            </a:r>
            <a:r>
              <a:rPr lang="en-US" altLang="en-US" sz="2400"/>
              <a:t> outputs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2</a:t>
            </a:r>
            <a:r>
              <a:rPr lang="en-US" altLang="en-US" sz="2400" baseline="30000">
                <a:solidFill>
                  <a:srgbClr val="C00000"/>
                </a:solidFill>
              </a:rPr>
              <a:t>3</a:t>
            </a:r>
            <a:r>
              <a:rPr lang="en-US" altLang="en-US" sz="2400">
                <a:solidFill>
                  <a:srgbClr val="C00000"/>
                </a:solidFill>
              </a:rPr>
              <a:t>= 8</a:t>
            </a:r>
          </a:p>
        </p:txBody>
      </p:sp>
      <p:sp>
        <p:nvSpPr>
          <p:cNvPr id="7196" name="Text Box 117"/>
          <p:cNvSpPr txBox="1">
            <a:spLocks noChangeArrowheads="1"/>
          </p:cNvSpPr>
          <p:nvPr/>
        </p:nvSpPr>
        <p:spPr bwMode="auto">
          <a:xfrm>
            <a:off x="3886201" y="4686300"/>
            <a:ext cx="489268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y</a:t>
            </a:r>
            <a:r>
              <a:rPr lang="en-US" altLang="en-US" baseline="-18000"/>
              <a:t>i</a:t>
            </a:r>
            <a:r>
              <a:rPr lang="en-US" altLang="en-US"/>
              <a:t> = 1 if E= 1 &amp; (I</a:t>
            </a:r>
            <a:r>
              <a:rPr lang="en-US" altLang="en-US" baseline="-18000"/>
              <a:t>2, </a:t>
            </a:r>
            <a:r>
              <a:rPr lang="en-US" altLang="en-US"/>
              <a:t>I</a:t>
            </a:r>
            <a:r>
              <a:rPr lang="en-US" altLang="en-US" baseline="-18000"/>
              <a:t>1, </a:t>
            </a:r>
            <a:r>
              <a:rPr lang="en-US" altLang="en-US"/>
              <a:t>I</a:t>
            </a:r>
            <a:r>
              <a:rPr lang="en-US" altLang="en-US" baseline="-18000"/>
              <a:t>0</a:t>
            </a:r>
            <a:r>
              <a:rPr lang="en-US" altLang="en-US"/>
              <a:t> ) =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y</a:t>
            </a:r>
            <a:r>
              <a:rPr lang="en-US" altLang="en-US" baseline="-25000"/>
              <a:t>i</a:t>
            </a:r>
            <a:r>
              <a:rPr lang="en-US" altLang="en-US"/>
              <a:t>= 0 otherwise</a:t>
            </a:r>
          </a:p>
        </p:txBody>
      </p:sp>
      <p:sp>
        <p:nvSpPr>
          <p:cNvPr id="7197" name="Text Box 118"/>
          <p:cNvSpPr txBox="1">
            <a:spLocks noChangeArrowheads="1"/>
          </p:cNvSpPr>
          <p:nvPr/>
        </p:nvSpPr>
        <p:spPr bwMode="auto">
          <a:xfrm>
            <a:off x="5448302" y="3390900"/>
            <a:ext cx="276542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n to 2</a:t>
            </a:r>
            <a:r>
              <a:rPr lang="en-US" altLang="en-US" baseline="30000"/>
              <a:t>n</a:t>
            </a:r>
            <a:r>
              <a:rPr lang="en-US" altLang="en-US"/>
              <a:t> decoder</a:t>
            </a:r>
            <a:r>
              <a:rPr lang="en-US" altLang="en-US" sz="2400"/>
              <a:t> </a:t>
            </a:r>
            <a:r>
              <a:rPr lang="en-US" altLang="en-US"/>
              <a:t>function:</a:t>
            </a:r>
          </a:p>
        </p:txBody>
      </p:sp>
      <p:sp>
        <p:nvSpPr>
          <p:cNvPr id="7198" name="Text Box 119"/>
          <p:cNvSpPr txBox="1">
            <a:spLocks noChangeArrowheads="1"/>
          </p:cNvSpPr>
          <p:nvPr/>
        </p:nvSpPr>
        <p:spPr bwMode="auto">
          <a:xfrm>
            <a:off x="4495800" y="2605089"/>
            <a:ext cx="24237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9622BB8-C23D-4E26-B748-F58EB0C39C6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8195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76962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i="1"/>
              <a:t>N</a:t>
            </a:r>
            <a:r>
              <a:rPr lang="en-US" altLang="en-US" sz="2800"/>
              <a:t> inputs, 2</a:t>
            </a:r>
            <a:r>
              <a:rPr lang="en-US" altLang="en-US" sz="2800" i="1" baseline="30000"/>
              <a:t>N</a:t>
            </a:r>
            <a:r>
              <a:rPr lang="en-US" altLang="en-US" sz="2800"/>
              <a:t> outputs</a:t>
            </a:r>
          </a:p>
          <a:p>
            <a:pPr eaLnBrk="1" hangingPunct="1"/>
            <a:r>
              <a:rPr lang="en-US" altLang="en-US" sz="2800"/>
              <a:t>One-hot outputs: only one output HIGH at most</a:t>
            </a:r>
            <a:endParaRPr lang="en-US" altLang="en-US" sz="2800">
              <a:solidFill>
                <a:schemeClr val="accent2"/>
              </a:solidFill>
            </a:endParaRP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40" y="0"/>
            <a:ext cx="5799137" cy="1143000"/>
          </a:xfrm>
        </p:spPr>
        <p:txBody>
          <a:bodyPr/>
          <a:lstStyle/>
          <a:p>
            <a:pPr algn="l" eaLnBrk="1" hangingPunct="1"/>
            <a:r>
              <a:rPr lang="en-US" altLang="en-US"/>
              <a:t>1. Decoder: Definition</a:t>
            </a:r>
          </a:p>
        </p:txBody>
      </p:sp>
      <p:graphicFrame>
        <p:nvGraphicFramePr>
          <p:cNvPr id="8197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2819400" y="2803525"/>
          <a:ext cx="3327400" cy="329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Visio" r:id="rId7" imgW="1435100" imgH="1701800" progId="Visio.Drawing.11">
                  <p:embed/>
                </p:oleObj>
              </mc:Choice>
              <mc:Fallback>
                <p:oleObj name="Visio" r:id="rId7" imgW="1435100" imgH="1701800" progId="Visio.Drawing.11">
                  <p:embed/>
                  <p:pic>
                    <p:nvPicPr>
                      <p:cNvPr id="819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803525"/>
                        <a:ext cx="3327400" cy="329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4341813" y="2546351"/>
            <a:ext cx="0" cy="3063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9" name="TextBox 3"/>
          <p:cNvSpPr txBox="1">
            <a:spLocks noChangeArrowheads="1"/>
          </p:cNvSpPr>
          <p:nvPr/>
        </p:nvSpPr>
        <p:spPr bwMode="auto">
          <a:xfrm>
            <a:off x="4341814" y="2443164"/>
            <a:ext cx="3257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</a:t>
            </a:r>
          </a:p>
        </p:txBody>
      </p:sp>
      <p:sp>
        <p:nvSpPr>
          <p:cNvPr id="8200" name="TextBox 4"/>
          <p:cNvSpPr txBox="1">
            <a:spLocks noChangeArrowheads="1"/>
          </p:cNvSpPr>
          <p:nvPr/>
        </p:nvSpPr>
        <p:spPr bwMode="auto">
          <a:xfrm>
            <a:off x="2921000" y="4389439"/>
            <a:ext cx="6286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E= 1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9622BB8-C23D-4E26-B748-F58EB0C39C6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93740" y="0"/>
            <a:ext cx="5799137" cy="1143000"/>
          </a:xfrm>
        </p:spPr>
        <p:txBody>
          <a:bodyPr/>
          <a:lstStyle/>
          <a:p>
            <a:pPr algn="l" eaLnBrk="1" hangingPunct="1"/>
            <a:r>
              <a:rPr lang="en-US" altLang="en-US"/>
              <a:t>1. Decoder: Definition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341813" y="2546351"/>
            <a:ext cx="0" cy="3063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9" name="TextBox 3"/>
          <p:cNvSpPr txBox="1">
            <a:spLocks noChangeArrowheads="1"/>
          </p:cNvSpPr>
          <p:nvPr/>
        </p:nvSpPr>
        <p:spPr bwMode="auto">
          <a:xfrm>
            <a:off x="4341814" y="2443164"/>
            <a:ext cx="3257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81344" y="1470345"/>
            <a:ext cx="7772400" cy="357713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Example: A 3-input decoder has how many outputs?</a:t>
            </a:r>
          </a:p>
          <a:p>
            <a:pPr marL="514350" indent="-514350">
              <a:buAutoNum type="alphaUcPeriod"/>
            </a:pPr>
            <a:r>
              <a:rPr lang="en-US" dirty="0"/>
              <a:t>2 outputs</a:t>
            </a:r>
          </a:p>
          <a:p>
            <a:pPr marL="514350" indent="-514350">
              <a:buAutoNum type="alphaUcPeriod"/>
            </a:pPr>
            <a:r>
              <a:rPr lang="en-US" dirty="0"/>
              <a:t>4 outputs</a:t>
            </a:r>
          </a:p>
          <a:p>
            <a:pPr marL="514350" indent="-514350">
              <a:buAutoNum type="alphaUcPeriod"/>
            </a:pPr>
            <a:r>
              <a:rPr lang="en-US" dirty="0"/>
              <a:t>8 outputs</a:t>
            </a:r>
          </a:p>
          <a:p>
            <a:pPr marL="514350" indent="-514350">
              <a:buAutoNum type="alphaUcPeriod"/>
            </a:pPr>
            <a:r>
              <a:rPr lang="en-US" dirty="0"/>
              <a:t>10 outputs</a:t>
            </a:r>
          </a:p>
          <a:p>
            <a:pPr marL="514350" indent="-514350"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19676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5193CB6-BD5C-43F4-B74A-FE974347889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7171" name="Rectangle 91"/>
          <p:cNvSpPr>
            <a:spLocks noChangeArrowheads="1"/>
          </p:cNvSpPr>
          <p:nvPr/>
        </p:nvSpPr>
        <p:spPr bwMode="auto">
          <a:xfrm>
            <a:off x="570192" y="0"/>
            <a:ext cx="8320088" cy="77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chemeClr val="tx2"/>
                </a:solidFill>
              </a:rPr>
              <a:t>Decoder Definition</a:t>
            </a:r>
          </a:p>
        </p:txBody>
      </p:sp>
      <p:sp>
        <p:nvSpPr>
          <p:cNvPr id="7197" name="Text Box 118"/>
          <p:cNvSpPr txBox="1">
            <a:spLocks noChangeArrowheads="1"/>
          </p:cNvSpPr>
          <p:nvPr/>
        </p:nvSpPr>
        <p:spPr bwMode="auto">
          <a:xfrm>
            <a:off x="4533594" y="779663"/>
            <a:ext cx="4171579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Example: </a:t>
            </a:r>
            <a:r>
              <a:rPr lang="en-US" altLang="en-US" dirty="0"/>
              <a:t>For a 3-input decoder, suppose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(E,I</a:t>
            </a:r>
            <a:r>
              <a:rPr lang="en-US" altLang="en-US" baseline="-25000" dirty="0"/>
              <a:t>2</a:t>
            </a:r>
            <a:r>
              <a:rPr lang="en-US" altLang="en-US" dirty="0"/>
              <a:t>,I</a:t>
            </a:r>
            <a:r>
              <a:rPr lang="en-US" altLang="en-US" baseline="-25000" dirty="0"/>
              <a:t>1</a:t>
            </a:r>
            <a:r>
              <a:rPr lang="en-US" altLang="en-US" dirty="0"/>
              <a:t>,I</a:t>
            </a:r>
            <a:r>
              <a:rPr lang="en-US" altLang="en-US" baseline="-25000" dirty="0"/>
              <a:t>0</a:t>
            </a:r>
            <a:r>
              <a:rPr lang="en-US" altLang="en-US" dirty="0"/>
              <a:t>)=(1,0,0,0), then (y</a:t>
            </a:r>
            <a:r>
              <a:rPr lang="en-US" altLang="en-US" baseline="-25000" dirty="0"/>
              <a:t>7</a:t>
            </a:r>
            <a:r>
              <a:rPr lang="en-US" altLang="en-US" dirty="0"/>
              <a:t>,y</a:t>
            </a:r>
            <a:r>
              <a:rPr lang="en-US" altLang="en-US" baseline="-25000" dirty="0"/>
              <a:t>6</a:t>
            </a:r>
            <a:r>
              <a:rPr lang="en-US" altLang="en-US" dirty="0"/>
              <a:t>, …, y</a:t>
            </a:r>
            <a:r>
              <a:rPr lang="en-US" altLang="en-US" baseline="-25000" dirty="0"/>
              <a:t>0</a:t>
            </a:r>
            <a:r>
              <a:rPr lang="en-US" altLang="en-US" dirty="0"/>
              <a:t>) is equal to:</a:t>
            </a:r>
          </a:p>
          <a:p>
            <a:pPr marL="514350" indent="-514350"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dirty="0"/>
              <a:t>(00000000)</a:t>
            </a:r>
          </a:p>
          <a:p>
            <a:pPr marL="514350" indent="-514350"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dirty="0"/>
              <a:t>(00000001)</a:t>
            </a:r>
          </a:p>
          <a:p>
            <a:pPr marL="514350" indent="-514350"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dirty="0"/>
              <a:t>(00000010)</a:t>
            </a:r>
          </a:p>
          <a:p>
            <a:pPr marL="514350" indent="-514350"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dirty="0"/>
              <a:t>(01000000)</a:t>
            </a:r>
          </a:p>
          <a:p>
            <a:pPr marL="514350" indent="-514350"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dirty="0"/>
              <a:t>(10000000)</a:t>
            </a:r>
          </a:p>
          <a:p>
            <a:pPr marL="514350" indent="-514350" eaLnBrk="1" hangingPunct="1">
              <a:spcBef>
                <a:spcPct val="0"/>
              </a:spcBef>
              <a:buFontTx/>
              <a:buAutoNum type="alphaUcPeriod"/>
            </a:pPr>
            <a:endParaRPr lang="en-US" altLang="en-US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235107" y="881441"/>
            <a:ext cx="4183231" cy="2847677"/>
            <a:chOff x="663575" y="1389064"/>
            <a:chExt cx="4183231" cy="2847677"/>
          </a:xfrm>
        </p:grpSpPr>
        <p:sp>
          <p:nvSpPr>
            <p:cNvPr id="7172" name="Rectangle 92"/>
            <p:cNvSpPr>
              <a:spLocks noChangeArrowheads="1"/>
            </p:cNvSpPr>
            <p:nvPr/>
          </p:nvSpPr>
          <p:spPr bwMode="auto">
            <a:xfrm>
              <a:off x="1844675" y="2262188"/>
              <a:ext cx="1600200" cy="1371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73" name="Line 93"/>
            <p:cNvSpPr>
              <a:spLocks noChangeShapeType="1"/>
            </p:cNvSpPr>
            <p:nvPr/>
          </p:nvSpPr>
          <p:spPr bwMode="auto">
            <a:xfrm>
              <a:off x="1006475" y="2566988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4" name="Line 94"/>
            <p:cNvSpPr>
              <a:spLocks noChangeShapeType="1"/>
            </p:cNvSpPr>
            <p:nvPr/>
          </p:nvSpPr>
          <p:spPr bwMode="auto">
            <a:xfrm>
              <a:off x="1006475" y="2947988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5" name="Line 95"/>
            <p:cNvSpPr>
              <a:spLocks noChangeShapeType="1"/>
            </p:cNvSpPr>
            <p:nvPr/>
          </p:nvSpPr>
          <p:spPr bwMode="auto">
            <a:xfrm>
              <a:off x="1006475" y="3328988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6" name="Line 96"/>
            <p:cNvSpPr>
              <a:spLocks noChangeShapeType="1"/>
            </p:cNvSpPr>
            <p:nvPr/>
          </p:nvSpPr>
          <p:spPr bwMode="auto">
            <a:xfrm>
              <a:off x="3444875" y="24145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Line 97"/>
            <p:cNvSpPr>
              <a:spLocks noChangeShapeType="1"/>
            </p:cNvSpPr>
            <p:nvPr/>
          </p:nvSpPr>
          <p:spPr bwMode="auto">
            <a:xfrm>
              <a:off x="3444875" y="25669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Line 98"/>
            <p:cNvSpPr>
              <a:spLocks noChangeShapeType="1"/>
            </p:cNvSpPr>
            <p:nvPr/>
          </p:nvSpPr>
          <p:spPr bwMode="auto">
            <a:xfrm>
              <a:off x="3444875" y="27193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Line 99"/>
            <p:cNvSpPr>
              <a:spLocks noChangeShapeType="1"/>
            </p:cNvSpPr>
            <p:nvPr/>
          </p:nvSpPr>
          <p:spPr bwMode="auto">
            <a:xfrm>
              <a:off x="3444875" y="28717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Line 100"/>
            <p:cNvSpPr>
              <a:spLocks noChangeShapeType="1"/>
            </p:cNvSpPr>
            <p:nvPr/>
          </p:nvSpPr>
          <p:spPr bwMode="auto">
            <a:xfrm>
              <a:off x="3444875" y="30241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101"/>
            <p:cNvSpPr>
              <a:spLocks noChangeShapeType="1"/>
            </p:cNvSpPr>
            <p:nvPr/>
          </p:nvSpPr>
          <p:spPr bwMode="auto">
            <a:xfrm>
              <a:off x="3444875" y="31765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102"/>
            <p:cNvSpPr>
              <a:spLocks noChangeShapeType="1"/>
            </p:cNvSpPr>
            <p:nvPr/>
          </p:nvSpPr>
          <p:spPr bwMode="auto">
            <a:xfrm>
              <a:off x="3444875" y="33289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103"/>
            <p:cNvSpPr>
              <a:spLocks noChangeShapeType="1"/>
            </p:cNvSpPr>
            <p:nvPr/>
          </p:nvSpPr>
          <p:spPr bwMode="auto">
            <a:xfrm>
              <a:off x="3444875" y="34813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Text Box 105"/>
            <p:cNvSpPr txBox="1">
              <a:spLocks noChangeArrowheads="1"/>
            </p:cNvSpPr>
            <p:nvPr/>
          </p:nvSpPr>
          <p:spPr bwMode="auto">
            <a:xfrm>
              <a:off x="1920875" y="2352676"/>
              <a:ext cx="533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</a:p>
          </p:txBody>
        </p:sp>
        <p:sp>
          <p:nvSpPr>
            <p:cNvPr id="7185" name="Text Box 106"/>
            <p:cNvSpPr txBox="1">
              <a:spLocks noChangeArrowheads="1"/>
            </p:cNvSpPr>
            <p:nvPr/>
          </p:nvSpPr>
          <p:spPr bwMode="auto">
            <a:xfrm>
              <a:off x="4533900" y="2238377"/>
              <a:ext cx="31290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y</a:t>
              </a:r>
              <a:r>
                <a:rPr lang="en-US" altLang="en-US" sz="1200" baseline="-18000"/>
                <a:t>0</a:t>
              </a:r>
              <a:endParaRPr lang="en-US" altLang="en-US" sz="12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y</a:t>
              </a:r>
              <a:r>
                <a:rPr lang="en-US" altLang="en-US" sz="1200" baseline="-1800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2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2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2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2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y</a:t>
              </a:r>
              <a:r>
                <a:rPr lang="en-US" altLang="en-US" sz="1200" baseline="-18000"/>
                <a:t>7</a:t>
              </a:r>
            </a:p>
          </p:txBody>
        </p:sp>
        <p:sp>
          <p:nvSpPr>
            <p:cNvPr id="7186" name="Text Box 107"/>
            <p:cNvSpPr txBox="1">
              <a:spLocks noChangeArrowheads="1"/>
            </p:cNvSpPr>
            <p:nvPr/>
          </p:nvSpPr>
          <p:spPr bwMode="auto">
            <a:xfrm>
              <a:off x="669925" y="2352676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0</a:t>
              </a:r>
            </a:p>
          </p:txBody>
        </p:sp>
        <p:sp>
          <p:nvSpPr>
            <p:cNvPr id="7187" name="Text Box 108"/>
            <p:cNvSpPr txBox="1">
              <a:spLocks noChangeArrowheads="1"/>
            </p:cNvSpPr>
            <p:nvPr/>
          </p:nvSpPr>
          <p:spPr bwMode="auto">
            <a:xfrm>
              <a:off x="663575" y="2733676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1</a:t>
              </a:r>
            </a:p>
          </p:txBody>
        </p:sp>
        <p:sp>
          <p:nvSpPr>
            <p:cNvPr id="7188" name="Text Box 109"/>
            <p:cNvSpPr txBox="1">
              <a:spLocks noChangeArrowheads="1"/>
            </p:cNvSpPr>
            <p:nvPr/>
          </p:nvSpPr>
          <p:spPr bwMode="auto">
            <a:xfrm>
              <a:off x="663575" y="3114676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2</a:t>
              </a:r>
            </a:p>
          </p:txBody>
        </p:sp>
        <p:sp>
          <p:nvSpPr>
            <p:cNvPr id="7189" name="Text Box 110"/>
            <p:cNvSpPr txBox="1">
              <a:spLocks noChangeArrowheads="1"/>
            </p:cNvSpPr>
            <p:nvPr/>
          </p:nvSpPr>
          <p:spPr bwMode="auto">
            <a:xfrm>
              <a:off x="1920875" y="2719388"/>
              <a:ext cx="533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</a:p>
          </p:txBody>
        </p:sp>
        <p:sp>
          <p:nvSpPr>
            <p:cNvPr id="7190" name="Text Box 111"/>
            <p:cNvSpPr txBox="1">
              <a:spLocks noChangeArrowheads="1"/>
            </p:cNvSpPr>
            <p:nvPr/>
          </p:nvSpPr>
          <p:spPr bwMode="auto">
            <a:xfrm>
              <a:off x="1920875" y="3114676"/>
              <a:ext cx="533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2</a:t>
              </a:r>
            </a:p>
          </p:txBody>
        </p:sp>
        <p:sp>
          <p:nvSpPr>
            <p:cNvPr id="7191" name="Text Box 112"/>
            <p:cNvSpPr txBox="1">
              <a:spLocks noChangeArrowheads="1"/>
            </p:cNvSpPr>
            <p:nvPr/>
          </p:nvSpPr>
          <p:spPr bwMode="auto">
            <a:xfrm>
              <a:off x="3190875" y="2322514"/>
              <a:ext cx="248786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1</a:t>
              </a:r>
              <a:endParaRPr lang="en-US" altLang="en-US" sz="1000" baseline="-180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3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4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5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7</a:t>
              </a:r>
              <a:endParaRPr lang="en-US" altLang="en-US" sz="1000" baseline="-18000"/>
            </a:p>
          </p:txBody>
        </p:sp>
        <p:sp>
          <p:nvSpPr>
            <p:cNvPr id="7192" name="Line 113"/>
            <p:cNvSpPr>
              <a:spLocks noChangeShapeType="1"/>
            </p:cNvSpPr>
            <p:nvPr/>
          </p:nvSpPr>
          <p:spPr bwMode="auto">
            <a:xfrm>
              <a:off x="2530475" y="1881188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Text Box 114"/>
            <p:cNvSpPr txBox="1">
              <a:spLocks noChangeArrowheads="1"/>
            </p:cNvSpPr>
            <p:nvPr/>
          </p:nvSpPr>
          <p:spPr bwMode="auto">
            <a:xfrm>
              <a:off x="2346325" y="1389064"/>
              <a:ext cx="145584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E (enable)</a:t>
              </a:r>
            </a:p>
          </p:txBody>
        </p:sp>
        <p:sp>
          <p:nvSpPr>
            <p:cNvPr id="7194" name="Text Box 115"/>
            <p:cNvSpPr txBox="1">
              <a:spLocks noChangeArrowheads="1"/>
            </p:cNvSpPr>
            <p:nvPr/>
          </p:nvSpPr>
          <p:spPr bwMode="auto">
            <a:xfrm>
              <a:off x="754857" y="3775076"/>
              <a:ext cx="116730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3 inputs</a:t>
              </a:r>
            </a:p>
          </p:txBody>
        </p:sp>
        <p:sp>
          <p:nvSpPr>
            <p:cNvPr id="7195" name="Text Box 116"/>
            <p:cNvSpPr txBox="1">
              <a:spLocks noChangeArrowheads="1"/>
            </p:cNvSpPr>
            <p:nvPr/>
          </p:nvSpPr>
          <p:spPr bwMode="auto">
            <a:xfrm>
              <a:off x="3422637" y="3735701"/>
              <a:ext cx="132119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 outputs</a:t>
              </a:r>
            </a:p>
          </p:txBody>
        </p:sp>
        <p:sp>
          <p:nvSpPr>
            <p:cNvPr id="7198" name="Text Box 119"/>
            <p:cNvSpPr txBox="1">
              <a:spLocks noChangeArrowheads="1"/>
            </p:cNvSpPr>
            <p:nvPr/>
          </p:nvSpPr>
          <p:spPr bwMode="auto">
            <a:xfrm>
              <a:off x="4495800" y="2605089"/>
              <a:ext cx="24237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2053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A793A19A-667C-4685-B1AC-7A41C70CF344}" type="slidenum">
              <a:rPr lang="en-US" altLang="en-US" sz="1400"/>
              <a:pPr eaLnBrk="1" hangingPunct="1"/>
              <a:t>12</a:t>
            </a:fld>
            <a:endParaRPr lang="en-US" altLang="en-US" sz="1400"/>
          </a:p>
        </p:txBody>
      </p:sp>
      <p:sp>
        <p:nvSpPr>
          <p:cNvPr id="37890" name="Text Box 96"/>
          <p:cNvSpPr txBox="1">
            <a:spLocks noChangeArrowheads="1"/>
          </p:cNvSpPr>
          <p:nvPr/>
        </p:nvSpPr>
        <p:spPr bwMode="auto">
          <a:xfrm>
            <a:off x="533402" y="0"/>
            <a:ext cx="82509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3600" dirty="0"/>
              <a:t>Decoder: Logic Diagram (Inside a decoder)</a:t>
            </a:r>
          </a:p>
        </p:txBody>
      </p:sp>
      <p:sp>
        <p:nvSpPr>
          <p:cNvPr id="37891" name="Line 97"/>
          <p:cNvSpPr>
            <a:spLocks noChangeShapeType="1"/>
          </p:cNvSpPr>
          <p:nvPr/>
        </p:nvSpPr>
        <p:spPr bwMode="auto">
          <a:xfrm>
            <a:off x="1600200" y="1752600"/>
            <a:ext cx="0" cy="342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2" name="Line 98"/>
          <p:cNvSpPr>
            <a:spLocks noChangeShapeType="1"/>
          </p:cNvSpPr>
          <p:nvPr/>
        </p:nvSpPr>
        <p:spPr bwMode="auto">
          <a:xfrm>
            <a:off x="1600200" y="51816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3" name="AutoShape 99"/>
          <p:cNvSpPr>
            <a:spLocks noChangeArrowheads="1"/>
          </p:cNvSpPr>
          <p:nvPr/>
        </p:nvSpPr>
        <p:spPr bwMode="auto">
          <a:xfrm>
            <a:off x="3048000" y="2057400"/>
            <a:ext cx="457200" cy="685800"/>
          </a:xfrm>
          <a:prstGeom prst="flowChartDelay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894" name="Line 100"/>
          <p:cNvSpPr>
            <a:spLocks noChangeShapeType="1"/>
          </p:cNvSpPr>
          <p:nvPr/>
        </p:nvSpPr>
        <p:spPr bwMode="auto">
          <a:xfrm>
            <a:off x="1600200" y="21336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5" name="Line 101"/>
          <p:cNvSpPr>
            <a:spLocks noChangeShapeType="1"/>
          </p:cNvSpPr>
          <p:nvPr/>
        </p:nvSpPr>
        <p:spPr bwMode="auto">
          <a:xfrm>
            <a:off x="838200" y="2286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6" name="Line 102"/>
          <p:cNvSpPr>
            <a:spLocks noChangeShapeType="1"/>
          </p:cNvSpPr>
          <p:nvPr/>
        </p:nvSpPr>
        <p:spPr bwMode="auto">
          <a:xfrm>
            <a:off x="838200" y="24384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7" name="Line 104"/>
          <p:cNvSpPr>
            <a:spLocks noChangeShapeType="1"/>
          </p:cNvSpPr>
          <p:nvPr/>
        </p:nvSpPr>
        <p:spPr bwMode="auto">
          <a:xfrm>
            <a:off x="3505200" y="2438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8" name="Rectangle 105"/>
          <p:cNvSpPr>
            <a:spLocks noChangeArrowheads="1"/>
          </p:cNvSpPr>
          <p:nvPr/>
        </p:nvSpPr>
        <p:spPr bwMode="auto">
          <a:xfrm>
            <a:off x="4191000" y="2209801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/>
              <a:t>y</a:t>
            </a:r>
            <a:r>
              <a:rPr lang="en-US" altLang="en-US" baseline="-18000"/>
              <a:t>0</a:t>
            </a:r>
          </a:p>
        </p:txBody>
      </p:sp>
      <p:sp>
        <p:nvSpPr>
          <p:cNvPr id="37899" name="Rectangle 107"/>
          <p:cNvSpPr>
            <a:spLocks noChangeArrowheads="1"/>
          </p:cNvSpPr>
          <p:nvPr/>
        </p:nvSpPr>
        <p:spPr bwMode="auto">
          <a:xfrm>
            <a:off x="381001" y="2205038"/>
            <a:ext cx="6639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/>
              <a:t>A</a:t>
            </a:r>
            <a:r>
              <a:rPr lang="en-US" altLang="en-US" baseline="-18000"/>
              <a:t>1</a:t>
            </a:r>
            <a:r>
              <a:rPr lang="ja-JP" altLang="en-US"/>
              <a:t>’</a:t>
            </a:r>
            <a:endParaRPr lang="en-US" altLang="en-US"/>
          </a:p>
        </p:txBody>
      </p:sp>
      <p:sp>
        <p:nvSpPr>
          <p:cNvPr id="37900" name="Rectangle 108"/>
          <p:cNvSpPr>
            <a:spLocks noChangeArrowheads="1"/>
          </p:cNvSpPr>
          <p:nvPr/>
        </p:nvSpPr>
        <p:spPr bwMode="auto">
          <a:xfrm>
            <a:off x="390526" y="1824038"/>
            <a:ext cx="6639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/>
              <a:t>A</a:t>
            </a:r>
            <a:r>
              <a:rPr lang="en-US" altLang="en-US" baseline="-18000"/>
              <a:t>0</a:t>
            </a:r>
            <a:r>
              <a:rPr lang="ja-JP" altLang="en-US"/>
              <a:t>’</a:t>
            </a:r>
            <a:endParaRPr lang="en-US" altLang="en-US"/>
          </a:p>
        </p:txBody>
      </p:sp>
      <p:sp>
        <p:nvSpPr>
          <p:cNvPr id="37901" name="AutoShape 109"/>
          <p:cNvSpPr>
            <a:spLocks noChangeArrowheads="1"/>
          </p:cNvSpPr>
          <p:nvPr/>
        </p:nvSpPr>
        <p:spPr bwMode="auto">
          <a:xfrm>
            <a:off x="3079750" y="2986088"/>
            <a:ext cx="457200" cy="685800"/>
          </a:xfrm>
          <a:prstGeom prst="flowChartDelay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902" name="Line 110"/>
          <p:cNvSpPr>
            <a:spLocks noChangeShapeType="1"/>
          </p:cNvSpPr>
          <p:nvPr/>
        </p:nvSpPr>
        <p:spPr bwMode="auto">
          <a:xfrm>
            <a:off x="1631950" y="3062288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3" name="Line 111"/>
          <p:cNvSpPr>
            <a:spLocks noChangeShapeType="1"/>
          </p:cNvSpPr>
          <p:nvPr/>
        </p:nvSpPr>
        <p:spPr bwMode="auto">
          <a:xfrm>
            <a:off x="869950" y="3214688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4" name="Line 112"/>
          <p:cNvSpPr>
            <a:spLocks noChangeShapeType="1"/>
          </p:cNvSpPr>
          <p:nvPr/>
        </p:nvSpPr>
        <p:spPr bwMode="auto">
          <a:xfrm>
            <a:off x="869950" y="3367088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5" name="Line 114"/>
          <p:cNvSpPr>
            <a:spLocks noChangeShapeType="1"/>
          </p:cNvSpPr>
          <p:nvPr/>
        </p:nvSpPr>
        <p:spPr bwMode="auto">
          <a:xfrm>
            <a:off x="3536950" y="3367088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6" name="Rectangle 115"/>
          <p:cNvSpPr>
            <a:spLocks noChangeArrowheads="1"/>
          </p:cNvSpPr>
          <p:nvPr/>
        </p:nvSpPr>
        <p:spPr bwMode="auto">
          <a:xfrm>
            <a:off x="4222750" y="3138489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/>
              <a:t>y</a:t>
            </a:r>
            <a:r>
              <a:rPr lang="en-US" altLang="en-US" baseline="-18000"/>
              <a:t>1</a:t>
            </a:r>
          </a:p>
        </p:txBody>
      </p:sp>
      <p:sp>
        <p:nvSpPr>
          <p:cNvPr id="37907" name="Text Box 119"/>
          <p:cNvSpPr txBox="1">
            <a:spLocks noChangeArrowheads="1"/>
          </p:cNvSpPr>
          <p:nvPr/>
        </p:nvSpPr>
        <p:spPr bwMode="auto">
          <a:xfrm>
            <a:off x="1390650" y="1371600"/>
            <a:ext cx="3257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E</a:t>
            </a:r>
          </a:p>
        </p:txBody>
      </p:sp>
      <p:sp>
        <p:nvSpPr>
          <p:cNvPr id="37908" name="AutoShape 120"/>
          <p:cNvSpPr>
            <a:spLocks noChangeArrowheads="1"/>
          </p:cNvSpPr>
          <p:nvPr/>
        </p:nvSpPr>
        <p:spPr bwMode="auto">
          <a:xfrm>
            <a:off x="3048000" y="5105400"/>
            <a:ext cx="457200" cy="685800"/>
          </a:xfrm>
          <a:prstGeom prst="flowChartDelay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909" name="Line 121"/>
          <p:cNvSpPr>
            <a:spLocks noChangeShapeType="1"/>
          </p:cNvSpPr>
          <p:nvPr/>
        </p:nvSpPr>
        <p:spPr bwMode="auto">
          <a:xfrm>
            <a:off x="1600200" y="51816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0" name="Line 122"/>
          <p:cNvSpPr>
            <a:spLocks noChangeShapeType="1"/>
          </p:cNvSpPr>
          <p:nvPr/>
        </p:nvSpPr>
        <p:spPr bwMode="auto">
          <a:xfrm>
            <a:off x="838200" y="5334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1" name="Line 123"/>
          <p:cNvSpPr>
            <a:spLocks noChangeShapeType="1"/>
          </p:cNvSpPr>
          <p:nvPr/>
        </p:nvSpPr>
        <p:spPr bwMode="auto">
          <a:xfrm>
            <a:off x="838200" y="54864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2" name="Line 125"/>
          <p:cNvSpPr>
            <a:spLocks noChangeShapeType="1"/>
          </p:cNvSpPr>
          <p:nvPr/>
        </p:nvSpPr>
        <p:spPr bwMode="auto">
          <a:xfrm>
            <a:off x="3505200" y="5486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3" name="Rectangle 126"/>
          <p:cNvSpPr>
            <a:spLocks noChangeArrowheads="1"/>
          </p:cNvSpPr>
          <p:nvPr/>
        </p:nvSpPr>
        <p:spPr bwMode="auto">
          <a:xfrm>
            <a:off x="4191001" y="5257802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/>
              <a:t>y</a:t>
            </a:r>
            <a:r>
              <a:rPr lang="en-US" altLang="en-US" baseline="-18000"/>
              <a:t>3</a:t>
            </a:r>
          </a:p>
        </p:txBody>
      </p:sp>
      <p:sp>
        <p:nvSpPr>
          <p:cNvPr id="37914" name="Text Box 130"/>
          <p:cNvSpPr txBox="1">
            <a:spLocks noChangeArrowheads="1"/>
          </p:cNvSpPr>
          <p:nvPr/>
        </p:nvSpPr>
        <p:spPr bwMode="auto">
          <a:xfrm>
            <a:off x="3108325" y="4000501"/>
            <a:ext cx="24237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/>
              <a:t>.</a:t>
            </a:r>
          </a:p>
          <a:p>
            <a:pPr eaLnBrk="1" hangingPunct="1"/>
            <a:r>
              <a:rPr lang="en-US" altLang="en-US" sz="1800"/>
              <a:t>.</a:t>
            </a:r>
          </a:p>
        </p:txBody>
      </p:sp>
      <p:sp>
        <p:nvSpPr>
          <p:cNvPr id="37915" name="Text Box 131"/>
          <p:cNvSpPr txBox="1">
            <a:spLocks noChangeArrowheads="1"/>
          </p:cNvSpPr>
          <p:nvPr/>
        </p:nvSpPr>
        <p:spPr bwMode="auto">
          <a:xfrm>
            <a:off x="5089526" y="224790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7916" name="Rectangle 133"/>
          <p:cNvSpPr>
            <a:spLocks noChangeArrowheads="1"/>
          </p:cNvSpPr>
          <p:nvPr/>
        </p:nvSpPr>
        <p:spPr bwMode="auto">
          <a:xfrm>
            <a:off x="2676435" y="1392702"/>
            <a:ext cx="17668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 err="1"/>
              <a:t>y</a:t>
            </a:r>
            <a:r>
              <a:rPr lang="en-US" altLang="en-US" sz="2800" baseline="-18000" dirty="0" err="1"/>
              <a:t>i</a:t>
            </a:r>
            <a:r>
              <a:rPr lang="en-US" altLang="en-US" sz="2800" dirty="0"/>
              <a:t> = m</a:t>
            </a:r>
            <a:r>
              <a:rPr lang="en-US" altLang="en-US" sz="2800" baseline="-25000" dirty="0"/>
              <a:t>i</a:t>
            </a:r>
            <a:r>
              <a:rPr lang="en-US" altLang="en-US" sz="2800" dirty="0"/>
              <a:t> E</a:t>
            </a:r>
          </a:p>
        </p:txBody>
      </p:sp>
      <p:sp>
        <p:nvSpPr>
          <p:cNvPr id="37917" name="Rectangle 134"/>
          <p:cNvSpPr>
            <a:spLocks noChangeArrowheads="1"/>
          </p:cNvSpPr>
          <p:nvPr/>
        </p:nvSpPr>
        <p:spPr bwMode="auto">
          <a:xfrm>
            <a:off x="1737391" y="795506"/>
            <a:ext cx="47529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y</a:t>
            </a:r>
            <a:r>
              <a:rPr lang="en-US" altLang="en-US" baseline="-18000" dirty="0"/>
              <a:t>0</a:t>
            </a:r>
            <a:r>
              <a:rPr lang="en-US" altLang="en-US" dirty="0"/>
              <a:t> = 1 if (A</a:t>
            </a:r>
            <a:r>
              <a:rPr lang="en-US" altLang="en-US" baseline="-18000" dirty="0"/>
              <a:t>1, </a:t>
            </a:r>
            <a:r>
              <a:rPr lang="en-US" altLang="en-US" dirty="0"/>
              <a:t>A</a:t>
            </a:r>
            <a:r>
              <a:rPr lang="en-US" altLang="en-US" baseline="-18000" dirty="0"/>
              <a:t>0</a:t>
            </a:r>
            <a:r>
              <a:rPr lang="en-US" altLang="en-US" dirty="0"/>
              <a:t> ) = (0,0) &amp; E = 1</a:t>
            </a:r>
          </a:p>
        </p:txBody>
      </p:sp>
      <p:sp>
        <p:nvSpPr>
          <p:cNvPr id="37918" name="Rectangle 135"/>
          <p:cNvSpPr>
            <a:spLocks noChangeArrowheads="1"/>
          </p:cNvSpPr>
          <p:nvPr/>
        </p:nvSpPr>
        <p:spPr bwMode="auto">
          <a:xfrm>
            <a:off x="2467255" y="5965173"/>
            <a:ext cx="2498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y</a:t>
            </a:r>
            <a:r>
              <a:rPr lang="en-US" altLang="en-US" baseline="-18000" dirty="0"/>
              <a:t>3</a:t>
            </a:r>
            <a:r>
              <a:rPr lang="en-US" altLang="en-US" dirty="0"/>
              <a:t> = A</a:t>
            </a:r>
            <a:r>
              <a:rPr lang="en-US" altLang="en-US" baseline="-18000" dirty="0"/>
              <a:t>1</a:t>
            </a:r>
            <a:r>
              <a:rPr lang="en-US" altLang="en-US" dirty="0"/>
              <a:t>A</a:t>
            </a:r>
            <a:r>
              <a:rPr lang="en-US" altLang="en-US" baseline="-18000" dirty="0"/>
              <a:t>0</a:t>
            </a:r>
            <a:r>
              <a:rPr lang="en-US" altLang="en-US" dirty="0"/>
              <a:t>E</a:t>
            </a:r>
          </a:p>
        </p:txBody>
      </p:sp>
      <p:graphicFrame>
        <p:nvGraphicFramePr>
          <p:cNvPr id="37919" name="Object 4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71282494"/>
              </p:ext>
            </p:extLst>
          </p:nvPr>
        </p:nvGraphicFramePr>
        <p:xfrm>
          <a:off x="4429007" y="1416025"/>
          <a:ext cx="4597973" cy="45491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VISIO" r:id="rId4" imgW="1422739" imgH="1694464" progId="Visio.Drawing.6">
                  <p:embed/>
                </p:oleObj>
              </mc:Choice>
              <mc:Fallback>
                <p:oleObj name="VISIO" r:id="rId4" imgW="1422739" imgH="1694464" progId="Visio.Drawing.6">
                  <p:embed/>
                  <p:pic>
                    <p:nvPicPr>
                      <p:cNvPr id="37919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007" y="1416025"/>
                        <a:ext cx="4597973" cy="45491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3145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61593C2-1979-42F5-A6BC-680D0E8C206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102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24260" y="1009485"/>
            <a:ext cx="76962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en-US" sz="2800" dirty="0">
                <a:latin typeface="Times New Roman" charset="0"/>
                <a:ea typeface="ＭＳ Ｐゴシック" charset="0"/>
              </a:rPr>
              <a:t>PI Q: What is the output Y</a:t>
            </a:r>
            <a:r>
              <a:rPr lang="en-US" sz="2800" baseline="-25000" dirty="0">
                <a:latin typeface="Times New Roman" charset="0"/>
                <a:ea typeface="ＭＳ Ｐゴシック" charset="0"/>
              </a:rPr>
              <a:t>3:0</a:t>
            </a:r>
            <a:r>
              <a:rPr lang="en-US" sz="2800" dirty="0">
                <a:latin typeface="Times New Roman" charset="0"/>
                <a:ea typeface="ＭＳ Ｐゴシック" charset="0"/>
              </a:rPr>
              <a:t> of the 2:4 decoder for     (A</a:t>
            </a:r>
            <a:r>
              <a:rPr lang="en-US" sz="2800" baseline="-25000" dirty="0">
                <a:latin typeface="Times New Roman" charset="0"/>
                <a:ea typeface="ＭＳ Ｐゴシック" charset="0"/>
              </a:rPr>
              <a:t>1</a:t>
            </a:r>
            <a:r>
              <a:rPr lang="en-US" sz="2800" dirty="0">
                <a:latin typeface="Times New Roman" charset="0"/>
                <a:ea typeface="ＭＳ Ｐゴシック" charset="0"/>
              </a:rPr>
              <a:t>, A</a:t>
            </a:r>
            <a:r>
              <a:rPr lang="en-US" sz="2800" baseline="-25000" dirty="0">
                <a:latin typeface="Times New Roman" charset="0"/>
                <a:ea typeface="ＭＳ Ｐゴシック" charset="0"/>
              </a:rPr>
              <a:t>0</a:t>
            </a:r>
            <a:r>
              <a:rPr lang="en-US" sz="2800" dirty="0">
                <a:latin typeface="Times New Roman" charset="0"/>
                <a:ea typeface="ＭＳ Ｐゴシック" charset="0"/>
              </a:rPr>
              <a:t>) = (1,0)?</a:t>
            </a:r>
          </a:p>
          <a:p>
            <a:pPr>
              <a:spcBef>
                <a:spcPct val="20000"/>
              </a:spcBef>
              <a:defRPr/>
            </a:pPr>
            <a:endParaRPr lang="en-US" sz="2800" dirty="0">
              <a:solidFill>
                <a:schemeClr val="accent2"/>
              </a:solidFill>
              <a:latin typeface="Times New Roman" charset="0"/>
              <a:ea typeface="ＭＳ Ｐゴシック" charset="0"/>
            </a:endParaRPr>
          </a:p>
          <a:p>
            <a:pPr marL="514350" indent="-514350">
              <a:spcBef>
                <a:spcPct val="20000"/>
              </a:spcBef>
              <a:buFontTx/>
              <a:buAutoNum type="alphaUcPeriod"/>
              <a:defRPr/>
            </a:pPr>
            <a:r>
              <a:rPr lang="en-US" sz="2800" dirty="0">
                <a:solidFill>
                  <a:schemeClr val="accent2"/>
                </a:solidFill>
                <a:latin typeface="Times New Roman" charset="0"/>
                <a:ea typeface="ＭＳ Ｐゴシック" charset="0"/>
              </a:rPr>
              <a:t>(1, 1, 0, 0 )</a:t>
            </a:r>
          </a:p>
          <a:p>
            <a:pPr marL="514350" indent="-514350">
              <a:spcBef>
                <a:spcPct val="20000"/>
              </a:spcBef>
              <a:buFontTx/>
              <a:buAutoNum type="alphaUcPeriod"/>
              <a:defRPr/>
            </a:pPr>
            <a:r>
              <a:rPr lang="en-US" sz="2800" dirty="0">
                <a:solidFill>
                  <a:schemeClr val="accent2"/>
                </a:solidFill>
                <a:latin typeface="Times New Roman" charset="0"/>
                <a:ea typeface="ＭＳ Ｐゴシック" charset="0"/>
              </a:rPr>
              <a:t>(1, 0, 1, 1)</a:t>
            </a:r>
          </a:p>
          <a:p>
            <a:pPr marL="514350" indent="-514350">
              <a:spcBef>
                <a:spcPct val="20000"/>
              </a:spcBef>
              <a:buFontTx/>
              <a:buAutoNum type="alphaUcPeriod"/>
              <a:defRPr/>
            </a:pPr>
            <a:r>
              <a:rPr lang="en-US" sz="2800" dirty="0">
                <a:solidFill>
                  <a:schemeClr val="accent2"/>
                </a:solidFill>
                <a:latin typeface="Times New Roman" charset="0"/>
                <a:ea typeface="ＭＳ Ｐゴシック" charset="0"/>
              </a:rPr>
              <a:t>(0, 0, 1, 0)</a:t>
            </a:r>
          </a:p>
          <a:p>
            <a:pPr marL="514350" indent="-514350">
              <a:spcBef>
                <a:spcPct val="20000"/>
              </a:spcBef>
              <a:buFontTx/>
              <a:buAutoNum type="alphaUcPeriod"/>
              <a:defRPr/>
            </a:pPr>
            <a:r>
              <a:rPr lang="en-US" sz="2800" dirty="0">
                <a:solidFill>
                  <a:schemeClr val="accent2"/>
                </a:solidFill>
                <a:latin typeface="Times New Roman" charset="0"/>
                <a:ea typeface="ＭＳ Ｐゴシック" charset="0"/>
              </a:rPr>
              <a:t>(0, 1, 0, 0)  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40" y="0"/>
            <a:ext cx="5799137" cy="1143000"/>
          </a:xfrm>
        </p:spPr>
        <p:txBody>
          <a:bodyPr/>
          <a:lstStyle/>
          <a:p>
            <a:pPr algn="l" eaLnBrk="1" hangingPunct="1"/>
            <a:r>
              <a:rPr lang="en-US" altLang="en-US"/>
              <a:t>1. Decoder: Definition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5070477" y="3851275"/>
            <a:ext cx="3611563" cy="1574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0245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325702179"/>
              </p:ext>
            </p:extLst>
          </p:nvPr>
        </p:nvGraphicFramePr>
        <p:xfrm>
          <a:off x="3419850" y="1854395"/>
          <a:ext cx="4862873" cy="4811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Visio" r:id="rId7" imgW="1422018" imgH="1693879" progId="Visio.Drawing.11">
                  <p:embed/>
                </p:oleObj>
              </mc:Choice>
              <mc:Fallback>
                <p:oleObj name="Visio" r:id="rId7" imgW="1422018" imgH="1693879" progId="Visio.Drawing.11">
                  <p:embed/>
                  <p:pic>
                    <p:nvPicPr>
                      <p:cNvPr id="1024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50" y="1854395"/>
                        <a:ext cx="4862873" cy="48118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BAEC11B-47DB-42A3-81DA-7CC712CA611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11267" name="Text Box 90"/>
          <p:cNvSpPr txBox="1">
            <a:spLocks noChangeArrowheads="1"/>
          </p:cNvSpPr>
          <p:nvPr/>
        </p:nvSpPr>
        <p:spPr bwMode="auto">
          <a:xfrm>
            <a:off x="517527" y="285750"/>
            <a:ext cx="85229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Decoder Application: universal set {Decoder, OR}</a:t>
            </a:r>
          </a:p>
        </p:txBody>
      </p:sp>
      <p:sp>
        <p:nvSpPr>
          <p:cNvPr id="11268" name="Text Box 93"/>
          <p:cNvSpPr txBox="1">
            <a:spLocks noChangeArrowheads="1"/>
          </p:cNvSpPr>
          <p:nvPr/>
        </p:nvSpPr>
        <p:spPr bwMode="auto">
          <a:xfrm>
            <a:off x="193676" y="933452"/>
            <a:ext cx="13612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Example:</a:t>
            </a:r>
          </a:p>
        </p:txBody>
      </p:sp>
      <p:sp>
        <p:nvSpPr>
          <p:cNvPr id="11269" name="Text Box 94"/>
          <p:cNvSpPr txBox="1">
            <a:spLocks noChangeArrowheads="1"/>
          </p:cNvSpPr>
          <p:nvPr/>
        </p:nvSpPr>
        <p:spPr bwMode="auto">
          <a:xfrm>
            <a:off x="155577" y="1239839"/>
            <a:ext cx="91408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Implement the following functions with a 3-input decoder and OR gates.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	i)   f</a:t>
            </a:r>
            <a:r>
              <a:rPr lang="en-US" altLang="en-US" sz="2400" baseline="-18000"/>
              <a:t>1</a:t>
            </a:r>
            <a:r>
              <a:rPr lang="en-US" altLang="en-US" sz="2400"/>
              <a:t>(a,b,c) = Σm(1,2,4)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	ii)  f</a:t>
            </a:r>
            <a:r>
              <a:rPr lang="en-US" altLang="en-US" sz="2400" baseline="-18000"/>
              <a:t>2</a:t>
            </a:r>
            <a:r>
              <a:rPr lang="en-US" altLang="en-US" sz="2400"/>
              <a:t>(a,b,c) = Σm(2,3),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	iii) f</a:t>
            </a:r>
            <a:r>
              <a:rPr lang="en-US" altLang="en-US" sz="2400" baseline="-18000"/>
              <a:t>3</a:t>
            </a:r>
            <a:r>
              <a:rPr lang="en-US" altLang="en-US" sz="2400"/>
              <a:t>(a,b,c) = Σm(0,5,6)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15E2B87-0191-4452-AD75-60E304E680E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12291" name="Text Box 90"/>
          <p:cNvSpPr txBox="1">
            <a:spLocks noChangeArrowheads="1"/>
          </p:cNvSpPr>
          <p:nvPr/>
        </p:nvSpPr>
        <p:spPr bwMode="auto">
          <a:xfrm>
            <a:off x="517527" y="285750"/>
            <a:ext cx="85229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Decoder Application: universal set {Decoder, OR}</a:t>
            </a:r>
          </a:p>
        </p:txBody>
      </p:sp>
      <p:sp>
        <p:nvSpPr>
          <p:cNvPr id="12292" name="TextBox 1"/>
          <p:cNvSpPr txBox="1">
            <a:spLocks noChangeArrowheads="1"/>
          </p:cNvSpPr>
          <p:nvPr/>
        </p:nvSpPr>
        <p:spPr bwMode="auto">
          <a:xfrm>
            <a:off x="842964" y="1393826"/>
            <a:ext cx="756602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Decoder produces </a:t>
            </a:r>
            <a:r>
              <a:rPr lang="en-US" altLang="en-US" sz="2800" dirty="0" err="1"/>
              <a:t>minterms</a:t>
            </a:r>
            <a:r>
              <a:rPr lang="en-US" altLang="en-US" sz="2800" dirty="0"/>
              <a:t> when E=1.</a:t>
            </a:r>
          </a:p>
          <a:p>
            <a:pPr eaLnBrk="1" hangingPunct="1"/>
            <a:r>
              <a:rPr lang="en-US" altLang="en-US" sz="2800" dirty="0"/>
              <a:t>We can use an OR gate to collect the </a:t>
            </a:r>
            <a:r>
              <a:rPr lang="en-US" altLang="en-US" sz="2800" dirty="0" err="1"/>
              <a:t>minterms</a:t>
            </a:r>
            <a:r>
              <a:rPr lang="en-US" altLang="en-US" sz="2800" dirty="0"/>
              <a:t> to cover the On-set.</a:t>
            </a:r>
          </a:p>
          <a:p>
            <a:pPr eaLnBrk="1" hangingPunct="1"/>
            <a:r>
              <a:rPr lang="en-US" altLang="en-US" sz="2800" dirty="0"/>
              <a:t>For the Don’t Care-Set, we can just ignore the terms.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64CBA87-F3AC-41EF-94FF-4B5F1752008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13315" name="Text Box 90"/>
          <p:cNvSpPr txBox="1">
            <a:spLocks noChangeArrowheads="1"/>
          </p:cNvSpPr>
          <p:nvPr/>
        </p:nvSpPr>
        <p:spPr bwMode="auto">
          <a:xfrm>
            <a:off x="517527" y="22139"/>
            <a:ext cx="85229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Decoder Application: universal set {Decoder, OR}</a:t>
            </a:r>
          </a:p>
        </p:txBody>
      </p:sp>
      <p:sp>
        <p:nvSpPr>
          <p:cNvPr id="13316" name="Text Box 93"/>
          <p:cNvSpPr txBox="1">
            <a:spLocks noChangeArrowheads="1"/>
          </p:cNvSpPr>
          <p:nvPr/>
        </p:nvSpPr>
        <p:spPr bwMode="auto">
          <a:xfrm>
            <a:off x="518057" y="801840"/>
            <a:ext cx="13612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Example:</a:t>
            </a:r>
          </a:p>
        </p:txBody>
      </p:sp>
      <p:sp>
        <p:nvSpPr>
          <p:cNvPr id="13317" name="Text Box 94"/>
          <p:cNvSpPr txBox="1">
            <a:spLocks noChangeArrowheads="1"/>
          </p:cNvSpPr>
          <p:nvPr/>
        </p:nvSpPr>
        <p:spPr bwMode="auto">
          <a:xfrm>
            <a:off x="2139950" y="801839"/>
            <a:ext cx="46863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Implement functions </a:t>
            </a:r>
          </a:p>
          <a:p>
            <a:pPr eaLnBrk="1" hangingPunct="1">
              <a:spcBef>
                <a:spcPct val="0"/>
              </a:spcBef>
              <a:buFontTx/>
              <a:buAutoNum type="romanLcParenR"/>
            </a:pPr>
            <a:r>
              <a:rPr lang="en-US" altLang="en-US" sz="2400" dirty="0"/>
              <a:t>f</a:t>
            </a:r>
            <a:r>
              <a:rPr lang="en-US" altLang="en-US" sz="2400" baseline="-18000" dirty="0"/>
              <a:t>1</a:t>
            </a:r>
            <a:r>
              <a:rPr lang="en-US" altLang="en-US" sz="2400" dirty="0"/>
              <a:t>(</a:t>
            </a:r>
            <a:r>
              <a:rPr lang="en-US" altLang="en-US" sz="2400" dirty="0" err="1"/>
              <a:t>a,b,c</a:t>
            </a:r>
            <a:r>
              <a:rPr lang="en-US" altLang="en-US" sz="2400" dirty="0"/>
              <a:t>) =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(1,2,4) + </a:t>
            </a:r>
            <a:r>
              <a:rPr lang="en-US" altLang="en-US" sz="2400" dirty="0" err="1"/>
              <a:t>Σd</a:t>
            </a:r>
            <a:r>
              <a:rPr lang="en-US" altLang="en-US" sz="2400" dirty="0"/>
              <a:t>(0,5),</a:t>
            </a:r>
          </a:p>
          <a:p>
            <a:pPr eaLnBrk="1" hangingPunct="1">
              <a:spcBef>
                <a:spcPct val="0"/>
              </a:spcBef>
              <a:buFontTx/>
              <a:buAutoNum type="romanLcParenR"/>
            </a:pPr>
            <a:r>
              <a:rPr lang="en-US" altLang="en-US" sz="2400" dirty="0"/>
              <a:t>f</a:t>
            </a:r>
            <a:r>
              <a:rPr lang="en-US" altLang="en-US" sz="2400" baseline="-18000" dirty="0"/>
              <a:t>2</a:t>
            </a:r>
            <a:r>
              <a:rPr lang="en-US" altLang="en-US" sz="2400" dirty="0"/>
              <a:t>(</a:t>
            </a:r>
            <a:r>
              <a:rPr lang="en-US" altLang="en-US" sz="2400" dirty="0" err="1"/>
              <a:t>a,b,c</a:t>
            </a:r>
            <a:r>
              <a:rPr lang="en-US" altLang="en-US" sz="2400" dirty="0"/>
              <a:t>) =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(2,3) + </a:t>
            </a:r>
            <a:r>
              <a:rPr lang="en-US" altLang="en-US" sz="2400" dirty="0" err="1"/>
              <a:t>Σd</a:t>
            </a:r>
            <a:r>
              <a:rPr lang="en-US" altLang="en-US" sz="2400" dirty="0"/>
              <a:t>(1,4),</a:t>
            </a:r>
          </a:p>
          <a:p>
            <a:pPr eaLnBrk="1" hangingPunct="1">
              <a:spcBef>
                <a:spcPct val="0"/>
              </a:spcBef>
              <a:buFontTx/>
              <a:buAutoNum type="romanLcParenR"/>
            </a:pPr>
            <a:r>
              <a:rPr lang="en-US" altLang="en-US" sz="2400" dirty="0"/>
              <a:t>f</a:t>
            </a:r>
            <a:r>
              <a:rPr lang="en-US" altLang="en-US" sz="2400" baseline="-18000" dirty="0"/>
              <a:t>3</a:t>
            </a:r>
            <a:r>
              <a:rPr lang="en-US" altLang="en-US" sz="2400" dirty="0"/>
              <a:t>(</a:t>
            </a:r>
            <a:r>
              <a:rPr lang="en-US" altLang="en-US" sz="2400" dirty="0" err="1"/>
              <a:t>a,b,c</a:t>
            </a:r>
            <a:r>
              <a:rPr lang="en-US" altLang="en-US" sz="2400" dirty="0"/>
              <a:t>) =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(0,5,6) </a:t>
            </a:r>
          </a:p>
        </p:txBody>
      </p:sp>
      <p:sp>
        <p:nvSpPr>
          <p:cNvPr id="13318" name="Text Box 97"/>
          <p:cNvSpPr txBox="1">
            <a:spLocks noChangeArrowheads="1"/>
          </p:cNvSpPr>
          <p:nvPr/>
        </p:nvSpPr>
        <p:spPr bwMode="auto">
          <a:xfrm>
            <a:off x="517526" y="2605088"/>
            <a:ext cx="47708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with a 3-input decoder and OR gates.</a:t>
            </a:r>
          </a:p>
        </p:txBody>
      </p:sp>
      <p:grpSp>
        <p:nvGrpSpPr>
          <p:cNvPr id="13319" name="Group 149"/>
          <p:cNvGrpSpPr>
            <a:grpSpLocks/>
          </p:cNvGrpSpPr>
          <p:nvPr/>
        </p:nvGrpSpPr>
        <p:grpSpPr bwMode="auto">
          <a:xfrm>
            <a:off x="896144" y="3705225"/>
            <a:ext cx="4289426" cy="2212975"/>
            <a:chOff x="376" y="1440"/>
            <a:chExt cx="2702" cy="1394"/>
          </a:xfrm>
        </p:grpSpPr>
        <p:sp>
          <p:nvSpPr>
            <p:cNvPr id="13345" name="Rectangle 98"/>
            <p:cNvSpPr>
              <a:spLocks noChangeArrowheads="1"/>
            </p:cNvSpPr>
            <p:nvPr/>
          </p:nvSpPr>
          <p:spPr bwMode="auto">
            <a:xfrm>
              <a:off x="1120" y="1944"/>
              <a:ext cx="1008" cy="864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3346" name="Line 99"/>
            <p:cNvSpPr>
              <a:spLocks noChangeShapeType="1"/>
            </p:cNvSpPr>
            <p:nvPr/>
          </p:nvSpPr>
          <p:spPr bwMode="auto">
            <a:xfrm>
              <a:off x="592" y="2136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7" name="Line 100"/>
            <p:cNvSpPr>
              <a:spLocks noChangeShapeType="1"/>
            </p:cNvSpPr>
            <p:nvPr/>
          </p:nvSpPr>
          <p:spPr bwMode="auto">
            <a:xfrm>
              <a:off x="592" y="2376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8" name="Line 101"/>
            <p:cNvSpPr>
              <a:spLocks noChangeShapeType="1"/>
            </p:cNvSpPr>
            <p:nvPr/>
          </p:nvSpPr>
          <p:spPr bwMode="auto">
            <a:xfrm>
              <a:off x="592" y="2616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9" name="Line 102"/>
            <p:cNvSpPr>
              <a:spLocks noChangeShapeType="1"/>
            </p:cNvSpPr>
            <p:nvPr/>
          </p:nvSpPr>
          <p:spPr bwMode="auto">
            <a:xfrm>
              <a:off x="2128" y="2040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0" name="Line 103"/>
            <p:cNvSpPr>
              <a:spLocks noChangeShapeType="1"/>
            </p:cNvSpPr>
            <p:nvPr/>
          </p:nvSpPr>
          <p:spPr bwMode="auto">
            <a:xfrm>
              <a:off x="2128" y="2136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1" name="Line 104"/>
            <p:cNvSpPr>
              <a:spLocks noChangeShapeType="1"/>
            </p:cNvSpPr>
            <p:nvPr/>
          </p:nvSpPr>
          <p:spPr bwMode="auto">
            <a:xfrm>
              <a:off x="2128" y="2232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2" name="Line 105"/>
            <p:cNvSpPr>
              <a:spLocks noChangeShapeType="1"/>
            </p:cNvSpPr>
            <p:nvPr/>
          </p:nvSpPr>
          <p:spPr bwMode="auto">
            <a:xfrm>
              <a:off x="2128" y="2328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3" name="Line 106"/>
            <p:cNvSpPr>
              <a:spLocks noChangeShapeType="1"/>
            </p:cNvSpPr>
            <p:nvPr/>
          </p:nvSpPr>
          <p:spPr bwMode="auto">
            <a:xfrm>
              <a:off x="2128" y="2424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4" name="Line 107"/>
            <p:cNvSpPr>
              <a:spLocks noChangeShapeType="1"/>
            </p:cNvSpPr>
            <p:nvPr/>
          </p:nvSpPr>
          <p:spPr bwMode="auto">
            <a:xfrm>
              <a:off x="2128" y="2520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5" name="Line 108"/>
            <p:cNvSpPr>
              <a:spLocks noChangeShapeType="1"/>
            </p:cNvSpPr>
            <p:nvPr/>
          </p:nvSpPr>
          <p:spPr bwMode="auto">
            <a:xfrm>
              <a:off x="2128" y="2616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6" name="Line 109"/>
            <p:cNvSpPr>
              <a:spLocks noChangeShapeType="1"/>
            </p:cNvSpPr>
            <p:nvPr/>
          </p:nvSpPr>
          <p:spPr bwMode="auto">
            <a:xfrm>
              <a:off x="2128" y="2712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7" name="Text Box 110"/>
            <p:cNvSpPr txBox="1">
              <a:spLocks noChangeArrowheads="1"/>
            </p:cNvSpPr>
            <p:nvPr/>
          </p:nvSpPr>
          <p:spPr bwMode="auto">
            <a:xfrm>
              <a:off x="1168" y="2001"/>
              <a:ext cx="33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0</a:t>
              </a:r>
            </a:p>
          </p:txBody>
        </p:sp>
        <p:sp>
          <p:nvSpPr>
            <p:cNvPr id="13358" name="Text Box 111"/>
            <p:cNvSpPr txBox="1">
              <a:spLocks noChangeArrowheads="1"/>
            </p:cNvSpPr>
            <p:nvPr/>
          </p:nvSpPr>
          <p:spPr bwMode="auto">
            <a:xfrm>
              <a:off x="2800" y="1845"/>
              <a:ext cx="278" cy="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  <a:r>
                <a:rPr lang="en-US" altLang="en-US" sz="2400" baseline="-18000" dirty="0"/>
                <a:t>0</a:t>
              </a:r>
              <a:endParaRPr lang="en-US" altLang="en-US" sz="2400" dirty="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  <a:endParaRPr lang="en-US" altLang="en-US" sz="2400" baseline="-18000" dirty="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  <a:r>
                <a:rPr lang="en-US" altLang="en-US" sz="2400" baseline="-18000" dirty="0"/>
                <a:t>7</a:t>
              </a:r>
            </a:p>
          </p:txBody>
        </p:sp>
        <p:sp>
          <p:nvSpPr>
            <p:cNvPr id="13359" name="Text Box 112"/>
            <p:cNvSpPr txBox="1">
              <a:spLocks noChangeArrowheads="1"/>
            </p:cNvSpPr>
            <p:nvPr/>
          </p:nvSpPr>
          <p:spPr bwMode="auto">
            <a:xfrm>
              <a:off x="380" y="2001"/>
              <a:ext cx="20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c</a:t>
              </a:r>
              <a:endParaRPr lang="en-US" altLang="en-US" sz="2400" baseline="-18000" dirty="0">
                <a:solidFill>
                  <a:srgbClr val="C00000"/>
                </a:solidFill>
              </a:endParaRPr>
            </a:p>
          </p:txBody>
        </p:sp>
        <p:sp>
          <p:nvSpPr>
            <p:cNvPr id="13360" name="Text Box 113"/>
            <p:cNvSpPr txBox="1">
              <a:spLocks noChangeArrowheads="1"/>
            </p:cNvSpPr>
            <p:nvPr/>
          </p:nvSpPr>
          <p:spPr bwMode="auto">
            <a:xfrm>
              <a:off x="376" y="2241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endParaRPr lang="en-US" altLang="en-US" sz="2400" baseline="-18000" dirty="0">
                <a:solidFill>
                  <a:srgbClr val="C00000"/>
                </a:solidFill>
              </a:endParaRPr>
            </a:p>
          </p:txBody>
        </p:sp>
        <p:sp>
          <p:nvSpPr>
            <p:cNvPr id="13361" name="Text Box 114"/>
            <p:cNvSpPr txBox="1">
              <a:spLocks noChangeArrowheads="1"/>
            </p:cNvSpPr>
            <p:nvPr/>
          </p:nvSpPr>
          <p:spPr bwMode="auto">
            <a:xfrm>
              <a:off x="376" y="2481"/>
              <a:ext cx="20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a</a:t>
              </a:r>
              <a:endParaRPr lang="en-US" altLang="en-US" sz="2400" baseline="-18000" dirty="0">
                <a:solidFill>
                  <a:srgbClr val="C00000"/>
                </a:solidFill>
              </a:endParaRPr>
            </a:p>
          </p:txBody>
        </p:sp>
        <p:sp>
          <p:nvSpPr>
            <p:cNvPr id="13362" name="Text Box 115"/>
            <p:cNvSpPr txBox="1">
              <a:spLocks noChangeArrowheads="1"/>
            </p:cNvSpPr>
            <p:nvPr/>
          </p:nvSpPr>
          <p:spPr bwMode="auto">
            <a:xfrm>
              <a:off x="1168" y="2232"/>
              <a:ext cx="33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1</a:t>
              </a:r>
            </a:p>
          </p:txBody>
        </p:sp>
        <p:sp>
          <p:nvSpPr>
            <p:cNvPr id="13363" name="Text Box 116"/>
            <p:cNvSpPr txBox="1">
              <a:spLocks noChangeArrowheads="1"/>
            </p:cNvSpPr>
            <p:nvPr/>
          </p:nvSpPr>
          <p:spPr bwMode="auto">
            <a:xfrm>
              <a:off x="1168" y="2481"/>
              <a:ext cx="33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2</a:t>
              </a:r>
            </a:p>
          </p:txBody>
        </p:sp>
        <p:sp>
          <p:nvSpPr>
            <p:cNvPr id="13364" name="Text Box 117"/>
            <p:cNvSpPr txBox="1">
              <a:spLocks noChangeArrowheads="1"/>
            </p:cNvSpPr>
            <p:nvPr/>
          </p:nvSpPr>
          <p:spPr bwMode="auto">
            <a:xfrm>
              <a:off x="1968" y="1982"/>
              <a:ext cx="157" cy="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1</a:t>
              </a:r>
              <a:endParaRPr lang="en-US" altLang="en-US" sz="1000" baseline="-180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3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4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5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7</a:t>
              </a:r>
              <a:endParaRPr lang="en-US" altLang="en-US" sz="1000" baseline="-18000"/>
            </a:p>
          </p:txBody>
        </p:sp>
        <p:sp>
          <p:nvSpPr>
            <p:cNvPr id="13365" name="Line 118"/>
            <p:cNvSpPr>
              <a:spLocks noChangeShapeType="1"/>
            </p:cNvSpPr>
            <p:nvPr/>
          </p:nvSpPr>
          <p:spPr bwMode="auto">
            <a:xfrm>
              <a:off x="1552" y="170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6" name="Text Box 119"/>
            <p:cNvSpPr txBox="1">
              <a:spLocks noChangeArrowheads="1"/>
            </p:cNvSpPr>
            <p:nvPr/>
          </p:nvSpPr>
          <p:spPr bwMode="auto">
            <a:xfrm>
              <a:off x="1436" y="1440"/>
              <a:ext cx="44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  <a:r>
                <a:rPr lang="en-US" altLang="en-US" sz="2400">
                  <a:solidFill>
                    <a:srgbClr val="C00000"/>
                  </a:solidFill>
                </a:rPr>
                <a:t>=1</a:t>
              </a:r>
            </a:p>
          </p:txBody>
        </p:sp>
      </p:grpSp>
      <p:sp>
        <p:nvSpPr>
          <p:cNvPr id="13320" name="AutoShape 120"/>
          <p:cNvSpPr>
            <a:spLocks noChangeArrowheads="1"/>
          </p:cNvSpPr>
          <p:nvPr/>
        </p:nvSpPr>
        <p:spPr bwMode="auto">
          <a:xfrm flipH="1">
            <a:off x="6521450" y="2286000"/>
            <a:ext cx="838200" cy="990600"/>
          </a:xfrm>
          <a:prstGeom prst="moon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C00000"/>
              </a:solidFill>
            </a:endParaRPr>
          </a:p>
        </p:txBody>
      </p:sp>
      <p:sp>
        <p:nvSpPr>
          <p:cNvPr id="13321" name="Line 121"/>
          <p:cNvSpPr>
            <a:spLocks noChangeShapeType="1"/>
          </p:cNvSpPr>
          <p:nvPr/>
        </p:nvSpPr>
        <p:spPr bwMode="auto">
          <a:xfrm>
            <a:off x="6140450" y="2514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2" name="Line 122"/>
          <p:cNvSpPr>
            <a:spLocks noChangeShapeType="1"/>
          </p:cNvSpPr>
          <p:nvPr/>
        </p:nvSpPr>
        <p:spPr bwMode="auto">
          <a:xfrm flipV="1">
            <a:off x="6146800" y="2814639"/>
            <a:ext cx="806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3" name="Line 123"/>
          <p:cNvSpPr>
            <a:spLocks noChangeShapeType="1"/>
          </p:cNvSpPr>
          <p:nvPr/>
        </p:nvSpPr>
        <p:spPr bwMode="auto">
          <a:xfrm>
            <a:off x="6140450" y="3124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4" name="Rectangle 124"/>
          <p:cNvSpPr>
            <a:spLocks noChangeArrowheads="1"/>
          </p:cNvSpPr>
          <p:nvPr/>
        </p:nvSpPr>
        <p:spPr bwMode="auto">
          <a:xfrm>
            <a:off x="5842000" y="2286000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3325" name="Rectangle 125"/>
          <p:cNvSpPr>
            <a:spLocks noChangeArrowheads="1"/>
          </p:cNvSpPr>
          <p:nvPr/>
        </p:nvSpPr>
        <p:spPr bwMode="auto">
          <a:xfrm>
            <a:off x="5835650" y="2605088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3326" name="Rectangle 126"/>
          <p:cNvSpPr>
            <a:spLocks noChangeArrowheads="1"/>
          </p:cNvSpPr>
          <p:nvPr/>
        </p:nvSpPr>
        <p:spPr bwMode="auto">
          <a:xfrm>
            <a:off x="5835650" y="2895600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3327" name="Line 127"/>
          <p:cNvSpPr>
            <a:spLocks noChangeShapeType="1"/>
          </p:cNvSpPr>
          <p:nvPr/>
        </p:nvSpPr>
        <p:spPr bwMode="auto">
          <a:xfrm>
            <a:off x="7359650" y="2743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8" name="Rectangle 128"/>
          <p:cNvSpPr>
            <a:spLocks noChangeArrowheads="1"/>
          </p:cNvSpPr>
          <p:nvPr/>
        </p:nvSpPr>
        <p:spPr bwMode="auto">
          <a:xfrm>
            <a:off x="7772400" y="289560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f</a:t>
            </a:r>
            <a:r>
              <a:rPr lang="en-US" altLang="en-US" sz="1800" baseline="-1800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3329" name="AutoShape 129"/>
          <p:cNvSpPr>
            <a:spLocks noChangeArrowheads="1"/>
          </p:cNvSpPr>
          <p:nvPr/>
        </p:nvSpPr>
        <p:spPr bwMode="auto">
          <a:xfrm flipH="1">
            <a:off x="6553200" y="3581400"/>
            <a:ext cx="838200" cy="990600"/>
          </a:xfrm>
          <a:prstGeom prst="moon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C00000"/>
              </a:solidFill>
            </a:endParaRPr>
          </a:p>
        </p:txBody>
      </p:sp>
      <p:sp>
        <p:nvSpPr>
          <p:cNvPr id="13330" name="Line 130"/>
          <p:cNvSpPr>
            <a:spLocks noChangeShapeType="1"/>
          </p:cNvSpPr>
          <p:nvPr/>
        </p:nvSpPr>
        <p:spPr bwMode="auto">
          <a:xfrm>
            <a:off x="6172200" y="3810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1" name="Line 131"/>
          <p:cNvSpPr>
            <a:spLocks noChangeShapeType="1"/>
          </p:cNvSpPr>
          <p:nvPr/>
        </p:nvSpPr>
        <p:spPr bwMode="auto">
          <a:xfrm>
            <a:off x="6172200" y="4343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2" name="Rectangle 133"/>
          <p:cNvSpPr>
            <a:spLocks noChangeArrowheads="1"/>
          </p:cNvSpPr>
          <p:nvPr/>
        </p:nvSpPr>
        <p:spPr bwMode="auto">
          <a:xfrm>
            <a:off x="5873750" y="3581400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3333" name="Rectangle 134"/>
          <p:cNvSpPr>
            <a:spLocks noChangeArrowheads="1"/>
          </p:cNvSpPr>
          <p:nvPr/>
        </p:nvSpPr>
        <p:spPr bwMode="auto">
          <a:xfrm>
            <a:off x="5873750" y="4052888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3334" name="Line 136"/>
          <p:cNvSpPr>
            <a:spLocks noChangeShapeType="1"/>
          </p:cNvSpPr>
          <p:nvPr/>
        </p:nvSpPr>
        <p:spPr bwMode="auto">
          <a:xfrm>
            <a:off x="7391400" y="4038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5" name="Rectangle 137"/>
          <p:cNvSpPr>
            <a:spLocks noChangeArrowheads="1"/>
          </p:cNvSpPr>
          <p:nvPr/>
        </p:nvSpPr>
        <p:spPr bwMode="auto">
          <a:xfrm>
            <a:off x="7772400" y="419100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f</a:t>
            </a:r>
            <a:r>
              <a:rPr lang="en-US" altLang="en-US" sz="1800" baseline="-1800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3336" name="AutoShape 138"/>
          <p:cNvSpPr>
            <a:spLocks noChangeArrowheads="1"/>
          </p:cNvSpPr>
          <p:nvPr/>
        </p:nvSpPr>
        <p:spPr bwMode="auto">
          <a:xfrm flipH="1">
            <a:off x="6477000" y="5029200"/>
            <a:ext cx="838200" cy="990600"/>
          </a:xfrm>
          <a:prstGeom prst="moon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C00000"/>
              </a:solidFill>
            </a:endParaRPr>
          </a:p>
        </p:txBody>
      </p:sp>
      <p:sp>
        <p:nvSpPr>
          <p:cNvPr id="13337" name="Line 139"/>
          <p:cNvSpPr>
            <a:spLocks noChangeShapeType="1"/>
          </p:cNvSpPr>
          <p:nvPr/>
        </p:nvSpPr>
        <p:spPr bwMode="auto">
          <a:xfrm>
            <a:off x="6096000" y="51816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8" name="Line 141"/>
          <p:cNvSpPr>
            <a:spLocks noChangeShapeType="1"/>
          </p:cNvSpPr>
          <p:nvPr/>
        </p:nvSpPr>
        <p:spPr bwMode="auto">
          <a:xfrm>
            <a:off x="6096000" y="5867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9" name="Rectangle 142"/>
          <p:cNvSpPr>
            <a:spLocks noChangeArrowheads="1"/>
          </p:cNvSpPr>
          <p:nvPr/>
        </p:nvSpPr>
        <p:spPr bwMode="auto">
          <a:xfrm>
            <a:off x="5797550" y="4953000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13340" name="Rectangle 144"/>
          <p:cNvSpPr>
            <a:spLocks noChangeArrowheads="1"/>
          </p:cNvSpPr>
          <p:nvPr/>
        </p:nvSpPr>
        <p:spPr bwMode="auto">
          <a:xfrm>
            <a:off x="5791200" y="5638800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3341" name="Line 145"/>
          <p:cNvSpPr>
            <a:spLocks noChangeShapeType="1"/>
          </p:cNvSpPr>
          <p:nvPr/>
        </p:nvSpPr>
        <p:spPr bwMode="auto">
          <a:xfrm>
            <a:off x="7315200" y="5486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2" name="Rectangle 146"/>
          <p:cNvSpPr>
            <a:spLocks noChangeArrowheads="1"/>
          </p:cNvSpPr>
          <p:nvPr/>
        </p:nvSpPr>
        <p:spPr bwMode="auto">
          <a:xfrm>
            <a:off x="7740650" y="563880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f</a:t>
            </a:r>
            <a:r>
              <a:rPr lang="en-US" altLang="en-US" sz="1800" baseline="-1800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3343" name="Line 147"/>
          <p:cNvSpPr>
            <a:spLocks noChangeShapeType="1"/>
          </p:cNvSpPr>
          <p:nvPr/>
        </p:nvSpPr>
        <p:spPr bwMode="auto">
          <a:xfrm>
            <a:off x="6096000" y="54864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4" name="Rectangle 148"/>
          <p:cNvSpPr>
            <a:spLocks noChangeArrowheads="1"/>
          </p:cNvSpPr>
          <p:nvPr/>
        </p:nvSpPr>
        <p:spPr bwMode="auto">
          <a:xfrm>
            <a:off x="5797550" y="5257800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</a:rPr>
              <a:t>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09E51A5-A91B-4C23-AA12-4B3490B7F0E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14339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76962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/>
              <a:t>OR minterms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Decoders</a:t>
            </a:r>
          </a:p>
        </p:txBody>
      </p:sp>
      <p:graphicFrame>
        <p:nvGraphicFramePr>
          <p:cNvPr id="14341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2514600" y="2703514"/>
          <a:ext cx="4038600" cy="313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VISIO" r:id="rId7" imgW="1442348" imgH="1351060" progId="Visio.Drawing.6">
                  <p:embed/>
                </p:oleObj>
              </mc:Choice>
              <mc:Fallback>
                <p:oleObj name="VISIO" r:id="rId7" imgW="1442348" imgH="1351060" progId="Visio.Drawing.6">
                  <p:embed/>
                  <p:pic>
                    <p:nvPicPr>
                      <p:cNvPr id="1434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703514"/>
                        <a:ext cx="4038600" cy="3138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3995738" y="2506664"/>
            <a:ext cx="0" cy="26987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3" name="TextBox 3"/>
          <p:cNvSpPr txBox="1">
            <a:spLocks noChangeArrowheads="1"/>
          </p:cNvSpPr>
          <p:nvPr/>
        </p:nvSpPr>
        <p:spPr bwMode="auto">
          <a:xfrm>
            <a:off x="3892806" y="2200275"/>
            <a:ext cx="5709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</a:t>
            </a:r>
            <a:r>
              <a:rPr lang="en-US" altLang="en-US" sz="1800">
                <a:solidFill>
                  <a:srgbClr val="C00000"/>
                </a:solidFill>
              </a:rPr>
              <a:t>=1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E72D896-437D-4BCF-A3C5-389184AE623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15363" name="Text Box 173"/>
          <p:cNvSpPr txBox="1">
            <a:spLocks noChangeArrowheads="1"/>
          </p:cNvSpPr>
          <p:nvPr/>
        </p:nvSpPr>
        <p:spPr bwMode="auto">
          <a:xfrm>
            <a:off x="685800" y="158751"/>
            <a:ext cx="72659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Tree of Decoders: Scale up the size of the decoders using a tree structure</a:t>
            </a:r>
          </a:p>
        </p:txBody>
      </p:sp>
      <p:sp>
        <p:nvSpPr>
          <p:cNvPr id="15364" name="Text Box 174"/>
          <p:cNvSpPr txBox="1">
            <a:spLocks noChangeArrowheads="1"/>
          </p:cNvSpPr>
          <p:nvPr/>
        </p:nvSpPr>
        <p:spPr bwMode="auto">
          <a:xfrm>
            <a:off x="1614489" y="1085852"/>
            <a:ext cx="58288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Implement a 4-2</a:t>
            </a:r>
            <a:r>
              <a:rPr lang="en-US" altLang="en-US" sz="2400" baseline="30000" dirty="0"/>
              <a:t>4</a:t>
            </a:r>
            <a:r>
              <a:rPr lang="en-US" altLang="en-US" sz="2400" dirty="0"/>
              <a:t> decoder with 3-2</a:t>
            </a:r>
            <a:r>
              <a:rPr lang="en-US" altLang="en-US" sz="2400" baseline="30000" dirty="0"/>
              <a:t>3</a:t>
            </a:r>
            <a:r>
              <a:rPr lang="en-US" altLang="en-US" sz="2400" dirty="0"/>
              <a:t> decoders.</a:t>
            </a:r>
          </a:p>
        </p:txBody>
      </p:sp>
      <p:sp>
        <p:nvSpPr>
          <p:cNvPr id="15365" name="Rectangle 175"/>
          <p:cNvSpPr>
            <a:spLocks noChangeArrowheads="1"/>
          </p:cNvSpPr>
          <p:nvPr/>
        </p:nvSpPr>
        <p:spPr bwMode="auto">
          <a:xfrm>
            <a:off x="4800600" y="2362200"/>
            <a:ext cx="1600200" cy="1371600"/>
          </a:xfrm>
          <a:prstGeom prst="rect">
            <a:avLst/>
          </a:prstGeom>
          <a:solidFill>
            <a:schemeClr val="folHlink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66" name="Line 176"/>
          <p:cNvSpPr>
            <a:spLocks noChangeShapeType="1"/>
          </p:cNvSpPr>
          <p:nvPr/>
        </p:nvSpPr>
        <p:spPr bwMode="auto">
          <a:xfrm>
            <a:off x="2362200" y="2667000"/>
            <a:ext cx="2438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7" name="Line 177"/>
          <p:cNvSpPr>
            <a:spLocks noChangeShapeType="1"/>
          </p:cNvSpPr>
          <p:nvPr/>
        </p:nvSpPr>
        <p:spPr bwMode="auto">
          <a:xfrm>
            <a:off x="1143000" y="3048000"/>
            <a:ext cx="3657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8" name="Line 178"/>
          <p:cNvSpPr>
            <a:spLocks noChangeShapeType="1"/>
          </p:cNvSpPr>
          <p:nvPr/>
        </p:nvSpPr>
        <p:spPr bwMode="auto">
          <a:xfrm>
            <a:off x="1143000" y="3429000"/>
            <a:ext cx="3657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9" name="Line 179"/>
          <p:cNvSpPr>
            <a:spLocks noChangeShapeType="1"/>
          </p:cNvSpPr>
          <p:nvPr/>
        </p:nvSpPr>
        <p:spPr bwMode="auto">
          <a:xfrm>
            <a:off x="6400800" y="25146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0" name="Line 180"/>
          <p:cNvSpPr>
            <a:spLocks noChangeShapeType="1"/>
          </p:cNvSpPr>
          <p:nvPr/>
        </p:nvSpPr>
        <p:spPr bwMode="auto">
          <a:xfrm>
            <a:off x="6400800" y="26670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1" name="Line 181"/>
          <p:cNvSpPr>
            <a:spLocks noChangeShapeType="1"/>
          </p:cNvSpPr>
          <p:nvPr/>
        </p:nvSpPr>
        <p:spPr bwMode="auto">
          <a:xfrm>
            <a:off x="6400800" y="28194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2" name="Line 182"/>
          <p:cNvSpPr>
            <a:spLocks noChangeShapeType="1"/>
          </p:cNvSpPr>
          <p:nvPr/>
        </p:nvSpPr>
        <p:spPr bwMode="auto">
          <a:xfrm>
            <a:off x="6400800" y="29718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3" name="Line 183"/>
          <p:cNvSpPr>
            <a:spLocks noChangeShapeType="1"/>
          </p:cNvSpPr>
          <p:nvPr/>
        </p:nvSpPr>
        <p:spPr bwMode="auto">
          <a:xfrm>
            <a:off x="6400800" y="31242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4" name="Line 184"/>
          <p:cNvSpPr>
            <a:spLocks noChangeShapeType="1"/>
          </p:cNvSpPr>
          <p:nvPr/>
        </p:nvSpPr>
        <p:spPr bwMode="auto">
          <a:xfrm>
            <a:off x="6400800" y="32766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5" name="Line 185"/>
          <p:cNvSpPr>
            <a:spLocks noChangeShapeType="1"/>
          </p:cNvSpPr>
          <p:nvPr/>
        </p:nvSpPr>
        <p:spPr bwMode="auto">
          <a:xfrm>
            <a:off x="6400800" y="34290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6" name="Line 186"/>
          <p:cNvSpPr>
            <a:spLocks noChangeShapeType="1"/>
          </p:cNvSpPr>
          <p:nvPr/>
        </p:nvSpPr>
        <p:spPr bwMode="auto">
          <a:xfrm>
            <a:off x="6400800" y="35814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7" name="Text Box 187"/>
          <p:cNvSpPr txBox="1">
            <a:spLocks noChangeArrowheads="1"/>
          </p:cNvSpPr>
          <p:nvPr/>
        </p:nvSpPr>
        <p:spPr bwMode="auto">
          <a:xfrm>
            <a:off x="4876800" y="2452688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0</a:t>
            </a:r>
          </a:p>
        </p:txBody>
      </p:sp>
      <p:sp>
        <p:nvSpPr>
          <p:cNvPr id="15378" name="Text Box 188"/>
          <p:cNvSpPr txBox="1">
            <a:spLocks noChangeArrowheads="1"/>
          </p:cNvSpPr>
          <p:nvPr/>
        </p:nvSpPr>
        <p:spPr bwMode="auto">
          <a:xfrm>
            <a:off x="7435850" y="2149564"/>
            <a:ext cx="441146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y</a:t>
            </a:r>
            <a:r>
              <a:rPr lang="en-US" altLang="en-US" sz="2400" baseline="-18000" dirty="0">
                <a:solidFill>
                  <a:srgbClr val="C00000"/>
                </a:solidFill>
              </a:rPr>
              <a:t>0</a:t>
            </a: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aseline="-180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aseline="-180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y</a:t>
            </a:r>
            <a:r>
              <a:rPr lang="en-US" altLang="en-US" sz="2400" baseline="-18000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5379" name="Text Box 192"/>
          <p:cNvSpPr txBox="1">
            <a:spLocks noChangeArrowheads="1"/>
          </p:cNvSpPr>
          <p:nvPr/>
        </p:nvSpPr>
        <p:spPr bwMode="auto">
          <a:xfrm>
            <a:off x="4876800" y="2819400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1</a:t>
            </a:r>
          </a:p>
        </p:txBody>
      </p:sp>
      <p:sp>
        <p:nvSpPr>
          <p:cNvPr id="15380" name="Text Box 193"/>
          <p:cNvSpPr txBox="1">
            <a:spLocks noChangeArrowheads="1"/>
          </p:cNvSpPr>
          <p:nvPr/>
        </p:nvSpPr>
        <p:spPr bwMode="auto">
          <a:xfrm>
            <a:off x="4876800" y="3214688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2</a:t>
            </a:r>
          </a:p>
        </p:txBody>
      </p:sp>
      <p:sp>
        <p:nvSpPr>
          <p:cNvPr id="15381" name="Text Box 194"/>
          <p:cNvSpPr txBox="1">
            <a:spLocks noChangeArrowheads="1"/>
          </p:cNvSpPr>
          <p:nvPr/>
        </p:nvSpPr>
        <p:spPr bwMode="auto">
          <a:xfrm>
            <a:off x="6146800" y="2422526"/>
            <a:ext cx="24878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1</a:t>
            </a:r>
            <a:endParaRPr lang="en-US" altLang="en-US" sz="1000" baseline="-18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7</a:t>
            </a:r>
            <a:endParaRPr lang="en-US" altLang="en-US" sz="1000" baseline="-18000"/>
          </a:p>
        </p:txBody>
      </p:sp>
      <p:sp>
        <p:nvSpPr>
          <p:cNvPr id="15382" name="Line 195"/>
          <p:cNvSpPr>
            <a:spLocks noChangeShapeType="1"/>
          </p:cNvSpPr>
          <p:nvPr/>
        </p:nvSpPr>
        <p:spPr bwMode="auto">
          <a:xfrm>
            <a:off x="5486400" y="19812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3" name="Rectangle 197"/>
          <p:cNvSpPr>
            <a:spLocks noChangeArrowheads="1"/>
          </p:cNvSpPr>
          <p:nvPr/>
        </p:nvSpPr>
        <p:spPr bwMode="auto">
          <a:xfrm>
            <a:off x="4800600" y="4267200"/>
            <a:ext cx="1600200" cy="1371600"/>
          </a:xfrm>
          <a:prstGeom prst="rect">
            <a:avLst/>
          </a:prstGeom>
          <a:solidFill>
            <a:schemeClr val="folHlink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84" name="Line 198"/>
          <p:cNvSpPr>
            <a:spLocks noChangeShapeType="1"/>
          </p:cNvSpPr>
          <p:nvPr/>
        </p:nvSpPr>
        <p:spPr bwMode="auto">
          <a:xfrm>
            <a:off x="1828800" y="4572000"/>
            <a:ext cx="297180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5" name="Line 199"/>
          <p:cNvSpPr>
            <a:spLocks noChangeShapeType="1"/>
          </p:cNvSpPr>
          <p:nvPr/>
        </p:nvSpPr>
        <p:spPr bwMode="auto">
          <a:xfrm>
            <a:off x="2209800" y="4953000"/>
            <a:ext cx="2590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6" name="Line 200"/>
          <p:cNvSpPr>
            <a:spLocks noChangeShapeType="1"/>
          </p:cNvSpPr>
          <p:nvPr/>
        </p:nvSpPr>
        <p:spPr bwMode="auto">
          <a:xfrm>
            <a:off x="2590800" y="5334000"/>
            <a:ext cx="2209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7" name="Line 201"/>
          <p:cNvSpPr>
            <a:spLocks noChangeShapeType="1"/>
          </p:cNvSpPr>
          <p:nvPr/>
        </p:nvSpPr>
        <p:spPr bwMode="auto">
          <a:xfrm>
            <a:off x="6400800" y="44196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8" name="Line 202"/>
          <p:cNvSpPr>
            <a:spLocks noChangeShapeType="1"/>
          </p:cNvSpPr>
          <p:nvPr/>
        </p:nvSpPr>
        <p:spPr bwMode="auto">
          <a:xfrm>
            <a:off x="6400800" y="45720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9" name="Line 203"/>
          <p:cNvSpPr>
            <a:spLocks noChangeShapeType="1"/>
          </p:cNvSpPr>
          <p:nvPr/>
        </p:nvSpPr>
        <p:spPr bwMode="auto">
          <a:xfrm>
            <a:off x="6400800" y="47244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0" name="Line 204"/>
          <p:cNvSpPr>
            <a:spLocks noChangeShapeType="1"/>
          </p:cNvSpPr>
          <p:nvPr/>
        </p:nvSpPr>
        <p:spPr bwMode="auto">
          <a:xfrm>
            <a:off x="6400800" y="48768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1" name="Line 205"/>
          <p:cNvSpPr>
            <a:spLocks noChangeShapeType="1"/>
          </p:cNvSpPr>
          <p:nvPr/>
        </p:nvSpPr>
        <p:spPr bwMode="auto">
          <a:xfrm>
            <a:off x="6400800" y="50292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2" name="Line 206"/>
          <p:cNvSpPr>
            <a:spLocks noChangeShapeType="1"/>
          </p:cNvSpPr>
          <p:nvPr/>
        </p:nvSpPr>
        <p:spPr bwMode="auto">
          <a:xfrm>
            <a:off x="6400800" y="51816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3" name="Line 207"/>
          <p:cNvSpPr>
            <a:spLocks noChangeShapeType="1"/>
          </p:cNvSpPr>
          <p:nvPr/>
        </p:nvSpPr>
        <p:spPr bwMode="auto">
          <a:xfrm>
            <a:off x="6400800" y="53340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4" name="Line 208"/>
          <p:cNvSpPr>
            <a:spLocks noChangeShapeType="1"/>
          </p:cNvSpPr>
          <p:nvPr/>
        </p:nvSpPr>
        <p:spPr bwMode="auto">
          <a:xfrm>
            <a:off x="6400800" y="54864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5" name="Text Box 209"/>
          <p:cNvSpPr txBox="1">
            <a:spLocks noChangeArrowheads="1"/>
          </p:cNvSpPr>
          <p:nvPr/>
        </p:nvSpPr>
        <p:spPr bwMode="auto">
          <a:xfrm>
            <a:off x="4876800" y="4357688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0</a:t>
            </a:r>
          </a:p>
        </p:txBody>
      </p:sp>
      <p:sp>
        <p:nvSpPr>
          <p:cNvPr id="15396" name="Text Box 210"/>
          <p:cNvSpPr txBox="1">
            <a:spLocks noChangeArrowheads="1"/>
          </p:cNvSpPr>
          <p:nvPr/>
        </p:nvSpPr>
        <p:spPr bwMode="auto">
          <a:xfrm>
            <a:off x="7435850" y="4168170"/>
            <a:ext cx="54373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y</a:t>
            </a:r>
            <a:r>
              <a:rPr lang="en-US" altLang="en-US" sz="2400" baseline="-18000" dirty="0">
                <a:solidFill>
                  <a:srgbClr val="C00000"/>
                </a:solidFill>
              </a:rPr>
              <a:t>8</a:t>
            </a: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y</a:t>
            </a:r>
            <a:r>
              <a:rPr lang="en-US" altLang="en-US" sz="2400" baseline="-18000" dirty="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15397" name="Text Box 214"/>
          <p:cNvSpPr txBox="1">
            <a:spLocks noChangeArrowheads="1"/>
          </p:cNvSpPr>
          <p:nvPr/>
        </p:nvSpPr>
        <p:spPr bwMode="auto">
          <a:xfrm>
            <a:off x="4876800" y="4724400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1</a:t>
            </a:r>
          </a:p>
        </p:txBody>
      </p:sp>
      <p:sp>
        <p:nvSpPr>
          <p:cNvPr id="15398" name="Text Box 215"/>
          <p:cNvSpPr txBox="1">
            <a:spLocks noChangeArrowheads="1"/>
          </p:cNvSpPr>
          <p:nvPr/>
        </p:nvSpPr>
        <p:spPr bwMode="auto">
          <a:xfrm>
            <a:off x="4876800" y="5119688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2</a:t>
            </a:r>
          </a:p>
        </p:txBody>
      </p:sp>
      <p:sp>
        <p:nvSpPr>
          <p:cNvPr id="15399" name="Text Box 216"/>
          <p:cNvSpPr txBox="1">
            <a:spLocks noChangeArrowheads="1"/>
          </p:cNvSpPr>
          <p:nvPr/>
        </p:nvSpPr>
        <p:spPr bwMode="auto">
          <a:xfrm>
            <a:off x="6146800" y="4327526"/>
            <a:ext cx="24878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1</a:t>
            </a:r>
            <a:endParaRPr lang="en-US" altLang="en-US" sz="1000" baseline="-18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7</a:t>
            </a:r>
            <a:endParaRPr lang="en-US" altLang="en-US" sz="1000" baseline="-18000"/>
          </a:p>
        </p:txBody>
      </p:sp>
      <p:sp>
        <p:nvSpPr>
          <p:cNvPr id="15400" name="Line 217"/>
          <p:cNvSpPr>
            <a:spLocks noChangeShapeType="1"/>
          </p:cNvSpPr>
          <p:nvPr/>
        </p:nvSpPr>
        <p:spPr bwMode="auto">
          <a:xfrm>
            <a:off x="5486400" y="38862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1" name="Line 219"/>
          <p:cNvSpPr>
            <a:spLocks noChangeShapeType="1"/>
          </p:cNvSpPr>
          <p:nvPr/>
        </p:nvSpPr>
        <p:spPr bwMode="auto">
          <a:xfrm flipH="1">
            <a:off x="4267200" y="1981200"/>
            <a:ext cx="1219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2" name="AutoShape 220"/>
          <p:cNvSpPr>
            <a:spLocks noChangeArrowheads="1"/>
          </p:cNvSpPr>
          <p:nvPr/>
        </p:nvSpPr>
        <p:spPr bwMode="auto">
          <a:xfrm rot="5400000">
            <a:off x="3886200" y="1828800"/>
            <a:ext cx="304800" cy="304800"/>
          </a:xfrm>
          <a:prstGeom prst="triangle">
            <a:avLst>
              <a:gd name="adj" fmla="val 53120"/>
            </a:avLst>
          </a:prstGeom>
          <a:solidFill>
            <a:schemeClr val="tx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403" name="Oval 221"/>
          <p:cNvSpPr>
            <a:spLocks noChangeArrowheads="1"/>
          </p:cNvSpPr>
          <p:nvPr/>
        </p:nvSpPr>
        <p:spPr bwMode="auto">
          <a:xfrm>
            <a:off x="4191000" y="1905000"/>
            <a:ext cx="152400" cy="1524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404" name="Line 222"/>
          <p:cNvSpPr>
            <a:spLocks noChangeShapeType="1"/>
          </p:cNvSpPr>
          <p:nvPr/>
        </p:nvSpPr>
        <p:spPr bwMode="auto">
          <a:xfrm flipH="1">
            <a:off x="2895600" y="19812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5" name="Line 223"/>
          <p:cNvSpPr>
            <a:spLocks noChangeShapeType="1"/>
          </p:cNvSpPr>
          <p:nvPr/>
        </p:nvSpPr>
        <p:spPr bwMode="auto">
          <a:xfrm flipH="1">
            <a:off x="2882900" y="1981200"/>
            <a:ext cx="12700" cy="3944939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6" name="Line 224"/>
          <p:cNvSpPr>
            <a:spLocks noChangeShapeType="1"/>
          </p:cNvSpPr>
          <p:nvPr/>
        </p:nvSpPr>
        <p:spPr bwMode="auto">
          <a:xfrm flipH="1">
            <a:off x="1230315" y="5926139"/>
            <a:ext cx="16525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7" name="Text Box 225"/>
          <p:cNvSpPr txBox="1">
            <a:spLocks noChangeArrowheads="1"/>
          </p:cNvSpPr>
          <p:nvPr/>
        </p:nvSpPr>
        <p:spPr bwMode="auto">
          <a:xfrm>
            <a:off x="566739" y="5661026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a</a:t>
            </a:r>
          </a:p>
        </p:txBody>
      </p:sp>
      <p:sp>
        <p:nvSpPr>
          <p:cNvPr id="15408" name="Line 226"/>
          <p:cNvSpPr>
            <a:spLocks noChangeShapeType="1"/>
          </p:cNvSpPr>
          <p:nvPr/>
        </p:nvSpPr>
        <p:spPr bwMode="auto">
          <a:xfrm flipH="1">
            <a:off x="2895600" y="3886200"/>
            <a:ext cx="2590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9" name="Line 227"/>
          <p:cNvSpPr>
            <a:spLocks noChangeShapeType="1"/>
          </p:cNvSpPr>
          <p:nvPr/>
        </p:nvSpPr>
        <p:spPr bwMode="auto">
          <a:xfrm>
            <a:off x="1828800" y="2667000"/>
            <a:ext cx="0" cy="190500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10" name="Line 228"/>
          <p:cNvSpPr>
            <a:spLocks noChangeShapeType="1"/>
          </p:cNvSpPr>
          <p:nvPr/>
        </p:nvSpPr>
        <p:spPr bwMode="auto">
          <a:xfrm flipH="1">
            <a:off x="1143000" y="2667000"/>
            <a:ext cx="1219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11" name="Line 229"/>
          <p:cNvSpPr>
            <a:spLocks noChangeShapeType="1"/>
          </p:cNvSpPr>
          <p:nvPr/>
        </p:nvSpPr>
        <p:spPr bwMode="auto">
          <a:xfrm>
            <a:off x="2209800" y="3048000"/>
            <a:ext cx="0" cy="1905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12" name="Line 231"/>
          <p:cNvSpPr>
            <a:spLocks noChangeShapeType="1"/>
          </p:cNvSpPr>
          <p:nvPr/>
        </p:nvSpPr>
        <p:spPr bwMode="auto">
          <a:xfrm>
            <a:off x="2590800" y="3429000"/>
            <a:ext cx="0" cy="1905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13" name="Text Box 232"/>
          <p:cNvSpPr txBox="1">
            <a:spLocks noChangeArrowheads="1"/>
          </p:cNvSpPr>
          <p:nvPr/>
        </p:nvSpPr>
        <p:spPr bwMode="auto">
          <a:xfrm>
            <a:off x="625475" y="243046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d</a:t>
            </a:r>
          </a:p>
        </p:txBody>
      </p:sp>
      <p:sp>
        <p:nvSpPr>
          <p:cNvPr id="15414" name="Text Box 233"/>
          <p:cNvSpPr txBox="1">
            <a:spLocks noChangeArrowheads="1"/>
          </p:cNvSpPr>
          <p:nvPr/>
        </p:nvSpPr>
        <p:spPr bwMode="auto">
          <a:xfrm>
            <a:off x="615950" y="2814640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c</a:t>
            </a:r>
          </a:p>
        </p:txBody>
      </p:sp>
      <p:sp>
        <p:nvSpPr>
          <p:cNvPr id="15415" name="Text Box 234"/>
          <p:cNvSpPr txBox="1">
            <a:spLocks noChangeArrowheads="1"/>
          </p:cNvSpPr>
          <p:nvPr/>
        </p:nvSpPr>
        <p:spPr bwMode="auto">
          <a:xfrm>
            <a:off x="615950" y="319881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b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62152" y="1839914"/>
            <a:ext cx="3783013" cy="4378325"/>
          </a:xfrm>
          <a:prstGeom prst="rect">
            <a:avLst/>
          </a:prstGeom>
          <a:ln>
            <a:solidFill>
              <a:srgbClr val="FF99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5131D26-29FF-43E9-BF3F-45AB95DB6E7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16388" name="Text Box 46"/>
          <p:cNvSpPr txBox="1">
            <a:spLocks noChangeArrowheads="1"/>
          </p:cNvSpPr>
          <p:nvPr/>
        </p:nvSpPr>
        <p:spPr bwMode="auto">
          <a:xfrm>
            <a:off x="1844675" y="663576"/>
            <a:ext cx="58288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Implement a 6-2</a:t>
            </a:r>
            <a:r>
              <a:rPr lang="en-US" altLang="en-US" sz="2400" baseline="30000"/>
              <a:t>6</a:t>
            </a:r>
            <a:r>
              <a:rPr lang="en-US" altLang="en-US" sz="2400"/>
              <a:t> decoder with 3-2</a:t>
            </a:r>
            <a:r>
              <a:rPr lang="en-US" altLang="en-US" sz="2400" baseline="30000"/>
              <a:t>3</a:t>
            </a:r>
            <a:r>
              <a:rPr lang="en-US" altLang="en-US" sz="2400"/>
              <a:t> decoders.</a:t>
            </a:r>
          </a:p>
        </p:txBody>
      </p:sp>
      <p:sp>
        <p:nvSpPr>
          <p:cNvPr id="16389" name="Rectangle 47"/>
          <p:cNvSpPr>
            <a:spLocks noChangeArrowheads="1"/>
          </p:cNvSpPr>
          <p:nvPr/>
        </p:nvSpPr>
        <p:spPr bwMode="auto">
          <a:xfrm>
            <a:off x="2133600" y="3429000"/>
            <a:ext cx="685800" cy="838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6390" name="Line 48"/>
          <p:cNvSpPr>
            <a:spLocks noChangeShapeType="1"/>
          </p:cNvSpPr>
          <p:nvPr/>
        </p:nvSpPr>
        <p:spPr bwMode="auto">
          <a:xfrm>
            <a:off x="1219200" y="3810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1" name="Line 49"/>
          <p:cNvSpPr>
            <a:spLocks noChangeShapeType="1"/>
          </p:cNvSpPr>
          <p:nvPr/>
        </p:nvSpPr>
        <p:spPr bwMode="auto">
          <a:xfrm>
            <a:off x="2514600" y="1676400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Text Box 50"/>
          <p:cNvSpPr txBox="1">
            <a:spLocks noChangeArrowheads="1"/>
          </p:cNvSpPr>
          <p:nvPr/>
        </p:nvSpPr>
        <p:spPr bwMode="auto">
          <a:xfrm>
            <a:off x="2286000" y="1219200"/>
            <a:ext cx="3257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E</a:t>
            </a:r>
          </a:p>
        </p:txBody>
      </p:sp>
      <p:sp>
        <p:nvSpPr>
          <p:cNvPr id="16393" name="Line 51"/>
          <p:cNvSpPr>
            <a:spLocks noChangeShapeType="1"/>
          </p:cNvSpPr>
          <p:nvPr/>
        </p:nvSpPr>
        <p:spPr bwMode="auto">
          <a:xfrm>
            <a:off x="1676400" y="37338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4" name="Rectangle 53"/>
          <p:cNvSpPr>
            <a:spLocks noChangeArrowheads="1"/>
          </p:cNvSpPr>
          <p:nvPr/>
        </p:nvSpPr>
        <p:spPr bwMode="auto">
          <a:xfrm>
            <a:off x="4953000" y="2514600"/>
            <a:ext cx="685800" cy="838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D</a:t>
            </a:r>
            <a:r>
              <a:rPr lang="en-US" altLang="en-US" sz="1800" baseline="-6000"/>
              <a:t>0</a:t>
            </a:r>
          </a:p>
        </p:txBody>
      </p:sp>
      <p:sp>
        <p:nvSpPr>
          <p:cNvPr id="16395" name="Line 55"/>
          <p:cNvSpPr>
            <a:spLocks noChangeShapeType="1"/>
          </p:cNvSpPr>
          <p:nvPr/>
        </p:nvSpPr>
        <p:spPr bwMode="auto">
          <a:xfrm>
            <a:off x="2819400" y="3581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6" name="Line 56"/>
          <p:cNvSpPr>
            <a:spLocks noChangeShapeType="1"/>
          </p:cNvSpPr>
          <p:nvPr/>
        </p:nvSpPr>
        <p:spPr bwMode="auto">
          <a:xfrm flipV="1">
            <a:off x="3048000" y="19812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7" name="Line 57"/>
          <p:cNvSpPr>
            <a:spLocks noChangeShapeType="1"/>
          </p:cNvSpPr>
          <p:nvPr/>
        </p:nvSpPr>
        <p:spPr bwMode="auto">
          <a:xfrm>
            <a:off x="3048000" y="19812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8" name="Line 58"/>
          <p:cNvSpPr>
            <a:spLocks noChangeShapeType="1"/>
          </p:cNvSpPr>
          <p:nvPr/>
        </p:nvSpPr>
        <p:spPr bwMode="auto">
          <a:xfrm>
            <a:off x="5334000" y="1981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9" name="Line 59"/>
          <p:cNvSpPr>
            <a:spLocks noChangeShapeType="1"/>
          </p:cNvSpPr>
          <p:nvPr/>
        </p:nvSpPr>
        <p:spPr bwMode="auto">
          <a:xfrm>
            <a:off x="4572000" y="2895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0" name="Line 60"/>
          <p:cNvSpPr>
            <a:spLocks noChangeShapeType="1"/>
          </p:cNvSpPr>
          <p:nvPr/>
        </p:nvSpPr>
        <p:spPr bwMode="auto">
          <a:xfrm>
            <a:off x="4724400" y="2819400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1" name="Text Box 61"/>
          <p:cNvSpPr txBox="1">
            <a:spLocks noChangeArrowheads="1"/>
          </p:cNvSpPr>
          <p:nvPr/>
        </p:nvSpPr>
        <p:spPr bwMode="auto">
          <a:xfrm>
            <a:off x="3810001" y="2667000"/>
            <a:ext cx="8002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2, </a:t>
            </a: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1, </a:t>
            </a: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16402" name="Rectangle 62"/>
          <p:cNvSpPr>
            <a:spLocks noChangeArrowheads="1"/>
          </p:cNvSpPr>
          <p:nvPr/>
        </p:nvSpPr>
        <p:spPr bwMode="auto">
          <a:xfrm>
            <a:off x="4953000" y="3657600"/>
            <a:ext cx="685800" cy="838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D</a:t>
            </a:r>
            <a:r>
              <a:rPr lang="en-US" altLang="en-US" sz="1800" baseline="-6000"/>
              <a:t>1</a:t>
            </a:r>
          </a:p>
        </p:txBody>
      </p:sp>
      <p:sp>
        <p:nvSpPr>
          <p:cNvPr id="16403" name="Line 63"/>
          <p:cNvSpPr>
            <a:spLocks noChangeShapeType="1"/>
          </p:cNvSpPr>
          <p:nvPr/>
        </p:nvSpPr>
        <p:spPr bwMode="auto">
          <a:xfrm>
            <a:off x="4572000" y="4038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4" name="Line 64"/>
          <p:cNvSpPr>
            <a:spLocks noChangeShapeType="1"/>
          </p:cNvSpPr>
          <p:nvPr/>
        </p:nvSpPr>
        <p:spPr bwMode="auto">
          <a:xfrm>
            <a:off x="4724400" y="3962400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5" name="Line 66"/>
          <p:cNvSpPr>
            <a:spLocks noChangeShapeType="1"/>
          </p:cNvSpPr>
          <p:nvPr/>
        </p:nvSpPr>
        <p:spPr bwMode="auto">
          <a:xfrm>
            <a:off x="2819400" y="37338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6" name="Line 67"/>
          <p:cNvSpPr>
            <a:spLocks noChangeShapeType="1"/>
          </p:cNvSpPr>
          <p:nvPr/>
        </p:nvSpPr>
        <p:spPr bwMode="auto">
          <a:xfrm flipV="1">
            <a:off x="3505200" y="3505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7" name="Line 68"/>
          <p:cNvSpPr>
            <a:spLocks noChangeShapeType="1"/>
          </p:cNvSpPr>
          <p:nvPr/>
        </p:nvSpPr>
        <p:spPr bwMode="auto">
          <a:xfrm>
            <a:off x="3505200" y="35052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8" name="Line 69"/>
          <p:cNvSpPr>
            <a:spLocks noChangeShapeType="1"/>
          </p:cNvSpPr>
          <p:nvPr/>
        </p:nvSpPr>
        <p:spPr bwMode="auto">
          <a:xfrm>
            <a:off x="5334000" y="3505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9" name="Line 70"/>
          <p:cNvSpPr>
            <a:spLocks noChangeShapeType="1"/>
          </p:cNvSpPr>
          <p:nvPr/>
        </p:nvSpPr>
        <p:spPr bwMode="auto">
          <a:xfrm>
            <a:off x="5638800" y="2590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0" name="Rectangle 71"/>
          <p:cNvSpPr>
            <a:spLocks noChangeArrowheads="1"/>
          </p:cNvSpPr>
          <p:nvPr/>
        </p:nvSpPr>
        <p:spPr bwMode="auto">
          <a:xfrm>
            <a:off x="5943600" y="2290764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y</a:t>
            </a:r>
            <a:r>
              <a:rPr lang="en-US" altLang="en-US" sz="2400" baseline="-1800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16411" name="Line 72"/>
          <p:cNvSpPr>
            <a:spLocks noChangeShapeType="1"/>
          </p:cNvSpPr>
          <p:nvPr/>
        </p:nvSpPr>
        <p:spPr bwMode="auto">
          <a:xfrm>
            <a:off x="5638800" y="3200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2" name="Rectangle 73"/>
          <p:cNvSpPr>
            <a:spLocks noChangeArrowheads="1"/>
          </p:cNvSpPr>
          <p:nvPr/>
        </p:nvSpPr>
        <p:spPr bwMode="auto">
          <a:xfrm>
            <a:off x="5943600" y="2930526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y</a:t>
            </a:r>
            <a:r>
              <a:rPr lang="en-US" altLang="en-US" sz="2400" baseline="-1800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6413" name="Line 74"/>
          <p:cNvSpPr>
            <a:spLocks noChangeShapeType="1"/>
          </p:cNvSpPr>
          <p:nvPr/>
        </p:nvSpPr>
        <p:spPr bwMode="auto">
          <a:xfrm>
            <a:off x="5638800" y="3810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4" name="Rectangle 75"/>
          <p:cNvSpPr>
            <a:spLocks noChangeArrowheads="1"/>
          </p:cNvSpPr>
          <p:nvPr/>
        </p:nvSpPr>
        <p:spPr bwMode="auto">
          <a:xfrm>
            <a:off x="5943600" y="3509963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y</a:t>
            </a:r>
            <a:r>
              <a:rPr lang="en-US" altLang="en-US" sz="2400" baseline="-1800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6415" name="Line 76"/>
          <p:cNvSpPr>
            <a:spLocks noChangeShapeType="1"/>
          </p:cNvSpPr>
          <p:nvPr/>
        </p:nvSpPr>
        <p:spPr bwMode="auto">
          <a:xfrm>
            <a:off x="5638800" y="4419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6" name="Rectangle 77"/>
          <p:cNvSpPr>
            <a:spLocks noChangeArrowheads="1"/>
          </p:cNvSpPr>
          <p:nvPr/>
        </p:nvSpPr>
        <p:spPr bwMode="auto">
          <a:xfrm>
            <a:off x="5916614" y="4081464"/>
            <a:ext cx="5437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y</a:t>
            </a:r>
            <a:r>
              <a:rPr lang="en-US" altLang="en-US" sz="2400" baseline="-1800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16417" name="Rectangle 82"/>
          <p:cNvSpPr>
            <a:spLocks noChangeArrowheads="1"/>
          </p:cNvSpPr>
          <p:nvPr/>
        </p:nvSpPr>
        <p:spPr bwMode="auto">
          <a:xfrm>
            <a:off x="4946650" y="5181600"/>
            <a:ext cx="685800" cy="838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D</a:t>
            </a:r>
            <a:r>
              <a:rPr lang="en-US" altLang="en-US" sz="1800" baseline="-6000"/>
              <a:t>7</a:t>
            </a:r>
          </a:p>
        </p:txBody>
      </p:sp>
      <p:sp>
        <p:nvSpPr>
          <p:cNvPr id="16418" name="Line 83"/>
          <p:cNvSpPr>
            <a:spLocks noChangeShapeType="1"/>
          </p:cNvSpPr>
          <p:nvPr/>
        </p:nvSpPr>
        <p:spPr bwMode="auto">
          <a:xfrm>
            <a:off x="4565650" y="5562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9" name="Line 84"/>
          <p:cNvSpPr>
            <a:spLocks noChangeShapeType="1"/>
          </p:cNvSpPr>
          <p:nvPr/>
        </p:nvSpPr>
        <p:spPr bwMode="auto">
          <a:xfrm>
            <a:off x="4718050" y="5486400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0" name="Line 86"/>
          <p:cNvSpPr>
            <a:spLocks noChangeShapeType="1"/>
          </p:cNvSpPr>
          <p:nvPr/>
        </p:nvSpPr>
        <p:spPr bwMode="auto">
          <a:xfrm>
            <a:off x="5632450" y="5257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1" name="Rectangle 87"/>
          <p:cNvSpPr>
            <a:spLocks noChangeArrowheads="1"/>
          </p:cNvSpPr>
          <p:nvPr/>
        </p:nvSpPr>
        <p:spPr bwMode="auto">
          <a:xfrm>
            <a:off x="5937251" y="4957764"/>
            <a:ext cx="5437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y</a:t>
            </a:r>
            <a:r>
              <a:rPr lang="en-US" altLang="en-US" sz="2400" baseline="-18000">
                <a:solidFill>
                  <a:srgbClr val="C00000"/>
                </a:solidFill>
              </a:rPr>
              <a:t>56</a:t>
            </a:r>
          </a:p>
        </p:txBody>
      </p:sp>
      <p:sp>
        <p:nvSpPr>
          <p:cNvPr id="16422" name="Line 88"/>
          <p:cNvSpPr>
            <a:spLocks noChangeShapeType="1"/>
          </p:cNvSpPr>
          <p:nvPr/>
        </p:nvSpPr>
        <p:spPr bwMode="auto">
          <a:xfrm>
            <a:off x="5632450" y="5867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3" name="Rectangle 89"/>
          <p:cNvSpPr>
            <a:spLocks noChangeArrowheads="1"/>
          </p:cNvSpPr>
          <p:nvPr/>
        </p:nvSpPr>
        <p:spPr bwMode="auto">
          <a:xfrm>
            <a:off x="5937251" y="5597526"/>
            <a:ext cx="5437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y</a:t>
            </a:r>
            <a:r>
              <a:rPr lang="en-US" altLang="en-US" sz="2400" baseline="-18000">
                <a:solidFill>
                  <a:srgbClr val="C00000"/>
                </a:solidFill>
              </a:rPr>
              <a:t>63</a:t>
            </a:r>
          </a:p>
        </p:txBody>
      </p:sp>
      <p:sp>
        <p:nvSpPr>
          <p:cNvPr id="16424" name="Line 90"/>
          <p:cNvSpPr>
            <a:spLocks noChangeShapeType="1"/>
          </p:cNvSpPr>
          <p:nvPr/>
        </p:nvSpPr>
        <p:spPr bwMode="auto">
          <a:xfrm>
            <a:off x="2819400" y="4191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5" name="Line 91"/>
          <p:cNvSpPr>
            <a:spLocks noChangeShapeType="1"/>
          </p:cNvSpPr>
          <p:nvPr/>
        </p:nvSpPr>
        <p:spPr bwMode="auto">
          <a:xfrm>
            <a:off x="3505200" y="41910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6" name="Line 92"/>
          <p:cNvSpPr>
            <a:spLocks noChangeShapeType="1"/>
          </p:cNvSpPr>
          <p:nvPr/>
        </p:nvSpPr>
        <p:spPr bwMode="auto">
          <a:xfrm>
            <a:off x="3505200" y="48768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7" name="Line 93"/>
          <p:cNvSpPr>
            <a:spLocks noChangeShapeType="1"/>
          </p:cNvSpPr>
          <p:nvPr/>
        </p:nvSpPr>
        <p:spPr bwMode="auto">
          <a:xfrm>
            <a:off x="5257800" y="4876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8" name="Text Box 94"/>
          <p:cNvSpPr txBox="1">
            <a:spLocks noChangeArrowheads="1"/>
          </p:cNvSpPr>
          <p:nvPr/>
        </p:nvSpPr>
        <p:spPr bwMode="auto">
          <a:xfrm>
            <a:off x="5170489" y="2444751"/>
            <a:ext cx="3257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</a:t>
            </a:r>
          </a:p>
        </p:txBody>
      </p:sp>
      <p:sp>
        <p:nvSpPr>
          <p:cNvPr id="16429" name="Text Box 96"/>
          <p:cNvSpPr txBox="1">
            <a:spLocks noChangeArrowheads="1"/>
          </p:cNvSpPr>
          <p:nvPr/>
        </p:nvSpPr>
        <p:spPr bwMode="auto">
          <a:xfrm>
            <a:off x="3854451" y="3810000"/>
            <a:ext cx="8002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2, </a:t>
            </a: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1, </a:t>
            </a: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16430" name="Text Box 97"/>
          <p:cNvSpPr txBox="1">
            <a:spLocks noChangeArrowheads="1"/>
          </p:cNvSpPr>
          <p:nvPr/>
        </p:nvSpPr>
        <p:spPr bwMode="auto">
          <a:xfrm>
            <a:off x="3810001" y="5334000"/>
            <a:ext cx="8002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2, </a:t>
            </a: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1, </a:t>
            </a: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16431" name="Text Box 98"/>
          <p:cNvSpPr txBox="1">
            <a:spLocks noChangeArrowheads="1"/>
          </p:cNvSpPr>
          <p:nvPr/>
        </p:nvSpPr>
        <p:spPr bwMode="auto">
          <a:xfrm>
            <a:off x="457201" y="3581400"/>
            <a:ext cx="8002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5, </a:t>
            </a: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4, </a:t>
            </a: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6432" name="Text Box 99"/>
          <p:cNvSpPr txBox="1">
            <a:spLocks noChangeArrowheads="1"/>
          </p:cNvSpPr>
          <p:nvPr/>
        </p:nvSpPr>
        <p:spPr bwMode="auto">
          <a:xfrm>
            <a:off x="485775" y="20638"/>
            <a:ext cx="33744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Tree of Decoders</a:t>
            </a:r>
          </a:p>
        </p:txBody>
      </p:sp>
      <p:sp>
        <p:nvSpPr>
          <p:cNvPr id="16433" name="Text Box 100"/>
          <p:cNvSpPr txBox="1">
            <a:spLocks noChangeArrowheads="1"/>
          </p:cNvSpPr>
          <p:nvPr/>
        </p:nvSpPr>
        <p:spPr bwMode="auto">
          <a:xfrm>
            <a:off x="5916614" y="4427539"/>
            <a:ext cx="5950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C00000"/>
                </a:solidFill>
              </a:rPr>
              <a:t>…</a:t>
            </a:r>
          </a:p>
        </p:txBody>
      </p:sp>
      <p:sp>
        <p:nvSpPr>
          <p:cNvPr id="16434" name="Text Box 101"/>
          <p:cNvSpPr txBox="1">
            <a:spLocks noChangeArrowheads="1"/>
          </p:cNvSpPr>
          <p:nvPr/>
        </p:nvSpPr>
        <p:spPr bwMode="auto">
          <a:xfrm>
            <a:off x="3995739" y="4159250"/>
            <a:ext cx="5950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C00000"/>
                </a:solidFill>
              </a:rPr>
              <a:t>…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23863" y="509588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Construction: A four variable switching function </a:t>
            </a:r>
            <a:r>
              <a:rPr lang="en-US" altLang="en-US" sz="2800" i="1" dirty="0"/>
              <a:t>f(</a:t>
            </a:r>
            <a:r>
              <a:rPr lang="en-US" altLang="en-US" sz="2800" i="1" dirty="0" err="1"/>
              <a:t>a,b,c,d</a:t>
            </a:r>
            <a:r>
              <a:rPr lang="en-US" altLang="en-US" sz="2800" i="1" dirty="0"/>
              <a:t>) </a:t>
            </a:r>
            <a:r>
              <a:rPr lang="en-US" altLang="en-US" sz="2800" dirty="0"/>
              <a:t>can be implemented using which of the following?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2008188"/>
            <a:ext cx="7772400" cy="4114800"/>
          </a:xfrm>
        </p:spPr>
        <p:txBody>
          <a:bodyPr/>
          <a:lstStyle/>
          <a:p>
            <a:pPr marL="514350" indent="-514350" eaLnBrk="1" hangingPunct="1">
              <a:buFont typeface="Times New Roman" pitchFamily="18" charset="0"/>
              <a:buAutoNum type="alphaUcPeriod"/>
            </a:pPr>
            <a:r>
              <a:rPr lang="en-US" altLang="en-US" sz="2800"/>
              <a:t>1:2 decoders and OR gates</a:t>
            </a:r>
          </a:p>
          <a:p>
            <a:pPr marL="514350" indent="-514350" eaLnBrk="1" hangingPunct="1">
              <a:buFont typeface="Times New Roman" pitchFamily="18" charset="0"/>
              <a:buAutoNum type="alphaUcPeriod"/>
            </a:pPr>
            <a:r>
              <a:rPr lang="en-US" altLang="en-US" sz="2800"/>
              <a:t>2:4 decoders and OR gates</a:t>
            </a:r>
          </a:p>
          <a:p>
            <a:pPr marL="514350" indent="-514350" eaLnBrk="1" hangingPunct="1">
              <a:buFont typeface="Times New Roman" pitchFamily="18" charset="0"/>
              <a:buAutoNum type="alphaUcPeriod"/>
            </a:pPr>
            <a:r>
              <a:rPr lang="en-US" altLang="en-US" sz="2800"/>
              <a:t>3:8 decoders and OR gates</a:t>
            </a:r>
          </a:p>
          <a:p>
            <a:pPr marL="514350" indent="-514350" eaLnBrk="1" hangingPunct="1">
              <a:buFont typeface="Times New Roman" pitchFamily="18" charset="0"/>
              <a:buAutoNum type="alphaUcPeriod"/>
            </a:pPr>
            <a:r>
              <a:rPr lang="en-US" altLang="en-US" sz="2800"/>
              <a:t>All of the above</a:t>
            </a:r>
          </a:p>
          <a:p>
            <a:pPr marL="514350" indent="-514350" eaLnBrk="1" hangingPunct="1">
              <a:buFont typeface="Times New Roman" pitchFamily="18" charset="0"/>
              <a:buAutoNum type="alphaUcPeriod"/>
            </a:pPr>
            <a:r>
              <a:rPr lang="en-US" altLang="en-US" sz="2800"/>
              <a:t>None of the above</a:t>
            </a:r>
          </a:p>
          <a:p>
            <a:pPr marL="514350" indent="-514350" eaLnBrk="1" hangingPunct="1">
              <a:buFont typeface="Times New Roman" pitchFamily="18" charset="0"/>
              <a:buAutoNum type="alphaUcPeriod"/>
            </a:pPr>
            <a:endParaRPr lang="en-US" altLang="en-US" sz="280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05E12E9-A324-42FA-9651-40ACBA52854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AAF0071-B6F2-4630-B1F9-932DC54DBD9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2. Encoder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Definition</a:t>
            </a:r>
          </a:p>
          <a:p>
            <a:pPr eaLnBrk="1" hangingPunct="1"/>
            <a:r>
              <a:rPr lang="en-US" altLang="en-US"/>
              <a:t>Logic Diagram</a:t>
            </a:r>
          </a:p>
          <a:p>
            <a:pPr eaLnBrk="1" hangingPunct="1"/>
            <a:r>
              <a:rPr lang="en-US" altLang="en-US"/>
              <a:t>Priority Encoder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93738" y="87313"/>
            <a:ext cx="7772400" cy="1143000"/>
          </a:xfrm>
        </p:spPr>
        <p:txBody>
          <a:bodyPr/>
          <a:lstStyle/>
          <a:p>
            <a:r>
              <a:rPr lang="en-US" altLang="en-US" dirty="0"/>
              <a:t>Definition of Encoder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685800" y="1123949"/>
            <a:ext cx="7772400" cy="4972051"/>
          </a:xfrm>
        </p:spPr>
        <p:txBody>
          <a:bodyPr/>
          <a:lstStyle/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/>
              <a:t>Any program, circuit or algorithm which encodes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/>
              <a:t>In digital audio technology, an encoder is a program that converts an audio WAV file into an MP3 file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/>
              <a:t>A device that convert a message from plain text into code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/>
              <a:t>A circuit that is used to convert between digital video and analog video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/>
              <a:t>All of the above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AFB8A-B51B-4250-B870-16AA27B0845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E81A7F0-26B1-42D7-886E-4553BA781DF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20483" name="Rectangle 74"/>
          <p:cNvSpPr>
            <a:spLocks noChangeArrowheads="1"/>
          </p:cNvSpPr>
          <p:nvPr/>
        </p:nvSpPr>
        <p:spPr bwMode="auto">
          <a:xfrm>
            <a:off x="527052" y="490538"/>
            <a:ext cx="7642225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2"/>
                </a:solidFill>
              </a:rPr>
              <a:t>Encoder Definition: A digital module that converts the assertion of a </a:t>
            </a:r>
            <a:r>
              <a:rPr lang="en-US" altLang="en-US" sz="2800" dirty="0">
                <a:solidFill>
                  <a:srgbClr val="C00000"/>
                </a:solidFill>
              </a:rPr>
              <a:t>device</a:t>
            </a:r>
            <a:r>
              <a:rPr lang="en-US" altLang="en-US" sz="2800" dirty="0">
                <a:solidFill>
                  <a:schemeClr val="tx2"/>
                </a:solidFill>
              </a:rPr>
              <a:t> to the binary </a:t>
            </a:r>
            <a:r>
              <a:rPr lang="en-US" altLang="en-US" sz="2800" dirty="0">
                <a:solidFill>
                  <a:srgbClr val="C00000"/>
                </a:solidFill>
              </a:rPr>
              <a:t>address</a:t>
            </a:r>
            <a:r>
              <a:rPr lang="en-US" altLang="en-US" sz="2800" dirty="0">
                <a:solidFill>
                  <a:schemeClr val="tx2"/>
                </a:solidFill>
              </a:rPr>
              <a:t> of the device. </a:t>
            </a:r>
          </a:p>
        </p:txBody>
      </p:sp>
      <p:grpSp>
        <p:nvGrpSpPr>
          <p:cNvPr id="20484" name="Group 1"/>
          <p:cNvGrpSpPr>
            <a:grpSpLocks/>
          </p:cNvGrpSpPr>
          <p:nvPr/>
        </p:nvGrpSpPr>
        <p:grpSpPr bwMode="auto">
          <a:xfrm>
            <a:off x="1598613" y="1143000"/>
            <a:ext cx="5340106" cy="2404765"/>
            <a:chOff x="1257300" y="727075"/>
            <a:chExt cx="5338519" cy="2404765"/>
          </a:xfrm>
        </p:grpSpPr>
        <p:sp>
          <p:nvSpPr>
            <p:cNvPr id="20512" name="Rectangle 101"/>
            <p:cNvSpPr>
              <a:spLocks noChangeArrowheads="1"/>
            </p:cNvSpPr>
            <p:nvPr/>
          </p:nvSpPr>
          <p:spPr bwMode="auto">
            <a:xfrm>
              <a:off x="3124200" y="1371600"/>
              <a:ext cx="1371600" cy="11430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0513" name="Line 103"/>
            <p:cNvSpPr>
              <a:spLocks noChangeShapeType="1"/>
            </p:cNvSpPr>
            <p:nvPr/>
          </p:nvSpPr>
          <p:spPr bwMode="auto">
            <a:xfrm>
              <a:off x="4495800" y="19050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14" name="Line 104"/>
            <p:cNvSpPr>
              <a:spLocks noChangeShapeType="1"/>
            </p:cNvSpPr>
            <p:nvPr/>
          </p:nvSpPr>
          <p:spPr bwMode="auto">
            <a:xfrm>
              <a:off x="4953000" y="1752600"/>
              <a:ext cx="762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15" name="Text Box 105"/>
            <p:cNvSpPr txBox="1">
              <a:spLocks noChangeArrowheads="1"/>
            </p:cNvSpPr>
            <p:nvPr/>
          </p:nvSpPr>
          <p:spPr bwMode="auto">
            <a:xfrm>
              <a:off x="5470525" y="1565275"/>
              <a:ext cx="112529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  <a:r>
                <a:rPr lang="en-US" altLang="en-US" sz="2400" baseline="-18000"/>
                <a:t>n-1 …</a:t>
              </a:r>
              <a:r>
                <a:rPr lang="en-US" altLang="en-US" sz="2400"/>
                <a:t>y</a:t>
              </a:r>
              <a:r>
                <a:rPr lang="en-US" altLang="en-US" sz="2400" baseline="-18000"/>
                <a:t>0</a:t>
              </a:r>
            </a:p>
          </p:txBody>
        </p:sp>
        <p:sp>
          <p:nvSpPr>
            <p:cNvPr id="20516" name="Line 106"/>
            <p:cNvSpPr>
              <a:spLocks noChangeShapeType="1"/>
            </p:cNvSpPr>
            <p:nvPr/>
          </p:nvSpPr>
          <p:spPr bwMode="auto">
            <a:xfrm>
              <a:off x="3733800" y="1143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17" name="Text Box 107"/>
            <p:cNvSpPr txBox="1">
              <a:spLocks noChangeArrowheads="1"/>
            </p:cNvSpPr>
            <p:nvPr/>
          </p:nvSpPr>
          <p:spPr bwMode="auto">
            <a:xfrm>
              <a:off x="3581400" y="727075"/>
              <a:ext cx="37210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20518" name="Text Box 109"/>
            <p:cNvSpPr txBox="1">
              <a:spLocks noChangeArrowheads="1"/>
            </p:cNvSpPr>
            <p:nvPr/>
          </p:nvSpPr>
          <p:spPr bwMode="auto">
            <a:xfrm>
              <a:off x="3581400" y="2670175"/>
              <a:ext cx="40736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</a:t>
              </a:r>
            </a:p>
          </p:txBody>
        </p:sp>
        <p:sp>
          <p:nvSpPr>
            <p:cNvPr id="20519" name="Line 110"/>
            <p:cNvSpPr>
              <a:spLocks noChangeShapeType="1"/>
            </p:cNvSpPr>
            <p:nvPr/>
          </p:nvSpPr>
          <p:spPr bwMode="auto">
            <a:xfrm>
              <a:off x="3733800" y="25146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0" name="Line 111"/>
            <p:cNvSpPr>
              <a:spLocks noChangeShapeType="1"/>
            </p:cNvSpPr>
            <p:nvPr/>
          </p:nvSpPr>
          <p:spPr bwMode="auto">
            <a:xfrm flipH="1">
              <a:off x="2209800" y="19050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1" name="Line 112"/>
            <p:cNvSpPr>
              <a:spLocks noChangeShapeType="1"/>
            </p:cNvSpPr>
            <p:nvPr/>
          </p:nvSpPr>
          <p:spPr bwMode="auto">
            <a:xfrm>
              <a:off x="2590800" y="1779588"/>
              <a:ext cx="762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2" name="Text Box 113"/>
            <p:cNvSpPr txBox="1">
              <a:spLocks noChangeArrowheads="1"/>
            </p:cNvSpPr>
            <p:nvPr/>
          </p:nvSpPr>
          <p:spPr bwMode="auto">
            <a:xfrm>
              <a:off x="1257300" y="1485900"/>
              <a:ext cx="107401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I</a:t>
              </a:r>
              <a:r>
                <a:rPr lang="en-US" altLang="en-US" sz="2400" baseline="-18000"/>
                <a:t>2</a:t>
              </a:r>
              <a:r>
                <a:rPr lang="en-US" altLang="en-US" sz="2400" baseline="30000"/>
                <a:t>n</a:t>
              </a:r>
              <a:r>
                <a:rPr lang="en-US" altLang="en-US" sz="2400" baseline="-4000"/>
                <a:t>-1</a:t>
              </a:r>
              <a:r>
                <a:rPr lang="en-US" altLang="en-US" sz="2400" baseline="30000"/>
                <a:t>…</a:t>
              </a:r>
              <a:r>
                <a:rPr lang="en-US" altLang="en-US" sz="2400"/>
                <a:t>I</a:t>
              </a:r>
              <a:r>
                <a:rPr lang="en-US" altLang="en-US" sz="2400" baseline="-25000"/>
                <a:t>0</a:t>
              </a:r>
            </a:p>
          </p:txBody>
        </p:sp>
      </p:grpSp>
      <p:sp>
        <p:nvSpPr>
          <p:cNvPr id="20485" name="Text Box 114"/>
          <p:cNvSpPr txBox="1">
            <a:spLocks noChangeArrowheads="1"/>
          </p:cNvSpPr>
          <p:nvPr/>
        </p:nvSpPr>
        <p:spPr bwMode="auto">
          <a:xfrm>
            <a:off x="539751" y="5694364"/>
            <a:ext cx="11673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8 inputs</a:t>
            </a:r>
          </a:p>
        </p:txBody>
      </p:sp>
      <p:sp>
        <p:nvSpPr>
          <p:cNvPr id="20486" name="Text Box 115"/>
          <p:cNvSpPr txBox="1">
            <a:spLocks noChangeArrowheads="1"/>
          </p:cNvSpPr>
          <p:nvPr/>
        </p:nvSpPr>
        <p:spPr bwMode="auto">
          <a:xfrm>
            <a:off x="2959100" y="5621340"/>
            <a:ext cx="13211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3 outputs</a:t>
            </a:r>
          </a:p>
        </p:txBody>
      </p:sp>
      <p:sp>
        <p:nvSpPr>
          <p:cNvPr id="20487" name="Rectangle 116"/>
          <p:cNvSpPr>
            <a:spLocks noChangeArrowheads="1"/>
          </p:cNvSpPr>
          <p:nvPr/>
        </p:nvSpPr>
        <p:spPr bwMode="auto">
          <a:xfrm>
            <a:off x="1981202" y="4129088"/>
            <a:ext cx="822325" cy="1371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488" name="Line 117"/>
          <p:cNvSpPr>
            <a:spLocks noChangeShapeType="1"/>
          </p:cNvSpPr>
          <p:nvPr/>
        </p:nvSpPr>
        <p:spPr bwMode="auto">
          <a:xfrm>
            <a:off x="2819400" y="4433888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9" name="Line 118"/>
          <p:cNvSpPr>
            <a:spLocks noChangeShapeType="1"/>
          </p:cNvSpPr>
          <p:nvPr/>
        </p:nvSpPr>
        <p:spPr bwMode="auto">
          <a:xfrm>
            <a:off x="2819400" y="4724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0" name="Line 119"/>
          <p:cNvSpPr>
            <a:spLocks noChangeShapeType="1"/>
          </p:cNvSpPr>
          <p:nvPr/>
        </p:nvSpPr>
        <p:spPr bwMode="auto">
          <a:xfrm>
            <a:off x="2819400" y="5029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1" name="Line 120"/>
          <p:cNvSpPr>
            <a:spLocks noChangeShapeType="1"/>
          </p:cNvSpPr>
          <p:nvPr/>
        </p:nvSpPr>
        <p:spPr bwMode="auto">
          <a:xfrm>
            <a:off x="990600" y="42814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2" name="Line 121"/>
          <p:cNvSpPr>
            <a:spLocks noChangeShapeType="1"/>
          </p:cNvSpPr>
          <p:nvPr/>
        </p:nvSpPr>
        <p:spPr bwMode="auto">
          <a:xfrm>
            <a:off x="990600" y="44338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3" name="Line 122"/>
          <p:cNvSpPr>
            <a:spLocks noChangeShapeType="1"/>
          </p:cNvSpPr>
          <p:nvPr/>
        </p:nvSpPr>
        <p:spPr bwMode="auto">
          <a:xfrm>
            <a:off x="990600" y="45862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4" name="Line 123"/>
          <p:cNvSpPr>
            <a:spLocks noChangeShapeType="1"/>
          </p:cNvSpPr>
          <p:nvPr/>
        </p:nvSpPr>
        <p:spPr bwMode="auto">
          <a:xfrm>
            <a:off x="990600" y="47386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5" name="Line 124"/>
          <p:cNvSpPr>
            <a:spLocks noChangeShapeType="1"/>
          </p:cNvSpPr>
          <p:nvPr/>
        </p:nvSpPr>
        <p:spPr bwMode="auto">
          <a:xfrm>
            <a:off x="990600" y="48910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6" name="Line 125"/>
          <p:cNvSpPr>
            <a:spLocks noChangeShapeType="1"/>
          </p:cNvSpPr>
          <p:nvPr/>
        </p:nvSpPr>
        <p:spPr bwMode="auto">
          <a:xfrm>
            <a:off x="990600" y="50434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7" name="Line 126"/>
          <p:cNvSpPr>
            <a:spLocks noChangeShapeType="1"/>
          </p:cNvSpPr>
          <p:nvPr/>
        </p:nvSpPr>
        <p:spPr bwMode="auto">
          <a:xfrm>
            <a:off x="990600" y="51958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8" name="Line 127"/>
          <p:cNvSpPr>
            <a:spLocks noChangeShapeType="1"/>
          </p:cNvSpPr>
          <p:nvPr/>
        </p:nvSpPr>
        <p:spPr bwMode="auto">
          <a:xfrm>
            <a:off x="990600" y="53482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9" name="Text Box 130"/>
          <p:cNvSpPr txBox="1">
            <a:spLocks noChangeArrowheads="1"/>
          </p:cNvSpPr>
          <p:nvPr/>
        </p:nvSpPr>
        <p:spPr bwMode="auto">
          <a:xfrm>
            <a:off x="3657600" y="4205288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y</a:t>
            </a:r>
            <a:r>
              <a:rPr lang="en-US" altLang="en-US" sz="1800" baseline="-18000"/>
              <a:t>0</a:t>
            </a:r>
          </a:p>
        </p:txBody>
      </p:sp>
      <p:sp>
        <p:nvSpPr>
          <p:cNvPr id="20500" name="Text Box 131"/>
          <p:cNvSpPr txBox="1">
            <a:spLocks noChangeArrowheads="1"/>
          </p:cNvSpPr>
          <p:nvPr/>
        </p:nvSpPr>
        <p:spPr bwMode="auto">
          <a:xfrm>
            <a:off x="3657600" y="4495800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y</a:t>
            </a:r>
            <a:r>
              <a:rPr lang="en-US" altLang="en-US" sz="1800" baseline="-18000"/>
              <a:t>1</a:t>
            </a:r>
          </a:p>
        </p:txBody>
      </p:sp>
      <p:sp>
        <p:nvSpPr>
          <p:cNvPr id="20501" name="Text Box 132"/>
          <p:cNvSpPr txBox="1">
            <a:spLocks noChangeArrowheads="1"/>
          </p:cNvSpPr>
          <p:nvPr/>
        </p:nvSpPr>
        <p:spPr bwMode="auto">
          <a:xfrm>
            <a:off x="3657600" y="4814888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y</a:t>
            </a:r>
            <a:r>
              <a:rPr lang="en-US" altLang="en-US" sz="1800" baseline="-18000"/>
              <a:t>2</a:t>
            </a:r>
          </a:p>
        </p:txBody>
      </p:sp>
      <p:sp>
        <p:nvSpPr>
          <p:cNvPr id="20502" name="Text Box 135"/>
          <p:cNvSpPr txBox="1">
            <a:spLocks noChangeArrowheads="1"/>
          </p:cNvSpPr>
          <p:nvPr/>
        </p:nvSpPr>
        <p:spPr bwMode="auto">
          <a:xfrm>
            <a:off x="1981200" y="4189414"/>
            <a:ext cx="24878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1</a:t>
            </a:r>
            <a:endParaRPr lang="en-US" altLang="en-US" sz="1000" baseline="-18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7</a:t>
            </a:r>
            <a:endParaRPr lang="en-US" altLang="en-US" sz="1000" baseline="-18000"/>
          </a:p>
        </p:txBody>
      </p:sp>
      <p:sp>
        <p:nvSpPr>
          <p:cNvPr id="20503" name="Line 136"/>
          <p:cNvSpPr>
            <a:spLocks noChangeShapeType="1"/>
          </p:cNvSpPr>
          <p:nvPr/>
        </p:nvSpPr>
        <p:spPr bwMode="auto">
          <a:xfrm>
            <a:off x="2362200" y="37242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4" name="Text Box 137"/>
          <p:cNvSpPr txBox="1">
            <a:spLocks noChangeArrowheads="1"/>
          </p:cNvSpPr>
          <p:nvPr/>
        </p:nvSpPr>
        <p:spPr bwMode="auto">
          <a:xfrm>
            <a:off x="2133601" y="3294064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</a:t>
            </a:r>
          </a:p>
        </p:txBody>
      </p:sp>
      <p:sp>
        <p:nvSpPr>
          <p:cNvPr id="20505" name="Text Box 140"/>
          <p:cNvSpPr txBox="1">
            <a:spLocks noChangeArrowheads="1"/>
          </p:cNvSpPr>
          <p:nvPr/>
        </p:nvSpPr>
        <p:spPr bwMode="auto">
          <a:xfrm>
            <a:off x="4648201" y="3779839"/>
            <a:ext cx="423930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At most one I</a:t>
            </a:r>
            <a:r>
              <a:rPr lang="en-US" altLang="en-US" sz="2400" baseline="-12000"/>
              <a:t>i</a:t>
            </a:r>
            <a:r>
              <a:rPr lang="en-US" altLang="en-US" sz="2400"/>
              <a:t> = 1.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(y</a:t>
            </a:r>
            <a:r>
              <a:rPr lang="en-US" altLang="en-US" sz="2400" baseline="-18000"/>
              <a:t>n-1</a:t>
            </a:r>
            <a:r>
              <a:rPr lang="en-US" altLang="en-US" sz="2400"/>
              <a:t>,.., y</a:t>
            </a:r>
            <a:r>
              <a:rPr lang="en-US" altLang="en-US" sz="2400" baseline="-18000"/>
              <a:t>0</a:t>
            </a:r>
            <a:r>
              <a:rPr lang="en-US" altLang="en-US" sz="2400"/>
              <a:t> ) = i if I</a:t>
            </a:r>
            <a:r>
              <a:rPr lang="en-US" altLang="en-US" sz="2400" baseline="-12000"/>
              <a:t>i</a:t>
            </a:r>
            <a:r>
              <a:rPr lang="en-US" altLang="en-US" sz="2400"/>
              <a:t> = 1 &amp;  </a:t>
            </a:r>
            <a:r>
              <a:rPr lang="en-US" altLang="en-US" sz="2400">
                <a:latin typeface="Symbol" pitchFamily="18" charset="2"/>
              </a:rPr>
              <a:t>E</a:t>
            </a:r>
            <a:r>
              <a:rPr lang="en-US" altLang="en-US" sz="2400"/>
              <a:t>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(y</a:t>
            </a:r>
            <a:r>
              <a:rPr lang="en-US" altLang="en-US" sz="2400" baseline="-25000"/>
              <a:t>n-1</a:t>
            </a:r>
            <a:r>
              <a:rPr lang="en-US" altLang="en-US" sz="2400"/>
              <a:t>,.., y</a:t>
            </a:r>
            <a:r>
              <a:rPr lang="en-US" altLang="en-US" sz="2400" baseline="-25000"/>
              <a:t>0</a:t>
            </a:r>
            <a:r>
              <a:rPr lang="en-US" altLang="en-US" sz="2400"/>
              <a:t> ) = 0 otherwise.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 = 1 if E = 1 and one i s.t. I</a:t>
            </a:r>
            <a:r>
              <a:rPr lang="en-US" altLang="en-US" sz="2400" baseline="-12000"/>
              <a:t>i</a:t>
            </a:r>
            <a:r>
              <a:rPr lang="en-US" altLang="en-US" sz="2400"/>
              <a:t>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 = 0 otherwise.</a:t>
            </a:r>
          </a:p>
        </p:txBody>
      </p:sp>
      <p:sp>
        <p:nvSpPr>
          <p:cNvPr id="20506" name="Text Box 141"/>
          <p:cNvSpPr txBox="1">
            <a:spLocks noChangeArrowheads="1"/>
          </p:cNvSpPr>
          <p:nvPr/>
        </p:nvSpPr>
        <p:spPr bwMode="auto">
          <a:xfrm>
            <a:off x="5110163" y="3044825"/>
            <a:ext cx="32431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Encoder Description:</a:t>
            </a:r>
          </a:p>
        </p:txBody>
      </p:sp>
      <p:sp>
        <p:nvSpPr>
          <p:cNvPr id="20507" name="Text Box 142"/>
          <p:cNvSpPr txBox="1">
            <a:spLocks noChangeArrowheads="1"/>
          </p:cNvSpPr>
          <p:nvPr/>
        </p:nvSpPr>
        <p:spPr bwMode="auto">
          <a:xfrm>
            <a:off x="2209801" y="5656264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</a:t>
            </a:r>
          </a:p>
        </p:txBody>
      </p:sp>
      <p:sp>
        <p:nvSpPr>
          <p:cNvPr id="20508" name="Line 143"/>
          <p:cNvSpPr>
            <a:spLocks noChangeShapeType="1"/>
          </p:cNvSpPr>
          <p:nvPr/>
        </p:nvSpPr>
        <p:spPr bwMode="auto">
          <a:xfrm>
            <a:off x="2362200" y="5500688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9" name="Rectangle 145"/>
          <p:cNvSpPr>
            <a:spLocks noChangeArrowheads="1"/>
          </p:cNvSpPr>
          <p:nvPr/>
        </p:nvSpPr>
        <p:spPr bwMode="auto">
          <a:xfrm>
            <a:off x="614364" y="4114801"/>
            <a:ext cx="3032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I</a:t>
            </a:r>
            <a:r>
              <a:rPr lang="en-US" altLang="en-US" sz="1400" baseline="-18000"/>
              <a:t>0</a:t>
            </a:r>
          </a:p>
        </p:txBody>
      </p:sp>
      <p:sp>
        <p:nvSpPr>
          <p:cNvPr id="20510" name="Rectangle 146"/>
          <p:cNvSpPr>
            <a:spLocks noChangeArrowheads="1"/>
          </p:cNvSpPr>
          <p:nvPr/>
        </p:nvSpPr>
        <p:spPr bwMode="auto">
          <a:xfrm>
            <a:off x="614364" y="5181601"/>
            <a:ext cx="3032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I</a:t>
            </a:r>
            <a:r>
              <a:rPr lang="en-US" altLang="en-US" sz="1400" baseline="-18000"/>
              <a:t>7</a:t>
            </a:r>
          </a:p>
        </p:txBody>
      </p:sp>
      <p:sp>
        <p:nvSpPr>
          <p:cNvPr id="20511" name="Text Box 147"/>
          <p:cNvSpPr txBox="1">
            <a:spLocks noChangeArrowheads="1"/>
          </p:cNvSpPr>
          <p:nvPr/>
        </p:nvSpPr>
        <p:spPr bwMode="auto">
          <a:xfrm>
            <a:off x="2498725" y="4265613"/>
            <a:ext cx="30008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EC55431-6A07-4D61-9751-87B1624C7B7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21507" name="Text Box 32"/>
          <p:cNvSpPr txBox="1">
            <a:spLocks noChangeArrowheads="1"/>
          </p:cNvSpPr>
          <p:nvPr/>
        </p:nvSpPr>
        <p:spPr bwMode="auto">
          <a:xfrm>
            <a:off x="769938" y="203201"/>
            <a:ext cx="47756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Encoder: Logic Diagram</a:t>
            </a:r>
          </a:p>
        </p:txBody>
      </p:sp>
      <p:sp>
        <p:nvSpPr>
          <p:cNvPr id="21508" name="AutoShape 33"/>
          <p:cNvSpPr>
            <a:spLocks noChangeArrowheads="1"/>
          </p:cNvSpPr>
          <p:nvPr/>
        </p:nvSpPr>
        <p:spPr bwMode="auto">
          <a:xfrm>
            <a:off x="3227388" y="1585913"/>
            <a:ext cx="609600" cy="762000"/>
          </a:xfrm>
          <a:prstGeom prst="flowChartDelay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1509" name="AutoShape 34"/>
          <p:cNvSpPr>
            <a:spLocks noChangeArrowheads="1"/>
          </p:cNvSpPr>
          <p:nvPr/>
        </p:nvSpPr>
        <p:spPr bwMode="auto">
          <a:xfrm flipH="1">
            <a:off x="1398588" y="2271713"/>
            <a:ext cx="609600" cy="838200"/>
          </a:xfrm>
          <a:prstGeom prst="moon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1510" name="Line 35"/>
          <p:cNvSpPr>
            <a:spLocks noChangeShapeType="1"/>
          </p:cNvSpPr>
          <p:nvPr/>
        </p:nvSpPr>
        <p:spPr bwMode="auto">
          <a:xfrm>
            <a:off x="788988" y="2424113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1" name="Line 36"/>
          <p:cNvSpPr>
            <a:spLocks noChangeShapeType="1"/>
          </p:cNvSpPr>
          <p:nvPr/>
        </p:nvSpPr>
        <p:spPr bwMode="auto">
          <a:xfrm>
            <a:off x="788988" y="2576513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2" name="Line 37"/>
          <p:cNvSpPr>
            <a:spLocks noChangeShapeType="1"/>
          </p:cNvSpPr>
          <p:nvPr/>
        </p:nvSpPr>
        <p:spPr bwMode="auto">
          <a:xfrm>
            <a:off x="788988" y="2805113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3" name="Line 38"/>
          <p:cNvSpPr>
            <a:spLocks noChangeShapeType="1"/>
          </p:cNvSpPr>
          <p:nvPr/>
        </p:nvSpPr>
        <p:spPr bwMode="auto">
          <a:xfrm>
            <a:off x="712788" y="2957513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4" name="Line 39"/>
          <p:cNvSpPr>
            <a:spLocks noChangeShapeType="1"/>
          </p:cNvSpPr>
          <p:nvPr/>
        </p:nvSpPr>
        <p:spPr bwMode="auto">
          <a:xfrm>
            <a:off x="2008188" y="2652713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5" name="Line 40"/>
          <p:cNvSpPr>
            <a:spLocks noChangeShapeType="1"/>
          </p:cNvSpPr>
          <p:nvPr/>
        </p:nvSpPr>
        <p:spPr bwMode="auto">
          <a:xfrm flipV="1">
            <a:off x="2312988" y="2119313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6" name="Line 41"/>
          <p:cNvSpPr>
            <a:spLocks noChangeShapeType="1"/>
          </p:cNvSpPr>
          <p:nvPr/>
        </p:nvSpPr>
        <p:spPr bwMode="auto">
          <a:xfrm>
            <a:off x="2312988" y="2119313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7" name="Line 42"/>
          <p:cNvSpPr>
            <a:spLocks noChangeShapeType="1"/>
          </p:cNvSpPr>
          <p:nvPr/>
        </p:nvSpPr>
        <p:spPr bwMode="auto">
          <a:xfrm>
            <a:off x="2693988" y="1281113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8" name="Line 43"/>
          <p:cNvSpPr>
            <a:spLocks noChangeShapeType="1"/>
          </p:cNvSpPr>
          <p:nvPr/>
        </p:nvSpPr>
        <p:spPr bwMode="auto">
          <a:xfrm>
            <a:off x="2693988" y="1814513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9" name="Text Box 44"/>
          <p:cNvSpPr txBox="1">
            <a:spLocks noChangeArrowheads="1"/>
          </p:cNvSpPr>
          <p:nvPr/>
        </p:nvSpPr>
        <p:spPr bwMode="auto">
          <a:xfrm>
            <a:off x="2449513" y="938213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En</a:t>
            </a:r>
          </a:p>
        </p:txBody>
      </p:sp>
      <p:sp>
        <p:nvSpPr>
          <p:cNvPr id="21520" name="Text Box 45"/>
          <p:cNvSpPr txBox="1">
            <a:spLocks noChangeArrowheads="1"/>
          </p:cNvSpPr>
          <p:nvPr/>
        </p:nvSpPr>
        <p:spPr bwMode="auto">
          <a:xfrm>
            <a:off x="484188" y="2119313"/>
            <a:ext cx="457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1</a:t>
            </a:r>
          </a:p>
        </p:txBody>
      </p:sp>
      <p:sp>
        <p:nvSpPr>
          <p:cNvPr id="21521" name="Text Box 46"/>
          <p:cNvSpPr txBox="1">
            <a:spLocks noChangeArrowheads="1"/>
          </p:cNvSpPr>
          <p:nvPr/>
        </p:nvSpPr>
        <p:spPr bwMode="auto">
          <a:xfrm>
            <a:off x="484188" y="2347913"/>
            <a:ext cx="457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3</a:t>
            </a:r>
          </a:p>
        </p:txBody>
      </p:sp>
      <p:sp>
        <p:nvSpPr>
          <p:cNvPr id="21522" name="Text Box 47"/>
          <p:cNvSpPr txBox="1">
            <a:spLocks noChangeArrowheads="1"/>
          </p:cNvSpPr>
          <p:nvPr/>
        </p:nvSpPr>
        <p:spPr bwMode="auto">
          <a:xfrm>
            <a:off x="484188" y="2590800"/>
            <a:ext cx="457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5</a:t>
            </a:r>
          </a:p>
        </p:txBody>
      </p:sp>
      <p:sp>
        <p:nvSpPr>
          <p:cNvPr id="21523" name="Text Box 48"/>
          <p:cNvSpPr txBox="1">
            <a:spLocks noChangeArrowheads="1"/>
          </p:cNvSpPr>
          <p:nvPr/>
        </p:nvSpPr>
        <p:spPr bwMode="auto">
          <a:xfrm>
            <a:off x="484188" y="2819400"/>
            <a:ext cx="457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7</a:t>
            </a:r>
          </a:p>
        </p:txBody>
      </p:sp>
      <p:sp>
        <p:nvSpPr>
          <p:cNvPr id="21524" name="Line 49"/>
          <p:cNvSpPr>
            <a:spLocks noChangeShapeType="1"/>
          </p:cNvSpPr>
          <p:nvPr/>
        </p:nvSpPr>
        <p:spPr bwMode="auto">
          <a:xfrm>
            <a:off x="3836988" y="196691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5" name="Text Box 51"/>
          <p:cNvSpPr txBox="1">
            <a:spLocks noChangeArrowheads="1"/>
          </p:cNvSpPr>
          <p:nvPr/>
        </p:nvSpPr>
        <p:spPr bwMode="auto">
          <a:xfrm>
            <a:off x="3919538" y="1508125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y</a:t>
            </a:r>
            <a:r>
              <a:rPr lang="en-US" altLang="en-US" sz="1800" baseline="-18000"/>
              <a:t>0</a:t>
            </a:r>
          </a:p>
        </p:txBody>
      </p:sp>
      <p:grpSp>
        <p:nvGrpSpPr>
          <p:cNvPr id="21526" name="Group 1"/>
          <p:cNvGrpSpPr>
            <a:grpSpLocks/>
          </p:cNvGrpSpPr>
          <p:nvPr/>
        </p:nvGrpSpPr>
        <p:grpSpPr bwMode="auto">
          <a:xfrm>
            <a:off x="4610100" y="893763"/>
            <a:ext cx="4339426" cy="2288620"/>
            <a:chOff x="4209910" y="1168595"/>
            <a:chExt cx="4339426" cy="2288620"/>
          </a:xfrm>
        </p:grpSpPr>
        <p:sp>
          <p:nvSpPr>
            <p:cNvPr id="21564" name="AutoShape 52"/>
            <p:cNvSpPr>
              <a:spLocks noChangeArrowheads="1"/>
            </p:cNvSpPr>
            <p:nvPr/>
          </p:nvSpPr>
          <p:spPr bwMode="auto">
            <a:xfrm>
              <a:off x="6953110" y="1854395"/>
              <a:ext cx="609600" cy="762000"/>
            </a:xfrm>
            <a:prstGeom prst="flowChartDelay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65" name="AutoShape 53"/>
            <p:cNvSpPr>
              <a:spLocks noChangeArrowheads="1"/>
            </p:cNvSpPr>
            <p:nvPr/>
          </p:nvSpPr>
          <p:spPr bwMode="auto">
            <a:xfrm flipH="1">
              <a:off x="5124310" y="2540195"/>
              <a:ext cx="609600" cy="838200"/>
            </a:xfrm>
            <a:prstGeom prst="moon">
              <a:avLst>
                <a:gd name="adj" fmla="val 50000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66" name="Line 54"/>
            <p:cNvSpPr>
              <a:spLocks noChangeShapeType="1"/>
            </p:cNvSpPr>
            <p:nvPr/>
          </p:nvSpPr>
          <p:spPr bwMode="auto">
            <a:xfrm>
              <a:off x="4514710" y="269259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7" name="Line 55"/>
            <p:cNvSpPr>
              <a:spLocks noChangeShapeType="1"/>
            </p:cNvSpPr>
            <p:nvPr/>
          </p:nvSpPr>
          <p:spPr bwMode="auto">
            <a:xfrm>
              <a:off x="4514710" y="284499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8" name="Line 56"/>
            <p:cNvSpPr>
              <a:spLocks noChangeShapeType="1"/>
            </p:cNvSpPr>
            <p:nvPr/>
          </p:nvSpPr>
          <p:spPr bwMode="auto">
            <a:xfrm>
              <a:off x="4514710" y="307359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9" name="Line 57"/>
            <p:cNvSpPr>
              <a:spLocks noChangeShapeType="1"/>
            </p:cNvSpPr>
            <p:nvPr/>
          </p:nvSpPr>
          <p:spPr bwMode="auto">
            <a:xfrm>
              <a:off x="4438510" y="322599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0" name="Line 58"/>
            <p:cNvSpPr>
              <a:spLocks noChangeShapeType="1"/>
            </p:cNvSpPr>
            <p:nvPr/>
          </p:nvSpPr>
          <p:spPr bwMode="auto">
            <a:xfrm>
              <a:off x="5733910" y="292119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1" name="Line 59"/>
            <p:cNvSpPr>
              <a:spLocks noChangeShapeType="1"/>
            </p:cNvSpPr>
            <p:nvPr/>
          </p:nvSpPr>
          <p:spPr bwMode="auto">
            <a:xfrm flipV="1">
              <a:off x="6038710" y="2387795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2" name="Line 60"/>
            <p:cNvSpPr>
              <a:spLocks noChangeShapeType="1"/>
            </p:cNvSpPr>
            <p:nvPr/>
          </p:nvSpPr>
          <p:spPr bwMode="auto">
            <a:xfrm>
              <a:off x="6038710" y="2387795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3" name="Line 61"/>
            <p:cNvSpPr>
              <a:spLocks noChangeShapeType="1"/>
            </p:cNvSpPr>
            <p:nvPr/>
          </p:nvSpPr>
          <p:spPr bwMode="auto">
            <a:xfrm>
              <a:off x="6419710" y="1549595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4" name="Line 62"/>
            <p:cNvSpPr>
              <a:spLocks noChangeShapeType="1"/>
            </p:cNvSpPr>
            <p:nvPr/>
          </p:nvSpPr>
          <p:spPr bwMode="auto">
            <a:xfrm>
              <a:off x="6419710" y="2082995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5" name="Text Box 63"/>
            <p:cNvSpPr txBox="1">
              <a:spLocks noChangeArrowheads="1"/>
            </p:cNvSpPr>
            <p:nvPr/>
          </p:nvSpPr>
          <p:spPr bwMode="auto">
            <a:xfrm>
              <a:off x="6191110" y="1168595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En</a:t>
              </a:r>
            </a:p>
          </p:txBody>
        </p:sp>
        <p:sp>
          <p:nvSpPr>
            <p:cNvPr id="21576" name="Text Box 64"/>
            <p:cNvSpPr txBox="1">
              <a:spLocks noChangeArrowheads="1"/>
            </p:cNvSpPr>
            <p:nvPr/>
          </p:nvSpPr>
          <p:spPr bwMode="auto">
            <a:xfrm>
              <a:off x="4209910" y="2387795"/>
              <a:ext cx="457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2</a:t>
              </a:r>
            </a:p>
          </p:txBody>
        </p:sp>
        <p:sp>
          <p:nvSpPr>
            <p:cNvPr id="21577" name="Text Box 65"/>
            <p:cNvSpPr txBox="1">
              <a:spLocks noChangeArrowheads="1"/>
            </p:cNvSpPr>
            <p:nvPr/>
          </p:nvSpPr>
          <p:spPr bwMode="auto">
            <a:xfrm>
              <a:off x="4209910" y="2616395"/>
              <a:ext cx="457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3</a:t>
              </a:r>
            </a:p>
          </p:txBody>
        </p:sp>
        <p:sp>
          <p:nvSpPr>
            <p:cNvPr id="21578" name="Text Box 66"/>
            <p:cNvSpPr txBox="1">
              <a:spLocks noChangeArrowheads="1"/>
            </p:cNvSpPr>
            <p:nvPr/>
          </p:nvSpPr>
          <p:spPr bwMode="auto">
            <a:xfrm>
              <a:off x="4209910" y="2859283"/>
              <a:ext cx="457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6</a:t>
              </a:r>
            </a:p>
          </p:txBody>
        </p:sp>
        <p:sp>
          <p:nvSpPr>
            <p:cNvPr id="21579" name="Text Box 67"/>
            <p:cNvSpPr txBox="1">
              <a:spLocks noChangeArrowheads="1"/>
            </p:cNvSpPr>
            <p:nvPr/>
          </p:nvSpPr>
          <p:spPr bwMode="auto">
            <a:xfrm>
              <a:off x="4209910" y="3087883"/>
              <a:ext cx="457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7</a:t>
              </a:r>
            </a:p>
          </p:txBody>
        </p:sp>
        <p:sp>
          <p:nvSpPr>
            <p:cNvPr id="21580" name="Line 68"/>
            <p:cNvSpPr>
              <a:spLocks noChangeShapeType="1"/>
            </p:cNvSpPr>
            <p:nvPr/>
          </p:nvSpPr>
          <p:spPr bwMode="auto">
            <a:xfrm>
              <a:off x="7562710" y="2235395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1" name="Text Box 69"/>
            <p:cNvSpPr txBox="1">
              <a:spLocks noChangeArrowheads="1"/>
            </p:cNvSpPr>
            <p:nvPr/>
          </p:nvSpPr>
          <p:spPr bwMode="auto">
            <a:xfrm>
              <a:off x="8172310" y="2082995"/>
              <a:ext cx="3770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</a:t>
              </a:r>
              <a:r>
                <a:rPr lang="en-US" altLang="en-US" sz="1800" baseline="-18000"/>
                <a:t>1</a:t>
              </a:r>
            </a:p>
          </p:txBody>
        </p:sp>
      </p:grpSp>
      <p:grpSp>
        <p:nvGrpSpPr>
          <p:cNvPr id="21527" name="Group 39"/>
          <p:cNvGrpSpPr>
            <a:grpSpLocks/>
          </p:cNvGrpSpPr>
          <p:nvPr/>
        </p:nvGrpSpPr>
        <p:grpSpPr bwMode="auto">
          <a:xfrm>
            <a:off x="347663" y="3082926"/>
            <a:ext cx="4453726" cy="2419530"/>
            <a:chOff x="2095500" y="990600"/>
            <a:chExt cx="4453726" cy="2419529"/>
          </a:xfrm>
        </p:grpSpPr>
        <p:sp>
          <p:nvSpPr>
            <p:cNvPr id="21549" name="AutoShape 47"/>
            <p:cNvSpPr>
              <a:spLocks noChangeArrowheads="1"/>
            </p:cNvSpPr>
            <p:nvPr/>
          </p:nvSpPr>
          <p:spPr bwMode="auto">
            <a:xfrm>
              <a:off x="4953000" y="1676400"/>
              <a:ext cx="609600" cy="762000"/>
            </a:xfrm>
            <a:prstGeom prst="flowChartDelay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50" name="AutoShape 48"/>
            <p:cNvSpPr>
              <a:spLocks noChangeArrowheads="1"/>
            </p:cNvSpPr>
            <p:nvPr/>
          </p:nvSpPr>
          <p:spPr bwMode="auto">
            <a:xfrm flipH="1">
              <a:off x="3124200" y="2362200"/>
              <a:ext cx="609600" cy="838200"/>
            </a:xfrm>
            <a:prstGeom prst="moon">
              <a:avLst>
                <a:gd name="adj" fmla="val 50000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51" name="Line 50"/>
            <p:cNvSpPr>
              <a:spLocks noChangeShapeType="1"/>
            </p:cNvSpPr>
            <p:nvPr/>
          </p:nvSpPr>
          <p:spPr bwMode="auto">
            <a:xfrm>
              <a:off x="2581275" y="2667000"/>
              <a:ext cx="838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2" name="Line 51"/>
            <p:cNvSpPr>
              <a:spLocks noChangeShapeType="1"/>
            </p:cNvSpPr>
            <p:nvPr/>
          </p:nvSpPr>
          <p:spPr bwMode="auto">
            <a:xfrm>
              <a:off x="2581275" y="2890838"/>
              <a:ext cx="838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3" name="Line 53"/>
            <p:cNvSpPr>
              <a:spLocks noChangeShapeType="1"/>
            </p:cNvSpPr>
            <p:nvPr/>
          </p:nvSpPr>
          <p:spPr bwMode="auto">
            <a:xfrm>
              <a:off x="3733800" y="2743200"/>
              <a:ext cx="304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4" name="Line 54"/>
            <p:cNvSpPr>
              <a:spLocks noChangeShapeType="1"/>
            </p:cNvSpPr>
            <p:nvPr/>
          </p:nvSpPr>
          <p:spPr bwMode="auto">
            <a:xfrm flipV="1">
              <a:off x="4038600" y="2209800"/>
              <a:ext cx="0" cy="533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5" name="Line 55"/>
            <p:cNvSpPr>
              <a:spLocks noChangeShapeType="1"/>
            </p:cNvSpPr>
            <p:nvPr/>
          </p:nvSpPr>
          <p:spPr bwMode="auto">
            <a:xfrm>
              <a:off x="4038600" y="2209800"/>
              <a:ext cx="91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6" name="Line 56"/>
            <p:cNvSpPr>
              <a:spLocks noChangeShapeType="1"/>
            </p:cNvSpPr>
            <p:nvPr/>
          </p:nvSpPr>
          <p:spPr bwMode="auto">
            <a:xfrm>
              <a:off x="4419600" y="1371600"/>
              <a:ext cx="0" cy="533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7" name="Line 57"/>
            <p:cNvSpPr>
              <a:spLocks noChangeShapeType="1"/>
            </p:cNvSpPr>
            <p:nvPr/>
          </p:nvSpPr>
          <p:spPr bwMode="auto">
            <a:xfrm>
              <a:off x="4419600" y="19050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8" name="Text Box 58"/>
            <p:cNvSpPr txBox="1">
              <a:spLocks noChangeArrowheads="1"/>
            </p:cNvSpPr>
            <p:nvPr/>
          </p:nvSpPr>
          <p:spPr bwMode="auto">
            <a:xfrm>
              <a:off x="4191000" y="990600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En</a:t>
              </a:r>
            </a:p>
          </p:txBody>
        </p:sp>
        <p:sp>
          <p:nvSpPr>
            <p:cNvPr id="21559" name="Text Box 61"/>
            <p:cNvSpPr txBox="1">
              <a:spLocks noChangeArrowheads="1"/>
            </p:cNvSpPr>
            <p:nvPr/>
          </p:nvSpPr>
          <p:spPr bwMode="auto">
            <a:xfrm>
              <a:off x="2095500" y="2209800"/>
              <a:ext cx="45720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25000"/>
                <a:t>4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25000"/>
                <a:t>5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7</a:t>
              </a:r>
            </a:p>
          </p:txBody>
        </p:sp>
        <p:sp>
          <p:nvSpPr>
            <p:cNvPr id="21560" name="Line 63"/>
            <p:cNvSpPr>
              <a:spLocks noChangeShapeType="1"/>
            </p:cNvSpPr>
            <p:nvPr/>
          </p:nvSpPr>
          <p:spPr bwMode="auto">
            <a:xfrm>
              <a:off x="5562600" y="20574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1" name="Text Box 64"/>
            <p:cNvSpPr txBox="1">
              <a:spLocks noChangeArrowheads="1"/>
            </p:cNvSpPr>
            <p:nvPr/>
          </p:nvSpPr>
          <p:spPr bwMode="auto">
            <a:xfrm>
              <a:off x="6172200" y="1905000"/>
              <a:ext cx="3770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</a:t>
              </a:r>
              <a:r>
                <a:rPr lang="en-US" altLang="en-US" sz="1800" baseline="-18000"/>
                <a:t>2</a:t>
              </a:r>
            </a:p>
          </p:txBody>
        </p:sp>
        <p:sp>
          <p:nvSpPr>
            <p:cNvPr id="21562" name="Line 50"/>
            <p:cNvSpPr>
              <a:spLocks noChangeShapeType="1"/>
            </p:cNvSpPr>
            <p:nvPr/>
          </p:nvSpPr>
          <p:spPr bwMode="auto">
            <a:xfrm>
              <a:off x="2438400" y="2476500"/>
              <a:ext cx="838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3" name="Line 50"/>
            <p:cNvSpPr>
              <a:spLocks noChangeShapeType="1"/>
            </p:cNvSpPr>
            <p:nvPr/>
          </p:nvSpPr>
          <p:spPr bwMode="auto">
            <a:xfrm>
              <a:off x="2476500" y="3086100"/>
              <a:ext cx="838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528" name="Group 56"/>
          <p:cNvGrpSpPr>
            <a:grpSpLocks/>
          </p:cNvGrpSpPr>
          <p:nvPr/>
        </p:nvGrpSpPr>
        <p:grpSpPr bwMode="auto">
          <a:xfrm>
            <a:off x="4764089" y="3582987"/>
            <a:ext cx="4116759" cy="2229265"/>
            <a:chOff x="1447800" y="3657600"/>
            <a:chExt cx="5172214" cy="2483069"/>
          </a:xfrm>
        </p:grpSpPr>
        <p:sp>
          <p:nvSpPr>
            <p:cNvPr id="21529" name="AutoShape 65"/>
            <p:cNvSpPr>
              <a:spLocks noChangeArrowheads="1"/>
            </p:cNvSpPr>
            <p:nvPr/>
          </p:nvSpPr>
          <p:spPr bwMode="auto">
            <a:xfrm>
              <a:off x="4959350" y="4343400"/>
              <a:ext cx="609600" cy="762000"/>
            </a:xfrm>
            <a:prstGeom prst="flowChartDelay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30" name="AutoShape 66"/>
            <p:cNvSpPr>
              <a:spLocks noChangeArrowheads="1"/>
            </p:cNvSpPr>
            <p:nvPr/>
          </p:nvSpPr>
          <p:spPr bwMode="auto">
            <a:xfrm flipH="1">
              <a:off x="2667000" y="4800600"/>
              <a:ext cx="1073150" cy="1295400"/>
            </a:xfrm>
            <a:prstGeom prst="moon">
              <a:avLst>
                <a:gd name="adj" fmla="val 50000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31" name="Line 67"/>
            <p:cNvSpPr>
              <a:spLocks noChangeShapeType="1"/>
            </p:cNvSpPr>
            <p:nvPr/>
          </p:nvSpPr>
          <p:spPr bwMode="auto">
            <a:xfrm>
              <a:off x="1778000" y="5105400"/>
              <a:ext cx="1295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2" name="Line 71"/>
            <p:cNvSpPr>
              <a:spLocks noChangeShapeType="1"/>
            </p:cNvSpPr>
            <p:nvPr/>
          </p:nvSpPr>
          <p:spPr bwMode="auto">
            <a:xfrm>
              <a:off x="3740150" y="5410200"/>
              <a:ext cx="304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3" name="Line 72"/>
            <p:cNvSpPr>
              <a:spLocks noChangeShapeType="1"/>
            </p:cNvSpPr>
            <p:nvPr/>
          </p:nvSpPr>
          <p:spPr bwMode="auto">
            <a:xfrm flipV="1">
              <a:off x="4044950" y="4876800"/>
              <a:ext cx="0" cy="533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4" name="Line 73"/>
            <p:cNvSpPr>
              <a:spLocks noChangeShapeType="1"/>
            </p:cNvSpPr>
            <p:nvPr/>
          </p:nvSpPr>
          <p:spPr bwMode="auto">
            <a:xfrm>
              <a:off x="4044950" y="4876800"/>
              <a:ext cx="91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5" name="Line 74"/>
            <p:cNvSpPr>
              <a:spLocks noChangeShapeType="1"/>
            </p:cNvSpPr>
            <p:nvPr/>
          </p:nvSpPr>
          <p:spPr bwMode="auto">
            <a:xfrm>
              <a:off x="4425950" y="4038600"/>
              <a:ext cx="0" cy="533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6" name="Line 75"/>
            <p:cNvSpPr>
              <a:spLocks noChangeShapeType="1"/>
            </p:cNvSpPr>
            <p:nvPr/>
          </p:nvSpPr>
          <p:spPr bwMode="auto">
            <a:xfrm>
              <a:off x="4425950" y="45720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7" name="Text Box 76"/>
            <p:cNvSpPr txBox="1">
              <a:spLocks noChangeArrowheads="1"/>
            </p:cNvSpPr>
            <p:nvPr/>
          </p:nvSpPr>
          <p:spPr bwMode="auto">
            <a:xfrm>
              <a:off x="4197350" y="3657600"/>
              <a:ext cx="554247" cy="41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En</a:t>
              </a:r>
            </a:p>
          </p:txBody>
        </p:sp>
        <p:sp>
          <p:nvSpPr>
            <p:cNvPr id="21538" name="Text Box 77"/>
            <p:cNvSpPr txBox="1">
              <a:spLocks noChangeArrowheads="1"/>
            </p:cNvSpPr>
            <p:nvPr/>
          </p:nvSpPr>
          <p:spPr bwMode="auto">
            <a:xfrm>
              <a:off x="1447800" y="4648201"/>
              <a:ext cx="457200" cy="41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0</a:t>
              </a:r>
            </a:p>
          </p:txBody>
        </p:sp>
        <p:sp>
          <p:nvSpPr>
            <p:cNvPr id="21539" name="Text Box 78"/>
            <p:cNvSpPr txBox="1">
              <a:spLocks noChangeArrowheads="1"/>
            </p:cNvSpPr>
            <p:nvPr/>
          </p:nvSpPr>
          <p:spPr bwMode="auto">
            <a:xfrm>
              <a:off x="1447800" y="4876800"/>
              <a:ext cx="457200" cy="41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1</a:t>
              </a:r>
            </a:p>
          </p:txBody>
        </p:sp>
        <p:sp>
          <p:nvSpPr>
            <p:cNvPr id="21540" name="Text Box 79"/>
            <p:cNvSpPr txBox="1">
              <a:spLocks noChangeArrowheads="1"/>
            </p:cNvSpPr>
            <p:nvPr/>
          </p:nvSpPr>
          <p:spPr bwMode="auto">
            <a:xfrm>
              <a:off x="1447800" y="5500688"/>
              <a:ext cx="457200" cy="41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6</a:t>
              </a:r>
            </a:p>
          </p:txBody>
        </p:sp>
        <p:sp>
          <p:nvSpPr>
            <p:cNvPr id="21541" name="Text Box 80"/>
            <p:cNvSpPr txBox="1">
              <a:spLocks noChangeArrowheads="1"/>
            </p:cNvSpPr>
            <p:nvPr/>
          </p:nvSpPr>
          <p:spPr bwMode="auto">
            <a:xfrm>
              <a:off x="1447800" y="5729288"/>
              <a:ext cx="457200" cy="41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7</a:t>
              </a:r>
            </a:p>
          </p:txBody>
        </p:sp>
        <p:sp>
          <p:nvSpPr>
            <p:cNvPr id="21542" name="Line 81"/>
            <p:cNvSpPr>
              <a:spLocks noChangeShapeType="1"/>
            </p:cNvSpPr>
            <p:nvPr/>
          </p:nvSpPr>
          <p:spPr bwMode="auto">
            <a:xfrm>
              <a:off x="5568950" y="47244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3" name="Text Box 82"/>
            <p:cNvSpPr txBox="1">
              <a:spLocks noChangeArrowheads="1"/>
            </p:cNvSpPr>
            <p:nvPr/>
          </p:nvSpPr>
          <p:spPr bwMode="auto">
            <a:xfrm>
              <a:off x="6178550" y="4572000"/>
              <a:ext cx="441464" cy="41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A</a:t>
              </a:r>
              <a:endParaRPr lang="en-US" altLang="en-US" sz="1800" baseline="-18000"/>
            </a:p>
          </p:txBody>
        </p:sp>
        <p:sp>
          <p:nvSpPr>
            <p:cNvPr id="21544" name="Line 83"/>
            <p:cNvSpPr>
              <a:spLocks noChangeShapeType="1"/>
            </p:cNvSpPr>
            <p:nvPr/>
          </p:nvSpPr>
          <p:spPr bwMode="auto">
            <a:xfrm>
              <a:off x="1854200" y="5791200"/>
              <a:ext cx="1219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5" name="Line 84"/>
            <p:cNvSpPr>
              <a:spLocks noChangeShapeType="1"/>
            </p:cNvSpPr>
            <p:nvPr/>
          </p:nvSpPr>
          <p:spPr bwMode="auto">
            <a:xfrm>
              <a:off x="1854200" y="4953000"/>
              <a:ext cx="1066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6" name="Line 85"/>
            <p:cNvSpPr>
              <a:spLocks noChangeShapeType="1"/>
            </p:cNvSpPr>
            <p:nvPr/>
          </p:nvSpPr>
          <p:spPr bwMode="auto">
            <a:xfrm>
              <a:off x="1778000" y="5943600"/>
              <a:ext cx="1143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7" name="Text Box 86"/>
            <p:cNvSpPr txBox="1">
              <a:spLocks noChangeArrowheads="1"/>
            </p:cNvSpPr>
            <p:nvPr/>
          </p:nvSpPr>
          <p:spPr bwMode="auto">
            <a:xfrm>
              <a:off x="1523999" y="5029201"/>
              <a:ext cx="228600" cy="41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.</a:t>
              </a:r>
            </a:p>
          </p:txBody>
        </p:sp>
        <p:sp>
          <p:nvSpPr>
            <p:cNvPr id="21548" name="Text Box 87"/>
            <p:cNvSpPr txBox="1">
              <a:spLocks noChangeArrowheads="1"/>
            </p:cNvSpPr>
            <p:nvPr/>
          </p:nvSpPr>
          <p:spPr bwMode="auto">
            <a:xfrm>
              <a:off x="1523999" y="5119688"/>
              <a:ext cx="228600" cy="41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.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BB9E526-5C89-4719-97D2-A24ECD2817D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693738" y="241301"/>
            <a:ext cx="337784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Priority Encoder:</a:t>
            </a:r>
          </a:p>
        </p:txBody>
      </p:sp>
      <p:grpSp>
        <p:nvGrpSpPr>
          <p:cNvPr id="22532" name="Group 33"/>
          <p:cNvGrpSpPr>
            <a:grpSpLocks/>
          </p:cNvGrpSpPr>
          <p:nvPr/>
        </p:nvGrpSpPr>
        <p:grpSpPr bwMode="auto">
          <a:xfrm>
            <a:off x="298450" y="971549"/>
            <a:ext cx="3704288" cy="3296317"/>
            <a:chOff x="2438400" y="3671888"/>
            <a:chExt cx="3400451" cy="2660267"/>
          </a:xfrm>
        </p:grpSpPr>
        <p:sp>
          <p:nvSpPr>
            <p:cNvPr id="22533" name="Rectangle 12"/>
            <p:cNvSpPr>
              <a:spLocks noChangeArrowheads="1"/>
            </p:cNvSpPr>
            <p:nvPr/>
          </p:nvSpPr>
          <p:spPr bwMode="auto">
            <a:xfrm>
              <a:off x="3810000" y="4433888"/>
              <a:ext cx="822325" cy="1371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2534" name="Line 13"/>
            <p:cNvSpPr>
              <a:spLocks noChangeShapeType="1"/>
            </p:cNvSpPr>
            <p:nvPr/>
          </p:nvSpPr>
          <p:spPr bwMode="auto">
            <a:xfrm>
              <a:off x="4648200" y="4738688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5" name="Line 14"/>
            <p:cNvSpPr>
              <a:spLocks noChangeShapeType="1"/>
            </p:cNvSpPr>
            <p:nvPr/>
          </p:nvSpPr>
          <p:spPr bwMode="auto">
            <a:xfrm>
              <a:off x="4624204" y="5407577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6" name="Line 16"/>
            <p:cNvSpPr>
              <a:spLocks noChangeShapeType="1"/>
            </p:cNvSpPr>
            <p:nvPr/>
          </p:nvSpPr>
          <p:spPr bwMode="auto">
            <a:xfrm>
              <a:off x="2819400" y="45862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7" name="Line 17"/>
            <p:cNvSpPr>
              <a:spLocks noChangeShapeType="1"/>
            </p:cNvSpPr>
            <p:nvPr/>
          </p:nvSpPr>
          <p:spPr bwMode="auto">
            <a:xfrm>
              <a:off x="2826204" y="4818683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8" name="Line 18"/>
            <p:cNvSpPr>
              <a:spLocks noChangeShapeType="1"/>
            </p:cNvSpPr>
            <p:nvPr/>
          </p:nvSpPr>
          <p:spPr bwMode="auto">
            <a:xfrm>
              <a:off x="2826204" y="506663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9" name="Line 19"/>
            <p:cNvSpPr>
              <a:spLocks noChangeShapeType="1"/>
            </p:cNvSpPr>
            <p:nvPr/>
          </p:nvSpPr>
          <p:spPr bwMode="auto">
            <a:xfrm>
              <a:off x="2826204" y="5314594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0" name="Text Box 27"/>
            <p:cNvSpPr txBox="1">
              <a:spLocks noChangeArrowheads="1"/>
            </p:cNvSpPr>
            <p:nvPr/>
          </p:nvSpPr>
          <p:spPr bwMode="auto">
            <a:xfrm>
              <a:off x="3810000" y="4508738"/>
              <a:ext cx="228380" cy="10266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0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000" baseline="-180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0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3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000"/>
            </a:p>
          </p:txBody>
        </p:sp>
        <p:sp>
          <p:nvSpPr>
            <p:cNvPr id="22541" name="Line 28"/>
            <p:cNvSpPr>
              <a:spLocks noChangeShapeType="1"/>
            </p:cNvSpPr>
            <p:nvPr/>
          </p:nvSpPr>
          <p:spPr bwMode="auto">
            <a:xfrm>
              <a:off x="4191000" y="402907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2" name="Text Box 29"/>
            <p:cNvSpPr txBox="1">
              <a:spLocks noChangeArrowheads="1"/>
            </p:cNvSpPr>
            <p:nvPr/>
          </p:nvSpPr>
          <p:spPr bwMode="auto">
            <a:xfrm>
              <a:off x="4052878" y="3671888"/>
              <a:ext cx="299013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</a:t>
              </a:r>
            </a:p>
          </p:txBody>
        </p:sp>
        <p:sp>
          <p:nvSpPr>
            <p:cNvPr id="22543" name="Text Box 30"/>
            <p:cNvSpPr txBox="1">
              <a:spLocks noChangeArrowheads="1"/>
            </p:cNvSpPr>
            <p:nvPr/>
          </p:nvSpPr>
          <p:spPr bwMode="auto">
            <a:xfrm>
              <a:off x="3848100" y="6034088"/>
              <a:ext cx="404962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Eo</a:t>
              </a:r>
            </a:p>
          </p:txBody>
        </p:sp>
        <p:sp>
          <p:nvSpPr>
            <p:cNvPr id="22544" name="Line 31"/>
            <p:cNvSpPr>
              <a:spLocks noChangeShapeType="1"/>
            </p:cNvSpPr>
            <p:nvPr/>
          </p:nvSpPr>
          <p:spPr bwMode="auto">
            <a:xfrm>
              <a:off x="4000500" y="5805488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5" name="Text Box 32"/>
            <p:cNvSpPr txBox="1">
              <a:spLocks noChangeArrowheads="1"/>
            </p:cNvSpPr>
            <p:nvPr/>
          </p:nvSpPr>
          <p:spPr bwMode="auto">
            <a:xfrm>
              <a:off x="4260850" y="6034088"/>
              <a:ext cx="404962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Gs</a:t>
              </a:r>
            </a:p>
          </p:txBody>
        </p:sp>
        <p:sp>
          <p:nvSpPr>
            <p:cNvPr id="22546" name="Line 33"/>
            <p:cNvSpPr>
              <a:spLocks noChangeShapeType="1"/>
            </p:cNvSpPr>
            <p:nvPr/>
          </p:nvSpPr>
          <p:spPr bwMode="auto">
            <a:xfrm>
              <a:off x="4413250" y="5805488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7" name="Rectangle 34"/>
            <p:cNvSpPr>
              <a:spLocks noChangeArrowheads="1"/>
            </p:cNvSpPr>
            <p:nvPr/>
          </p:nvSpPr>
          <p:spPr bwMode="auto">
            <a:xfrm>
              <a:off x="2438400" y="4419600"/>
              <a:ext cx="325500" cy="322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I</a:t>
              </a:r>
              <a:r>
                <a:rPr lang="en-US" altLang="en-US" sz="2000" baseline="-18000"/>
                <a:t>0</a:t>
              </a:r>
            </a:p>
          </p:txBody>
        </p:sp>
        <p:sp>
          <p:nvSpPr>
            <p:cNvPr id="22548" name="Rectangle 35"/>
            <p:cNvSpPr>
              <a:spLocks noChangeArrowheads="1"/>
            </p:cNvSpPr>
            <p:nvPr/>
          </p:nvSpPr>
          <p:spPr bwMode="auto">
            <a:xfrm>
              <a:off x="2473655" y="5283600"/>
              <a:ext cx="325500" cy="322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I</a:t>
              </a:r>
              <a:r>
                <a:rPr lang="en-US" altLang="en-US" sz="2000" baseline="-18000"/>
                <a:t>3</a:t>
              </a:r>
            </a:p>
          </p:txBody>
        </p:sp>
        <p:sp>
          <p:nvSpPr>
            <p:cNvPr id="22549" name="Text Box 36"/>
            <p:cNvSpPr txBox="1">
              <a:spLocks noChangeArrowheads="1"/>
            </p:cNvSpPr>
            <p:nvPr/>
          </p:nvSpPr>
          <p:spPr bwMode="auto">
            <a:xfrm>
              <a:off x="5492750" y="4510088"/>
              <a:ext cx="346101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</a:t>
              </a:r>
              <a:r>
                <a:rPr lang="en-US" altLang="en-US" sz="1800" baseline="-18000"/>
                <a:t>0</a:t>
              </a:r>
            </a:p>
          </p:txBody>
        </p:sp>
        <p:sp>
          <p:nvSpPr>
            <p:cNvPr id="22550" name="Text Box 37"/>
            <p:cNvSpPr txBox="1">
              <a:spLocks noChangeArrowheads="1"/>
            </p:cNvSpPr>
            <p:nvPr/>
          </p:nvSpPr>
          <p:spPr bwMode="auto">
            <a:xfrm>
              <a:off x="5470322" y="5128627"/>
              <a:ext cx="346101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</a:t>
              </a:r>
              <a:r>
                <a:rPr lang="en-US" altLang="en-US" sz="1800" baseline="-18000"/>
                <a:t>1</a:t>
              </a:r>
            </a:p>
          </p:txBody>
        </p:sp>
        <p:sp>
          <p:nvSpPr>
            <p:cNvPr id="22551" name="Text Box 39"/>
            <p:cNvSpPr txBox="1">
              <a:spLocks noChangeArrowheads="1"/>
            </p:cNvSpPr>
            <p:nvPr/>
          </p:nvSpPr>
          <p:spPr bwMode="auto">
            <a:xfrm>
              <a:off x="4333875" y="4570413"/>
              <a:ext cx="275468" cy="1192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372232A-6DAF-424B-A170-7D1EAA3C7FC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798265" y="264007"/>
            <a:ext cx="53912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Priority Encoder: Definition</a:t>
            </a:r>
          </a:p>
        </p:txBody>
      </p:sp>
      <p:sp>
        <p:nvSpPr>
          <p:cNvPr id="23556" name="Text Box 3"/>
          <p:cNvSpPr txBox="1">
            <a:spLocks noChangeArrowheads="1"/>
          </p:cNvSpPr>
          <p:nvPr/>
        </p:nvSpPr>
        <p:spPr bwMode="auto">
          <a:xfrm>
            <a:off x="769938" y="1431926"/>
            <a:ext cx="68754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Description: Input (I</a:t>
            </a:r>
            <a:r>
              <a:rPr lang="en-US" altLang="en-US" sz="2400" baseline="-18000"/>
              <a:t>2</a:t>
            </a:r>
            <a:r>
              <a:rPr lang="en-US" altLang="en-US" sz="2400" baseline="30000"/>
              <a:t>n</a:t>
            </a:r>
            <a:r>
              <a:rPr lang="en-US" altLang="en-US" sz="2400" baseline="-4000"/>
              <a:t>-1</a:t>
            </a:r>
            <a:r>
              <a:rPr lang="en-US" altLang="en-US" sz="2400"/>
              <a:t>,…, I</a:t>
            </a:r>
            <a:r>
              <a:rPr lang="en-US" altLang="en-US" sz="2400" baseline="-18000"/>
              <a:t>0</a:t>
            </a:r>
            <a:r>
              <a:rPr lang="en-US" altLang="en-US" sz="2400"/>
              <a:t>), Output (y</a:t>
            </a:r>
            <a:r>
              <a:rPr lang="en-US" altLang="en-US" sz="2400" baseline="-18000"/>
              <a:t>n-1 </a:t>
            </a:r>
            <a:r>
              <a:rPr lang="en-US" altLang="en-US" sz="2400"/>
              <a:t>,…,</a:t>
            </a:r>
            <a:r>
              <a:rPr lang="en-US" altLang="en-US" sz="2400" baseline="-18000"/>
              <a:t>,</a:t>
            </a:r>
            <a:r>
              <a:rPr lang="en-US" altLang="en-US" sz="2400"/>
              <a:t>y</a:t>
            </a:r>
            <a:r>
              <a:rPr lang="en-US" altLang="en-US" sz="2400" baseline="-18000"/>
              <a:t>0</a:t>
            </a:r>
            <a:r>
              <a:rPr lang="en-US" altLang="en-US" sz="2400"/>
              <a:t>)</a:t>
            </a:r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3046415" y="1931989"/>
            <a:ext cx="532709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(y</a:t>
            </a:r>
            <a:r>
              <a:rPr lang="en-US" altLang="en-US" sz="2400" baseline="-18000"/>
              <a:t>n-1 </a:t>
            </a:r>
            <a:r>
              <a:rPr lang="en-US" altLang="en-US" sz="2400"/>
              <a:t>,…,</a:t>
            </a:r>
            <a:r>
              <a:rPr lang="en-US" altLang="en-US" sz="2400" baseline="-18000"/>
              <a:t>,</a:t>
            </a:r>
            <a:r>
              <a:rPr lang="en-US" altLang="en-US" sz="2400"/>
              <a:t>y</a:t>
            </a:r>
            <a:r>
              <a:rPr lang="en-US" altLang="en-US" sz="2400" baseline="-18000"/>
              <a:t>0</a:t>
            </a:r>
            <a:r>
              <a:rPr lang="en-US" altLang="en-US" sz="2400"/>
              <a:t>) = i if  I</a:t>
            </a:r>
            <a:r>
              <a:rPr lang="en-US" altLang="en-US" sz="2400" baseline="-12000"/>
              <a:t>i</a:t>
            </a:r>
            <a:r>
              <a:rPr lang="en-US" altLang="en-US" sz="2400"/>
              <a:t> = 1 &amp; E = 1 &amp; I</a:t>
            </a:r>
            <a:r>
              <a:rPr lang="en-US" altLang="en-US" sz="2400" baseline="-18000"/>
              <a:t>k</a:t>
            </a:r>
            <a:r>
              <a:rPr lang="en-US" altLang="en-US" sz="2400"/>
              <a:t> = 0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	for all k &gt; i (high bit priority) 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	for all k&lt; i (low bit priority)</a:t>
            </a:r>
            <a:r>
              <a:rPr lang="en-US" altLang="en-US" sz="1800"/>
              <a:t>.</a:t>
            </a:r>
          </a:p>
        </p:txBody>
      </p:sp>
      <p:sp>
        <p:nvSpPr>
          <p:cNvPr id="23558" name="Text Box 7"/>
          <p:cNvSpPr txBox="1">
            <a:spLocks noChangeArrowheads="1"/>
          </p:cNvSpPr>
          <p:nvPr/>
        </p:nvSpPr>
        <p:spPr bwMode="auto">
          <a:xfrm>
            <a:off x="4572001" y="3275014"/>
            <a:ext cx="405752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</a:t>
            </a:r>
            <a:r>
              <a:rPr lang="en-US" altLang="en-US" sz="2400" baseline="-25000"/>
              <a:t>o</a:t>
            </a:r>
            <a:r>
              <a:rPr lang="en-US" altLang="en-US" sz="2400"/>
              <a:t> = 1 if E = 1 &amp; I</a:t>
            </a:r>
            <a:r>
              <a:rPr lang="en-US" altLang="en-US" sz="2400" baseline="-12000"/>
              <a:t>i</a:t>
            </a:r>
            <a:r>
              <a:rPr lang="en-US" altLang="en-US" sz="2400"/>
              <a:t> = 0 for all i,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</a:t>
            </a:r>
            <a:r>
              <a:rPr lang="en-US" altLang="en-US" sz="2400" baseline="-25000"/>
              <a:t>s</a:t>
            </a:r>
            <a:r>
              <a:rPr lang="en-US" altLang="en-US" sz="2400"/>
              <a:t> = 1 if E = 1 &amp;    i  s.t. I</a:t>
            </a:r>
            <a:r>
              <a:rPr lang="en-US" altLang="en-US" sz="2400" baseline="-12000"/>
              <a:t>i</a:t>
            </a:r>
            <a:r>
              <a:rPr lang="en-US" altLang="en-US" sz="2400"/>
              <a:t> = 1</a:t>
            </a:r>
            <a:r>
              <a:rPr lang="en-US" altLang="en-US" sz="1800"/>
              <a:t>.</a:t>
            </a:r>
          </a:p>
        </p:txBody>
      </p:sp>
      <p:sp>
        <p:nvSpPr>
          <p:cNvPr id="23559" name="Text Box 10"/>
          <p:cNvSpPr txBox="1">
            <a:spLocks noChangeArrowheads="1"/>
          </p:cNvSpPr>
          <p:nvPr/>
        </p:nvSpPr>
        <p:spPr bwMode="auto">
          <a:xfrm rot="10800000">
            <a:off x="6684965" y="3695977"/>
            <a:ext cx="3968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E</a:t>
            </a:r>
          </a:p>
        </p:txBody>
      </p:sp>
      <p:sp>
        <p:nvSpPr>
          <p:cNvPr id="23560" name="Text Box 11"/>
          <p:cNvSpPr txBox="1">
            <a:spLocks noChangeArrowheads="1"/>
          </p:cNvSpPr>
          <p:nvPr/>
        </p:nvSpPr>
        <p:spPr bwMode="auto">
          <a:xfrm>
            <a:off x="4648200" y="4159251"/>
            <a:ext cx="39179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(G</a:t>
            </a:r>
            <a:r>
              <a:rPr lang="en-US" altLang="en-US" sz="2400" baseline="-25000"/>
              <a:t>s</a:t>
            </a:r>
            <a:r>
              <a:rPr lang="en-US" altLang="en-US" sz="2400"/>
              <a:t> is like A, and E</a:t>
            </a:r>
            <a:r>
              <a:rPr lang="en-US" altLang="en-US" sz="2400" baseline="-25000"/>
              <a:t>o</a:t>
            </a:r>
            <a:r>
              <a:rPr lang="en-US" altLang="en-US" sz="2400"/>
              <a:t> passes on enable).</a:t>
            </a:r>
          </a:p>
        </p:txBody>
      </p:sp>
      <p:grpSp>
        <p:nvGrpSpPr>
          <p:cNvPr id="23561" name="Group 33"/>
          <p:cNvGrpSpPr>
            <a:grpSpLocks/>
          </p:cNvGrpSpPr>
          <p:nvPr/>
        </p:nvGrpSpPr>
        <p:grpSpPr bwMode="auto">
          <a:xfrm>
            <a:off x="501650" y="2622549"/>
            <a:ext cx="3704288" cy="3296317"/>
            <a:chOff x="2438400" y="3671888"/>
            <a:chExt cx="3400451" cy="2660267"/>
          </a:xfrm>
        </p:grpSpPr>
        <p:sp>
          <p:nvSpPr>
            <p:cNvPr id="23562" name="Rectangle 12"/>
            <p:cNvSpPr>
              <a:spLocks noChangeArrowheads="1"/>
            </p:cNvSpPr>
            <p:nvPr/>
          </p:nvSpPr>
          <p:spPr bwMode="auto">
            <a:xfrm>
              <a:off x="3810000" y="4433888"/>
              <a:ext cx="822325" cy="1371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3563" name="Line 13"/>
            <p:cNvSpPr>
              <a:spLocks noChangeShapeType="1"/>
            </p:cNvSpPr>
            <p:nvPr/>
          </p:nvSpPr>
          <p:spPr bwMode="auto">
            <a:xfrm>
              <a:off x="4648200" y="4738688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4" name="Line 14"/>
            <p:cNvSpPr>
              <a:spLocks noChangeShapeType="1"/>
            </p:cNvSpPr>
            <p:nvPr/>
          </p:nvSpPr>
          <p:spPr bwMode="auto">
            <a:xfrm>
              <a:off x="4648200" y="50292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5" name="Line 15"/>
            <p:cNvSpPr>
              <a:spLocks noChangeShapeType="1"/>
            </p:cNvSpPr>
            <p:nvPr/>
          </p:nvSpPr>
          <p:spPr bwMode="auto">
            <a:xfrm>
              <a:off x="4648200" y="53340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6" name="Line 16"/>
            <p:cNvSpPr>
              <a:spLocks noChangeShapeType="1"/>
            </p:cNvSpPr>
            <p:nvPr/>
          </p:nvSpPr>
          <p:spPr bwMode="auto">
            <a:xfrm>
              <a:off x="2819400" y="45862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7" name="Line 17"/>
            <p:cNvSpPr>
              <a:spLocks noChangeShapeType="1"/>
            </p:cNvSpPr>
            <p:nvPr/>
          </p:nvSpPr>
          <p:spPr bwMode="auto">
            <a:xfrm>
              <a:off x="2819400" y="47386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8" name="Line 18"/>
            <p:cNvSpPr>
              <a:spLocks noChangeShapeType="1"/>
            </p:cNvSpPr>
            <p:nvPr/>
          </p:nvSpPr>
          <p:spPr bwMode="auto">
            <a:xfrm>
              <a:off x="2819400" y="48910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9" name="Line 19"/>
            <p:cNvSpPr>
              <a:spLocks noChangeShapeType="1"/>
            </p:cNvSpPr>
            <p:nvPr/>
          </p:nvSpPr>
          <p:spPr bwMode="auto">
            <a:xfrm>
              <a:off x="2819400" y="50434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0" name="Line 20"/>
            <p:cNvSpPr>
              <a:spLocks noChangeShapeType="1"/>
            </p:cNvSpPr>
            <p:nvPr/>
          </p:nvSpPr>
          <p:spPr bwMode="auto">
            <a:xfrm>
              <a:off x="2819400" y="51958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1" name="Line 21"/>
            <p:cNvSpPr>
              <a:spLocks noChangeShapeType="1"/>
            </p:cNvSpPr>
            <p:nvPr/>
          </p:nvSpPr>
          <p:spPr bwMode="auto">
            <a:xfrm>
              <a:off x="2819400" y="53482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2" name="Line 22"/>
            <p:cNvSpPr>
              <a:spLocks noChangeShapeType="1"/>
            </p:cNvSpPr>
            <p:nvPr/>
          </p:nvSpPr>
          <p:spPr bwMode="auto">
            <a:xfrm>
              <a:off x="2819400" y="55006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3" name="Line 23"/>
            <p:cNvSpPr>
              <a:spLocks noChangeShapeType="1"/>
            </p:cNvSpPr>
            <p:nvPr/>
          </p:nvSpPr>
          <p:spPr bwMode="auto">
            <a:xfrm>
              <a:off x="2819400" y="56530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4" name="Text Box 27"/>
            <p:cNvSpPr txBox="1">
              <a:spLocks noChangeArrowheads="1"/>
            </p:cNvSpPr>
            <p:nvPr/>
          </p:nvSpPr>
          <p:spPr bwMode="auto">
            <a:xfrm>
              <a:off x="3810000" y="4494213"/>
              <a:ext cx="228380" cy="1068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1</a:t>
              </a:r>
              <a:endParaRPr lang="en-US" altLang="en-US" sz="1000" baseline="-180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3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4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5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7</a:t>
              </a:r>
              <a:endParaRPr lang="en-US" altLang="en-US" sz="1000" baseline="-18000"/>
            </a:p>
          </p:txBody>
        </p:sp>
        <p:sp>
          <p:nvSpPr>
            <p:cNvPr id="23575" name="Line 28"/>
            <p:cNvSpPr>
              <a:spLocks noChangeShapeType="1"/>
            </p:cNvSpPr>
            <p:nvPr/>
          </p:nvSpPr>
          <p:spPr bwMode="auto">
            <a:xfrm>
              <a:off x="4191000" y="402907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6" name="Text Box 29"/>
            <p:cNvSpPr txBox="1">
              <a:spLocks noChangeArrowheads="1"/>
            </p:cNvSpPr>
            <p:nvPr/>
          </p:nvSpPr>
          <p:spPr bwMode="auto">
            <a:xfrm>
              <a:off x="3962400" y="3671888"/>
              <a:ext cx="299013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</a:t>
              </a:r>
            </a:p>
          </p:txBody>
        </p:sp>
        <p:sp>
          <p:nvSpPr>
            <p:cNvPr id="23577" name="Text Box 30"/>
            <p:cNvSpPr txBox="1">
              <a:spLocks noChangeArrowheads="1"/>
            </p:cNvSpPr>
            <p:nvPr/>
          </p:nvSpPr>
          <p:spPr bwMode="auto">
            <a:xfrm>
              <a:off x="3848100" y="6034088"/>
              <a:ext cx="404962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Eo</a:t>
              </a:r>
            </a:p>
          </p:txBody>
        </p:sp>
        <p:sp>
          <p:nvSpPr>
            <p:cNvPr id="23578" name="Line 31"/>
            <p:cNvSpPr>
              <a:spLocks noChangeShapeType="1"/>
            </p:cNvSpPr>
            <p:nvPr/>
          </p:nvSpPr>
          <p:spPr bwMode="auto">
            <a:xfrm>
              <a:off x="4000500" y="5805488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9" name="Text Box 32"/>
            <p:cNvSpPr txBox="1">
              <a:spLocks noChangeArrowheads="1"/>
            </p:cNvSpPr>
            <p:nvPr/>
          </p:nvSpPr>
          <p:spPr bwMode="auto">
            <a:xfrm>
              <a:off x="4260850" y="6034088"/>
              <a:ext cx="404962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Gs</a:t>
              </a:r>
            </a:p>
          </p:txBody>
        </p:sp>
        <p:sp>
          <p:nvSpPr>
            <p:cNvPr id="23580" name="Line 33"/>
            <p:cNvSpPr>
              <a:spLocks noChangeShapeType="1"/>
            </p:cNvSpPr>
            <p:nvPr/>
          </p:nvSpPr>
          <p:spPr bwMode="auto">
            <a:xfrm>
              <a:off x="4413250" y="5805488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1" name="Rectangle 34"/>
            <p:cNvSpPr>
              <a:spLocks noChangeArrowheads="1"/>
            </p:cNvSpPr>
            <p:nvPr/>
          </p:nvSpPr>
          <p:spPr bwMode="auto">
            <a:xfrm>
              <a:off x="2438400" y="4419600"/>
              <a:ext cx="278411" cy="248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I</a:t>
              </a:r>
              <a:r>
                <a:rPr lang="en-US" altLang="en-US" sz="1400" baseline="-18000"/>
                <a:t>0</a:t>
              </a:r>
            </a:p>
          </p:txBody>
        </p:sp>
        <p:sp>
          <p:nvSpPr>
            <p:cNvPr id="23582" name="Rectangle 35"/>
            <p:cNvSpPr>
              <a:spLocks noChangeArrowheads="1"/>
            </p:cNvSpPr>
            <p:nvPr/>
          </p:nvSpPr>
          <p:spPr bwMode="auto">
            <a:xfrm>
              <a:off x="2438400" y="5486400"/>
              <a:ext cx="278411" cy="248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I</a:t>
              </a:r>
              <a:r>
                <a:rPr lang="en-US" altLang="en-US" sz="1400" baseline="-18000"/>
                <a:t>7</a:t>
              </a:r>
            </a:p>
          </p:txBody>
        </p:sp>
        <p:sp>
          <p:nvSpPr>
            <p:cNvPr id="23583" name="Text Box 36"/>
            <p:cNvSpPr txBox="1">
              <a:spLocks noChangeArrowheads="1"/>
            </p:cNvSpPr>
            <p:nvPr/>
          </p:nvSpPr>
          <p:spPr bwMode="auto">
            <a:xfrm>
              <a:off x="5492750" y="4510088"/>
              <a:ext cx="346101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</a:t>
              </a:r>
              <a:r>
                <a:rPr lang="en-US" altLang="en-US" sz="1800" baseline="-18000"/>
                <a:t>0</a:t>
              </a:r>
            </a:p>
          </p:txBody>
        </p:sp>
        <p:sp>
          <p:nvSpPr>
            <p:cNvPr id="23584" name="Text Box 37"/>
            <p:cNvSpPr txBox="1">
              <a:spLocks noChangeArrowheads="1"/>
            </p:cNvSpPr>
            <p:nvPr/>
          </p:nvSpPr>
          <p:spPr bwMode="auto">
            <a:xfrm>
              <a:off x="5492750" y="4800600"/>
              <a:ext cx="346101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</a:t>
              </a:r>
              <a:r>
                <a:rPr lang="en-US" altLang="en-US" sz="1800" baseline="-18000"/>
                <a:t>1</a:t>
              </a:r>
            </a:p>
          </p:txBody>
        </p:sp>
        <p:sp>
          <p:nvSpPr>
            <p:cNvPr id="23585" name="Text Box 38"/>
            <p:cNvSpPr txBox="1">
              <a:spLocks noChangeArrowheads="1"/>
            </p:cNvSpPr>
            <p:nvPr/>
          </p:nvSpPr>
          <p:spPr bwMode="auto">
            <a:xfrm>
              <a:off x="5492750" y="5119687"/>
              <a:ext cx="346101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</a:t>
              </a:r>
              <a:r>
                <a:rPr lang="en-US" altLang="en-US" sz="1800" baseline="-18000"/>
                <a:t>2</a:t>
              </a:r>
            </a:p>
          </p:txBody>
        </p:sp>
        <p:sp>
          <p:nvSpPr>
            <p:cNvPr id="23586" name="Text Box 39"/>
            <p:cNvSpPr txBox="1">
              <a:spLocks noChangeArrowheads="1"/>
            </p:cNvSpPr>
            <p:nvPr/>
          </p:nvSpPr>
          <p:spPr bwMode="auto">
            <a:xfrm>
              <a:off x="4333875" y="4570413"/>
              <a:ext cx="275468" cy="745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2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4FD2608-7A97-4B59-8248-BC682338EAC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461965" y="165101"/>
            <a:ext cx="814863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Priority Encoder: Implement a 32-input priority encoder with 8 input priority encoders (high bit priority).</a:t>
            </a:r>
          </a:p>
        </p:txBody>
      </p:sp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3429000" y="1676400"/>
            <a:ext cx="10668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>
            <a:off x="4495800" y="1981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4876800" y="19050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5486400" y="1752600"/>
            <a:ext cx="14670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y</a:t>
            </a:r>
            <a:r>
              <a:rPr lang="en-US" altLang="en-US" sz="2400" baseline="-18000"/>
              <a:t>32, </a:t>
            </a:r>
            <a:r>
              <a:rPr lang="en-US" altLang="en-US" sz="2400"/>
              <a:t>y</a:t>
            </a:r>
            <a:r>
              <a:rPr lang="en-US" altLang="en-US" sz="2400" baseline="-18000"/>
              <a:t>31, </a:t>
            </a:r>
            <a:r>
              <a:rPr lang="en-US" altLang="en-US" sz="2400"/>
              <a:t>y</a:t>
            </a:r>
            <a:r>
              <a:rPr lang="en-US" altLang="en-US" sz="2400" baseline="-18000"/>
              <a:t>30</a:t>
            </a:r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>
            <a:off x="2514600" y="1981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1905001" y="1752600"/>
            <a:ext cx="7665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</a:t>
            </a:r>
            <a:r>
              <a:rPr lang="en-US" altLang="en-US" sz="2400" baseline="-18000"/>
              <a:t>31-24</a:t>
            </a:r>
          </a:p>
        </p:txBody>
      </p:sp>
      <p:sp>
        <p:nvSpPr>
          <p:cNvPr id="24586" name="Line 11"/>
          <p:cNvSpPr>
            <a:spLocks noChangeShapeType="1"/>
          </p:cNvSpPr>
          <p:nvPr/>
        </p:nvSpPr>
        <p:spPr bwMode="auto">
          <a:xfrm>
            <a:off x="3962400" y="2286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87" name="Text Box 12"/>
          <p:cNvSpPr txBox="1">
            <a:spLocks noChangeArrowheads="1"/>
          </p:cNvSpPr>
          <p:nvPr/>
        </p:nvSpPr>
        <p:spPr bwMode="auto">
          <a:xfrm>
            <a:off x="3905250" y="2300288"/>
            <a:ext cx="5261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Eo</a:t>
            </a:r>
          </a:p>
        </p:txBody>
      </p:sp>
      <p:sp>
        <p:nvSpPr>
          <p:cNvPr id="24588" name="Line 13"/>
          <p:cNvSpPr>
            <a:spLocks noChangeShapeType="1"/>
          </p:cNvSpPr>
          <p:nvPr/>
        </p:nvSpPr>
        <p:spPr bwMode="auto">
          <a:xfrm>
            <a:off x="4495800" y="2133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89" name="Line 14"/>
          <p:cNvSpPr>
            <a:spLocks noChangeShapeType="1"/>
          </p:cNvSpPr>
          <p:nvPr/>
        </p:nvSpPr>
        <p:spPr bwMode="auto">
          <a:xfrm>
            <a:off x="4648200" y="2133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90" name="Line 15"/>
          <p:cNvSpPr>
            <a:spLocks noChangeShapeType="1"/>
          </p:cNvSpPr>
          <p:nvPr/>
        </p:nvSpPr>
        <p:spPr bwMode="auto">
          <a:xfrm>
            <a:off x="4648200" y="2438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91" name="Text Box 16"/>
          <p:cNvSpPr txBox="1">
            <a:spLocks noChangeArrowheads="1"/>
          </p:cNvSpPr>
          <p:nvPr/>
        </p:nvSpPr>
        <p:spPr bwMode="auto">
          <a:xfrm>
            <a:off x="4876800" y="2224088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Gs</a:t>
            </a:r>
          </a:p>
        </p:txBody>
      </p:sp>
      <p:sp>
        <p:nvSpPr>
          <p:cNvPr id="24592" name="Rectangle 17"/>
          <p:cNvSpPr>
            <a:spLocks noChangeArrowheads="1"/>
          </p:cNvSpPr>
          <p:nvPr/>
        </p:nvSpPr>
        <p:spPr bwMode="auto">
          <a:xfrm>
            <a:off x="3384550" y="2819400"/>
            <a:ext cx="10668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93" name="Line 18"/>
          <p:cNvSpPr>
            <a:spLocks noChangeShapeType="1"/>
          </p:cNvSpPr>
          <p:nvPr/>
        </p:nvSpPr>
        <p:spPr bwMode="auto">
          <a:xfrm>
            <a:off x="4451350" y="3124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94" name="Line 19"/>
          <p:cNvSpPr>
            <a:spLocks noChangeShapeType="1"/>
          </p:cNvSpPr>
          <p:nvPr/>
        </p:nvSpPr>
        <p:spPr bwMode="auto">
          <a:xfrm>
            <a:off x="4832350" y="30480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95" name="Rectangle 20"/>
          <p:cNvSpPr>
            <a:spLocks noChangeArrowheads="1"/>
          </p:cNvSpPr>
          <p:nvPr/>
        </p:nvSpPr>
        <p:spPr bwMode="auto">
          <a:xfrm>
            <a:off x="5441950" y="2895600"/>
            <a:ext cx="14670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y</a:t>
            </a:r>
            <a:r>
              <a:rPr lang="en-US" altLang="en-US" sz="2400" baseline="-18000"/>
              <a:t>22, </a:t>
            </a:r>
            <a:r>
              <a:rPr lang="en-US" altLang="en-US" sz="2400"/>
              <a:t>y</a:t>
            </a:r>
            <a:r>
              <a:rPr lang="en-US" altLang="en-US" sz="2400" baseline="-18000"/>
              <a:t>21, </a:t>
            </a:r>
            <a:r>
              <a:rPr lang="en-US" altLang="en-US" sz="2400"/>
              <a:t>y</a:t>
            </a:r>
            <a:r>
              <a:rPr lang="en-US" altLang="en-US" sz="2400" baseline="-18000"/>
              <a:t>20</a:t>
            </a:r>
          </a:p>
        </p:txBody>
      </p:sp>
      <p:sp>
        <p:nvSpPr>
          <p:cNvPr id="24596" name="Line 21"/>
          <p:cNvSpPr>
            <a:spLocks noChangeShapeType="1"/>
          </p:cNvSpPr>
          <p:nvPr/>
        </p:nvSpPr>
        <p:spPr bwMode="auto">
          <a:xfrm>
            <a:off x="2470150" y="3124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97" name="Rectangle 22"/>
          <p:cNvSpPr>
            <a:spLocks noChangeArrowheads="1"/>
          </p:cNvSpPr>
          <p:nvPr/>
        </p:nvSpPr>
        <p:spPr bwMode="auto">
          <a:xfrm>
            <a:off x="1860551" y="2895600"/>
            <a:ext cx="7665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</a:t>
            </a:r>
            <a:r>
              <a:rPr lang="en-US" altLang="en-US" sz="2400" baseline="-18000" dirty="0"/>
              <a:t>23-16</a:t>
            </a:r>
          </a:p>
        </p:txBody>
      </p:sp>
      <p:sp>
        <p:nvSpPr>
          <p:cNvPr id="24598" name="Text Box 24"/>
          <p:cNvSpPr txBox="1">
            <a:spLocks noChangeArrowheads="1"/>
          </p:cNvSpPr>
          <p:nvPr/>
        </p:nvSpPr>
        <p:spPr bwMode="auto">
          <a:xfrm>
            <a:off x="3860800" y="3443288"/>
            <a:ext cx="5261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Eo</a:t>
            </a:r>
          </a:p>
        </p:txBody>
      </p:sp>
      <p:sp>
        <p:nvSpPr>
          <p:cNvPr id="24599" name="Line 25"/>
          <p:cNvSpPr>
            <a:spLocks noChangeShapeType="1"/>
          </p:cNvSpPr>
          <p:nvPr/>
        </p:nvSpPr>
        <p:spPr bwMode="auto">
          <a:xfrm>
            <a:off x="4451350" y="3276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00" name="Line 26"/>
          <p:cNvSpPr>
            <a:spLocks noChangeShapeType="1"/>
          </p:cNvSpPr>
          <p:nvPr/>
        </p:nvSpPr>
        <p:spPr bwMode="auto">
          <a:xfrm>
            <a:off x="4603750" y="3276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01" name="Line 27"/>
          <p:cNvSpPr>
            <a:spLocks noChangeShapeType="1"/>
          </p:cNvSpPr>
          <p:nvPr/>
        </p:nvSpPr>
        <p:spPr bwMode="auto">
          <a:xfrm>
            <a:off x="4603750" y="3581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02" name="Text Box 28"/>
          <p:cNvSpPr txBox="1">
            <a:spLocks noChangeArrowheads="1"/>
          </p:cNvSpPr>
          <p:nvPr/>
        </p:nvSpPr>
        <p:spPr bwMode="auto">
          <a:xfrm>
            <a:off x="4832350" y="3367088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Gs</a:t>
            </a:r>
          </a:p>
        </p:txBody>
      </p:sp>
      <p:sp>
        <p:nvSpPr>
          <p:cNvPr id="24603" name="Rectangle 29"/>
          <p:cNvSpPr>
            <a:spLocks noChangeArrowheads="1"/>
          </p:cNvSpPr>
          <p:nvPr/>
        </p:nvSpPr>
        <p:spPr bwMode="auto">
          <a:xfrm>
            <a:off x="3352800" y="3962400"/>
            <a:ext cx="10668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604" name="Line 30"/>
          <p:cNvSpPr>
            <a:spLocks noChangeShapeType="1"/>
          </p:cNvSpPr>
          <p:nvPr/>
        </p:nvSpPr>
        <p:spPr bwMode="auto">
          <a:xfrm>
            <a:off x="4419600" y="4267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05" name="Line 31"/>
          <p:cNvSpPr>
            <a:spLocks noChangeShapeType="1"/>
          </p:cNvSpPr>
          <p:nvPr/>
        </p:nvSpPr>
        <p:spPr bwMode="auto">
          <a:xfrm>
            <a:off x="4800600" y="41910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06" name="Rectangle 32"/>
          <p:cNvSpPr>
            <a:spLocks noChangeArrowheads="1"/>
          </p:cNvSpPr>
          <p:nvPr/>
        </p:nvSpPr>
        <p:spPr bwMode="auto">
          <a:xfrm>
            <a:off x="5410200" y="4038600"/>
            <a:ext cx="1459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y</a:t>
            </a:r>
            <a:r>
              <a:rPr lang="en-US" altLang="en-US" sz="2400" baseline="-18000"/>
              <a:t>12, </a:t>
            </a:r>
            <a:r>
              <a:rPr lang="en-US" altLang="en-US" sz="2400"/>
              <a:t>y</a:t>
            </a:r>
            <a:r>
              <a:rPr lang="en-US" altLang="en-US" sz="2400" baseline="-18000"/>
              <a:t>11, </a:t>
            </a:r>
            <a:r>
              <a:rPr lang="en-US" altLang="en-US" sz="2400"/>
              <a:t>y</a:t>
            </a:r>
            <a:r>
              <a:rPr lang="en-US" altLang="en-US" sz="2400" baseline="-18000"/>
              <a:t>10</a:t>
            </a:r>
          </a:p>
        </p:txBody>
      </p:sp>
      <p:sp>
        <p:nvSpPr>
          <p:cNvPr id="24607" name="Line 33"/>
          <p:cNvSpPr>
            <a:spLocks noChangeShapeType="1"/>
          </p:cNvSpPr>
          <p:nvPr/>
        </p:nvSpPr>
        <p:spPr bwMode="auto">
          <a:xfrm>
            <a:off x="2438400" y="4267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08" name="Rectangle 34"/>
          <p:cNvSpPr>
            <a:spLocks noChangeArrowheads="1"/>
          </p:cNvSpPr>
          <p:nvPr/>
        </p:nvSpPr>
        <p:spPr bwMode="auto">
          <a:xfrm>
            <a:off x="1828801" y="4038600"/>
            <a:ext cx="6639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</a:t>
            </a:r>
            <a:r>
              <a:rPr lang="en-US" altLang="en-US" sz="2400" baseline="-18000"/>
              <a:t>15-8</a:t>
            </a:r>
          </a:p>
        </p:txBody>
      </p:sp>
      <p:sp>
        <p:nvSpPr>
          <p:cNvPr id="24609" name="Line 35"/>
          <p:cNvSpPr>
            <a:spLocks noChangeShapeType="1"/>
          </p:cNvSpPr>
          <p:nvPr/>
        </p:nvSpPr>
        <p:spPr bwMode="auto">
          <a:xfrm>
            <a:off x="3886200" y="4572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10" name="Text Box 36"/>
          <p:cNvSpPr txBox="1">
            <a:spLocks noChangeArrowheads="1"/>
          </p:cNvSpPr>
          <p:nvPr/>
        </p:nvSpPr>
        <p:spPr bwMode="auto">
          <a:xfrm>
            <a:off x="3829050" y="4586288"/>
            <a:ext cx="5261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Eo</a:t>
            </a:r>
          </a:p>
        </p:txBody>
      </p:sp>
      <p:sp>
        <p:nvSpPr>
          <p:cNvPr id="24611" name="Line 37"/>
          <p:cNvSpPr>
            <a:spLocks noChangeShapeType="1"/>
          </p:cNvSpPr>
          <p:nvPr/>
        </p:nvSpPr>
        <p:spPr bwMode="auto">
          <a:xfrm>
            <a:off x="4419600" y="4419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12" name="Line 38"/>
          <p:cNvSpPr>
            <a:spLocks noChangeShapeType="1"/>
          </p:cNvSpPr>
          <p:nvPr/>
        </p:nvSpPr>
        <p:spPr bwMode="auto">
          <a:xfrm>
            <a:off x="4572000" y="441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13" name="Line 39"/>
          <p:cNvSpPr>
            <a:spLocks noChangeShapeType="1"/>
          </p:cNvSpPr>
          <p:nvPr/>
        </p:nvSpPr>
        <p:spPr bwMode="auto">
          <a:xfrm>
            <a:off x="4572000" y="4724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14" name="Text Box 40"/>
          <p:cNvSpPr txBox="1">
            <a:spLocks noChangeArrowheads="1"/>
          </p:cNvSpPr>
          <p:nvPr/>
        </p:nvSpPr>
        <p:spPr bwMode="auto">
          <a:xfrm>
            <a:off x="4800600" y="4510088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Gs</a:t>
            </a:r>
          </a:p>
        </p:txBody>
      </p:sp>
      <p:sp>
        <p:nvSpPr>
          <p:cNvPr id="24615" name="Rectangle 41"/>
          <p:cNvSpPr>
            <a:spLocks noChangeArrowheads="1"/>
          </p:cNvSpPr>
          <p:nvPr/>
        </p:nvSpPr>
        <p:spPr bwMode="auto">
          <a:xfrm>
            <a:off x="3352800" y="5181600"/>
            <a:ext cx="10668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616" name="Line 42"/>
          <p:cNvSpPr>
            <a:spLocks noChangeShapeType="1"/>
          </p:cNvSpPr>
          <p:nvPr/>
        </p:nvSpPr>
        <p:spPr bwMode="auto">
          <a:xfrm>
            <a:off x="4419600" y="5486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17" name="Line 43"/>
          <p:cNvSpPr>
            <a:spLocks noChangeShapeType="1"/>
          </p:cNvSpPr>
          <p:nvPr/>
        </p:nvSpPr>
        <p:spPr bwMode="auto">
          <a:xfrm>
            <a:off x="4800600" y="54102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18" name="Rectangle 44"/>
          <p:cNvSpPr>
            <a:spLocks noChangeArrowheads="1"/>
          </p:cNvSpPr>
          <p:nvPr/>
        </p:nvSpPr>
        <p:spPr bwMode="auto">
          <a:xfrm>
            <a:off x="5410200" y="5257800"/>
            <a:ext cx="14670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y</a:t>
            </a:r>
            <a:r>
              <a:rPr lang="en-US" altLang="en-US" sz="2400" baseline="-18000"/>
              <a:t>02, </a:t>
            </a:r>
            <a:r>
              <a:rPr lang="en-US" altLang="en-US" sz="2400"/>
              <a:t>y</a:t>
            </a:r>
            <a:r>
              <a:rPr lang="en-US" altLang="en-US" sz="2400" baseline="-18000"/>
              <a:t>01, </a:t>
            </a:r>
            <a:r>
              <a:rPr lang="en-US" altLang="en-US" sz="2400"/>
              <a:t>y</a:t>
            </a:r>
            <a:r>
              <a:rPr lang="en-US" altLang="en-US" sz="2400" baseline="-18000"/>
              <a:t>00</a:t>
            </a:r>
          </a:p>
        </p:txBody>
      </p:sp>
      <p:sp>
        <p:nvSpPr>
          <p:cNvPr id="24619" name="Line 45"/>
          <p:cNvSpPr>
            <a:spLocks noChangeShapeType="1"/>
          </p:cNvSpPr>
          <p:nvPr/>
        </p:nvSpPr>
        <p:spPr bwMode="auto">
          <a:xfrm>
            <a:off x="2438400" y="54864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20" name="Rectangle 46"/>
          <p:cNvSpPr>
            <a:spLocks noChangeArrowheads="1"/>
          </p:cNvSpPr>
          <p:nvPr/>
        </p:nvSpPr>
        <p:spPr bwMode="auto">
          <a:xfrm>
            <a:off x="1828800" y="5257800"/>
            <a:ext cx="5613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</a:t>
            </a:r>
            <a:r>
              <a:rPr lang="en-US" altLang="en-US" sz="2400" baseline="-18000"/>
              <a:t>7-0</a:t>
            </a:r>
          </a:p>
        </p:txBody>
      </p:sp>
      <p:sp>
        <p:nvSpPr>
          <p:cNvPr id="24621" name="Line 47"/>
          <p:cNvSpPr>
            <a:spLocks noChangeShapeType="1"/>
          </p:cNvSpPr>
          <p:nvPr/>
        </p:nvSpPr>
        <p:spPr bwMode="auto">
          <a:xfrm>
            <a:off x="3886200" y="5791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22" name="Text Box 48"/>
          <p:cNvSpPr txBox="1">
            <a:spLocks noChangeArrowheads="1"/>
          </p:cNvSpPr>
          <p:nvPr/>
        </p:nvSpPr>
        <p:spPr bwMode="auto">
          <a:xfrm>
            <a:off x="3829050" y="5805488"/>
            <a:ext cx="5261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Eo</a:t>
            </a:r>
          </a:p>
        </p:txBody>
      </p:sp>
      <p:sp>
        <p:nvSpPr>
          <p:cNvPr id="24623" name="Line 49"/>
          <p:cNvSpPr>
            <a:spLocks noChangeShapeType="1"/>
          </p:cNvSpPr>
          <p:nvPr/>
        </p:nvSpPr>
        <p:spPr bwMode="auto">
          <a:xfrm>
            <a:off x="4419600" y="56388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24" name="Line 50"/>
          <p:cNvSpPr>
            <a:spLocks noChangeShapeType="1"/>
          </p:cNvSpPr>
          <p:nvPr/>
        </p:nvSpPr>
        <p:spPr bwMode="auto">
          <a:xfrm>
            <a:off x="4572000" y="5638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25" name="Line 51"/>
          <p:cNvSpPr>
            <a:spLocks noChangeShapeType="1"/>
          </p:cNvSpPr>
          <p:nvPr/>
        </p:nvSpPr>
        <p:spPr bwMode="auto">
          <a:xfrm>
            <a:off x="4572000" y="5943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26" name="Text Box 52"/>
          <p:cNvSpPr txBox="1">
            <a:spLocks noChangeArrowheads="1"/>
          </p:cNvSpPr>
          <p:nvPr/>
        </p:nvSpPr>
        <p:spPr bwMode="auto">
          <a:xfrm>
            <a:off x="4800600" y="5729288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Gs</a:t>
            </a:r>
          </a:p>
        </p:txBody>
      </p:sp>
      <p:sp>
        <p:nvSpPr>
          <p:cNvPr id="24627" name="Line 53"/>
          <p:cNvSpPr>
            <a:spLocks noChangeShapeType="1"/>
          </p:cNvSpPr>
          <p:nvPr/>
        </p:nvSpPr>
        <p:spPr bwMode="auto">
          <a:xfrm>
            <a:off x="3962400" y="1371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28" name="Text Box 54"/>
          <p:cNvSpPr txBox="1">
            <a:spLocks noChangeArrowheads="1"/>
          </p:cNvSpPr>
          <p:nvPr/>
        </p:nvSpPr>
        <p:spPr bwMode="auto">
          <a:xfrm>
            <a:off x="3733800" y="1081089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</a:t>
            </a:r>
          </a:p>
        </p:txBody>
      </p:sp>
      <p:sp>
        <p:nvSpPr>
          <p:cNvPr id="24629" name="Line 55"/>
          <p:cNvSpPr>
            <a:spLocks noChangeShapeType="1"/>
          </p:cNvSpPr>
          <p:nvPr/>
        </p:nvSpPr>
        <p:spPr bwMode="auto">
          <a:xfrm>
            <a:off x="2819400" y="19050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30" name="Line 56"/>
          <p:cNvSpPr>
            <a:spLocks noChangeShapeType="1"/>
          </p:cNvSpPr>
          <p:nvPr/>
        </p:nvSpPr>
        <p:spPr bwMode="auto">
          <a:xfrm>
            <a:off x="2819400" y="30480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31" name="Line 57"/>
          <p:cNvSpPr>
            <a:spLocks noChangeShapeType="1"/>
          </p:cNvSpPr>
          <p:nvPr/>
        </p:nvSpPr>
        <p:spPr bwMode="auto">
          <a:xfrm>
            <a:off x="2819400" y="41910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32" name="Line 58"/>
          <p:cNvSpPr>
            <a:spLocks noChangeShapeType="1"/>
          </p:cNvSpPr>
          <p:nvPr/>
        </p:nvSpPr>
        <p:spPr bwMode="auto">
          <a:xfrm>
            <a:off x="2819400" y="54102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33" name="Line 59"/>
          <p:cNvSpPr>
            <a:spLocks noChangeShapeType="1"/>
          </p:cNvSpPr>
          <p:nvPr/>
        </p:nvSpPr>
        <p:spPr bwMode="auto">
          <a:xfrm>
            <a:off x="3886200" y="4572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34" name="Line 61"/>
          <p:cNvSpPr>
            <a:spLocks noChangeShapeType="1"/>
          </p:cNvSpPr>
          <p:nvPr/>
        </p:nvSpPr>
        <p:spPr bwMode="auto">
          <a:xfrm>
            <a:off x="3886200" y="3429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2356</TotalTime>
  <Words>1361</Words>
  <Application>Microsoft Office PowerPoint</Application>
  <PresentationFormat>On-screen Show (4:3)</PresentationFormat>
  <Paragraphs>458</Paragraphs>
  <Slides>27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Symbol</vt:lpstr>
      <vt:lpstr>Times New Roman</vt:lpstr>
      <vt:lpstr>Default Design</vt:lpstr>
      <vt:lpstr>Visio</vt:lpstr>
      <vt:lpstr>VISIO</vt:lpstr>
      <vt:lpstr>CSE 140 Lecture 11 Standard Combinational Modules</vt:lpstr>
      <vt:lpstr>Part III - Standard Combinational Modules</vt:lpstr>
      <vt:lpstr>Part III - Standard Combinational Modules</vt:lpstr>
      <vt:lpstr>Interconnect: Decoder, Encoder, Mux, DeMux</vt:lpstr>
      <vt:lpstr>Interconnect: Decoder, Encoder, Mux, DeMux</vt:lpstr>
      <vt:lpstr>1. Decoder</vt:lpstr>
      <vt:lpstr>Decoder: Definition</vt:lpstr>
      <vt:lpstr>PowerPoint Presentation</vt:lpstr>
      <vt:lpstr>1. Decoder: Definition</vt:lpstr>
      <vt:lpstr>1. Decoder: Definition</vt:lpstr>
      <vt:lpstr>PowerPoint Presentation</vt:lpstr>
      <vt:lpstr>PowerPoint Presentation</vt:lpstr>
      <vt:lpstr>1. Decoder: Definition</vt:lpstr>
      <vt:lpstr>PowerPoint Presentation</vt:lpstr>
      <vt:lpstr>PowerPoint Presentation</vt:lpstr>
      <vt:lpstr>PowerPoint Presentation</vt:lpstr>
      <vt:lpstr>Decoders</vt:lpstr>
      <vt:lpstr>PowerPoint Presentation</vt:lpstr>
      <vt:lpstr>PowerPoint Presentation</vt:lpstr>
      <vt:lpstr>Construction: A four variable switching function f(a,b,c,d) can be implemented using which of the following?</vt:lpstr>
      <vt:lpstr>2. Encoder</vt:lpstr>
      <vt:lpstr>Definition of Encoder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</cp:lastModifiedBy>
  <cp:revision>156</cp:revision>
  <cp:lastPrinted>2014-11-25T19:22:53Z</cp:lastPrinted>
  <dcterms:created xsi:type="dcterms:W3CDTF">2002-04-20T15:43:59Z</dcterms:created>
  <dcterms:modified xsi:type="dcterms:W3CDTF">2022-05-17T20:50:17Z</dcterms:modified>
</cp:coreProperties>
</file>