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8F777FB-3923-4D69-A05B-998DBD912BB2}">
  <a:tblStyle styleId="{88F777FB-3923-4D69-A05B-998DBD912BB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126fd82b73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126fd82b73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126fd82b731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126fd82b731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26fd82b731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26fd82b731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126fd82b731_0_2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126fd82b731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126fd82b731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126fd82b731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126fd82b731_0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126fd82b731_0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126fd82b731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126fd82b731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126fd82b731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126fd82b731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126fd82b731_0_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126fd82b731_0_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126fd82b731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126fd82b731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126fd82b731_0_1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126fd82b731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126fd82b731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126fd82b731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26fd82b731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26fd82b731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g126fd82b731_0_1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" name="Google Shape;238;g126fd82b731_0_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126fd82b731_0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126fd82b731_0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CSE 140 Week 6 Discussion</a:t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TA: Kanlin Wang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Announcements</a:t>
            </a:r>
            <a:endParaRPr sz="3020"/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202600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HW #3 due next Wednesday 5/11 at 11:59 PM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Midterm 2 coming up soon</a:t>
            </a:r>
            <a:endParaRPr sz="2500"/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en" sz="2500"/>
              <a:t>Next week discussion will be Midterm 2 review </a:t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5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9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020"/>
              <a:t>Outline</a:t>
            </a:r>
            <a:endParaRPr sz="3020"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Mealy to Moore machine conversion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Pattern Recognizer</a:t>
            </a:r>
            <a:endParaRPr sz="2300"/>
          </a:p>
          <a:p>
            <a:pPr indent="-374650" lvl="0" marL="457200" rtl="0" algn="l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Sequential machine synthesis from State diagram to logic diagram — Sequential Circuit Analysis</a:t>
            </a:r>
            <a:endParaRPr sz="23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3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351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420"/>
              <a:t>Mealy to Moore machine conversion</a:t>
            </a:r>
            <a:endParaRPr sz="2420"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007850"/>
            <a:ext cx="8520600" cy="356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Difference between Mealy machine and Moore machine: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74" name="Google Shape;74;p16"/>
          <p:cNvGraphicFramePr/>
          <p:nvPr/>
        </p:nvGraphicFramePr>
        <p:xfrm>
          <a:off x="413400" y="1673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4209450"/>
                <a:gridCol w="4209450"/>
              </a:tblGrid>
              <a:tr h="386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Mealy Machine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Moore Machine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5949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Output depends on present state as well as present input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Output depends only upon present state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244057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75" name="Google Shape;75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3049" y="2738599"/>
            <a:ext cx="2285975" cy="2262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72125" y="2712249"/>
            <a:ext cx="2201375" cy="2315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7"/>
          <p:cNvPicPr preferRelativeResize="0"/>
          <p:nvPr/>
        </p:nvPicPr>
        <p:blipFill rotWithShape="1">
          <a:blip r:embed="rId3">
            <a:alphaModFix/>
          </a:blip>
          <a:srcRect b="18220" l="0" r="0" t="0"/>
          <a:stretch/>
        </p:blipFill>
        <p:spPr>
          <a:xfrm>
            <a:off x="102950" y="102950"/>
            <a:ext cx="7167200" cy="235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8"/>
          <p:cNvPicPr preferRelativeResize="0"/>
          <p:nvPr/>
        </p:nvPicPr>
        <p:blipFill rotWithShape="1">
          <a:blip r:embed="rId3">
            <a:alphaModFix/>
          </a:blip>
          <a:srcRect b="18220" l="0" r="0" t="0"/>
          <a:stretch/>
        </p:blipFill>
        <p:spPr>
          <a:xfrm>
            <a:off x="102950" y="102950"/>
            <a:ext cx="6940942" cy="2278550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18"/>
          <p:cNvSpPr/>
          <p:nvPr/>
        </p:nvSpPr>
        <p:spPr>
          <a:xfrm>
            <a:off x="1954875" y="3116300"/>
            <a:ext cx="672600" cy="52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S0</a:t>
            </a:r>
            <a:endParaRPr/>
          </a:p>
        </p:txBody>
      </p:sp>
      <p:sp>
        <p:nvSpPr>
          <p:cNvPr id="88" name="Google Shape;88;p18"/>
          <p:cNvSpPr/>
          <p:nvPr/>
        </p:nvSpPr>
        <p:spPr>
          <a:xfrm>
            <a:off x="3167450" y="3116300"/>
            <a:ext cx="672600" cy="52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S1</a:t>
            </a:r>
            <a:endParaRPr/>
          </a:p>
        </p:txBody>
      </p:sp>
      <p:sp>
        <p:nvSpPr>
          <p:cNvPr id="89" name="Google Shape;89;p18"/>
          <p:cNvSpPr/>
          <p:nvPr/>
        </p:nvSpPr>
        <p:spPr>
          <a:xfrm>
            <a:off x="4380025" y="3924800"/>
            <a:ext cx="672600" cy="52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S3</a:t>
            </a:r>
            <a:endParaRPr/>
          </a:p>
        </p:txBody>
      </p:sp>
      <p:sp>
        <p:nvSpPr>
          <p:cNvPr id="90" name="Google Shape;90;p18"/>
          <p:cNvSpPr/>
          <p:nvPr/>
        </p:nvSpPr>
        <p:spPr>
          <a:xfrm>
            <a:off x="4380025" y="3116300"/>
            <a:ext cx="672600" cy="52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S2</a:t>
            </a:r>
            <a:endParaRPr/>
          </a:p>
        </p:txBody>
      </p:sp>
      <p:sp>
        <p:nvSpPr>
          <p:cNvPr id="91" name="Google Shape;91;p18"/>
          <p:cNvSpPr/>
          <p:nvPr/>
        </p:nvSpPr>
        <p:spPr>
          <a:xfrm>
            <a:off x="1954925" y="3924800"/>
            <a:ext cx="672600" cy="5244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S4</a:t>
            </a:r>
            <a:endParaRPr/>
          </a:p>
        </p:txBody>
      </p:sp>
      <p:cxnSp>
        <p:nvCxnSpPr>
          <p:cNvPr id="92" name="Google Shape;92;p18"/>
          <p:cNvCxnSpPr>
            <a:stCxn id="87" idx="7"/>
            <a:endCxn id="87" idx="1"/>
          </p:cNvCxnSpPr>
          <p:nvPr/>
        </p:nvCxnSpPr>
        <p:spPr>
          <a:xfrm rot="5400000">
            <a:off x="2290925" y="2955647"/>
            <a:ext cx="600" cy="475500"/>
          </a:xfrm>
          <a:prstGeom prst="curvedConnector3">
            <a:avLst>
              <a:gd fmla="val -5248693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3" name="Google Shape;93;p18"/>
          <p:cNvSpPr txBox="1"/>
          <p:nvPr/>
        </p:nvSpPr>
        <p:spPr>
          <a:xfrm>
            <a:off x="2053425" y="2582850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94" name="Google Shape;94;p18"/>
          <p:cNvCxnSpPr>
            <a:stCxn id="87" idx="6"/>
            <a:endCxn id="88" idx="2"/>
          </p:cNvCxnSpPr>
          <p:nvPr/>
        </p:nvCxnSpPr>
        <p:spPr>
          <a:xfrm>
            <a:off x="2627475" y="3378500"/>
            <a:ext cx="540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" name="Google Shape;95;p18"/>
          <p:cNvSpPr txBox="1"/>
          <p:nvPr/>
        </p:nvSpPr>
        <p:spPr>
          <a:xfrm>
            <a:off x="2690450" y="3035125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cxnSp>
        <p:nvCxnSpPr>
          <p:cNvPr id="96" name="Google Shape;96;p18"/>
          <p:cNvCxnSpPr>
            <a:stCxn id="88" idx="7"/>
            <a:endCxn id="88" idx="1"/>
          </p:cNvCxnSpPr>
          <p:nvPr/>
        </p:nvCxnSpPr>
        <p:spPr>
          <a:xfrm rot="5400000">
            <a:off x="3503500" y="2955647"/>
            <a:ext cx="600" cy="475500"/>
          </a:xfrm>
          <a:prstGeom prst="curvedConnector3">
            <a:avLst>
              <a:gd fmla="val -52486934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7" name="Google Shape;97;p18"/>
          <p:cNvSpPr txBox="1"/>
          <p:nvPr/>
        </p:nvSpPr>
        <p:spPr>
          <a:xfrm>
            <a:off x="3266000" y="2582850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98" name="Google Shape;98;p18"/>
          <p:cNvCxnSpPr>
            <a:stCxn id="88" idx="6"/>
            <a:endCxn id="90" idx="2"/>
          </p:cNvCxnSpPr>
          <p:nvPr/>
        </p:nvCxnSpPr>
        <p:spPr>
          <a:xfrm>
            <a:off x="3840050" y="3378500"/>
            <a:ext cx="5400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9" name="Google Shape;99;p18"/>
          <p:cNvSpPr txBox="1"/>
          <p:nvPr/>
        </p:nvSpPr>
        <p:spPr>
          <a:xfrm>
            <a:off x="3907100" y="3035125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cxnSp>
        <p:nvCxnSpPr>
          <p:cNvPr id="100" name="Google Shape;100;p18"/>
          <p:cNvCxnSpPr>
            <a:stCxn id="90" idx="0"/>
            <a:endCxn id="88" idx="7"/>
          </p:cNvCxnSpPr>
          <p:nvPr/>
        </p:nvCxnSpPr>
        <p:spPr>
          <a:xfrm rot="5400000">
            <a:off x="4190575" y="2667350"/>
            <a:ext cx="76800" cy="974700"/>
          </a:xfrm>
          <a:prstGeom prst="curvedConnector3">
            <a:avLst>
              <a:gd fmla="val -31005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1" name="Google Shape;101;p18"/>
          <p:cNvSpPr txBox="1"/>
          <p:nvPr/>
        </p:nvSpPr>
        <p:spPr>
          <a:xfrm>
            <a:off x="4030800" y="2571738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102" name="Google Shape;102;p18"/>
          <p:cNvCxnSpPr>
            <a:stCxn id="90" idx="4"/>
            <a:endCxn id="89" idx="0"/>
          </p:cNvCxnSpPr>
          <p:nvPr/>
        </p:nvCxnSpPr>
        <p:spPr>
          <a:xfrm>
            <a:off x="4716325" y="3640700"/>
            <a:ext cx="0" cy="28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3" name="Google Shape;103;p18"/>
          <p:cNvSpPr txBox="1"/>
          <p:nvPr/>
        </p:nvSpPr>
        <p:spPr>
          <a:xfrm>
            <a:off x="4647250" y="3582650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cxnSp>
        <p:nvCxnSpPr>
          <p:cNvPr id="104" name="Google Shape;104;p18"/>
          <p:cNvCxnSpPr>
            <a:stCxn id="89" idx="2"/>
            <a:endCxn id="91" idx="6"/>
          </p:cNvCxnSpPr>
          <p:nvPr/>
        </p:nvCxnSpPr>
        <p:spPr>
          <a:xfrm rot="10800000">
            <a:off x="2627425" y="4187000"/>
            <a:ext cx="17526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5" name="Google Shape;105;p18"/>
          <p:cNvSpPr txBox="1"/>
          <p:nvPr/>
        </p:nvSpPr>
        <p:spPr>
          <a:xfrm>
            <a:off x="3165950" y="4130175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cxnSp>
        <p:nvCxnSpPr>
          <p:cNvPr id="106" name="Google Shape;106;p18"/>
          <p:cNvCxnSpPr>
            <a:stCxn id="89" idx="1"/>
            <a:endCxn id="87" idx="5"/>
          </p:cNvCxnSpPr>
          <p:nvPr/>
        </p:nvCxnSpPr>
        <p:spPr>
          <a:xfrm rot="10800000">
            <a:off x="2529125" y="3563897"/>
            <a:ext cx="19494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7" name="Google Shape;107;p18"/>
          <p:cNvSpPr txBox="1"/>
          <p:nvPr/>
        </p:nvSpPr>
        <p:spPr>
          <a:xfrm>
            <a:off x="3951425" y="3640688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</a:t>
            </a:r>
            <a:endParaRPr/>
          </a:p>
        </p:txBody>
      </p:sp>
      <p:cxnSp>
        <p:nvCxnSpPr>
          <p:cNvPr id="108" name="Google Shape;108;p18"/>
          <p:cNvCxnSpPr>
            <a:stCxn id="91" idx="0"/>
            <a:endCxn id="87" idx="4"/>
          </p:cNvCxnSpPr>
          <p:nvPr/>
        </p:nvCxnSpPr>
        <p:spPr>
          <a:xfrm rot="10800000">
            <a:off x="2291225" y="3640700"/>
            <a:ext cx="0" cy="284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09" name="Google Shape;109;p18"/>
          <p:cNvSpPr txBox="1"/>
          <p:nvPr/>
        </p:nvSpPr>
        <p:spPr>
          <a:xfrm>
            <a:off x="1884900" y="3582650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110" name="Google Shape;110;p18"/>
          <p:cNvCxnSpPr>
            <a:stCxn id="91" idx="7"/>
            <a:endCxn id="88" idx="3"/>
          </p:cNvCxnSpPr>
          <p:nvPr/>
        </p:nvCxnSpPr>
        <p:spPr>
          <a:xfrm flipH="1" rot="10800000">
            <a:off x="2529025" y="3563897"/>
            <a:ext cx="736800" cy="437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" name="Google Shape;111;p18"/>
          <p:cNvSpPr txBox="1"/>
          <p:nvPr/>
        </p:nvSpPr>
        <p:spPr>
          <a:xfrm>
            <a:off x="2659675" y="3729975"/>
            <a:ext cx="4755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1/1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19"/>
          <p:cNvPicPr preferRelativeResize="0"/>
          <p:nvPr/>
        </p:nvPicPr>
        <p:blipFill rotWithShape="1">
          <a:blip r:embed="rId3">
            <a:alphaModFix/>
          </a:blip>
          <a:srcRect b="18220" l="0" r="0" t="0"/>
          <a:stretch/>
        </p:blipFill>
        <p:spPr>
          <a:xfrm>
            <a:off x="102950" y="102950"/>
            <a:ext cx="7167200" cy="235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19"/>
          <p:cNvSpPr txBox="1"/>
          <p:nvPr/>
        </p:nvSpPr>
        <p:spPr>
          <a:xfrm>
            <a:off x="5885150" y="455000"/>
            <a:ext cx="3205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Identify distinct (NS, y) pair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Replace each distinct (NS, y) pair with distinct new states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Insert rows of present state = new states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19"/>
          <p:cNvSpPr txBox="1"/>
          <p:nvPr/>
        </p:nvSpPr>
        <p:spPr>
          <a:xfrm>
            <a:off x="385775" y="2868500"/>
            <a:ext cx="5697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19" name="Google Shape;119;p19"/>
          <p:cNvGraphicFramePr/>
          <p:nvPr/>
        </p:nvGraphicFramePr>
        <p:xfrm>
          <a:off x="3568800" y="2455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1158175"/>
                <a:gridCol w="1158175"/>
                <a:gridCol w="1158175"/>
                <a:gridCol w="1158175"/>
              </a:tblGrid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s(t)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x(t)=0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chemeClr val="dk1"/>
                          </a:solidFill>
                        </a:rPr>
                        <a:t>x(t)=</a:t>
                      </a:r>
                      <a:r>
                        <a:rPr lang="en" sz="1000"/>
                        <a:t>1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y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S0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S0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S1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S1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S1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S2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S2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S1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S3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0</a:t>
                      </a:r>
                      <a:endParaRPr sz="10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S3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S4</a:t>
                      </a:r>
                      <a:endParaRPr sz="10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S5</a:t>
                      </a:r>
                      <a:endParaRPr sz="10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S6</a:t>
                      </a:r>
                      <a:endParaRPr sz="10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3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120" name="Google Shape;120;p19"/>
          <p:cNvSpPr txBox="1"/>
          <p:nvPr/>
        </p:nvSpPr>
        <p:spPr>
          <a:xfrm>
            <a:off x="3076200" y="2720125"/>
            <a:ext cx="49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0"/>
          <p:cNvPicPr preferRelativeResize="0"/>
          <p:nvPr/>
        </p:nvPicPr>
        <p:blipFill rotWithShape="1">
          <a:blip r:embed="rId3">
            <a:alphaModFix/>
          </a:blip>
          <a:srcRect b="18220" l="0" r="0" t="0"/>
          <a:stretch/>
        </p:blipFill>
        <p:spPr>
          <a:xfrm>
            <a:off x="102950" y="102950"/>
            <a:ext cx="7167200" cy="2352825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0"/>
          <p:cNvSpPr txBox="1"/>
          <p:nvPr/>
        </p:nvSpPr>
        <p:spPr>
          <a:xfrm>
            <a:off x="5885150" y="455000"/>
            <a:ext cx="3205200" cy="147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Identify distinct (NS, y) pair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Replace each distinct (NS, y) pair with distinct new states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Insert rows of present state = new states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20"/>
          <p:cNvSpPr txBox="1"/>
          <p:nvPr/>
        </p:nvSpPr>
        <p:spPr>
          <a:xfrm>
            <a:off x="385775" y="2868500"/>
            <a:ext cx="5697300" cy="255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(S0,0),(S0,1), 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(S1,0), (S1,1),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(S2,0),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(S3,0),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(S4,0)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(S0,0),(S5,1), 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(S1,0), (S6,1),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(S2,0),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(S3,0),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(S4,0)</a:t>
            </a:r>
            <a:endParaRPr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128" name="Google Shape;128;p20"/>
          <p:cNvGraphicFramePr/>
          <p:nvPr/>
        </p:nvGraphicFramePr>
        <p:xfrm>
          <a:off x="3568800" y="24557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1158175"/>
                <a:gridCol w="1158175"/>
                <a:gridCol w="1158175"/>
                <a:gridCol w="1158175"/>
              </a:tblGrid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s(t)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x(t)=0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chemeClr val="dk1"/>
                          </a:solidFill>
                        </a:rPr>
                        <a:t>x(t)=</a:t>
                      </a: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y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S0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S0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S1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S1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S1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S2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S2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S1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S3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S3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S5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S4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S4</a:t>
                      </a:r>
                      <a:endParaRPr sz="11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S0</a:t>
                      </a:r>
                      <a:endParaRPr sz="11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S6</a:t>
                      </a:r>
                      <a:endParaRPr sz="1100"/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0</a:t>
                      </a:r>
                      <a:endParaRPr sz="1100"/>
                    </a:p>
                  </a:txBody>
                  <a:tcPr marT="91425" marB="91425" marR="91425" marL="91425"/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S5</a:t>
                      </a:r>
                      <a:endParaRPr sz="11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S0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S1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  <a:tr h="30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S6</a:t>
                      </a:r>
                      <a:endParaRPr sz="1100"/>
                    </a:p>
                  </a:txBody>
                  <a:tcPr marT="91425" marB="91425" marR="91425" marL="91425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S1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S2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/>
                        <a:t>1</a:t>
                      </a:r>
                      <a:endParaRPr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</a:tr>
            </a:tbl>
          </a:graphicData>
        </a:graphic>
      </p:graphicFrame>
      <p:sp>
        <p:nvSpPr>
          <p:cNvPr id="129" name="Google Shape;129;p20"/>
          <p:cNvSpPr txBox="1"/>
          <p:nvPr/>
        </p:nvSpPr>
        <p:spPr>
          <a:xfrm>
            <a:off x="3076200" y="2720125"/>
            <a:ext cx="492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3.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263650"/>
            <a:ext cx="6953250" cy="1714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5075"/>
            <a:ext cx="695325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22"/>
          <p:cNvSpPr/>
          <p:nvPr/>
        </p:nvSpPr>
        <p:spPr>
          <a:xfrm>
            <a:off x="910000" y="2730000"/>
            <a:ext cx="504600" cy="41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1824050" y="2730000"/>
            <a:ext cx="504600" cy="41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42" name="Google Shape;142;p22"/>
          <p:cNvSpPr/>
          <p:nvPr/>
        </p:nvSpPr>
        <p:spPr>
          <a:xfrm>
            <a:off x="2738100" y="2704350"/>
            <a:ext cx="575400" cy="466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00</a:t>
            </a:r>
            <a:endParaRPr/>
          </a:p>
        </p:txBody>
      </p:sp>
      <p:sp>
        <p:nvSpPr>
          <p:cNvPr id="143" name="Google Shape;143;p22"/>
          <p:cNvSpPr/>
          <p:nvPr/>
        </p:nvSpPr>
        <p:spPr>
          <a:xfrm>
            <a:off x="3722950" y="2682600"/>
            <a:ext cx="738000" cy="510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001</a:t>
            </a:r>
            <a:endParaRPr/>
          </a:p>
        </p:txBody>
      </p:sp>
      <p:sp>
        <p:nvSpPr>
          <p:cNvPr id="144" name="Google Shape;144;p22"/>
          <p:cNvSpPr/>
          <p:nvPr/>
        </p:nvSpPr>
        <p:spPr>
          <a:xfrm>
            <a:off x="2856500" y="3474375"/>
            <a:ext cx="738000" cy="510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011</a:t>
            </a:r>
            <a:endParaRPr/>
          </a:p>
        </p:txBody>
      </p:sp>
      <p:sp>
        <p:nvSpPr>
          <p:cNvPr id="145" name="Google Shape;145;p22"/>
          <p:cNvSpPr/>
          <p:nvPr/>
        </p:nvSpPr>
        <p:spPr>
          <a:xfrm>
            <a:off x="1707350" y="3474075"/>
            <a:ext cx="738000" cy="510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146" name="Google Shape;146;p22"/>
          <p:cNvCxnSpPr>
            <a:stCxn id="140" idx="6"/>
            <a:endCxn id="141" idx="2"/>
          </p:cNvCxnSpPr>
          <p:nvPr/>
        </p:nvCxnSpPr>
        <p:spPr>
          <a:xfrm>
            <a:off x="1414600" y="29377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7" name="Google Shape;147;p22"/>
          <p:cNvCxnSpPr>
            <a:stCxn id="141" idx="6"/>
            <a:endCxn id="142" idx="2"/>
          </p:cNvCxnSpPr>
          <p:nvPr/>
        </p:nvCxnSpPr>
        <p:spPr>
          <a:xfrm>
            <a:off x="2328650" y="29377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48" name="Google Shape;148;p22"/>
          <p:cNvCxnSpPr>
            <a:stCxn id="142" idx="6"/>
            <a:endCxn id="143" idx="2"/>
          </p:cNvCxnSpPr>
          <p:nvPr/>
        </p:nvCxnSpPr>
        <p:spPr>
          <a:xfrm>
            <a:off x="3313500" y="29377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49" name="Google Shape;149;p22"/>
          <p:cNvSpPr txBox="1"/>
          <p:nvPr/>
        </p:nvSpPr>
        <p:spPr>
          <a:xfrm>
            <a:off x="1397700" y="2664488"/>
            <a:ext cx="48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150" name="Google Shape;150;p22"/>
          <p:cNvCxnSpPr>
            <a:stCxn id="140" idx="2"/>
          </p:cNvCxnSpPr>
          <p:nvPr/>
        </p:nvCxnSpPr>
        <p:spPr>
          <a:xfrm>
            <a:off x="910000" y="2937750"/>
            <a:ext cx="600" cy="600"/>
          </a:xfrm>
          <a:prstGeom prst="curvedConnector4">
            <a:avLst>
              <a:gd fmla="val -39687500" name="adj1"/>
              <a:gd fmla="val -7431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1" name="Google Shape;151;p22"/>
          <p:cNvSpPr txBox="1"/>
          <p:nvPr/>
        </p:nvSpPr>
        <p:spPr>
          <a:xfrm>
            <a:off x="549100" y="2220125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sp>
        <p:nvSpPr>
          <p:cNvPr id="152" name="Google Shape;152;p22"/>
          <p:cNvSpPr txBox="1"/>
          <p:nvPr/>
        </p:nvSpPr>
        <p:spPr>
          <a:xfrm>
            <a:off x="2281100" y="2624925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sp>
        <p:nvSpPr>
          <p:cNvPr id="153" name="Google Shape;153;p22"/>
          <p:cNvSpPr txBox="1"/>
          <p:nvPr/>
        </p:nvSpPr>
        <p:spPr>
          <a:xfrm>
            <a:off x="3253300" y="2624925"/>
            <a:ext cx="68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cxnSp>
        <p:nvCxnSpPr>
          <p:cNvPr id="154" name="Google Shape;154;p22"/>
          <p:cNvCxnSpPr>
            <a:stCxn id="142" idx="7"/>
            <a:endCxn id="142" idx="1"/>
          </p:cNvCxnSpPr>
          <p:nvPr/>
        </p:nvCxnSpPr>
        <p:spPr>
          <a:xfrm rot="5400000">
            <a:off x="3025535" y="2569611"/>
            <a:ext cx="600" cy="406800"/>
          </a:xfrm>
          <a:prstGeom prst="curvedConnector3">
            <a:avLst>
              <a:gd fmla="val -7965188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5" name="Google Shape;155;p22"/>
          <p:cNvSpPr txBox="1"/>
          <p:nvPr/>
        </p:nvSpPr>
        <p:spPr>
          <a:xfrm>
            <a:off x="2807425" y="2001225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156" name="Google Shape;156;p22"/>
          <p:cNvCxnSpPr>
            <a:stCxn id="143" idx="0"/>
            <a:endCxn id="141" idx="0"/>
          </p:cNvCxnSpPr>
          <p:nvPr/>
        </p:nvCxnSpPr>
        <p:spPr>
          <a:xfrm rot="5400000">
            <a:off x="3060400" y="1698450"/>
            <a:ext cx="47400" cy="2015700"/>
          </a:xfrm>
          <a:prstGeom prst="curvedConnector3">
            <a:avLst>
              <a:gd fmla="val -156940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57" name="Google Shape;157;p22"/>
          <p:cNvSpPr txBox="1"/>
          <p:nvPr/>
        </p:nvSpPr>
        <p:spPr>
          <a:xfrm>
            <a:off x="2856500" y="1640600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</a:t>
            </a:r>
            <a:endParaRPr/>
          </a:p>
        </p:txBody>
      </p:sp>
      <p:cxnSp>
        <p:nvCxnSpPr>
          <p:cNvPr id="158" name="Google Shape;158;p22"/>
          <p:cNvCxnSpPr>
            <a:stCxn id="145" idx="7"/>
            <a:endCxn id="141" idx="4"/>
          </p:cNvCxnSpPr>
          <p:nvPr/>
        </p:nvCxnSpPr>
        <p:spPr>
          <a:xfrm flipH="1" rot="5400000">
            <a:off x="2005172" y="3216707"/>
            <a:ext cx="403200" cy="261000"/>
          </a:xfrm>
          <a:prstGeom prst="curvedConnector3">
            <a:avLst>
              <a:gd fmla="val 7795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9" name="Google Shape;159;p22"/>
          <p:cNvCxnSpPr>
            <a:stCxn id="141" idx="4"/>
            <a:endCxn id="145" idx="1"/>
          </p:cNvCxnSpPr>
          <p:nvPr/>
        </p:nvCxnSpPr>
        <p:spPr>
          <a:xfrm rot="5400000">
            <a:off x="1744250" y="3216600"/>
            <a:ext cx="403200" cy="261000"/>
          </a:xfrm>
          <a:prstGeom prst="curvedConnector3">
            <a:avLst>
              <a:gd fmla="val 1961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0" name="Google Shape;160;p22"/>
          <p:cNvCxnSpPr>
            <a:stCxn id="145" idx="6"/>
            <a:endCxn id="144" idx="2"/>
          </p:cNvCxnSpPr>
          <p:nvPr/>
        </p:nvCxnSpPr>
        <p:spPr>
          <a:xfrm>
            <a:off x="2445350" y="3729225"/>
            <a:ext cx="411300" cy="600"/>
          </a:xfrm>
          <a:prstGeom prst="curvedConnector3">
            <a:avLst>
              <a:gd fmla="val 4998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1" name="Google Shape;161;p22"/>
          <p:cNvCxnSpPr>
            <a:stCxn id="144" idx="4"/>
            <a:endCxn id="140" idx="4"/>
          </p:cNvCxnSpPr>
          <p:nvPr/>
        </p:nvCxnSpPr>
        <p:spPr>
          <a:xfrm flipH="1" rot="5400000">
            <a:off x="1774400" y="2533575"/>
            <a:ext cx="839100" cy="2063100"/>
          </a:xfrm>
          <a:prstGeom prst="curvedConnector3">
            <a:avLst>
              <a:gd fmla="val -67376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2" name="Google Shape;162;p22"/>
          <p:cNvCxnSpPr>
            <a:stCxn id="144" idx="0"/>
          </p:cNvCxnSpPr>
          <p:nvPr/>
        </p:nvCxnSpPr>
        <p:spPr>
          <a:xfrm flipH="1" rot="5400000">
            <a:off x="2546300" y="2795175"/>
            <a:ext cx="368400" cy="9900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63" name="Google Shape;163;p22"/>
          <p:cNvCxnSpPr>
            <a:stCxn id="143" idx="4"/>
            <a:endCxn id="144" idx="6"/>
          </p:cNvCxnSpPr>
          <p:nvPr/>
        </p:nvCxnSpPr>
        <p:spPr>
          <a:xfrm rot="5400000">
            <a:off x="3574900" y="3212550"/>
            <a:ext cx="536700" cy="4974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64" name="Google Shape;164;p22"/>
          <p:cNvSpPr txBox="1"/>
          <p:nvPr/>
        </p:nvSpPr>
        <p:spPr>
          <a:xfrm>
            <a:off x="4005650" y="3261150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sp>
        <p:nvSpPr>
          <p:cNvPr id="165" name="Google Shape;165;p22"/>
          <p:cNvSpPr txBox="1"/>
          <p:nvPr/>
        </p:nvSpPr>
        <p:spPr>
          <a:xfrm>
            <a:off x="2135675" y="4521300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</a:t>
            </a:r>
            <a:r>
              <a:rPr lang="en"/>
              <a:t>/1</a:t>
            </a:r>
            <a:endParaRPr/>
          </a:p>
        </p:txBody>
      </p:sp>
      <p:sp>
        <p:nvSpPr>
          <p:cNvPr id="166" name="Google Shape;166;p22"/>
          <p:cNvSpPr txBox="1"/>
          <p:nvPr/>
        </p:nvSpPr>
        <p:spPr>
          <a:xfrm>
            <a:off x="365975" y="1839800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</a:t>
            </a:r>
            <a:endParaRPr/>
          </a:p>
        </p:txBody>
      </p:sp>
      <p:sp>
        <p:nvSpPr>
          <p:cNvPr id="167" name="Google Shape;167;p22"/>
          <p:cNvSpPr txBox="1"/>
          <p:nvPr/>
        </p:nvSpPr>
        <p:spPr>
          <a:xfrm>
            <a:off x="2235500" y="3177075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sp>
        <p:nvSpPr>
          <p:cNvPr id="168" name="Google Shape;168;p22"/>
          <p:cNvSpPr txBox="1"/>
          <p:nvPr/>
        </p:nvSpPr>
        <p:spPr>
          <a:xfrm>
            <a:off x="1493600" y="3133400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sp>
        <p:nvSpPr>
          <p:cNvPr id="169" name="Google Shape;169;p22"/>
          <p:cNvSpPr txBox="1"/>
          <p:nvPr/>
        </p:nvSpPr>
        <p:spPr>
          <a:xfrm>
            <a:off x="3115750" y="3090075"/>
            <a:ext cx="73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graphicFrame>
        <p:nvGraphicFramePr>
          <p:cNvPr id="170" name="Google Shape;170;p22"/>
          <p:cNvGraphicFramePr/>
          <p:nvPr/>
        </p:nvGraphicFramePr>
        <p:xfrm>
          <a:off x="4992200" y="180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792650"/>
                <a:gridCol w="792650"/>
                <a:gridCol w="792650"/>
                <a:gridCol w="792650"/>
                <a:gridCol w="792650"/>
              </a:tblGrid>
              <a:tr h="601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x(t)=1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y(t)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y(t)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x(t)=1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171" name="Google Shape;171;p22"/>
          <p:cNvSpPr txBox="1"/>
          <p:nvPr/>
        </p:nvSpPr>
        <p:spPr>
          <a:xfrm>
            <a:off x="2445350" y="3678725"/>
            <a:ext cx="101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35075"/>
            <a:ext cx="6953250" cy="1714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23"/>
          <p:cNvSpPr/>
          <p:nvPr/>
        </p:nvSpPr>
        <p:spPr>
          <a:xfrm>
            <a:off x="910000" y="2730000"/>
            <a:ext cx="504600" cy="41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</a:t>
            </a:r>
            <a:endParaRPr/>
          </a:p>
        </p:txBody>
      </p:sp>
      <p:sp>
        <p:nvSpPr>
          <p:cNvPr id="178" name="Google Shape;178;p23"/>
          <p:cNvSpPr/>
          <p:nvPr/>
        </p:nvSpPr>
        <p:spPr>
          <a:xfrm>
            <a:off x="1824050" y="2730000"/>
            <a:ext cx="504600" cy="4155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</a:t>
            </a:r>
            <a:endParaRPr/>
          </a:p>
        </p:txBody>
      </p:sp>
      <p:sp>
        <p:nvSpPr>
          <p:cNvPr id="179" name="Google Shape;179;p23"/>
          <p:cNvSpPr/>
          <p:nvPr/>
        </p:nvSpPr>
        <p:spPr>
          <a:xfrm>
            <a:off x="2738100" y="2704350"/>
            <a:ext cx="575400" cy="4668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00</a:t>
            </a:r>
            <a:endParaRPr/>
          </a:p>
        </p:txBody>
      </p:sp>
      <p:sp>
        <p:nvSpPr>
          <p:cNvPr id="180" name="Google Shape;180;p23"/>
          <p:cNvSpPr/>
          <p:nvPr/>
        </p:nvSpPr>
        <p:spPr>
          <a:xfrm>
            <a:off x="3722950" y="2682600"/>
            <a:ext cx="738000" cy="510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001</a:t>
            </a:r>
            <a:endParaRPr/>
          </a:p>
        </p:txBody>
      </p:sp>
      <p:sp>
        <p:nvSpPr>
          <p:cNvPr id="181" name="Google Shape;181;p23"/>
          <p:cNvSpPr/>
          <p:nvPr/>
        </p:nvSpPr>
        <p:spPr>
          <a:xfrm>
            <a:off x="2856500" y="3474375"/>
            <a:ext cx="738000" cy="510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011</a:t>
            </a:r>
            <a:endParaRPr/>
          </a:p>
        </p:txBody>
      </p:sp>
      <p:sp>
        <p:nvSpPr>
          <p:cNvPr id="182" name="Google Shape;182;p23"/>
          <p:cNvSpPr/>
          <p:nvPr/>
        </p:nvSpPr>
        <p:spPr>
          <a:xfrm>
            <a:off x="1707350" y="3474075"/>
            <a:ext cx="738000" cy="510300"/>
          </a:xfrm>
          <a:prstGeom prst="ellipse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cxnSp>
        <p:nvCxnSpPr>
          <p:cNvPr id="183" name="Google Shape;183;p23"/>
          <p:cNvCxnSpPr>
            <a:stCxn id="177" idx="6"/>
            <a:endCxn id="178" idx="2"/>
          </p:cNvCxnSpPr>
          <p:nvPr/>
        </p:nvCxnSpPr>
        <p:spPr>
          <a:xfrm>
            <a:off x="1414600" y="29377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4" name="Google Shape;184;p23"/>
          <p:cNvCxnSpPr>
            <a:stCxn id="178" idx="6"/>
            <a:endCxn id="179" idx="2"/>
          </p:cNvCxnSpPr>
          <p:nvPr/>
        </p:nvCxnSpPr>
        <p:spPr>
          <a:xfrm>
            <a:off x="2328650" y="29377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5" name="Google Shape;185;p23"/>
          <p:cNvCxnSpPr>
            <a:stCxn id="179" idx="6"/>
            <a:endCxn id="180" idx="2"/>
          </p:cNvCxnSpPr>
          <p:nvPr/>
        </p:nvCxnSpPr>
        <p:spPr>
          <a:xfrm>
            <a:off x="3313500" y="2937750"/>
            <a:ext cx="409500" cy="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6" name="Google Shape;186;p23"/>
          <p:cNvSpPr txBox="1"/>
          <p:nvPr/>
        </p:nvSpPr>
        <p:spPr>
          <a:xfrm>
            <a:off x="1397700" y="2664488"/>
            <a:ext cx="486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187" name="Google Shape;187;p23"/>
          <p:cNvCxnSpPr>
            <a:stCxn id="177" idx="2"/>
          </p:cNvCxnSpPr>
          <p:nvPr/>
        </p:nvCxnSpPr>
        <p:spPr>
          <a:xfrm>
            <a:off x="910000" y="2937750"/>
            <a:ext cx="600" cy="600"/>
          </a:xfrm>
          <a:prstGeom prst="curvedConnector4">
            <a:avLst>
              <a:gd fmla="val -39687500" name="adj1"/>
              <a:gd fmla="val -74312500" name="adj2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8" name="Google Shape;188;p23"/>
          <p:cNvSpPr txBox="1"/>
          <p:nvPr/>
        </p:nvSpPr>
        <p:spPr>
          <a:xfrm>
            <a:off x="549100" y="2220125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sp>
        <p:nvSpPr>
          <p:cNvPr id="189" name="Google Shape;189;p23"/>
          <p:cNvSpPr txBox="1"/>
          <p:nvPr/>
        </p:nvSpPr>
        <p:spPr>
          <a:xfrm>
            <a:off x="2281100" y="2624925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sp>
        <p:nvSpPr>
          <p:cNvPr id="190" name="Google Shape;190;p23"/>
          <p:cNvSpPr txBox="1"/>
          <p:nvPr/>
        </p:nvSpPr>
        <p:spPr>
          <a:xfrm>
            <a:off x="3253300" y="2624925"/>
            <a:ext cx="684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cxnSp>
        <p:nvCxnSpPr>
          <p:cNvPr id="191" name="Google Shape;191;p23"/>
          <p:cNvCxnSpPr>
            <a:stCxn id="179" idx="7"/>
            <a:endCxn id="179" idx="1"/>
          </p:cNvCxnSpPr>
          <p:nvPr/>
        </p:nvCxnSpPr>
        <p:spPr>
          <a:xfrm rot="5400000">
            <a:off x="3025535" y="2569611"/>
            <a:ext cx="600" cy="406800"/>
          </a:xfrm>
          <a:prstGeom prst="curvedConnector3">
            <a:avLst>
              <a:gd fmla="val -79651880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2" name="Google Shape;192;p23"/>
          <p:cNvSpPr txBox="1"/>
          <p:nvPr/>
        </p:nvSpPr>
        <p:spPr>
          <a:xfrm>
            <a:off x="2807425" y="2001225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cxnSp>
        <p:nvCxnSpPr>
          <p:cNvPr id="193" name="Google Shape;193;p23"/>
          <p:cNvCxnSpPr>
            <a:stCxn id="180" idx="0"/>
            <a:endCxn id="178" idx="0"/>
          </p:cNvCxnSpPr>
          <p:nvPr/>
        </p:nvCxnSpPr>
        <p:spPr>
          <a:xfrm rot="5400000">
            <a:off x="3060400" y="1698450"/>
            <a:ext cx="47400" cy="2015700"/>
          </a:xfrm>
          <a:prstGeom prst="curvedConnector3">
            <a:avLst>
              <a:gd fmla="val -156940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94" name="Google Shape;194;p23"/>
          <p:cNvSpPr txBox="1"/>
          <p:nvPr/>
        </p:nvSpPr>
        <p:spPr>
          <a:xfrm>
            <a:off x="2856500" y="1640600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0/1</a:t>
            </a:r>
            <a:endParaRPr/>
          </a:p>
        </p:txBody>
      </p:sp>
      <p:cxnSp>
        <p:nvCxnSpPr>
          <p:cNvPr id="195" name="Google Shape;195;p23"/>
          <p:cNvCxnSpPr>
            <a:stCxn id="182" idx="7"/>
            <a:endCxn id="178" idx="4"/>
          </p:cNvCxnSpPr>
          <p:nvPr/>
        </p:nvCxnSpPr>
        <p:spPr>
          <a:xfrm flipH="1" rot="5400000">
            <a:off x="2005172" y="3216707"/>
            <a:ext cx="403200" cy="261000"/>
          </a:xfrm>
          <a:prstGeom prst="curvedConnector3">
            <a:avLst>
              <a:gd fmla="val 77959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6" name="Google Shape;196;p23"/>
          <p:cNvCxnSpPr>
            <a:stCxn id="178" idx="4"/>
            <a:endCxn id="182" idx="1"/>
          </p:cNvCxnSpPr>
          <p:nvPr/>
        </p:nvCxnSpPr>
        <p:spPr>
          <a:xfrm rot="5400000">
            <a:off x="1744250" y="3216600"/>
            <a:ext cx="403200" cy="261000"/>
          </a:xfrm>
          <a:prstGeom prst="curvedConnector3">
            <a:avLst>
              <a:gd fmla="val 1961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7" name="Google Shape;197;p23"/>
          <p:cNvCxnSpPr>
            <a:stCxn id="182" idx="6"/>
            <a:endCxn id="181" idx="2"/>
          </p:cNvCxnSpPr>
          <p:nvPr/>
        </p:nvCxnSpPr>
        <p:spPr>
          <a:xfrm>
            <a:off x="2445350" y="3729225"/>
            <a:ext cx="411300" cy="600"/>
          </a:xfrm>
          <a:prstGeom prst="curvedConnector3">
            <a:avLst>
              <a:gd fmla="val 49982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8" name="Google Shape;198;p23"/>
          <p:cNvCxnSpPr>
            <a:stCxn id="181" idx="4"/>
            <a:endCxn id="177" idx="4"/>
          </p:cNvCxnSpPr>
          <p:nvPr/>
        </p:nvCxnSpPr>
        <p:spPr>
          <a:xfrm flipH="1" rot="5400000">
            <a:off x="1774400" y="2533575"/>
            <a:ext cx="839100" cy="2063100"/>
          </a:xfrm>
          <a:prstGeom prst="curvedConnector3">
            <a:avLst>
              <a:gd fmla="val -67376" name="adj1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9" name="Google Shape;199;p23"/>
          <p:cNvCxnSpPr>
            <a:stCxn id="181" idx="0"/>
          </p:cNvCxnSpPr>
          <p:nvPr/>
        </p:nvCxnSpPr>
        <p:spPr>
          <a:xfrm flipH="1" rot="5400000">
            <a:off x="2546300" y="2795175"/>
            <a:ext cx="368400" cy="9900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0" name="Google Shape;200;p23"/>
          <p:cNvCxnSpPr>
            <a:stCxn id="180" idx="4"/>
            <a:endCxn id="181" idx="6"/>
          </p:cNvCxnSpPr>
          <p:nvPr/>
        </p:nvCxnSpPr>
        <p:spPr>
          <a:xfrm rot="5400000">
            <a:off x="3574900" y="3212550"/>
            <a:ext cx="536700" cy="497400"/>
          </a:xfrm>
          <a:prstGeom prst="curvedConnector2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1" name="Google Shape;201;p23"/>
          <p:cNvSpPr txBox="1"/>
          <p:nvPr/>
        </p:nvSpPr>
        <p:spPr>
          <a:xfrm>
            <a:off x="4005650" y="3261150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sp>
        <p:nvSpPr>
          <p:cNvPr id="202" name="Google Shape;202;p23"/>
          <p:cNvSpPr txBox="1"/>
          <p:nvPr/>
        </p:nvSpPr>
        <p:spPr>
          <a:xfrm>
            <a:off x="2135675" y="4521300"/>
            <a:ext cx="575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1/1</a:t>
            </a:r>
            <a:endParaRPr/>
          </a:p>
        </p:txBody>
      </p:sp>
      <p:sp>
        <p:nvSpPr>
          <p:cNvPr id="203" name="Google Shape;203;p23"/>
          <p:cNvSpPr txBox="1"/>
          <p:nvPr/>
        </p:nvSpPr>
        <p:spPr>
          <a:xfrm>
            <a:off x="365975" y="1839800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</a:t>
            </a:r>
            <a:endParaRPr/>
          </a:p>
        </p:txBody>
      </p:sp>
      <p:sp>
        <p:nvSpPr>
          <p:cNvPr id="204" name="Google Shape;204;p23"/>
          <p:cNvSpPr txBox="1"/>
          <p:nvPr/>
        </p:nvSpPr>
        <p:spPr>
          <a:xfrm>
            <a:off x="2235500" y="3177075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sp>
        <p:nvSpPr>
          <p:cNvPr id="205" name="Google Shape;205;p23"/>
          <p:cNvSpPr txBox="1"/>
          <p:nvPr/>
        </p:nvSpPr>
        <p:spPr>
          <a:xfrm>
            <a:off x="1493600" y="3133400"/>
            <a:ext cx="637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  <p:sp>
        <p:nvSpPr>
          <p:cNvPr id="206" name="Google Shape;206;p23"/>
          <p:cNvSpPr txBox="1"/>
          <p:nvPr/>
        </p:nvSpPr>
        <p:spPr>
          <a:xfrm>
            <a:off x="3115750" y="3090075"/>
            <a:ext cx="73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0/0</a:t>
            </a:r>
            <a:endParaRPr/>
          </a:p>
        </p:txBody>
      </p:sp>
      <p:graphicFrame>
        <p:nvGraphicFramePr>
          <p:cNvPr id="207" name="Google Shape;207;p23"/>
          <p:cNvGraphicFramePr/>
          <p:nvPr/>
        </p:nvGraphicFramePr>
        <p:xfrm>
          <a:off x="4992200" y="18002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792650"/>
                <a:gridCol w="792650"/>
                <a:gridCol w="792650"/>
                <a:gridCol w="792650"/>
                <a:gridCol w="792650"/>
              </a:tblGrid>
              <a:tr h="601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PS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x(t)=1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y(t)</a:t>
                      </a:r>
                      <a:endParaRPr/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y(t)</a:t>
                      </a:r>
                      <a:endParaRPr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1"/>
                          </a:solidFill>
                        </a:rPr>
                        <a:t>x(t)=1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S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08" name="Google Shape;208;p23"/>
          <p:cNvSpPr txBox="1"/>
          <p:nvPr/>
        </p:nvSpPr>
        <p:spPr>
          <a:xfrm>
            <a:off x="2445350" y="3678725"/>
            <a:ext cx="101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1/0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096125" cy="2571750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4"/>
          <p:cNvSpPr txBox="1"/>
          <p:nvPr/>
        </p:nvSpPr>
        <p:spPr>
          <a:xfrm>
            <a:off x="336375" y="2680575"/>
            <a:ext cx="49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</a:t>
            </a:r>
            <a:endParaRPr/>
          </a:p>
        </p:txBody>
      </p:sp>
      <p:graphicFrame>
        <p:nvGraphicFramePr>
          <p:cNvPr id="215" name="Google Shape;215;p24"/>
          <p:cNvGraphicFramePr/>
          <p:nvPr/>
        </p:nvGraphicFramePr>
        <p:xfrm>
          <a:off x="833775" y="2835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954575"/>
                <a:gridCol w="954575"/>
                <a:gridCol w="795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7096125" cy="257175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1" name="Google Shape;221;p25"/>
          <p:cNvGraphicFramePr/>
          <p:nvPr/>
        </p:nvGraphicFramePr>
        <p:xfrm>
          <a:off x="833775" y="2835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954575"/>
                <a:gridCol w="954575"/>
                <a:gridCol w="795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Q1Q0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22" name="Google Shape;222;p25"/>
          <p:cNvSpPr txBox="1"/>
          <p:nvPr/>
        </p:nvSpPr>
        <p:spPr>
          <a:xfrm>
            <a:off x="336375" y="2680575"/>
            <a:ext cx="49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</a:t>
            </a:r>
            <a:endParaRPr/>
          </a:p>
        </p:txBody>
      </p:sp>
      <p:sp>
        <p:nvSpPr>
          <p:cNvPr id="223" name="Google Shape;223;p25"/>
          <p:cNvSpPr txBox="1"/>
          <p:nvPr/>
        </p:nvSpPr>
        <p:spPr>
          <a:xfrm>
            <a:off x="3788375" y="2680575"/>
            <a:ext cx="45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ii)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8" name="Google Shape;228;p26"/>
          <p:cNvGraphicFramePr/>
          <p:nvPr/>
        </p:nvGraphicFramePr>
        <p:xfrm>
          <a:off x="833775" y="748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954575"/>
                <a:gridCol w="954575"/>
                <a:gridCol w="795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Q1Q0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29" name="Google Shape;229;p26"/>
          <p:cNvSpPr txBox="1"/>
          <p:nvPr/>
        </p:nvSpPr>
        <p:spPr>
          <a:xfrm>
            <a:off x="336375" y="593525"/>
            <a:ext cx="49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</a:t>
            </a:r>
            <a:endParaRPr/>
          </a:p>
        </p:txBody>
      </p:sp>
      <p:sp>
        <p:nvSpPr>
          <p:cNvPr id="230" name="Google Shape;230;p26"/>
          <p:cNvSpPr txBox="1"/>
          <p:nvPr/>
        </p:nvSpPr>
        <p:spPr>
          <a:xfrm>
            <a:off x="369275" y="2838875"/>
            <a:ext cx="45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ii)</a:t>
            </a:r>
            <a:endParaRPr/>
          </a:p>
        </p:txBody>
      </p:sp>
      <p:graphicFrame>
        <p:nvGraphicFramePr>
          <p:cNvPr id="231" name="Google Shape;231;p26"/>
          <p:cNvGraphicFramePr/>
          <p:nvPr/>
        </p:nvGraphicFramePr>
        <p:xfrm>
          <a:off x="624600" y="3342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1188050"/>
                <a:gridCol w="547550"/>
                <a:gridCol w="547550"/>
                <a:gridCol w="547550"/>
                <a:gridCol w="547550"/>
              </a:tblGrid>
              <a:tr h="35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highlight>
                          <a:srgbClr val="EAD1DC"/>
                        </a:highlight>
                      </a:endParaRPr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pic>
        <p:nvPicPr>
          <p:cNvPr id="232" name="Google Shape;23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00" y="172175"/>
            <a:ext cx="84391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6"/>
          <p:cNvSpPr txBox="1"/>
          <p:nvPr/>
        </p:nvSpPr>
        <p:spPr>
          <a:xfrm>
            <a:off x="692400" y="2925525"/>
            <a:ext cx="198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K-map for Q1(t+1)</a:t>
            </a:r>
            <a:endParaRPr/>
          </a:p>
        </p:txBody>
      </p:sp>
      <p:graphicFrame>
        <p:nvGraphicFramePr>
          <p:cNvPr id="234" name="Google Shape;234;p26"/>
          <p:cNvGraphicFramePr/>
          <p:nvPr/>
        </p:nvGraphicFramePr>
        <p:xfrm>
          <a:off x="4792850" y="3342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1188050"/>
                <a:gridCol w="547550"/>
                <a:gridCol w="547550"/>
                <a:gridCol w="547550"/>
                <a:gridCol w="547550"/>
              </a:tblGrid>
              <a:tr h="35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35" name="Google Shape;235;p26"/>
          <p:cNvSpPr txBox="1"/>
          <p:nvPr/>
        </p:nvSpPr>
        <p:spPr>
          <a:xfrm>
            <a:off x="4860650" y="2925525"/>
            <a:ext cx="198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K-map for Q0(t+1)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0" name="Google Shape;240;p27"/>
          <p:cNvGraphicFramePr/>
          <p:nvPr/>
        </p:nvGraphicFramePr>
        <p:xfrm>
          <a:off x="833775" y="7488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954575"/>
                <a:gridCol w="954575"/>
                <a:gridCol w="795450"/>
              </a:tblGrid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Q1Q0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x(t)=1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962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1" name="Google Shape;241;p27"/>
          <p:cNvSpPr txBox="1"/>
          <p:nvPr/>
        </p:nvSpPr>
        <p:spPr>
          <a:xfrm>
            <a:off x="336375" y="593525"/>
            <a:ext cx="4974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i)</a:t>
            </a:r>
            <a:endParaRPr/>
          </a:p>
        </p:txBody>
      </p:sp>
      <p:sp>
        <p:nvSpPr>
          <p:cNvPr id="242" name="Google Shape;242;p27"/>
          <p:cNvSpPr txBox="1"/>
          <p:nvPr/>
        </p:nvSpPr>
        <p:spPr>
          <a:xfrm>
            <a:off x="369275" y="2838875"/>
            <a:ext cx="45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ii)</a:t>
            </a:r>
            <a:endParaRPr/>
          </a:p>
        </p:txBody>
      </p:sp>
      <p:graphicFrame>
        <p:nvGraphicFramePr>
          <p:cNvPr id="243" name="Google Shape;243;p27"/>
          <p:cNvGraphicFramePr/>
          <p:nvPr/>
        </p:nvGraphicFramePr>
        <p:xfrm>
          <a:off x="624600" y="3342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1188050"/>
                <a:gridCol w="547550"/>
                <a:gridCol w="547550"/>
                <a:gridCol w="547550"/>
                <a:gridCol w="547550"/>
              </a:tblGrid>
              <a:tr h="35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x(t)\Q1(t)Q2(t)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rgbClr val="EAD1DC"/>
                          </a:highlight>
                        </a:rPr>
                        <a:t>1</a:t>
                      </a:r>
                      <a:endParaRPr>
                        <a:highlight>
                          <a:srgbClr val="EAD1DC"/>
                        </a:highlight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highlight>
                            <a:srgbClr val="EAD1DC"/>
                          </a:highlight>
                        </a:rPr>
                        <a:t>1</a:t>
                      </a:r>
                      <a:endParaRPr>
                        <a:highlight>
                          <a:srgbClr val="EAD1DC"/>
                        </a:highlight>
                      </a:endParaRPr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</a:tbl>
          </a:graphicData>
        </a:graphic>
      </p:graphicFrame>
      <p:pic>
        <p:nvPicPr>
          <p:cNvPr id="244" name="Google Shape;244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00" y="172175"/>
            <a:ext cx="84391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27"/>
          <p:cNvSpPr txBox="1"/>
          <p:nvPr/>
        </p:nvSpPr>
        <p:spPr>
          <a:xfrm>
            <a:off x="692400" y="2925525"/>
            <a:ext cx="198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K-map for Q1(t+1)</a:t>
            </a:r>
            <a:endParaRPr/>
          </a:p>
        </p:txBody>
      </p:sp>
      <p:graphicFrame>
        <p:nvGraphicFramePr>
          <p:cNvPr id="246" name="Google Shape;246;p27"/>
          <p:cNvGraphicFramePr/>
          <p:nvPr/>
        </p:nvGraphicFramePr>
        <p:xfrm>
          <a:off x="4792850" y="33429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{88F777FB-3923-4D69-A05B-998DBD912BB2}</a:tableStyleId>
              </a:tblPr>
              <a:tblGrid>
                <a:gridCol w="1188050"/>
                <a:gridCol w="547550"/>
                <a:gridCol w="547550"/>
                <a:gridCol w="547550"/>
                <a:gridCol w="547550"/>
              </a:tblGrid>
              <a:tr h="35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x(t)\Q1(t)Q2(t)</a:t>
                      </a:r>
                      <a:endParaRPr sz="1200"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10</a:t>
                      </a:r>
                      <a:endParaRPr/>
                    </a:p>
                  </a:txBody>
                  <a:tcPr marT="91425" marB="91425" marR="91425" marL="91425"/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FFF2CC"/>
                    </a:solidFill>
                  </a:tcPr>
                </a:tc>
              </a:tr>
              <a:tr h="355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1</a:t>
                      </a:r>
                      <a:endParaRPr/>
                    </a:p>
                  </a:txBody>
                  <a:tcPr marT="91425" marB="91425" marR="91425" marL="91425">
                    <a:solidFill>
                      <a:srgbClr val="EAD1DC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0</a:t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47" name="Google Shape;247;p27"/>
          <p:cNvSpPr txBox="1"/>
          <p:nvPr/>
        </p:nvSpPr>
        <p:spPr>
          <a:xfrm>
            <a:off x="4860650" y="2925525"/>
            <a:ext cx="1988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K-map for Q0(t+1)</a:t>
            </a:r>
            <a:endParaRPr/>
          </a:p>
        </p:txBody>
      </p:sp>
      <p:sp>
        <p:nvSpPr>
          <p:cNvPr id="248" name="Google Shape;248;p27"/>
          <p:cNvSpPr txBox="1"/>
          <p:nvPr/>
        </p:nvSpPr>
        <p:spPr>
          <a:xfrm>
            <a:off x="1013075" y="4599475"/>
            <a:ext cx="2601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Q1(t+1) = Q1(t) + x(t)Q0(t)’</a:t>
            </a:r>
            <a:endParaRPr/>
          </a:p>
        </p:txBody>
      </p:sp>
      <p:sp>
        <p:nvSpPr>
          <p:cNvPr id="249" name="Google Shape;249;p27"/>
          <p:cNvSpPr txBox="1"/>
          <p:nvPr/>
        </p:nvSpPr>
        <p:spPr>
          <a:xfrm>
            <a:off x="4860650" y="4599475"/>
            <a:ext cx="3378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Q0(t+1) = x(t)Q1(t)’Q0(t) + x(t)’Q1(t)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28"/>
          <p:cNvSpPr txBox="1"/>
          <p:nvPr/>
        </p:nvSpPr>
        <p:spPr>
          <a:xfrm>
            <a:off x="250575" y="553175"/>
            <a:ext cx="455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ii)</a:t>
            </a:r>
            <a:endParaRPr/>
          </a:p>
        </p:txBody>
      </p:sp>
      <p:pic>
        <p:nvPicPr>
          <p:cNvPr id="255" name="Google Shape;25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500" y="172175"/>
            <a:ext cx="8439150" cy="381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6" name="Google Shape;256;p28"/>
          <p:cNvSpPr txBox="1"/>
          <p:nvPr/>
        </p:nvSpPr>
        <p:spPr>
          <a:xfrm>
            <a:off x="626550" y="513550"/>
            <a:ext cx="323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D1 = </a:t>
            </a:r>
            <a:r>
              <a:rPr lang="en"/>
              <a:t>Q1(t+1) = Q1(t) + x(t)Q0(t)’</a:t>
            </a:r>
            <a:endParaRPr/>
          </a:p>
        </p:txBody>
      </p:sp>
      <p:sp>
        <p:nvSpPr>
          <p:cNvPr id="257" name="Google Shape;257;p28"/>
          <p:cNvSpPr txBox="1"/>
          <p:nvPr/>
        </p:nvSpPr>
        <p:spPr>
          <a:xfrm>
            <a:off x="626550" y="913750"/>
            <a:ext cx="4408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D0 = </a:t>
            </a:r>
            <a:r>
              <a:rPr lang="en"/>
              <a:t>Q0(t+1) = x(t)Q1(t)’Q0(t) + x(t)’Q1(t)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