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76" r:id="rId3"/>
    <p:sldId id="257" r:id="rId4"/>
    <p:sldId id="277" r:id="rId5"/>
    <p:sldId id="278" r:id="rId6"/>
    <p:sldId id="279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2"/>
  </p:normalViewPr>
  <p:slideViewPr>
    <p:cSldViewPr>
      <p:cViewPr varScale="1">
        <p:scale>
          <a:sx n="105" d="100"/>
          <a:sy n="105" d="100"/>
        </p:scale>
        <p:origin x="840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C3EC1-EDA8-1444-9603-26FE5E166E56}" type="datetimeFigureOut">
              <a:rPr lang="en-US" smtClean="0"/>
              <a:t>4/15/22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A7C0-6555-1F40-9FE9-B97F619AF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77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5A7C0-6555-1F40-9FE9-B97F619AF8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72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308228"/>
            <a:ext cx="10358120" cy="1300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07918"/>
            <a:ext cx="10358120" cy="309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seweb.ucsd.edu/classes/sp21/cse140-a/index.html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3800" y="2049335"/>
            <a:ext cx="4800600" cy="1897122"/>
          </a:xfrm>
          <a:prstGeom prst="rect">
            <a:avLst/>
          </a:prstGeom>
        </p:spPr>
        <p:txBody>
          <a:bodyPr vert="horz" wrap="square" lIns="0" tIns="4521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60"/>
              </a:spcBef>
            </a:pPr>
            <a:r>
              <a:rPr sz="6000" spc="-5" dirty="0"/>
              <a:t>Discussion</a:t>
            </a:r>
            <a:r>
              <a:rPr sz="6000" spc="-95" dirty="0"/>
              <a:t> </a:t>
            </a:r>
            <a:r>
              <a:rPr sz="6000" dirty="0"/>
              <a:t>3</a:t>
            </a:r>
          </a:p>
          <a:p>
            <a:pPr marL="1280160" marR="1268730" algn="ctr">
              <a:lnSpc>
                <a:spcPct val="125099"/>
              </a:lnSpc>
              <a:spcBef>
                <a:spcPts val="665"/>
              </a:spcBef>
            </a:pPr>
            <a:r>
              <a:rPr lang="en-US" altLang="zh-CN" sz="2400" spc="-50" dirty="0" err="1">
                <a:latin typeface="Calibri"/>
                <a:cs typeface="Calibri"/>
              </a:rPr>
              <a:t>Yuxin</a:t>
            </a:r>
            <a:r>
              <a:rPr lang="zh-CN" altLang="en-US" sz="2400" spc="-50" dirty="0">
                <a:latin typeface="Calibri"/>
                <a:cs typeface="Calibri"/>
              </a:rPr>
              <a:t> </a:t>
            </a:r>
            <a:r>
              <a:rPr lang="en-US" altLang="zh-CN" sz="2400" spc="-50" dirty="0">
                <a:latin typeface="Calibri"/>
                <a:cs typeface="Calibri"/>
              </a:rPr>
              <a:t>Li</a:t>
            </a:r>
            <a:r>
              <a:rPr sz="2400" b="0" spc="-530" dirty="0">
                <a:latin typeface="Calibri"/>
                <a:cs typeface="Calibri"/>
              </a:rPr>
              <a:t> </a:t>
            </a:r>
            <a:r>
              <a:rPr sz="2400" b="0" spc="-10" dirty="0">
                <a:latin typeface="Calibri"/>
                <a:cs typeface="Calibri"/>
              </a:rPr>
              <a:t>04/1</a:t>
            </a:r>
            <a:r>
              <a:rPr lang="en-US" altLang="zh-CN" sz="2400" spc="-10" dirty="0">
                <a:latin typeface="Calibri"/>
                <a:cs typeface="Calibri"/>
              </a:rPr>
              <a:t>5</a:t>
            </a:r>
            <a:r>
              <a:rPr sz="2400" b="0" spc="-10" dirty="0">
                <a:latin typeface="Calibri"/>
                <a:cs typeface="Calibri"/>
              </a:rPr>
              <a:t>/2</a:t>
            </a:r>
            <a:r>
              <a:rPr lang="en-US" altLang="zh-CN" sz="2400" b="0" spc="-10" dirty="0"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FC9F-FAD8-FD42-8896-03D12AD0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308228"/>
            <a:ext cx="10358120" cy="677108"/>
          </a:xfrm>
        </p:spPr>
        <p:txBody>
          <a:bodyPr/>
          <a:lstStyle/>
          <a:p>
            <a:r>
              <a:rPr lang="en-US" altLang="zh-CN" dirty="0"/>
              <a:t>Agenda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60C6A2-657F-544A-8649-C4F9695CDBCA}"/>
              </a:ext>
            </a:extLst>
          </p:cNvPr>
          <p:cNvSpPr txBox="1"/>
          <p:nvPr/>
        </p:nvSpPr>
        <p:spPr>
          <a:xfrm>
            <a:off x="609600" y="1676400"/>
            <a:ext cx="8229600" cy="227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altLang="zh-CN" sz="2800" spc="-10" dirty="0">
                <a:latin typeface="Calibri"/>
                <a:cs typeface="Calibri"/>
              </a:rPr>
              <a:t>HW2 due Wednesday 4/20 at 11:59 PM </a:t>
            </a: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altLang="zh-CN" sz="2800" spc="-10" dirty="0">
                <a:latin typeface="Calibri"/>
                <a:cs typeface="Calibri"/>
              </a:rPr>
              <a:t>Midterm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1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coming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next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week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endParaRPr lang="en-US" altLang="zh-CN" sz="2800" spc="-1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sz="2800" spc="-10" dirty="0">
                <a:cs typeface="Calibri"/>
                <a:hlinkClick r:id="rId2"/>
              </a:rPr>
              <a:t>https://cseweb.ucsd.edu//classes/sp21/cse140-a/index.html</a:t>
            </a:r>
            <a:r>
              <a:rPr lang="zh-CN" altLang="en-US" sz="2800" spc="-10" dirty="0">
                <a:cs typeface="Calibri"/>
              </a:rPr>
              <a:t> </a:t>
            </a:r>
            <a:r>
              <a:rPr lang="en-US" altLang="zh-CN" sz="2800" spc="-10" dirty="0">
                <a:cs typeface="Calibri"/>
              </a:rPr>
              <a:t>(previous</a:t>
            </a:r>
            <a:r>
              <a:rPr lang="zh-CN" altLang="en-US" sz="2800" spc="-10" dirty="0">
                <a:cs typeface="Calibri"/>
              </a:rPr>
              <a:t> </a:t>
            </a:r>
            <a:r>
              <a:rPr lang="en-US" altLang="zh-CN" sz="2800" spc="-10" dirty="0">
                <a:cs typeface="Calibri"/>
              </a:rPr>
              <a:t>year</a:t>
            </a:r>
            <a:r>
              <a:rPr lang="zh-CN" altLang="en-US" sz="2800" spc="-10" dirty="0">
                <a:cs typeface="Calibri"/>
              </a:rPr>
              <a:t> </a:t>
            </a:r>
            <a:r>
              <a:rPr lang="en-US" altLang="zh-CN" sz="2800" spc="-10" dirty="0">
                <a:cs typeface="Calibri"/>
              </a:rPr>
              <a:t>course</a:t>
            </a:r>
            <a:r>
              <a:rPr lang="zh-CN" altLang="en-US" sz="2800" spc="-10" dirty="0">
                <a:cs typeface="Calibri"/>
              </a:rPr>
              <a:t> </a:t>
            </a:r>
            <a:r>
              <a:rPr lang="en-US" altLang="zh-CN" sz="2800" spc="-10" dirty="0">
                <a:cs typeface="Calibri"/>
              </a:rPr>
              <a:t>link)</a:t>
            </a:r>
            <a:endParaRPr lang="en-US" sz="2800" spc="-10" dirty="0">
              <a:latin typeface="Calibri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23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609676"/>
            <a:ext cx="190499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Outline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7918"/>
            <a:ext cx="8227061" cy="157094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670"/>
              </a:spcBef>
              <a:tabLst>
                <a:tab pos="241935" algn="l"/>
              </a:tabLst>
            </a:pPr>
            <a:r>
              <a:rPr lang="zh-CN" altLang="en-US" sz="2800" spc="-15" dirty="0">
                <a:latin typeface="Calibri"/>
                <a:cs typeface="Calibri"/>
              </a:rPr>
              <a:t> </a:t>
            </a:r>
            <a:endParaRPr sz="280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K-maps</a:t>
            </a:r>
            <a:endParaRPr lang="en-US" sz="2800" spc="-10" dirty="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altLang="zh-CN" sz="2800" spc="-10" dirty="0">
                <a:latin typeface="Calibri"/>
                <a:cs typeface="Calibri"/>
              </a:rPr>
              <a:t>POS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expression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and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SOP</a:t>
            </a:r>
            <a:r>
              <a:rPr lang="zh-CN" altLang="en-US" sz="2800" spc="-10" dirty="0">
                <a:latin typeface="Calibri"/>
                <a:cs typeface="Calibri"/>
              </a:rPr>
              <a:t> </a:t>
            </a:r>
            <a:r>
              <a:rPr lang="en-US" altLang="zh-CN" sz="2800" spc="-10" dirty="0">
                <a:latin typeface="Calibri"/>
                <a:cs typeface="Calibri"/>
              </a:rPr>
              <a:t>expression</a:t>
            </a:r>
            <a:endParaRPr lang="en-US" sz="2800" spc="-1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AC10F-AE30-774C-B427-820054F3B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308228"/>
            <a:ext cx="10358120" cy="677108"/>
          </a:xfrm>
        </p:spPr>
        <p:txBody>
          <a:bodyPr/>
          <a:lstStyle/>
          <a:p>
            <a:r>
              <a:rPr lang="en-US" altLang="zh-CN" dirty="0"/>
              <a:t>K-Maps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20115-8D0D-9642-9E30-E570362AC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6939" y="1707918"/>
            <a:ext cx="10358120" cy="2610971"/>
          </a:xfrm>
        </p:spPr>
        <p:txBody>
          <a:bodyPr/>
          <a:lstStyle/>
          <a:p>
            <a:pPr marL="241300" indent="-229235" algn="l" rtl="0" fontAlgn="base"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sz="2800" kern="1200" spc="-65" dirty="0">
                <a:latin typeface="Calibri"/>
                <a:cs typeface="Calibri"/>
              </a:rPr>
              <a:t>Prime Implicant: Obtained by combining all possible maximum number of squares/cells</a:t>
            </a:r>
          </a:p>
          <a:p>
            <a:pPr marL="241300" indent="-229235" algn="l" rtl="0" fontAlgn="base"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sz="2800" kern="1200" spc="-65" dirty="0">
                <a:latin typeface="Calibri"/>
                <a:cs typeface="Calibri"/>
              </a:rPr>
              <a:t>Essential Prime Implicant: Prime Implicant is essential if it is the only prime implicant that only covers the min</a:t>
            </a:r>
            <a:r>
              <a:rPr lang="en-US" altLang="zh-CN" sz="2800" kern="1200" spc="-65" dirty="0">
                <a:latin typeface="Calibri"/>
                <a:cs typeface="Calibri"/>
              </a:rPr>
              <a:t>-</a:t>
            </a:r>
            <a:r>
              <a:rPr lang="en-US" sz="2800" kern="1200" spc="-65" dirty="0">
                <a:latin typeface="Calibri"/>
                <a:cs typeface="Calibri"/>
              </a:rPr>
              <a:t>term</a:t>
            </a:r>
          </a:p>
          <a:p>
            <a:pPr marL="241300" lvl="1" indent="-229235" algn="l" rtl="0" fontAlgn="base"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sz="2800" kern="1200" spc="-65" dirty="0">
                <a:solidFill>
                  <a:schemeClr val="tx1"/>
                </a:solidFill>
                <a:latin typeface="Calibri"/>
                <a:cs typeface="Calibri"/>
              </a:rPr>
              <a:t>Must be included in every simplified </a:t>
            </a:r>
            <a:r>
              <a:rPr lang="en-US" altLang="zh-CN" sz="2800" kern="1200" spc="-65" dirty="0">
                <a:solidFill>
                  <a:schemeClr val="tx1"/>
                </a:solidFill>
                <a:latin typeface="Calibri"/>
                <a:cs typeface="Calibri"/>
              </a:rPr>
              <a:t>B</a:t>
            </a:r>
            <a:r>
              <a:rPr lang="en-US" sz="2800" kern="1200" spc="-65" dirty="0">
                <a:solidFill>
                  <a:schemeClr val="tx1"/>
                </a:solidFill>
                <a:latin typeface="Calibri"/>
                <a:cs typeface="Calibri"/>
              </a:rPr>
              <a:t>oolean expression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595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77067-2FFB-E549-822E-D9E3A250D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308228"/>
            <a:ext cx="10358120" cy="677108"/>
          </a:xfrm>
        </p:spPr>
        <p:txBody>
          <a:bodyPr/>
          <a:lstStyle/>
          <a:p>
            <a:r>
              <a:rPr lang="en-US" altLang="zh-CN" dirty="0"/>
              <a:t>Warm</a:t>
            </a:r>
            <a:r>
              <a:rPr lang="zh-CN" altLang="en-US" dirty="0"/>
              <a:t> </a:t>
            </a:r>
            <a:r>
              <a:rPr lang="en-US" altLang="zh-CN" dirty="0"/>
              <a:t>up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2224F-3CCD-3F4F-B9DF-5114A3D31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6939" y="1707918"/>
            <a:ext cx="10358120" cy="1107996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f (a, b, c) = ∑ m(1, 2, 4) + ∑ d(3, 5, 6)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16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40418-52EC-B54E-BE5B-F0AC4A45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89BC6-21EC-674C-A900-8A9474B2A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806331"/>
            <a:ext cx="6172200" cy="276999"/>
          </a:xfrm>
        </p:spPr>
        <p:txBody>
          <a:bodyPr/>
          <a:lstStyle/>
          <a:p>
            <a:r>
              <a:rPr lang="en-US" altLang="zh-CN" dirty="0"/>
              <a:t>Reference:</a:t>
            </a:r>
            <a:r>
              <a:rPr lang="zh-CN" altLang="en-US" dirty="0"/>
              <a:t> </a:t>
            </a:r>
            <a:r>
              <a:rPr lang="en-US" altLang="zh-CN" dirty="0"/>
              <a:t>sp21</a:t>
            </a:r>
            <a:r>
              <a:rPr lang="zh-CN" altLang="en-US" dirty="0"/>
              <a:t> </a:t>
            </a:r>
            <a:r>
              <a:rPr lang="en-US" altLang="zh-CN" dirty="0"/>
              <a:t>hw2</a:t>
            </a:r>
            <a:r>
              <a:rPr lang="zh-CN" altLang="en-US" dirty="0"/>
              <a:t> </a:t>
            </a:r>
            <a:r>
              <a:rPr lang="en-US" altLang="zh-CN" dirty="0"/>
              <a:t>4A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B24AFA-0B6D-DA4F-A2B4-1325275B7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5" y="146105"/>
            <a:ext cx="7210475" cy="466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42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pc="-5" dirty="0"/>
              <a:t>K-map: </a:t>
            </a:r>
            <a:r>
              <a:rPr dirty="0"/>
              <a:t>all possible</a:t>
            </a:r>
            <a:r>
              <a:rPr spc="-5" dirty="0"/>
              <a:t> 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0" dirty="0"/>
              <a:t> </a:t>
            </a:r>
            <a:r>
              <a:rPr dirty="0"/>
              <a:t>sum </a:t>
            </a:r>
            <a:r>
              <a:rPr spc="-5" dirty="0"/>
              <a:t>of </a:t>
            </a:r>
            <a:r>
              <a:rPr spc="-980" dirty="0"/>
              <a:t> </a:t>
            </a:r>
            <a:r>
              <a:rPr spc="-15" dirty="0"/>
              <a:t>products</a:t>
            </a:r>
            <a:r>
              <a:rPr spc="-25" dirty="0"/>
              <a:t> </a:t>
            </a:r>
            <a:r>
              <a:rPr spc="-15" dirty="0"/>
              <a:t>expressions?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604250" y="2955417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9714" y="3139694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83538" y="3393135"/>
            <a:ext cx="25717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00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11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1141" y="2706370"/>
            <a:ext cx="189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870" algn="l"/>
                <a:tab pos="1104265" algn="l"/>
                <a:tab pos="1649095" algn="l"/>
              </a:tabLst>
            </a:pPr>
            <a:r>
              <a:rPr sz="1800" dirty="0">
                <a:latin typeface="Calibri"/>
                <a:cs typeface="Calibri"/>
              </a:rPr>
              <a:t>00	01	11	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6077" y="2846578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2260" y="2356865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95044" y="2636520"/>
            <a:ext cx="541655" cy="509270"/>
          </a:xfrm>
          <a:custGeom>
            <a:avLst/>
            <a:gdLst/>
            <a:ahLst/>
            <a:cxnLst/>
            <a:rect l="l" t="t" r="r" b="b"/>
            <a:pathLst>
              <a:path w="541655" h="509269">
                <a:moveTo>
                  <a:pt x="0" y="0"/>
                </a:moveTo>
                <a:lnTo>
                  <a:pt x="541401" y="5087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100095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K-map: </a:t>
            </a:r>
            <a:r>
              <a:rPr dirty="0"/>
              <a:t>all possible</a:t>
            </a:r>
            <a:r>
              <a:rPr spc="-5" dirty="0"/>
              <a:t> 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0" dirty="0"/>
              <a:t> </a:t>
            </a:r>
            <a:r>
              <a:rPr dirty="0"/>
              <a:t>sum </a:t>
            </a:r>
            <a:r>
              <a:rPr spc="-5" dirty="0"/>
              <a:t>of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911427"/>
            <a:ext cx="50012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5" dirty="0">
                <a:latin typeface="Calibri Light"/>
                <a:cs typeface="Calibri Light"/>
              </a:rPr>
              <a:t>products</a:t>
            </a:r>
            <a:r>
              <a:rPr sz="4400" b="0" spc="-35" dirty="0">
                <a:latin typeface="Calibri Light"/>
                <a:cs typeface="Calibri Light"/>
              </a:rPr>
              <a:t> </a:t>
            </a:r>
            <a:r>
              <a:rPr sz="4400" b="0" spc="-15" dirty="0">
                <a:latin typeface="Calibri Light"/>
                <a:cs typeface="Calibri Light"/>
              </a:rPr>
              <a:t>expressions?</a:t>
            </a:r>
            <a:endParaRPr sz="4400">
              <a:latin typeface="Calibri Light"/>
              <a:cs typeface="Calibri Ligh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9714" y="3139694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83538" y="3393135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3538" y="3942333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3538" y="4490973"/>
            <a:ext cx="2571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1141" y="2706370"/>
            <a:ext cx="189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870" algn="l"/>
                <a:tab pos="1104265" algn="l"/>
                <a:tab pos="1649095" algn="l"/>
              </a:tabLst>
            </a:pPr>
            <a:r>
              <a:rPr sz="1800" dirty="0">
                <a:latin typeface="Calibri"/>
                <a:cs typeface="Calibri"/>
              </a:rPr>
              <a:t>00	01	11	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6077" y="2846578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2260" y="2356865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95044" y="2636520"/>
            <a:ext cx="541655" cy="509270"/>
          </a:xfrm>
          <a:custGeom>
            <a:avLst/>
            <a:gdLst/>
            <a:ahLst/>
            <a:cxnLst/>
            <a:rect l="l" t="t" r="r" b="b"/>
            <a:pathLst>
              <a:path w="541655" h="509269">
                <a:moveTo>
                  <a:pt x="0" y="0"/>
                </a:moveTo>
                <a:lnTo>
                  <a:pt x="541401" y="5087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34178" y="2593975"/>
            <a:ext cx="27844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Essential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Implicants: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34178" y="3608654"/>
            <a:ext cx="2004822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1355" algn="l"/>
              </a:tabLst>
            </a:pPr>
            <a:r>
              <a:rPr sz="1800" spc="-100" dirty="0">
                <a:latin typeface="Cambria Math"/>
                <a:cs typeface="Cambria Math"/>
              </a:rPr>
              <a:t> </a:t>
            </a:r>
            <a:r>
              <a:rPr lang="en-US" dirty="0"/>
              <a:t>∑</a:t>
            </a:r>
            <a:r>
              <a:rPr lang="en-US" altLang="zh-CN" dirty="0"/>
              <a:t>M(8,10,12,14)</a:t>
            </a:r>
            <a:endParaRPr sz="1800" dirty="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52978" y="5103114"/>
            <a:ext cx="1028700" cy="927100"/>
          </a:xfrm>
          <a:custGeom>
            <a:avLst/>
            <a:gdLst/>
            <a:ahLst/>
            <a:cxnLst/>
            <a:rect l="l" t="t" r="r" b="b"/>
            <a:pathLst>
              <a:path w="1028700" h="927100">
                <a:moveTo>
                  <a:pt x="874268" y="0"/>
                </a:moveTo>
                <a:lnTo>
                  <a:pt x="923101" y="7867"/>
                </a:lnTo>
                <a:lnTo>
                  <a:pt x="965496" y="29780"/>
                </a:lnTo>
                <a:lnTo>
                  <a:pt x="998919" y="63203"/>
                </a:lnTo>
                <a:lnTo>
                  <a:pt x="1020832" y="105598"/>
                </a:lnTo>
                <a:lnTo>
                  <a:pt x="1028700" y="154432"/>
                </a:lnTo>
                <a:lnTo>
                  <a:pt x="1028700" y="772160"/>
                </a:lnTo>
                <a:lnTo>
                  <a:pt x="1020832" y="820973"/>
                </a:lnTo>
                <a:lnTo>
                  <a:pt x="998919" y="863366"/>
                </a:lnTo>
                <a:lnTo>
                  <a:pt x="965496" y="896796"/>
                </a:lnTo>
                <a:lnTo>
                  <a:pt x="923101" y="918719"/>
                </a:lnTo>
                <a:lnTo>
                  <a:pt x="874268" y="926592"/>
                </a:lnTo>
                <a:lnTo>
                  <a:pt x="154432" y="926592"/>
                </a:lnTo>
                <a:lnTo>
                  <a:pt x="105598" y="918719"/>
                </a:lnTo>
                <a:lnTo>
                  <a:pt x="63203" y="896796"/>
                </a:lnTo>
                <a:lnTo>
                  <a:pt x="29780" y="863366"/>
                </a:lnTo>
                <a:lnTo>
                  <a:pt x="7867" y="820973"/>
                </a:lnTo>
                <a:lnTo>
                  <a:pt x="0" y="772160"/>
                </a:lnTo>
                <a:lnTo>
                  <a:pt x="0" y="154432"/>
                </a:lnTo>
                <a:lnTo>
                  <a:pt x="7867" y="105598"/>
                </a:lnTo>
                <a:lnTo>
                  <a:pt x="29780" y="63203"/>
                </a:lnTo>
                <a:lnTo>
                  <a:pt x="63203" y="29780"/>
                </a:lnTo>
                <a:lnTo>
                  <a:pt x="105598" y="7867"/>
                </a:lnTo>
                <a:lnTo>
                  <a:pt x="154432" y="0"/>
                </a:lnTo>
                <a:lnTo>
                  <a:pt x="874268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47060" y="5829300"/>
            <a:ext cx="1191895" cy="443865"/>
          </a:xfrm>
          <a:custGeom>
            <a:avLst/>
            <a:gdLst/>
            <a:ahLst/>
            <a:cxnLst/>
            <a:rect l="l" t="t" r="r" b="b"/>
            <a:pathLst>
              <a:path w="1191895" h="443864">
                <a:moveTo>
                  <a:pt x="1191767" y="0"/>
                </a:moveTo>
                <a:lnTo>
                  <a:pt x="0" y="0"/>
                </a:lnTo>
                <a:lnTo>
                  <a:pt x="0" y="443484"/>
                </a:lnTo>
                <a:lnTo>
                  <a:pt x="1191767" y="443484"/>
                </a:lnTo>
                <a:lnTo>
                  <a:pt x="11917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9221851" y="1304163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3252978" y="2649473"/>
            <a:ext cx="1028700" cy="927100"/>
          </a:xfrm>
          <a:custGeom>
            <a:avLst/>
            <a:gdLst/>
            <a:ahLst/>
            <a:cxnLst/>
            <a:rect l="l" t="t" r="r" b="b"/>
            <a:pathLst>
              <a:path w="1028700" h="927100">
                <a:moveTo>
                  <a:pt x="874268" y="0"/>
                </a:moveTo>
                <a:lnTo>
                  <a:pt x="923101" y="7867"/>
                </a:lnTo>
                <a:lnTo>
                  <a:pt x="965496" y="29780"/>
                </a:lnTo>
                <a:lnTo>
                  <a:pt x="998919" y="63203"/>
                </a:lnTo>
                <a:lnTo>
                  <a:pt x="1020832" y="105598"/>
                </a:lnTo>
                <a:lnTo>
                  <a:pt x="1028700" y="154431"/>
                </a:lnTo>
                <a:lnTo>
                  <a:pt x="1028700" y="772160"/>
                </a:lnTo>
                <a:lnTo>
                  <a:pt x="1020832" y="820993"/>
                </a:lnTo>
                <a:lnTo>
                  <a:pt x="998919" y="863388"/>
                </a:lnTo>
                <a:lnTo>
                  <a:pt x="965496" y="896811"/>
                </a:lnTo>
                <a:lnTo>
                  <a:pt x="923101" y="918724"/>
                </a:lnTo>
                <a:lnTo>
                  <a:pt x="874268" y="926591"/>
                </a:lnTo>
                <a:lnTo>
                  <a:pt x="154432" y="926591"/>
                </a:lnTo>
                <a:lnTo>
                  <a:pt x="105598" y="918724"/>
                </a:lnTo>
                <a:lnTo>
                  <a:pt x="63203" y="896811"/>
                </a:lnTo>
                <a:lnTo>
                  <a:pt x="29780" y="863388"/>
                </a:lnTo>
                <a:lnTo>
                  <a:pt x="7867" y="820993"/>
                </a:lnTo>
                <a:lnTo>
                  <a:pt x="0" y="772160"/>
                </a:lnTo>
                <a:lnTo>
                  <a:pt x="0" y="154431"/>
                </a:lnTo>
                <a:lnTo>
                  <a:pt x="7867" y="105598"/>
                </a:lnTo>
                <a:lnTo>
                  <a:pt x="29780" y="63203"/>
                </a:lnTo>
                <a:lnTo>
                  <a:pt x="63203" y="29780"/>
                </a:lnTo>
                <a:lnTo>
                  <a:pt x="105598" y="7867"/>
                </a:lnTo>
                <a:lnTo>
                  <a:pt x="154432" y="0"/>
                </a:lnTo>
                <a:lnTo>
                  <a:pt x="874268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76955" y="2490216"/>
            <a:ext cx="1310640" cy="287020"/>
          </a:xfrm>
          <a:custGeom>
            <a:avLst/>
            <a:gdLst/>
            <a:ahLst/>
            <a:cxnLst/>
            <a:rect l="l" t="t" r="r" b="b"/>
            <a:pathLst>
              <a:path w="1310639" h="287019">
                <a:moveTo>
                  <a:pt x="1310640" y="0"/>
                </a:moveTo>
                <a:lnTo>
                  <a:pt x="0" y="0"/>
                </a:lnTo>
                <a:lnTo>
                  <a:pt x="0" y="286512"/>
                </a:lnTo>
                <a:lnTo>
                  <a:pt x="1310640" y="286512"/>
                </a:lnTo>
                <a:lnTo>
                  <a:pt x="1310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100072" y="3857244"/>
            <a:ext cx="1066800" cy="1068705"/>
            <a:chOff x="2100072" y="3857244"/>
            <a:chExt cx="1066800" cy="1068705"/>
          </a:xfrm>
        </p:grpSpPr>
        <p:sp>
          <p:nvSpPr>
            <p:cNvPr id="22" name="object 22"/>
            <p:cNvSpPr/>
            <p:nvPr/>
          </p:nvSpPr>
          <p:spPr>
            <a:xfrm>
              <a:off x="2119122" y="3876294"/>
              <a:ext cx="1028700" cy="1030605"/>
            </a:xfrm>
            <a:custGeom>
              <a:avLst/>
              <a:gdLst/>
              <a:ahLst/>
              <a:cxnLst/>
              <a:rect l="l" t="t" r="r" b="b"/>
              <a:pathLst>
                <a:path w="1028700" h="1030604">
                  <a:moveTo>
                    <a:pt x="857250" y="0"/>
                  </a:moveTo>
                  <a:lnTo>
                    <a:pt x="902846" y="6120"/>
                  </a:lnTo>
                  <a:lnTo>
                    <a:pt x="943807" y="23396"/>
                  </a:lnTo>
                  <a:lnTo>
                    <a:pt x="978503" y="50196"/>
                  </a:lnTo>
                  <a:lnTo>
                    <a:pt x="1005303" y="84892"/>
                  </a:lnTo>
                  <a:lnTo>
                    <a:pt x="1022579" y="125853"/>
                  </a:lnTo>
                  <a:lnTo>
                    <a:pt x="1028700" y="171449"/>
                  </a:lnTo>
                  <a:lnTo>
                    <a:pt x="1028700" y="858773"/>
                  </a:lnTo>
                  <a:lnTo>
                    <a:pt x="1022579" y="904370"/>
                  </a:lnTo>
                  <a:lnTo>
                    <a:pt x="1005303" y="945331"/>
                  </a:lnTo>
                  <a:lnTo>
                    <a:pt x="978503" y="980027"/>
                  </a:lnTo>
                  <a:lnTo>
                    <a:pt x="943807" y="1006827"/>
                  </a:lnTo>
                  <a:lnTo>
                    <a:pt x="902846" y="1024103"/>
                  </a:lnTo>
                  <a:lnTo>
                    <a:pt x="857250" y="1030223"/>
                  </a:lnTo>
                  <a:lnTo>
                    <a:pt x="171450" y="1030223"/>
                  </a:lnTo>
                  <a:lnTo>
                    <a:pt x="125853" y="1024103"/>
                  </a:lnTo>
                  <a:lnTo>
                    <a:pt x="84892" y="1006827"/>
                  </a:lnTo>
                  <a:lnTo>
                    <a:pt x="50196" y="980027"/>
                  </a:lnTo>
                  <a:lnTo>
                    <a:pt x="23396" y="945331"/>
                  </a:lnTo>
                  <a:lnTo>
                    <a:pt x="6120" y="904370"/>
                  </a:lnTo>
                  <a:lnTo>
                    <a:pt x="0" y="858773"/>
                  </a:lnTo>
                  <a:lnTo>
                    <a:pt x="0" y="171449"/>
                  </a:lnTo>
                  <a:lnTo>
                    <a:pt x="6120" y="125853"/>
                  </a:lnTo>
                  <a:lnTo>
                    <a:pt x="23396" y="84892"/>
                  </a:lnTo>
                  <a:lnTo>
                    <a:pt x="50196" y="50196"/>
                  </a:lnTo>
                  <a:lnTo>
                    <a:pt x="84892" y="23396"/>
                  </a:lnTo>
                  <a:lnTo>
                    <a:pt x="125853" y="6120"/>
                  </a:lnTo>
                  <a:lnTo>
                    <a:pt x="171450" y="0"/>
                  </a:lnTo>
                  <a:lnTo>
                    <a:pt x="857250" y="0"/>
                  </a:lnTo>
                  <a:close/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9646" y="4143502"/>
              <a:ext cx="117856" cy="96520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2253" y="3381502"/>
            <a:ext cx="119380" cy="9652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82B11C6-6468-A14A-9A21-6CA18E62156F}"/>
              </a:ext>
            </a:extLst>
          </p:cNvPr>
          <p:cNvSpPr txBox="1"/>
          <p:nvPr/>
        </p:nvSpPr>
        <p:spPr>
          <a:xfrm>
            <a:off x="5234178" y="4191762"/>
            <a:ext cx="1700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∑</a:t>
            </a:r>
            <a:r>
              <a:rPr lang="en-US" altLang="zh-CN" dirty="0"/>
              <a:t>M(1,3,5,7)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10656951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K-map: </a:t>
            </a:r>
            <a:r>
              <a:rPr dirty="0"/>
              <a:t>all possible</a:t>
            </a:r>
            <a:r>
              <a:rPr spc="-5" dirty="0"/>
              <a:t> 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0" dirty="0"/>
              <a:t> </a:t>
            </a:r>
            <a:r>
              <a:rPr dirty="0"/>
              <a:t>sum </a:t>
            </a:r>
            <a:r>
              <a:rPr spc="-5" dirty="0"/>
              <a:t>of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911427"/>
            <a:ext cx="50012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5" dirty="0">
                <a:latin typeface="Calibri Light"/>
                <a:cs typeface="Calibri Light"/>
              </a:rPr>
              <a:t>products</a:t>
            </a:r>
            <a:r>
              <a:rPr sz="4400" b="0" spc="-35" dirty="0">
                <a:latin typeface="Calibri Light"/>
                <a:cs typeface="Calibri Light"/>
              </a:rPr>
              <a:t> </a:t>
            </a:r>
            <a:r>
              <a:rPr sz="4400" b="0" spc="-15" dirty="0">
                <a:latin typeface="Calibri Light"/>
                <a:cs typeface="Calibri Light"/>
              </a:rPr>
              <a:t>expressions?</a:t>
            </a:r>
            <a:endParaRPr sz="4400" dirty="0">
              <a:latin typeface="Calibri Light"/>
              <a:cs typeface="Calibri Ligh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9714" y="3139694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83538" y="3393135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3538" y="3942333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3538" y="4490973"/>
            <a:ext cx="2571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1141" y="2706370"/>
            <a:ext cx="189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870" algn="l"/>
                <a:tab pos="1104265" algn="l"/>
                <a:tab pos="1649095" algn="l"/>
              </a:tabLst>
            </a:pPr>
            <a:r>
              <a:rPr sz="1800" dirty="0">
                <a:latin typeface="Calibri"/>
                <a:cs typeface="Calibri"/>
              </a:rPr>
              <a:t>00	01	11	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6077" y="2846578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2260" y="2356865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95044" y="2636520"/>
            <a:ext cx="541655" cy="509270"/>
          </a:xfrm>
          <a:custGeom>
            <a:avLst/>
            <a:gdLst/>
            <a:ahLst/>
            <a:cxnLst/>
            <a:rect l="l" t="t" r="r" b="b"/>
            <a:pathLst>
              <a:path w="541655" h="509269">
                <a:moveTo>
                  <a:pt x="0" y="0"/>
                </a:moveTo>
                <a:lnTo>
                  <a:pt x="541401" y="5087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34178" y="2593975"/>
            <a:ext cx="27844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Essential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Implicants: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34178" y="4273677"/>
            <a:ext cx="1442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∑</a:t>
            </a:r>
            <a:r>
              <a:rPr lang="en-US" altLang="zh-CN" dirty="0"/>
              <a:t>M(1,3,5,7)</a:t>
            </a:r>
            <a:endParaRPr sz="1800" dirty="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52978" y="5103114"/>
            <a:ext cx="1028700" cy="927100"/>
          </a:xfrm>
          <a:custGeom>
            <a:avLst/>
            <a:gdLst/>
            <a:ahLst/>
            <a:cxnLst/>
            <a:rect l="l" t="t" r="r" b="b"/>
            <a:pathLst>
              <a:path w="1028700" h="927100">
                <a:moveTo>
                  <a:pt x="874268" y="0"/>
                </a:moveTo>
                <a:lnTo>
                  <a:pt x="923101" y="7867"/>
                </a:lnTo>
                <a:lnTo>
                  <a:pt x="965496" y="29780"/>
                </a:lnTo>
                <a:lnTo>
                  <a:pt x="998919" y="63203"/>
                </a:lnTo>
                <a:lnTo>
                  <a:pt x="1020832" y="105598"/>
                </a:lnTo>
                <a:lnTo>
                  <a:pt x="1028700" y="154432"/>
                </a:lnTo>
                <a:lnTo>
                  <a:pt x="1028700" y="772160"/>
                </a:lnTo>
                <a:lnTo>
                  <a:pt x="1020832" y="820973"/>
                </a:lnTo>
                <a:lnTo>
                  <a:pt x="998919" y="863366"/>
                </a:lnTo>
                <a:lnTo>
                  <a:pt x="965496" y="896796"/>
                </a:lnTo>
                <a:lnTo>
                  <a:pt x="923101" y="918719"/>
                </a:lnTo>
                <a:lnTo>
                  <a:pt x="874268" y="926592"/>
                </a:lnTo>
                <a:lnTo>
                  <a:pt x="154432" y="926592"/>
                </a:lnTo>
                <a:lnTo>
                  <a:pt x="105598" y="918719"/>
                </a:lnTo>
                <a:lnTo>
                  <a:pt x="63203" y="896796"/>
                </a:lnTo>
                <a:lnTo>
                  <a:pt x="29780" y="863366"/>
                </a:lnTo>
                <a:lnTo>
                  <a:pt x="7867" y="820973"/>
                </a:lnTo>
                <a:lnTo>
                  <a:pt x="0" y="772160"/>
                </a:lnTo>
                <a:lnTo>
                  <a:pt x="0" y="154432"/>
                </a:lnTo>
                <a:lnTo>
                  <a:pt x="7867" y="105598"/>
                </a:lnTo>
                <a:lnTo>
                  <a:pt x="29780" y="63203"/>
                </a:lnTo>
                <a:lnTo>
                  <a:pt x="63203" y="29780"/>
                </a:lnTo>
                <a:lnTo>
                  <a:pt x="105598" y="7867"/>
                </a:lnTo>
                <a:lnTo>
                  <a:pt x="154432" y="0"/>
                </a:lnTo>
                <a:lnTo>
                  <a:pt x="874268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47060" y="5829300"/>
            <a:ext cx="1191895" cy="443865"/>
          </a:xfrm>
          <a:custGeom>
            <a:avLst/>
            <a:gdLst/>
            <a:ahLst/>
            <a:cxnLst/>
            <a:rect l="l" t="t" r="r" b="b"/>
            <a:pathLst>
              <a:path w="1191895" h="443864">
                <a:moveTo>
                  <a:pt x="1191767" y="0"/>
                </a:moveTo>
                <a:lnTo>
                  <a:pt x="0" y="0"/>
                </a:lnTo>
                <a:lnTo>
                  <a:pt x="0" y="443484"/>
                </a:lnTo>
                <a:lnTo>
                  <a:pt x="1191767" y="443484"/>
                </a:lnTo>
                <a:lnTo>
                  <a:pt x="11917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9221851" y="1304163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3252978" y="2649473"/>
            <a:ext cx="1028700" cy="927100"/>
          </a:xfrm>
          <a:custGeom>
            <a:avLst/>
            <a:gdLst/>
            <a:ahLst/>
            <a:cxnLst/>
            <a:rect l="l" t="t" r="r" b="b"/>
            <a:pathLst>
              <a:path w="1028700" h="927100">
                <a:moveTo>
                  <a:pt x="874268" y="0"/>
                </a:moveTo>
                <a:lnTo>
                  <a:pt x="923101" y="7867"/>
                </a:lnTo>
                <a:lnTo>
                  <a:pt x="965496" y="29780"/>
                </a:lnTo>
                <a:lnTo>
                  <a:pt x="998919" y="63203"/>
                </a:lnTo>
                <a:lnTo>
                  <a:pt x="1020832" y="105598"/>
                </a:lnTo>
                <a:lnTo>
                  <a:pt x="1028700" y="154431"/>
                </a:lnTo>
                <a:lnTo>
                  <a:pt x="1028700" y="772160"/>
                </a:lnTo>
                <a:lnTo>
                  <a:pt x="1020832" y="820993"/>
                </a:lnTo>
                <a:lnTo>
                  <a:pt x="998919" y="863388"/>
                </a:lnTo>
                <a:lnTo>
                  <a:pt x="965496" y="896811"/>
                </a:lnTo>
                <a:lnTo>
                  <a:pt x="923101" y="918724"/>
                </a:lnTo>
                <a:lnTo>
                  <a:pt x="874268" y="926591"/>
                </a:lnTo>
                <a:lnTo>
                  <a:pt x="154432" y="926591"/>
                </a:lnTo>
                <a:lnTo>
                  <a:pt x="105598" y="918724"/>
                </a:lnTo>
                <a:lnTo>
                  <a:pt x="63203" y="896811"/>
                </a:lnTo>
                <a:lnTo>
                  <a:pt x="29780" y="863388"/>
                </a:lnTo>
                <a:lnTo>
                  <a:pt x="7867" y="820993"/>
                </a:lnTo>
                <a:lnTo>
                  <a:pt x="0" y="772160"/>
                </a:lnTo>
                <a:lnTo>
                  <a:pt x="0" y="154431"/>
                </a:lnTo>
                <a:lnTo>
                  <a:pt x="7867" y="105598"/>
                </a:lnTo>
                <a:lnTo>
                  <a:pt x="29780" y="63203"/>
                </a:lnTo>
                <a:lnTo>
                  <a:pt x="63203" y="29780"/>
                </a:lnTo>
                <a:lnTo>
                  <a:pt x="105598" y="7867"/>
                </a:lnTo>
                <a:lnTo>
                  <a:pt x="154432" y="0"/>
                </a:lnTo>
                <a:lnTo>
                  <a:pt x="874268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76955" y="2490216"/>
            <a:ext cx="1310640" cy="287020"/>
          </a:xfrm>
          <a:custGeom>
            <a:avLst/>
            <a:gdLst/>
            <a:ahLst/>
            <a:cxnLst/>
            <a:rect l="l" t="t" r="r" b="b"/>
            <a:pathLst>
              <a:path w="1310639" h="287019">
                <a:moveTo>
                  <a:pt x="1310640" y="0"/>
                </a:moveTo>
                <a:lnTo>
                  <a:pt x="0" y="0"/>
                </a:lnTo>
                <a:lnTo>
                  <a:pt x="0" y="286512"/>
                </a:lnTo>
                <a:lnTo>
                  <a:pt x="1310640" y="286512"/>
                </a:lnTo>
                <a:lnTo>
                  <a:pt x="1310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100072" y="3857244"/>
            <a:ext cx="1066800" cy="1068705"/>
            <a:chOff x="2100072" y="3857244"/>
            <a:chExt cx="1066800" cy="1068705"/>
          </a:xfrm>
        </p:grpSpPr>
        <p:sp>
          <p:nvSpPr>
            <p:cNvPr id="22" name="object 22"/>
            <p:cNvSpPr/>
            <p:nvPr/>
          </p:nvSpPr>
          <p:spPr>
            <a:xfrm>
              <a:off x="2119122" y="3876294"/>
              <a:ext cx="1028700" cy="1030605"/>
            </a:xfrm>
            <a:custGeom>
              <a:avLst/>
              <a:gdLst/>
              <a:ahLst/>
              <a:cxnLst/>
              <a:rect l="l" t="t" r="r" b="b"/>
              <a:pathLst>
                <a:path w="1028700" h="1030604">
                  <a:moveTo>
                    <a:pt x="857250" y="0"/>
                  </a:moveTo>
                  <a:lnTo>
                    <a:pt x="902846" y="6120"/>
                  </a:lnTo>
                  <a:lnTo>
                    <a:pt x="943807" y="23396"/>
                  </a:lnTo>
                  <a:lnTo>
                    <a:pt x="978503" y="50196"/>
                  </a:lnTo>
                  <a:lnTo>
                    <a:pt x="1005303" y="84892"/>
                  </a:lnTo>
                  <a:lnTo>
                    <a:pt x="1022579" y="125853"/>
                  </a:lnTo>
                  <a:lnTo>
                    <a:pt x="1028700" y="171449"/>
                  </a:lnTo>
                  <a:lnTo>
                    <a:pt x="1028700" y="858773"/>
                  </a:lnTo>
                  <a:lnTo>
                    <a:pt x="1022579" y="904370"/>
                  </a:lnTo>
                  <a:lnTo>
                    <a:pt x="1005303" y="945331"/>
                  </a:lnTo>
                  <a:lnTo>
                    <a:pt x="978503" y="980027"/>
                  </a:lnTo>
                  <a:lnTo>
                    <a:pt x="943807" y="1006827"/>
                  </a:lnTo>
                  <a:lnTo>
                    <a:pt x="902846" y="1024103"/>
                  </a:lnTo>
                  <a:lnTo>
                    <a:pt x="857250" y="1030223"/>
                  </a:lnTo>
                  <a:lnTo>
                    <a:pt x="171450" y="1030223"/>
                  </a:lnTo>
                  <a:lnTo>
                    <a:pt x="125853" y="1024103"/>
                  </a:lnTo>
                  <a:lnTo>
                    <a:pt x="84892" y="1006827"/>
                  </a:lnTo>
                  <a:lnTo>
                    <a:pt x="50196" y="980027"/>
                  </a:lnTo>
                  <a:lnTo>
                    <a:pt x="23396" y="945331"/>
                  </a:lnTo>
                  <a:lnTo>
                    <a:pt x="6120" y="904370"/>
                  </a:lnTo>
                  <a:lnTo>
                    <a:pt x="0" y="858773"/>
                  </a:lnTo>
                  <a:lnTo>
                    <a:pt x="0" y="171449"/>
                  </a:lnTo>
                  <a:lnTo>
                    <a:pt x="6120" y="125853"/>
                  </a:lnTo>
                  <a:lnTo>
                    <a:pt x="23396" y="84892"/>
                  </a:lnTo>
                  <a:lnTo>
                    <a:pt x="50196" y="50196"/>
                  </a:lnTo>
                  <a:lnTo>
                    <a:pt x="84892" y="23396"/>
                  </a:lnTo>
                  <a:lnTo>
                    <a:pt x="125853" y="6120"/>
                  </a:lnTo>
                  <a:lnTo>
                    <a:pt x="171450" y="0"/>
                  </a:lnTo>
                  <a:lnTo>
                    <a:pt x="857250" y="0"/>
                  </a:lnTo>
                  <a:close/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9646" y="4143502"/>
              <a:ext cx="117856" cy="96520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2253" y="3381502"/>
            <a:ext cx="119380" cy="9652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33573" y="3273297"/>
            <a:ext cx="117856" cy="9651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3817" y="4437634"/>
            <a:ext cx="117856" cy="949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F0EBFE6-E25F-B44A-BBA4-75C4D3053544}"/>
              </a:ext>
            </a:extLst>
          </p:cNvPr>
          <p:cNvSpPr txBox="1"/>
          <p:nvPr/>
        </p:nvSpPr>
        <p:spPr>
          <a:xfrm>
            <a:off x="5105400" y="336981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∑</a:t>
            </a:r>
            <a:r>
              <a:rPr lang="en-US" altLang="zh-CN" dirty="0"/>
              <a:t>M(8,10,12,14)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10741661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K-map: </a:t>
            </a:r>
            <a:r>
              <a:rPr dirty="0"/>
              <a:t>all possible</a:t>
            </a:r>
            <a:r>
              <a:rPr spc="-5" dirty="0"/>
              <a:t> 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0" dirty="0"/>
              <a:t> </a:t>
            </a:r>
            <a:r>
              <a:rPr dirty="0"/>
              <a:t>sum </a:t>
            </a:r>
            <a:r>
              <a:rPr spc="-5" dirty="0"/>
              <a:t>of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638122"/>
            <a:ext cx="7028180" cy="1400175"/>
          </a:xfrm>
          <a:prstGeom prst="rect">
            <a:avLst/>
          </a:prstGeom>
        </p:spPr>
        <p:txBody>
          <a:bodyPr vert="horz" wrap="square" lIns="0" tIns="286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5"/>
              </a:spcBef>
            </a:pPr>
            <a:r>
              <a:rPr sz="4400" b="0" spc="-15" dirty="0">
                <a:latin typeface="Calibri Light"/>
                <a:cs typeface="Calibri Light"/>
              </a:rPr>
              <a:t>products</a:t>
            </a:r>
            <a:r>
              <a:rPr sz="4400" b="0" spc="-30" dirty="0">
                <a:latin typeface="Calibri Light"/>
                <a:cs typeface="Calibri Light"/>
              </a:rPr>
              <a:t> </a:t>
            </a:r>
            <a:r>
              <a:rPr sz="4400" b="0" spc="-15" dirty="0">
                <a:latin typeface="Calibri Light"/>
                <a:cs typeface="Calibri Light"/>
              </a:rPr>
              <a:t>expressions?</a:t>
            </a:r>
            <a:endParaRPr sz="4400">
              <a:latin typeface="Calibri Light"/>
              <a:cs typeface="Calibri Light"/>
            </a:endParaRPr>
          </a:p>
          <a:p>
            <a:pPr marL="4255135">
              <a:lnSpc>
                <a:spcPct val="100000"/>
              </a:lnSpc>
              <a:spcBef>
                <a:spcPts val="985"/>
              </a:spcBef>
            </a:pPr>
            <a:r>
              <a:rPr sz="2000" spc="-5" dirty="0">
                <a:latin typeface="Calibri"/>
                <a:cs typeface="Calibri"/>
              </a:rPr>
              <a:t>Essential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Prime Implicants: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9714" y="3139694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83538" y="3393135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3538" y="3942333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3538" y="4490973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3538" y="503999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71141" y="2706370"/>
            <a:ext cx="189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870" algn="l"/>
                <a:tab pos="1104265" algn="l"/>
                <a:tab pos="1649095" algn="l"/>
              </a:tabLst>
            </a:pPr>
            <a:r>
              <a:rPr sz="1800" dirty="0">
                <a:latin typeface="Calibri"/>
                <a:cs typeface="Calibri"/>
              </a:rPr>
              <a:t>00	01	11	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86077" y="2846578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2260" y="2356865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59755" y="3112770"/>
            <a:ext cx="1442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∑</a:t>
            </a:r>
            <a:r>
              <a:rPr lang="en-US" altLang="zh-CN" dirty="0"/>
              <a:t>M(1,3,5,7)</a:t>
            </a:r>
            <a:endParaRPr sz="1800" dirty="0">
              <a:latin typeface="Cambria Math"/>
              <a:cs typeface="Cambria Math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59755" y="3891788"/>
            <a:ext cx="29343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Prime Implicants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that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cover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circled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cells: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34604" y="3912742"/>
            <a:ext cx="613410" cy="280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095"/>
              </a:lnSpc>
            </a:pP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252978" y="5103114"/>
            <a:ext cx="1028700" cy="927100"/>
          </a:xfrm>
          <a:custGeom>
            <a:avLst/>
            <a:gdLst/>
            <a:ahLst/>
            <a:cxnLst/>
            <a:rect l="l" t="t" r="r" b="b"/>
            <a:pathLst>
              <a:path w="1028700" h="927100">
                <a:moveTo>
                  <a:pt x="874268" y="0"/>
                </a:moveTo>
                <a:lnTo>
                  <a:pt x="923101" y="7867"/>
                </a:lnTo>
                <a:lnTo>
                  <a:pt x="965496" y="29780"/>
                </a:lnTo>
                <a:lnTo>
                  <a:pt x="998919" y="63203"/>
                </a:lnTo>
                <a:lnTo>
                  <a:pt x="1020832" y="105598"/>
                </a:lnTo>
                <a:lnTo>
                  <a:pt x="1028700" y="154432"/>
                </a:lnTo>
                <a:lnTo>
                  <a:pt x="1028700" y="772160"/>
                </a:lnTo>
                <a:lnTo>
                  <a:pt x="1020832" y="820973"/>
                </a:lnTo>
                <a:lnTo>
                  <a:pt x="998919" y="863366"/>
                </a:lnTo>
                <a:lnTo>
                  <a:pt x="965496" y="896796"/>
                </a:lnTo>
                <a:lnTo>
                  <a:pt x="923101" y="918719"/>
                </a:lnTo>
                <a:lnTo>
                  <a:pt x="874268" y="926592"/>
                </a:lnTo>
                <a:lnTo>
                  <a:pt x="154432" y="926592"/>
                </a:lnTo>
                <a:lnTo>
                  <a:pt x="105598" y="918719"/>
                </a:lnTo>
                <a:lnTo>
                  <a:pt x="63203" y="896796"/>
                </a:lnTo>
                <a:lnTo>
                  <a:pt x="29780" y="863366"/>
                </a:lnTo>
                <a:lnTo>
                  <a:pt x="7867" y="820973"/>
                </a:lnTo>
                <a:lnTo>
                  <a:pt x="0" y="772160"/>
                </a:lnTo>
                <a:lnTo>
                  <a:pt x="0" y="154432"/>
                </a:lnTo>
                <a:lnTo>
                  <a:pt x="7867" y="105598"/>
                </a:lnTo>
                <a:lnTo>
                  <a:pt x="29780" y="63203"/>
                </a:lnTo>
                <a:lnTo>
                  <a:pt x="63203" y="29780"/>
                </a:lnTo>
                <a:lnTo>
                  <a:pt x="105598" y="7867"/>
                </a:lnTo>
                <a:lnTo>
                  <a:pt x="154432" y="0"/>
                </a:lnTo>
                <a:lnTo>
                  <a:pt x="874268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47060" y="5829300"/>
            <a:ext cx="1191895" cy="443865"/>
          </a:xfrm>
          <a:custGeom>
            <a:avLst/>
            <a:gdLst/>
            <a:ahLst/>
            <a:cxnLst/>
            <a:rect l="l" t="t" r="r" b="b"/>
            <a:pathLst>
              <a:path w="1191895" h="443864">
                <a:moveTo>
                  <a:pt x="1191767" y="0"/>
                </a:moveTo>
                <a:lnTo>
                  <a:pt x="0" y="0"/>
                </a:lnTo>
                <a:lnTo>
                  <a:pt x="0" y="443484"/>
                </a:lnTo>
                <a:lnTo>
                  <a:pt x="1191767" y="443484"/>
                </a:lnTo>
                <a:lnTo>
                  <a:pt x="11917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9221851" y="1304163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7" name="object 37"/>
          <p:cNvSpPr/>
          <p:nvPr/>
        </p:nvSpPr>
        <p:spPr>
          <a:xfrm>
            <a:off x="3076955" y="2490216"/>
            <a:ext cx="1310640" cy="287020"/>
          </a:xfrm>
          <a:custGeom>
            <a:avLst/>
            <a:gdLst/>
            <a:ahLst/>
            <a:cxnLst/>
            <a:rect l="l" t="t" r="r" b="b"/>
            <a:pathLst>
              <a:path w="1310639" h="287019">
                <a:moveTo>
                  <a:pt x="1310640" y="0"/>
                </a:moveTo>
                <a:lnTo>
                  <a:pt x="0" y="0"/>
                </a:lnTo>
                <a:lnTo>
                  <a:pt x="0" y="286512"/>
                </a:lnTo>
                <a:lnTo>
                  <a:pt x="1310640" y="286512"/>
                </a:lnTo>
                <a:lnTo>
                  <a:pt x="1310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2253" y="3381502"/>
            <a:ext cx="119380" cy="96520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2100072" y="3217164"/>
            <a:ext cx="2251075" cy="2270760"/>
            <a:chOff x="2100072" y="3217164"/>
            <a:chExt cx="2251075" cy="2270760"/>
          </a:xfrm>
        </p:grpSpPr>
        <p:sp>
          <p:nvSpPr>
            <p:cNvPr id="40" name="object 40"/>
            <p:cNvSpPr/>
            <p:nvPr/>
          </p:nvSpPr>
          <p:spPr>
            <a:xfrm>
              <a:off x="2119122" y="3876294"/>
              <a:ext cx="1028700" cy="1030605"/>
            </a:xfrm>
            <a:custGeom>
              <a:avLst/>
              <a:gdLst/>
              <a:ahLst/>
              <a:cxnLst/>
              <a:rect l="l" t="t" r="r" b="b"/>
              <a:pathLst>
                <a:path w="1028700" h="1030604">
                  <a:moveTo>
                    <a:pt x="857250" y="0"/>
                  </a:moveTo>
                  <a:lnTo>
                    <a:pt x="902846" y="6120"/>
                  </a:lnTo>
                  <a:lnTo>
                    <a:pt x="943807" y="23396"/>
                  </a:lnTo>
                  <a:lnTo>
                    <a:pt x="978503" y="50196"/>
                  </a:lnTo>
                  <a:lnTo>
                    <a:pt x="1005303" y="84892"/>
                  </a:lnTo>
                  <a:lnTo>
                    <a:pt x="1022579" y="125853"/>
                  </a:lnTo>
                  <a:lnTo>
                    <a:pt x="1028700" y="171449"/>
                  </a:lnTo>
                  <a:lnTo>
                    <a:pt x="1028700" y="858773"/>
                  </a:lnTo>
                  <a:lnTo>
                    <a:pt x="1022579" y="904370"/>
                  </a:lnTo>
                  <a:lnTo>
                    <a:pt x="1005303" y="945331"/>
                  </a:lnTo>
                  <a:lnTo>
                    <a:pt x="978503" y="980027"/>
                  </a:lnTo>
                  <a:lnTo>
                    <a:pt x="943807" y="1006827"/>
                  </a:lnTo>
                  <a:lnTo>
                    <a:pt x="902846" y="1024103"/>
                  </a:lnTo>
                  <a:lnTo>
                    <a:pt x="857250" y="1030223"/>
                  </a:lnTo>
                  <a:lnTo>
                    <a:pt x="171450" y="1030223"/>
                  </a:lnTo>
                  <a:lnTo>
                    <a:pt x="125853" y="1024103"/>
                  </a:lnTo>
                  <a:lnTo>
                    <a:pt x="84892" y="1006827"/>
                  </a:lnTo>
                  <a:lnTo>
                    <a:pt x="50196" y="980027"/>
                  </a:lnTo>
                  <a:lnTo>
                    <a:pt x="23396" y="945331"/>
                  </a:lnTo>
                  <a:lnTo>
                    <a:pt x="6120" y="904370"/>
                  </a:lnTo>
                  <a:lnTo>
                    <a:pt x="0" y="858773"/>
                  </a:lnTo>
                  <a:lnTo>
                    <a:pt x="0" y="171449"/>
                  </a:lnTo>
                  <a:lnTo>
                    <a:pt x="6120" y="125853"/>
                  </a:lnTo>
                  <a:lnTo>
                    <a:pt x="23396" y="84892"/>
                  </a:lnTo>
                  <a:lnTo>
                    <a:pt x="50196" y="50196"/>
                  </a:lnTo>
                  <a:lnTo>
                    <a:pt x="84892" y="23396"/>
                  </a:lnTo>
                  <a:lnTo>
                    <a:pt x="125853" y="6120"/>
                  </a:lnTo>
                  <a:lnTo>
                    <a:pt x="171450" y="0"/>
                  </a:lnTo>
                  <a:lnTo>
                    <a:pt x="857250" y="0"/>
                  </a:lnTo>
                  <a:close/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9646" y="4143502"/>
              <a:ext cx="117856" cy="9652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123694" y="4429506"/>
              <a:ext cx="2208530" cy="1039494"/>
            </a:xfrm>
            <a:custGeom>
              <a:avLst/>
              <a:gdLst/>
              <a:ahLst/>
              <a:cxnLst/>
              <a:rect l="l" t="t" r="r" b="b"/>
              <a:pathLst>
                <a:path w="2208529" h="1039495">
                  <a:moveTo>
                    <a:pt x="2091690" y="0"/>
                  </a:moveTo>
                  <a:lnTo>
                    <a:pt x="2117478" y="5214"/>
                  </a:lnTo>
                  <a:lnTo>
                    <a:pt x="2138553" y="19431"/>
                  </a:lnTo>
                  <a:lnTo>
                    <a:pt x="2152769" y="40505"/>
                  </a:lnTo>
                  <a:lnTo>
                    <a:pt x="2157984" y="66294"/>
                  </a:lnTo>
                  <a:lnTo>
                    <a:pt x="2157984" y="331470"/>
                  </a:lnTo>
                  <a:lnTo>
                    <a:pt x="2152769" y="357258"/>
                  </a:lnTo>
                  <a:lnTo>
                    <a:pt x="2138553" y="378333"/>
                  </a:lnTo>
                  <a:lnTo>
                    <a:pt x="2117478" y="392549"/>
                  </a:lnTo>
                  <a:lnTo>
                    <a:pt x="2091690" y="397764"/>
                  </a:lnTo>
                  <a:lnTo>
                    <a:pt x="66293" y="397764"/>
                  </a:lnTo>
                  <a:lnTo>
                    <a:pt x="40505" y="392549"/>
                  </a:lnTo>
                  <a:lnTo>
                    <a:pt x="19431" y="378333"/>
                  </a:lnTo>
                  <a:lnTo>
                    <a:pt x="5214" y="357258"/>
                  </a:lnTo>
                  <a:lnTo>
                    <a:pt x="0" y="331470"/>
                  </a:lnTo>
                  <a:lnTo>
                    <a:pt x="0" y="66294"/>
                  </a:lnTo>
                  <a:lnTo>
                    <a:pt x="5214" y="40505"/>
                  </a:lnTo>
                  <a:lnTo>
                    <a:pt x="19431" y="19431"/>
                  </a:lnTo>
                  <a:lnTo>
                    <a:pt x="40505" y="5214"/>
                  </a:lnTo>
                  <a:lnTo>
                    <a:pt x="66293" y="0"/>
                  </a:lnTo>
                  <a:lnTo>
                    <a:pt x="2091690" y="0"/>
                  </a:lnTo>
                  <a:close/>
                </a:path>
                <a:path w="2208529" h="1039495">
                  <a:moveTo>
                    <a:pt x="1488185" y="111252"/>
                  </a:moveTo>
                  <a:lnTo>
                    <a:pt x="1537094" y="119134"/>
                  </a:lnTo>
                  <a:lnTo>
                    <a:pt x="1579558" y="141085"/>
                  </a:lnTo>
                  <a:lnTo>
                    <a:pt x="1613038" y="174565"/>
                  </a:lnTo>
                  <a:lnTo>
                    <a:pt x="1634989" y="217029"/>
                  </a:lnTo>
                  <a:lnTo>
                    <a:pt x="1642871" y="265938"/>
                  </a:lnTo>
                  <a:lnTo>
                    <a:pt x="1642871" y="884682"/>
                  </a:lnTo>
                  <a:lnTo>
                    <a:pt x="1634989" y="933590"/>
                  </a:lnTo>
                  <a:lnTo>
                    <a:pt x="1613038" y="976054"/>
                  </a:lnTo>
                  <a:lnTo>
                    <a:pt x="1579558" y="1009534"/>
                  </a:lnTo>
                  <a:lnTo>
                    <a:pt x="1537094" y="1031485"/>
                  </a:lnTo>
                  <a:lnTo>
                    <a:pt x="1488185" y="1039368"/>
                  </a:lnTo>
                  <a:lnTo>
                    <a:pt x="657606" y="1039368"/>
                  </a:lnTo>
                  <a:lnTo>
                    <a:pt x="608697" y="1031485"/>
                  </a:lnTo>
                  <a:lnTo>
                    <a:pt x="566233" y="1009534"/>
                  </a:lnTo>
                  <a:lnTo>
                    <a:pt x="532753" y="976054"/>
                  </a:lnTo>
                  <a:lnTo>
                    <a:pt x="510802" y="933590"/>
                  </a:lnTo>
                  <a:lnTo>
                    <a:pt x="502919" y="884682"/>
                  </a:lnTo>
                  <a:lnTo>
                    <a:pt x="502919" y="265938"/>
                  </a:lnTo>
                  <a:lnTo>
                    <a:pt x="510802" y="217029"/>
                  </a:lnTo>
                  <a:lnTo>
                    <a:pt x="532753" y="174565"/>
                  </a:lnTo>
                  <a:lnTo>
                    <a:pt x="566233" y="141085"/>
                  </a:lnTo>
                  <a:lnTo>
                    <a:pt x="608697" y="119134"/>
                  </a:lnTo>
                  <a:lnTo>
                    <a:pt x="657606" y="111252"/>
                  </a:lnTo>
                  <a:lnTo>
                    <a:pt x="1488185" y="111252"/>
                  </a:lnTo>
                  <a:close/>
                </a:path>
                <a:path w="2208529" h="1039495">
                  <a:moveTo>
                    <a:pt x="2053844" y="73152"/>
                  </a:moveTo>
                  <a:lnTo>
                    <a:pt x="2102677" y="81019"/>
                  </a:lnTo>
                  <a:lnTo>
                    <a:pt x="2145072" y="102932"/>
                  </a:lnTo>
                  <a:lnTo>
                    <a:pt x="2178495" y="136355"/>
                  </a:lnTo>
                  <a:lnTo>
                    <a:pt x="2200408" y="178750"/>
                  </a:lnTo>
                  <a:lnTo>
                    <a:pt x="2208276" y="227584"/>
                  </a:lnTo>
                  <a:lnTo>
                    <a:pt x="2208276" y="845312"/>
                  </a:lnTo>
                  <a:lnTo>
                    <a:pt x="2200408" y="894145"/>
                  </a:lnTo>
                  <a:lnTo>
                    <a:pt x="2178495" y="936540"/>
                  </a:lnTo>
                  <a:lnTo>
                    <a:pt x="2145072" y="969963"/>
                  </a:lnTo>
                  <a:lnTo>
                    <a:pt x="2102677" y="991876"/>
                  </a:lnTo>
                  <a:lnTo>
                    <a:pt x="2053844" y="999744"/>
                  </a:lnTo>
                  <a:lnTo>
                    <a:pt x="1222756" y="999744"/>
                  </a:lnTo>
                  <a:lnTo>
                    <a:pt x="1173922" y="991876"/>
                  </a:lnTo>
                  <a:lnTo>
                    <a:pt x="1131527" y="969963"/>
                  </a:lnTo>
                  <a:lnTo>
                    <a:pt x="1098104" y="936540"/>
                  </a:lnTo>
                  <a:lnTo>
                    <a:pt x="1076191" y="894145"/>
                  </a:lnTo>
                  <a:lnTo>
                    <a:pt x="1068324" y="845312"/>
                  </a:lnTo>
                  <a:lnTo>
                    <a:pt x="1068324" y="227584"/>
                  </a:lnTo>
                  <a:lnTo>
                    <a:pt x="1076191" y="178750"/>
                  </a:lnTo>
                  <a:lnTo>
                    <a:pt x="1098104" y="136355"/>
                  </a:lnTo>
                  <a:lnTo>
                    <a:pt x="1131527" y="102932"/>
                  </a:lnTo>
                  <a:lnTo>
                    <a:pt x="1173922" y="81019"/>
                  </a:lnTo>
                  <a:lnTo>
                    <a:pt x="1222756" y="73152"/>
                  </a:lnTo>
                  <a:lnTo>
                    <a:pt x="2053844" y="73152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3574" y="3273298"/>
              <a:ext cx="117856" cy="9651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119122" y="3236214"/>
              <a:ext cx="455930" cy="927100"/>
            </a:xfrm>
            <a:custGeom>
              <a:avLst/>
              <a:gdLst/>
              <a:ahLst/>
              <a:cxnLst/>
              <a:rect l="l" t="t" r="r" b="b"/>
              <a:pathLst>
                <a:path w="455930" h="927100">
                  <a:moveTo>
                    <a:pt x="379729" y="0"/>
                  </a:moveTo>
                  <a:lnTo>
                    <a:pt x="409277" y="5972"/>
                  </a:lnTo>
                  <a:lnTo>
                    <a:pt x="433419" y="22256"/>
                  </a:lnTo>
                  <a:lnTo>
                    <a:pt x="449703" y="46398"/>
                  </a:lnTo>
                  <a:lnTo>
                    <a:pt x="455675" y="75946"/>
                  </a:lnTo>
                  <a:lnTo>
                    <a:pt x="455675" y="850646"/>
                  </a:lnTo>
                  <a:lnTo>
                    <a:pt x="449703" y="880193"/>
                  </a:lnTo>
                  <a:lnTo>
                    <a:pt x="433419" y="904335"/>
                  </a:lnTo>
                  <a:lnTo>
                    <a:pt x="409277" y="920619"/>
                  </a:lnTo>
                  <a:lnTo>
                    <a:pt x="379729" y="926592"/>
                  </a:lnTo>
                  <a:lnTo>
                    <a:pt x="75945" y="926592"/>
                  </a:lnTo>
                  <a:lnTo>
                    <a:pt x="46398" y="920619"/>
                  </a:lnTo>
                  <a:lnTo>
                    <a:pt x="22256" y="904335"/>
                  </a:lnTo>
                  <a:lnTo>
                    <a:pt x="5972" y="880193"/>
                  </a:lnTo>
                  <a:lnTo>
                    <a:pt x="0" y="850646"/>
                  </a:lnTo>
                  <a:lnTo>
                    <a:pt x="0" y="75946"/>
                  </a:lnTo>
                  <a:lnTo>
                    <a:pt x="5972" y="46398"/>
                  </a:lnTo>
                  <a:lnTo>
                    <a:pt x="22256" y="22256"/>
                  </a:lnTo>
                  <a:lnTo>
                    <a:pt x="46398" y="5972"/>
                  </a:lnTo>
                  <a:lnTo>
                    <a:pt x="75945" y="0"/>
                  </a:lnTo>
                  <a:lnTo>
                    <a:pt x="379729" y="0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1698498" y="3280409"/>
            <a:ext cx="847725" cy="381000"/>
          </a:xfrm>
          <a:custGeom>
            <a:avLst/>
            <a:gdLst/>
            <a:ahLst/>
            <a:cxnLst/>
            <a:rect l="l" t="t" r="r" b="b"/>
            <a:pathLst>
              <a:path w="847725" h="381000">
                <a:moveTo>
                  <a:pt x="783844" y="0"/>
                </a:moveTo>
                <a:lnTo>
                  <a:pt x="808553" y="4992"/>
                </a:lnTo>
                <a:lnTo>
                  <a:pt x="828738" y="18605"/>
                </a:lnTo>
                <a:lnTo>
                  <a:pt x="842351" y="38790"/>
                </a:lnTo>
                <a:lnTo>
                  <a:pt x="847344" y="63500"/>
                </a:lnTo>
                <a:lnTo>
                  <a:pt x="847344" y="317500"/>
                </a:lnTo>
                <a:lnTo>
                  <a:pt x="842351" y="342209"/>
                </a:lnTo>
                <a:lnTo>
                  <a:pt x="828738" y="362394"/>
                </a:lnTo>
                <a:lnTo>
                  <a:pt x="808553" y="376007"/>
                </a:lnTo>
                <a:lnTo>
                  <a:pt x="783844" y="381000"/>
                </a:lnTo>
                <a:lnTo>
                  <a:pt x="63500" y="381000"/>
                </a:lnTo>
                <a:lnTo>
                  <a:pt x="38790" y="376007"/>
                </a:lnTo>
                <a:lnTo>
                  <a:pt x="18605" y="362394"/>
                </a:lnTo>
                <a:lnTo>
                  <a:pt x="4992" y="342209"/>
                </a:lnTo>
                <a:lnTo>
                  <a:pt x="0" y="317500"/>
                </a:lnTo>
                <a:lnTo>
                  <a:pt x="0" y="63500"/>
                </a:lnTo>
                <a:lnTo>
                  <a:pt x="4992" y="38790"/>
                </a:lnTo>
                <a:lnTo>
                  <a:pt x="18605" y="18605"/>
                </a:lnTo>
                <a:lnTo>
                  <a:pt x="38790" y="4992"/>
                </a:lnTo>
                <a:lnTo>
                  <a:pt x="63500" y="0"/>
                </a:lnTo>
                <a:lnTo>
                  <a:pt x="783844" y="0"/>
                </a:lnTo>
                <a:close/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3233927" y="2630423"/>
            <a:ext cx="1572895" cy="1005840"/>
            <a:chOff x="3233927" y="2630423"/>
            <a:chExt cx="1572895" cy="1005840"/>
          </a:xfrm>
        </p:grpSpPr>
        <p:sp>
          <p:nvSpPr>
            <p:cNvPr id="47" name="object 47"/>
            <p:cNvSpPr/>
            <p:nvPr/>
          </p:nvSpPr>
          <p:spPr>
            <a:xfrm>
              <a:off x="3252977" y="2649473"/>
              <a:ext cx="1028700" cy="927100"/>
            </a:xfrm>
            <a:custGeom>
              <a:avLst/>
              <a:gdLst/>
              <a:ahLst/>
              <a:cxnLst/>
              <a:rect l="l" t="t" r="r" b="b"/>
              <a:pathLst>
                <a:path w="1028700" h="927100">
                  <a:moveTo>
                    <a:pt x="874268" y="0"/>
                  </a:moveTo>
                  <a:lnTo>
                    <a:pt x="923101" y="7867"/>
                  </a:lnTo>
                  <a:lnTo>
                    <a:pt x="965496" y="29780"/>
                  </a:lnTo>
                  <a:lnTo>
                    <a:pt x="998919" y="63203"/>
                  </a:lnTo>
                  <a:lnTo>
                    <a:pt x="1020832" y="105598"/>
                  </a:lnTo>
                  <a:lnTo>
                    <a:pt x="1028700" y="154431"/>
                  </a:lnTo>
                  <a:lnTo>
                    <a:pt x="1028700" y="772160"/>
                  </a:lnTo>
                  <a:lnTo>
                    <a:pt x="1020832" y="820993"/>
                  </a:lnTo>
                  <a:lnTo>
                    <a:pt x="998919" y="863388"/>
                  </a:lnTo>
                  <a:lnTo>
                    <a:pt x="965496" y="896811"/>
                  </a:lnTo>
                  <a:lnTo>
                    <a:pt x="923101" y="918724"/>
                  </a:lnTo>
                  <a:lnTo>
                    <a:pt x="874268" y="926591"/>
                  </a:lnTo>
                  <a:lnTo>
                    <a:pt x="154432" y="926591"/>
                  </a:lnTo>
                  <a:lnTo>
                    <a:pt x="105598" y="918724"/>
                  </a:lnTo>
                  <a:lnTo>
                    <a:pt x="63203" y="896811"/>
                  </a:lnTo>
                  <a:lnTo>
                    <a:pt x="29780" y="863388"/>
                  </a:lnTo>
                  <a:lnTo>
                    <a:pt x="7867" y="820993"/>
                  </a:lnTo>
                  <a:lnTo>
                    <a:pt x="0" y="772160"/>
                  </a:lnTo>
                  <a:lnTo>
                    <a:pt x="0" y="154431"/>
                  </a:lnTo>
                  <a:lnTo>
                    <a:pt x="7867" y="105598"/>
                  </a:lnTo>
                  <a:lnTo>
                    <a:pt x="29780" y="63203"/>
                  </a:lnTo>
                  <a:lnTo>
                    <a:pt x="63203" y="29780"/>
                  </a:lnTo>
                  <a:lnTo>
                    <a:pt x="105598" y="7867"/>
                  </a:lnTo>
                  <a:lnTo>
                    <a:pt x="154432" y="0"/>
                  </a:lnTo>
                  <a:lnTo>
                    <a:pt x="874268" y="0"/>
                  </a:lnTo>
                  <a:close/>
                </a:path>
              </a:pathLst>
            </a:custGeom>
            <a:ln w="381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940301" y="3236213"/>
              <a:ext cx="847725" cy="381000"/>
            </a:xfrm>
            <a:custGeom>
              <a:avLst/>
              <a:gdLst/>
              <a:ahLst/>
              <a:cxnLst/>
              <a:rect l="l" t="t" r="r" b="b"/>
              <a:pathLst>
                <a:path w="847725" h="381000">
                  <a:moveTo>
                    <a:pt x="783844" y="0"/>
                  </a:moveTo>
                  <a:lnTo>
                    <a:pt x="808553" y="4992"/>
                  </a:lnTo>
                  <a:lnTo>
                    <a:pt x="828738" y="18605"/>
                  </a:lnTo>
                  <a:lnTo>
                    <a:pt x="842351" y="38790"/>
                  </a:lnTo>
                  <a:lnTo>
                    <a:pt x="847344" y="63500"/>
                  </a:lnTo>
                  <a:lnTo>
                    <a:pt x="847344" y="317500"/>
                  </a:lnTo>
                  <a:lnTo>
                    <a:pt x="842351" y="342209"/>
                  </a:lnTo>
                  <a:lnTo>
                    <a:pt x="828738" y="362394"/>
                  </a:lnTo>
                  <a:lnTo>
                    <a:pt x="808553" y="376007"/>
                  </a:lnTo>
                  <a:lnTo>
                    <a:pt x="783844" y="381000"/>
                  </a:lnTo>
                  <a:lnTo>
                    <a:pt x="63500" y="381000"/>
                  </a:lnTo>
                  <a:lnTo>
                    <a:pt x="38790" y="376007"/>
                  </a:lnTo>
                  <a:lnTo>
                    <a:pt x="18605" y="362394"/>
                  </a:lnTo>
                  <a:lnTo>
                    <a:pt x="4992" y="342209"/>
                  </a:lnTo>
                  <a:lnTo>
                    <a:pt x="0" y="317500"/>
                  </a:lnTo>
                  <a:lnTo>
                    <a:pt x="0" y="63500"/>
                  </a:lnTo>
                  <a:lnTo>
                    <a:pt x="4992" y="38790"/>
                  </a:lnTo>
                  <a:lnTo>
                    <a:pt x="18605" y="18605"/>
                  </a:lnTo>
                  <a:lnTo>
                    <a:pt x="38790" y="4992"/>
                  </a:lnTo>
                  <a:lnTo>
                    <a:pt x="63500" y="0"/>
                  </a:lnTo>
                  <a:lnTo>
                    <a:pt x="783844" y="0"/>
                  </a:lnTo>
                  <a:close/>
                </a:path>
              </a:pathLst>
            </a:custGeom>
            <a:ln w="381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4500371" y="2926079"/>
            <a:ext cx="388620" cy="1000125"/>
          </a:xfrm>
          <a:custGeom>
            <a:avLst/>
            <a:gdLst/>
            <a:ahLst/>
            <a:cxnLst/>
            <a:rect l="l" t="t" r="r" b="b"/>
            <a:pathLst>
              <a:path w="388620" h="1000125">
                <a:moveTo>
                  <a:pt x="388620" y="0"/>
                </a:moveTo>
                <a:lnTo>
                  <a:pt x="0" y="0"/>
                </a:lnTo>
                <a:lnTo>
                  <a:pt x="0" y="999744"/>
                </a:lnTo>
                <a:lnTo>
                  <a:pt x="388620" y="999744"/>
                </a:lnTo>
                <a:lnTo>
                  <a:pt x="3886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1488694" y="2630170"/>
            <a:ext cx="554355" cy="1452880"/>
            <a:chOff x="1488694" y="2630170"/>
            <a:chExt cx="554355" cy="1452880"/>
          </a:xfrm>
        </p:grpSpPr>
        <p:sp>
          <p:nvSpPr>
            <p:cNvPr id="51" name="object 51"/>
            <p:cNvSpPr/>
            <p:nvPr/>
          </p:nvSpPr>
          <p:spPr>
            <a:xfrm>
              <a:off x="1495044" y="2636520"/>
              <a:ext cx="541655" cy="509270"/>
            </a:xfrm>
            <a:custGeom>
              <a:avLst/>
              <a:gdLst/>
              <a:ahLst/>
              <a:cxnLst/>
              <a:rect l="l" t="t" r="r" b="b"/>
              <a:pathLst>
                <a:path w="541655" h="509269">
                  <a:moveTo>
                    <a:pt x="0" y="0"/>
                  </a:moveTo>
                  <a:lnTo>
                    <a:pt x="541401" y="5087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632204" y="3083052"/>
              <a:ext cx="338455" cy="1000125"/>
            </a:xfrm>
            <a:custGeom>
              <a:avLst/>
              <a:gdLst/>
              <a:ahLst/>
              <a:cxnLst/>
              <a:rect l="l" t="t" r="r" b="b"/>
              <a:pathLst>
                <a:path w="338455" h="1000125">
                  <a:moveTo>
                    <a:pt x="338328" y="0"/>
                  </a:moveTo>
                  <a:lnTo>
                    <a:pt x="0" y="0"/>
                  </a:lnTo>
                  <a:lnTo>
                    <a:pt x="0" y="999744"/>
                  </a:lnTo>
                  <a:lnTo>
                    <a:pt x="338328" y="999744"/>
                  </a:lnTo>
                  <a:lnTo>
                    <a:pt x="338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3817" y="4437634"/>
            <a:ext cx="117856" cy="9499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21EA7AD-0EF1-A04D-AE54-BF84EF446B95}"/>
              </a:ext>
            </a:extLst>
          </p:cNvPr>
          <p:cNvSpPr txBox="1"/>
          <p:nvPr/>
        </p:nvSpPr>
        <p:spPr>
          <a:xfrm>
            <a:off x="5159755" y="2356865"/>
            <a:ext cx="192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∑</a:t>
            </a:r>
            <a:r>
              <a:rPr lang="en-US" altLang="zh-CN" dirty="0"/>
              <a:t>M(8,10,12,14)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DA9D43-2135-8248-B6C6-0F5BAF90A21A}"/>
              </a:ext>
            </a:extLst>
          </p:cNvPr>
          <p:cNvSpPr txBox="1"/>
          <p:nvPr/>
        </p:nvSpPr>
        <p:spPr>
          <a:xfrm>
            <a:off x="5159755" y="4724400"/>
            <a:ext cx="543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∑</a:t>
            </a:r>
            <a:r>
              <a:rPr lang="en-US" altLang="zh-CN" dirty="0"/>
              <a:t>M(3,7,11,15)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dirty="0"/>
              <a:t>∑</a:t>
            </a:r>
            <a:r>
              <a:rPr lang="en-US" altLang="zh-CN" dirty="0"/>
              <a:t>M(6,7,14,15)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dirty="0"/>
              <a:t>∑</a:t>
            </a:r>
            <a:r>
              <a:rPr lang="en-US" altLang="zh-CN" dirty="0"/>
              <a:t>M(10,11,14,15)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AE212F-6EC5-684B-8067-DC640A903B5B}"/>
              </a:ext>
            </a:extLst>
          </p:cNvPr>
          <p:cNvSpPr txBox="1"/>
          <p:nvPr/>
        </p:nvSpPr>
        <p:spPr>
          <a:xfrm>
            <a:off x="5334000" y="5469000"/>
            <a:ext cx="3414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∑</a:t>
            </a:r>
            <a:r>
              <a:rPr lang="en-US" altLang="zh-CN" dirty="0"/>
              <a:t>M(0,1)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dirty="0"/>
              <a:t>∑</a:t>
            </a:r>
            <a:r>
              <a:rPr lang="en-US" altLang="zh-CN" dirty="0"/>
              <a:t>M(0,8)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pc="-5" dirty="0"/>
              <a:t>K-map: </a:t>
            </a:r>
            <a:r>
              <a:rPr dirty="0"/>
              <a:t>all possible</a:t>
            </a:r>
            <a:r>
              <a:rPr spc="-5" dirty="0"/>
              <a:t> 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0" dirty="0"/>
              <a:t> </a:t>
            </a:r>
            <a:r>
              <a:rPr dirty="0"/>
              <a:t>sum </a:t>
            </a:r>
            <a:r>
              <a:rPr spc="-5" dirty="0"/>
              <a:t>of </a:t>
            </a:r>
            <a:r>
              <a:rPr spc="-980" dirty="0"/>
              <a:t> </a:t>
            </a:r>
            <a:r>
              <a:rPr spc="-15" dirty="0"/>
              <a:t>products</a:t>
            </a:r>
            <a:r>
              <a:rPr spc="-25" dirty="0"/>
              <a:t> </a:t>
            </a:r>
            <a:r>
              <a:rPr spc="-15" dirty="0"/>
              <a:t>expressions?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7918"/>
            <a:ext cx="4907915" cy="3093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ad’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a’d</a:t>
            </a:r>
            <a:r>
              <a:rPr sz="2800" spc="-5" dirty="0">
                <a:latin typeface="Calibri"/>
                <a:cs typeface="Calibri"/>
              </a:rPr>
              <a:t> +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a’b’c’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ad’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a’d</a:t>
            </a:r>
            <a:r>
              <a:rPr sz="2800" spc="-5" dirty="0">
                <a:latin typeface="Calibri"/>
                <a:cs typeface="Calibri"/>
              </a:rPr>
              <a:t> 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b’c’d’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ad’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a’d</a:t>
            </a:r>
            <a:r>
              <a:rPr sz="2800" spc="-5" dirty="0">
                <a:latin typeface="Calibri"/>
                <a:cs typeface="Calibri"/>
              </a:rPr>
              <a:t> 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bc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a’b’c’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ad’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a’d</a:t>
            </a:r>
            <a:r>
              <a:rPr sz="2800" spc="-5" dirty="0">
                <a:latin typeface="Calibri"/>
                <a:cs typeface="Calibri"/>
              </a:rPr>
              <a:t> 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bc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75" dirty="0">
                <a:latin typeface="Calibri"/>
                <a:cs typeface="Calibri"/>
              </a:rPr>
              <a:t>b’c’d’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ad’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a’d</a:t>
            </a:r>
            <a:r>
              <a:rPr sz="2800" spc="-5" dirty="0">
                <a:latin typeface="Calibri"/>
                <a:cs typeface="Calibri"/>
              </a:rPr>
              <a:t> +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ac +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a’b’c’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ad’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70" dirty="0">
                <a:latin typeface="Calibri"/>
                <a:cs typeface="Calibri"/>
              </a:rPr>
              <a:t>a’d</a:t>
            </a:r>
            <a:r>
              <a:rPr sz="2800" spc="-5" dirty="0">
                <a:latin typeface="Calibri"/>
                <a:cs typeface="Calibri"/>
              </a:rPr>
              <a:t> +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ac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+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75" dirty="0">
                <a:latin typeface="Calibri"/>
                <a:cs typeface="Calibri"/>
              </a:rPr>
              <a:t>b’c’d’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pc="-5" dirty="0"/>
              <a:t>K-map: </a:t>
            </a:r>
            <a:r>
              <a:rPr dirty="0"/>
              <a:t>all possible </a:t>
            </a:r>
            <a:r>
              <a:rPr spc="-5" dirty="0"/>
              <a:t>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5" dirty="0"/>
              <a:t> </a:t>
            </a:r>
            <a:r>
              <a:rPr spc="-15" dirty="0"/>
              <a:t>product </a:t>
            </a:r>
            <a:r>
              <a:rPr spc="-980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sums</a:t>
            </a:r>
            <a:r>
              <a:rPr spc="-15" dirty="0"/>
              <a:t> expressions?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604250" y="2955417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9714" y="3139694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83538" y="3393135"/>
            <a:ext cx="25717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00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11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1141" y="2706370"/>
            <a:ext cx="189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870" algn="l"/>
                <a:tab pos="1104265" algn="l"/>
                <a:tab pos="1649095" algn="l"/>
              </a:tabLst>
            </a:pPr>
            <a:r>
              <a:rPr sz="1800" dirty="0">
                <a:latin typeface="Calibri"/>
                <a:cs typeface="Calibri"/>
              </a:rPr>
              <a:t>00	01	11	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6077" y="2846578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72260" y="2356865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95044" y="2636520"/>
            <a:ext cx="541655" cy="509270"/>
          </a:xfrm>
          <a:custGeom>
            <a:avLst/>
            <a:gdLst/>
            <a:ahLst/>
            <a:cxnLst/>
            <a:rect l="l" t="t" r="r" b="b"/>
            <a:pathLst>
              <a:path w="541655" h="509269">
                <a:moveTo>
                  <a:pt x="0" y="0"/>
                </a:moveTo>
                <a:lnTo>
                  <a:pt x="541401" y="5087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10817861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K-map: </a:t>
            </a:r>
            <a:r>
              <a:rPr dirty="0"/>
              <a:t>all possible </a:t>
            </a:r>
            <a:r>
              <a:rPr spc="-5" dirty="0"/>
              <a:t>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5" dirty="0"/>
              <a:t> </a:t>
            </a:r>
            <a:r>
              <a:rPr spc="-15" dirty="0"/>
              <a:t>product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911427"/>
            <a:ext cx="563626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3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sums</a:t>
            </a:r>
            <a:r>
              <a:rPr sz="4400" b="0" spc="-40" dirty="0">
                <a:latin typeface="Calibri Light"/>
                <a:cs typeface="Calibri Light"/>
              </a:rPr>
              <a:t> </a:t>
            </a:r>
            <a:r>
              <a:rPr sz="4400" b="0" spc="-15" dirty="0">
                <a:latin typeface="Calibri Light"/>
                <a:cs typeface="Calibri Light"/>
              </a:rPr>
              <a:t>expressions?</a:t>
            </a:r>
            <a:endParaRPr sz="4400" dirty="0">
              <a:latin typeface="Calibri Light"/>
              <a:cs typeface="Calibri Ligh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9714" y="3139694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83538" y="3393135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3538" y="3942333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3538" y="4490973"/>
            <a:ext cx="2571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71141" y="2706370"/>
            <a:ext cx="189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870" algn="l"/>
                <a:tab pos="1104265" algn="l"/>
                <a:tab pos="1649095" algn="l"/>
              </a:tabLst>
            </a:pPr>
            <a:r>
              <a:rPr sz="1800" dirty="0">
                <a:latin typeface="Calibri"/>
                <a:cs typeface="Calibri"/>
              </a:rPr>
              <a:t>00	01	11	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6077" y="2846578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72260" y="2356865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95044" y="2636520"/>
            <a:ext cx="541655" cy="509270"/>
          </a:xfrm>
          <a:custGeom>
            <a:avLst/>
            <a:gdLst/>
            <a:ahLst/>
            <a:cxnLst/>
            <a:rect l="l" t="t" r="r" b="b"/>
            <a:pathLst>
              <a:path w="541655" h="509269">
                <a:moveTo>
                  <a:pt x="0" y="0"/>
                </a:moveTo>
                <a:lnTo>
                  <a:pt x="541401" y="5087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34178" y="2593975"/>
            <a:ext cx="27743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Essential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Implicates:</a:t>
            </a:r>
            <a:endParaRPr sz="20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4"/>
              <p:cNvSpPr txBox="1"/>
              <p:nvPr/>
            </p:nvSpPr>
            <p:spPr>
              <a:xfrm>
                <a:off x="5234178" y="3999357"/>
                <a:ext cx="1928622" cy="6835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(4,6)</m:t>
                          </m:r>
                        </m:e>
                      </m:nary>
                    </m:oMath>
                  </m:oMathPara>
                </a14:m>
                <a:endParaRPr sz="1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4" name="object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178" y="3999357"/>
                <a:ext cx="1928622" cy="683520"/>
              </a:xfrm>
              <a:prstGeom prst="rect">
                <a:avLst/>
              </a:prstGeom>
              <a:blipFill>
                <a:blip r:embed="rId2"/>
                <a:stretch>
                  <a:fillRect l="-17105" t="-140000" b="-19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bject 15"/>
          <p:cNvSpPr/>
          <p:nvPr/>
        </p:nvSpPr>
        <p:spPr>
          <a:xfrm>
            <a:off x="2722626" y="5011673"/>
            <a:ext cx="419100" cy="927100"/>
          </a:xfrm>
          <a:custGeom>
            <a:avLst/>
            <a:gdLst/>
            <a:ahLst/>
            <a:cxnLst/>
            <a:rect l="l" t="t" r="r" b="b"/>
            <a:pathLst>
              <a:path w="419100" h="927100">
                <a:moveTo>
                  <a:pt x="349250" y="0"/>
                </a:moveTo>
                <a:lnTo>
                  <a:pt x="376451" y="5484"/>
                </a:lnTo>
                <a:lnTo>
                  <a:pt x="398652" y="20446"/>
                </a:lnTo>
                <a:lnTo>
                  <a:pt x="413615" y="42648"/>
                </a:lnTo>
                <a:lnTo>
                  <a:pt x="419100" y="69850"/>
                </a:lnTo>
                <a:lnTo>
                  <a:pt x="419100" y="856741"/>
                </a:lnTo>
                <a:lnTo>
                  <a:pt x="413615" y="883927"/>
                </a:lnTo>
                <a:lnTo>
                  <a:pt x="398653" y="906130"/>
                </a:lnTo>
                <a:lnTo>
                  <a:pt x="376451" y="921101"/>
                </a:lnTo>
                <a:lnTo>
                  <a:pt x="349250" y="926591"/>
                </a:lnTo>
                <a:lnTo>
                  <a:pt x="69850" y="926591"/>
                </a:lnTo>
                <a:lnTo>
                  <a:pt x="42648" y="921101"/>
                </a:lnTo>
                <a:lnTo>
                  <a:pt x="20447" y="906130"/>
                </a:lnTo>
                <a:lnTo>
                  <a:pt x="5484" y="883927"/>
                </a:lnTo>
                <a:lnTo>
                  <a:pt x="0" y="856741"/>
                </a:lnTo>
                <a:lnTo>
                  <a:pt x="0" y="69850"/>
                </a:lnTo>
                <a:lnTo>
                  <a:pt x="5484" y="42648"/>
                </a:lnTo>
                <a:lnTo>
                  <a:pt x="20446" y="20447"/>
                </a:lnTo>
                <a:lnTo>
                  <a:pt x="42648" y="5484"/>
                </a:lnTo>
                <a:lnTo>
                  <a:pt x="69850" y="0"/>
                </a:lnTo>
                <a:lnTo>
                  <a:pt x="349250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59073" y="3853434"/>
            <a:ext cx="1028700" cy="332740"/>
          </a:xfrm>
          <a:custGeom>
            <a:avLst/>
            <a:gdLst/>
            <a:ahLst/>
            <a:cxnLst/>
            <a:rect l="l" t="t" r="r" b="b"/>
            <a:pathLst>
              <a:path w="1028700" h="332739">
                <a:moveTo>
                  <a:pt x="973327" y="0"/>
                </a:moveTo>
                <a:lnTo>
                  <a:pt x="994892" y="4347"/>
                </a:lnTo>
                <a:lnTo>
                  <a:pt x="1012491" y="16208"/>
                </a:lnTo>
                <a:lnTo>
                  <a:pt x="1024352" y="33807"/>
                </a:lnTo>
                <a:lnTo>
                  <a:pt x="1028700" y="55372"/>
                </a:lnTo>
                <a:lnTo>
                  <a:pt x="1028700" y="276860"/>
                </a:lnTo>
                <a:lnTo>
                  <a:pt x="1024352" y="298424"/>
                </a:lnTo>
                <a:lnTo>
                  <a:pt x="1012491" y="316023"/>
                </a:lnTo>
                <a:lnTo>
                  <a:pt x="994892" y="327884"/>
                </a:lnTo>
                <a:lnTo>
                  <a:pt x="973327" y="332232"/>
                </a:lnTo>
                <a:lnTo>
                  <a:pt x="55372" y="332232"/>
                </a:lnTo>
                <a:lnTo>
                  <a:pt x="33807" y="327884"/>
                </a:lnTo>
                <a:lnTo>
                  <a:pt x="16208" y="316023"/>
                </a:lnTo>
                <a:lnTo>
                  <a:pt x="4347" y="298424"/>
                </a:lnTo>
                <a:lnTo>
                  <a:pt x="0" y="276860"/>
                </a:lnTo>
                <a:lnTo>
                  <a:pt x="0" y="55372"/>
                </a:lnTo>
                <a:lnTo>
                  <a:pt x="4347" y="33807"/>
                </a:lnTo>
                <a:lnTo>
                  <a:pt x="16208" y="16208"/>
                </a:lnTo>
                <a:lnTo>
                  <a:pt x="33807" y="4347"/>
                </a:lnTo>
                <a:lnTo>
                  <a:pt x="55372" y="0"/>
                </a:lnTo>
                <a:lnTo>
                  <a:pt x="973327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81072" y="5715000"/>
            <a:ext cx="1191895" cy="445134"/>
          </a:xfrm>
          <a:custGeom>
            <a:avLst/>
            <a:gdLst/>
            <a:ahLst/>
            <a:cxnLst/>
            <a:rect l="l" t="t" r="r" b="b"/>
            <a:pathLst>
              <a:path w="1191895" h="445135">
                <a:moveTo>
                  <a:pt x="1191768" y="0"/>
                </a:moveTo>
                <a:lnTo>
                  <a:pt x="0" y="0"/>
                </a:lnTo>
                <a:lnTo>
                  <a:pt x="0" y="445008"/>
                </a:lnTo>
                <a:lnTo>
                  <a:pt x="1191768" y="445008"/>
                </a:lnTo>
                <a:lnTo>
                  <a:pt x="1191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9221851" y="1304163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object 19"/>
          <p:cNvSpPr/>
          <p:nvPr/>
        </p:nvSpPr>
        <p:spPr>
          <a:xfrm>
            <a:off x="2722626" y="2684526"/>
            <a:ext cx="419100" cy="927100"/>
          </a:xfrm>
          <a:custGeom>
            <a:avLst/>
            <a:gdLst/>
            <a:ahLst/>
            <a:cxnLst/>
            <a:rect l="l" t="t" r="r" b="b"/>
            <a:pathLst>
              <a:path w="419100" h="927100">
                <a:moveTo>
                  <a:pt x="349250" y="0"/>
                </a:moveTo>
                <a:lnTo>
                  <a:pt x="376451" y="5484"/>
                </a:lnTo>
                <a:lnTo>
                  <a:pt x="398652" y="20447"/>
                </a:lnTo>
                <a:lnTo>
                  <a:pt x="413615" y="42648"/>
                </a:lnTo>
                <a:lnTo>
                  <a:pt x="419100" y="69850"/>
                </a:lnTo>
                <a:lnTo>
                  <a:pt x="419100" y="856741"/>
                </a:lnTo>
                <a:lnTo>
                  <a:pt x="413615" y="883943"/>
                </a:lnTo>
                <a:lnTo>
                  <a:pt x="398653" y="906145"/>
                </a:lnTo>
                <a:lnTo>
                  <a:pt x="376451" y="921107"/>
                </a:lnTo>
                <a:lnTo>
                  <a:pt x="349250" y="926592"/>
                </a:lnTo>
                <a:lnTo>
                  <a:pt x="69850" y="926592"/>
                </a:lnTo>
                <a:lnTo>
                  <a:pt x="42648" y="921107"/>
                </a:lnTo>
                <a:lnTo>
                  <a:pt x="20447" y="906144"/>
                </a:lnTo>
                <a:lnTo>
                  <a:pt x="5484" y="883943"/>
                </a:lnTo>
                <a:lnTo>
                  <a:pt x="0" y="856741"/>
                </a:lnTo>
                <a:lnTo>
                  <a:pt x="0" y="69850"/>
                </a:lnTo>
                <a:lnTo>
                  <a:pt x="5484" y="42648"/>
                </a:lnTo>
                <a:lnTo>
                  <a:pt x="20446" y="20446"/>
                </a:lnTo>
                <a:lnTo>
                  <a:pt x="42648" y="5484"/>
                </a:lnTo>
                <a:lnTo>
                  <a:pt x="69850" y="0"/>
                </a:lnTo>
                <a:lnTo>
                  <a:pt x="349250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89988" y="2455164"/>
            <a:ext cx="1310640" cy="288290"/>
          </a:xfrm>
          <a:custGeom>
            <a:avLst/>
            <a:gdLst/>
            <a:ahLst/>
            <a:cxnLst/>
            <a:rect l="l" t="t" r="r" b="b"/>
            <a:pathLst>
              <a:path w="1310639" h="288289">
                <a:moveTo>
                  <a:pt x="1310639" y="0"/>
                </a:moveTo>
                <a:lnTo>
                  <a:pt x="0" y="0"/>
                </a:lnTo>
                <a:lnTo>
                  <a:pt x="0" y="288036"/>
                </a:lnTo>
                <a:lnTo>
                  <a:pt x="1310639" y="288036"/>
                </a:lnTo>
                <a:lnTo>
                  <a:pt x="13106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33801" y="3588765"/>
            <a:ext cx="117856" cy="9652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74821" y="4178553"/>
            <a:ext cx="117855" cy="949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481FCC-F3D3-2F45-80E8-0ED049A87651}"/>
                  </a:ext>
                </a:extLst>
              </p:cNvPr>
              <p:cNvSpPr txBox="1"/>
              <p:nvPr/>
            </p:nvSpPr>
            <p:spPr>
              <a:xfrm>
                <a:off x="5176140" y="3273827"/>
                <a:ext cx="2081022" cy="76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(9,13)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481FCC-F3D3-2F45-80E8-0ED049A87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6140" y="3273827"/>
                <a:ext cx="2081022" cy="763029"/>
              </a:xfrm>
              <a:prstGeom prst="rect">
                <a:avLst/>
              </a:prstGeom>
              <a:blipFill>
                <a:blip r:embed="rId5"/>
                <a:stretch>
                  <a:fillRect l="-14545" t="-121311" b="-170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10656951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K-map: </a:t>
            </a:r>
            <a:r>
              <a:rPr dirty="0"/>
              <a:t>all possible </a:t>
            </a:r>
            <a:r>
              <a:rPr spc="-5" dirty="0"/>
              <a:t>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5" dirty="0"/>
              <a:t> </a:t>
            </a:r>
            <a:r>
              <a:rPr spc="-15" dirty="0"/>
              <a:t>product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911427"/>
            <a:ext cx="578866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3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sums</a:t>
            </a:r>
            <a:r>
              <a:rPr sz="4400" b="0" spc="-40" dirty="0">
                <a:latin typeface="Calibri Light"/>
                <a:cs typeface="Calibri Light"/>
              </a:rPr>
              <a:t> </a:t>
            </a:r>
            <a:r>
              <a:rPr sz="4400" b="0" spc="-15" dirty="0">
                <a:latin typeface="Calibri Light"/>
                <a:cs typeface="Calibri Light"/>
              </a:rPr>
              <a:t>expressions?</a:t>
            </a:r>
            <a:endParaRPr sz="4400" dirty="0">
              <a:latin typeface="Calibri Light"/>
              <a:cs typeface="Calibri Ligh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29714" y="3139694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383538" y="3393135"/>
            <a:ext cx="2571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3538" y="3942333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01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83538" y="4490973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3538" y="503999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71141" y="2706370"/>
            <a:ext cx="1894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0870" algn="l"/>
                <a:tab pos="1104265" algn="l"/>
                <a:tab pos="1649095" algn="l"/>
              </a:tabLst>
            </a:pPr>
            <a:r>
              <a:rPr sz="1800" dirty="0">
                <a:latin typeface="Calibri"/>
                <a:cs typeface="Calibri"/>
              </a:rPr>
              <a:t>00	01	11	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86077" y="2846578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2260" y="2356865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ab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95044" y="2636520"/>
            <a:ext cx="541655" cy="509270"/>
          </a:xfrm>
          <a:custGeom>
            <a:avLst/>
            <a:gdLst/>
            <a:ahLst/>
            <a:cxnLst/>
            <a:rect l="l" t="t" r="r" b="b"/>
            <a:pathLst>
              <a:path w="541655" h="509269">
                <a:moveTo>
                  <a:pt x="0" y="0"/>
                </a:moveTo>
                <a:lnTo>
                  <a:pt x="541401" y="5087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34178" y="2593975"/>
            <a:ext cx="27743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Essential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Implicates:</a:t>
            </a:r>
            <a:endParaRPr sz="20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4"/>
              <p:cNvSpPr txBox="1"/>
              <p:nvPr/>
            </p:nvSpPr>
            <p:spPr>
              <a:xfrm>
                <a:off x="5234178" y="3334639"/>
                <a:ext cx="1228725" cy="6835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(9,13)</m:t>
                          </m:r>
                        </m:e>
                      </m:nary>
                    </m:oMath>
                  </m:oMathPara>
                </a14:m>
                <a:endParaRPr sz="1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4" name="object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178" y="3334639"/>
                <a:ext cx="1228725" cy="683520"/>
              </a:xfrm>
              <a:prstGeom prst="rect">
                <a:avLst/>
              </a:prstGeom>
              <a:blipFill>
                <a:blip r:embed="rId2"/>
                <a:stretch>
                  <a:fillRect l="-60825" t="-140000" b="-19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5"/>
              <p:cNvSpPr txBox="1"/>
              <p:nvPr/>
            </p:nvSpPr>
            <p:spPr>
              <a:xfrm>
                <a:off x="5234178" y="3999357"/>
                <a:ext cx="1102360" cy="68352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(4,6)</m:t>
                          </m:r>
                        </m:e>
                      </m:nary>
                    </m:oMath>
                  </m:oMathPara>
                </a14:m>
                <a:endParaRPr sz="1800" dirty="0"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15" name="object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178" y="3999357"/>
                <a:ext cx="1102360" cy="683520"/>
              </a:xfrm>
              <a:prstGeom prst="rect">
                <a:avLst/>
              </a:prstGeom>
              <a:blipFill>
                <a:blip r:embed="rId3"/>
                <a:stretch>
                  <a:fillRect l="-67816" t="-140000" b="-19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bject 16"/>
          <p:cNvSpPr txBox="1"/>
          <p:nvPr/>
        </p:nvSpPr>
        <p:spPr>
          <a:xfrm>
            <a:off x="5234178" y="4503801"/>
            <a:ext cx="2924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Prime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Implicates </a:t>
            </a:r>
            <a:r>
              <a:rPr sz="1800" spc="-5" dirty="0">
                <a:latin typeface="Calibri"/>
                <a:cs typeface="Calibri"/>
              </a:rPr>
              <a:t>that</a:t>
            </a:r>
            <a:r>
              <a:rPr sz="1800" spc="-10" dirty="0">
                <a:latin typeface="Calibri"/>
                <a:cs typeface="Calibri"/>
              </a:rPr>
              <a:t> cover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245989" y="4799076"/>
            <a:ext cx="613410" cy="28067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095"/>
              </a:lnSpc>
            </a:pP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dirty="0">
                <a:latin typeface="Calibri"/>
                <a:cs typeface="Calibri"/>
              </a:rPr>
              <a:t>el</a:t>
            </a:r>
            <a:r>
              <a:rPr sz="1800" spc="-10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89497" y="4778120"/>
            <a:ext cx="1151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circled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cells: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722626" y="5011673"/>
            <a:ext cx="419100" cy="927100"/>
          </a:xfrm>
          <a:custGeom>
            <a:avLst/>
            <a:gdLst/>
            <a:ahLst/>
            <a:cxnLst/>
            <a:rect l="l" t="t" r="r" b="b"/>
            <a:pathLst>
              <a:path w="419100" h="927100">
                <a:moveTo>
                  <a:pt x="349250" y="0"/>
                </a:moveTo>
                <a:lnTo>
                  <a:pt x="376451" y="5484"/>
                </a:lnTo>
                <a:lnTo>
                  <a:pt x="398652" y="20446"/>
                </a:lnTo>
                <a:lnTo>
                  <a:pt x="413615" y="42648"/>
                </a:lnTo>
                <a:lnTo>
                  <a:pt x="419100" y="69850"/>
                </a:lnTo>
                <a:lnTo>
                  <a:pt x="419100" y="856741"/>
                </a:lnTo>
                <a:lnTo>
                  <a:pt x="413615" y="883927"/>
                </a:lnTo>
                <a:lnTo>
                  <a:pt x="398653" y="906130"/>
                </a:lnTo>
                <a:lnTo>
                  <a:pt x="376451" y="921101"/>
                </a:lnTo>
                <a:lnTo>
                  <a:pt x="349250" y="926591"/>
                </a:lnTo>
                <a:lnTo>
                  <a:pt x="69850" y="926591"/>
                </a:lnTo>
                <a:lnTo>
                  <a:pt x="42648" y="921101"/>
                </a:lnTo>
                <a:lnTo>
                  <a:pt x="20447" y="906130"/>
                </a:lnTo>
                <a:lnTo>
                  <a:pt x="5484" y="883927"/>
                </a:lnTo>
                <a:lnTo>
                  <a:pt x="0" y="856741"/>
                </a:lnTo>
                <a:lnTo>
                  <a:pt x="0" y="69850"/>
                </a:lnTo>
                <a:lnTo>
                  <a:pt x="5484" y="42648"/>
                </a:lnTo>
                <a:lnTo>
                  <a:pt x="20446" y="20447"/>
                </a:lnTo>
                <a:lnTo>
                  <a:pt x="42648" y="5484"/>
                </a:lnTo>
                <a:lnTo>
                  <a:pt x="69850" y="0"/>
                </a:lnTo>
                <a:lnTo>
                  <a:pt x="349250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59073" y="3853434"/>
            <a:ext cx="1028700" cy="332740"/>
          </a:xfrm>
          <a:custGeom>
            <a:avLst/>
            <a:gdLst/>
            <a:ahLst/>
            <a:cxnLst/>
            <a:rect l="l" t="t" r="r" b="b"/>
            <a:pathLst>
              <a:path w="1028700" h="332739">
                <a:moveTo>
                  <a:pt x="973327" y="0"/>
                </a:moveTo>
                <a:lnTo>
                  <a:pt x="994892" y="4347"/>
                </a:lnTo>
                <a:lnTo>
                  <a:pt x="1012491" y="16208"/>
                </a:lnTo>
                <a:lnTo>
                  <a:pt x="1024352" y="33807"/>
                </a:lnTo>
                <a:lnTo>
                  <a:pt x="1028700" y="55372"/>
                </a:lnTo>
                <a:lnTo>
                  <a:pt x="1028700" y="276860"/>
                </a:lnTo>
                <a:lnTo>
                  <a:pt x="1024352" y="298424"/>
                </a:lnTo>
                <a:lnTo>
                  <a:pt x="1012491" y="316023"/>
                </a:lnTo>
                <a:lnTo>
                  <a:pt x="994892" y="327884"/>
                </a:lnTo>
                <a:lnTo>
                  <a:pt x="973327" y="332232"/>
                </a:lnTo>
                <a:lnTo>
                  <a:pt x="55372" y="332232"/>
                </a:lnTo>
                <a:lnTo>
                  <a:pt x="33807" y="327884"/>
                </a:lnTo>
                <a:lnTo>
                  <a:pt x="16208" y="316023"/>
                </a:lnTo>
                <a:lnTo>
                  <a:pt x="4347" y="298424"/>
                </a:lnTo>
                <a:lnTo>
                  <a:pt x="0" y="276860"/>
                </a:lnTo>
                <a:lnTo>
                  <a:pt x="0" y="55372"/>
                </a:lnTo>
                <a:lnTo>
                  <a:pt x="4347" y="33807"/>
                </a:lnTo>
                <a:lnTo>
                  <a:pt x="16208" y="16208"/>
                </a:lnTo>
                <a:lnTo>
                  <a:pt x="33807" y="4347"/>
                </a:lnTo>
                <a:lnTo>
                  <a:pt x="55372" y="0"/>
                </a:lnTo>
                <a:lnTo>
                  <a:pt x="973327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81072" y="5715000"/>
            <a:ext cx="1191895" cy="445134"/>
          </a:xfrm>
          <a:custGeom>
            <a:avLst/>
            <a:gdLst/>
            <a:ahLst/>
            <a:cxnLst/>
            <a:rect l="l" t="t" r="r" b="b"/>
            <a:pathLst>
              <a:path w="1191895" h="445135">
                <a:moveTo>
                  <a:pt x="1191768" y="0"/>
                </a:moveTo>
                <a:lnTo>
                  <a:pt x="0" y="0"/>
                </a:lnTo>
                <a:lnTo>
                  <a:pt x="0" y="445008"/>
                </a:lnTo>
                <a:lnTo>
                  <a:pt x="1191768" y="445008"/>
                </a:lnTo>
                <a:lnTo>
                  <a:pt x="1191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9221851" y="1304163"/>
          <a:ext cx="2352039" cy="244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70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2722626" y="2684526"/>
            <a:ext cx="419100" cy="927100"/>
          </a:xfrm>
          <a:custGeom>
            <a:avLst/>
            <a:gdLst/>
            <a:ahLst/>
            <a:cxnLst/>
            <a:rect l="l" t="t" r="r" b="b"/>
            <a:pathLst>
              <a:path w="419100" h="927100">
                <a:moveTo>
                  <a:pt x="349250" y="0"/>
                </a:moveTo>
                <a:lnTo>
                  <a:pt x="376451" y="5484"/>
                </a:lnTo>
                <a:lnTo>
                  <a:pt x="398652" y="20447"/>
                </a:lnTo>
                <a:lnTo>
                  <a:pt x="413615" y="42648"/>
                </a:lnTo>
                <a:lnTo>
                  <a:pt x="419100" y="69850"/>
                </a:lnTo>
                <a:lnTo>
                  <a:pt x="419100" y="856741"/>
                </a:lnTo>
                <a:lnTo>
                  <a:pt x="413615" y="883943"/>
                </a:lnTo>
                <a:lnTo>
                  <a:pt x="398653" y="906145"/>
                </a:lnTo>
                <a:lnTo>
                  <a:pt x="376451" y="921107"/>
                </a:lnTo>
                <a:lnTo>
                  <a:pt x="349250" y="926592"/>
                </a:lnTo>
                <a:lnTo>
                  <a:pt x="69850" y="926592"/>
                </a:lnTo>
                <a:lnTo>
                  <a:pt x="42648" y="921107"/>
                </a:lnTo>
                <a:lnTo>
                  <a:pt x="20447" y="906144"/>
                </a:lnTo>
                <a:lnTo>
                  <a:pt x="5484" y="883943"/>
                </a:lnTo>
                <a:lnTo>
                  <a:pt x="0" y="856741"/>
                </a:lnTo>
                <a:lnTo>
                  <a:pt x="0" y="69850"/>
                </a:lnTo>
                <a:lnTo>
                  <a:pt x="5484" y="42648"/>
                </a:lnTo>
                <a:lnTo>
                  <a:pt x="20446" y="20446"/>
                </a:lnTo>
                <a:lnTo>
                  <a:pt x="42648" y="5484"/>
                </a:lnTo>
                <a:lnTo>
                  <a:pt x="69850" y="0"/>
                </a:lnTo>
                <a:lnTo>
                  <a:pt x="349250" y="0"/>
                </a:lnTo>
                <a:close/>
              </a:path>
            </a:pathLst>
          </a:custGeom>
          <a:ln w="381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9988" y="2455164"/>
            <a:ext cx="1310640" cy="288290"/>
          </a:xfrm>
          <a:custGeom>
            <a:avLst/>
            <a:gdLst/>
            <a:ahLst/>
            <a:cxnLst/>
            <a:rect l="l" t="t" r="r" b="b"/>
            <a:pathLst>
              <a:path w="1310639" h="288289">
                <a:moveTo>
                  <a:pt x="1310639" y="0"/>
                </a:moveTo>
                <a:lnTo>
                  <a:pt x="0" y="0"/>
                </a:lnTo>
                <a:lnTo>
                  <a:pt x="0" y="288036"/>
                </a:lnTo>
                <a:lnTo>
                  <a:pt x="1310639" y="288036"/>
                </a:lnTo>
                <a:lnTo>
                  <a:pt x="13106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3801" y="3588765"/>
            <a:ext cx="117856" cy="9652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74821" y="4178553"/>
            <a:ext cx="117855" cy="94995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1657350" y="5170170"/>
            <a:ext cx="871855" cy="327660"/>
          </a:xfrm>
          <a:custGeom>
            <a:avLst/>
            <a:gdLst/>
            <a:ahLst/>
            <a:cxnLst/>
            <a:rect l="l" t="t" r="r" b="b"/>
            <a:pathLst>
              <a:path w="871855" h="327660">
                <a:moveTo>
                  <a:pt x="817118" y="0"/>
                </a:moveTo>
                <a:lnTo>
                  <a:pt x="838348" y="4300"/>
                </a:lnTo>
                <a:lnTo>
                  <a:pt x="855710" y="16017"/>
                </a:lnTo>
                <a:lnTo>
                  <a:pt x="867427" y="33379"/>
                </a:lnTo>
                <a:lnTo>
                  <a:pt x="871727" y="54609"/>
                </a:lnTo>
                <a:lnTo>
                  <a:pt x="871727" y="273049"/>
                </a:lnTo>
                <a:lnTo>
                  <a:pt x="867427" y="294280"/>
                </a:lnTo>
                <a:lnTo>
                  <a:pt x="855710" y="311642"/>
                </a:lnTo>
                <a:lnTo>
                  <a:pt x="838348" y="323359"/>
                </a:lnTo>
                <a:lnTo>
                  <a:pt x="817118" y="327659"/>
                </a:lnTo>
                <a:lnTo>
                  <a:pt x="54610" y="327659"/>
                </a:lnTo>
                <a:lnTo>
                  <a:pt x="33379" y="323359"/>
                </a:lnTo>
                <a:lnTo>
                  <a:pt x="16017" y="311642"/>
                </a:lnTo>
                <a:lnTo>
                  <a:pt x="4300" y="294280"/>
                </a:lnTo>
                <a:lnTo>
                  <a:pt x="0" y="273049"/>
                </a:lnTo>
                <a:lnTo>
                  <a:pt x="0" y="54609"/>
                </a:lnTo>
                <a:lnTo>
                  <a:pt x="4300" y="33379"/>
                </a:lnTo>
                <a:lnTo>
                  <a:pt x="16017" y="16017"/>
                </a:lnTo>
                <a:lnTo>
                  <a:pt x="33379" y="4300"/>
                </a:lnTo>
                <a:lnTo>
                  <a:pt x="54610" y="0"/>
                </a:lnTo>
                <a:lnTo>
                  <a:pt x="817118" y="0"/>
                </a:lnTo>
                <a:close/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952494" y="5118353"/>
            <a:ext cx="871855" cy="327660"/>
          </a:xfrm>
          <a:custGeom>
            <a:avLst/>
            <a:gdLst/>
            <a:ahLst/>
            <a:cxnLst/>
            <a:rect l="l" t="t" r="r" b="b"/>
            <a:pathLst>
              <a:path w="871854" h="327660">
                <a:moveTo>
                  <a:pt x="817117" y="0"/>
                </a:moveTo>
                <a:lnTo>
                  <a:pt x="838348" y="4300"/>
                </a:lnTo>
                <a:lnTo>
                  <a:pt x="855710" y="16017"/>
                </a:lnTo>
                <a:lnTo>
                  <a:pt x="867427" y="33379"/>
                </a:lnTo>
                <a:lnTo>
                  <a:pt x="871727" y="54610"/>
                </a:lnTo>
                <a:lnTo>
                  <a:pt x="871727" y="273050"/>
                </a:lnTo>
                <a:lnTo>
                  <a:pt x="867427" y="294280"/>
                </a:lnTo>
                <a:lnTo>
                  <a:pt x="855710" y="311642"/>
                </a:lnTo>
                <a:lnTo>
                  <a:pt x="838348" y="323359"/>
                </a:lnTo>
                <a:lnTo>
                  <a:pt x="817117" y="327660"/>
                </a:lnTo>
                <a:lnTo>
                  <a:pt x="54609" y="327660"/>
                </a:lnTo>
                <a:lnTo>
                  <a:pt x="33379" y="323359"/>
                </a:lnTo>
                <a:lnTo>
                  <a:pt x="16017" y="311642"/>
                </a:lnTo>
                <a:lnTo>
                  <a:pt x="4300" y="294280"/>
                </a:lnTo>
                <a:lnTo>
                  <a:pt x="0" y="273050"/>
                </a:lnTo>
                <a:lnTo>
                  <a:pt x="0" y="54610"/>
                </a:lnTo>
                <a:lnTo>
                  <a:pt x="4300" y="33379"/>
                </a:lnTo>
                <a:lnTo>
                  <a:pt x="16017" y="16017"/>
                </a:lnTo>
                <a:lnTo>
                  <a:pt x="33379" y="4300"/>
                </a:lnTo>
                <a:lnTo>
                  <a:pt x="54609" y="0"/>
                </a:lnTo>
                <a:lnTo>
                  <a:pt x="817117" y="0"/>
                </a:lnTo>
                <a:close/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32204" y="4974335"/>
            <a:ext cx="325120" cy="1000125"/>
          </a:xfrm>
          <a:custGeom>
            <a:avLst/>
            <a:gdLst/>
            <a:ahLst/>
            <a:cxnLst/>
            <a:rect l="l" t="t" r="r" b="b"/>
            <a:pathLst>
              <a:path w="325119" h="1000125">
                <a:moveTo>
                  <a:pt x="324612" y="0"/>
                </a:moveTo>
                <a:lnTo>
                  <a:pt x="0" y="0"/>
                </a:lnTo>
                <a:lnTo>
                  <a:pt x="0" y="999744"/>
                </a:lnTo>
                <a:lnTo>
                  <a:pt x="324612" y="999744"/>
                </a:lnTo>
                <a:lnTo>
                  <a:pt x="3246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581144" y="4780788"/>
            <a:ext cx="325120" cy="1000125"/>
          </a:xfrm>
          <a:custGeom>
            <a:avLst/>
            <a:gdLst/>
            <a:ahLst/>
            <a:cxnLst/>
            <a:rect l="l" t="t" r="r" b="b"/>
            <a:pathLst>
              <a:path w="325120" h="1000125">
                <a:moveTo>
                  <a:pt x="324612" y="0"/>
                </a:moveTo>
                <a:lnTo>
                  <a:pt x="0" y="0"/>
                </a:lnTo>
                <a:lnTo>
                  <a:pt x="0" y="999744"/>
                </a:lnTo>
                <a:lnTo>
                  <a:pt x="324612" y="999744"/>
                </a:lnTo>
                <a:lnTo>
                  <a:pt x="3246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2186939" y="5057902"/>
            <a:ext cx="909955" cy="369570"/>
            <a:chOff x="2186939" y="5057902"/>
            <a:chExt cx="909955" cy="369570"/>
          </a:xfrm>
        </p:grpSpPr>
        <p:sp>
          <p:nvSpPr>
            <p:cNvPr id="35" name="object 35"/>
            <p:cNvSpPr/>
            <p:nvPr/>
          </p:nvSpPr>
          <p:spPr>
            <a:xfrm>
              <a:off x="2205989" y="5080254"/>
              <a:ext cx="871855" cy="327660"/>
            </a:xfrm>
            <a:custGeom>
              <a:avLst/>
              <a:gdLst/>
              <a:ahLst/>
              <a:cxnLst/>
              <a:rect l="l" t="t" r="r" b="b"/>
              <a:pathLst>
                <a:path w="871855" h="327660">
                  <a:moveTo>
                    <a:pt x="817118" y="0"/>
                  </a:moveTo>
                  <a:lnTo>
                    <a:pt x="838348" y="4300"/>
                  </a:lnTo>
                  <a:lnTo>
                    <a:pt x="855710" y="16017"/>
                  </a:lnTo>
                  <a:lnTo>
                    <a:pt x="867427" y="33379"/>
                  </a:lnTo>
                  <a:lnTo>
                    <a:pt x="871728" y="54610"/>
                  </a:lnTo>
                  <a:lnTo>
                    <a:pt x="871728" y="273050"/>
                  </a:lnTo>
                  <a:lnTo>
                    <a:pt x="867427" y="294280"/>
                  </a:lnTo>
                  <a:lnTo>
                    <a:pt x="855710" y="311642"/>
                  </a:lnTo>
                  <a:lnTo>
                    <a:pt x="838348" y="323359"/>
                  </a:lnTo>
                  <a:lnTo>
                    <a:pt x="817118" y="327660"/>
                  </a:lnTo>
                  <a:lnTo>
                    <a:pt x="54610" y="327660"/>
                  </a:lnTo>
                  <a:lnTo>
                    <a:pt x="33379" y="323359"/>
                  </a:lnTo>
                  <a:lnTo>
                    <a:pt x="16017" y="311642"/>
                  </a:lnTo>
                  <a:lnTo>
                    <a:pt x="4300" y="294280"/>
                  </a:lnTo>
                  <a:lnTo>
                    <a:pt x="0" y="273050"/>
                  </a:lnTo>
                  <a:lnTo>
                    <a:pt x="0" y="54610"/>
                  </a:lnTo>
                  <a:lnTo>
                    <a:pt x="4300" y="33379"/>
                  </a:lnTo>
                  <a:lnTo>
                    <a:pt x="16017" y="16017"/>
                  </a:lnTo>
                  <a:lnTo>
                    <a:pt x="33379" y="4300"/>
                  </a:lnTo>
                  <a:lnTo>
                    <a:pt x="54610" y="0"/>
                  </a:lnTo>
                  <a:lnTo>
                    <a:pt x="817118" y="0"/>
                  </a:lnTo>
                  <a:close/>
                </a:path>
              </a:pathLst>
            </a:custGeom>
            <a:ln w="380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42717" y="5057902"/>
              <a:ext cx="117856" cy="9652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62C07C4-A0E0-2143-BB50-8F8FD9A9D517}"/>
                  </a:ext>
                </a:extLst>
              </p:cNvPr>
              <p:cNvSpPr txBox="1"/>
              <p:nvPr/>
            </p:nvSpPr>
            <p:spPr>
              <a:xfrm>
                <a:off x="5245989" y="5170170"/>
                <a:ext cx="3136011" cy="76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2,6</m:t>
                              </m:r>
                            </m:e>
                          </m:d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𝑜𝑟</m:t>
                          </m:r>
                          <m:nary>
                            <m:naryPr>
                              <m:chr m:val="∏"/>
                              <m:subHide m:val="on"/>
                              <m:supHide m:val="on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(2,10)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62C07C4-A0E0-2143-BB50-8F8FD9A9D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989" y="5170170"/>
                <a:ext cx="3136011" cy="763029"/>
              </a:xfrm>
              <a:prstGeom prst="rect">
                <a:avLst/>
              </a:prstGeom>
              <a:blipFill>
                <a:blip r:embed="rId7"/>
                <a:stretch>
                  <a:fillRect l="-11741" t="-122951" b="-168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pc="-5" dirty="0"/>
              <a:t>K-map: </a:t>
            </a:r>
            <a:r>
              <a:rPr dirty="0"/>
              <a:t>all possible </a:t>
            </a:r>
            <a:r>
              <a:rPr spc="-5" dirty="0"/>
              <a:t>minimal</a:t>
            </a:r>
            <a:r>
              <a:rPr dirty="0"/>
              <a:t> </a:t>
            </a:r>
            <a:r>
              <a:rPr spc="-20" dirty="0"/>
              <a:t>two-level</a:t>
            </a:r>
            <a:r>
              <a:rPr spc="35" dirty="0"/>
              <a:t> </a:t>
            </a:r>
            <a:r>
              <a:rPr spc="-15" dirty="0"/>
              <a:t>product </a:t>
            </a:r>
            <a:r>
              <a:rPr spc="-980" dirty="0"/>
              <a:t> </a:t>
            </a:r>
            <a:r>
              <a:rPr dirty="0"/>
              <a:t>of</a:t>
            </a:r>
            <a:r>
              <a:rPr spc="-10" dirty="0"/>
              <a:t> </a:t>
            </a:r>
            <a:r>
              <a:rPr dirty="0"/>
              <a:t>sums</a:t>
            </a:r>
            <a:r>
              <a:rPr spc="-15" dirty="0"/>
              <a:t> expressions?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7918"/>
            <a:ext cx="5576570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(a’+c+d’)(a+b’+d)(a+c’+d)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F(a,b,c,d)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(a’+c+d’)(a+b’+d)(b+c’+d)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F8A4-1E1C-2F4C-A148-92CC46279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308228"/>
            <a:ext cx="10358120" cy="677108"/>
          </a:xfrm>
        </p:spPr>
        <p:txBody>
          <a:bodyPr/>
          <a:lstStyle/>
          <a:p>
            <a:r>
              <a:rPr lang="en-US" altLang="zh-CN" dirty="0"/>
              <a:t>Extension:</a:t>
            </a:r>
            <a:r>
              <a:rPr lang="zh-CN" altLang="en-US" dirty="0"/>
              <a:t> </a:t>
            </a:r>
            <a:r>
              <a:rPr lang="en-US" altLang="zh-CN" dirty="0"/>
              <a:t>K-map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5-varibles</a:t>
            </a:r>
            <a:r>
              <a:rPr lang="zh-CN" altLang="en-US" dirty="0"/>
              <a:t> 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0A74D-F450-534A-8BA1-ECF7AB9CA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249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4366</TotalTime>
  <Words>833</Words>
  <Application>Microsoft Macintosh PowerPoint</Application>
  <PresentationFormat>Widescreen</PresentationFormat>
  <Paragraphs>347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Office Theme</vt:lpstr>
      <vt:lpstr>Discussion 3 Yuxin Li 04/15/22</vt:lpstr>
      <vt:lpstr>Agenda </vt:lpstr>
      <vt:lpstr>Outline</vt:lpstr>
      <vt:lpstr>K-Maps</vt:lpstr>
      <vt:lpstr>Warm up </vt:lpstr>
      <vt:lpstr>PowerPoint Presentation</vt:lpstr>
      <vt:lpstr>K-map: all possible minimal two-level sum of  products expressions?</vt:lpstr>
      <vt:lpstr>K-map: all possible minimal two-level sum of</vt:lpstr>
      <vt:lpstr>K-map: all possible minimal two-level sum of</vt:lpstr>
      <vt:lpstr>K-map: all possible minimal two-level sum of</vt:lpstr>
      <vt:lpstr>K-map: all possible minimal two-level sum of  products expressions?</vt:lpstr>
      <vt:lpstr>K-map: all possible minimal two-level product  of sums expressions?</vt:lpstr>
      <vt:lpstr>K-map: all possible minimal two-level product</vt:lpstr>
      <vt:lpstr>K-map: all possible minimal two-level product</vt:lpstr>
      <vt:lpstr>K-map: all possible minimal two-level product  of sums expressions?</vt:lpstr>
      <vt:lpstr>Extension: K-map for 5-varibles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Discussion 3</dc:title>
  <dc:creator>Po-Ya Hsu</dc:creator>
  <cp:lastModifiedBy>Yuxin Li</cp:lastModifiedBy>
  <cp:revision>3</cp:revision>
  <dcterms:created xsi:type="dcterms:W3CDTF">2022-04-12T02:33:58Z</dcterms:created>
  <dcterms:modified xsi:type="dcterms:W3CDTF">2022-04-15T18:18:51Z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2022-04-12T00:00:00Z</vt:filetime>
  </property>
</Properties>
</file>