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Roboto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0F2C196-C1C5-421C-BD1C-87D9AFDC17A6}">
  <a:tblStyle styleId="{A0F2C196-C1C5-421C-BD1C-87D9AFDC17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0274FCC-BD89-4DAC-A2E1-F3B7CB43F6F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Roboto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f17950c3f8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f17950c3f8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17950c3f8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17950c3f8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f17950c3f8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f17950c3f8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17950c3f8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17950c3f8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f17950c3f8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f17950c3f8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17950c3f8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17950c3f8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17950c3f8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f17950c3f8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1af1cffe7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1af1cffe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1af1cffe7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1af1cffe7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f17950c3f8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f17950c3f8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f17950c3f8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f17950c3f8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f17950c3f8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f17950c3f8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af1cffe72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1af1cffe72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1af1cffe72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1af1cffe72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1af1cffe72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1af1cffe72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1af1cffe72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1af1cffe72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1af1cffe72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1af1cffe72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1af1cffe72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1af1cffe72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f17950c3f8_4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f17950c3f8_4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f17950c3f8_4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f17950c3f8_4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32x8.com/index.html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CSE 140 Discussion 2</a:t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Speaker: Tim (Wonsuk) Jang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Announcements</a:t>
            </a:r>
            <a:endParaRPr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-"/>
            </a:pPr>
            <a:r>
              <a:rPr lang="en" sz="2800">
                <a:solidFill>
                  <a:schemeClr val="dk2"/>
                </a:solidFill>
              </a:rPr>
              <a:t>HW #1 due next Wednesday 4/13 at 11:59 PM</a:t>
            </a:r>
            <a:endParaRPr sz="2800">
              <a:solidFill>
                <a:schemeClr val="dk2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-"/>
            </a:pPr>
            <a:r>
              <a:rPr lang="en" sz="2800">
                <a:solidFill>
                  <a:schemeClr val="dk2"/>
                </a:solidFill>
              </a:rPr>
              <a:t>HW #2 out, due Wednesday 4/20 at 11:59 PM</a:t>
            </a:r>
            <a:endParaRPr sz="2800">
              <a:solidFill>
                <a:schemeClr val="dk2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-"/>
            </a:pPr>
            <a:r>
              <a:rPr lang="en" sz="2800">
                <a:solidFill>
                  <a:schemeClr val="dk2"/>
                </a:solidFill>
              </a:rPr>
              <a:t>Midterm 1 coming up soon</a:t>
            </a:r>
            <a:endParaRPr sz="2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Today’s Agenda</a:t>
            </a:r>
            <a:endParaRPr/>
          </a:p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-"/>
            </a:pPr>
            <a:r>
              <a:rPr lang="en" sz="2800">
                <a:solidFill>
                  <a:schemeClr val="dk2"/>
                </a:solidFill>
              </a:rPr>
              <a:t>Consensus Theorem</a:t>
            </a:r>
            <a:endParaRPr sz="2800">
              <a:solidFill>
                <a:schemeClr val="dk2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-"/>
            </a:pPr>
            <a:r>
              <a:rPr lang="en" sz="2800">
                <a:solidFill>
                  <a:schemeClr val="dk2"/>
                </a:solidFill>
              </a:rPr>
              <a:t>Shannon’s Expansion</a:t>
            </a:r>
            <a:endParaRPr sz="2800">
              <a:solidFill>
                <a:schemeClr val="dk2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-"/>
            </a:pPr>
            <a:r>
              <a:rPr lang="en" sz="2800">
                <a:solidFill>
                  <a:schemeClr val="dk2"/>
                </a:solidFill>
              </a:rPr>
              <a:t>Full Adder and Subtractor</a:t>
            </a:r>
            <a:endParaRPr sz="2800">
              <a:solidFill>
                <a:schemeClr val="dk2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-"/>
            </a:pPr>
            <a:r>
              <a:rPr lang="en" sz="2800">
                <a:solidFill>
                  <a:schemeClr val="dk2"/>
                </a:solidFill>
              </a:rPr>
              <a:t>Karnaugh Maps</a:t>
            </a:r>
            <a:endParaRPr sz="2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Consensus Theorem</a:t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AB + A’C + BC = AB + A’C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Duality: </a:t>
            </a:r>
            <a:r>
              <a:rPr lang="en" sz="1600">
                <a:solidFill>
                  <a:schemeClr val="dk2"/>
                </a:solidFill>
              </a:rPr>
              <a:t>(A + B)(A’ + C)(B + C) = (A + B)(A’ + C)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Proof: AB + A’C + BC = AB + A’C + (1)BC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                			  = AB + A’C + (A + A’)BC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				  = AB + A’C + ABC + A’BC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				  = AB(1 + C) + A’C(1 + B)</a:t>
            </a:r>
            <a:endParaRPr sz="1600">
              <a:solidFill>
                <a:schemeClr val="dk2"/>
              </a:solidFill>
            </a:endParaRPr>
          </a:p>
          <a:p>
            <a:pPr indent="457200" lvl="0" marL="13716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  = AB + A’C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Consensus Examples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lang="en" sz="2000">
                <a:solidFill>
                  <a:srgbClr val="000000"/>
                </a:solidFill>
              </a:rPr>
              <a:t>a</a:t>
            </a:r>
            <a:r>
              <a:rPr lang="en" sz="2000">
                <a:solidFill>
                  <a:srgbClr val="000000"/>
                </a:solidFill>
              </a:rPr>
              <a:t>be + a’bcd + b’d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en" sz="2000">
                <a:solidFill>
                  <a:srgbClr val="000000"/>
                </a:solidFill>
              </a:rPr>
              <a:t>Consensus of a and a’ (abe, a’bcd) is bcde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en" sz="2000">
                <a:solidFill>
                  <a:srgbClr val="000000"/>
                </a:solidFill>
              </a:rPr>
              <a:t>Consensus of b and b’ (abe, b’d) is ade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en" sz="2000">
                <a:solidFill>
                  <a:srgbClr val="000000"/>
                </a:solidFill>
              </a:rPr>
              <a:t>Consensus of b and b’ (a’bcd, b’d) is a’cd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lang="en" sz="2000">
                <a:solidFill>
                  <a:srgbClr val="000000"/>
                </a:solidFill>
              </a:rPr>
              <a:t>(a + c’d’)(a’ + bc’d’)(bc’d’ + c’d’) = (a + c’d’)(a’ + bc’d’) 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en" sz="2000">
                <a:solidFill>
                  <a:srgbClr val="000000"/>
                </a:solidFill>
              </a:rPr>
              <a:t>Recall (A + B)(A’ + C)(B + C) = (A + B)(A’ + C)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en" sz="2000">
                <a:solidFill>
                  <a:srgbClr val="000000"/>
                </a:solidFill>
              </a:rPr>
              <a:t>A = a, B = c’d’, A’ = a’, C = bc’d’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en" sz="2000">
                <a:solidFill>
                  <a:srgbClr val="000000"/>
                </a:solidFill>
              </a:rPr>
              <a:t>Consensus of a and a’ is (bc’d’ + c’d’) 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935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Shannon’s Expansion</a:t>
            </a:r>
            <a:endParaRPr/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Choose a variable to decompose the equation into simpler terms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Sum of Products Form: f(x, y, z) = x f(1, y, z) + x’ f(0, y, z)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Product of Sums Form: f(x, y, z) = (x + f(0, y, z))(x’ + f(1, y, z))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If we were to choose y, we would have: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 sz="1800">
                <a:solidFill>
                  <a:srgbClr val="000000"/>
                </a:solidFill>
              </a:rPr>
              <a:t>f(x, y, z) = y f(x, 1, z) + y’ f(x, 0, z)</a:t>
            </a:r>
            <a:endParaRPr sz="1800"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 sz="1800">
                <a:solidFill>
                  <a:srgbClr val="000000"/>
                </a:solidFill>
              </a:rPr>
              <a:t>f(x, y, z) = (y + f(x, 0, z))(y’ + f(x, 1, z))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Shannon’s Expansion Example #1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f(x, y, z) = xyz + x’y + z’y</a:t>
            </a:r>
            <a:br>
              <a:rPr lang="en">
                <a:solidFill>
                  <a:srgbClr val="000000"/>
                </a:solidFill>
              </a:rPr>
            </a:br>
            <a:r>
              <a:rPr lang="en">
                <a:solidFill>
                  <a:srgbClr val="000000"/>
                </a:solidFill>
              </a:rPr>
              <a:t>f(x, y, z) = x f(1, y, z) + x’ f(0, y, z)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              = x(yz + 0 + z’y) + x’(0 + y + z’y)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	      = x(y(z+z’)) + x’(y(1+z’))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              = xy + x’y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              = y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Shannon’s Expansion Example #2</a:t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f(x, y, z) = (x + y + z’) (x’ + y’ + z) (z + y)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f(x, y, z) = (x + f(0, y, z))(x’ + f(1, y, z))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	      = (x + (y + z’)(1)(z + y))(x’ + (1)(y’ + z)(z + y))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              = (x + (y + z’)(y + z))(x’ + (y’ + z)(y + z))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	      = (x + y)(x’ + z)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 Adder</a:t>
            </a:r>
            <a:endParaRPr/>
          </a:p>
        </p:txBody>
      </p:sp>
      <p:graphicFrame>
        <p:nvGraphicFramePr>
          <p:cNvPr id="116" name="Google Shape;116;p21"/>
          <p:cNvGraphicFramePr/>
          <p:nvPr/>
        </p:nvGraphicFramePr>
        <p:xfrm>
          <a:off x="2472250" y="1762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{A0F2C196-C1C5-421C-BD1C-87D9AFDC17A6}</a:tableStyleId>
              </a:tblPr>
              <a:tblGrid>
                <a:gridCol w="1076600"/>
                <a:gridCol w="1076600"/>
                <a:gridCol w="1076600"/>
                <a:gridCol w="1076600"/>
                <a:gridCol w="1076600"/>
                <a:gridCol w="1076600"/>
              </a:tblGrid>
              <a:tr h="375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id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A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B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</a:t>
                      </a:r>
                      <a:r>
                        <a:rPr baseline="-25000" lang="en" sz="1200"/>
                        <a:t>in</a:t>
                      </a:r>
                      <a:endParaRPr baseline="-25000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</a:t>
                      </a:r>
                      <a:r>
                        <a:rPr baseline="-25000" lang="en" sz="1200"/>
                        <a:t>out</a:t>
                      </a:r>
                      <a:endParaRPr baseline="-25000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4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6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7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-143475" y="2137650"/>
            <a:ext cx="2572800" cy="30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Takes 1-bit A, B, C</a:t>
            </a:r>
            <a:r>
              <a:rPr baseline="-25000" lang="en">
                <a:solidFill>
                  <a:srgbClr val="000000"/>
                </a:solidFill>
              </a:rPr>
              <a:t>in</a:t>
            </a:r>
            <a:endParaRPr baseline="300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Outputs C</a:t>
            </a:r>
            <a:r>
              <a:rPr baseline="-25000" lang="en">
                <a:solidFill>
                  <a:srgbClr val="000000"/>
                </a:solidFill>
              </a:rPr>
              <a:t>out</a:t>
            </a:r>
            <a:r>
              <a:rPr lang="en">
                <a:solidFill>
                  <a:srgbClr val="000000"/>
                </a:solidFill>
              </a:rPr>
              <a:t>, 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</a:t>
            </a:r>
            <a:r>
              <a:rPr baseline="-25000" lang="en">
                <a:solidFill>
                  <a:srgbClr val="000000"/>
                </a:solidFill>
              </a:rPr>
              <a:t>in</a:t>
            </a:r>
            <a:r>
              <a:rPr lang="en">
                <a:solidFill>
                  <a:srgbClr val="000000"/>
                </a:solidFill>
              </a:rPr>
              <a:t> = Carry In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</a:t>
            </a:r>
            <a:r>
              <a:rPr baseline="-25000" lang="en">
                <a:solidFill>
                  <a:srgbClr val="000000"/>
                </a:solidFill>
              </a:rPr>
              <a:t>out</a:t>
            </a:r>
            <a:r>
              <a:rPr lang="en">
                <a:solidFill>
                  <a:srgbClr val="000000"/>
                </a:solidFill>
              </a:rPr>
              <a:t> = Carry Out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 = (A+B+</a:t>
            </a:r>
            <a:r>
              <a:rPr lang="en">
                <a:solidFill>
                  <a:srgbClr val="000000"/>
                </a:solidFill>
              </a:rPr>
              <a:t>C</a:t>
            </a:r>
            <a:r>
              <a:rPr baseline="-25000" lang="en">
                <a:solidFill>
                  <a:srgbClr val="000000"/>
                </a:solidFill>
              </a:rPr>
              <a:t>in</a:t>
            </a:r>
            <a:r>
              <a:rPr lang="en">
                <a:solidFill>
                  <a:srgbClr val="000000"/>
                </a:solidFill>
              </a:rPr>
              <a:t>)%2</a:t>
            </a:r>
            <a:endParaRPr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 sz="1800">
                <a:solidFill>
                  <a:srgbClr val="000000"/>
                </a:solidFill>
              </a:rPr>
              <a:t>If S exceeds 1, then C</a:t>
            </a:r>
            <a:r>
              <a:rPr baseline="-25000" lang="en" sz="1800">
                <a:solidFill>
                  <a:srgbClr val="000000"/>
                </a:solidFill>
              </a:rPr>
              <a:t>out</a:t>
            </a:r>
            <a:r>
              <a:rPr lang="en" sz="1800">
                <a:solidFill>
                  <a:srgbClr val="000000"/>
                </a:solidFill>
              </a:rPr>
              <a:t> = 1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 Subtractor</a:t>
            </a:r>
            <a:endParaRPr/>
          </a:p>
        </p:txBody>
      </p:sp>
      <p:graphicFrame>
        <p:nvGraphicFramePr>
          <p:cNvPr id="123" name="Google Shape;123;p22"/>
          <p:cNvGraphicFramePr/>
          <p:nvPr/>
        </p:nvGraphicFramePr>
        <p:xfrm>
          <a:off x="2492650" y="1762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{A0F2C196-C1C5-421C-BD1C-87D9AFDC17A6}</a:tableStyleId>
              </a:tblPr>
              <a:tblGrid>
                <a:gridCol w="1076600"/>
                <a:gridCol w="1076600"/>
                <a:gridCol w="1076600"/>
                <a:gridCol w="1076600"/>
                <a:gridCol w="1076600"/>
                <a:gridCol w="1076600"/>
              </a:tblGrid>
              <a:tr h="375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id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A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B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B</a:t>
                      </a:r>
                      <a:r>
                        <a:rPr baseline="-25000" lang="en" sz="1200"/>
                        <a:t>in</a:t>
                      </a:r>
                      <a:endParaRPr baseline="-25000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B</a:t>
                      </a:r>
                      <a:r>
                        <a:rPr baseline="-25000" lang="en" sz="1200"/>
                        <a:t>out</a:t>
                      </a:r>
                      <a:endParaRPr baseline="-25000"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D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4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5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6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0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54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7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-80150" y="2060100"/>
            <a:ext cx="2572800" cy="30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Takes 1-bit A, B, B</a:t>
            </a:r>
            <a:r>
              <a:rPr baseline="-25000" lang="en">
                <a:solidFill>
                  <a:srgbClr val="000000"/>
                </a:solidFill>
              </a:rPr>
              <a:t>in</a:t>
            </a:r>
            <a:endParaRPr baseline="300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Outputs B</a:t>
            </a:r>
            <a:r>
              <a:rPr baseline="-25000" lang="en">
                <a:solidFill>
                  <a:srgbClr val="000000"/>
                </a:solidFill>
              </a:rPr>
              <a:t>out</a:t>
            </a:r>
            <a:r>
              <a:rPr lang="en">
                <a:solidFill>
                  <a:srgbClr val="000000"/>
                </a:solidFill>
              </a:rPr>
              <a:t>, D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B</a:t>
            </a:r>
            <a:r>
              <a:rPr baseline="-25000" lang="en">
                <a:solidFill>
                  <a:srgbClr val="000000"/>
                </a:solidFill>
              </a:rPr>
              <a:t>in</a:t>
            </a:r>
            <a:r>
              <a:rPr lang="en">
                <a:solidFill>
                  <a:srgbClr val="000000"/>
                </a:solidFill>
              </a:rPr>
              <a:t> = Borrow In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B</a:t>
            </a:r>
            <a:r>
              <a:rPr baseline="-25000" lang="en">
                <a:solidFill>
                  <a:srgbClr val="000000"/>
                </a:solidFill>
              </a:rPr>
              <a:t>out</a:t>
            </a:r>
            <a:r>
              <a:rPr lang="en">
                <a:solidFill>
                  <a:srgbClr val="000000"/>
                </a:solidFill>
              </a:rPr>
              <a:t> = Borrow Out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D = A - B - B</a:t>
            </a:r>
            <a:r>
              <a:rPr baseline="-25000" lang="en">
                <a:solidFill>
                  <a:srgbClr val="000000"/>
                </a:solidFill>
              </a:rPr>
              <a:t>in</a:t>
            </a:r>
            <a:endParaRPr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 sz="1800">
                <a:solidFill>
                  <a:srgbClr val="000000"/>
                </a:solidFill>
              </a:rPr>
              <a:t>If we ever have to perform 0 - 1, then B</a:t>
            </a:r>
            <a:r>
              <a:rPr baseline="-25000" lang="en" sz="1800">
                <a:solidFill>
                  <a:srgbClr val="000000"/>
                </a:solidFill>
              </a:rPr>
              <a:t>out</a:t>
            </a:r>
            <a:r>
              <a:rPr lang="en" sz="1800">
                <a:solidFill>
                  <a:srgbClr val="000000"/>
                </a:solidFill>
              </a:rPr>
              <a:t> = 1</a:t>
            </a:r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Karnaugh Maps</a:t>
            </a:r>
            <a:endParaRPr/>
          </a:p>
        </p:txBody>
      </p:sp>
      <p:sp>
        <p:nvSpPr>
          <p:cNvPr id="130" name="Google Shape;130;p2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-323437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en" sz="2389">
                <a:solidFill>
                  <a:srgbClr val="000000"/>
                </a:solidFill>
              </a:rPr>
              <a:t>Reduce boolean expressions by writing the entries of the truth table and reducing the expression to either SOP or POS terms</a:t>
            </a:r>
            <a:endParaRPr sz="2389">
              <a:solidFill>
                <a:srgbClr val="000000"/>
              </a:solidFill>
            </a:endParaRPr>
          </a:p>
          <a:p>
            <a:pPr indent="-323437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en" sz="2389">
                <a:solidFill>
                  <a:srgbClr val="000000"/>
                </a:solidFill>
              </a:rPr>
              <a:t>Row and column entries ordered in </a:t>
            </a:r>
            <a:r>
              <a:rPr b="1" lang="en" sz="2389">
                <a:solidFill>
                  <a:srgbClr val="000000"/>
                </a:solidFill>
              </a:rPr>
              <a:t>gray code</a:t>
            </a:r>
            <a:r>
              <a:rPr lang="en" sz="2389">
                <a:solidFill>
                  <a:srgbClr val="000000"/>
                </a:solidFill>
              </a:rPr>
              <a:t> (i.e. 00, 01, 11, 10)</a:t>
            </a:r>
            <a:endParaRPr sz="2389">
              <a:solidFill>
                <a:srgbClr val="000000"/>
              </a:solidFill>
            </a:endParaRPr>
          </a:p>
          <a:p>
            <a:pPr indent="-323437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b="1" lang="en" sz="2389">
                <a:solidFill>
                  <a:srgbClr val="000000"/>
                </a:solidFill>
              </a:rPr>
              <a:t>Prime Implicant</a:t>
            </a:r>
            <a:r>
              <a:rPr lang="en" sz="2389">
                <a:solidFill>
                  <a:srgbClr val="000000"/>
                </a:solidFill>
              </a:rPr>
              <a:t>: Obtained by combining all possible maximum number of squares/cells</a:t>
            </a:r>
            <a:endParaRPr sz="2389">
              <a:solidFill>
                <a:srgbClr val="000000"/>
              </a:solidFill>
            </a:endParaRPr>
          </a:p>
          <a:p>
            <a:pPr indent="-323437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b="1" lang="en" sz="2389">
                <a:solidFill>
                  <a:srgbClr val="000000"/>
                </a:solidFill>
              </a:rPr>
              <a:t>Essential Prime Implicant</a:t>
            </a:r>
            <a:r>
              <a:rPr lang="en" sz="2389">
                <a:solidFill>
                  <a:srgbClr val="000000"/>
                </a:solidFill>
              </a:rPr>
              <a:t>: Prime Implicant is essential if it is the only prime implicant that only covers the minterm</a:t>
            </a:r>
            <a:endParaRPr sz="2389">
              <a:solidFill>
                <a:srgbClr val="000000"/>
              </a:solidFill>
            </a:endParaRPr>
          </a:p>
          <a:p>
            <a:pPr indent="-323437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b="1" lang="en" sz="2389">
                <a:solidFill>
                  <a:srgbClr val="000000"/>
                </a:solidFill>
              </a:rPr>
              <a:t>Must be included in every simplified boolean expression</a:t>
            </a:r>
            <a:endParaRPr b="1" sz="2389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5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rgbClr val="000000"/>
                </a:solidFill>
              </a:rPr>
              <a:t>Practice Resource: </a:t>
            </a:r>
            <a:r>
              <a:rPr lang="en" sz="1900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http://www.32x8.com/index.html</a:t>
            </a:r>
            <a:endParaRPr sz="1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way K-map</a:t>
            </a:r>
            <a:endParaRPr/>
          </a:p>
        </p:txBody>
      </p:sp>
      <p:graphicFrame>
        <p:nvGraphicFramePr>
          <p:cNvPr id="136" name="Google Shape;136;p24"/>
          <p:cNvGraphicFramePr/>
          <p:nvPr/>
        </p:nvGraphicFramePr>
        <p:xfrm>
          <a:off x="318900" y="2924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{A0274FCC-BD89-4DAC-A2E1-F3B7CB43F6F6}</a:tableStyleId>
              </a:tblPr>
              <a:tblGrid>
                <a:gridCol w="1199725"/>
                <a:gridCol w="1199725"/>
                <a:gridCol w="1199725"/>
                <a:gridCol w="1199725"/>
                <a:gridCol w="1199725"/>
              </a:tblGrid>
              <a:tr h="504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C/AB</a:t>
                      </a:r>
                      <a:endParaRPr b="1"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10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504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504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37" name="Google Shape;137;p24"/>
          <p:cNvSpPr txBox="1"/>
          <p:nvPr/>
        </p:nvSpPr>
        <p:spPr>
          <a:xfrm>
            <a:off x="471900" y="1999925"/>
            <a:ext cx="4721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f(a,b,c) = ∑</a:t>
            </a:r>
            <a:r>
              <a:rPr baseline="-25000" lang="en" sz="1600"/>
              <a:t>m</a:t>
            </a:r>
            <a:r>
              <a:rPr lang="en" sz="1600"/>
              <a:t>(0, 2, 4, 5) = </a:t>
            </a:r>
            <a:r>
              <a:rPr lang="en" sz="1600">
                <a:solidFill>
                  <a:schemeClr val="dk1"/>
                </a:solidFill>
              </a:rPr>
              <a:t>ab’</a:t>
            </a:r>
            <a:r>
              <a:rPr lang="en" sz="1600"/>
              <a:t> + </a:t>
            </a:r>
            <a:r>
              <a:rPr lang="en" sz="1600">
                <a:solidFill>
                  <a:schemeClr val="accent2"/>
                </a:solidFill>
              </a:rPr>
              <a:t>a’c’</a:t>
            </a:r>
            <a:r>
              <a:rPr lang="en" sz="1600"/>
              <a:t> + </a:t>
            </a:r>
            <a:r>
              <a:rPr lang="en" sz="1600">
                <a:solidFill>
                  <a:schemeClr val="accent3"/>
                </a:solidFill>
              </a:rPr>
              <a:t>b’c’</a:t>
            </a:r>
            <a:r>
              <a:rPr lang="en" sz="1600"/>
              <a:t>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6511575" y="2192150"/>
            <a:ext cx="23142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Prime Implicants: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AB’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A’C’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24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B’C’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Essential Prime Implicants: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AB’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A’C’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4"/>
          <p:cNvSpPr/>
          <p:nvPr/>
        </p:nvSpPr>
        <p:spPr>
          <a:xfrm>
            <a:off x="5509675" y="3428525"/>
            <a:ext cx="437400" cy="10080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4"/>
          <p:cNvSpPr/>
          <p:nvPr/>
        </p:nvSpPr>
        <p:spPr>
          <a:xfrm>
            <a:off x="1869025" y="3456589"/>
            <a:ext cx="839275" cy="477925"/>
          </a:xfrm>
          <a:custGeom>
            <a:rect b="b" l="l" r="r" t="t"/>
            <a:pathLst>
              <a:path extrusionOk="0" h="19117" w="33571">
                <a:moveTo>
                  <a:pt x="0" y="222"/>
                </a:moveTo>
                <a:cubicBezTo>
                  <a:pt x="7347" y="222"/>
                  <a:pt x="14948" y="-668"/>
                  <a:pt x="22013" y="1351"/>
                </a:cubicBezTo>
                <a:cubicBezTo>
                  <a:pt x="25981" y="2485"/>
                  <a:pt x="32492" y="2385"/>
                  <a:pt x="33302" y="6431"/>
                </a:cubicBezTo>
                <a:cubicBezTo>
                  <a:pt x="35451" y="17167"/>
                  <a:pt x="12051" y="22049"/>
                  <a:pt x="2257" y="17156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1" name="Google Shape;141;p24"/>
          <p:cNvSpPr/>
          <p:nvPr/>
        </p:nvSpPr>
        <p:spPr>
          <a:xfrm>
            <a:off x="5389362" y="3461918"/>
            <a:ext cx="741225" cy="409450"/>
          </a:xfrm>
          <a:custGeom>
            <a:rect b="b" l="l" r="r" t="t"/>
            <a:pathLst>
              <a:path extrusionOk="0" h="16378" w="29649">
                <a:moveTo>
                  <a:pt x="29649" y="1138"/>
                </a:moveTo>
                <a:cubicBezTo>
                  <a:pt x="19720" y="1138"/>
                  <a:pt x="2704" y="-3415"/>
                  <a:pt x="298" y="6218"/>
                </a:cubicBezTo>
                <a:cubicBezTo>
                  <a:pt x="-2082" y="15747"/>
                  <a:pt x="18134" y="16378"/>
                  <a:pt x="27956" y="1637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2" name="Google Shape;142;p24"/>
          <p:cNvSpPr/>
          <p:nvPr/>
        </p:nvSpPr>
        <p:spPr>
          <a:xfrm>
            <a:off x="1925450" y="3462150"/>
            <a:ext cx="1636800" cy="431100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way K-map with Don’t Cares</a:t>
            </a:r>
            <a:endParaRPr/>
          </a:p>
        </p:txBody>
      </p:sp>
      <p:graphicFrame>
        <p:nvGraphicFramePr>
          <p:cNvPr id="148" name="Google Shape;148;p25"/>
          <p:cNvGraphicFramePr/>
          <p:nvPr/>
        </p:nvGraphicFramePr>
        <p:xfrm>
          <a:off x="318900" y="2924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{A0274FCC-BD89-4DAC-A2E1-F3B7CB43F6F6}</a:tableStyleId>
              </a:tblPr>
              <a:tblGrid>
                <a:gridCol w="1199725"/>
                <a:gridCol w="1199725"/>
                <a:gridCol w="1199725"/>
                <a:gridCol w="1199725"/>
                <a:gridCol w="1199725"/>
              </a:tblGrid>
              <a:tr h="504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C/AB</a:t>
                      </a:r>
                      <a:endParaRPr b="1"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10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504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504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49" name="Google Shape;149;p25"/>
          <p:cNvSpPr txBox="1"/>
          <p:nvPr/>
        </p:nvSpPr>
        <p:spPr>
          <a:xfrm>
            <a:off x="471900" y="1999925"/>
            <a:ext cx="5657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f(a,b,c) = ∑</a:t>
            </a:r>
            <a:r>
              <a:rPr baseline="-25000" lang="en" sz="1600"/>
              <a:t>m</a:t>
            </a:r>
            <a:r>
              <a:rPr lang="en" sz="1600"/>
              <a:t>(0, 2, 4, 5) + ∑</a:t>
            </a:r>
            <a:r>
              <a:rPr baseline="-25000" lang="en" sz="1600"/>
              <a:t>d</a:t>
            </a:r>
            <a:r>
              <a:rPr lang="en" sz="1600"/>
              <a:t>(1, 6) = </a:t>
            </a:r>
            <a:r>
              <a:rPr lang="en" sz="1600">
                <a:solidFill>
                  <a:schemeClr val="dk1"/>
                </a:solidFill>
              </a:rPr>
              <a:t>b’</a:t>
            </a:r>
            <a:r>
              <a:rPr lang="en" sz="1600"/>
              <a:t> + </a:t>
            </a:r>
            <a:r>
              <a:rPr lang="en" sz="1600">
                <a:solidFill>
                  <a:schemeClr val="accent2"/>
                </a:solidFill>
              </a:rPr>
              <a:t>c’</a:t>
            </a:r>
            <a:endParaRPr sz="160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5"/>
          <p:cNvSpPr txBox="1"/>
          <p:nvPr/>
        </p:nvSpPr>
        <p:spPr>
          <a:xfrm>
            <a:off x="6511575" y="2192150"/>
            <a:ext cx="23142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Prime Implicants: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B’, </a:t>
            </a:r>
            <a:r>
              <a:rPr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C’</a:t>
            </a:r>
            <a:endParaRPr sz="240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Essential Prime Implicants: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B’, </a:t>
            </a:r>
            <a:r>
              <a:rPr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C’</a:t>
            </a:r>
            <a:endParaRPr sz="240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25"/>
          <p:cNvSpPr/>
          <p:nvPr/>
        </p:nvSpPr>
        <p:spPr>
          <a:xfrm>
            <a:off x="1925450" y="3462150"/>
            <a:ext cx="4126800" cy="431100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5"/>
          <p:cNvSpPr/>
          <p:nvPr/>
        </p:nvSpPr>
        <p:spPr>
          <a:xfrm>
            <a:off x="1837000" y="3446659"/>
            <a:ext cx="751250" cy="877950"/>
          </a:xfrm>
          <a:custGeom>
            <a:rect b="b" l="l" r="r" t="t"/>
            <a:pathLst>
              <a:path extrusionOk="0" h="35118" w="30050">
                <a:moveTo>
                  <a:pt x="0" y="779"/>
                </a:moveTo>
                <a:cubicBezTo>
                  <a:pt x="7203" y="779"/>
                  <a:pt x="14773" y="-1114"/>
                  <a:pt x="21606" y="1165"/>
                </a:cubicBezTo>
                <a:cubicBezTo>
                  <a:pt x="26691" y="2861"/>
                  <a:pt x="28408" y="9855"/>
                  <a:pt x="29708" y="15055"/>
                </a:cubicBezTo>
                <a:cubicBezTo>
                  <a:pt x="32256" y="25247"/>
                  <a:pt x="15907" y="35118"/>
                  <a:pt x="5401" y="35118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3" name="Google Shape;153;p25"/>
          <p:cNvSpPr/>
          <p:nvPr/>
        </p:nvSpPr>
        <p:spPr>
          <a:xfrm>
            <a:off x="5427160" y="3495075"/>
            <a:ext cx="624975" cy="878275"/>
          </a:xfrm>
          <a:custGeom>
            <a:rect b="b" l="l" r="r" t="t"/>
            <a:pathLst>
              <a:path extrusionOk="0" h="35131" w="24999">
                <a:moveTo>
                  <a:pt x="24999" y="0"/>
                </a:moveTo>
                <a:cubicBezTo>
                  <a:pt x="16538" y="0"/>
                  <a:pt x="2737" y="191"/>
                  <a:pt x="1077" y="8488"/>
                </a:cubicBezTo>
                <a:cubicBezTo>
                  <a:pt x="-319" y="15465"/>
                  <a:pt x="-877" y="24015"/>
                  <a:pt x="3392" y="29708"/>
                </a:cubicBezTo>
                <a:cubicBezTo>
                  <a:pt x="7696" y="35448"/>
                  <a:pt x="17052" y="35110"/>
                  <a:pt x="24227" y="35110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way K-map for Full Adders</a:t>
            </a:r>
            <a:endParaRPr/>
          </a:p>
        </p:txBody>
      </p:sp>
      <p:graphicFrame>
        <p:nvGraphicFramePr>
          <p:cNvPr id="159" name="Google Shape;159;p26"/>
          <p:cNvGraphicFramePr/>
          <p:nvPr/>
        </p:nvGraphicFramePr>
        <p:xfrm>
          <a:off x="328475" y="215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{A0274FCC-BD89-4DAC-A2E1-F3B7CB43F6F6}</a:tableStyleId>
              </a:tblPr>
              <a:tblGrid>
                <a:gridCol w="1145200"/>
                <a:gridCol w="1145200"/>
                <a:gridCol w="1145200"/>
                <a:gridCol w="1145200"/>
                <a:gridCol w="1145200"/>
              </a:tblGrid>
              <a:tr h="38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C</a:t>
                      </a:r>
                      <a:r>
                        <a:rPr b="1" baseline="-25000" lang="en" sz="1600"/>
                        <a:t>in</a:t>
                      </a:r>
                      <a:r>
                        <a:rPr b="1" lang="en" sz="1600"/>
                        <a:t>/AB</a:t>
                      </a:r>
                      <a:endParaRPr b="1"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10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38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</a:tr>
              <a:tr h="38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60" name="Google Shape;160;p26"/>
          <p:cNvSpPr txBox="1"/>
          <p:nvPr/>
        </p:nvSpPr>
        <p:spPr>
          <a:xfrm>
            <a:off x="328475" y="1648350"/>
            <a:ext cx="4368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K-map for S: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6"/>
          <p:cNvSpPr txBox="1"/>
          <p:nvPr/>
        </p:nvSpPr>
        <p:spPr>
          <a:xfrm>
            <a:off x="280500" y="3309150"/>
            <a:ext cx="4291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K-map for C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out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: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62" name="Google Shape;162;p26"/>
          <p:cNvGraphicFramePr/>
          <p:nvPr/>
        </p:nvGraphicFramePr>
        <p:xfrm>
          <a:off x="328475" y="388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{A0274FCC-BD89-4DAC-A2E1-F3B7CB43F6F6}</a:tableStyleId>
              </a:tblPr>
              <a:tblGrid>
                <a:gridCol w="1145200"/>
                <a:gridCol w="1145200"/>
                <a:gridCol w="1145200"/>
                <a:gridCol w="1145200"/>
                <a:gridCol w="11452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C</a:t>
                      </a:r>
                      <a:r>
                        <a:rPr b="1" baseline="-25000" lang="en" sz="1600"/>
                        <a:t>in</a:t>
                      </a:r>
                      <a:r>
                        <a:rPr b="1" lang="en" sz="1600"/>
                        <a:t>/AB</a:t>
                      </a:r>
                      <a:endParaRPr b="1"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10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38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</a:tr>
              <a:tr h="38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63" name="Google Shape;163;p26"/>
          <p:cNvSpPr/>
          <p:nvPr/>
        </p:nvSpPr>
        <p:spPr>
          <a:xfrm>
            <a:off x="3062325" y="2598525"/>
            <a:ext cx="258300" cy="2679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6"/>
          <p:cNvSpPr/>
          <p:nvPr/>
        </p:nvSpPr>
        <p:spPr>
          <a:xfrm>
            <a:off x="5366825" y="2560263"/>
            <a:ext cx="258300" cy="2679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6"/>
          <p:cNvSpPr/>
          <p:nvPr/>
        </p:nvSpPr>
        <p:spPr>
          <a:xfrm>
            <a:off x="1932400" y="2979825"/>
            <a:ext cx="258300" cy="2679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6"/>
          <p:cNvSpPr/>
          <p:nvPr/>
        </p:nvSpPr>
        <p:spPr>
          <a:xfrm>
            <a:off x="4208200" y="2979825"/>
            <a:ext cx="258300" cy="267900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6"/>
          <p:cNvSpPr txBox="1"/>
          <p:nvPr/>
        </p:nvSpPr>
        <p:spPr>
          <a:xfrm>
            <a:off x="6435050" y="2003400"/>
            <a:ext cx="23142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S = </a:t>
            </a: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A’B’C</a:t>
            </a:r>
            <a:r>
              <a:rPr baseline="-25000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A’BC</a:t>
            </a:r>
            <a:r>
              <a:rPr baseline="-25000" lang="en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’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ABC</a:t>
            </a:r>
            <a:r>
              <a:rPr baseline="-25000"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" sz="24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AB’C</a:t>
            </a:r>
            <a:r>
              <a:rPr baseline="-25000" lang="en" sz="24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’</a:t>
            </a:r>
            <a:endParaRPr sz="24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out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= </a:t>
            </a: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BC</a:t>
            </a:r>
            <a:r>
              <a:rPr baseline="-25000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AB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AC</a:t>
            </a:r>
            <a:r>
              <a:rPr baseline="-25000"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endParaRPr sz="240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3062325" y="4675275"/>
            <a:ext cx="1509600" cy="2679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6"/>
          <p:cNvSpPr/>
          <p:nvPr/>
        </p:nvSpPr>
        <p:spPr>
          <a:xfrm>
            <a:off x="4208200" y="4319992"/>
            <a:ext cx="258300" cy="623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6"/>
          <p:cNvSpPr/>
          <p:nvPr/>
        </p:nvSpPr>
        <p:spPr>
          <a:xfrm>
            <a:off x="4208200" y="4675275"/>
            <a:ext cx="1416900" cy="267900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Simplify Summation Term</a:t>
            </a:r>
            <a:endParaRPr/>
          </a:p>
        </p:txBody>
      </p:sp>
      <p:sp>
        <p:nvSpPr>
          <p:cNvPr id="176" name="Google Shape;176;p27"/>
          <p:cNvSpPr txBox="1"/>
          <p:nvPr/>
        </p:nvSpPr>
        <p:spPr>
          <a:xfrm>
            <a:off x="390000" y="1812100"/>
            <a:ext cx="5435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Recall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AB’ + A’B = A XOR B,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AB + A’B’ = A XNOR B = (A XOR B)’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Then: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S = A’B’C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+ A’BC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’ + ABC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+ AB’C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’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= B(AC + A’C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’) + B’(A’C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+AC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’)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= B(A XOR 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)’ + B’(A XOR 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= B XOR (A XOR 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= B XOR A XOR C</a:t>
            </a:r>
            <a:r>
              <a:rPr baseline="-25000" lang="en" sz="2000">
                <a:latin typeface="Roboto"/>
                <a:ea typeface="Roboto"/>
                <a:cs typeface="Roboto"/>
                <a:sym typeface="Roboto"/>
              </a:rPr>
              <a:t>in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 Adder Diagram</a:t>
            </a:r>
            <a:endParaRPr/>
          </a:p>
        </p:txBody>
      </p:sp>
      <p:pic>
        <p:nvPicPr>
          <p:cNvPr id="182" name="Google Shape;1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5975" y="1706625"/>
            <a:ext cx="5993949" cy="352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way K-map for Full Subtractors</a:t>
            </a:r>
            <a:endParaRPr/>
          </a:p>
        </p:txBody>
      </p:sp>
      <p:graphicFrame>
        <p:nvGraphicFramePr>
          <p:cNvPr id="188" name="Google Shape;188;p29"/>
          <p:cNvGraphicFramePr/>
          <p:nvPr/>
        </p:nvGraphicFramePr>
        <p:xfrm>
          <a:off x="328475" y="215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{A0274FCC-BD89-4DAC-A2E1-F3B7CB43F6F6}</a:tableStyleId>
              </a:tblPr>
              <a:tblGrid>
                <a:gridCol w="1145200"/>
                <a:gridCol w="1145200"/>
                <a:gridCol w="1145200"/>
                <a:gridCol w="1145200"/>
                <a:gridCol w="1145200"/>
              </a:tblGrid>
              <a:tr h="38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B</a:t>
                      </a:r>
                      <a:r>
                        <a:rPr b="1" baseline="-25000" lang="en" sz="1600"/>
                        <a:t>in</a:t>
                      </a:r>
                      <a:r>
                        <a:rPr b="1" lang="en" sz="1600"/>
                        <a:t>/AB</a:t>
                      </a:r>
                      <a:endParaRPr b="1"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10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38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</a:tr>
              <a:tr h="38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89" name="Google Shape;189;p29"/>
          <p:cNvSpPr txBox="1"/>
          <p:nvPr/>
        </p:nvSpPr>
        <p:spPr>
          <a:xfrm>
            <a:off x="280500" y="3309150"/>
            <a:ext cx="4291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K-map for 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out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: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90" name="Google Shape;190;p29"/>
          <p:cNvGraphicFramePr/>
          <p:nvPr/>
        </p:nvGraphicFramePr>
        <p:xfrm>
          <a:off x="328475" y="388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{A0274FCC-BD89-4DAC-A2E1-F3B7CB43F6F6}</a:tableStyleId>
              </a:tblPr>
              <a:tblGrid>
                <a:gridCol w="1145200"/>
                <a:gridCol w="1145200"/>
                <a:gridCol w="1145200"/>
                <a:gridCol w="1145200"/>
                <a:gridCol w="11452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B</a:t>
                      </a:r>
                      <a:r>
                        <a:rPr b="1" baseline="-25000" lang="en" sz="1600"/>
                        <a:t>in</a:t>
                      </a:r>
                      <a:r>
                        <a:rPr b="1" lang="en" sz="1600"/>
                        <a:t>/AB</a:t>
                      </a:r>
                      <a:endParaRPr b="1"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10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38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</a:tr>
              <a:tr h="38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91" name="Google Shape;191;p29"/>
          <p:cNvSpPr txBox="1"/>
          <p:nvPr/>
        </p:nvSpPr>
        <p:spPr>
          <a:xfrm>
            <a:off x="6435050" y="2003400"/>
            <a:ext cx="25752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= </a:t>
            </a: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A’B’B</a:t>
            </a:r>
            <a:r>
              <a:rPr baseline="-25000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A’BB</a:t>
            </a:r>
            <a:r>
              <a:rPr baseline="-25000" lang="en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’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ABB</a:t>
            </a:r>
            <a:r>
              <a:rPr baseline="-25000"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" sz="24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AB’B</a:t>
            </a:r>
            <a:r>
              <a:rPr baseline="-25000" lang="en" sz="24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’</a:t>
            </a:r>
            <a:endParaRPr sz="24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out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= </a:t>
            </a: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A’B</a:t>
            </a:r>
            <a:r>
              <a:rPr baseline="-25000"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" sz="24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A’B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</a:t>
            </a:r>
            <a:r>
              <a:rPr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BB</a:t>
            </a:r>
            <a:r>
              <a:rPr baseline="-25000"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endParaRPr sz="240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29"/>
          <p:cNvSpPr/>
          <p:nvPr/>
        </p:nvSpPr>
        <p:spPr>
          <a:xfrm>
            <a:off x="1932400" y="4675275"/>
            <a:ext cx="1509600" cy="2679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9"/>
          <p:cNvSpPr/>
          <p:nvPr/>
        </p:nvSpPr>
        <p:spPr>
          <a:xfrm>
            <a:off x="3062325" y="4256642"/>
            <a:ext cx="258300" cy="623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9"/>
          <p:cNvSpPr/>
          <p:nvPr/>
        </p:nvSpPr>
        <p:spPr>
          <a:xfrm>
            <a:off x="3049600" y="4675275"/>
            <a:ext cx="1416900" cy="267900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9"/>
          <p:cNvSpPr txBox="1"/>
          <p:nvPr/>
        </p:nvSpPr>
        <p:spPr>
          <a:xfrm>
            <a:off x="280500" y="1648350"/>
            <a:ext cx="4291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K-map for D: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29"/>
          <p:cNvSpPr/>
          <p:nvPr/>
        </p:nvSpPr>
        <p:spPr>
          <a:xfrm>
            <a:off x="1932400" y="2979825"/>
            <a:ext cx="258300" cy="2679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9"/>
          <p:cNvSpPr/>
          <p:nvPr/>
        </p:nvSpPr>
        <p:spPr>
          <a:xfrm>
            <a:off x="3062325" y="2598525"/>
            <a:ext cx="258300" cy="2679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9"/>
          <p:cNvSpPr/>
          <p:nvPr/>
        </p:nvSpPr>
        <p:spPr>
          <a:xfrm>
            <a:off x="5366825" y="2560263"/>
            <a:ext cx="258300" cy="267900"/>
          </a:xfrm>
          <a:prstGeom prst="ellipse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9"/>
          <p:cNvSpPr/>
          <p:nvPr/>
        </p:nvSpPr>
        <p:spPr>
          <a:xfrm>
            <a:off x="4208200" y="2979825"/>
            <a:ext cx="258300" cy="267900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Simplify Difference Term</a:t>
            </a:r>
            <a:endParaRPr/>
          </a:p>
        </p:txBody>
      </p:sp>
      <p:sp>
        <p:nvSpPr>
          <p:cNvPr id="205" name="Google Shape;205;p30"/>
          <p:cNvSpPr txBox="1"/>
          <p:nvPr/>
        </p:nvSpPr>
        <p:spPr>
          <a:xfrm>
            <a:off x="390000" y="1812100"/>
            <a:ext cx="85533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Recall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AB’ + A’B = A XOR B, 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AB + A’B’ = A XNOR B = (A XOR B)’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D = A’B’B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A’BB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’ + ABB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AB’B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’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= A(BB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B’B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’) + A’(B’B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+BB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’)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= A(B XOR 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)’ + A’(B XOR 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)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= A XOR B XOR B</a:t>
            </a:r>
            <a:r>
              <a:rPr baseline="-25000" lang="en" sz="2400">
                <a:latin typeface="Roboto"/>
                <a:ea typeface="Roboto"/>
                <a:cs typeface="Roboto"/>
                <a:sym typeface="Roboto"/>
              </a:rPr>
              <a:t>in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 Subtractor Diagram</a:t>
            </a:r>
            <a:endParaRPr/>
          </a:p>
        </p:txBody>
      </p:sp>
      <p:pic>
        <p:nvPicPr>
          <p:cNvPr id="211" name="Google Shape;21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63" y="1783200"/>
            <a:ext cx="7320274" cy="331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r>
              <a:rPr lang="en"/>
              <a:t> way K-map</a:t>
            </a:r>
            <a:endParaRPr/>
          </a:p>
        </p:txBody>
      </p:sp>
      <p:sp>
        <p:nvSpPr>
          <p:cNvPr id="217" name="Google Shape;217;p32"/>
          <p:cNvSpPr txBox="1"/>
          <p:nvPr/>
        </p:nvSpPr>
        <p:spPr>
          <a:xfrm>
            <a:off x="471900" y="1999925"/>
            <a:ext cx="5657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f(a,b,c, d) = ∑</a:t>
            </a:r>
            <a:r>
              <a:rPr baseline="-25000" lang="en" sz="1600"/>
              <a:t>m</a:t>
            </a:r>
            <a:r>
              <a:rPr lang="en" sz="1600"/>
              <a:t>(0, 1, 8, 9, 10) + ∑</a:t>
            </a:r>
            <a:r>
              <a:rPr baseline="-25000" lang="en" sz="1600"/>
              <a:t>d</a:t>
            </a:r>
            <a:r>
              <a:rPr lang="en" sz="1600"/>
              <a:t>(2, 4, 5, </a:t>
            </a:r>
            <a:r>
              <a:rPr lang="en" sz="1600"/>
              <a:t>11, </a:t>
            </a:r>
            <a:r>
              <a:rPr lang="en" sz="1600"/>
              <a:t>13)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6511575" y="2192150"/>
            <a:ext cx="23142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Prime Implicants: 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a’c’, </a:t>
            </a:r>
            <a:r>
              <a:rPr lang="en" sz="2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b’d’, </a:t>
            </a:r>
            <a:r>
              <a:rPr lang="en" sz="22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b’c’</a:t>
            </a:r>
            <a:r>
              <a:rPr lang="en" sz="2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22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c’d, </a:t>
            </a:r>
            <a:r>
              <a:rPr lang="en" sz="22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ab’</a:t>
            </a:r>
            <a:endParaRPr sz="22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Essential Prime Implicants: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None</a:t>
            </a:r>
            <a:endParaRPr sz="220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19" name="Google Shape;219;p32"/>
          <p:cNvGraphicFramePr/>
          <p:nvPr/>
        </p:nvGraphicFramePr>
        <p:xfrm>
          <a:off x="364600" y="257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{A0274FCC-BD89-4DAC-A2E1-F3B7CB43F6F6}</a:tableStyleId>
              </a:tblPr>
              <a:tblGrid>
                <a:gridCol w="1220900"/>
                <a:gridCol w="837600"/>
                <a:gridCol w="837600"/>
                <a:gridCol w="837600"/>
                <a:gridCol w="837600"/>
              </a:tblGrid>
              <a:tr h="45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cd \ ab</a:t>
                      </a:r>
                      <a:endParaRPr b="1"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10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45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45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45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45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220" name="Google Shape;220;p32"/>
          <p:cNvSpPr/>
          <p:nvPr/>
        </p:nvSpPr>
        <p:spPr>
          <a:xfrm>
            <a:off x="1730900" y="3041725"/>
            <a:ext cx="1408200" cy="8991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2"/>
          <p:cNvSpPr/>
          <p:nvPr/>
        </p:nvSpPr>
        <p:spPr>
          <a:xfrm>
            <a:off x="1730900" y="3497075"/>
            <a:ext cx="3125100" cy="431100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2"/>
          <p:cNvSpPr/>
          <p:nvPr/>
        </p:nvSpPr>
        <p:spPr>
          <a:xfrm>
            <a:off x="4238750" y="3070675"/>
            <a:ext cx="617400" cy="17829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2"/>
          <p:cNvSpPr/>
          <p:nvPr/>
        </p:nvSpPr>
        <p:spPr>
          <a:xfrm>
            <a:off x="1740550" y="3074583"/>
            <a:ext cx="559175" cy="806325"/>
          </a:xfrm>
          <a:custGeom>
            <a:rect b="b" l="l" r="r" t="t"/>
            <a:pathLst>
              <a:path extrusionOk="0" h="32253" w="22367">
                <a:moveTo>
                  <a:pt x="0" y="230"/>
                </a:moveTo>
                <a:cubicBezTo>
                  <a:pt x="4786" y="230"/>
                  <a:pt x="10171" y="-689"/>
                  <a:pt x="14275" y="1773"/>
                </a:cubicBezTo>
                <a:cubicBezTo>
                  <a:pt x="19620" y="4979"/>
                  <a:pt x="19997" y="13023"/>
                  <a:pt x="21220" y="19135"/>
                </a:cubicBezTo>
                <a:cubicBezTo>
                  <a:pt x="21776" y="21912"/>
                  <a:pt x="23177" y="25266"/>
                  <a:pt x="21606" y="27623"/>
                </a:cubicBezTo>
                <a:cubicBezTo>
                  <a:pt x="18284" y="32607"/>
                  <a:pt x="9926" y="30357"/>
                  <a:pt x="4244" y="32253"/>
                </a:cubicBezTo>
              </a:path>
            </a:pathLst>
          </a:cu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4" name="Google Shape;224;p32"/>
          <p:cNvSpPr/>
          <p:nvPr/>
        </p:nvSpPr>
        <p:spPr>
          <a:xfrm>
            <a:off x="4333454" y="3063055"/>
            <a:ext cx="464750" cy="808200"/>
          </a:xfrm>
          <a:custGeom>
            <a:rect b="b" l="l" r="r" t="t"/>
            <a:pathLst>
              <a:path extrusionOk="0" h="32328" w="18590">
                <a:moveTo>
                  <a:pt x="17818" y="1076"/>
                </a:moveTo>
                <a:cubicBezTo>
                  <a:pt x="13701" y="1076"/>
                  <a:pt x="8382" y="-1451"/>
                  <a:pt x="5472" y="1462"/>
                </a:cubicBezTo>
                <a:cubicBezTo>
                  <a:pt x="335" y="6604"/>
                  <a:pt x="-739" y="15513"/>
                  <a:pt x="456" y="22682"/>
                </a:cubicBezTo>
                <a:cubicBezTo>
                  <a:pt x="1582" y="29435"/>
                  <a:pt x="11743" y="32328"/>
                  <a:pt x="18590" y="32328"/>
                </a:cubicBezTo>
              </a:path>
            </a:pathLst>
          </a:cu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5" name="Google Shape;225;p32"/>
          <p:cNvSpPr/>
          <p:nvPr/>
        </p:nvSpPr>
        <p:spPr>
          <a:xfrm>
            <a:off x="1798425" y="4444280"/>
            <a:ext cx="482275" cy="343300"/>
          </a:xfrm>
          <a:custGeom>
            <a:rect b="b" l="l" r="r" t="t"/>
            <a:pathLst>
              <a:path extrusionOk="0" h="13732" w="19291">
                <a:moveTo>
                  <a:pt x="0" y="1000"/>
                </a:moveTo>
                <a:cubicBezTo>
                  <a:pt x="4765" y="1000"/>
                  <a:pt x="10904" y="-1596"/>
                  <a:pt x="14275" y="1772"/>
                </a:cubicBezTo>
                <a:cubicBezTo>
                  <a:pt x="17333" y="4828"/>
                  <a:pt x="19291" y="9409"/>
                  <a:pt x="19291" y="13732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6" name="Google Shape;226;p32"/>
          <p:cNvSpPr/>
          <p:nvPr/>
        </p:nvSpPr>
        <p:spPr>
          <a:xfrm>
            <a:off x="4311680" y="4405610"/>
            <a:ext cx="471525" cy="420650"/>
          </a:xfrm>
          <a:custGeom>
            <a:rect b="b" l="l" r="r" t="t"/>
            <a:pathLst>
              <a:path extrusionOk="0" h="16826" w="18861">
                <a:moveTo>
                  <a:pt x="342" y="16826"/>
                </a:moveTo>
                <a:cubicBezTo>
                  <a:pt x="-632" y="11958"/>
                  <a:pt x="709" y="5652"/>
                  <a:pt x="4586" y="2551"/>
                </a:cubicBezTo>
                <a:cubicBezTo>
                  <a:pt x="8303" y="-422"/>
                  <a:pt x="16732" y="-1321"/>
                  <a:pt x="18861" y="2937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7" name="Google Shape;227;p32"/>
          <p:cNvSpPr/>
          <p:nvPr/>
        </p:nvSpPr>
        <p:spPr>
          <a:xfrm>
            <a:off x="1750200" y="3089950"/>
            <a:ext cx="520850" cy="286125"/>
          </a:xfrm>
          <a:custGeom>
            <a:rect b="b" l="l" r="r" t="t"/>
            <a:pathLst>
              <a:path extrusionOk="0" h="11445" w="20834">
                <a:moveTo>
                  <a:pt x="0" y="11189"/>
                </a:moveTo>
                <a:cubicBezTo>
                  <a:pt x="4503" y="11189"/>
                  <a:pt x="9134" y="11893"/>
                  <a:pt x="13503" y="10803"/>
                </a:cubicBezTo>
                <a:cubicBezTo>
                  <a:pt x="17725" y="9749"/>
                  <a:pt x="20834" y="4352"/>
                  <a:pt x="20834" y="0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8" name="Google Shape;228;p32"/>
          <p:cNvSpPr/>
          <p:nvPr/>
        </p:nvSpPr>
        <p:spPr>
          <a:xfrm>
            <a:off x="4238750" y="3070675"/>
            <a:ext cx="540150" cy="347225"/>
          </a:xfrm>
          <a:custGeom>
            <a:rect b="b" l="l" r="r" t="t"/>
            <a:pathLst>
              <a:path extrusionOk="0" h="13889" w="21606">
                <a:moveTo>
                  <a:pt x="0" y="0"/>
                </a:moveTo>
                <a:cubicBezTo>
                  <a:pt x="992" y="3965"/>
                  <a:pt x="1361" y="9360"/>
                  <a:pt x="5016" y="11189"/>
                </a:cubicBezTo>
                <a:cubicBezTo>
                  <a:pt x="10027" y="13696"/>
                  <a:pt x="16003" y="13889"/>
                  <a:pt x="21606" y="13889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way K-map</a:t>
            </a:r>
            <a:endParaRPr/>
          </a:p>
        </p:txBody>
      </p:sp>
      <p:sp>
        <p:nvSpPr>
          <p:cNvPr id="234" name="Google Shape;234;p33"/>
          <p:cNvSpPr txBox="1"/>
          <p:nvPr/>
        </p:nvSpPr>
        <p:spPr>
          <a:xfrm>
            <a:off x="471900" y="1999925"/>
            <a:ext cx="5657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f(a,b,c, d) = ∑</a:t>
            </a:r>
            <a:r>
              <a:rPr baseline="-25000" lang="en" sz="1600"/>
              <a:t>m</a:t>
            </a:r>
            <a:r>
              <a:rPr lang="en" sz="1600"/>
              <a:t>(0, 1, 8, 9, 10) + ∑</a:t>
            </a:r>
            <a:r>
              <a:rPr baseline="-25000" lang="en" sz="1600"/>
              <a:t>d</a:t>
            </a:r>
            <a:r>
              <a:rPr lang="en" sz="1600"/>
              <a:t>(2, 4, 5, </a:t>
            </a:r>
            <a:r>
              <a:rPr lang="en" sz="1600"/>
              <a:t>11, </a:t>
            </a:r>
            <a:r>
              <a:rPr lang="en" sz="1600"/>
              <a:t>13)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33"/>
          <p:cNvSpPr txBox="1"/>
          <p:nvPr/>
        </p:nvSpPr>
        <p:spPr>
          <a:xfrm>
            <a:off x="5463725" y="2192150"/>
            <a:ext cx="3362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= 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b’d’ + </a:t>
            </a:r>
            <a:r>
              <a:rPr lang="en" sz="24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b’c’</a:t>
            </a:r>
            <a:endParaRPr sz="24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= </a:t>
            </a: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b’c’ 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+ </a:t>
            </a:r>
            <a:r>
              <a:rPr lang="en" sz="24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ab’</a:t>
            </a:r>
            <a:endParaRPr sz="2400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= </a:t>
            </a:r>
            <a:r>
              <a:rPr lang="en" sz="240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c’d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+ b’d’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en" sz="2400">
                <a:latin typeface="Roboto"/>
                <a:ea typeface="Roboto"/>
                <a:cs typeface="Roboto"/>
                <a:sym typeface="Roboto"/>
              </a:rPr>
              <a:t> = </a:t>
            </a:r>
            <a:r>
              <a:rPr lang="en" sz="24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ab’ + </a:t>
            </a:r>
            <a:r>
              <a:rPr lang="en" sz="24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b’c’</a:t>
            </a:r>
            <a:endParaRPr sz="24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36" name="Google Shape;236;p33"/>
          <p:cNvGraphicFramePr/>
          <p:nvPr/>
        </p:nvGraphicFramePr>
        <p:xfrm>
          <a:off x="364600" y="257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{A0274FCC-BD89-4DAC-A2E1-F3B7CB43F6F6}</a:tableStyleId>
              </a:tblPr>
              <a:tblGrid>
                <a:gridCol w="1220900"/>
                <a:gridCol w="837600"/>
                <a:gridCol w="837600"/>
                <a:gridCol w="837600"/>
                <a:gridCol w="837600"/>
              </a:tblGrid>
              <a:tr h="45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/>
                        <a:t>cd \ ab</a:t>
                      </a:r>
                      <a:endParaRPr b="1"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10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45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45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45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11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</a:tr>
              <a:tr h="456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X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0</a:t>
                      </a:r>
                      <a:endParaRPr sz="16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1</a:t>
                      </a:r>
                      <a:endParaRPr sz="16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237" name="Google Shape;237;p33"/>
          <p:cNvSpPr/>
          <p:nvPr/>
        </p:nvSpPr>
        <p:spPr>
          <a:xfrm>
            <a:off x="1730900" y="3041725"/>
            <a:ext cx="1408200" cy="8991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3"/>
          <p:cNvSpPr/>
          <p:nvPr/>
        </p:nvSpPr>
        <p:spPr>
          <a:xfrm>
            <a:off x="1730900" y="3497075"/>
            <a:ext cx="3125100" cy="431100"/>
          </a:xfrm>
          <a:prstGeom prst="ellipse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3"/>
          <p:cNvSpPr/>
          <p:nvPr/>
        </p:nvSpPr>
        <p:spPr>
          <a:xfrm>
            <a:off x="4238750" y="3070675"/>
            <a:ext cx="617400" cy="17829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3"/>
          <p:cNvSpPr/>
          <p:nvPr/>
        </p:nvSpPr>
        <p:spPr>
          <a:xfrm>
            <a:off x="1740550" y="3074583"/>
            <a:ext cx="559175" cy="806325"/>
          </a:xfrm>
          <a:custGeom>
            <a:rect b="b" l="l" r="r" t="t"/>
            <a:pathLst>
              <a:path extrusionOk="0" h="32253" w="22367">
                <a:moveTo>
                  <a:pt x="0" y="230"/>
                </a:moveTo>
                <a:cubicBezTo>
                  <a:pt x="4786" y="230"/>
                  <a:pt x="10171" y="-689"/>
                  <a:pt x="14275" y="1773"/>
                </a:cubicBezTo>
                <a:cubicBezTo>
                  <a:pt x="19620" y="4979"/>
                  <a:pt x="19997" y="13023"/>
                  <a:pt x="21220" y="19135"/>
                </a:cubicBezTo>
                <a:cubicBezTo>
                  <a:pt x="21776" y="21912"/>
                  <a:pt x="23177" y="25266"/>
                  <a:pt x="21606" y="27623"/>
                </a:cubicBezTo>
                <a:cubicBezTo>
                  <a:pt x="18284" y="32607"/>
                  <a:pt x="9926" y="30357"/>
                  <a:pt x="4244" y="32253"/>
                </a:cubicBezTo>
              </a:path>
            </a:pathLst>
          </a:cu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1" name="Google Shape;241;p33"/>
          <p:cNvSpPr/>
          <p:nvPr/>
        </p:nvSpPr>
        <p:spPr>
          <a:xfrm>
            <a:off x="4333454" y="3063055"/>
            <a:ext cx="464750" cy="808200"/>
          </a:xfrm>
          <a:custGeom>
            <a:rect b="b" l="l" r="r" t="t"/>
            <a:pathLst>
              <a:path extrusionOk="0" h="32328" w="18590">
                <a:moveTo>
                  <a:pt x="17818" y="1076"/>
                </a:moveTo>
                <a:cubicBezTo>
                  <a:pt x="13701" y="1076"/>
                  <a:pt x="8382" y="-1451"/>
                  <a:pt x="5472" y="1462"/>
                </a:cubicBezTo>
                <a:cubicBezTo>
                  <a:pt x="335" y="6604"/>
                  <a:pt x="-739" y="15513"/>
                  <a:pt x="456" y="22682"/>
                </a:cubicBezTo>
                <a:cubicBezTo>
                  <a:pt x="1582" y="29435"/>
                  <a:pt x="11743" y="32328"/>
                  <a:pt x="18590" y="32328"/>
                </a:cubicBezTo>
              </a:path>
            </a:pathLst>
          </a:cu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2" name="Google Shape;242;p33"/>
          <p:cNvSpPr/>
          <p:nvPr/>
        </p:nvSpPr>
        <p:spPr>
          <a:xfrm>
            <a:off x="1798425" y="4444280"/>
            <a:ext cx="482275" cy="343300"/>
          </a:xfrm>
          <a:custGeom>
            <a:rect b="b" l="l" r="r" t="t"/>
            <a:pathLst>
              <a:path extrusionOk="0" h="13732" w="19291">
                <a:moveTo>
                  <a:pt x="0" y="1000"/>
                </a:moveTo>
                <a:cubicBezTo>
                  <a:pt x="4765" y="1000"/>
                  <a:pt x="10904" y="-1596"/>
                  <a:pt x="14275" y="1772"/>
                </a:cubicBezTo>
                <a:cubicBezTo>
                  <a:pt x="17333" y="4828"/>
                  <a:pt x="19291" y="9409"/>
                  <a:pt x="19291" y="13732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3" name="Google Shape;243;p33"/>
          <p:cNvSpPr/>
          <p:nvPr/>
        </p:nvSpPr>
        <p:spPr>
          <a:xfrm>
            <a:off x="4311680" y="4405610"/>
            <a:ext cx="471525" cy="420650"/>
          </a:xfrm>
          <a:custGeom>
            <a:rect b="b" l="l" r="r" t="t"/>
            <a:pathLst>
              <a:path extrusionOk="0" h="16826" w="18861">
                <a:moveTo>
                  <a:pt x="342" y="16826"/>
                </a:moveTo>
                <a:cubicBezTo>
                  <a:pt x="-632" y="11958"/>
                  <a:pt x="709" y="5652"/>
                  <a:pt x="4586" y="2551"/>
                </a:cubicBezTo>
                <a:cubicBezTo>
                  <a:pt x="8303" y="-422"/>
                  <a:pt x="16732" y="-1321"/>
                  <a:pt x="18861" y="2937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4" name="Google Shape;244;p33"/>
          <p:cNvSpPr/>
          <p:nvPr/>
        </p:nvSpPr>
        <p:spPr>
          <a:xfrm>
            <a:off x="1750200" y="3089950"/>
            <a:ext cx="520850" cy="286125"/>
          </a:xfrm>
          <a:custGeom>
            <a:rect b="b" l="l" r="r" t="t"/>
            <a:pathLst>
              <a:path extrusionOk="0" h="11445" w="20834">
                <a:moveTo>
                  <a:pt x="0" y="11189"/>
                </a:moveTo>
                <a:cubicBezTo>
                  <a:pt x="4503" y="11189"/>
                  <a:pt x="9134" y="11893"/>
                  <a:pt x="13503" y="10803"/>
                </a:cubicBezTo>
                <a:cubicBezTo>
                  <a:pt x="17725" y="9749"/>
                  <a:pt x="20834" y="4352"/>
                  <a:pt x="20834" y="0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5" name="Google Shape;245;p33"/>
          <p:cNvSpPr/>
          <p:nvPr/>
        </p:nvSpPr>
        <p:spPr>
          <a:xfrm>
            <a:off x="4238750" y="3070675"/>
            <a:ext cx="540150" cy="347225"/>
          </a:xfrm>
          <a:custGeom>
            <a:rect b="b" l="l" r="r" t="t"/>
            <a:pathLst>
              <a:path extrusionOk="0" h="13889" w="21606">
                <a:moveTo>
                  <a:pt x="0" y="0"/>
                </a:moveTo>
                <a:cubicBezTo>
                  <a:pt x="992" y="3965"/>
                  <a:pt x="1361" y="9360"/>
                  <a:pt x="5016" y="11189"/>
                </a:cubicBezTo>
                <a:cubicBezTo>
                  <a:pt x="10027" y="13696"/>
                  <a:pt x="16003" y="13889"/>
                  <a:pt x="21606" y="13889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