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8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9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10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18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notesSlides/notesSlide19.xml" ContentType="application/vnd.openxmlformats-officedocument.presentationml.notesSlide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notesSlides/notesSlide20.xml" ContentType="application/vnd.openxmlformats-officedocument.presentationml.notesSlide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21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notesSlides/notesSlide22.xml" ContentType="application/vnd.openxmlformats-officedocument.presentationml.notesSlid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23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24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25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notesSlides/notesSlide26.xml" ContentType="application/vnd.openxmlformats-officedocument.presentationml.notesSlid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notesSlides/notesSlide27.xml" ContentType="application/vnd.openxmlformats-officedocument.presentationml.notesSlide+xml"/>
  <Override PartName="/ppt/tags/tag205.xml" ContentType="application/vnd.openxmlformats-officedocument.presentationml.tags+xml"/>
  <Override PartName="/ppt/notesSlides/notesSlide28.xml" ContentType="application/vnd.openxmlformats-officedocument.presentationml.notesSl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29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notesSlides/notesSlide30.xml" ContentType="application/vnd.openxmlformats-officedocument.presentationml.notesSlide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notesSlides/notesSlide31.xml" ContentType="application/vnd.openxmlformats-officedocument.presentationml.notesSlide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notesSlides/notesSlide32.xml" ContentType="application/vnd.openxmlformats-officedocument.presentationml.notesSlide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notesSlides/notesSlide33.xml" ContentType="application/vnd.openxmlformats-officedocument.presentationml.notesSlide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notesSlides/notesSlide34.xml" ContentType="application/vnd.openxmlformats-officedocument.presentationml.notesSlide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96" r:id="rId2"/>
    <p:sldId id="317" r:id="rId3"/>
    <p:sldId id="297" r:id="rId4"/>
    <p:sldId id="270" r:id="rId5"/>
    <p:sldId id="333" r:id="rId6"/>
    <p:sldId id="674" r:id="rId7"/>
    <p:sldId id="300" r:id="rId8"/>
    <p:sldId id="271" r:id="rId9"/>
    <p:sldId id="272" r:id="rId10"/>
    <p:sldId id="291" r:id="rId11"/>
    <p:sldId id="575" r:id="rId12"/>
    <p:sldId id="334" r:id="rId13"/>
    <p:sldId id="307" r:id="rId14"/>
    <p:sldId id="273" r:id="rId15"/>
    <p:sldId id="274" r:id="rId16"/>
    <p:sldId id="276" r:id="rId17"/>
    <p:sldId id="259" r:id="rId18"/>
    <p:sldId id="266" r:id="rId19"/>
    <p:sldId id="332" r:id="rId20"/>
    <p:sldId id="260" r:id="rId21"/>
    <p:sldId id="331" r:id="rId22"/>
    <p:sldId id="318" r:id="rId23"/>
    <p:sldId id="319" r:id="rId24"/>
    <p:sldId id="308" r:id="rId25"/>
    <p:sldId id="336" r:id="rId26"/>
    <p:sldId id="277" r:id="rId27"/>
    <p:sldId id="292" r:id="rId28"/>
    <p:sldId id="278" r:id="rId29"/>
    <p:sldId id="279" r:id="rId30"/>
    <p:sldId id="304" r:id="rId31"/>
    <p:sldId id="280" r:id="rId32"/>
    <p:sldId id="281" r:id="rId33"/>
    <p:sldId id="282" r:id="rId34"/>
    <p:sldId id="305" r:id="rId35"/>
    <p:sldId id="283" r:id="rId36"/>
    <p:sldId id="287" r:id="rId37"/>
    <p:sldId id="286" r:id="rId38"/>
    <p:sldId id="269" r:id="rId39"/>
    <p:sldId id="263" r:id="rId40"/>
    <p:sldId id="293" r:id="rId41"/>
    <p:sldId id="309" r:id="rId42"/>
    <p:sldId id="310" r:id="rId43"/>
    <p:sldId id="311" r:id="rId44"/>
    <p:sldId id="312" r:id="rId45"/>
    <p:sldId id="313" r:id="rId46"/>
    <p:sldId id="314" r:id="rId47"/>
    <p:sldId id="335" r:id="rId48"/>
    <p:sldId id="315" r:id="rId49"/>
    <p:sldId id="316" r:id="rId50"/>
    <p:sldId id="321" r:id="rId51"/>
    <p:sldId id="322" r:id="rId52"/>
    <p:sldId id="330" r:id="rId53"/>
    <p:sldId id="323" r:id="rId54"/>
    <p:sldId id="324" r:id="rId55"/>
    <p:sldId id="325" r:id="rId56"/>
    <p:sldId id="326" r:id="rId57"/>
    <p:sldId id="327" r:id="rId58"/>
    <p:sldId id="328" r:id="rId59"/>
    <p:sldId id="329" r:id="rId60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40" autoAdjust="0"/>
  </p:normalViewPr>
  <p:slideViewPr>
    <p:cSldViewPr>
      <p:cViewPr varScale="1">
        <p:scale>
          <a:sx n="91" d="100"/>
          <a:sy n="91" d="100"/>
        </p:scale>
        <p:origin x="402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C1D5F48F-9999-4961-95B8-65788007535C}"/>
    <pc:docChg chg="modSld">
      <pc:chgData name="CK Cheng" userId="7afb8203781590a9" providerId="LiveId" clId="{C1D5F48F-9999-4961-95B8-65788007535C}" dt="2021-04-26T23:21:22.733" v="86" actId="5793"/>
      <pc:docMkLst>
        <pc:docMk/>
      </pc:docMkLst>
      <pc:sldChg chg="modSp mod">
        <pc:chgData name="CK Cheng" userId="7afb8203781590a9" providerId="LiveId" clId="{C1D5F48F-9999-4961-95B8-65788007535C}" dt="2021-04-25T21:45:45.777" v="12" actId="20577"/>
        <pc:sldMkLst>
          <pc:docMk/>
          <pc:sldMk cId="0" sldId="293"/>
        </pc:sldMkLst>
        <pc:spChg chg="mod">
          <ac:chgData name="CK Cheng" userId="7afb8203781590a9" providerId="LiveId" clId="{C1D5F48F-9999-4961-95B8-65788007535C}" dt="2021-04-25T21:45:45.777" v="12" actId="20577"/>
          <ac:spMkLst>
            <pc:docMk/>
            <pc:sldMk cId="0" sldId="293"/>
            <ac:spMk id="36866" creationId="{00000000-0000-0000-0000-000000000000}"/>
          </ac:spMkLst>
        </pc:spChg>
      </pc:sldChg>
      <pc:sldChg chg="modSp mod">
        <pc:chgData name="CK Cheng" userId="7afb8203781590a9" providerId="LiveId" clId="{C1D5F48F-9999-4961-95B8-65788007535C}" dt="2021-04-25T21:45:34.717" v="10" actId="20577"/>
        <pc:sldMkLst>
          <pc:docMk/>
          <pc:sldMk cId="1661611950" sldId="309"/>
        </pc:sldMkLst>
        <pc:spChg chg="mod">
          <ac:chgData name="CK Cheng" userId="7afb8203781590a9" providerId="LiveId" clId="{C1D5F48F-9999-4961-95B8-65788007535C}" dt="2021-04-25T21:45:34.717" v="10" actId="20577"/>
          <ac:spMkLst>
            <pc:docMk/>
            <pc:sldMk cId="1661611950" sldId="309"/>
            <ac:spMk id="60417" creationId="{00000000-0000-0000-0000-000000000000}"/>
          </ac:spMkLst>
        </pc:spChg>
      </pc:sldChg>
      <pc:sldChg chg="modSp mod">
        <pc:chgData name="CK Cheng" userId="7afb8203781590a9" providerId="LiveId" clId="{C1D5F48F-9999-4961-95B8-65788007535C}" dt="2021-04-25T21:45:57.681" v="23" actId="20577"/>
        <pc:sldMkLst>
          <pc:docMk/>
          <pc:sldMk cId="3283505823" sldId="310"/>
        </pc:sldMkLst>
        <pc:spChg chg="mod">
          <ac:chgData name="CK Cheng" userId="7afb8203781590a9" providerId="LiveId" clId="{C1D5F48F-9999-4961-95B8-65788007535C}" dt="2021-04-25T21:45:57.681" v="23" actId="20577"/>
          <ac:spMkLst>
            <pc:docMk/>
            <pc:sldMk cId="3283505823" sldId="310"/>
            <ac:spMk id="8" creationId="{00000000-0000-0000-0000-000000000000}"/>
          </ac:spMkLst>
        </pc:spChg>
      </pc:sldChg>
      <pc:sldChg chg="modSp mod">
        <pc:chgData name="CK Cheng" userId="7afb8203781590a9" providerId="LiveId" clId="{C1D5F48F-9999-4961-95B8-65788007535C}" dt="2021-04-25T21:46:08.522" v="34" actId="20577"/>
        <pc:sldMkLst>
          <pc:docMk/>
          <pc:sldMk cId="191498662" sldId="312"/>
        </pc:sldMkLst>
        <pc:spChg chg="mod">
          <ac:chgData name="CK Cheng" userId="7afb8203781590a9" providerId="LiveId" clId="{C1D5F48F-9999-4961-95B8-65788007535C}" dt="2021-04-25T21:46:08.522" v="34" actId="20577"/>
          <ac:spMkLst>
            <pc:docMk/>
            <pc:sldMk cId="191498662" sldId="312"/>
            <ac:spMk id="65537" creationId="{00000000-0000-0000-0000-000000000000}"/>
          </ac:spMkLst>
        </pc:spChg>
      </pc:sldChg>
      <pc:sldChg chg="modSp mod">
        <pc:chgData name="CK Cheng" userId="7afb8203781590a9" providerId="LiveId" clId="{C1D5F48F-9999-4961-95B8-65788007535C}" dt="2021-04-25T21:46:19.691" v="45" actId="20577"/>
        <pc:sldMkLst>
          <pc:docMk/>
          <pc:sldMk cId="1243720124" sldId="314"/>
        </pc:sldMkLst>
        <pc:spChg chg="mod">
          <ac:chgData name="CK Cheng" userId="7afb8203781590a9" providerId="LiveId" clId="{C1D5F48F-9999-4961-95B8-65788007535C}" dt="2021-04-25T21:46:19.691" v="45" actId="20577"/>
          <ac:spMkLst>
            <pc:docMk/>
            <pc:sldMk cId="1243720124" sldId="314"/>
            <ac:spMk id="68609" creationId="{00000000-0000-0000-0000-000000000000}"/>
          </ac:spMkLst>
        </pc:spChg>
      </pc:sldChg>
      <pc:sldChg chg="modSp mod">
        <pc:chgData name="CK Cheng" userId="7afb8203781590a9" providerId="LiveId" clId="{C1D5F48F-9999-4961-95B8-65788007535C}" dt="2021-04-25T21:46:39.811" v="73" actId="20577"/>
        <pc:sldMkLst>
          <pc:docMk/>
          <pc:sldMk cId="1556402326" sldId="315"/>
        </pc:sldMkLst>
        <pc:spChg chg="mod">
          <ac:chgData name="CK Cheng" userId="7afb8203781590a9" providerId="LiveId" clId="{C1D5F48F-9999-4961-95B8-65788007535C}" dt="2021-04-25T21:46:39.811" v="73" actId="20577"/>
          <ac:spMkLst>
            <pc:docMk/>
            <pc:sldMk cId="1556402326" sldId="315"/>
            <ac:spMk id="69633" creationId="{00000000-0000-0000-0000-000000000000}"/>
          </ac:spMkLst>
        </pc:spChg>
      </pc:sldChg>
      <pc:sldChg chg="modSp mod">
        <pc:chgData name="CK Cheng" userId="7afb8203781590a9" providerId="LiveId" clId="{C1D5F48F-9999-4961-95B8-65788007535C}" dt="2021-04-25T21:46:47.091" v="84" actId="20577"/>
        <pc:sldMkLst>
          <pc:docMk/>
          <pc:sldMk cId="1780172712" sldId="316"/>
        </pc:sldMkLst>
        <pc:spChg chg="mod">
          <ac:chgData name="CK Cheng" userId="7afb8203781590a9" providerId="LiveId" clId="{C1D5F48F-9999-4961-95B8-65788007535C}" dt="2021-04-25T21:46:47.091" v="84" actId="20577"/>
          <ac:spMkLst>
            <pc:docMk/>
            <pc:sldMk cId="1780172712" sldId="316"/>
            <ac:spMk id="70657" creationId="{00000000-0000-0000-0000-000000000000}"/>
          </ac:spMkLst>
        </pc:spChg>
      </pc:sldChg>
      <pc:sldChg chg="modSp mod">
        <pc:chgData name="CK Cheng" userId="7afb8203781590a9" providerId="LiveId" clId="{C1D5F48F-9999-4961-95B8-65788007535C}" dt="2021-04-26T23:21:22.733" v="86" actId="5793"/>
        <pc:sldMkLst>
          <pc:docMk/>
          <pc:sldMk cId="2959399855" sldId="317"/>
        </pc:sldMkLst>
        <pc:spChg chg="mod">
          <ac:chgData name="CK Cheng" userId="7afb8203781590a9" providerId="LiveId" clId="{C1D5F48F-9999-4961-95B8-65788007535C}" dt="2021-04-26T23:21:22.733" v="86" actId="5793"/>
          <ac:spMkLst>
            <pc:docMk/>
            <pc:sldMk cId="2959399855" sldId="317"/>
            <ac:spMk id="3" creationId="{00000000-0000-0000-0000-000000000000}"/>
          </ac:spMkLst>
        </pc:spChg>
      </pc:sldChg>
      <pc:sldChg chg="modSp mod">
        <pc:chgData name="CK Cheng" userId="7afb8203781590a9" providerId="LiveId" clId="{C1D5F48F-9999-4961-95B8-65788007535C}" dt="2021-04-25T21:46:26.486" v="56" actId="20577"/>
        <pc:sldMkLst>
          <pc:docMk/>
          <pc:sldMk cId="1521833824" sldId="335"/>
        </pc:sldMkLst>
        <pc:spChg chg="mod">
          <ac:chgData name="CK Cheng" userId="7afb8203781590a9" providerId="LiveId" clId="{C1D5F48F-9999-4961-95B8-65788007535C}" dt="2021-04-25T21:46:26.486" v="56" actId="20577"/>
          <ac:spMkLst>
            <pc:docMk/>
            <pc:sldMk cId="1521833824" sldId="335"/>
            <ac:spMk id="6860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1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5D5DA89-E1A6-4F16-8466-A4AA0BD1E8F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89675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270182A-559E-4728-A4F9-2DE92CAB7684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7377B5-D800-4815-A8D9-C9BB7F42EEC0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47377B5-D800-4815-A8D9-C9BB7F42EEC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A combinational logic cannot have some sort of feedback loop where the output of a logic is also the input of it. A sequential network on the other hand can have this feature.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ADDC1E8-8504-48F1-968B-BE23144B4394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3DC5AF9-6FC3-41BE-B28C-EB9C5828B977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 dirty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E14C50D-BFBE-4D97-94A3-A3B83D51AB13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 dirty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74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27F46D7-88D6-41C8-8BB5-F87886BD6D08}" type="slidenum">
              <a:rPr lang="en-US" altLang="en-US" sz="1200"/>
              <a:pPr eaLnBrk="1" hangingPunct="1"/>
              <a:t>13</a:t>
            </a:fld>
            <a:endParaRPr lang="en-US" altLang="en-US" sz="1200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3D31CB4-2C13-4F53-94D0-D6618880D50C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044317FF-1C70-4287-A182-70D055E0A504}" type="slidenum">
              <a:rPr lang="en-US" altLang="en-US" smtClean="0"/>
              <a:pPr eaLnBrk="1" hangingPunct="1">
                <a:spcBef>
                  <a:spcPct val="0"/>
                </a:spcBef>
              </a:pPr>
              <a:t>15</a:t>
            </a:fld>
            <a:endParaRPr lang="en-US" altLang="en-US" dirty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3B8825C-EAC3-442D-B4E7-B91B84E5BFFB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 dirty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0FE82E9-3A87-4143-B3FB-8E439AA00E55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dirty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1AD3A5A-15A9-4D32-8F84-0205787B5CA6}" type="slidenum">
              <a:rPr lang="en-US" altLang="en-US" smtClean="0"/>
              <a:pPr eaLnBrk="1" hangingPunct="1">
                <a:spcBef>
                  <a:spcPct val="0"/>
                </a:spcBef>
              </a:pPr>
              <a:t>23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75C5B5-5F1E-4263-9EC5-C449A34FA859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2AB5C58-242B-400C-A982-23702B194498}" type="slidenum">
              <a:rPr lang="en-US" altLang="en-US" smtClean="0"/>
              <a:pPr eaLnBrk="1" hangingPunct="1">
                <a:spcBef>
                  <a:spcPct val="0"/>
                </a:spcBef>
              </a:pPr>
              <a:t>27</a:t>
            </a:fld>
            <a:endParaRPr lang="en-US" altLang="en-US" dirty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076F37E-C7CD-41F6-8FD0-C9A6EEFFE5D9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dirty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84492C1-D210-43D2-9136-70BCDC5B9613}" type="slidenum">
              <a:rPr lang="en-US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en-US" dirty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DC826AF-6B6C-4948-97AB-938395790E8E}" type="slidenum">
              <a:rPr lang="en-US" altLang="en-US" smtClean="0"/>
              <a:pPr eaLnBrk="1" hangingPunct="1">
                <a:spcBef>
                  <a:spcPct val="0"/>
                </a:spcBef>
              </a:pPr>
              <a:t>30</a:t>
            </a:fld>
            <a:endParaRPr lang="en-US" altLang="en-US" dirty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BB254AC-13ED-4D8D-9921-A60C18545614}" type="slidenum">
              <a:rPr lang="en-US" altLang="en-US" smtClean="0"/>
              <a:pPr eaLnBrk="1" hangingPunct="1">
                <a:spcBef>
                  <a:spcPct val="0"/>
                </a:spcBef>
              </a:pPr>
              <a:t>31</a:t>
            </a:fld>
            <a:endParaRPr lang="en-US" altLang="en-US" dirty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AF4B929-70F8-4816-B952-C12E24749FF3}" type="slidenum">
              <a:rPr lang="en-US" altLang="en-US" smtClean="0"/>
              <a:pPr eaLnBrk="1" hangingPunct="1">
                <a:spcBef>
                  <a:spcPct val="0"/>
                </a:spcBef>
              </a:pPr>
              <a:t>32</a:t>
            </a:fld>
            <a:endParaRPr lang="en-US" altLang="en-US" dirty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B275-BC23-469D-AA55-1F0B025C1EC7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dirty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B2DC350B-AA47-4FBD-AA95-7489A0FC5424}" type="slidenum">
              <a:rPr lang="en-US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 dirty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666CBFAA-24A5-49A1-BCBA-52DE953232D1}" type="slidenum">
              <a:rPr lang="en-US" altLang="en-US" smtClean="0"/>
              <a:pPr eaLnBrk="1" hangingPunct="1">
                <a:spcBef>
                  <a:spcPct val="0"/>
                </a:spcBef>
              </a:pPr>
              <a:t>35</a:t>
            </a:fld>
            <a:endParaRPr lang="en-US" altLang="en-US" dirty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ABE0DB1-5EE7-4867-B73F-75664FFE96C1}" type="slidenum">
              <a:rPr lang="en-US" altLang="en-US" smtClean="0"/>
              <a:pPr eaLnBrk="1" hangingPunct="1">
                <a:spcBef>
                  <a:spcPct val="0"/>
                </a:spcBef>
              </a:pPr>
              <a:t>36</a:t>
            </a:fld>
            <a:endParaRPr lang="en-US" altLang="en-US" dirty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F79B1D9-D114-43A7-AEDF-88F1888BFFFC}" type="slidenum">
              <a:rPr lang="en-US" altLang="en-US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en-US" dirty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9788" cy="34861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42379052-1D17-45DE-A229-79B4BBCDB910}" type="slidenum">
              <a:rPr lang="en-US" altLang="en-US" smtClean="0"/>
              <a:pPr eaLnBrk="1" hangingPunct="1">
                <a:spcBef>
                  <a:spcPct val="0"/>
                </a:spcBef>
              </a:pPr>
              <a:t>39</a:t>
            </a:fld>
            <a:endParaRPr lang="en-US" altLang="en-US" dirty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8F3DAA1-5BB7-4064-8693-729ECF39DC0F}" type="slidenum">
              <a:rPr lang="en-US" altLang="en-US" sz="1200"/>
              <a:pPr eaLnBrk="1" hangingPunct="1"/>
              <a:t>41</a:t>
            </a:fld>
            <a:endParaRPr lang="en-US" altLang="en-US" sz="1200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ECDF9100-2528-4072-979A-1F99CA0D9D01}" type="slidenum">
              <a:rPr lang="en-US" altLang="en-US" sz="1200"/>
              <a:pPr eaLnBrk="1" hangingPunct="1"/>
              <a:t>42</a:t>
            </a:fld>
            <a:endParaRPr lang="en-US" altLang="en-US" sz="1200" dirty="0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ABD6D93-78A6-4C79-92F6-6D11B143040A}" type="slidenum">
              <a:rPr lang="en-US" altLang="en-US" sz="1200"/>
              <a:pPr eaLnBrk="1" hangingPunct="1"/>
              <a:t>44</a:t>
            </a:fld>
            <a:endParaRPr lang="en-US" altLang="en-US" sz="1200" dirty="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F04FE0A-4C1E-422E-94F5-A17329FB94B3}" type="slidenum">
              <a:rPr lang="en-US" altLang="en-US" sz="1200"/>
              <a:pPr eaLnBrk="1" hangingPunct="1"/>
              <a:t>46</a:t>
            </a:fld>
            <a:endParaRPr lang="en-US" altLang="en-US" sz="1200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F04FE0A-4C1E-422E-94F5-A17329FB94B3}" type="slidenum">
              <a:rPr lang="en-US" altLang="en-US" sz="1200"/>
              <a:pPr eaLnBrk="1" hangingPunct="1"/>
              <a:t>47</a:t>
            </a:fld>
            <a:endParaRPr lang="en-US" altLang="en-US" sz="1200" dirty="0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168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32420E2D-EC0D-46C1-9FC3-A62A08CE04CE}" type="slidenum">
              <a:rPr lang="en-US" altLang="en-US" sz="1200"/>
              <a:pPr eaLnBrk="1" hangingPunct="1"/>
              <a:t>48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7" tIns="44916" rIns="91437" bIns="44916"/>
          <a:lstStyle/>
          <a:p>
            <a:pPr eaLnBrk="1" hangingPunct="1"/>
            <a:endParaRPr lang="en-US" altLang="en-US" dirty="0"/>
          </a:p>
        </p:txBody>
      </p:sp>
      <p:sp>
        <p:nvSpPr>
          <p:cNvPr id="7270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B38F771C-EE8F-4F42-B03C-1524F124D9AC}" type="slidenum">
              <a:rPr lang="en-US" altLang="en-US" sz="1200"/>
              <a:pPr eaLnBrk="1" hangingPunct="1"/>
              <a:t>49</a:t>
            </a:fld>
            <a:endParaRPr lang="en-US" altLang="en-US" sz="1200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703263"/>
            <a:ext cx="4694238" cy="3519487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(Andy)</a:t>
            </a:r>
            <a:r>
              <a:rPr lang="en-US" baseline="0" dirty="0"/>
              <a:t> ‘r’ and ‘w’ are ‘_read’ and ‘_write’ in BSV, but ‘r’ and ‘w’ are much easier to write on slides.</a:t>
            </a:r>
          </a:p>
          <a:p>
            <a:r>
              <a:rPr lang="en-US" baseline="0" dirty="0"/>
              <a:t>(Andy) I changed ‘||’ to ‘|’ in the logic because || is the boolean or and | is the bitwise 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280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57</a:t>
            </a:fld>
            <a:endParaRPr lang="en-US" dirty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820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59</a:t>
            </a:fld>
            <a:endParaRPr lang="en-US" dirty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4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D1B51-8DD8-4D6D-83F1-A6A227554C2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566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E48B8-C2F4-4F61-9871-F4E148CE9B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3710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FC5B33-0EC3-4BE2-9539-8D90D2B15A5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4632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E258DC-E479-4E59-9616-CE208CC4DD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860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6714B-FE82-4885-9AAA-DF38A2963D6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388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53688-3D72-48E2-91B4-A47D147441E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594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365AF-41AE-44C8-9A91-E9348396081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6981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98C8CB-EB03-42F9-A5F3-E349635718B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8130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53C2B5-381D-48D6-877D-829E03355C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7895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A5153-C211-492E-B0A4-4E96763768B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4153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B76B22-299E-475A-8FDB-61A675545FE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889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6BFAD-E9AB-4875-9BEC-C17B13B88B4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71375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96064-D938-46B7-98DC-5F37BE0638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0501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463545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B683BCD-3DEA-4850-8F26-897CA3A5B5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tags" Target="../tags/tag3.xml"/><Relationship Id="rId7" Type="http://schemas.openxmlformats.org/officeDocument/2006/relationships/oleObject" Target="../embeddings/oleObject1.bin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7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9" Type="http://schemas.openxmlformats.org/officeDocument/2006/relationships/image" Target="../media/image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2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4.wmf"/><Relationship Id="rId5" Type="http://schemas.openxmlformats.org/officeDocument/2006/relationships/tags" Target="../tags/tag14.xml"/><Relationship Id="rId10" Type="http://schemas.openxmlformats.org/officeDocument/2006/relationships/oleObject" Target="../embeddings/oleObject4.bin"/><Relationship Id="rId4" Type="http://schemas.openxmlformats.org/officeDocument/2006/relationships/tags" Target="../tags/tag13.xml"/><Relationship Id="rId9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tags" Target="../tags/tag40.xml"/><Relationship Id="rId117" Type="http://schemas.openxmlformats.org/officeDocument/2006/relationships/tags" Target="../tags/tag131.xml"/><Relationship Id="rId21" Type="http://schemas.openxmlformats.org/officeDocument/2006/relationships/tags" Target="../tags/tag35.xml"/><Relationship Id="rId42" Type="http://schemas.openxmlformats.org/officeDocument/2006/relationships/tags" Target="../tags/tag56.xml"/><Relationship Id="rId47" Type="http://schemas.openxmlformats.org/officeDocument/2006/relationships/tags" Target="../tags/tag61.xml"/><Relationship Id="rId63" Type="http://schemas.openxmlformats.org/officeDocument/2006/relationships/tags" Target="../tags/tag77.xml"/><Relationship Id="rId68" Type="http://schemas.openxmlformats.org/officeDocument/2006/relationships/tags" Target="../tags/tag82.xml"/><Relationship Id="rId84" Type="http://schemas.openxmlformats.org/officeDocument/2006/relationships/tags" Target="../tags/tag98.xml"/><Relationship Id="rId89" Type="http://schemas.openxmlformats.org/officeDocument/2006/relationships/tags" Target="../tags/tag103.xml"/><Relationship Id="rId112" Type="http://schemas.openxmlformats.org/officeDocument/2006/relationships/tags" Target="../tags/tag126.xml"/><Relationship Id="rId16" Type="http://schemas.openxmlformats.org/officeDocument/2006/relationships/tags" Target="../tags/tag30.xml"/><Relationship Id="rId107" Type="http://schemas.openxmlformats.org/officeDocument/2006/relationships/tags" Target="../tags/tag121.xml"/><Relationship Id="rId11" Type="http://schemas.openxmlformats.org/officeDocument/2006/relationships/tags" Target="../tags/tag25.xml"/><Relationship Id="rId32" Type="http://schemas.openxmlformats.org/officeDocument/2006/relationships/tags" Target="../tags/tag46.xml"/><Relationship Id="rId37" Type="http://schemas.openxmlformats.org/officeDocument/2006/relationships/tags" Target="../tags/tag51.xml"/><Relationship Id="rId53" Type="http://schemas.openxmlformats.org/officeDocument/2006/relationships/tags" Target="../tags/tag67.xml"/><Relationship Id="rId58" Type="http://schemas.openxmlformats.org/officeDocument/2006/relationships/tags" Target="../tags/tag72.xml"/><Relationship Id="rId74" Type="http://schemas.openxmlformats.org/officeDocument/2006/relationships/tags" Target="../tags/tag88.xml"/><Relationship Id="rId79" Type="http://schemas.openxmlformats.org/officeDocument/2006/relationships/tags" Target="../tags/tag93.xml"/><Relationship Id="rId102" Type="http://schemas.openxmlformats.org/officeDocument/2006/relationships/tags" Target="../tags/tag116.xml"/><Relationship Id="rId123" Type="http://schemas.openxmlformats.org/officeDocument/2006/relationships/tags" Target="../tags/tag137.xml"/><Relationship Id="rId5" Type="http://schemas.openxmlformats.org/officeDocument/2006/relationships/tags" Target="../tags/tag19.xml"/><Relationship Id="rId90" Type="http://schemas.openxmlformats.org/officeDocument/2006/relationships/tags" Target="../tags/tag104.xml"/><Relationship Id="rId95" Type="http://schemas.openxmlformats.org/officeDocument/2006/relationships/tags" Target="../tags/tag109.xml"/><Relationship Id="rId22" Type="http://schemas.openxmlformats.org/officeDocument/2006/relationships/tags" Target="../tags/tag36.xml"/><Relationship Id="rId27" Type="http://schemas.openxmlformats.org/officeDocument/2006/relationships/tags" Target="../tags/tag41.xml"/><Relationship Id="rId43" Type="http://schemas.openxmlformats.org/officeDocument/2006/relationships/tags" Target="../tags/tag57.xml"/><Relationship Id="rId48" Type="http://schemas.openxmlformats.org/officeDocument/2006/relationships/tags" Target="../tags/tag62.xml"/><Relationship Id="rId64" Type="http://schemas.openxmlformats.org/officeDocument/2006/relationships/tags" Target="../tags/tag78.xml"/><Relationship Id="rId69" Type="http://schemas.openxmlformats.org/officeDocument/2006/relationships/tags" Target="../tags/tag83.xml"/><Relationship Id="rId113" Type="http://schemas.openxmlformats.org/officeDocument/2006/relationships/tags" Target="../tags/tag127.xml"/><Relationship Id="rId118" Type="http://schemas.openxmlformats.org/officeDocument/2006/relationships/tags" Target="../tags/tag132.xml"/><Relationship Id="rId80" Type="http://schemas.openxmlformats.org/officeDocument/2006/relationships/tags" Target="../tags/tag94.xml"/><Relationship Id="rId85" Type="http://schemas.openxmlformats.org/officeDocument/2006/relationships/tags" Target="../tags/tag99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33" Type="http://schemas.openxmlformats.org/officeDocument/2006/relationships/tags" Target="../tags/tag47.xml"/><Relationship Id="rId38" Type="http://schemas.openxmlformats.org/officeDocument/2006/relationships/tags" Target="../tags/tag52.xml"/><Relationship Id="rId59" Type="http://schemas.openxmlformats.org/officeDocument/2006/relationships/tags" Target="../tags/tag73.xml"/><Relationship Id="rId103" Type="http://schemas.openxmlformats.org/officeDocument/2006/relationships/tags" Target="../tags/tag117.xml"/><Relationship Id="rId108" Type="http://schemas.openxmlformats.org/officeDocument/2006/relationships/tags" Target="../tags/tag122.xml"/><Relationship Id="rId124" Type="http://schemas.openxmlformats.org/officeDocument/2006/relationships/tags" Target="../tags/tag138.xml"/><Relationship Id="rId54" Type="http://schemas.openxmlformats.org/officeDocument/2006/relationships/tags" Target="../tags/tag68.xml"/><Relationship Id="rId70" Type="http://schemas.openxmlformats.org/officeDocument/2006/relationships/tags" Target="../tags/tag84.xml"/><Relationship Id="rId75" Type="http://schemas.openxmlformats.org/officeDocument/2006/relationships/tags" Target="../tags/tag89.xml"/><Relationship Id="rId91" Type="http://schemas.openxmlformats.org/officeDocument/2006/relationships/tags" Target="../tags/tag105.xml"/><Relationship Id="rId96" Type="http://schemas.openxmlformats.org/officeDocument/2006/relationships/tags" Target="../tags/tag110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23" Type="http://schemas.openxmlformats.org/officeDocument/2006/relationships/tags" Target="../tags/tag37.xml"/><Relationship Id="rId28" Type="http://schemas.openxmlformats.org/officeDocument/2006/relationships/tags" Target="../tags/tag42.xml"/><Relationship Id="rId49" Type="http://schemas.openxmlformats.org/officeDocument/2006/relationships/tags" Target="../tags/tag63.xml"/><Relationship Id="rId114" Type="http://schemas.openxmlformats.org/officeDocument/2006/relationships/tags" Target="../tags/tag128.xml"/><Relationship Id="rId119" Type="http://schemas.openxmlformats.org/officeDocument/2006/relationships/tags" Target="../tags/tag133.xml"/><Relationship Id="rId44" Type="http://schemas.openxmlformats.org/officeDocument/2006/relationships/tags" Target="../tags/tag58.xml"/><Relationship Id="rId60" Type="http://schemas.openxmlformats.org/officeDocument/2006/relationships/tags" Target="../tags/tag74.xml"/><Relationship Id="rId65" Type="http://schemas.openxmlformats.org/officeDocument/2006/relationships/tags" Target="../tags/tag79.xml"/><Relationship Id="rId81" Type="http://schemas.openxmlformats.org/officeDocument/2006/relationships/tags" Target="../tags/tag95.xml"/><Relationship Id="rId86" Type="http://schemas.openxmlformats.org/officeDocument/2006/relationships/tags" Target="../tags/tag100.xml"/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39" Type="http://schemas.openxmlformats.org/officeDocument/2006/relationships/tags" Target="../tags/tag53.xml"/><Relationship Id="rId109" Type="http://schemas.openxmlformats.org/officeDocument/2006/relationships/tags" Target="../tags/tag123.xml"/><Relationship Id="rId34" Type="http://schemas.openxmlformats.org/officeDocument/2006/relationships/tags" Target="../tags/tag48.xml"/><Relationship Id="rId50" Type="http://schemas.openxmlformats.org/officeDocument/2006/relationships/tags" Target="../tags/tag64.xml"/><Relationship Id="rId55" Type="http://schemas.openxmlformats.org/officeDocument/2006/relationships/tags" Target="../tags/tag69.xml"/><Relationship Id="rId76" Type="http://schemas.openxmlformats.org/officeDocument/2006/relationships/tags" Target="../tags/tag90.xml"/><Relationship Id="rId97" Type="http://schemas.openxmlformats.org/officeDocument/2006/relationships/tags" Target="../tags/tag111.xml"/><Relationship Id="rId104" Type="http://schemas.openxmlformats.org/officeDocument/2006/relationships/tags" Target="../tags/tag118.xml"/><Relationship Id="rId120" Type="http://schemas.openxmlformats.org/officeDocument/2006/relationships/tags" Target="../tags/tag134.xml"/><Relationship Id="rId125" Type="http://schemas.openxmlformats.org/officeDocument/2006/relationships/tags" Target="../tags/tag139.xml"/><Relationship Id="rId7" Type="http://schemas.openxmlformats.org/officeDocument/2006/relationships/tags" Target="../tags/tag21.xml"/><Relationship Id="rId71" Type="http://schemas.openxmlformats.org/officeDocument/2006/relationships/tags" Target="../tags/tag85.xml"/><Relationship Id="rId92" Type="http://schemas.openxmlformats.org/officeDocument/2006/relationships/tags" Target="../tags/tag106.xml"/><Relationship Id="rId2" Type="http://schemas.openxmlformats.org/officeDocument/2006/relationships/tags" Target="../tags/tag16.xml"/><Relationship Id="rId29" Type="http://schemas.openxmlformats.org/officeDocument/2006/relationships/tags" Target="../tags/tag43.xml"/><Relationship Id="rId24" Type="http://schemas.openxmlformats.org/officeDocument/2006/relationships/tags" Target="../tags/tag38.xml"/><Relationship Id="rId40" Type="http://schemas.openxmlformats.org/officeDocument/2006/relationships/tags" Target="../tags/tag54.xml"/><Relationship Id="rId45" Type="http://schemas.openxmlformats.org/officeDocument/2006/relationships/tags" Target="../tags/tag59.xml"/><Relationship Id="rId66" Type="http://schemas.openxmlformats.org/officeDocument/2006/relationships/tags" Target="../tags/tag80.xml"/><Relationship Id="rId87" Type="http://schemas.openxmlformats.org/officeDocument/2006/relationships/tags" Target="../tags/tag101.xml"/><Relationship Id="rId110" Type="http://schemas.openxmlformats.org/officeDocument/2006/relationships/tags" Target="../tags/tag124.xml"/><Relationship Id="rId115" Type="http://schemas.openxmlformats.org/officeDocument/2006/relationships/tags" Target="../tags/tag129.xml"/><Relationship Id="rId61" Type="http://schemas.openxmlformats.org/officeDocument/2006/relationships/tags" Target="../tags/tag75.xml"/><Relationship Id="rId82" Type="http://schemas.openxmlformats.org/officeDocument/2006/relationships/tags" Target="../tags/tag96.xml"/><Relationship Id="rId19" Type="http://schemas.openxmlformats.org/officeDocument/2006/relationships/tags" Target="../tags/tag33.xml"/><Relationship Id="rId14" Type="http://schemas.openxmlformats.org/officeDocument/2006/relationships/tags" Target="../tags/tag28.xml"/><Relationship Id="rId30" Type="http://schemas.openxmlformats.org/officeDocument/2006/relationships/tags" Target="../tags/tag44.xml"/><Relationship Id="rId35" Type="http://schemas.openxmlformats.org/officeDocument/2006/relationships/tags" Target="../tags/tag49.xml"/><Relationship Id="rId56" Type="http://schemas.openxmlformats.org/officeDocument/2006/relationships/tags" Target="../tags/tag70.xml"/><Relationship Id="rId77" Type="http://schemas.openxmlformats.org/officeDocument/2006/relationships/tags" Target="../tags/tag91.xml"/><Relationship Id="rId100" Type="http://schemas.openxmlformats.org/officeDocument/2006/relationships/tags" Target="../tags/tag114.xml"/><Relationship Id="rId105" Type="http://schemas.openxmlformats.org/officeDocument/2006/relationships/tags" Target="../tags/tag119.xml"/><Relationship Id="rId126" Type="http://schemas.openxmlformats.org/officeDocument/2006/relationships/slideLayout" Target="../slideLayouts/slideLayout2.xml"/><Relationship Id="rId8" Type="http://schemas.openxmlformats.org/officeDocument/2006/relationships/tags" Target="../tags/tag22.xml"/><Relationship Id="rId51" Type="http://schemas.openxmlformats.org/officeDocument/2006/relationships/tags" Target="../tags/tag65.xml"/><Relationship Id="rId72" Type="http://schemas.openxmlformats.org/officeDocument/2006/relationships/tags" Target="../tags/tag86.xml"/><Relationship Id="rId93" Type="http://schemas.openxmlformats.org/officeDocument/2006/relationships/tags" Target="../tags/tag107.xml"/><Relationship Id="rId98" Type="http://schemas.openxmlformats.org/officeDocument/2006/relationships/tags" Target="../tags/tag112.xml"/><Relationship Id="rId121" Type="http://schemas.openxmlformats.org/officeDocument/2006/relationships/tags" Target="../tags/tag135.xml"/><Relationship Id="rId3" Type="http://schemas.openxmlformats.org/officeDocument/2006/relationships/tags" Target="../tags/tag17.xml"/><Relationship Id="rId25" Type="http://schemas.openxmlformats.org/officeDocument/2006/relationships/tags" Target="../tags/tag39.xml"/><Relationship Id="rId46" Type="http://schemas.openxmlformats.org/officeDocument/2006/relationships/tags" Target="../tags/tag60.xml"/><Relationship Id="rId67" Type="http://schemas.openxmlformats.org/officeDocument/2006/relationships/tags" Target="../tags/tag81.xml"/><Relationship Id="rId116" Type="http://schemas.openxmlformats.org/officeDocument/2006/relationships/tags" Target="../tags/tag130.xml"/><Relationship Id="rId20" Type="http://schemas.openxmlformats.org/officeDocument/2006/relationships/tags" Target="../tags/tag34.xml"/><Relationship Id="rId41" Type="http://schemas.openxmlformats.org/officeDocument/2006/relationships/tags" Target="../tags/tag55.xml"/><Relationship Id="rId62" Type="http://schemas.openxmlformats.org/officeDocument/2006/relationships/tags" Target="../tags/tag76.xml"/><Relationship Id="rId83" Type="http://schemas.openxmlformats.org/officeDocument/2006/relationships/tags" Target="../tags/tag97.xml"/><Relationship Id="rId88" Type="http://schemas.openxmlformats.org/officeDocument/2006/relationships/tags" Target="../tags/tag102.xml"/><Relationship Id="rId111" Type="http://schemas.openxmlformats.org/officeDocument/2006/relationships/tags" Target="../tags/tag125.xml"/><Relationship Id="rId15" Type="http://schemas.openxmlformats.org/officeDocument/2006/relationships/tags" Target="../tags/tag29.xml"/><Relationship Id="rId36" Type="http://schemas.openxmlformats.org/officeDocument/2006/relationships/tags" Target="../tags/tag50.xml"/><Relationship Id="rId57" Type="http://schemas.openxmlformats.org/officeDocument/2006/relationships/tags" Target="../tags/tag71.xml"/><Relationship Id="rId106" Type="http://schemas.openxmlformats.org/officeDocument/2006/relationships/tags" Target="../tags/tag120.xml"/><Relationship Id="rId127" Type="http://schemas.openxmlformats.org/officeDocument/2006/relationships/notesSlide" Target="../notesSlides/notesSlide8.xml"/><Relationship Id="rId10" Type="http://schemas.openxmlformats.org/officeDocument/2006/relationships/tags" Target="../tags/tag24.xml"/><Relationship Id="rId31" Type="http://schemas.openxmlformats.org/officeDocument/2006/relationships/tags" Target="../tags/tag45.xml"/><Relationship Id="rId52" Type="http://schemas.openxmlformats.org/officeDocument/2006/relationships/tags" Target="../tags/tag66.xml"/><Relationship Id="rId73" Type="http://schemas.openxmlformats.org/officeDocument/2006/relationships/tags" Target="../tags/tag87.xml"/><Relationship Id="rId78" Type="http://schemas.openxmlformats.org/officeDocument/2006/relationships/tags" Target="../tags/tag92.xml"/><Relationship Id="rId94" Type="http://schemas.openxmlformats.org/officeDocument/2006/relationships/tags" Target="../tags/tag108.xml"/><Relationship Id="rId99" Type="http://schemas.openxmlformats.org/officeDocument/2006/relationships/tags" Target="../tags/tag113.xml"/><Relationship Id="rId101" Type="http://schemas.openxmlformats.org/officeDocument/2006/relationships/tags" Target="../tags/tag115.xml"/><Relationship Id="rId122" Type="http://schemas.openxmlformats.org/officeDocument/2006/relationships/tags" Target="../tags/tag136.xml"/><Relationship Id="rId4" Type="http://schemas.openxmlformats.org/officeDocument/2006/relationships/tags" Target="../tags/tag18.xml"/><Relationship Id="rId9" Type="http://schemas.openxmlformats.org/officeDocument/2006/relationships/tags" Target="../tags/tag2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tags" Target="../tags/tag142.xml"/><Relationship Id="rId7" Type="http://schemas.openxmlformats.org/officeDocument/2006/relationships/oleObject" Target="../embeddings/oleObject5.bin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13" Type="http://schemas.openxmlformats.org/officeDocument/2006/relationships/image" Target="../media/image7.wmf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oleObject" Target="../embeddings/oleObject7.bin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6.wmf"/><Relationship Id="rId5" Type="http://schemas.openxmlformats.org/officeDocument/2006/relationships/tags" Target="../tags/tag148.xml"/><Relationship Id="rId10" Type="http://schemas.openxmlformats.org/officeDocument/2006/relationships/oleObject" Target="../embeddings/oleObject6.bin"/><Relationship Id="rId4" Type="http://schemas.openxmlformats.org/officeDocument/2006/relationships/tags" Target="../tags/tag147.xml"/><Relationship Id="rId9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tags" Target="../tags/tag153.xml"/><Relationship Id="rId7" Type="http://schemas.openxmlformats.org/officeDocument/2006/relationships/oleObject" Target="../embeddings/oleObject8.bin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9.wmf"/><Relationship Id="rId4" Type="http://schemas.openxmlformats.org/officeDocument/2006/relationships/tags" Target="../tags/tag154.xml"/><Relationship Id="rId9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oleObject" Target="../embeddings/oleObject11.bin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image" Target="../media/image10.wmf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oleObject" Target="../embeddings/oleObject10.bin"/><Relationship Id="rId5" Type="http://schemas.openxmlformats.org/officeDocument/2006/relationships/tags" Target="../tags/tag159.xml"/><Relationship Id="rId10" Type="http://schemas.openxmlformats.org/officeDocument/2006/relationships/notesSlide" Target="../notesSlides/notesSlide16.xml"/><Relationship Id="rId4" Type="http://schemas.openxmlformats.org/officeDocument/2006/relationships/tags" Target="../tags/tag158.xml"/><Relationship Id="rId9" Type="http://schemas.openxmlformats.org/officeDocument/2006/relationships/slideLayout" Target="../slideLayouts/slideLayout4.xml"/><Relationship Id="rId14" Type="http://schemas.openxmlformats.org/officeDocument/2006/relationships/image" Target="../media/image11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7" Type="http://schemas.openxmlformats.org/officeDocument/2006/relationships/image" Target="../media/image12.wmf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oleObject" Target="../embeddings/oleObject12.bin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tags" Target="../tags/tag168.xml"/><Relationship Id="rId7" Type="http://schemas.openxmlformats.org/officeDocument/2006/relationships/oleObject" Target="../embeddings/oleObject13.bin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6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tags" Target="../tags/tag172.xml"/><Relationship Id="rId7" Type="http://schemas.openxmlformats.org/officeDocument/2006/relationships/oleObject" Target="../embeddings/oleObject14.bin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12.wmf"/><Relationship Id="rId4" Type="http://schemas.openxmlformats.org/officeDocument/2006/relationships/tags" Target="../tags/tag173.xml"/><Relationship Id="rId9" Type="http://schemas.openxmlformats.org/officeDocument/2006/relationships/oleObject" Target="../embeddings/oleObject15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16.wmf"/><Relationship Id="rId3" Type="http://schemas.openxmlformats.org/officeDocument/2006/relationships/tags" Target="../tags/tag176.xml"/><Relationship Id="rId7" Type="http://schemas.openxmlformats.org/officeDocument/2006/relationships/notesSlide" Target="../notesSlides/notesSlide21.xml"/><Relationship Id="rId12" Type="http://schemas.openxmlformats.org/officeDocument/2006/relationships/oleObject" Target="../embeddings/oleObject18.bin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4.wmf"/><Relationship Id="rId5" Type="http://schemas.openxmlformats.org/officeDocument/2006/relationships/tags" Target="../tags/tag178.xml"/><Relationship Id="rId10" Type="http://schemas.openxmlformats.org/officeDocument/2006/relationships/oleObject" Target="../embeddings/oleObject17.bin"/><Relationship Id="rId4" Type="http://schemas.openxmlformats.org/officeDocument/2006/relationships/tags" Target="../tags/tag177.xml"/><Relationship Id="rId9" Type="http://schemas.openxmlformats.org/officeDocument/2006/relationships/image" Target="../media/image15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17.wmf"/><Relationship Id="rId3" Type="http://schemas.openxmlformats.org/officeDocument/2006/relationships/tags" Target="../tags/tag181.xml"/><Relationship Id="rId7" Type="http://schemas.openxmlformats.org/officeDocument/2006/relationships/notesSlide" Target="../notesSlides/notesSlide22.xml"/><Relationship Id="rId12" Type="http://schemas.openxmlformats.org/officeDocument/2006/relationships/oleObject" Target="../embeddings/oleObject21.bin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4.wmf"/><Relationship Id="rId5" Type="http://schemas.openxmlformats.org/officeDocument/2006/relationships/tags" Target="../tags/tag183.xml"/><Relationship Id="rId10" Type="http://schemas.openxmlformats.org/officeDocument/2006/relationships/oleObject" Target="../embeddings/oleObject20.bin"/><Relationship Id="rId4" Type="http://schemas.openxmlformats.org/officeDocument/2006/relationships/tags" Target="../tags/tag182.xml"/><Relationship Id="rId9" Type="http://schemas.openxmlformats.org/officeDocument/2006/relationships/image" Target="../media/image15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tags" Target="../tags/tag186.xml"/><Relationship Id="rId7" Type="http://schemas.openxmlformats.org/officeDocument/2006/relationships/oleObject" Target="../embeddings/oleObject22.bin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8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190.xml"/><Relationship Id="rId7" Type="http://schemas.openxmlformats.org/officeDocument/2006/relationships/image" Target="../media/image19.wmf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oleObject" Target="../embeddings/oleObject23.bin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3" Type="http://schemas.openxmlformats.org/officeDocument/2006/relationships/tags" Target="../tags/tag193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oleObject" Target="../embeddings/oleObject25.bin"/><Relationship Id="rId5" Type="http://schemas.openxmlformats.org/officeDocument/2006/relationships/tags" Target="../tags/tag195.xml"/><Relationship Id="rId10" Type="http://schemas.openxmlformats.org/officeDocument/2006/relationships/image" Target="../media/image19.wmf"/><Relationship Id="rId4" Type="http://schemas.openxmlformats.org/officeDocument/2006/relationships/tags" Target="../tags/tag194.xml"/><Relationship Id="rId9" Type="http://schemas.openxmlformats.org/officeDocument/2006/relationships/oleObject" Target="../embeddings/oleObject24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tags" Target="../tags/tag199.xml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21.wmf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notesSlide" Target="../notesSlides/notesSlide26.xml"/><Relationship Id="rId11" Type="http://schemas.openxmlformats.org/officeDocument/2006/relationships/oleObject" Target="../embeddings/oleObject28.bin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0.wmf"/><Relationship Id="rId4" Type="http://schemas.openxmlformats.org/officeDocument/2006/relationships/tags" Target="../tags/tag200.xml"/><Relationship Id="rId9" Type="http://schemas.openxmlformats.org/officeDocument/2006/relationships/oleObject" Target="../embeddings/oleObject27.bin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tags" Target="../tags/tag203.xml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22.wmf"/><Relationship Id="rId2" Type="http://schemas.openxmlformats.org/officeDocument/2006/relationships/tags" Target="../tags/tag202.xml"/><Relationship Id="rId1" Type="http://schemas.openxmlformats.org/officeDocument/2006/relationships/tags" Target="../tags/tag201.xml"/><Relationship Id="rId6" Type="http://schemas.openxmlformats.org/officeDocument/2006/relationships/notesSlide" Target="../notesSlides/notesSlide27.xml"/><Relationship Id="rId11" Type="http://schemas.openxmlformats.org/officeDocument/2006/relationships/oleObject" Target="../embeddings/oleObject31.bin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0.wmf"/><Relationship Id="rId4" Type="http://schemas.openxmlformats.org/officeDocument/2006/relationships/tags" Target="../tags/tag204.xml"/><Relationship Id="rId9" Type="http://schemas.openxmlformats.org/officeDocument/2006/relationships/oleObject" Target="../embeddings/oleObject30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5.x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32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tags" Target="../tags/tag218.xml"/><Relationship Id="rId18" Type="http://schemas.openxmlformats.org/officeDocument/2006/relationships/tags" Target="../tags/tag223.xml"/><Relationship Id="rId26" Type="http://schemas.openxmlformats.org/officeDocument/2006/relationships/tags" Target="../tags/tag231.xml"/><Relationship Id="rId39" Type="http://schemas.openxmlformats.org/officeDocument/2006/relationships/tags" Target="../tags/tag244.xml"/><Relationship Id="rId21" Type="http://schemas.openxmlformats.org/officeDocument/2006/relationships/tags" Target="../tags/tag226.xml"/><Relationship Id="rId34" Type="http://schemas.openxmlformats.org/officeDocument/2006/relationships/tags" Target="../tags/tag239.xml"/><Relationship Id="rId42" Type="http://schemas.openxmlformats.org/officeDocument/2006/relationships/tags" Target="../tags/tag247.xml"/><Relationship Id="rId47" Type="http://schemas.openxmlformats.org/officeDocument/2006/relationships/tags" Target="../tags/tag252.xml"/><Relationship Id="rId50" Type="http://schemas.openxmlformats.org/officeDocument/2006/relationships/slideLayout" Target="../slideLayouts/slideLayout2.xml"/><Relationship Id="rId7" Type="http://schemas.openxmlformats.org/officeDocument/2006/relationships/tags" Target="../tags/tag212.xml"/><Relationship Id="rId2" Type="http://schemas.openxmlformats.org/officeDocument/2006/relationships/tags" Target="../tags/tag207.xml"/><Relationship Id="rId16" Type="http://schemas.openxmlformats.org/officeDocument/2006/relationships/tags" Target="../tags/tag221.xml"/><Relationship Id="rId29" Type="http://schemas.openxmlformats.org/officeDocument/2006/relationships/tags" Target="../tags/tag234.xml"/><Relationship Id="rId11" Type="http://schemas.openxmlformats.org/officeDocument/2006/relationships/tags" Target="../tags/tag216.xml"/><Relationship Id="rId24" Type="http://schemas.openxmlformats.org/officeDocument/2006/relationships/tags" Target="../tags/tag229.xml"/><Relationship Id="rId32" Type="http://schemas.openxmlformats.org/officeDocument/2006/relationships/tags" Target="../tags/tag237.xml"/><Relationship Id="rId37" Type="http://schemas.openxmlformats.org/officeDocument/2006/relationships/tags" Target="../tags/tag242.xml"/><Relationship Id="rId40" Type="http://schemas.openxmlformats.org/officeDocument/2006/relationships/tags" Target="../tags/tag245.xml"/><Relationship Id="rId45" Type="http://schemas.openxmlformats.org/officeDocument/2006/relationships/tags" Target="../tags/tag250.xml"/><Relationship Id="rId5" Type="http://schemas.openxmlformats.org/officeDocument/2006/relationships/tags" Target="../tags/tag210.xml"/><Relationship Id="rId15" Type="http://schemas.openxmlformats.org/officeDocument/2006/relationships/tags" Target="../tags/tag220.xml"/><Relationship Id="rId23" Type="http://schemas.openxmlformats.org/officeDocument/2006/relationships/tags" Target="../tags/tag228.xml"/><Relationship Id="rId28" Type="http://schemas.openxmlformats.org/officeDocument/2006/relationships/tags" Target="../tags/tag233.xml"/><Relationship Id="rId36" Type="http://schemas.openxmlformats.org/officeDocument/2006/relationships/tags" Target="../tags/tag241.xml"/><Relationship Id="rId49" Type="http://schemas.openxmlformats.org/officeDocument/2006/relationships/tags" Target="../tags/tag254.xml"/><Relationship Id="rId10" Type="http://schemas.openxmlformats.org/officeDocument/2006/relationships/tags" Target="../tags/tag215.xml"/><Relationship Id="rId19" Type="http://schemas.openxmlformats.org/officeDocument/2006/relationships/tags" Target="../tags/tag224.xml"/><Relationship Id="rId31" Type="http://schemas.openxmlformats.org/officeDocument/2006/relationships/tags" Target="../tags/tag236.xml"/><Relationship Id="rId44" Type="http://schemas.openxmlformats.org/officeDocument/2006/relationships/tags" Target="../tags/tag249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tags" Target="../tags/tag219.xml"/><Relationship Id="rId22" Type="http://schemas.openxmlformats.org/officeDocument/2006/relationships/tags" Target="../tags/tag227.xml"/><Relationship Id="rId27" Type="http://schemas.openxmlformats.org/officeDocument/2006/relationships/tags" Target="../tags/tag232.xml"/><Relationship Id="rId30" Type="http://schemas.openxmlformats.org/officeDocument/2006/relationships/tags" Target="../tags/tag235.xml"/><Relationship Id="rId35" Type="http://schemas.openxmlformats.org/officeDocument/2006/relationships/tags" Target="../tags/tag240.xml"/><Relationship Id="rId43" Type="http://schemas.openxmlformats.org/officeDocument/2006/relationships/tags" Target="../tags/tag248.xml"/><Relationship Id="rId48" Type="http://schemas.openxmlformats.org/officeDocument/2006/relationships/tags" Target="../tags/tag253.xml"/><Relationship Id="rId8" Type="http://schemas.openxmlformats.org/officeDocument/2006/relationships/tags" Target="../tags/tag213.xml"/><Relationship Id="rId51" Type="http://schemas.openxmlformats.org/officeDocument/2006/relationships/notesSlide" Target="../notesSlides/notesSlide29.xml"/><Relationship Id="rId3" Type="http://schemas.openxmlformats.org/officeDocument/2006/relationships/tags" Target="../tags/tag208.xml"/><Relationship Id="rId12" Type="http://schemas.openxmlformats.org/officeDocument/2006/relationships/tags" Target="../tags/tag217.xml"/><Relationship Id="rId17" Type="http://schemas.openxmlformats.org/officeDocument/2006/relationships/tags" Target="../tags/tag222.xml"/><Relationship Id="rId25" Type="http://schemas.openxmlformats.org/officeDocument/2006/relationships/tags" Target="../tags/tag230.xml"/><Relationship Id="rId33" Type="http://schemas.openxmlformats.org/officeDocument/2006/relationships/tags" Target="../tags/tag238.xml"/><Relationship Id="rId38" Type="http://schemas.openxmlformats.org/officeDocument/2006/relationships/tags" Target="../tags/tag243.xml"/><Relationship Id="rId46" Type="http://schemas.openxmlformats.org/officeDocument/2006/relationships/tags" Target="../tags/tag251.xml"/><Relationship Id="rId20" Type="http://schemas.openxmlformats.org/officeDocument/2006/relationships/tags" Target="../tags/tag225.xml"/><Relationship Id="rId41" Type="http://schemas.openxmlformats.org/officeDocument/2006/relationships/tags" Target="../tags/tag246.xml"/><Relationship Id="rId1" Type="http://schemas.openxmlformats.org/officeDocument/2006/relationships/tags" Target="../tags/tag206.xml"/><Relationship Id="rId6" Type="http://schemas.openxmlformats.org/officeDocument/2006/relationships/tags" Target="../tags/tag2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257.xml"/><Relationship Id="rId7" Type="http://schemas.openxmlformats.org/officeDocument/2006/relationships/image" Target="../media/image23.emf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oleObject" Target="../embeddings/oleObject33.bin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6" Type="http://schemas.openxmlformats.org/officeDocument/2006/relationships/tags" Target="../tags/tag283.xml"/><Relationship Id="rId21" Type="http://schemas.openxmlformats.org/officeDocument/2006/relationships/tags" Target="../tags/tag278.xml"/><Relationship Id="rId42" Type="http://schemas.openxmlformats.org/officeDocument/2006/relationships/tags" Target="../tags/tag299.xml"/><Relationship Id="rId47" Type="http://schemas.openxmlformats.org/officeDocument/2006/relationships/tags" Target="../tags/tag304.xml"/><Relationship Id="rId63" Type="http://schemas.openxmlformats.org/officeDocument/2006/relationships/tags" Target="../tags/tag320.xml"/><Relationship Id="rId68" Type="http://schemas.openxmlformats.org/officeDocument/2006/relationships/tags" Target="../tags/tag325.xml"/><Relationship Id="rId84" Type="http://schemas.openxmlformats.org/officeDocument/2006/relationships/tags" Target="../tags/tag341.xml"/><Relationship Id="rId89" Type="http://schemas.openxmlformats.org/officeDocument/2006/relationships/tags" Target="../tags/tag346.xml"/><Relationship Id="rId112" Type="http://schemas.openxmlformats.org/officeDocument/2006/relationships/tags" Target="../tags/tag369.xml"/><Relationship Id="rId16" Type="http://schemas.openxmlformats.org/officeDocument/2006/relationships/tags" Target="../tags/tag273.xml"/><Relationship Id="rId107" Type="http://schemas.openxmlformats.org/officeDocument/2006/relationships/tags" Target="../tags/tag364.xml"/><Relationship Id="rId11" Type="http://schemas.openxmlformats.org/officeDocument/2006/relationships/tags" Target="../tags/tag268.xml"/><Relationship Id="rId32" Type="http://schemas.openxmlformats.org/officeDocument/2006/relationships/tags" Target="../tags/tag289.xml"/><Relationship Id="rId37" Type="http://schemas.openxmlformats.org/officeDocument/2006/relationships/tags" Target="../tags/tag294.xml"/><Relationship Id="rId53" Type="http://schemas.openxmlformats.org/officeDocument/2006/relationships/tags" Target="../tags/tag310.xml"/><Relationship Id="rId58" Type="http://schemas.openxmlformats.org/officeDocument/2006/relationships/tags" Target="../tags/tag315.xml"/><Relationship Id="rId74" Type="http://schemas.openxmlformats.org/officeDocument/2006/relationships/tags" Target="../tags/tag331.xml"/><Relationship Id="rId79" Type="http://schemas.openxmlformats.org/officeDocument/2006/relationships/tags" Target="../tags/tag336.xml"/><Relationship Id="rId102" Type="http://schemas.openxmlformats.org/officeDocument/2006/relationships/tags" Target="../tags/tag359.xml"/><Relationship Id="rId5" Type="http://schemas.openxmlformats.org/officeDocument/2006/relationships/tags" Target="../tags/tag262.xml"/><Relationship Id="rId90" Type="http://schemas.openxmlformats.org/officeDocument/2006/relationships/tags" Target="../tags/tag347.xml"/><Relationship Id="rId95" Type="http://schemas.openxmlformats.org/officeDocument/2006/relationships/tags" Target="../tags/tag352.xml"/><Relationship Id="rId22" Type="http://schemas.openxmlformats.org/officeDocument/2006/relationships/tags" Target="../tags/tag279.xml"/><Relationship Id="rId27" Type="http://schemas.openxmlformats.org/officeDocument/2006/relationships/tags" Target="../tags/tag284.xml"/><Relationship Id="rId43" Type="http://schemas.openxmlformats.org/officeDocument/2006/relationships/tags" Target="../tags/tag300.xml"/><Relationship Id="rId48" Type="http://schemas.openxmlformats.org/officeDocument/2006/relationships/tags" Target="../tags/tag305.xml"/><Relationship Id="rId64" Type="http://schemas.openxmlformats.org/officeDocument/2006/relationships/tags" Target="../tags/tag321.xml"/><Relationship Id="rId69" Type="http://schemas.openxmlformats.org/officeDocument/2006/relationships/tags" Target="../tags/tag326.xml"/><Relationship Id="rId113" Type="http://schemas.openxmlformats.org/officeDocument/2006/relationships/tags" Target="../tags/tag370.xml"/><Relationship Id="rId80" Type="http://schemas.openxmlformats.org/officeDocument/2006/relationships/tags" Target="../tags/tag337.xml"/><Relationship Id="rId85" Type="http://schemas.openxmlformats.org/officeDocument/2006/relationships/tags" Target="../tags/tag342.xml"/><Relationship Id="rId12" Type="http://schemas.openxmlformats.org/officeDocument/2006/relationships/tags" Target="../tags/tag269.xml"/><Relationship Id="rId17" Type="http://schemas.openxmlformats.org/officeDocument/2006/relationships/tags" Target="../tags/tag274.xml"/><Relationship Id="rId33" Type="http://schemas.openxmlformats.org/officeDocument/2006/relationships/tags" Target="../tags/tag290.xml"/><Relationship Id="rId38" Type="http://schemas.openxmlformats.org/officeDocument/2006/relationships/tags" Target="../tags/tag295.xml"/><Relationship Id="rId59" Type="http://schemas.openxmlformats.org/officeDocument/2006/relationships/tags" Target="../tags/tag316.xml"/><Relationship Id="rId103" Type="http://schemas.openxmlformats.org/officeDocument/2006/relationships/tags" Target="../tags/tag360.xml"/><Relationship Id="rId108" Type="http://schemas.openxmlformats.org/officeDocument/2006/relationships/tags" Target="../tags/tag365.xml"/><Relationship Id="rId54" Type="http://schemas.openxmlformats.org/officeDocument/2006/relationships/tags" Target="../tags/tag311.xml"/><Relationship Id="rId70" Type="http://schemas.openxmlformats.org/officeDocument/2006/relationships/tags" Target="../tags/tag327.xml"/><Relationship Id="rId75" Type="http://schemas.openxmlformats.org/officeDocument/2006/relationships/tags" Target="../tags/tag332.xml"/><Relationship Id="rId91" Type="http://schemas.openxmlformats.org/officeDocument/2006/relationships/tags" Target="../tags/tag348.xml"/><Relationship Id="rId96" Type="http://schemas.openxmlformats.org/officeDocument/2006/relationships/tags" Target="../tags/tag353.xml"/><Relationship Id="rId1" Type="http://schemas.openxmlformats.org/officeDocument/2006/relationships/tags" Target="../tags/tag258.xml"/><Relationship Id="rId6" Type="http://schemas.openxmlformats.org/officeDocument/2006/relationships/tags" Target="../tags/tag263.xml"/><Relationship Id="rId15" Type="http://schemas.openxmlformats.org/officeDocument/2006/relationships/tags" Target="../tags/tag272.xml"/><Relationship Id="rId23" Type="http://schemas.openxmlformats.org/officeDocument/2006/relationships/tags" Target="../tags/tag280.xml"/><Relationship Id="rId28" Type="http://schemas.openxmlformats.org/officeDocument/2006/relationships/tags" Target="../tags/tag285.xml"/><Relationship Id="rId36" Type="http://schemas.openxmlformats.org/officeDocument/2006/relationships/tags" Target="../tags/tag293.xml"/><Relationship Id="rId49" Type="http://schemas.openxmlformats.org/officeDocument/2006/relationships/tags" Target="../tags/tag306.xml"/><Relationship Id="rId57" Type="http://schemas.openxmlformats.org/officeDocument/2006/relationships/tags" Target="../tags/tag314.xml"/><Relationship Id="rId106" Type="http://schemas.openxmlformats.org/officeDocument/2006/relationships/tags" Target="../tags/tag363.xml"/><Relationship Id="rId114" Type="http://schemas.openxmlformats.org/officeDocument/2006/relationships/tags" Target="../tags/tag371.xml"/><Relationship Id="rId10" Type="http://schemas.openxmlformats.org/officeDocument/2006/relationships/tags" Target="../tags/tag267.xml"/><Relationship Id="rId31" Type="http://schemas.openxmlformats.org/officeDocument/2006/relationships/tags" Target="../tags/tag288.xml"/><Relationship Id="rId44" Type="http://schemas.openxmlformats.org/officeDocument/2006/relationships/tags" Target="../tags/tag301.xml"/><Relationship Id="rId52" Type="http://schemas.openxmlformats.org/officeDocument/2006/relationships/tags" Target="../tags/tag309.xml"/><Relationship Id="rId60" Type="http://schemas.openxmlformats.org/officeDocument/2006/relationships/tags" Target="../tags/tag317.xml"/><Relationship Id="rId65" Type="http://schemas.openxmlformats.org/officeDocument/2006/relationships/tags" Target="../tags/tag322.xml"/><Relationship Id="rId73" Type="http://schemas.openxmlformats.org/officeDocument/2006/relationships/tags" Target="../tags/tag330.xml"/><Relationship Id="rId78" Type="http://schemas.openxmlformats.org/officeDocument/2006/relationships/tags" Target="../tags/tag335.xml"/><Relationship Id="rId81" Type="http://schemas.openxmlformats.org/officeDocument/2006/relationships/tags" Target="../tags/tag338.xml"/><Relationship Id="rId86" Type="http://schemas.openxmlformats.org/officeDocument/2006/relationships/tags" Target="../tags/tag343.xml"/><Relationship Id="rId94" Type="http://schemas.openxmlformats.org/officeDocument/2006/relationships/tags" Target="../tags/tag351.xml"/><Relationship Id="rId99" Type="http://schemas.openxmlformats.org/officeDocument/2006/relationships/tags" Target="../tags/tag356.xml"/><Relationship Id="rId101" Type="http://schemas.openxmlformats.org/officeDocument/2006/relationships/tags" Target="../tags/tag358.xml"/><Relationship Id="rId4" Type="http://schemas.openxmlformats.org/officeDocument/2006/relationships/tags" Target="../tags/tag261.xml"/><Relationship Id="rId9" Type="http://schemas.openxmlformats.org/officeDocument/2006/relationships/tags" Target="../tags/tag266.xml"/><Relationship Id="rId13" Type="http://schemas.openxmlformats.org/officeDocument/2006/relationships/tags" Target="../tags/tag270.xml"/><Relationship Id="rId18" Type="http://schemas.openxmlformats.org/officeDocument/2006/relationships/tags" Target="../tags/tag275.xml"/><Relationship Id="rId39" Type="http://schemas.openxmlformats.org/officeDocument/2006/relationships/tags" Target="../tags/tag296.xml"/><Relationship Id="rId109" Type="http://schemas.openxmlformats.org/officeDocument/2006/relationships/tags" Target="../tags/tag366.xml"/><Relationship Id="rId34" Type="http://schemas.openxmlformats.org/officeDocument/2006/relationships/tags" Target="../tags/tag291.xml"/><Relationship Id="rId50" Type="http://schemas.openxmlformats.org/officeDocument/2006/relationships/tags" Target="../tags/tag307.xml"/><Relationship Id="rId55" Type="http://schemas.openxmlformats.org/officeDocument/2006/relationships/tags" Target="../tags/tag312.xml"/><Relationship Id="rId76" Type="http://schemas.openxmlformats.org/officeDocument/2006/relationships/tags" Target="../tags/tag333.xml"/><Relationship Id="rId97" Type="http://schemas.openxmlformats.org/officeDocument/2006/relationships/tags" Target="../tags/tag354.xml"/><Relationship Id="rId104" Type="http://schemas.openxmlformats.org/officeDocument/2006/relationships/tags" Target="../tags/tag361.xml"/><Relationship Id="rId7" Type="http://schemas.openxmlformats.org/officeDocument/2006/relationships/tags" Target="../tags/tag264.xml"/><Relationship Id="rId71" Type="http://schemas.openxmlformats.org/officeDocument/2006/relationships/tags" Target="../tags/tag328.xml"/><Relationship Id="rId92" Type="http://schemas.openxmlformats.org/officeDocument/2006/relationships/tags" Target="../tags/tag349.xml"/><Relationship Id="rId2" Type="http://schemas.openxmlformats.org/officeDocument/2006/relationships/tags" Target="../tags/tag259.xml"/><Relationship Id="rId29" Type="http://schemas.openxmlformats.org/officeDocument/2006/relationships/tags" Target="../tags/tag286.xml"/><Relationship Id="rId24" Type="http://schemas.openxmlformats.org/officeDocument/2006/relationships/tags" Target="../tags/tag281.xml"/><Relationship Id="rId40" Type="http://schemas.openxmlformats.org/officeDocument/2006/relationships/tags" Target="../tags/tag297.xml"/><Relationship Id="rId45" Type="http://schemas.openxmlformats.org/officeDocument/2006/relationships/tags" Target="../tags/tag302.xml"/><Relationship Id="rId66" Type="http://schemas.openxmlformats.org/officeDocument/2006/relationships/tags" Target="../tags/tag323.xml"/><Relationship Id="rId87" Type="http://schemas.openxmlformats.org/officeDocument/2006/relationships/tags" Target="../tags/tag344.xml"/><Relationship Id="rId110" Type="http://schemas.openxmlformats.org/officeDocument/2006/relationships/tags" Target="../tags/tag367.xml"/><Relationship Id="rId115" Type="http://schemas.openxmlformats.org/officeDocument/2006/relationships/slideLayout" Target="../slideLayouts/slideLayout2.xml"/><Relationship Id="rId61" Type="http://schemas.openxmlformats.org/officeDocument/2006/relationships/tags" Target="../tags/tag318.xml"/><Relationship Id="rId82" Type="http://schemas.openxmlformats.org/officeDocument/2006/relationships/tags" Target="../tags/tag339.xml"/><Relationship Id="rId19" Type="http://schemas.openxmlformats.org/officeDocument/2006/relationships/tags" Target="../tags/tag276.xml"/><Relationship Id="rId14" Type="http://schemas.openxmlformats.org/officeDocument/2006/relationships/tags" Target="../tags/tag271.xml"/><Relationship Id="rId30" Type="http://schemas.openxmlformats.org/officeDocument/2006/relationships/tags" Target="../tags/tag287.xml"/><Relationship Id="rId35" Type="http://schemas.openxmlformats.org/officeDocument/2006/relationships/tags" Target="../tags/tag292.xml"/><Relationship Id="rId56" Type="http://schemas.openxmlformats.org/officeDocument/2006/relationships/tags" Target="../tags/tag313.xml"/><Relationship Id="rId77" Type="http://schemas.openxmlformats.org/officeDocument/2006/relationships/tags" Target="../tags/tag334.xml"/><Relationship Id="rId100" Type="http://schemas.openxmlformats.org/officeDocument/2006/relationships/tags" Target="../tags/tag357.xml"/><Relationship Id="rId105" Type="http://schemas.openxmlformats.org/officeDocument/2006/relationships/tags" Target="../tags/tag362.xml"/><Relationship Id="rId8" Type="http://schemas.openxmlformats.org/officeDocument/2006/relationships/tags" Target="../tags/tag265.xml"/><Relationship Id="rId51" Type="http://schemas.openxmlformats.org/officeDocument/2006/relationships/tags" Target="../tags/tag308.xml"/><Relationship Id="rId72" Type="http://schemas.openxmlformats.org/officeDocument/2006/relationships/tags" Target="../tags/tag329.xml"/><Relationship Id="rId93" Type="http://schemas.openxmlformats.org/officeDocument/2006/relationships/tags" Target="../tags/tag350.xml"/><Relationship Id="rId98" Type="http://schemas.openxmlformats.org/officeDocument/2006/relationships/tags" Target="../tags/tag355.xml"/><Relationship Id="rId3" Type="http://schemas.openxmlformats.org/officeDocument/2006/relationships/tags" Target="../tags/tag260.xml"/><Relationship Id="rId25" Type="http://schemas.openxmlformats.org/officeDocument/2006/relationships/tags" Target="../tags/tag282.xml"/><Relationship Id="rId46" Type="http://schemas.openxmlformats.org/officeDocument/2006/relationships/tags" Target="../tags/tag303.xml"/><Relationship Id="rId67" Type="http://schemas.openxmlformats.org/officeDocument/2006/relationships/tags" Target="../tags/tag324.xml"/><Relationship Id="rId116" Type="http://schemas.openxmlformats.org/officeDocument/2006/relationships/notesSlide" Target="../notesSlides/notesSlide31.xml"/><Relationship Id="rId20" Type="http://schemas.openxmlformats.org/officeDocument/2006/relationships/tags" Target="../tags/tag277.xml"/><Relationship Id="rId41" Type="http://schemas.openxmlformats.org/officeDocument/2006/relationships/tags" Target="../tags/tag298.xml"/><Relationship Id="rId62" Type="http://schemas.openxmlformats.org/officeDocument/2006/relationships/tags" Target="../tags/tag319.xml"/><Relationship Id="rId83" Type="http://schemas.openxmlformats.org/officeDocument/2006/relationships/tags" Target="../tags/tag340.xml"/><Relationship Id="rId88" Type="http://schemas.openxmlformats.org/officeDocument/2006/relationships/tags" Target="../tags/tag345.xml"/><Relationship Id="rId111" Type="http://schemas.openxmlformats.org/officeDocument/2006/relationships/tags" Target="../tags/tag36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6" Type="http://schemas.openxmlformats.org/officeDocument/2006/relationships/tags" Target="../tags/tag397.xml"/><Relationship Id="rId21" Type="http://schemas.openxmlformats.org/officeDocument/2006/relationships/tags" Target="../tags/tag392.xml"/><Relationship Id="rId34" Type="http://schemas.openxmlformats.org/officeDocument/2006/relationships/tags" Target="../tags/tag405.xml"/><Relationship Id="rId42" Type="http://schemas.openxmlformats.org/officeDocument/2006/relationships/tags" Target="../tags/tag413.xml"/><Relationship Id="rId47" Type="http://schemas.openxmlformats.org/officeDocument/2006/relationships/tags" Target="../tags/tag418.xml"/><Relationship Id="rId50" Type="http://schemas.openxmlformats.org/officeDocument/2006/relationships/tags" Target="../tags/tag421.xml"/><Relationship Id="rId55" Type="http://schemas.openxmlformats.org/officeDocument/2006/relationships/tags" Target="../tags/tag426.xml"/><Relationship Id="rId63" Type="http://schemas.openxmlformats.org/officeDocument/2006/relationships/tags" Target="../tags/tag434.xml"/><Relationship Id="rId7" Type="http://schemas.openxmlformats.org/officeDocument/2006/relationships/tags" Target="../tags/tag378.xml"/><Relationship Id="rId2" Type="http://schemas.openxmlformats.org/officeDocument/2006/relationships/tags" Target="../tags/tag373.xml"/><Relationship Id="rId16" Type="http://schemas.openxmlformats.org/officeDocument/2006/relationships/tags" Target="../tags/tag387.xml"/><Relationship Id="rId29" Type="http://schemas.openxmlformats.org/officeDocument/2006/relationships/tags" Target="../tags/tag400.xml"/><Relationship Id="rId11" Type="http://schemas.openxmlformats.org/officeDocument/2006/relationships/tags" Target="../tags/tag382.xml"/><Relationship Id="rId24" Type="http://schemas.openxmlformats.org/officeDocument/2006/relationships/tags" Target="../tags/tag395.xml"/><Relationship Id="rId32" Type="http://schemas.openxmlformats.org/officeDocument/2006/relationships/tags" Target="../tags/tag403.xml"/><Relationship Id="rId37" Type="http://schemas.openxmlformats.org/officeDocument/2006/relationships/tags" Target="../tags/tag408.xml"/><Relationship Id="rId40" Type="http://schemas.openxmlformats.org/officeDocument/2006/relationships/tags" Target="../tags/tag411.xml"/><Relationship Id="rId45" Type="http://schemas.openxmlformats.org/officeDocument/2006/relationships/tags" Target="../tags/tag416.xml"/><Relationship Id="rId53" Type="http://schemas.openxmlformats.org/officeDocument/2006/relationships/tags" Target="../tags/tag424.xml"/><Relationship Id="rId58" Type="http://schemas.openxmlformats.org/officeDocument/2006/relationships/tags" Target="../tags/tag429.xml"/><Relationship Id="rId5" Type="http://schemas.openxmlformats.org/officeDocument/2006/relationships/tags" Target="../tags/tag376.xml"/><Relationship Id="rId61" Type="http://schemas.openxmlformats.org/officeDocument/2006/relationships/tags" Target="../tags/tag432.xml"/><Relationship Id="rId19" Type="http://schemas.openxmlformats.org/officeDocument/2006/relationships/tags" Target="../tags/tag390.xml"/><Relationship Id="rId14" Type="http://schemas.openxmlformats.org/officeDocument/2006/relationships/tags" Target="../tags/tag385.xml"/><Relationship Id="rId22" Type="http://schemas.openxmlformats.org/officeDocument/2006/relationships/tags" Target="../tags/tag393.xml"/><Relationship Id="rId27" Type="http://schemas.openxmlformats.org/officeDocument/2006/relationships/tags" Target="../tags/tag398.xml"/><Relationship Id="rId30" Type="http://schemas.openxmlformats.org/officeDocument/2006/relationships/tags" Target="../tags/tag401.xml"/><Relationship Id="rId35" Type="http://schemas.openxmlformats.org/officeDocument/2006/relationships/tags" Target="../tags/tag406.xml"/><Relationship Id="rId43" Type="http://schemas.openxmlformats.org/officeDocument/2006/relationships/tags" Target="../tags/tag414.xml"/><Relationship Id="rId48" Type="http://schemas.openxmlformats.org/officeDocument/2006/relationships/tags" Target="../tags/tag419.xml"/><Relationship Id="rId56" Type="http://schemas.openxmlformats.org/officeDocument/2006/relationships/tags" Target="../tags/tag427.xml"/><Relationship Id="rId64" Type="http://schemas.openxmlformats.org/officeDocument/2006/relationships/slideLayout" Target="../slideLayouts/slideLayout2.xml"/><Relationship Id="rId8" Type="http://schemas.openxmlformats.org/officeDocument/2006/relationships/tags" Target="../tags/tag379.xml"/><Relationship Id="rId51" Type="http://schemas.openxmlformats.org/officeDocument/2006/relationships/tags" Target="../tags/tag422.xml"/><Relationship Id="rId3" Type="http://schemas.openxmlformats.org/officeDocument/2006/relationships/tags" Target="../tags/tag374.xml"/><Relationship Id="rId12" Type="http://schemas.openxmlformats.org/officeDocument/2006/relationships/tags" Target="../tags/tag383.xml"/><Relationship Id="rId17" Type="http://schemas.openxmlformats.org/officeDocument/2006/relationships/tags" Target="../tags/tag388.xml"/><Relationship Id="rId25" Type="http://schemas.openxmlformats.org/officeDocument/2006/relationships/tags" Target="../tags/tag396.xml"/><Relationship Id="rId33" Type="http://schemas.openxmlformats.org/officeDocument/2006/relationships/tags" Target="../tags/tag404.xml"/><Relationship Id="rId38" Type="http://schemas.openxmlformats.org/officeDocument/2006/relationships/tags" Target="../tags/tag409.xml"/><Relationship Id="rId46" Type="http://schemas.openxmlformats.org/officeDocument/2006/relationships/tags" Target="../tags/tag417.xml"/><Relationship Id="rId59" Type="http://schemas.openxmlformats.org/officeDocument/2006/relationships/tags" Target="../tags/tag430.xml"/><Relationship Id="rId20" Type="http://schemas.openxmlformats.org/officeDocument/2006/relationships/tags" Target="../tags/tag391.xml"/><Relationship Id="rId41" Type="http://schemas.openxmlformats.org/officeDocument/2006/relationships/tags" Target="../tags/tag412.xml"/><Relationship Id="rId54" Type="http://schemas.openxmlformats.org/officeDocument/2006/relationships/tags" Target="../tags/tag425.xml"/><Relationship Id="rId62" Type="http://schemas.openxmlformats.org/officeDocument/2006/relationships/tags" Target="../tags/tag433.xml"/><Relationship Id="rId1" Type="http://schemas.openxmlformats.org/officeDocument/2006/relationships/tags" Target="../tags/tag372.xml"/><Relationship Id="rId6" Type="http://schemas.openxmlformats.org/officeDocument/2006/relationships/tags" Target="../tags/tag377.xml"/><Relationship Id="rId15" Type="http://schemas.openxmlformats.org/officeDocument/2006/relationships/tags" Target="../tags/tag386.xml"/><Relationship Id="rId23" Type="http://schemas.openxmlformats.org/officeDocument/2006/relationships/tags" Target="../tags/tag394.xml"/><Relationship Id="rId28" Type="http://schemas.openxmlformats.org/officeDocument/2006/relationships/tags" Target="../tags/tag399.xml"/><Relationship Id="rId36" Type="http://schemas.openxmlformats.org/officeDocument/2006/relationships/tags" Target="../tags/tag407.xml"/><Relationship Id="rId49" Type="http://schemas.openxmlformats.org/officeDocument/2006/relationships/tags" Target="../tags/tag420.xml"/><Relationship Id="rId57" Type="http://schemas.openxmlformats.org/officeDocument/2006/relationships/tags" Target="../tags/tag428.xml"/><Relationship Id="rId10" Type="http://schemas.openxmlformats.org/officeDocument/2006/relationships/tags" Target="../tags/tag381.xml"/><Relationship Id="rId31" Type="http://schemas.openxmlformats.org/officeDocument/2006/relationships/tags" Target="../tags/tag402.xml"/><Relationship Id="rId44" Type="http://schemas.openxmlformats.org/officeDocument/2006/relationships/tags" Target="../tags/tag415.xml"/><Relationship Id="rId52" Type="http://schemas.openxmlformats.org/officeDocument/2006/relationships/tags" Target="../tags/tag423.xml"/><Relationship Id="rId60" Type="http://schemas.openxmlformats.org/officeDocument/2006/relationships/tags" Target="../tags/tag431.xml"/><Relationship Id="rId65" Type="http://schemas.openxmlformats.org/officeDocument/2006/relationships/notesSlide" Target="../notesSlides/notesSlide32.xml"/><Relationship Id="rId4" Type="http://schemas.openxmlformats.org/officeDocument/2006/relationships/tags" Target="../tags/tag375.xml"/><Relationship Id="rId9" Type="http://schemas.openxmlformats.org/officeDocument/2006/relationships/tags" Target="../tags/tag380.xml"/><Relationship Id="rId13" Type="http://schemas.openxmlformats.org/officeDocument/2006/relationships/tags" Target="../tags/tag384.xml"/><Relationship Id="rId18" Type="http://schemas.openxmlformats.org/officeDocument/2006/relationships/tags" Target="../tags/tag389.xml"/><Relationship Id="rId39" Type="http://schemas.openxmlformats.org/officeDocument/2006/relationships/tags" Target="../tags/tag410.xml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tags" Target="../tags/tag460.xml"/><Relationship Id="rId21" Type="http://schemas.openxmlformats.org/officeDocument/2006/relationships/tags" Target="../tags/tag455.xml"/><Relationship Id="rId34" Type="http://schemas.openxmlformats.org/officeDocument/2006/relationships/tags" Target="../tags/tag468.xml"/><Relationship Id="rId42" Type="http://schemas.openxmlformats.org/officeDocument/2006/relationships/tags" Target="../tags/tag476.xml"/><Relationship Id="rId47" Type="http://schemas.openxmlformats.org/officeDocument/2006/relationships/tags" Target="../tags/tag481.xml"/><Relationship Id="rId50" Type="http://schemas.openxmlformats.org/officeDocument/2006/relationships/tags" Target="../tags/tag484.xml"/><Relationship Id="rId55" Type="http://schemas.openxmlformats.org/officeDocument/2006/relationships/tags" Target="../tags/tag489.xml"/><Relationship Id="rId63" Type="http://schemas.openxmlformats.org/officeDocument/2006/relationships/tags" Target="../tags/tag497.xml"/><Relationship Id="rId7" Type="http://schemas.openxmlformats.org/officeDocument/2006/relationships/tags" Target="../tags/tag441.xml"/><Relationship Id="rId2" Type="http://schemas.openxmlformats.org/officeDocument/2006/relationships/tags" Target="../tags/tag436.xml"/><Relationship Id="rId16" Type="http://schemas.openxmlformats.org/officeDocument/2006/relationships/tags" Target="../tags/tag450.xml"/><Relationship Id="rId29" Type="http://schemas.openxmlformats.org/officeDocument/2006/relationships/tags" Target="../tags/tag463.xml"/><Relationship Id="rId11" Type="http://schemas.openxmlformats.org/officeDocument/2006/relationships/tags" Target="../tags/tag445.xml"/><Relationship Id="rId24" Type="http://schemas.openxmlformats.org/officeDocument/2006/relationships/tags" Target="../tags/tag458.xml"/><Relationship Id="rId32" Type="http://schemas.openxmlformats.org/officeDocument/2006/relationships/tags" Target="../tags/tag466.xml"/><Relationship Id="rId37" Type="http://schemas.openxmlformats.org/officeDocument/2006/relationships/tags" Target="../tags/tag471.xml"/><Relationship Id="rId40" Type="http://schemas.openxmlformats.org/officeDocument/2006/relationships/tags" Target="../tags/tag474.xml"/><Relationship Id="rId45" Type="http://schemas.openxmlformats.org/officeDocument/2006/relationships/tags" Target="../tags/tag479.xml"/><Relationship Id="rId53" Type="http://schemas.openxmlformats.org/officeDocument/2006/relationships/tags" Target="../tags/tag487.xml"/><Relationship Id="rId58" Type="http://schemas.openxmlformats.org/officeDocument/2006/relationships/tags" Target="../tags/tag492.xml"/><Relationship Id="rId5" Type="http://schemas.openxmlformats.org/officeDocument/2006/relationships/tags" Target="../tags/tag439.xml"/><Relationship Id="rId61" Type="http://schemas.openxmlformats.org/officeDocument/2006/relationships/tags" Target="../tags/tag495.xml"/><Relationship Id="rId19" Type="http://schemas.openxmlformats.org/officeDocument/2006/relationships/tags" Target="../tags/tag453.xml"/><Relationship Id="rId14" Type="http://schemas.openxmlformats.org/officeDocument/2006/relationships/tags" Target="../tags/tag448.xml"/><Relationship Id="rId22" Type="http://schemas.openxmlformats.org/officeDocument/2006/relationships/tags" Target="../tags/tag456.xml"/><Relationship Id="rId27" Type="http://schemas.openxmlformats.org/officeDocument/2006/relationships/tags" Target="../tags/tag461.xml"/><Relationship Id="rId30" Type="http://schemas.openxmlformats.org/officeDocument/2006/relationships/tags" Target="../tags/tag464.xml"/><Relationship Id="rId35" Type="http://schemas.openxmlformats.org/officeDocument/2006/relationships/tags" Target="../tags/tag469.xml"/><Relationship Id="rId43" Type="http://schemas.openxmlformats.org/officeDocument/2006/relationships/tags" Target="../tags/tag477.xml"/><Relationship Id="rId48" Type="http://schemas.openxmlformats.org/officeDocument/2006/relationships/tags" Target="../tags/tag482.xml"/><Relationship Id="rId56" Type="http://schemas.openxmlformats.org/officeDocument/2006/relationships/tags" Target="../tags/tag490.xml"/><Relationship Id="rId64" Type="http://schemas.openxmlformats.org/officeDocument/2006/relationships/slideLayout" Target="../slideLayouts/slideLayout2.xml"/><Relationship Id="rId8" Type="http://schemas.openxmlformats.org/officeDocument/2006/relationships/tags" Target="../tags/tag442.xml"/><Relationship Id="rId51" Type="http://schemas.openxmlformats.org/officeDocument/2006/relationships/tags" Target="../tags/tag485.xml"/><Relationship Id="rId3" Type="http://schemas.openxmlformats.org/officeDocument/2006/relationships/tags" Target="../tags/tag437.xml"/><Relationship Id="rId12" Type="http://schemas.openxmlformats.org/officeDocument/2006/relationships/tags" Target="../tags/tag446.xml"/><Relationship Id="rId17" Type="http://schemas.openxmlformats.org/officeDocument/2006/relationships/tags" Target="../tags/tag451.xml"/><Relationship Id="rId25" Type="http://schemas.openxmlformats.org/officeDocument/2006/relationships/tags" Target="../tags/tag459.xml"/><Relationship Id="rId33" Type="http://schemas.openxmlformats.org/officeDocument/2006/relationships/tags" Target="../tags/tag467.xml"/><Relationship Id="rId38" Type="http://schemas.openxmlformats.org/officeDocument/2006/relationships/tags" Target="../tags/tag472.xml"/><Relationship Id="rId46" Type="http://schemas.openxmlformats.org/officeDocument/2006/relationships/tags" Target="../tags/tag480.xml"/><Relationship Id="rId59" Type="http://schemas.openxmlformats.org/officeDocument/2006/relationships/tags" Target="../tags/tag493.xml"/><Relationship Id="rId20" Type="http://schemas.openxmlformats.org/officeDocument/2006/relationships/tags" Target="../tags/tag454.xml"/><Relationship Id="rId41" Type="http://schemas.openxmlformats.org/officeDocument/2006/relationships/tags" Target="../tags/tag475.xml"/><Relationship Id="rId54" Type="http://schemas.openxmlformats.org/officeDocument/2006/relationships/tags" Target="../tags/tag488.xml"/><Relationship Id="rId62" Type="http://schemas.openxmlformats.org/officeDocument/2006/relationships/tags" Target="../tags/tag49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5" Type="http://schemas.openxmlformats.org/officeDocument/2006/relationships/tags" Target="../tags/tag449.xml"/><Relationship Id="rId23" Type="http://schemas.openxmlformats.org/officeDocument/2006/relationships/tags" Target="../tags/tag457.xml"/><Relationship Id="rId28" Type="http://schemas.openxmlformats.org/officeDocument/2006/relationships/tags" Target="../tags/tag462.xml"/><Relationship Id="rId36" Type="http://schemas.openxmlformats.org/officeDocument/2006/relationships/tags" Target="../tags/tag470.xml"/><Relationship Id="rId49" Type="http://schemas.openxmlformats.org/officeDocument/2006/relationships/tags" Target="../tags/tag483.xml"/><Relationship Id="rId57" Type="http://schemas.openxmlformats.org/officeDocument/2006/relationships/tags" Target="../tags/tag491.xml"/><Relationship Id="rId10" Type="http://schemas.openxmlformats.org/officeDocument/2006/relationships/tags" Target="../tags/tag444.xml"/><Relationship Id="rId31" Type="http://schemas.openxmlformats.org/officeDocument/2006/relationships/tags" Target="../tags/tag465.xml"/><Relationship Id="rId44" Type="http://schemas.openxmlformats.org/officeDocument/2006/relationships/tags" Target="../tags/tag478.xml"/><Relationship Id="rId52" Type="http://schemas.openxmlformats.org/officeDocument/2006/relationships/tags" Target="../tags/tag486.xml"/><Relationship Id="rId60" Type="http://schemas.openxmlformats.org/officeDocument/2006/relationships/tags" Target="../tags/tag494.xml"/><Relationship Id="rId65" Type="http://schemas.openxmlformats.org/officeDocument/2006/relationships/notesSlide" Target="../notesSlides/notesSlide33.xml"/><Relationship Id="rId4" Type="http://schemas.openxmlformats.org/officeDocument/2006/relationships/tags" Target="../tags/tag438.xml"/><Relationship Id="rId9" Type="http://schemas.openxmlformats.org/officeDocument/2006/relationships/tags" Target="../tags/tag443.xml"/><Relationship Id="rId13" Type="http://schemas.openxmlformats.org/officeDocument/2006/relationships/tags" Target="../tags/tag447.xml"/><Relationship Id="rId18" Type="http://schemas.openxmlformats.org/officeDocument/2006/relationships/tags" Target="../tags/tag452.xml"/><Relationship Id="rId39" Type="http://schemas.openxmlformats.org/officeDocument/2006/relationships/tags" Target="../tags/tag473.xml"/></Relationships>
</file>

<file path=ppt/slides/_rels/slide48.xml.rels><?xml version="1.0" encoding="UTF-8" standalone="yes"?>
<Relationships xmlns="http://schemas.openxmlformats.org/package/2006/relationships"><Relationship Id="rId26" Type="http://schemas.openxmlformats.org/officeDocument/2006/relationships/tags" Target="../tags/tag523.xml"/><Relationship Id="rId21" Type="http://schemas.openxmlformats.org/officeDocument/2006/relationships/tags" Target="../tags/tag518.xml"/><Relationship Id="rId42" Type="http://schemas.openxmlformats.org/officeDocument/2006/relationships/tags" Target="../tags/tag539.xml"/><Relationship Id="rId47" Type="http://schemas.openxmlformats.org/officeDocument/2006/relationships/tags" Target="../tags/tag544.xml"/><Relationship Id="rId63" Type="http://schemas.openxmlformats.org/officeDocument/2006/relationships/tags" Target="../tags/tag560.xml"/><Relationship Id="rId68" Type="http://schemas.openxmlformats.org/officeDocument/2006/relationships/tags" Target="../tags/tag565.xml"/><Relationship Id="rId84" Type="http://schemas.openxmlformats.org/officeDocument/2006/relationships/tags" Target="../tags/tag581.xml"/><Relationship Id="rId89" Type="http://schemas.openxmlformats.org/officeDocument/2006/relationships/tags" Target="../tags/tag586.xml"/><Relationship Id="rId16" Type="http://schemas.openxmlformats.org/officeDocument/2006/relationships/tags" Target="../tags/tag513.xml"/><Relationship Id="rId11" Type="http://schemas.openxmlformats.org/officeDocument/2006/relationships/tags" Target="../tags/tag508.xml"/><Relationship Id="rId32" Type="http://schemas.openxmlformats.org/officeDocument/2006/relationships/tags" Target="../tags/tag529.xml"/><Relationship Id="rId37" Type="http://schemas.openxmlformats.org/officeDocument/2006/relationships/tags" Target="../tags/tag534.xml"/><Relationship Id="rId53" Type="http://schemas.openxmlformats.org/officeDocument/2006/relationships/tags" Target="../tags/tag550.xml"/><Relationship Id="rId58" Type="http://schemas.openxmlformats.org/officeDocument/2006/relationships/tags" Target="../tags/tag555.xml"/><Relationship Id="rId74" Type="http://schemas.openxmlformats.org/officeDocument/2006/relationships/tags" Target="../tags/tag571.xml"/><Relationship Id="rId79" Type="http://schemas.openxmlformats.org/officeDocument/2006/relationships/tags" Target="../tags/tag576.xml"/><Relationship Id="rId102" Type="http://schemas.openxmlformats.org/officeDocument/2006/relationships/notesSlide" Target="../notesSlides/notesSlide34.xml"/><Relationship Id="rId5" Type="http://schemas.openxmlformats.org/officeDocument/2006/relationships/tags" Target="../tags/tag502.xml"/><Relationship Id="rId90" Type="http://schemas.openxmlformats.org/officeDocument/2006/relationships/tags" Target="../tags/tag587.xml"/><Relationship Id="rId95" Type="http://schemas.openxmlformats.org/officeDocument/2006/relationships/tags" Target="../tags/tag592.xml"/><Relationship Id="rId22" Type="http://schemas.openxmlformats.org/officeDocument/2006/relationships/tags" Target="../tags/tag519.xml"/><Relationship Id="rId27" Type="http://schemas.openxmlformats.org/officeDocument/2006/relationships/tags" Target="../tags/tag524.xml"/><Relationship Id="rId43" Type="http://schemas.openxmlformats.org/officeDocument/2006/relationships/tags" Target="../tags/tag540.xml"/><Relationship Id="rId48" Type="http://schemas.openxmlformats.org/officeDocument/2006/relationships/tags" Target="../tags/tag545.xml"/><Relationship Id="rId64" Type="http://schemas.openxmlformats.org/officeDocument/2006/relationships/tags" Target="../tags/tag561.xml"/><Relationship Id="rId69" Type="http://schemas.openxmlformats.org/officeDocument/2006/relationships/tags" Target="../tags/tag566.xml"/><Relationship Id="rId80" Type="http://schemas.openxmlformats.org/officeDocument/2006/relationships/tags" Target="../tags/tag577.xml"/><Relationship Id="rId85" Type="http://schemas.openxmlformats.org/officeDocument/2006/relationships/tags" Target="../tags/tag582.xml"/><Relationship Id="rId12" Type="http://schemas.openxmlformats.org/officeDocument/2006/relationships/tags" Target="../tags/tag509.xml"/><Relationship Id="rId17" Type="http://schemas.openxmlformats.org/officeDocument/2006/relationships/tags" Target="../tags/tag514.xml"/><Relationship Id="rId25" Type="http://schemas.openxmlformats.org/officeDocument/2006/relationships/tags" Target="../tags/tag522.xml"/><Relationship Id="rId33" Type="http://schemas.openxmlformats.org/officeDocument/2006/relationships/tags" Target="../tags/tag530.xml"/><Relationship Id="rId38" Type="http://schemas.openxmlformats.org/officeDocument/2006/relationships/tags" Target="../tags/tag535.xml"/><Relationship Id="rId46" Type="http://schemas.openxmlformats.org/officeDocument/2006/relationships/tags" Target="../tags/tag543.xml"/><Relationship Id="rId59" Type="http://schemas.openxmlformats.org/officeDocument/2006/relationships/tags" Target="../tags/tag556.xml"/><Relationship Id="rId67" Type="http://schemas.openxmlformats.org/officeDocument/2006/relationships/tags" Target="../tags/tag564.xml"/><Relationship Id="rId20" Type="http://schemas.openxmlformats.org/officeDocument/2006/relationships/tags" Target="../tags/tag517.xml"/><Relationship Id="rId41" Type="http://schemas.openxmlformats.org/officeDocument/2006/relationships/tags" Target="../tags/tag538.xml"/><Relationship Id="rId54" Type="http://schemas.openxmlformats.org/officeDocument/2006/relationships/tags" Target="../tags/tag551.xml"/><Relationship Id="rId62" Type="http://schemas.openxmlformats.org/officeDocument/2006/relationships/tags" Target="../tags/tag559.xml"/><Relationship Id="rId70" Type="http://schemas.openxmlformats.org/officeDocument/2006/relationships/tags" Target="../tags/tag567.xml"/><Relationship Id="rId75" Type="http://schemas.openxmlformats.org/officeDocument/2006/relationships/tags" Target="../tags/tag572.xml"/><Relationship Id="rId83" Type="http://schemas.openxmlformats.org/officeDocument/2006/relationships/tags" Target="../tags/tag580.xml"/><Relationship Id="rId88" Type="http://schemas.openxmlformats.org/officeDocument/2006/relationships/tags" Target="../tags/tag585.xml"/><Relationship Id="rId91" Type="http://schemas.openxmlformats.org/officeDocument/2006/relationships/tags" Target="../tags/tag588.xml"/><Relationship Id="rId96" Type="http://schemas.openxmlformats.org/officeDocument/2006/relationships/tags" Target="../tags/tag593.xml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5" Type="http://schemas.openxmlformats.org/officeDocument/2006/relationships/tags" Target="../tags/tag512.xml"/><Relationship Id="rId23" Type="http://schemas.openxmlformats.org/officeDocument/2006/relationships/tags" Target="../tags/tag520.xml"/><Relationship Id="rId28" Type="http://schemas.openxmlformats.org/officeDocument/2006/relationships/tags" Target="../tags/tag525.xml"/><Relationship Id="rId36" Type="http://schemas.openxmlformats.org/officeDocument/2006/relationships/tags" Target="../tags/tag533.xml"/><Relationship Id="rId49" Type="http://schemas.openxmlformats.org/officeDocument/2006/relationships/tags" Target="../tags/tag546.xml"/><Relationship Id="rId57" Type="http://schemas.openxmlformats.org/officeDocument/2006/relationships/tags" Target="../tags/tag554.xml"/><Relationship Id="rId10" Type="http://schemas.openxmlformats.org/officeDocument/2006/relationships/tags" Target="../tags/tag507.xml"/><Relationship Id="rId31" Type="http://schemas.openxmlformats.org/officeDocument/2006/relationships/tags" Target="../tags/tag528.xml"/><Relationship Id="rId44" Type="http://schemas.openxmlformats.org/officeDocument/2006/relationships/tags" Target="../tags/tag541.xml"/><Relationship Id="rId52" Type="http://schemas.openxmlformats.org/officeDocument/2006/relationships/tags" Target="../tags/tag549.xml"/><Relationship Id="rId60" Type="http://schemas.openxmlformats.org/officeDocument/2006/relationships/tags" Target="../tags/tag557.xml"/><Relationship Id="rId65" Type="http://schemas.openxmlformats.org/officeDocument/2006/relationships/tags" Target="../tags/tag562.xml"/><Relationship Id="rId73" Type="http://schemas.openxmlformats.org/officeDocument/2006/relationships/tags" Target="../tags/tag570.xml"/><Relationship Id="rId78" Type="http://schemas.openxmlformats.org/officeDocument/2006/relationships/tags" Target="../tags/tag575.xml"/><Relationship Id="rId81" Type="http://schemas.openxmlformats.org/officeDocument/2006/relationships/tags" Target="../tags/tag578.xml"/><Relationship Id="rId86" Type="http://schemas.openxmlformats.org/officeDocument/2006/relationships/tags" Target="../tags/tag583.xml"/><Relationship Id="rId94" Type="http://schemas.openxmlformats.org/officeDocument/2006/relationships/tags" Target="../tags/tag591.xml"/><Relationship Id="rId99" Type="http://schemas.openxmlformats.org/officeDocument/2006/relationships/tags" Target="../tags/tag596.xml"/><Relationship Id="rId101" Type="http://schemas.openxmlformats.org/officeDocument/2006/relationships/slideLayout" Target="../slideLayouts/slideLayout2.xml"/><Relationship Id="rId4" Type="http://schemas.openxmlformats.org/officeDocument/2006/relationships/tags" Target="../tags/tag501.xml"/><Relationship Id="rId9" Type="http://schemas.openxmlformats.org/officeDocument/2006/relationships/tags" Target="../tags/tag506.xml"/><Relationship Id="rId13" Type="http://schemas.openxmlformats.org/officeDocument/2006/relationships/tags" Target="../tags/tag510.xml"/><Relationship Id="rId18" Type="http://schemas.openxmlformats.org/officeDocument/2006/relationships/tags" Target="../tags/tag515.xml"/><Relationship Id="rId39" Type="http://schemas.openxmlformats.org/officeDocument/2006/relationships/tags" Target="../tags/tag536.xml"/><Relationship Id="rId34" Type="http://schemas.openxmlformats.org/officeDocument/2006/relationships/tags" Target="../tags/tag531.xml"/><Relationship Id="rId50" Type="http://schemas.openxmlformats.org/officeDocument/2006/relationships/tags" Target="../tags/tag547.xml"/><Relationship Id="rId55" Type="http://schemas.openxmlformats.org/officeDocument/2006/relationships/tags" Target="../tags/tag552.xml"/><Relationship Id="rId76" Type="http://schemas.openxmlformats.org/officeDocument/2006/relationships/tags" Target="../tags/tag573.xml"/><Relationship Id="rId97" Type="http://schemas.openxmlformats.org/officeDocument/2006/relationships/tags" Target="../tags/tag594.xml"/><Relationship Id="rId7" Type="http://schemas.openxmlformats.org/officeDocument/2006/relationships/tags" Target="../tags/tag504.xml"/><Relationship Id="rId71" Type="http://schemas.openxmlformats.org/officeDocument/2006/relationships/tags" Target="../tags/tag568.xml"/><Relationship Id="rId92" Type="http://schemas.openxmlformats.org/officeDocument/2006/relationships/tags" Target="../tags/tag589.xml"/><Relationship Id="rId2" Type="http://schemas.openxmlformats.org/officeDocument/2006/relationships/tags" Target="../tags/tag499.xml"/><Relationship Id="rId29" Type="http://schemas.openxmlformats.org/officeDocument/2006/relationships/tags" Target="../tags/tag526.xml"/><Relationship Id="rId24" Type="http://schemas.openxmlformats.org/officeDocument/2006/relationships/tags" Target="../tags/tag521.xml"/><Relationship Id="rId40" Type="http://schemas.openxmlformats.org/officeDocument/2006/relationships/tags" Target="../tags/tag537.xml"/><Relationship Id="rId45" Type="http://schemas.openxmlformats.org/officeDocument/2006/relationships/tags" Target="../tags/tag542.xml"/><Relationship Id="rId66" Type="http://schemas.openxmlformats.org/officeDocument/2006/relationships/tags" Target="../tags/tag563.xml"/><Relationship Id="rId87" Type="http://schemas.openxmlformats.org/officeDocument/2006/relationships/tags" Target="../tags/tag584.xml"/><Relationship Id="rId61" Type="http://schemas.openxmlformats.org/officeDocument/2006/relationships/tags" Target="../tags/tag558.xml"/><Relationship Id="rId82" Type="http://schemas.openxmlformats.org/officeDocument/2006/relationships/tags" Target="../tags/tag579.xml"/><Relationship Id="rId19" Type="http://schemas.openxmlformats.org/officeDocument/2006/relationships/tags" Target="../tags/tag516.xml"/><Relationship Id="rId14" Type="http://schemas.openxmlformats.org/officeDocument/2006/relationships/tags" Target="../tags/tag511.xml"/><Relationship Id="rId30" Type="http://schemas.openxmlformats.org/officeDocument/2006/relationships/tags" Target="../tags/tag527.xml"/><Relationship Id="rId35" Type="http://schemas.openxmlformats.org/officeDocument/2006/relationships/tags" Target="../tags/tag532.xml"/><Relationship Id="rId56" Type="http://schemas.openxmlformats.org/officeDocument/2006/relationships/tags" Target="../tags/tag553.xml"/><Relationship Id="rId77" Type="http://schemas.openxmlformats.org/officeDocument/2006/relationships/tags" Target="../tags/tag574.xml"/><Relationship Id="rId100" Type="http://schemas.openxmlformats.org/officeDocument/2006/relationships/tags" Target="../tags/tag597.xml"/><Relationship Id="rId8" Type="http://schemas.openxmlformats.org/officeDocument/2006/relationships/tags" Target="../tags/tag505.xml"/><Relationship Id="rId51" Type="http://schemas.openxmlformats.org/officeDocument/2006/relationships/tags" Target="../tags/tag548.xml"/><Relationship Id="rId72" Type="http://schemas.openxmlformats.org/officeDocument/2006/relationships/tags" Target="../tags/tag569.xml"/><Relationship Id="rId93" Type="http://schemas.openxmlformats.org/officeDocument/2006/relationships/tags" Target="../tags/tag590.xml"/><Relationship Id="rId98" Type="http://schemas.openxmlformats.org/officeDocument/2006/relationships/tags" Target="../tags/tag595.xml"/><Relationship Id="rId3" Type="http://schemas.openxmlformats.org/officeDocument/2006/relationships/tags" Target="../tags/tag500.xml"/></Relationships>
</file>

<file path=ppt/slides/_rels/slide49.xml.rels><?xml version="1.0" encoding="UTF-8" standalone="yes"?>
<Relationships xmlns="http://schemas.openxmlformats.org/package/2006/relationships"><Relationship Id="rId26" Type="http://schemas.openxmlformats.org/officeDocument/2006/relationships/tags" Target="../tags/tag623.xml"/><Relationship Id="rId21" Type="http://schemas.openxmlformats.org/officeDocument/2006/relationships/tags" Target="../tags/tag618.xml"/><Relationship Id="rId42" Type="http://schemas.openxmlformats.org/officeDocument/2006/relationships/tags" Target="../tags/tag639.xml"/><Relationship Id="rId47" Type="http://schemas.openxmlformats.org/officeDocument/2006/relationships/tags" Target="../tags/tag644.xml"/><Relationship Id="rId63" Type="http://schemas.openxmlformats.org/officeDocument/2006/relationships/tags" Target="../tags/tag660.xml"/><Relationship Id="rId68" Type="http://schemas.openxmlformats.org/officeDocument/2006/relationships/tags" Target="../tags/tag665.xml"/><Relationship Id="rId16" Type="http://schemas.openxmlformats.org/officeDocument/2006/relationships/tags" Target="../tags/tag613.xml"/><Relationship Id="rId11" Type="http://schemas.openxmlformats.org/officeDocument/2006/relationships/tags" Target="../tags/tag608.xml"/><Relationship Id="rId24" Type="http://schemas.openxmlformats.org/officeDocument/2006/relationships/tags" Target="../tags/tag621.xml"/><Relationship Id="rId32" Type="http://schemas.openxmlformats.org/officeDocument/2006/relationships/tags" Target="../tags/tag629.xml"/><Relationship Id="rId37" Type="http://schemas.openxmlformats.org/officeDocument/2006/relationships/tags" Target="../tags/tag634.xml"/><Relationship Id="rId40" Type="http://schemas.openxmlformats.org/officeDocument/2006/relationships/tags" Target="../tags/tag637.xml"/><Relationship Id="rId45" Type="http://schemas.openxmlformats.org/officeDocument/2006/relationships/tags" Target="../tags/tag642.xml"/><Relationship Id="rId53" Type="http://schemas.openxmlformats.org/officeDocument/2006/relationships/tags" Target="../tags/tag650.xml"/><Relationship Id="rId58" Type="http://schemas.openxmlformats.org/officeDocument/2006/relationships/tags" Target="../tags/tag655.xml"/><Relationship Id="rId66" Type="http://schemas.openxmlformats.org/officeDocument/2006/relationships/tags" Target="../tags/tag663.xml"/><Relationship Id="rId74" Type="http://schemas.openxmlformats.org/officeDocument/2006/relationships/tags" Target="../tags/tag671.xml"/><Relationship Id="rId5" Type="http://schemas.openxmlformats.org/officeDocument/2006/relationships/tags" Target="../tags/tag602.xml"/><Relationship Id="rId61" Type="http://schemas.openxmlformats.org/officeDocument/2006/relationships/tags" Target="../tags/tag658.xml"/><Relationship Id="rId19" Type="http://schemas.openxmlformats.org/officeDocument/2006/relationships/tags" Target="../tags/tag616.xml"/><Relationship Id="rId14" Type="http://schemas.openxmlformats.org/officeDocument/2006/relationships/tags" Target="../tags/tag611.xml"/><Relationship Id="rId22" Type="http://schemas.openxmlformats.org/officeDocument/2006/relationships/tags" Target="../tags/tag619.xml"/><Relationship Id="rId27" Type="http://schemas.openxmlformats.org/officeDocument/2006/relationships/tags" Target="../tags/tag624.xml"/><Relationship Id="rId30" Type="http://schemas.openxmlformats.org/officeDocument/2006/relationships/tags" Target="../tags/tag627.xml"/><Relationship Id="rId35" Type="http://schemas.openxmlformats.org/officeDocument/2006/relationships/tags" Target="../tags/tag632.xml"/><Relationship Id="rId43" Type="http://schemas.openxmlformats.org/officeDocument/2006/relationships/tags" Target="../tags/tag640.xml"/><Relationship Id="rId48" Type="http://schemas.openxmlformats.org/officeDocument/2006/relationships/tags" Target="../tags/tag645.xml"/><Relationship Id="rId56" Type="http://schemas.openxmlformats.org/officeDocument/2006/relationships/tags" Target="../tags/tag653.xml"/><Relationship Id="rId64" Type="http://schemas.openxmlformats.org/officeDocument/2006/relationships/tags" Target="../tags/tag661.xml"/><Relationship Id="rId69" Type="http://schemas.openxmlformats.org/officeDocument/2006/relationships/tags" Target="../tags/tag666.xml"/><Relationship Id="rId77" Type="http://schemas.openxmlformats.org/officeDocument/2006/relationships/slideLayout" Target="../slideLayouts/slideLayout2.xml"/><Relationship Id="rId8" Type="http://schemas.openxmlformats.org/officeDocument/2006/relationships/tags" Target="../tags/tag605.xml"/><Relationship Id="rId51" Type="http://schemas.openxmlformats.org/officeDocument/2006/relationships/tags" Target="../tags/tag648.xml"/><Relationship Id="rId72" Type="http://schemas.openxmlformats.org/officeDocument/2006/relationships/tags" Target="../tags/tag669.xml"/><Relationship Id="rId3" Type="http://schemas.openxmlformats.org/officeDocument/2006/relationships/tags" Target="../tags/tag600.xml"/><Relationship Id="rId12" Type="http://schemas.openxmlformats.org/officeDocument/2006/relationships/tags" Target="../tags/tag609.xml"/><Relationship Id="rId17" Type="http://schemas.openxmlformats.org/officeDocument/2006/relationships/tags" Target="../tags/tag614.xml"/><Relationship Id="rId25" Type="http://schemas.openxmlformats.org/officeDocument/2006/relationships/tags" Target="../tags/tag622.xml"/><Relationship Id="rId33" Type="http://schemas.openxmlformats.org/officeDocument/2006/relationships/tags" Target="../tags/tag630.xml"/><Relationship Id="rId38" Type="http://schemas.openxmlformats.org/officeDocument/2006/relationships/tags" Target="../tags/tag635.xml"/><Relationship Id="rId46" Type="http://schemas.openxmlformats.org/officeDocument/2006/relationships/tags" Target="../tags/tag643.xml"/><Relationship Id="rId59" Type="http://schemas.openxmlformats.org/officeDocument/2006/relationships/tags" Target="../tags/tag656.xml"/><Relationship Id="rId67" Type="http://schemas.openxmlformats.org/officeDocument/2006/relationships/tags" Target="../tags/tag664.xml"/><Relationship Id="rId20" Type="http://schemas.openxmlformats.org/officeDocument/2006/relationships/tags" Target="../tags/tag617.xml"/><Relationship Id="rId41" Type="http://schemas.openxmlformats.org/officeDocument/2006/relationships/tags" Target="../tags/tag638.xml"/><Relationship Id="rId54" Type="http://schemas.openxmlformats.org/officeDocument/2006/relationships/tags" Target="../tags/tag651.xml"/><Relationship Id="rId62" Type="http://schemas.openxmlformats.org/officeDocument/2006/relationships/tags" Target="../tags/tag659.xml"/><Relationship Id="rId70" Type="http://schemas.openxmlformats.org/officeDocument/2006/relationships/tags" Target="../tags/tag667.xml"/><Relationship Id="rId75" Type="http://schemas.openxmlformats.org/officeDocument/2006/relationships/tags" Target="../tags/tag672.xml"/><Relationship Id="rId1" Type="http://schemas.openxmlformats.org/officeDocument/2006/relationships/tags" Target="../tags/tag598.xml"/><Relationship Id="rId6" Type="http://schemas.openxmlformats.org/officeDocument/2006/relationships/tags" Target="../tags/tag603.xml"/><Relationship Id="rId15" Type="http://schemas.openxmlformats.org/officeDocument/2006/relationships/tags" Target="../tags/tag612.xml"/><Relationship Id="rId23" Type="http://schemas.openxmlformats.org/officeDocument/2006/relationships/tags" Target="../tags/tag620.xml"/><Relationship Id="rId28" Type="http://schemas.openxmlformats.org/officeDocument/2006/relationships/tags" Target="../tags/tag625.xml"/><Relationship Id="rId36" Type="http://schemas.openxmlformats.org/officeDocument/2006/relationships/tags" Target="../tags/tag633.xml"/><Relationship Id="rId49" Type="http://schemas.openxmlformats.org/officeDocument/2006/relationships/tags" Target="../tags/tag646.xml"/><Relationship Id="rId57" Type="http://schemas.openxmlformats.org/officeDocument/2006/relationships/tags" Target="../tags/tag654.xml"/><Relationship Id="rId10" Type="http://schemas.openxmlformats.org/officeDocument/2006/relationships/tags" Target="../tags/tag607.xml"/><Relationship Id="rId31" Type="http://schemas.openxmlformats.org/officeDocument/2006/relationships/tags" Target="../tags/tag628.xml"/><Relationship Id="rId44" Type="http://schemas.openxmlformats.org/officeDocument/2006/relationships/tags" Target="../tags/tag641.xml"/><Relationship Id="rId52" Type="http://schemas.openxmlformats.org/officeDocument/2006/relationships/tags" Target="../tags/tag649.xml"/><Relationship Id="rId60" Type="http://schemas.openxmlformats.org/officeDocument/2006/relationships/tags" Target="../tags/tag657.xml"/><Relationship Id="rId65" Type="http://schemas.openxmlformats.org/officeDocument/2006/relationships/tags" Target="../tags/tag662.xml"/><Relationship Id="rId73" Type="http://schemas.openxmlformats.org/officeDocument/2006/relationships/tags" Target="../tags/tag670.xml"/><Relationship Id="rId78" Type="http://schemas.openxmlformats.org/officeDocument/2006/relationships/notesSlide" Target="../notesSlides/notesSlide35.xml"/><Relationship Id="rId4" Type="http://schemas.openxmlformats.org/officeDocument/2006/relationships/tags" Target="../tags/tag601.xml"/><Relationship Id="rId9" Type="http://schemas.openxmlformats.org/officeDocument/2006/relationships/tags" Target="../tags/tag606.xml"/><Relationship Id="rId13" Type="http://schemas.openxmlformats.org/officeDocument/2006/relationships/tags" Target="../tags/tag610.xml"/><Relationship Id="rId18" Type="http://schemas.openxmlformats.org/officeDocument/2006/relationships/tags" Target="../tags/tag615.xml"/><Relationship Id="rId39" Type="http://schemas.openxmlformats.org/officeDocument/2006/relationships/tags" Target="../tags/tag636.xml"/><Relationship Id="rId34" Type="http://schemas.openxmlformats.org/officeDocument/2006/relationships/tags" Target="../tags/tag631.xml"/><Relationship Id="rId50" Type="http://schemas.openxmlformats.org/officeDocument/2006/relationships/tags" Target="../tags/tag647.xml"/><Relationship Id="rId55" Type="http://schemas.openxmlformats.org/officeDocument/2006/relationships/tags" Target="../tags/tag652.xml"/><Relationship Id="rId76" Type="http://schemas.openxmlformats.org/officeDocument/2006/relationships/tags" Target="../tags/tag673.xml"/><Relationship Id="rId7" Type="http://schemas.openxmlformats.org/officeDocument/2006/relationships/tags" Target="../tags/tag604.xml"/><Relationship Id="rId71" Type="http://schemas.openxmlformats.org/officeDocument/2006/relationships/tags" Target="../tags/tag668.xml"/><Relationship Id="rId2" Type="http://schemas.openxmlformats.org/officeDocument/2006/relationships/tags" Target="../tags/tag599.xml"/><Relationship Id="rId29" Type="http://schemas.openxmlformats.org/officeDocument/2006/relationships/tags" Target="../tags/tag62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838200" y="914400"/>
            <a:ext cx="7259638" cy="5232400"/>
          </a:xfrm>
        </p:spPr>
        <p:txBody>
          <a:bodyPr/>
          <a:lstStyle/>
          <a:p>
            <a:r>
              <a:rPr lang="en-US" altLang="en-US" sz="2400" dirty="0"/>
              <a:t>CSE 140: Components and Design Techniques for Digital Systems</a:t>
            </a:r>
          </a:p>
          <a:p>
            <a:endParaRPr lang="en-US" altLang="en-US" dirty="0"/>
          </a:p>
          <a:p>
            <a:r>
              <a:rPr lang="en-US" altLang="en-US" dirty="0"/>
              <a:t>Lecture 7: </a:t>
            </a:r>
          </a:p>
          <a:p>
            <a:r>
              <a:rPr lang="en-US" altLang="en-US" dirty="0"/>
              <a:t>Sequential Networks</a:t>
            </a:r>
            <a:endParaRPr lang="en-US" altLang="en-US" sz="2400" dirty="0"/>
          </a:p>
          <a:p>
            <a:endParaRPr lang="en-US" altLang="en-US" dirty="0"/>
          </a:p>
          <a:p>
            <a:r>
              <a:rPr lang="en-US" altLang="en-US" sz="2000" dirty="0"/>
              <a:t>CK Cheng</a:t>
            </a:r>
          </a:p>
          <a:p>
            <a:r>
              <a:rPr lang="en-US" altLang="en-US" sz="2000" dirty="0"/>
              <a:t>Dept. of Computer Science and Engineering</a:t>
            </a:r>
          </a:p>
          <a:p>
            <a:r>
              <a:rPr lang="en-US" altLang="en-US" sz="2000" dirty="0"/>
              <a:t>University of California, San Diego</a:t>
            </a:r>
          </a:p>
          <a:p>
            <a:endParaRPr lang="en-US" altLang="en-US" sz="2400" dirty="0"/>
          </a:p>
        </p:txBody>
      </p:sp>
      <p:sp>
        <p:nvSpPr>
          <p:cNvPr id="20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756F88-065C-4C04-AC6C-FADDC07AB43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310" y="12872"/>
            <a:ext cx="7772400" cy="996613"/>
          </a:xfrm>
        </p:spPr>
        <p:txBody>
          <a:bodyPr/>
          <a:lstStyle/>
          <a:p>
            <a:r>
              <a:rPr lang="en-US" dirty="0"/>
              <a:t>Part II: Sequential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32675"/>
            <a:ext cx="7772400" cy="51633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Sequential circuits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Memory hierarchy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Basic mechanism of memory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Basic Building Blocks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Latches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Flip-Flops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Examples of Memory Modules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Implementation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DE48B8-C2F4-4F61-9871-F4E148CE9BEE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5939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16357" y="0"/>
            <a:ext cx="8572218" cy="1066800"/>
          </a:xfrm>
        </p:spPr>
        <p:txBody>
          <a:bodyPr/>
          <a:lstStyle/>
          <a:p>
            <a:pPr algn="l" eaLnBrk="1" hangingPunct="1"/>
            <a:r>
              <a:rPr lang="en-US" altLang="en-US" sz="3600" dirty="0"/>
              <a:t>1. Introduction: What is a sequential circuit?</a:t>
            </a:r>
          </a:p>
        </p:txBody>
      </p:sp>
      <p:sp>
        <p:nvSpPr>
          <p:cNvPr id="3075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ED66902-F1A9-4AEA-B98D-DC78F01CBB0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193676" y="1470026"/>
            <a:ext cx="85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“A circuit whose output depends on current inputs and past outputs”</a:t>
            </a:r>
          </a:p>
        </p:txBody>
      </p:sp>
      <p:sp>
        <p:nvSpPr>
          <p:cNvPr id="3077" name="TextBox 25"/>
          <p:cNvSpPr txBox="1">
            <a:spLocks noChangeArrowheads="1"/>
          </p:cNvSpPr>
          <p:nvPr/>
        </p:nvSpPr>
        <p:spPr bwMode="auto">
          <a:xfrm>
            <a:off x="2843213" y="2046289"/>
            <a:ext cx="32486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“A circuit with </a:t>
            </a:r>
            <a:r>
              <a:rPr lang="en-US" altLang="en-US" sz="2400" dirty="0">
                <a:solidFill>
                  <a:srgbClr val="FF0000"/>
                </a:solidFill>
              </a:rPr>
              <a:t>memory</a:t>
            </a:r>
            <a:r>
              <a:rPr lang="en-US" altLang="en-US" sz="2400" dirty="0"/>
              <a:t>”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3913" y="2814521"/>
            <a:ext cx="435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Memory: a key parameter is Time</a:t>
            </a:r>
          </a:p>
        </p:txBody>
      </p:sp>
      <p:grpSp>
        <p:nvGrpSpPr>
          <p:cNvPr id="7" name="Group 1"/>
          <p:cNvGrpSpPr>
            <a:grpSpLocks/>
          </p:cNvGrpSpPr>
          <p:nvPr/>
        </p:nvGrpSpPr>
        <p:grpSpPr bwMode="auto">
          <a:xfrm>
            <a:off x="1765324" y="3289114"/>
            <a:ext cx="5753154" cy="2929354"/>
            <a:chOff x="990600" y="1676400"/>
            <a:chExt cx="5753154" cy="2929353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3124200" y="2133600"/>
              <a:ext cx="1905000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2286000" y="2438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2860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2860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22860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5029200" y="2438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50292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5029200" y="3276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50292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810000" y="2514600"/>
              <a:ext cx="457200" cy="1066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4800600" y="1676400"/>
              <a:ext cx="1940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Memory / Time steps</a:t>
              </a: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V="1">
              <a:off x="3962400" y="3429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4027706" y="3429000"/>
              <a:ext cx="77109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1676400" y="44196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>
              <a:off x="4038600" y="3581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Text Box 18"/>
            <p:cNvSpPr txBox="1">
              <a:spLocks noChangeArrowheads="1"/>
            </p:cNvSpPr>
            <p:nvPr/>
          </p:nvSpPr>
          <p:spPr bwMode="auto">
            <a:xfrm>
              <a:off x="990600" y="4267199"/>
              <a:ext cx="675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Clock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1524000" y="2895599"/>
                  <a:ext cx="415178" cy="453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US" altLang="en-US" sz="2400" baseline="-25000" dirty="0"/>
                    <a:t>i</a:t>
                  </a:r>
                </a:p>
              </p:txBody>
            </p:sp>
          </mc:Choice>
          <mc:Fallback xmlns="">
            <p:sp>
              <p:nvSpPr>
                <p:cNvPr id="24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524000" y="2895599"/>
                  <a:ext cx="415178" cy="453137"/>
                </a:xfrm>
                <a:prstGeom prst="rect">
                  <a:avLst/>
                </a:prstGeom>
                <a:blipFill>
                  <a:blip r:embed="rId3"/>
                  <a:stretch>
                    <a:fillRect r="-7353" b="-2973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6324600" y="2895599"/>
                  <a:ext cx="419154" cy="453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r>
                    <a:rPr lang="en-US" altLang="en-US" sz="2400" baseline="-25000" dirty="0"/>
                    <a:t>i</a:t>
                  </a:r>
                </a:p>
              </p:txBody>
            </p:sp>
          </mc:Choice>
          <mc:Fallback xmlns="">
            <p:sp>
              <p:nvSpPr>
                <p:cNvPr id="25" name="Text 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324600" y="2895599"/>
                  <a:ext cx="419154" cy="453137"/>
                </a:xfrm>
                <a:prstGeom prst="rect">
                  <a:avLst/>
                </a:prstGeom>
                <a:blipFill>
                  <a:blip r:embed="rId4"/>
                  <a:stretch>
                    <a:fillRect l="-4412" r="-7353" b="-2973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3886200" y="2667000"/>
                  <a:ext cx="391326" cy="4531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 xmlns:m="http://schemas.openxmlformats.org/officeDocument/2006/math"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a14:m>
                  <a:r>
                    <a:rPr lang="en-US" altLang="en-US" sz="2400" baseline="-25000" dirty="0"/>
                    <a:t>i</a:t>
                  </a:r>
                </a:p>
              </p:txBody>
            </p:sp>
          </mc:Choice>
          <mc:Fallback xmlns="">
            <p:sp>
              <p:nvSpPr>
                <p:cNvPr id="26" name="Text 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886200" y="2667000"/>
                  <a:ext cx="391326" cy="453137"/>
                </a:xfrm>
                <a:prstGeom prst="rect">
                  <a:avLst/>
                </a:prstGeom>
                <a:blipFill>
                  <a:blip r:embed="rId5"/>
                  <a:stretch>
                    <a:fillRect r="-6250" b="-2973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9568ACA-07C3-446C-ABCF-0D279772E50D}"/>
              </a:ext>
            </a:extLst>
          </p:cNvPr>
          <p:cNvCxnSpPr>
            <a:cxnSpLocks/>
            <a:stCxn id="22" idx="0"/>
          </p:cNvCxnSpPr>
          <p:nvPr/>
        </p:nvCxnSpPr>
        <p:spPr>
          <a:xfrm flipH="1">
            <a:off x="4812414" y="5194115"/>
            <a:ext cx="910" cy="173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253B748-0AC4-4D78-97E5-8698FFBFF5FF}"/>
              </a:ext>
            </a:extLst>
          </p:cNvPr>
          <p:cNvCxnSpPr>
            <a:endCxn id="22" idx="0"/>
          </p:cNvCxnSpPr>
          <p:nvPr/>
        </p:nvCxnSpPr>
        <p:spPr>
          <a:xfrm flipV="1">
            <a:off x="4812414" y="5194115"/>
            <a:ext cx="910" cy="6857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36333" y="0"/>
            <a:ext cx="8218486" cy="880249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1. Introduction: Sequential Network Key features</a:t>
            </a:r>
          </a:p>
        </p:txBody>
      </p:sp>
      <p:sp>
        <p:nvSpPr>
          <p:cNvPr id="4099" name="Text Box 19"/>
          <p:cNvSpPr txBox="1">
            <a:spLocks noChangeArrowheads="1"/>
          </p:cNvSpPr>
          <p:nvPr/>
        </p:nvSpPr>
        <p:spPr bwMode="auto">
          <a:xfrm>
            <a:off x="521427" y="1160740"/>
            <a:ext cx="821848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Memory: Flip flops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Specification: Finite State Machines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Implementation: Excitation Tables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Main Theme: Timing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	Present time = t </a:t>
            </a:r>
            <a:r>
              <a:rPr lang="en-US" altLang="en-US" sz="2400" dirty="0"/>
              <a:t>and </a:t>
            </a:r>
            <a:r>
              <a:rPr lang="en-US" altLang="en-US" sz="2400" b="1" dirty="0">
                <a:solidFill>
                  <a:srgbClr val="C00000"/>
                </a:solidFill>
              </a:rPr>
              <a:t>next time = t+1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Timing constraints to separate the present and next times.</a:t>
            </a:r>
          </a:p>
        </p:txBody>
      </p:sp>
      <p:sp>
        <p:nvSpPr>
          <p:cNvPr id="4101" name="Text Box 23"/>
          <p:cNvSpPr txBox="1">
            <a:spLocks noChangeArrowheads="1"/>
          </p:cNvSpPr>
          <p:nvPr/>
        </p:nvSpPr>
        <p:spPr bwMode="auto">
          <a:xfrm>
            <a:off x="7212918" y="3534068"/>
            <a:ext cx="1834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</a:t>
            </a:r>
            <a:r>
              <a:rPr lang="en-US" altLang="en-US" sz="2400" baseline="-25000" dirty="0"/>
              <a:t>i   </a:t>
            </a:r>
            <a:r>
              <a:rPr lang="en-US" altLang="en-US" sz="2400" dirty="0"/>
              <a:t>= f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  <a:r>
              <a:rPr lang="en-US" altLang="en-US" sz="2400" baseline="30000" dirty="0"/>
              <a:t>t+1</a:t>
            </a:r>
            <a:r>
              <a:rPr lang="en-US" altLang="en-US" sz="2400" dirty="0"/>
              <a:t>= g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</p:txBody>
      </p:sp>
      <p:sp>
        <p:nvSpPr>
          <p:cNvPr id="4102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7E3EC-8CF6-4F80-994E-6696A1093B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588676" y="3773678"/>
            <a:ext cx="6193512" cy="2298461"/>
            <a:chOff x="1458278" y="4405549"/>
            <a:chExt cx="6193512" cy="2298461"/>
          </a:xfrm>
        </p:grpSpPr>
        <p:grpSp>
          <p:nvGrpSpPr>
            <p:cNvPr id="27" name="Group 26"/>
            <p:cNvGrpSpPr/>
            <p:nvPr/>
          </p:nvGrpSpPr>
          <p:grpSpPr>
            <a:xfrm>
              <a:off x="1458278" y="4405549"/>
              <a:ext cx="6193512" cy="1951930"/>
              <a:chOff x="1128293" y="4360053"/>
              <a:chExt cx="6193512" cy="1951930"/>
            </a:xfrm>
          </p:grpSpPr>
          <p:sp>
            <p:nvSpPr>
              <p:cNvPr id="32" name="Rectangle 31"/>
              <p:cNvSpPr/>
              <p:nvPr/>
            </p:nvSpPr>
            <p:spPr bwMode="auto">
              <a:xfrm>
                <a:off x="2450008" y="4753669"/>
                <a:ext cx="269980" cy="1120291"/>
              </a:xfrm>
              <a:prstGeom prst="rect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 bwMode="auto">
              <a:xfrm>
                <a:off x="3851356" y="4664852"/>
                <a:ext cx="1796884" cy="1647131"/>
              </a:xfrm>
              <a:prstGeom prst="rect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 bwMode="auto">
              <a:xfrm>
                <a:off x="2016525" y="4360053"/>
                <a:ext cx="4384275" cy="950733"/>
              </a:xfrm>
              <a:custGeom>
                <a:avLst/>
                <a:gdLst>
                  <a:gd name="connsiteX0" fmla="*/ 3518320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87878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63656 w 4384275"/>
                  <a:gd name="connsiteY0" fmla="*/ 987068 h 987068"/>
                  <a:gd name="connsiteX1" fmla="*/ 4384275 w 4384275"/>
                  <a:gd name="connsiteY1" fmla="*/ 950733 h 987068"/>
                  <a:gd name="connsiteX2" fmla="*/ 4384275 w 4384275"/>
                  <a:gd name="connsiteY2" fmla="*/ 6055 h 987068"/>
                  <a:gd name="connsiteX3" fmla="*/ 0 w 4384275"/>
                  <a:gd name="connsiteY3" fmla="*/ 0 h 987068"/>
                  <a:gd name="connsiteX4" fmla="*/ 0 w 4384275"/>
                  <a:gd name="connsiteY4" fmla="*/ 938622 h 987068"/>
                  <a:gd name="connsiteX5" fmla="*/ 436005 w 4384275"/>
                  <a:gd name="connsiteY5" fmla="*/ 932567 h 987068"/>
                  <a:gd name="connsiteX0" fmla="*/ 3663656 w 4384275"/>
                  <a:gd name="connsiteY0" fmla="*/ 944679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84275" h="950733">
                    <a:moveTo>
                      <a:pt x="3663656" y="944679"/>
                    </a:moveTo>
                    <a:lnTo>
                      <a:pt x="4384275" y="950733"/>
                    </a:lnTo>
                    <a:lnTo>
                      <a:pt x="4384275" y="6055"/>
                    </a:lnTo>
                    <a:lnTo>
                      <a:pt x="0" y="0"/>
                    </a:lnTo>
                    <a:lnTo>
                      <a:pt x="0" y="938622"/>
                    </a:lnTo>
                    <a:lnTo>
                      <a:pt x="436005" y="932567"/>
                    </a:ln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35" name="Straight Arrow Connector 34"/>
              <p:cNvCxnSpPr>
                <a:stCxn id="32" idx="3"/>
              </p:cNvCxnSpPr>
              <p:nvPr/>
            </p:nvCxnSpPr>
            <p:spPr bwMode="auto">
              <a:xfrm flipV="1">
                <a:off x="2719988" y="5310786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1604742" y="6033425"/>
                <a:ext cx="2270861" cy="706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37" name="Straight Arrow Connector 36"/>
              <p:cNvCxnSpPr/>
              <p:nvPr/>
            </p:nvCxnSpPr>
            <p:spPr bwMode="auto">
              <a:xfrm flipV="1">
                <a:off x="5656972" y="6033425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38" name="TextBox 37"/>
              <p:cNvSpPr txBox="1"/>
              <p:nvPr/>
            </p:nvSpPr>
            <p:spPr>
              <a:xfrm>
                <a:off x="6791574" y="5833370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28293" y="5802592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827110" y="5209066"/>
                <a:ext cx="184537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Combinational</a:t>
                </a:r>
              </a:p>
              <a:p>
                <a:pPr algn="ctr"/>
                <a:r>
                  <a:rPr lang="en-US" sz="1800" dirty="0"/>
                  <a:t>logic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708023" y="4926342"/>
                <a:ext cx="413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30000" dirty="0"/>
                  <a:t>t</a:t>
                </a: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412765" y="4687881"/>
                <a:ext cx="909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</a:t>
                </a:r>
                <a:r>
                  <a:rPr lang="en-US" baseline="30000" dirty="0"/>
                  <a:t>t+1</a:t>
                </a:r>
              </a:p>
            </p:txBody>
          </p:sp>
        </p:grpSp>
        <p:cxnSp>
          <p:nvCxnSpPr>
            <p:cNvPr id="28" name="Straight Connector 27"/>
            <p:cNvCxnSpPr/>
            <p:nvPr/>
          </p:nvCxnSpPr>
          <p:spPr bwMode="auto">
            <a:xfrm flipV="1">
              <a:off x="2779993" y="5783126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 flipH="1" flipV="1">
              <a:off x="2914225" y="5790187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Arrow Connector 29"/>
            <p:cNvCxnSpPr>
              <a:stCxn id="32" idx="2"/>
            </p:cNvCxnSpPr>
            <p:nvPr/>
          </p:nvCxnSpPr>
          <p:spPr bwMode="auto">
            <a:xfrm flipH="1">
              <a:off x="2914225" y="5919456"/>
              <a:ext cx="758" cy="481344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Rectangle 30"/>
            <p:cNvSpPr/>
            <p:nvPr/>
          </p:nvSpPr>
          <p:spPr>
            <a:xfrm>
              <a:off x="2500274" y="6303900"/>
              <a:ext cx="8290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clock</a:t>
              </a:r>
            </a:p>
          </p:txBody>
        </p:sp>
      </p:grpSp>
      <p:grpSp>
        <p:nvGrpSpPr>
          <p:cNvPr id="23" name="Group 1"/>
          <p:cNvGrpSpPr>
            <a:grpSpLocks/>
          </p:cNvGrpSpPr>
          <p:nvPr/>
        </p:nvGrpSpPr>
        <p:grpSpPr bwMode="auto">
          <a:xfrm>
            <a:off x="5443742" y="878204"/>
            <a:ext cx="2626011" cy="1361635"/>
            <a:chOff x="990600" y="1676400"/>
            <a:chExt cx="5750211" cy="2929353"/>
          </a:xfrm>
        </p:grpSpPr>
        <p:sp>
          <p:nvSpPr>
            <p:cNvPr id="24" name="Rectangle 3"/>
            <p:cNvSpPr>
              <a:spLocks noChangeArrowheads="1"/>
            </p:cNvSpPr>
            <p:nvPr/>
          </p:nvSpPr>
          <p:spPr bwMode="auto">
            <a:xfrm>
              <a:off x="3124200" y="2133600"/>
              <a:ext cx="1905000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5" name="Line 4"/>
            <p:cNvSpPr>
              <a:spLocks noChangeShapeType="1"/>
            </p:cNvSpPr>
            <p:nvPr/>
          </p:nvSpPr>
          <p:spPr bwMode="auto">
            <a:xfrm>
              <a:off x="2286000" y="2438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Line 5"/>
            <p:cNvSpPr>
              <a:spLocks noChangeShapeType="1"/>
            </p:cNvSpPr>
            <p:nvPr/>
          </p:nvSpPr>
          <p:spPr bwMode="auto">
            <a:xfrm>
              <a:off x="2286000" y="28194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Line 6"/>
            <p:cNvSpPr>
              <a:spLocks noChangeShapeType="1"/>
            </p:cNvSpPr>
            <p:nvPr/>
          </p:nvSpPr>
          <p:spPr bwMode="auto">
            <a:xfrm>
              <a:off x="2286000" y="32766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7"/>
            <p:cNvSpPr>
              <a:spLocks noChangeShapeType="1"/>
            </p:cNvSpPr>
            <p:nvPr/>
          </p:nvSpPr>
          <p:spPr bwMode="auto">
            <a:xfrm>
              <a:off x="2286000" y="37338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8"/>
            <p:cNvSpPr>
              <a:spLocks noChangeShapeType="1"/>
            </p:cNvSpPr>
            <p:nvPr/>
          </p:nvSpPr>
          <p:spPr bwMode="auto">
            <a:xfrm>
              <a:off x="5029200" y="2438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9"/>
            <p:cNvSpPr>
              <a:spLocks noChangeShapeType="1"/>
            </p:cNvSpPr>
            <p:nvPr/>
          </p:nvSpPr>
          <p:spPr bwMode="auto">
            <a:xfrm>
              <a:off x="5029200" y="28194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10"/>
            <p:cNvSpPr>
              <a:spLocks noChangeShapeType="1"/>
            </p:cNvSpPr>
            <p:nvPr/>
          </p:nvSpPr>
          <p:spPr bwMode="auto">
            <a:xfrm>
              <a:off x="5029200" y="3276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Line 11"/>
            <p:cNvSpPr>
              <a:spLocks noChangeShapeType="1"/>
            </p:cNvSpPr>
            <p:nvPr/>
          </p:nvSpPr>
          <p:spPr bwMode="auto">
            <a:xfrm>
              <a:off x="5029200" y="37338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Rectangle 12"/>
            <p:cNvSpPr>
              <a:spLocks noChangeArrowheads="1"/>
            </p:cNvSpPr>
            <p:nvPr/>
          </p:nvSpPr>
          <p:spPr bwMode="auto">
            <a:xfrm>
              <a:off x="3810000" y="2514600"/>
              <a:ext cx="457200" cy="10668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1" name="Text Box 13"/>
            <p:cNvSpPr txBox="1">
              <a:spLocks noChangeArrowheads="1"/>
            </p:cNvSpPr>
            <p:nvPr/>
          </p:nvSpPr>
          <p:spPr bwMode="auto">
            <a:xfrm>
              <a:off x="4800600" y="1676400"/>
              <a:ext cx="1940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Memory / Time steps</a:t>
              </a:r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 flipV="1">
              <a:off x="3962400" y="3429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Line 15"/>
            <p:cNvSpPr>
              <a:spLocks noChangeShapeType="1"/>
            </p:cNvSpPr>
            <p:nvPr/>
          </p:nvSpPr>
          <p:spPr bwMode="auto">
            <a:xfrm>
              <a:off x="4038600" y="3429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Line 16"/>
            <p:cNvSpPr>
              <a:spLocks noChangeShapeType="1"/>
            </p:cNvSpPr>
            <p:nvPr/>
          </p:nvSpPr>
          <p:spPr bwMode="auto">
            <a:xfrm>
              <a:off x="1676400" y="4419600"/>
              <a:ext cx="2362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>
              <a:off x="4038600" y="3581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Text Box 18"/>
            <p:cNvSpPr txBox="1">
              <a:spLocks noChangeArrowheads="1"/>
            </p:cNvSpPr>
            <p:nvPr/>
          </p:nvSpPr>
          <p:spPr bwMode="auto">
            <a:xfrm>
              <a:off x="990600" y="4267199"/>
              <a:ext cx="6751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Clock</a:t>
              </a:r>
            </a:p>
          </p:txBody>
        </p:sp>
        <p:sp>
          <p:nvSpPr>
            <p:cNvPr id="57" name="Text Box 20"/>
            <p:cNvSpPr txBox="1">
              <a:spLocks noChangeArrowheads="1"/>
            </p:cNvSpPr>
            <p:nvPr/>
          </p:nvSpPr>
          <p:spPr bwMode="auto">
            <a:xfrm>
              <a:off x="15240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58" name="Text Box 21"/>
            <p:cNvSpPr txBox="1">
              <a:spLocks noChangeArrowheads="1"/>
            </p:cNvSpPr>
            <p:nvPr/>
          </p:nvSpPr>
          <p:spPr bwMode="auto">
            <a:xfrm>
              <a:off x="6324600" y="2895599"/>
              <a:ext cx="3962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25000" dirty="0"/>
                <a:t>i</a:t>
              </a:r>
            </a:p>
          </p:txBody>
        </p:sp>
        <p:sp>
          <p:nvSpPr>
            <p:cNvPr id="59" name="Text Box 22"/>
            <p:cNvSpPr txBox="1">
              <a:spLocks noChangeArrowheads="1"/>
            </p:cNvSpPr>
            <p:nvPr/>
          </p:nvSpPr>
          <p:spPr bwMode="auto">
            <a:xfrm>
              <a:off x="3886200" y="2667000"/>
              <a:ext cx="3626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  <a:r>
                <a:rPr lang="en-US" altLang="en-US" sz="2400" baseline="-25000" dirty="0"/>
                <a:t>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88676" y="0"/>
            <a:ext cx="7848600" cy="66384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1. Introduction: Sequential Network Key features</a:t>
            </a:r>
          </a:p>
        </p:txBody>
      </p:sp>
      <p:sp>
        <p:nvSpPr>
          <p:cNvPr id="4099" name="Text Box 19"/>
          <p:cNvSpPr txBox="1">
            <a:spLocks noChangeArrowheads="1"/>
          </p:cNvSpPr>
          <p:nvPr/>
        </p:nvSpPr>
        <p:spPr bwMode="auto">
          <a:xfrm>
            <a:off x="506609" y="625435"/>
            <a:ext cx="82184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Main Theme: Timing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	Present time = t </a:t>
            </a:r>
            <a:r>
              <a:rPr lang="en-US" altLang="en-US" sz="2400" dirty="0"/>
              <a:t>and </a:t>
            </a:r>
            <a:r>
              <a:rPr lang="en-US" altLang="en-US" sz="2400" b="1" dirty="0">
                <a:solidFill>
                  <a:srgbClr val="C00000"/>
                </a:solidFill>
              </a:rPr>
              <a:t>next time = t+1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	Timing constraints to separate the present and next times.</a:t>
            </a:r>
          </a:p>
        </p:txBody>
      </p:sp>
      <p:sp>
        <p:nvSpPr>
          <p:cNvPr id="4101" name="Text Box 23"/>
          <p:cNvSpPr txBox="1">
            <a:spLocks noChangeArrowheads="1"/>
          </p:cNvSpPr>
          <p:nvPr/>
        </p:nvSpPr>
        <p:spPr bwMode="auto">
          <a:xfrm>
            <a:off x="6765801" y="2294819"/>
            <a:ext cx="183415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y</a:t>
            </a:r>
            <a:r>
              <a:rPr lang="en-US" altLang="en-US" sz="2400" baseline="-25000" dirty="0"/>
              <a:t>i   </a:t>
            </a:r>
            <a:r>
              <a:rPr lang="en-US" altLang="en-US" sz="2400" dirty="0"/>
              <a:t>= f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  <a:r>
              <a:rPr lang="en-US" altLang="en-US" sz="2400" baseline="30000" dirty="0"/>
              <a:t>t+1</a:t>
            </a:r>
            <a:r>
              <a:rPr lang="en-US" altLang="en-US" sz="2400" dirty="0"/>
              <a:t>= g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(S</a:t>
            </a:r>
            <a:r>
              <a:rPr lang="en-US" altLang="en-US" sz="2400" baseline="30000" dirty="0"/>
              <a:t>t</a:t>
            </a:r>
            <a:r>
              <a:rPr lang="en-US" altLang="en-US" sz="2400" dirty="0"/>
              <a:t>,X)</a:t>
            </a:r>
          </a:p>
        </p:txBody>
      </p:sp>
      <p:sp>
        <p:nvSpPr>
          <p:cNvPr id="4102" name="Slide Number Placeholder 2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C47E3EC-8CF6-4F80-994E-6696A1093B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5492575" y="4596440"/>
            <a:ext cx="269980" cy="1120291"/>
          </a:xfrm>
          <a:prstGeom prst="rect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295352" y="4578991"/>
            <a:ext cx="1796884" cy="1647131"/>
          </a:xfrm>
          <a:prstGeom prst="rect">
            <a:avLst/>
          </a:prstGeom>
          <a:solidFill>
            <a:schemeClr val="bg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>
            <a:off x="1048738" y="5947564"/>
            <a:ext cx="2270861" cy="7065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 flipV="1">
            <a:off x="5100968" y="5947564"/>
            <a:ext cx="1155615" cy="3029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/>
          <p:cNvSpPr txBox="1"/>
          <p:nvPr/>
        </p:nvSpPr>
        <p:spPr>
          <a:xfrm>
            <a:off x="6235570" y="5747509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2289" y="5716731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71106" y="5123205"/>
            <a:ext cx="18453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/>
              <a:t>Combinational</a:t>
            </a:r>
          </a:p>
          <a:p>
            <a:pPr algn="ctr"/>
            <a:r>
              <a:rPr lang="en-US" sz="1800" dirty="0"/>
              <a:t>logic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51905" y="4925752"/>
            <a:ext cx="413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baseline="30000" dirty="0"/>
              <a:t>t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 flipV="1">
            <a:off x="5470578" y="5541275"/>
            <a:ext cx="156987" cy="136330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5605568" y="5557833"/>
            <a:ext cx="156987" cy="136330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Arrow Connector 29"/>
          <p:cNvCxnSpPr/>
          <p:nvPr/>
        </p:nvCxnSpPr>
        <p:spPr bwMode="auto">
          <a:xfrm flipH="1">
            <a:off x="5626807" y="5694895"/>
            <a:ext cx="758" cy="481344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Rectangle 30"/>
          <p:cNvSpPr/>
          <p:nvPr/>
        </p:nvSpPr>
        <p:spPr>
          <a:xfrm>
            <a:off x="5194350" y="6230340"/>
            <a:ext cx="8290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clock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502401" y="1818999"/>
            <a:ext cx="6193512" cy="2298461"/>
            <a:chOff x="1458278" y="4405549"/>
            <a:chExt cx="6193512" cy="2298461"/>
          </a:xfrm>
        </p:grpSpPr>
        <p:grpSp>
          <p:nvGrpSpPr>
            <p:cNvPr id="61" name="Group 60"/>
            <p:cNvGrpSpPr/>
            <p:nvPr/>
          </p:nvGrpSpPr>
          <p:grpSpPr>
            <a:xfrm>
              <a:off x="1458278" y="4405549"/>
              <a:ext cx="6193512" cy="1951930"/>
              <a:chOff x="1128293" y="4360053"/>
              <a:chExt cx="6193512" cy="1951930"/>
            </a:xfrm>
          </p:grpSpPr>
          <p:sp>
            <p:nvSpPr>
              <p:cNvPr id="66" name="Rectangle 65"/>
              <p:cNvSpPr/>
              <p:nvPr/>
            </p:nvSpPr>
            <p:spPr bwMode="auto">
              <a:xfrm>
                <a:off x="2450008" y="4753669"/>
                <a:ext cx="269980" cy="1120291"/>
              </a:xfrm>
              <a:prstGeom prst="rect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 bwMode="auto">
              <a:xfrm>
                <a:off x="3851356" y="4664852"/>
                <a:ext cx="1796884" cy="1647131"/>
              </a:xfrm>
              <a:prstGeom prst="rect">
                <a:avLst/>
              </a:prstGeom>
              <a:solidFill>
                <a:schemeClr val="bg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>
                <a:off x="2016525" y="4360053"/>
                <a:ext cx="4384275" cy="950733"/>
              </a:xfrm>
              <a:custGeom>
                <a:avLst/>
                <a:gdLst>
                  <a:gd name="connsiteX0" fmla="*/ 3518320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87878 w 4384275"/>
                  <a:gd name="connsiteY0" fmla="*/ 932567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  <a:gd name="connsiteX0" fmla="*/ 3663656 w 4384275"/>
                  <a:gd name="connsiteY0" fmla="*/ 987068 h 987068"/>
                  <a:gd name="connsiteX1" fmla="*/ 4384275 w 4384275"/>
                  <a:gd name="connsiteY1" fmla="*/ 950733 h 987068"/>
                  <a:gd name="connsiteX2" fmla="*/ 4384275 w 4384275"/>
                  <a:gd name="connsiteY2" fmla="*/ 6055 h 987068"/>
                  <a:gd name="connsiteX3" fmla="*/ 0 w 4384275"/>
                  <a:gd name="connsiteY3" fmla="*/ 0 h 987068"/>
                  <a:gd name="connsiteX4" fmla="*/ 0 w 4384275"/>
                  <a:gd name="connsiteY4" fmla="*/ 938622 h 987068"/>
                  <a:gd name="connsiteX5" fmla="*/ 436005 w 4384275"/>
                  <a:gd name="connsiteY5" fmla="*/ 932567 h 987068"/>
                  <a:gd name="connsiteX0" fmla="*/ 3663656 w 4384275"/>
                  <a:gd name="connsiteY0" fmla="*/ 944679 h 950733"/>
                  <a:gd name="connsiteX1" fmla="*/ 4384275 w 4384275"/>
                  <a:gd name="connsiteY1" fmla="*/ 950733 h 950733"/>
                  <a:gd name="connsiteX2" fmla="*/ 4384275 w 4384275"/>
                  <a:gd name="connsiteY2" fmla="*/ 6055 h 950733"/>
                  <a:gd name="connsiteX3" fmla="*/ 0 w 4384275"/>
                  <a:gd name="connsiteY3" fmla="*/ 0 h 950733"/>
                  <a:gd name="connsiteX4" fmla="*/ 0 w 4384275"/>
                  <a:gd name="connsiteY4" fmla="*/ 938622 h 950733"/>
                  <a:gd name="connsiteX5" fmla="*/ 436005 w 4384275"/>
                  <a:gd name="connsiteY5" fmla="*/ 932567 h 950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384275" h="950733">
                    <a:moveTo>
                      <a:pt x="3663656" y="944679"/>
                    </a:moveTo>
                    <a:lnTo>
                      <a:pt x="4384275" y="950733"/>
                    </a:lnTo>
                    <a:lnTo>
                      <a:pt x="4384275" y="6055"/>
                    </a:lnTo>
                    <a:lnTo>
                      <a:pt x="0" y="0"/>
                    </a:lnTo>
                    <a:lnTo>
                      <a:pt x="0" y="938622"/>
                    </a:lnTo>
                    <a:lnTo>
                      <a:pt x="436005" y="932567"/>
                    </a:lnTo>
                  </a:path>
                </a:pathLst>
              </a:cu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cxnSp>
            <p:nvCxnSpPr>
              <p:cNvPr id="69" name="Straight Arrow Connector 68"/>
              <p:cNvCxnSpPr>
                <a:stCxn id="66" idx="3"/>
              </p:cNvCxnSpPr>
              <p:nvPr/>
            </p:nvCxnSpPr>
            <p:spPr bwMode="auto">
              <a:xfrm flipV="1">
                <a:off x="2719988" y="5310786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0" name="Straight Arrow Connector 69"/>
              <p:cNvCxnSpPr/>
              <p:nvPr/>
            </p:nvCxnSpPr>
            <p:spPr bwMode="auto">
              <a:xfrm>
                <a:off x="1604742" y="6033425"/>
                <a:ext cx="2270861" cy="706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71" name="Straight Arrow Connector 70"/>
              <p:cNvCxnSpPr/>
              <p:nvPr/>
            </p:nvCxnSpPr>
            <p:spPr bwMode="auto">
              <a:xfrm flipV="1">
                <a:off x="5656972" y="6033425"/>
                <a:ext cx="1155615" cy="3029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72" name="TextBox 71"/>
              <p:cNvSpPr txBox="1"/>
              <p:nvPr/>
            </p:nvSpPr>
            <p:spPr>
              <a:xfrm>
                <a:off x="6791574" y="5833370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1128293" y="5802592"/>
                <a:ext cx="40748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3827110" y="5209066"/>
                <a:ext cx="184537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800" dirty="0"/>
                  <a:t>Combinational</a:t>
                </a:r>
              </a:p>
              <a:p>
                <a:pPr algn="ctr"/>
                <a:r>
                  <a:rPr lang="en-US" sz="1800" dirty="0"/>
                  <a:t>logic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2708023" y="4926342"/>
                <a:ext cx="41389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</a:t>
                </a:r>
                <a:r>
                  <a:rPr lang="en-US" baseline="30000" dirty="0"/>
                  <a:t>t</a:t>
                </a: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6412765" y="4687881"/>
                <a:ext cx="9090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</a:t>
                </a:r>
                <a:r>
                  <a:rPr lang="en-US" baseline="30000" dirty="0"/>
                  <a:t>t+1</a:t>
                </a:r>
              </a:p>
            </p:txBody>
          </p:sp>
        </p:grpSp>
        <p:cxnSp>
          <p:nvCxnSpPr>
            <p:cNvPr id="62" name="Straight Connector 61"/>
            <p:cNvCxnSpPr/>
            <p:nvPr/>
          </p:nvCxnSpPr>
          <p:spPr bwMode="auto">
            <a:xfrm flipV="1">
              <a:off x="2779993" y="5783126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/>
            <p:cNvCxnSpPr/>
            <p:nvPr/>
          </p:nvCxnSpPr>
          <p:spPr bwMode="auto">
            <a:xfrm flipH="1" flipV="1">
              <a:off x="2914225" y="5790187"/>
              <a:ext cx="156987" cy="136330"/>
            </a:xfrm>
            <a:prstGeom prst="line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Arrow Connector 63"/>
            <p:cNvCxnSpPr>
              <a:stCxn id="66" idx="2"/>
            </p:cNvCxnSpPr>
            <p:nvPr/>
          </p:nvCxnSpPr>
          <p:spPr bwMode="auto">
            <a:xfrm flipH="1">
              <a:off x="2914225" y="5919456"/>
              <a:ext cx="758" cy="481344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5" name="Rectangle 64"/>
            <p:cNvSpPr/>
            <p:nvPr/>
          </p:nvSpPr>
          <p:spPr>
            <a:xfrm>
              <a:off x="2500274" y="6303900"/>
              <a:ext cx="82907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clock</a:t>
              </a:r>
            </a:p>
          </p:txBody>
        </p:sp>
      </p:grpSp>
      <p:cxnSp>
        <p:nvCxnSpPr>
          <p:cNvPr id="77" name="Straight Arrow Connector 76"/>
          <p:cNvCxnSpPr>
            <a:endCxn id="32" idx="1"/>
          </p:cNvCxnSpPr>
          <p:nvPr/>
        </p:nvCxnSpPr>
        <p:spPr bwMode="auto">
          <a:xfrm>
            <a:off x="5116483" y="5156584"/>
            <a:ext cx="376092" cy="2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" name="Elbow Connector 3"/>
          <p:cNvCxnSpPr>
            <a:stCxn id="32" idx="3"/>
          </p:cNvCxnSpPr>
          <p:nvPr/>
        </p:nvCxnSpPr>
        <p:spPr>
          <a:xfrm flipH="1" flipV="1">
            <a:off x="1544397" y="4273910"/>
            <a:ext cx="4218158" cy="882676"/>
          </a:xfrm>
          <a:prstGeom prst="bentConnector3">
            <a:avLst>
              <a:gd name="adj1" fmla="val -5419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Elbow Connector 6"/>
          <p:cNvCxnSpPr/>
          <p:nvPr/>
        </p:nvCxnSpPr>
        <p:spPr>
          <a:xfrm>
            <a:off x="1544397" y="4273910"/>
            <a:ext cx="1750955" cy="849295"/>
          </a:xfrm>
          <a:prstGeom prst="bentConnector3">
            <a:avLst>
              <a:gd name="adj1" fmla="val -3107"/>
            </a:avLst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5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1146B-D563-184E-84F7-F30954ADE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35" y="18960"/>
            <a:ext cx="8143665" cy="853318"/>
          </a:xfrm>
        </p:spPr>
        <p:txBody>
          <a:bodyPr>
            <a:noAutofit/>
          </a:bodyPr>
          <a:lstStyle/>
          <a:p>
            <a:pPr algn="l"/>
            <a:r>
              <a:rPr lang="en-US" sz="2800" dirty="0"/>
              <a:t>1. Introduction: Different Types of Memory/Storage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864E5-E4E0-7643-851F-7F998A01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152" y="1120285"/>
            <a:ext cx="3148013" cy="2557987"/>
          </a:xfrm>
          <a:solidFill>
            <a:schemeClr val="bg1"/>
          </a:solidFill>
        </p:spPr>
        <p:txBody>
          <a:bodyPr>
            <a:normAutofit fontScale="62500" lnSpcReduction="20000"/>
          </a:bodyPr>
          <a:lstStyle/>
          <a:p>
            <a:r>
              <a:rPr lang="en-US" dirty="0"/>
              <a:t>Typical Computer  Memory Hierarchy</a:t>
            </a:r>
          </a:p>
          <a:p>
            <a:r>
              <a:rPr lang="en-US" dirty="0"/>
              <a:t>Tradeoff between speed (latency) and size </a:t>
            </a:r>
          </a:p>
          <a:p>
            <a:r>
              <a:rPr lang="en-US" dirty="0"/>
              <a:t>Size relates to</a:t>
            </a:r>
          </a:p>
          <a:p>
            <a:pPr lvl="1"/>
            <a:r>
              <a:rPr lang="en-US" sz="3400" dirty="0"/>
              <a:t>Storage density (area/bit)</a:t>
            </a:r>
          </a:p>
          <a:p>
            <a:pPr lvl="1"/>
            <a:r>
              <a:rPr lang="en-US" sz="3400" dirty="0"/>
              <a:t>Power (power/bit)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5E2C7-8F0B-754F-864F-9AFE7A7A09C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3926C6-FBAC-4E43-A294-5F5756548851}"/>
              </a:ext>
            </a:extLst>
          </p:cNvPr>
          <p:cNvSpPr/>
          <p:nvPr/>
        </p:nvSpPr>
        <p:spPr>
          <a:xfrm>
            <a:off x="4733783" y="1505437"/>
            <a:ext cx="1911945" cy="618426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Registers/Latches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2FC7E5-85C9-F340-9A96-F4C1CF1978F9}"/>
              </a:ext>
            </a:extLst>
          </p:cNvPr>
          <p:cNvSpPr/>
          <p:nvPr/>
        </p:nvSpPr>
        <p:spPr>
          <a:xfrm>
            <a:off x="4263738" y="2301291"/>
            <a:ext cx="2938380" cy="563149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Register File (Static Memory- SRAM)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46D039-5D77-4D4E-B139-C6BCF6C95FE8}"/>
              </a:ext>
            </a:extLst>
          </p:cNvPr>
          <p:cNvSpPr/>
          <p:nvPr/>
        </p:nvSpPr>
        <p:spPr>
          <a:xfrm>
            <a:off x="3720169" y="3041868"/>
            <a:ext cx="3939175" cy="563149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Cache Memory (Static Memory - SRAM)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9C14E0-AA4D-624B-A126-82262E67AD44}"/>
              </a:ext>
            </a:extLst>
          </p:cNvPr>
          <p:cNvSpPr/>
          <p:nvPr/>
        </p:nvSpPr>
        <p:spPr>
          <a:xfrm>
            <a:off x="3094814" y="3776000"/>
            <a:ext cx="5029200" cy="45923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+mn-lt"/>
                <a:ea typeface="+mn-ea"/>
                <a:sym typeface="Helvetica Light"/>
              </a:rPr>
              <a:t>Main Memory (Dynamic Memory – DRAM)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815063-05EF-0E48-9ECC-99FD5FA35674}"/>
              </a:ext>
            </a:extLst>
          </p:cNvPr>
          <p:cNvSpPr/>
          <p:nvPr/>
        </p:nvSpPr>
        <p:spPr>
          <a:xfrm>
            <a:off x="1883159" y="4408237"/>
            <a:ext cx="7093405" cy="55061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  <a:ea typeface="+mn-ea"/>
                <a:sym typeface="Helvetica Light"/>
              </a:rPr>
              <a:t>NVM Main Memory (Non-Volatile Memory– e.g. Flash)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49B08E-6E62-F54F-9C56-70714D7A0CBE}"/>
              </a:ext>
            </a:extLst>
          </p:cNvPr>
          <p:cNvSpPr/>
          <p:nvPr/>
        </p:nvSpPr>
        <p:spPr>
          <a:xfrm>
            <a:off x="629599" y="5154304"/>
            <a:ext cx="8362950" cy="459232"/>
          </a:xfrm>
          <a:prstGeom prst="rect">
            <a:avLst/>
          </a:prstGeom>
          <a:solidFill>
            <a:srgbClr val="92D05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+mn-lt"/>
                <a:ea typeface="+mn-ea"/>
                <a:sym typeface="Helvetica Light"/>
              </a:rPr>
              <a:t>Disk</a:t>
            </a:r>
          </a:p>
        </p:txBody>
      </p:sp>
    </p:spTree>
    <p:extLst>
      <p:ext uri="{BB962C8B-B14F-4D97-AF65-F5344CB8AC3E}">
        <p14:creationId xmlns:p14="http://schemas.microsoft.com/office/powerpoint/2010/main" val="245010969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539750" y="17463"/>
            <a:ext cx="8110538" cy="91440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1. Introduction: Fundamental Memory Mechanism</a:t>
            </a:r>
          </a:p>
        </p:txBody>
      </p:sp>
      <p:sp>
        <p:nvSpPr>
          <p:cNvPr id="819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8600" y="1085849"/>
            <a:ext cx="8077200" cy="55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2800" dirty="0"/>
          </a:p>
        </p:txBody>
      </p:sp>
      <p:graphicFrame>
        <p:nvGraphicFramePr>
          <p:cNvPr id="8197" name="Object 5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1460500" y="1508126"/>
          <a:ext cx="58674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2060835" imgH="720529" progId="Visio.Drawing.6">
                  <p:embed/>
                </p:oleObj>
              </mc:Choice>
              <mc:Fallback>
                <p:oleObj name="VISIO" r:id="rId7" imgW="2060835" imgH="720529" progId="Visio.Drawing.6">
                  <p:embed/>
                  <p:pic>
                    <p:nvPicPr>
                      <p:cNvPr id="8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1508126"/>
                        <a:ext cx="58674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310A13D-546C-4357-B7DF-71D9F388078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8110538" cy="914400"/>
          </a:xfrm>
        </p:spPr>
        <p:txBody>
          <a:bodyPr/>
          <a:lstStyle/>
          <a:p>
            <a:pPr algn="l" eaLnBrk="1" hangingPunct="1"/>
            <a:r>
              <a:rPr lang="en-US" altLang="en-US" sz="3600" dirty="0"/>
              <a:t>1. Introduction: Memory Mechanism Capacitive Load</a:t>
            </a:r>
          </a:p>
        </p:txBody>
      </p:sp>
      <p:sp>
        <p:nvSpPr>
          <p:cNvPr id="922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8600" y="1085849"/>
            <a:ext cx="8077200" cy="554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Fundamental building block of sequential circuits</a:t>
            </a:r>
          </a:p>
          <a:p>
            <a:pPr eaLnBrk="1" hangingPunct="1"/>
            <a:r>
              <a:rPr lang="en-US" altLang="en-US" sz="2800" dirty="0"/>
              <a:t>Two outputs: </a:t>
            </a:r>
            <a:r>
              <a:rPr lang="en-US" altLang="en-US" sz="2800" i="1" dirty="0"/>
              <a:t>Q</a:t>
            </a:r>
            <a:r>
              <a:rPr lang="en-US" altLang="en-US" sz="2800" dirty="0"/>
              <a:t>, </a:t>
            </a:r>
            <a:r>
              <a:rPr lang="en-US" altLang="en-US" sz="2800" i="1" dirty="0"/>
              <a:t>Q</a:t>
            </a:r>
          </a:p>
          <a:p>
            <a:pPr eaLnBrk="1" hangingPunct="1"/>
            <a:r>
              <a:rPr lang="en-US" altLang="en-US" sz="2800" dirty="0"/>
              <a:t>There is a feedback loop!</a:t>
            </a:r>
          </a:p>
          <a:p>
            <a:pPr lvl="1" eaLnBrk="1" hangingPunct="1">
              <a:buFontTx/>
              <a:buChar char="•"/>
            </a:pPr>
            <a:r>
              <a:rPr lang="en-US" altLang="en-US" dirty="0"/>
              <a:t>In a typical combinational logic, there is no feedback loop.</a:t>
            </a:r>
          </a:p>
          <a:p>
            <a:pPr eaLnBrk="1" hangingPunct="1"/>
            <a:r>
              <a:rPr lang="en-US" altLang="en-US" sz="2800" dirty="0"/>
              <a:t>No inputs</a:t>
            </a:r>
          </a:p>
        </p:txBody>
      </p:sp>
      <p:graphicFrame>
        <p:nvGraphicFramePr>
          <p:cNvPr id="9221" name="Object 5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90339778"/>
              </p:ext>
            </p:extLst>
          </p:nvPr>
        </p:nvGraphicFramePr>
        <p:xfrm>
          <a:off x="2306105" y="4401927"/>
          <a:ext cx="58674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2060835" imgH="720529" progId="Visio.Drawing.6">
                  <p:embed/>
                </p:oleObj>
              </mc:Choice>
              <mc:Fallback>
                <p:oleObj name="VISIO" r:id="rId8" imgW="2060835" imgH="720529" progId="Visio.Drawing.6">
                  <p:embed/>
                  <p:pic>
                    <p:nvPicPr>
                      <p:cNvPr id="922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105" y="4401927"/>
                        <a:ext cx="58674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613025" y="17002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413978-983F-4033-92D1-C55360DD729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dirty="0"/>
              <a:t>1. Introduction: Capacitive Loads</a:t>
            </a:r>
          </a:p>
        </p:txBody>
      </p:sp>
      <p:graphicFrame>
        <p:nvGraphicFramePr>
          <p:cNvPr id="10244" name="Object 4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831281214"/>
              </p:ext>
            </p:extLst>
          </p:nvPr>
        </p:nvGraphicFramePr>
        <p:xfrm>
          <a:off x="6569061" y="1278321"/>
          <a:ext cx="2326235" cy="1635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914400" imgH="775484" progId="Visio.Drawing.6">
                  <p:embed/>
                </p:oleObj>
              </mc:Choice>
              <mc:Fallback>
                <p:oleObj name="VISIO" r:id="rId8" imgW="914400" imgH="775484" progId="Visio.Drawing.6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9061" y="1278321"/>
                        <a:ext cx="2326235" cy="16351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9101" y="1066801"/>
            <a:ext cx="7110084" cy="435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Consider the two possible cases: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Q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Q’</a:t>
            </a:r>
            <a:r>
              <a:rPr lang="en-US" altLang="ja-JP" sz="2400" dirty="0"/>
              <a:t> = 1 and </a:t>
            </a:r>
            <a:r>
              <a:rPr lang="en-US" altLang="ja-JP" sz="2400" i="1" dirty="0"/>
              <a:t>Q</a:t>
            </a:r>
            <a:r>
              <a:rPr lang="en-US" altLang="ja-JP" sz="2400" dirty="0"/>
              <a:t> = 0 (consistent)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Q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’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 (consistent)</a:t>
            </a:r>
          </a:p>
          <a:p>
            <a:pPr lvl="1" eaLnBrk="1" hangingPunct="1"/>
            <a:r>
              <a:rPr lang="en-US" altLang="en-US" sz="2400" dirty="0"/>
              <a:t>Bistable circuit stores 1 bit of state in the state variable, Q (or Q’ ) </a:t>
            </a:r>
          </a:p>
          <a:p>
            <a:pPr lvl="1" eaLnBrk="1" hangingPunct="1"/>
            <a:r>
              <a:rPr lang="en-US" altLang="en-US" sz="2400" dirty="0"/>
              <a:t>Hold the value due to capacitive charges and feedback loop strengthening</a:t>
            </a:r>
          </a:p>
          <a:p>
            <a:pPr eaLnBrk="1" hangingPunct="1"/>
            <a:r>
              <a:rPr lang="en-US" altLang="en-US" sz="2800" dirty="0"/>
              <a:t>But there are </a:t>
            </a:r>
            <a:r>
              <a:rPr lang="en-US" altLang="en-US" sz="2800" b="1" dirty="0">
                <a:solidFill>
                  <a:srgbClr val="FF3300"/>
                </a:solidFill>
              </a:rPr>
              <a:t>no inputs to control the state</a:t>
            </a:r>
          </a:p>
        </p:txBody>
      </p:sp>
      <p:graphicFrame>
        <p:nvGraphicFramePr>
          <p:cNvPr id="10246" name="Object 9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868977438"/>
              </p:ext>
            </p:extLst>
          </p:nvPr>
        </p:nvGraphicFramePr>
        <p:xfrm>
          <a:off x="6607465" y="3019346"/>
          <a:ext cx="2381110" cy="1677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0" imgW="914400" imgH="775484" progId="Visio.Drawing.6">
                  <p:embed/>
                </p:oleObj>
              </mc:Choice>
              <mc:Fallback>
                <p:oleObj name="VISIO" r:id="rId10" imgW="914400" imgH="775484" progId="Visio.Drawing.6">
                  <p:embed/>
                  <p:pic>
                    <p:nvPicPr>
                      <p:cNvPr id="1024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465" y="3019346"/>
                        <a:ext cx="2381110" cy="16770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5E96F2-C351-4E2C-8F3A-DDDDA13FA08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654050" y="0"/>
            <a:ext cx="7772400" cy="1143000"/>
          </a:xfrm>
        </p:spPr>
        <p:txBody>
          <a:bodyPr/>
          <a:lstStyle/>
          <a:p>
            <a:r>
              <a:rPr lang="en-US" altLang="en-US" dirty="0"/>
              <a:t>Example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0FBF6F-9D7B-481F-8101-761C497AB3C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85802" y="1163637"/>
            <a:ext cx="7764463" cy="49323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>
                <a:ea typeface="+mn-ea"/>
                <a:cs typeface="+mn-cs"/>
              </a:rPr>
              <a:t>Q. Given a memory component made out of a loop of inverters, the number of inverters in the loop has to be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Even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Odd</a:t>
            </a:r>
          </a:p>
          <a:p>
            <a:pPr marL="514350" indent="-514350">
              <a:buFontTx/>
              <a:buAutoNum type="alphaUcPeriod"/>
              <a:defRPr/>
            </a:pPr>
            <a:r>
              <a:rPr lang="en-US" dirty="0">
                <a:ea typeface="+mn-ea"/>
                <a:cs typeface="+mn-cs"/>
              </a:rPr>
              <a:t>No constraints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37860-D790-AD44-8160-16E615572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288" y="4769"/>
            <a:ext cx="7772400" cy="686005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1. Introduction: Memory Storage Mechanism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09FED-9E73-0340-A9BC-026190A2093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11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AF8CD2D-8632-C44D-83E8-8ABE1C83BC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8994" y="932676"/>
            <a:ext cx="3488535" cy="4505148"/>
          </a:xfrm>
        </p:spPr>
        <p:txBody>
          <a:bodyPr/>
          <a:lstStyle/>
          <a:p>
            <a:r>
              <a:rPr lang="en-US" sz="2800" dirty="0"/>
              <a:t>Word line (WL) to access cell</a:t>
            </a:r>
          </a:p>
          <a:p>
            <a:r>
              <a:rPr lang="en-US" sz="2800" dirty="0"/>
              <a:t>Read – measure voltage difference between B+ and B-</a:t>
            </a:r>
          </a:p>
          <a:p>
            <a:r>
              <a:rPr lang="en-US" sz="2800" dirty="0"/>
              <a:t>Write – force values of B+ and B- which may flip the cell</a:t>
            </a:r>
          </a:p>
          <a:p>
            <a:r>
              <a:rPr lang="en-US" sz="2800" dirty="0"/>
              <a:t>Static Random Access Memory - SRAM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478525-4EDD-4177-B6D4-FFCF7A96E99D}"/>
              </a:ext>
            </a:extLst>
          </p:cNvPr>
          <p:cNvGrpSpPr/>
          <p:nvPr/>
        </p:nvGrpSpPr>
        <p:grpSpPr>
          <a:xfrm>
            <a:off x="4223550" y="1419696"/>
            <a:ext cx="4234650" cy="4099782"/>
            <a:chOff x="4582961" y="1907196"/>
            <a:chExt cx="3455589" cy="374160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6931262-A45F-F641-87B0-A9E96B22FA1F}"/>
                </a:ext>
              </a:extLst>
            </p:cNvPr>
            <p:cNvCxnSpPr>
              <a:cxnSpLocks/>
            </p:cNvCxnSpPr>
            <p:nvPr/>
          </p:nvCxnSpPr>
          <p:spPr>
            <a:xfrm>
              <a:off x="5538879" y="4697730"/>
              <a:ext cx="0" cy="65341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186DEFA-3395-E841-99A3-4A4EEA8A5389}"/>
                </a:ext>
              </a:extLst>
            </p:cNvPr>
            <p:cNvCxnSpPr>
              <a:cxnSpLocks/>
            </p:cNvCxnSpPr>
            <p:nvPr/>
          </p:nvCxnSpPr>
          <p:spPr>
            <a:xfrm>
              <a:off x="7594483" y="4670996"/>
              <a:ext cx="0" cy="68015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EE54406-5536-F848-87F3-EC87FEDF763F}"/>
                </a:ext>
              </a:extLst>
            </p:cNvPr>
            <p:cNvGrpSpPr/>
            <p:nvPr/>
          </p:nvGrpSpPr>
          <p:grpSpPr>
            <a:xfrm rot="5400000">
              <a:off x="6187569" y="2389088"/>
              <a:ext cx="738188" cy="998131"/>
              <a:chOff x="16613632" y="3238500"/>
              <a:chExt cx="1968500" cy="2661682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C0E857A-C828-CC4D-A383-7636C7182A5A}"/>
                  </a:ext>
                </a:extLst>
              </p:cNvPr>
              <p:cNvGrpSpPr/>
              <p:nvPr/>
            </p:nvGrpSpPr>
            <p:grpSpPr>
              <a:xfrm>
                <a:off x="17515331" y="3238500"/>
                <a:ext cx="589456" cy="706009"/>
                <a:chOff x="5651499" y="1593476"/>
                <a:chExt cx="589456" cy="706009"/>
              </a:xfrm>
            </p:grpSpPr>
            <p:sp>
              <p:nvSpPr>
                <p:cNvPr id="6" name="Triangle 5">
                  <a:extLst>
                    <a:ext uri="{FF2B5EF4-FFF2-40B4-BE49-F238E27FC236}">
                      <a16:creationId xmlns:a16="http://schemas.microsoft.com/office/drawing/2014/main" id="{68BAC260-A4A7-1B4F-A843-94DE1C1DDB17}"/>
                    </a:ext>
                  </a:extLst>
                </p:cNvPr>
                <p:cNvSpPr/>
                <p:nvPr/>
              </p:nvSpPr>
              <p:spPr>
                <a:xfrm rot="5400000">
                  <a:off x="5521865" y="1723110"/>
                  <a:ext cx="706009" cy="446741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4C5B31B0-633E-994C-9E8C-71BA4244AFED}"/>
                    </a:ext>
                  </a:extLst>
                </p:cNvPr>
                <p:cNvSpPr/>
                <p:nvPr/>
              </p:nvSpPr>
              <p:spPr>
                <a:xfrm>
                  <a:off x="6098240" y="1886608"/>
                  <a:ext cx="142715" cy="1197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EB4E3FB-3355-B147-AEB9-F01A02F984F1}"/>
                  </a:ext>
                </a:extLst>
              </p:cNvPr>
              <p:cNvGrpSpPr/>
              <p:nvPr/>
            </p:nvGrpSpPr>
            <p:grpSpPr>
              <a:xfrm>
                <a:off x="17515331" y="5194173"/>
                <a:ext cx="589456" cy="706009"/>
                <a:chOff x="5651499" y="1593476"/>
                <a:chExt cx="589456" cy="706009"/>
              </a:xfrm>
            </p:grpSpPr>
            <p:sp>
              <p:nvSpPr>
                <p:cNvPr id="9" name="Triangle 8">
                  <a:extLst>
                    <a:ext uri="{FF2B5EF4-FFF2-40B4-BE49-F238E27FC236}">
                      <a16:creationId xmlns:a16="http://schemas.microsoft.com/office/drawing/2014/main" id="{7B923658-90F5-9343-B798-6D311A767C77}"/>
                    </a:ext>
                  </a:extLst>
                </p:cNvPr>
                <p:cNvSpPr/>
                <p:nvPr/>
              </p:nvSpPr>
              <p:spPr>
                <a:xfrm rot="5400000">
                  <a:off x="5521865" y="1723110"/>
                  <a:ext cx="706009" cy="446741"/>
                </a:xfrm>
                <a:prstGeom prst="triangl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7BCFE37-085A-624A-9485-54B84E59F107}"/>
                    </a:ext>
                  </a:extLst>
                </p:cNvPr>
                <p:cNvSpPr/>
                <p:nvPr/>
              </p:nvSpPr>
              <p:spPr>
                <a:xfrm>
                  <a:off x="6098240" y="1886608"/>
                  <a:ext cx="142715" cy="119744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900"/>
                </a:p>
              </p:txBody>
            </p:sp>
          </p:grp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5789E21-40C4-A84F-B2BB-D11D6C138C66}"/>
                  </a:ext>
                </a:extLst>
              </p:cNvPr>
              <p:cNvCxnSpPr>
                <a:cxnSpLocks/>
                <a:stCxn id="7" idx="6"/>
              </p:cNvCxnSpPr>
              <p:nvPr/>
            </p:nvCxnSpPr>
            <p:spPr>
              <a:xfrm rot="16200000">
                <a:off x="18340942" y="3355349"/>
                <a:ext cx="0" cy="472308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4DEF7584-37A3-2644-8D6F-84D17547E32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8348605" y="5336703"/>
                <a:ext cx="1" cy="45698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633128F7-8693-C54E-9445-148E494A1F3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3591504"/>
                <a:ext cx="901699" cy="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791CDB56-D8CA-734F-88A1-351813DABB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5547177"/>
                <a:ext cx="901699" cy="0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0ACEB801-1D80-1F49-8A83-FC99C5244F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82132" y="3591504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56519406-CC2D-544A-A951-BDBF9F0C4D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13632" y="5024981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EED48D0-9374-8542-8B9E-79CD431C02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613632" y="4131717"/>
                <a:ext cx="1963462" cy="893264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949D13B5-EECD-4147-B456-7990DC135B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621295" y="4140725"/>
                <a:ext cx="1917699" cy="909307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BA8E7F93-0C78-B843-9349-BD82568342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626332" y="3591504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00DFB551-6811-ED4C-9900-B66C4B0B06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38994" y="5050032"/>
                <a:ext cx="0" cy="540213"/>
              </a:xfrm>
              <a:prstGeom prst="straightConnector1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7094707-B12F-1644-84E1-B390717E0522}"/>
                </a:ext>
              </a:extLst>
            </p:cNvPr>
            <p:cNvGrpSpPr/>
            <p:nvPr/>
          </p:nvGrpSpPr>
          <p:grpSpPr>
            <a:xfrm>
              <a:off x="5538879" y="2381539"/>
              <a:ext cx="644339" cy="137521"/>
              <a:chOff x="7061200" y="3342731"/>
              <a:chExt cx="1718236" cy="366723"/>
            </a:xfrm>
          </p:grpSpPr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3F9BFFD9-7EE9-EE48-ABE2-85B850D574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5165" y="3342731"/>
                <a:ext cx="4303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CE67FB4D-0436-AC4A-8E24-C1850B13BB1F}"/>
                  </a:ext>
                </a:extLst>
              </p:cNvPr>
              <p:cNvCxnSpPr/>
              <p:nvPr/>
            </p:nvCxnSpPr>
            <p:spPr>
              <a:xfrm>
                <a:off x="7705165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EE8A400-8076-2647-A7E7-CD7EEF41D658}"/>
                  </a:ext>
                </a:extLst>
              </p:cNvPr>
              <p:cNvCxnSpPr/>
              <p:nvPr/>
            </p:nvCxnSpPr>
            <p:spPr>
              <a:xfrm>
                <a:off x="8135969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B5DBD81-FE4F-8240-BE20-E0B4C4A07C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1200" y="3709454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700E1D8-0711-7C4A-B784-6ACD9ED931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5471" y="3708927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4A94874-A70B-3149-A8E1-15F440E65BEB}"/>
                </a:ext>
              </a:extLst>
            </p:cNvPr>
            <p:cNvGrpSpPr/>
            <p:nvPr/>
          </p:nvGrpSpPr>
          <p:grpSpPr>
            <a:xfrm>
              <a:off x="6945804" y="2384413"/>
              <a:ext cx="644339" cy="137521"/>
              <a:chOff x="7061200" y="3342731"/>
              <a:chExt cx="1718236" cy="366723"/>
            </a:xfrm>
          </p:grpSpPr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FBEC1A10-FEAE-D04E-8E57-7FBE91ED319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05165" y="3342731"/>
                <a:ext cx="43030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93F5F994-2C81-6041-B8E1-13EAE1B104BB}"/>
                  </a:ext>
                </a:extLst>
              </p:cNvPr>
              <p:cNvCxnSpPr/>
              <p:nvPr/>
            </p:nvCxnSpPr>
            <p:spPr>
              <a:xfrm>
                <a:off x="7705165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60953C55-BD38-614A-A7CD-39C9C1F02E4C}"/>
                  </a:ext>
                </a:extLst>
              </p:cNvPr>
              <p:cNvCxnSpPr/>
              <p:nvPr/>
            </p:nvCxnSpPr>
            <p:spPr>
              <a:xfrm>
                <a:off x="8135969" y="3342731"/>
                <a:ext cx="0" cy="36619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306628FD-7B79-264F-B1C5-402EEE9EA9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1200" y="3709454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787E7764-4D86-A145-8374-E6F26383FD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35471" y="3708927"/>
                <a:ext cx="643965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0A8D54E-EB3F-3642-AF2A-AFC1AB835F65}"/>
                </a:ext>
              </a:extLst>
            </p:cNvPr>
            <p:cNvCxnSpPr>
              <a:cxnSpLocks/>
            </p:cNvCxnSpPr>
            <p:nvPr/>
          </p:nvCxnSpPr>
          <p:spPr>
            <a:xfrm>
              <a:off x="5047488" y="2263140"/>
              <a:ext cx="2921508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EAF85798-E7DA-D046-B3AD-2F9C62544AF3}"/>
                </a:ext>
              </a:extLst>
            </p:cNvPr>
            <p:cNvCxnSpPr/>
            <p:nvPr/>
          </p:nvCxnSpPr>
          <p:spPr>
            <a:xfrm>
              <a:off x="5861049" y="2269998"/>
              <a:ext cx="0" cy="11154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D1640770-D7C6-8C4E-8C03-D94FD49F0066}"/>
                </a:ext>
              </a:extLst>
            </p:cNvPr>
            <p:cNvCxnSpPr/>
            <p:nvPr/>
          </p:nvCxnSpPr>
          <p:spPr>
            <a:xfrm>
              <a:off x="7267973" y="2263140"/>
              <a:ext cx="0" cy="11154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7FCD4C9-67B0-AC45-AF72-20379EEDFD8A}"/>
                </a:ext>
              </a:extLst>
            </p:cNvPr>
            <p:cNvCxnSpPr>
              <a:cxnSpLocks/>
            </p:cNvCxnSpPr>
            <p:nvPr/>
          </p:nvCxnSpPr>
          <p:spPr>
            <a:xfrm>
              <a:off x="5534539" y="1943259"/>
              <a:ext cx="0" cy="153073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1169289-61BB-5842-A4FB-E50F15D69523}"/>
                </a:ext>
              </a:extLst>
            </p:cNvPr>
            <p:cNvCxnSpPr>
              <a:cxnSpLocks/>
            </p:cNvCxnSpPr>
            <p:nvPr/>
          </p:nvCxnSpPr>
          <p:spPr>
            <a:xfrm>
              <a:off x="7590143" y="1907196"/>
              <a:ext cx="0" cy="153073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5CBCD6-B6CE-C94B-AF17-2C99B566E4C2}"/>
                </a:ext>
              </a:extLst>
            </p:cNvPr>
            <p:cNvSpPr txBox="1"/>
            <p:nvPr/>
          </p:nvSpPr>
          <p:spPr>
            <a:xfrm>
              <a:off x="4582961" y="2132622"/>
              <a:ext cx="413576" cy="3270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875" dirty="0">
                  <a:solidFill>
                    <a:srgbClr val="000000"/>
                  </a:solidFill>
                  <a:latin typeface="+mn-lt"/>
                  <a:ea typeface="+mn-ea"/>
                  <a:sym typeface="Helvetica Light"/>
                </a:rPr>
                <a:t>WL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3AE303D-CD0B-6643-8BB0-72A6A6FA426F}"/>
                </a:ext>
              </a:extLst>
            </p:cNvPr>
            <p:cNvSpPr txBox="1"/>
            <p:nvPr/>
          </p:nvSpPr>
          <p:spPr>
            <a:xfrm>
              <a:off x="5367025" y="3501936"/>
              <a:ext cx="335028" cy="3270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875" dirty="0">
                  <a:solidFill>
                    <a:srgbClr val="000000"/>
                  </a:solidFill>
                  <a:latin typeface="+mn-lt"/>
                  <a:ea typeface="+mn-ea"/>
                  <a:sym typeface="Helvetica Light"/>
                </a:rPr>
                <a:t>B+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23E3540-4633-1448-BC8A-D6A9190CADF8}"/>
                </a:ext>
              </a:extLst>
            </p:cNvPr>
            <p:cNvSpPr txBox="1"/>
            <p:nvPr/>
          </p:nvSpPr>
          <p:spPr>
            <a:xfrm>
              <a:off x="7508773" y="3501936"/>
              <a:ext cx="278923" cy="3270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875" dirty="0">
                  <a:solidFill>
                    <a:srgbClr val="000000"/>
                  </a:solidFill>
                  <a:latin typeface="+mn-lt"/>
                  <a:ea typeface="+mn-ea"/>
                  <a:sym typeface="Helvetica Light"/>
                </a:rPr>
                <a:t>B-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5BEC4CA1-EAC1-B54E-A28B-73A2045EB913}"/>
                </a:ext>
              </a:extLst>
            </p:cNvPr>
            <p:cNvSpPr/>
            <p:nvPr/>
          </p:nvSpPr>
          <p:spPr>
            <a:xfrm>
              <a:off x="5199565" y="4952648"/>
              <a:ext cx="2838985" cy="372177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latin typeface="+mn-lt"/>
                  <a:ea typeface="+mn-ea"/>
                  <a:sym typeface="Helvetica Light"/>
                </a:rPr>
                <a:t>Sense Amp</a:t>
              </a:r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694DC19-DB77-5E43-8C1F-CDA7123075CA}"/>
                </a:ext>
              </a:extLst>
            </p:cNvPr>
            <p:cNvCxnSpPr>
              <a:cxnSpLocks/>
            </p:cNvCxnSpPr>
            <p:nvPr/>
          </p:nvCxnSpPr>
          <p:spPr>
            <a:xfrm>
              <a:off x="6588633" y="3828949"/>
              <a:ext cx="0" cy="1095095"/>
            </a:xfrm>
            <a:prstGeom prst="line">
              <a:avLst/>
            </a:prstGeom>
            <a:noFill/>
            <a:ln w="76200" cap="flat">
              <a:solidFill>
                <a:srgbClr val="000000"/>
              </a:solidFill>
              <a:prstDash val="sys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E44300-A3F4-4A4B-AF9F-AA678502263E}"/>
                </a:ext>
              </a:extLst>
            </p:cNvPr>
            <p:cNvSpPr/>
            <p:nvPr/>
          </p:nvSpPr>
          <p:spPr>
            <a:xfrm>
              <a:off x="5199565" y="5276627"/>
              <a:ext cx="2838985" cy="372177"/>
            </a:xfrm>
            <a:prstGeom prst="rect">
              <a:avLst/>
            </a:prstGeom>
            <a:solidFill>
              <a:srgbClr val="92D05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dirty="0">
                  <a:latin typeface="+mn-lt"/>
                  <a:ea typeface="+mn-ea"/>
                  <a:sym typeface="Helvetica Light"/>
                </a:rPr>
                <a:t>Write</a:t>
              </a:r>
              <a:r>
                <a:rPr lang="en-US" sz="1200" dirty="0">
                  <a:solidFill>
                    <a:srgbClr val="FFFFFF"/>
                  </a:solidFill>
                  <a:latin typeface="+mn-lt"/>
                  <a:ea typeface="+mn-ea"/>
                  <a:sym typeface="Helvetica Light"/>
                </a:rPr>
                <a:t> </a:t>
              </a:r>
              <a:r>
                <a:rPr lang="en-US" dirty="0">
                  <a:latin typeface="+mn-lt"/>
                  <a:ea typeface="+mn-ea"/>
                  <a:sym typeface="Helvetica Light"/>
                </a:rPr>
                <a:t>Driver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790559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126170"/>
            <a:ext cx="7772400" cy="1143000"/>
          </a:xfrm>
        </p:spPr>
        <p:txBody>
          <a:bodyPr/>
          <a:lstStyle/>
          <a:p>
            <a:pPr algn="l"/>
            <a:r>
              <a:rPr lang="en-US" dirty="0"/>
              <a:t>2. Basic Building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31940"/>
            <a:ext cx="7803510" cy="4664060"/>
          </a:xfrm>
        </p:spPr>
        <p:txBody>
          <a:bodyPr/>
          <a:lstStyle/>
          <a:p>
            <a:r>
              <a:rPr lang="en-US" dirty="0"/>
              <a:t>Latches (Level Sensitive)</a:t>
            </a:r>
          </a:p>
          <a:p>
            <a:pPr lvl="1"/>
            <a:r>
              <a:rPr lang="en-US" dirty="0"/>
              <a:t>SR Latches, D Latches</a:t>
            </a:r>
          </a:p>
          <a:p>
            <a:r>
              <a:rPr lang="en-US" dirty="0"/>
              <a:t>Flip-Flops (Edge Triggered)</a:t>
            </a:r>
          </a:p>
          <a:p>
            <a:pPr lvl="1"/>
            <a:r>
              <a:rPr lang="en-US" dirty="0"/>
              <a:t>D FFs, (JK FFs, T FFs)</a:t>
            </a:r>
          </a:p>
          <a:p>
            <a:r>
              <a:rPr lang="en-US" dirty="0"/>
              <a:t>Examples of Memory Modules</a:t>
            </a:r>
          </a:p>
          <a:p>
            <a:pPr lvl="1"/>
            <a:r>
              <a:rPr lang="en-US" dirty="0"/>
              <a:t>Registers, Shift Registers, Pattern Recognizers, Counters, FIFOs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258DC-E479-4E59-9616-CE208CC4DDD7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499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28319" y="-4761"/>
            <a:ext cx="8413720" cy="838200"/>
          </a:xfrm>
        </p:spPr>
        <p:txBody>
          <a:bodyPr/>
          <a:lstStyle/>
          <a:p>
            <a:pPr algn="l"/>
            <a:r>
              <a:rPr lang="en-US" altLang="en-US" sz="2800" dirty="0"/>
              <a:t>2. Basic Building Blocks: Flight attendant call button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157568" y="1016001"/>
            <a:ext cx="4989513" cy="3684588"/>
          </a:xfrm>
        </p:spPr>
        <p:txBody>
          <a:bodyPr/>
          <a:lstStyle/>
          <a:p>
            <a:r>
              <a:rPr lang="en-US" altLang="en-US" sz="2000" dirty="0"/>
              <a:t>Flight attendant call button</a:t>
            </a:r>
          </a:p>
          <a:p>
            <a:pPr lvl="1"/>
            <a:r>
              <a:rPr lang="en-US" altLang="en-US" sz="1800" dirty="0"/>
              <a:t>Press call: light turns on</a:t>
            </a:r>
          </a:p>
          <a:p>
            <a:pPr lvl="2"/>
            <a:r>
              <a:rPr lang="en-US" altLang="en-US" sz="1600" b="1" i="1" dirty="0"/>
              <a:t>Stays on</a:t>
            </a:r>
            <a:r>
              <a:rPr lang="en-US" altLang="en-US" sz="1600" dirty="0"/>
              <a:t> after button released</a:t>
            </a:r>
          </a:p>
          <a:p>
            <a:pPr lvl="1"/>
            <a:r>
              <a:rPr lang="en-US" altLang="en-US" sz="1800" dirty="0"/>
              <a:t>Press cancel: light turns off</a:t>
            </a:r>
          </a:p>
          <a:p>
            <a:pPr lvl="1"/>
            <a:r>
              <a:rPr lang="en-US" altLang="en-US" sz="1800" dirty="0"/>
              <a:t>Logic gate circuit to implement this?</a:t>
            </a:r>
          </a:p>
        </p:txBody>
      </p:sp>
      <p:sp>
        <p:nvSpPr>
          <p:cNvPr id="14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49A46905-C1F2-4F65-BB79-6C0EF9E902E5}" type="slidenum">
              <a:rPr lang="en-US" altLang="en-US" sz="1400"/>
              <a:pPr algn="l" eaLnBrk="1" hangingPunct="1"/>
              <a:t>13</a:t>
            </a:fld>
            <a:endParaRPr lang="en-US" altLang="en-US" sz="1400" dirty="0"/>
          </a:p>
        </p:txBody>
      </p:sp>
      <p:sp>
        <p:nvSpPr>
          <p:cNvPr id="17412" name="Text Box 1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731250" y="3309939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800" i="1" dirty="0">
                <a:solidFill>
                  <a:schemeClr val="accent2"/>
                </a:solidFill>
              </a:rPr>
              <a:t>a</a:t>
            </a:r>
          </a:p>
        </p:txBody>
      </p:sp>
      <p:grpSp>
        <p:nvGrpSpPr>
          <p:cNvPr id="17413" name="Group 18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5608638" y="1293814"/>
            <a:ext cx="3008312" cy="1100137"/>
            <a:chOff x="3533" y="815"/>
            <a:chExt cx="1895" cy="693"/>
          </a:xfrm>
        </p:grpSpPr>
        <p:sp>
          <p:nvSpPr>
            <p:cNvPr id="17523" name="Line 19"/>
            <p:cNvSpPr>
              <a:spLocks noChangeShapeType="1"/>
            </p:cNvSpPr>
            <p:nvPr>
              <p:custDataLst>
                <p:tags r:id="rId111"/>
              </p:custDataLst>
            </p:nvPr>
          </p:nvSpPr>
          <p:spPr bwMode="auto">
            <a:xfrm>
              <a:off x="4195" y="1022"/>
              <a:ext cx="14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4" name="Line 20"/>
            <p:cNvSpPr>
              <a:spLocks noChangeShapeType="1"/>
            </p:cNvSpPr>
            <p:nvPr>
              <p:custDataLst>
                <p:tags r:id="rId112"/>
              </p:custDataLst>
            </p:nvPr>
          </p:nvSpPr>
          <p:spPr bwMode="auto">
            <a:xfrm>
              <a:off x="4838" y="1163"/>
              <a:ext cx="153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5" name="Line 21"/>
            <p:cNvSpPr>
              <a:spLocks noChangeShapeType="1"/>
            </p:cNvSpPr>
            <p:nvPr>
              <p:custDataLst>
                <p:tags r:id="rId113"/>
              </p:custDataLst>
            </p:nvPr>
          </p:nvSpPr>
          <p:spPr bwMode="auto">
            <a:xfrm>
              <a:off x="4195" y="1299"/>
              <a:ext cx="148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526" name="Rectangle 22"/>
            <p:cNvSpPr>
              <a:spLocks noChangeArrowheads="1"/>
            </p:cNvSpPr>
            <p:nvPr>
              <p:custDataLst>
                <p:tags r:id="rId114"/>
              </p:custDataLst>
            </p:nvPr>
          </p:nvSpPr>
          <p:spPr bwMode="auto">
            <a:xfrm>
              <a:off x="4991" y="1033"/>
              <a:ext cx="255" cy="251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27" name="Rectangle 23"/>
            <p:cNvSpPr>
              <a:spLocks noChangeArrowheads="1"/>
            </p:cNvSpPr>
            <p:nvPr>
              <p:custDataLst>
                <p:tags r:id="rId115"/>
              </p:custDataLst>
            </p:nvPr>
          </p:nvSpPr>
          <p:spPr bwMode="auto">
            <a:xfrm>
              <a:off x="4346" y="972"/>
              <a:ext cx="494" cy="373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28" name="Rectangle 24"/>
            <p:cNvSpPr>
              <a:spLocks noChangeArrowheads="1"/>
            </p:cNvSpPr>
            <p:nvPr>
              <p:custDataLst>
                <p:tags r:id="rId116"/>
              </p:custDataLst>
            </p:nvPr>
          </p:nvSpPr>
          <p:spPr bwMode="auto">
            <a:xfrm>
              <a:off x="4422" y="1047"/>
              <a:ext cx="33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Bit</a:t>
              </a:r>
            </a:p>
            <a:p>
              <a:pPr algn="ct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Storage</a:t>
              </a:r>
              <a:endParaRPr lang="en-US" altLang="en-US" sz="1200" dirty="0"/>
            </a:p>
          </p:txBody>
        </p:sp>
        <p:sp>
          <p:nvSpPr>
            <p:cNvPr id="17529" name="Rectangle 25"/>
            <p:cNvSpPr>
              <a:spLocks noChangeArrowheads="1"/>
            </p:cNvSpPr>
            <p:nvPr>
              <p:custDataLst>
                <p:tags r:id="rId117"/>
              </p:custDataLst>
            </p:nvPr>
          </p:nvSpPr>
          <p:spPr bwMode="auto">
            <a:xfrm>
              <a:off x="4933" y="910"/>
              <a:ext cx="39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Blue light</a:t>
              </a:r>
              <a:endParaRPr lang="en-US" altLang="en-US" sz="1200" dirty="0"/>
            </a:p>
          </p:txBody>
        </p:sp>
        <p:sp>
          <p:nvSpPr>
            <p:cNvPr id="17530" name="Rectangle 26"/>
            <p:cNvSpPr>
              <a:spLocks noChangeArrowheads="1"/>
            </p:cNvSpPr>
            <p:nvPr>
              <p:custDataLst>
                <p:tags r:id="rId118"/>
              </p:custDataLst>
            </p:nvPr>
          </p:nvSpPr>
          <p:spPr bwMode="auto">
            <a:xfrm>
              <a:off x="4002" y="972"/>
              <a:ext cx="193" cy="100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1" name="Rectangle 27"/>
            <p:cNvSpPr>
              <a:spLocks noChangeArrowheads="1"/>
            </p:cNvSpPr>
            <p:nvPr>
              <p:custDataLst>
                <p:tags r:id="rId119"/>
              </p:custDataLst>
            </p:nvPr>
          </p:nvSpPr>
          <p:spPr bwMode="auto">
            <a:xfrm>
              <a:off x="4042" y="926"/>
              <a:ext cx="108" cy="46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2" name="Rectangle 28"/>
            <p:cNvSpPr>
              <a:spLocks noChangeArrowheads="1"/>
            </p:cNvSpPr>
            <p:nvPr>
              <p:custDataLst>
                <p:tags r:id="rId120"/>
              </p:custDataLst>
            </p:nvPr>
          </p:nvSpPr>
          <p:spPr bwMode="auto">
            <a:xfrm>
              <a:off x="4002" y="1245"/>
              <a:ext cx="193" cy="98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3" name="Rectangle 29"/>
            <p:cNvSpPr>
              <a:spLocks noChangeArrowheads="1"/>
            </p:cNvSpPr>
            <p:nvPr>
              <p:custDataLst>
                <p:tags r:id="rId121"/>
              </p:custDataLst>
            </p:nvPr>
          </p:nvSpPr>
          <p:spPr bwMode="auto">
            <a:xfrm>
              <a:off x="4042" y="1193"/>
              <a:ext cx="108" cy="52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4" name="Rectangle 30"/>
            <p:cNvSpPr>
              <a:spLocks noChangeArrowheads="1"/>
            </p:cNvSpPr>
            <p:nvPr>
              <p:custDataLst>
                <p:tags r:id="rId122"/>
              </p:custDataLst>
            </p:nvPr>
          </p:nvSpPr>
          <p:spPr bwMode="auto">
            <a:xfrm>
              <a:off x="3533" y="815"/>
              <a:ext cx="1895" cy="693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5" name="Oval 31"/>
            <p:cNvSpPr>
              <a:spLocks noChangeArrowheads="1"/>
            </p:cNvSpPr>
            <p:nvPr>
              <p:custDataLst>
                <p:tags r:id="rId123"/>
              </p:custDataLst>
            </p:nvPr>
          </p:nvSpPr>
          <p:spPr bwMode="auto">
            <a:xfrm>
              <a:off x="5035" y="1085"/>
              <a:ext cx="164" cy="140"/>
            </a:xfrm>
            <a:prstGeom prst="ellipse">
              <a:avLst/>
            </a:prstGeom>
            <a:solidFill>
              <a:srgbClr val="7BA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536" name="Rectangle 32"/>
            <p:cNvSpPr>
              <a:spLocks noChangeArrowheads="1"/>
            </p:cNvSpPr>
            <p:nvPr>
              <p:custDataLst>
                <p:tags r:id="rId124"/>
              </p:custDataLst>
            </p:nvPr>
          </p:nvSpPr>
          <p:spPr bwMode="auto">
            <a:xfrm>
              <a:off x="3698" y="908"/>
              <a:ext cx="26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Call</a:t>
              </a:r>
            </a:p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1200" dirty="0"/>
            </a:p>
          </p:txBody>
        </p:sp>
        <p:sp>
          <p:nvSpPr>
            <p:cNvPr id="17537" name="Rectangle 33"/>
            <p:cNvSpPr>
              <a:spLocks noChangeArrowheads="1"/>
            </p:cNvSpPr>
            <p:nvPr>
              <p:custDataLst>
                <p:tags r:id="rId125"/>
              </p:custDataLst>
            </p:nvPr>
          </p:nvSpPr>
          <p:spPr bwMode="auto">
            <a:xfrm>
              <a:off x="3672" y="1187"/>
              <a:ext cx="3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Cancel</a:t>
              </a:r>
            </a:p>
            <a:p>
              <a:pPr algn="r"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1200" dirty="0"/>
            </a:p>
          </p:txBody>
        </p:sp>
      </p:grpSp>
      <p:sp>
        <p:nvSpPr>
          <p:cNvPr id="17414" name="Text Box 3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608640" y="2393952"/>
            <a:ext cx="299878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sz="1400" i="1" dirty="0"/>
              <a:t>1. Call button pressed – light turns on</a:t>
            </a:r>
          </a:p>
        </p:txBody>
      </p:sp>
      <p:grpSp>
        <p:nvGrpSpPr>
          <p:cNvPr id="17415" name="Group 35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5594351" y="2894014"/>
            <a:ext cx="3013075" cy="1420813"/>
            <a:chOff x="3524" y="1823"/>
            <a:chExt cx="1898" cy="895"/>
          </a:xfrm>
        </p:grpSpPr>
        <p:grpSp>
          <p:nvGrpSpPr>
            <p:cNvPr id="17500" name="Group 36"/>
            <p:cNvGrpSpPr>
              <a:grpSpLocks/>
            </p:cNvGrpSpPr>
            <p:nvPr/>
          </p:nvGrpSpPr>
          <p:grpSpPr bwMode="auto">
            <a:xfrm>
              <a:off x="3524" y="1823"/>
              <a:ext cx="1895" cy="693"/>
              <a:chOff x="3524" y="1792"/>
              <a:chExt cx="1895" cy="693"/>
            </a:xfrm>
          </p:grpSpPr>
          <p:sp>
            <p:nvSpPr>
              <p:cNvPr id="17502" name="Line 37"/>
              <p:cNvSpPr>
                <a:spLocks noChangeShapeType="1"/>
              </p:cNvSpPr>
              <p:nvPr>
                <p:custDataLst>
                  <p:tags r:id="rId91"/>
                </p:custDataLst>
              </p:nvPr>
            </p:nvSpPr>
            <p:spPr bwMode="auto">
              <a:xfrm>
                <a:off x="4186" y="1999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3" name="Line 38"/>
              <p:cNvSpPr>
                <a:spLocks noChangeShapeType="1"/>
              </p:cNvSpPr>
              <p:nvPr>
                <p:custDataLst>
                  <p:tags r:id="rId92"/>
                </p:custDataLst>
              </p:nvPr>
            </p:nvSpPr>
            <p:spPr bwMode="auto">
              <a:xfrm>
                <a:off x="4829" y="2140"/>
                <a:ext cx="153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4" name="Line 39"/>
              <p:cNvSpPr>
                <a:spLocks noChangeShapeType="1"/>
              </p:cNvSpPr>
              <p:nvPr>
                <p:custDataLst>
                  <p:tags r:id="rId93"/>
                </p:custDataLst>
              </p:nvPr>
            </p:nvSpPr>
            <p:spPr bwMode="auto">
              <a:xfrm>
                <a:off x="4186" y="2276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505" name="Rectangle 40"/>
              <p:cNvSpPr>
                <a:spLocks noChangeArrowheads="1"/>
              </p:cNvSpPr>
              <p:nvPr>
                <p:custDataLst>
                  <p:tags r:id="rId94"/>
                </p:custDataLst>
              </p:nvPr>
            </p:nvSpPr>
            <p:spPr bwMode="auto">
              <a:xfrm>
                <a:off x="4982" y="2010"/>
                <a:ext cx="255" cy="251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6" name="Rectangle 41"/>
              <p:cNvSpPr>
                <a:spLocks noChangeArrowheads="1"/>
              </p:cNvSpPr>
              <p:nvPr>
                <p:custDataLst>
                  <p:tags r:id="rId95"/>
                </p:custDataLst>
              </p:nvPr>
            </p:nvSpPr>
            <p:spPr bwMode="auto">
              <a:xfrm>
                <a:off x="4337" y="1949"/>
                <a:ext cx="494" cy="37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7" name="Rectangle 42"/>
              <p:cNvSpPr>
                <a:spLocks noChangeArrowheads="1"/>
              </p:cNvSpPr>
              <p:nvPr>
                <p:custDataLst>
                  <p:tags r:id="rId96"/>
                </p:custDataLst>
              </p:nvPr>
            </p:nvSpPr>
            <p:spPr bwMode="auto">
              <a:xfrm>
                <a:off x="3993" y="1949"/>
                <a:ext cx="193" cy="100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8" name="Rectangle 43"/>
              <p:cNvSpPr>
                <a:spLocks noChangeArrowheads="1"/>
              </p:cNvSpPr>
              <p:nvPr>
                <p:custDataLst>
                  <p:tags r:id="rId97"/>
                </p:custDataLst>
              </p:nvPr>
            </p:nvSpPr>
            <p:spPr bwMode="auto">
              <a:xfrm>
                <a:off x="4033" y="1903"/>
                <a:ext cx="108" cy="46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09" name="Rectangle 44"/>
              <p:cNvSpPr>
                <a:spLocks noChangeArrowheads="1"/>
              </p:cNvSpPr>
              <p:nvPr>
                <p:custDataLst>
                  <p:tags r:id="rId98"/>
                </p:custDataLst>
              </p:nvPr>
            </p:nvSpPr>
            <p:spPr bwMode="auto">
              <a:xfrm>
                <a:off x="3993" y="2222"/>
                <a:ext cx="193" cy="98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0" name="Rectangle 45"/>
              <p:cNvSpPr>
                <a:spLocks noChangeArrowheads="1"/>
              </p:cNvSpPr>
              <p:nvPr>
                <p:custDataLst>
                  <p:tags r:id="rId99"/>
                </p:custDataLst>
              </p:nvPr>
            </p:nvSpPr>
            <p:spPr bwMode="auto">
              <a:xfrm>
                <a:off x="4033" y="2170"/>
                <a:ext cx="108" cy="52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1" name="Rectangle 46"/>
              <p:cNvSpPr>
                <a:spLocks noChangeArrowheads="1"/>
              </p:cNvSpPr>
              <p:nvPr>
                <p:custDataLst>
                  <p:tags r:id="rId100"/>
                </p:custDataLst>
              </p:nvPr>
            </p:nvSpPr>
            <p:spPr bwMode="auto">
              <a:xfrm>
                <a:off x="3524" y="1792"/>
                <a:ext cx="1895" cy="69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512" name="Oval 47"/>
              <p:cNvSpPr>
                <a:spLocks noChangeArrowheads="1"/>
              </p:cNvSpPr>
              <p:nvPr>
                <p:custDataLst>
                  <p:tags r:id="rId101"/>
                </p:custDataLst>
              </p:nvPr>
            </p:nvSpPr>
            <p:spPr bwMode="auto">
              <a:xfrm>
                <a:off x="5026" y="2062"/>
                <a:ext cx="164" cy="140"/>
              </a:xfrm>
              <a:prstGeom prst="ellipse">
                <a:avLst/>
              </a:prstGeom>
              <a:solidFill>
                <a:srgbClr val="7BA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grpSp>
            <p:nvGrpSpPr>
              <p:cNvPr id="17513" name="Group 48"/>
              <p:cNvGrpSpPr>
                <a:grpSpLocks/>
              </p:cNvGrpSpPr>
              <p:nvPr/>
            </p:nvGrpSpPr>
            <p:grpSpPr bwMode="auto">
              <a:xfrm>
                <a:off x="4956" y="1946"/>
                <a:ext cx="301" cy="384"/>
                <a:chOff x="4206" y="2971"/>
                <a:chExt cx="237" cy="302"/>
              </a:xfrm>
            </p:grpSpPr>
            <p:sp>
              <p:nvSpPr>
                <p:cNvPr id="17518" name="Line 49"/>
                <p:cNvSpPr>
                  <a:spLocks noChangeShapeType="1"/>
                </p:cNvSpPr>
                <p:nvPr>
                  <p:custDataLst>
                    <p:tags r:id="rId106"/>
                  </p:custDataLst>
                </p:nvPr>
              </p:nvSpPr>
              <p:spPr bwMode="auto">
                <a:xfrm>
                  <a:off x="4206" y="3127"/>
                  <a:ext cx="237" cy="0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19" name="Line 50"/>
                <p:cNvSpPr>
                  <a:spLocks noChangeShapeType="1"/>
                </p:cNvSpPr>
                <p:nvPr>
                  <p:custDataLst>
                    <p:tags r:id="rId107"/>
                  </p:custDataLst>
                </p:nvPr>
              </p:nvSpPr>
              <p:spPr bwMode="auto">
                <a:xfrm flipV="1">
                  <a:off x="4325" y="2999"/>
                  <a:ext cx="0" cy="256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0" name="Line 51"/>
                <p:cNvSpPr>
                  <a:spLocks noChangeShapeType="1"/>
                </p:cNvSpPr>
                <p:nvPr>
                  <p:custDataLst>
                    <p:tags r:id="rId108"/>
                  </p:custDataLst>
                </p:nvPr>
              </p:nvSpPr>
              <p:spPr bwMode="auto">
                <a:xfrm>
                  <a:off x="4206" y="2981"/>
                  <a:ext cx="219" cy="274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1" name="Line 52"/>
                <p:cNvSpPr>
                  <a:spLocks noChangeShapeType="1"/>
                </p:cNvSpPr>
                <p:nvPr>
                  <p:custDataLst>
                    <p:tags r:id="rId109"/>
                  </p:custDataLst>
                </p:nvPr>
              </p:nvSpPr>
              <p:spPr bwMode="auto">
                <a:xfrm flipH="1">
                  <a:off x="4215" y="2971"/>
                  <a:ext cx="228" cy="302"/>
                </a:xfrm>
                <a:prstGeom prst="line">
                  <a:avLst/>
                </a:prstGeom>
                <a:noFill/>
                <a:ln w="9525">
                  <a:solidFill>
                    <a:schemeClr val="accent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7522" name="Oval 53"/>
                <p:cNvSpPr>
                  <a:spLocks noChangeArrowheads="1"/>
                </p:cNvSpPr>
                <p:nvPr>
                  <p:custDataLst>
                    <p:tags r:id="rId110"/>
                  </p:custDataLst>
                </p:nvPr>
              </p:nvSpPr>
              <p:spPr bwMode="auto">
                <a:xfrm>
                  <a:off x="4242" y="3034"/>
                  <a:ext cx="160" cy="180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accent1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/>
                  <a:endParaRPr lang="en-US" altLang="en-US" dirty="0"/>
                </a:p>
              </p:txBody>
            </p:sp>
          </p:grpSp>
          <p:sp>
            <p:nvSpPr>
              <p:cNvPr id="17514" name="Rectangle 54"/>
              <p:cNvSpPr>
                <a:spLocks noChangeArrowheads="1"/>
              </p:cNvSpPr>
              <p:nvPr>
                <p:custDataLst>
                  <p:tags r:id="rId102"/>
                </p:custDataLst>
              </p:nvPr>
            </p:nvSpPr>
            <p:spPr bwMode="auto">
              <a:xfrm>
                <a:off x="4422" y="2023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Bit</a:t>
                </a:r>
              </a:p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Storage</a:t>
                </a:r>
                <a:endParaRPr lang="en-US" altLang="en-US" sz="1200" dirty="0"/>
              </a:p>
            </p:txBody>
          </p:sp>
          <p:sp>
            <p:nvSpPr>
              <p:cNvPr id="17515" name="Rectangle 55"/>
              <p:cNvSpPr>
                <a:spLocks noChangeArrowheads="1"/>
              </p:cNvSpPr>
              <p:nvPr>
                <p:custDataLst>
                  <p:tags r:id="rId103"/>
                </p:custDataLst>
              </p:nvPr>
            </p:nvSpPr>
            <p:spPr bwMode="auto">
              <a:xfrm>
                <a:off x="4933" y="1873"/>
                <a:ext cx="3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Blue light</a:t>
                </a:r>
                <a:endParaRPr lang="en-US" altLang="en-US" sz="1200" dirty="0"/>
              </a:p>
            </p:txBody>
          </p:sp>
          <p:sp>
            <p:nvSpPr>
              <p:cNvPr id="17516" name="Rectangle 56"/>
              <p:cNvSpPr>
                <a:spLocks noChangeArrowheads="1"/>
              </p:cNvSpPr>
              <p:nvPr>
                <p:custDataLst>
                  <p:tags r:id="rId104"/>
                </p:custDataLst>
              </p:nvPr>
            </p:nvSpPr>
            <p:spPr bwMode="auto">
              <a:xfrm>
                <a:off x="3698" y="1875"/>
                <a:ext cx="26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Call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  <p:sp>
            <p:nvSpPr>
              <p:cNvPr id="17517" name="Rectangle 57"/>
              <p:cNvSpPr>
                <a:spLocks noChangeArrowheads="1"/>
              </p:cNvSpPr>
              <p:nvPr>
                <p:custDataLst>
                  <p:tags r:id="rId105"/>
                </p:custDataLst>
              </p:nvPr>
            </p:nvSpPr>
            <p:spPr bwMode="auto">
              <a:xfrm>
                <a:off x="3672" y="2154"/>
                <a:ext cx="30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Cancel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</p:grpSp>
        <p:sp>
          <p:nvSpPr>
            <p:cNvPr id="17501" name="Text Box 58"/>
            <p:cNvSpPr txBox="1"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3533" y="2524"/>
              <a:ext cx="188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i="1" dirty="0"/>
                <a:t>2. Call button released – light </a:t>
              </a:r>
              <a:r>
                <a:rPr lang="en-US" altLang="en-US" sz="1400" b="1" i="1" dirty="0"/>
                <a:t>stays on</a:t>
              </a:r>
            </a:p>
          </p:txBody>
        </p:sp>
      </p:grpSp>
      <p:grpSp>
        <p:nvGrpSpPr>
          <p:cNvPr id="17416" name="Group 59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545140" y="4557716"/>
            <a:ext cx="3125787" cy="1430338"/>
            <a:chOff x="3493" y="2871"/>
            <a:chExt cx="1969" cy="901"/>
          </a:xfrm>
        </p:grpSpPr>
        <p:grpSp>
          <p:nvGrpSpPr>
            <p:cNvPr id="17483" name="Group 60"/>
            <p:cNvGrpSpPr>
              <a:grpSpLocks/>
            </p:cNvGrpSpPr>
            <p:nvPr/>
          </p:nvGrpSpPr>
          <p:grpSpPr bwMode="auto">
            <a:xfrm>
              <a:off x="3524" y="2871"/>
              <a:ext cx="1895" cy="693"/>
              <a:chOff x="3524" y="2697"/>
              <a:chExt cx="1895" cy="693"/>
            </a:xfrm>
          </p:grpSpPr>
          <p:sp>
            <p:nvSpPr>
              <p:cNvPr id="17485" name="Line 61"/>
              <p:cNvSpPr>
                <a:spLocks noChangeShapeType="1"/>
              </p:cNvSpPr>
              <p:nvPr>
                <p:custDataLst>
                  <p:tags r:id="rId75"/>
                </p:custDataLst>
              </p:nvPr>
            </p:nvSpPr>
            <p:spPr bwMode="auto">
              <a:xfrm>
                <a:off x="4186" y="2904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6" name="Line 62"/>
              <p:cNvSpPr>
                <a:spLocks noChangeShapeType="1"/>
              </p:cNvSpPr>
              <p:nvPr>
                <p:custDataLst>
                  <p:tags r:id="rId76"/>
                </p:custDataLst>
              </p:nvPr>
            </p:nvSpPr>
            <p:spPr bwMode="auto">
              <a:xfrm>
                <a:off x="4829" y="3045"/>
                <a:ext cx="153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7" name="Line 63"/>
              <p:cNvSpPr>
                <a:spLocks noChangeShapeType="1"/>
              </p:cNvSpPr>
              <p:nvPr>
                <p:custDataLst>
                  <p:tags r:id="rId77"/>
                </p:custDataLst>
              </p:nvPr>
            </p:nvSpPr>
            <p:spPr bwMode="auto">
              <a:xfrm>
                <a:off x="4186" y="3181"/>
                <a:ext cx="148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488" name="Rectangle 64"/>
              <p:cNvSpPr>
                <a:spLocks noChangeArrowhead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4982" y="2915"/>
                <a:ext cx="255" cy="251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89" name="Rectangle 65"/>
              <p:cNvSpPr>
                <a:spLocks noChangeArrowhead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4337" y="2854"/>
                <a:ext cx="494" cy="37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0" name="Rectangle 66"/>
              <p:cNvSpPr>
                <a:spLocks noChangeArrowhead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3993" y="2854"/>
                <a:ext cx="193" cy="100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1" name="Rectangle 67"/>
              <p:cNvSpPr>
                <a:spLocks noChangeArrowheads="1"/>
              </p:cNvSpPr>
              <p:nvPr>
                <p:custDataLst>
                  <p:tags r:id="rId81"/>
                </p:custDataLst>
              </p:nvPr>
            </p:nvSpPr>
            <p:spPr bwMode="auto">
              <a:xfrm>
                <a:off x="4033" y="2808"/>
                <a:ext cx="108" cy="46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2" name="Rectangle 68"/>
              <p:cNvSpPr>
                <a:spLocks noChangeArrowheads="1"/>
              </p:cNvSpPr>
              <p:nvPr>
                <p:custDataLst>
                  <p:tags r:id="rId82"/>
                </p:custDataLst>
              </p:nvPr>
            </p:nvSpPr>
            <p:spPr bwMode="auto">
              <a:xfrm>
                <a:off x="3993" y="3127"/>
                <a:ext cx="193" cy="98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3" name="Rectangle 69"/>
              <p:cNvSpPr>
                <a:spLocks noChangeArrowheads="1"/>
              </p:cNvSpPr>
              <p:nvPr>
                <p:custDataLst>
                  <p:tags r:id="rId83"/>
                </p:custDataLst>
              </p:nvPr>
            </p:nvSpPr>
            <p:spPr bwMode="auto">
              <a:xfrm>
                <a:off x="4033" y="3075"/>
                <a:ext cx="108" cy="52"/>
              </a:xfrm>
              <a:prstGeom prst="rect">
                <a:avLst/>
              </a:prstGeom>
              <a:solidFill>
                <a:srgbClr val="0078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4" name="Rectangle 70"/>
              <p:cNvSpPr>
                <a:spLocks noChangeArrowheads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3524" y="2697"/>
                <a:ext cx="1895" cy="693"/>
              </a:xfrm>
              <a:prstGeom prst="rect">
                <a:avLst/>
              </a:prstGeom>
              <a:noFill/>
              <a:ln w="11113">
                <a:solidFill>
                  <a:srgbClr val="0078C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5" name="Oval 71"/>
              <p:cNvSpPr>
                <a:spLocks noChangeArrowheads="1"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5026" y="2967"/>
                <a:ext cx="164" cy="140"/>
              </a:xfrm>
              <a:prstGeom prst="ellipse">
                <a:avLst/>
              </a:prstGeom>
              <a:solidFill>
                <a:srgbClr val="7BA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endParaRPr lang="en-US" altLang="en-US" dirty="0"/>
              </a:p>
            </p:txBody>
          </p:sp>
          <p:sp>
            <p:nvSpPr>
              <p:cNvPr id="17496" name="Rectangle 72"/>
              <p:cNvSpPr>
                <a:spLocks noChangeArrowheads="1"/>
              </p:cNvSpPr>
              <p:nvPr>
                <p:custDataLst>
                  <p:tags r:id="rId86"/>
                </p:custDataLst>
              </p:nvPr>
            </p:nvSpPr>
            <p:spPr bwMode="auto">
              <a:xfrm>
                <a:off x="4422" y="2920"/>
                <a:ext cx="338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Bit</a:t>
                </a:r>
              </a:p>
              <a:p>
                <a:pPr algn="ct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Storage</a:t>
                </a:r>
                <a:endParaRPr lang="en-US" altLang="en-US" sz="1200" dirty="0"/>
              </a:p>
            </p:txBody>
          </p:sp>
          <p:sp>
            <p:nvSpPr>
              <p:cNvPr id="17497" name="Rectangle 73"/>
              <p:cNvSpPr>
                <a:spLocks noChangeArrowheads="1"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4933" y="2787"/>
                <a:ext cx="3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Blue light</a:t>
                </a:r>
                <a:endParaRPr lang="en-US" altLang="en-US" sz="1200" dirty="0"/>
              </a:p>
            </p:txBody>
          </p:sp>
          <p:sp>
            <p:nvSpPr>
              <p:cNvPr id="17498" name="Rectangle 74"/>
              <p:cNvSpPr>
                <a:spLocks noChangeArrowheads="1"/>
              </p:cNvSpPr>
              <p:nvPr>
                <p:custDataLst>
                  <p:tags r:id="rId88"/>
                </p:custDataLst>
              </p:nvPr>
            </p:nvSpPr>
            <p:spPr bwMode="auto">
              <a:xfrm>
                <a:off x="3698" y="2783"/>
                <a:ext cx="26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Call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  <p:sp>
            <p:nvSpPr>
              <p:cNvPr id="17499" name="Rectangle 75"/>
              <p:cNvSpPr>
                <a:spLocks noChangeArrowheads="1"/>
              </p:cNvSpPr>
              <p:nvPr>
                <p:custDataLst>
                  <p:tags r:id="rId89"/>
                </p:custDataLst>
              </p:nvPr>
            </p:nvSpPr>
            <p:spPr bwMode="auto">
              <a:xfrm>
                <a:off x="3672" y="3062"/>
                <a:ext cx="30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Cancel</a:t>
                </a:r>
              </a:p>
              <a:p>
                <a:pPr algn="r" eaLnBrk="1" hangingPunct="1"/>
                <a:r>
                  <a:rPr lang="en-US" altLang="en-US" sz="1200" dirty="0">
                    <a:solidFill>
                      <a:srgbClr val="000000"/>
                    </a:solidFill>
                    <a:latin typeface="Myriad Roman" charset="0"/>
                  </a:rPr>
                  <a:t>button</a:t>
                </a:r>
                <a:endParaRPr lang="en-US" altLang="en-US" sz="1200" dirty="0"/>
              </a:p>
            </p:txBody>
          </p:sp>
        </p:grpSp>
        <p:sp>
          <p:nvSpPr>
            <p:cNvPr id="17484" name="Text Box 76"/>
            <p:cNvSpPr txBox="1"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3493" y="3578"/>
              <a:ext cx="196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US" altLang="en-US" sz="1400" i="1" dirty="0"/>
                <a:t>3. Cancel button pressed – light turns off</a:t>
              </a:r>
              <a:endParaRPr lang="en-US" altLang="en-US" sz="1400" b="1" i="1" dirty="0"/>
            </a:p>
          </p:txBody>
        </p:sp>
      </p:grpSp>
      <p:grpSp>
        <p:nvGrpSpPr>
          <p:cNvPr id="17417" name="Group 77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6192838" y="4873626"/>
            <a:ext cx="400050" cy="376239"/>
            <a:chOff x="3717" y="1680"/>
            <a:chExt cx="252" cy="237"/>
          </a:xfrm>
        </p:grpSpPr>
        <p:sp>
          <p:nvSpPr>
            <p:cNvPr id="17469" name="Freeform 78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0" name="Freeform 79"/>
            <p:cNvSpPr>
              <a:spLocks/>
            </p:cNvSpPr>
            <p:nvPr>
              <p:custDataLst>
                <p:tags r:id="rId61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1" name="Freeform 80"/>
            <p:cNvSpPr>
              <a:spLocks/>
            </p:cNvSpPr>
            <p:nvPr>
              <p:custDataLst>
                <p:tags r:id="rId62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2" name="Freeform 81"/>
            <p:cNvSpPr>
              <a:spLocks/>
            </p:cNvSpPr>
            <p:nvPr>
              <p:custDataLst>
                <p:tags r:id="rId63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3" name="Freeform 82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4" name="Freeform 83"/>
            <p:cNvSpPr>
              <a:spLocks/>
            </p:cNvSpPr>
            <p:nvPr>
              <p:custDataLst>
                <p:tags r:id="rId65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5" name="Freeform 84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6" name="Freeform 85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7" name="Freeform 86"/>
            <p:cNvSpPr>
              <a:spLocks/>
            </p:cNvSpPr>
            <p:nvPr>
              <p:custDataLst>
                <p:tags r:id="rId68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w 45"/>
                <a:gd name="T7" fmla="*/ 25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8" name="Freeform 87"/>
            <p:cNvSpPr>
              <a:spLocks/>
            </p:cNvSpPr>
            <p:nvPr>
              <p:custDataLst>
                <p:tags r:id="rId69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79" name="Freeform 88"/>
            <p:cNvSpPr>
              <a:spLocks/>
            </p:cNvSpPr>
            <p:nvPr>
              <p:custDataLst>
                <p:tags r:id="rId70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0" name="Freeform 89"/>
            <p:cNvSpPr>
              <a:spLocks/>
            </p:cNvSpPr>
            <p:nvPr>
              <p:custDataLst>
                <p:tags r:id="rId71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1" name="Freeform 90"/>
            <p:cNvSpPr>
              <a:spLocks/>
            </p:cNvSpPr>
            <p:nvPr>
              <p:custDataLst>
                <p:tags r:id="rId72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82" name="Freeform 91"/>
            <p:cNvSpPr>
              <a:spLocks/>
            </p:cNvSpPr>
            <p:nvPr>
              <p:custDataLst>
                <p:tags r:id="rId73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7418" name="Group 92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7896225" y="1566863"/>
            <a:ext cx="477838" cy="609600"/>
            <a:chOff x="4206" y="2971"/>
            <a:chExt cx="237" cy="302"/>
          </a:xfrm>
        </p:grpSpPr>
        <p:sp>
          <p:nvSpPr>
            <p:cNvPr id="17464" name="Line 93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4206" y="3127"/>
              <a:ext cx="237" cy="0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5" name="Line 94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 flipV="1">
              <a:off x="4325" y="2999"/>
              <a:ext cx="0" cy="256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6" name="Line 95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4206" y="2981"/>
              <a:ext cx="219" cy="274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7" name="Line 96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>
              <a:off x="4215" y="2971"/>
              <a:ext cx="228" cy="302"/>
            </a:xfrm>
            <a:prstGeom prst="line">
              <a:avLst/>
            </a:prstGeom>
            <a:noFill/>
            <a:ln w="952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8" name="Oval 97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242" y="3034"/>
              <a:ext cx="160" cy="18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grpSp>
        <p:nvGrpSpPr>
          <p:cNvPr id="17419" name="Group 98"/>
          <p:cNvGrpSpPr>
            <a:grpSpLocks/>
          </p:cNvGrpSpPr>
          <p:nvPr>
            <p:custDataLst>
              <p:tags r:id="rId10"/>
            </p:custDataLst>
          </p:nvPr>
        </p:nvGrpSpPr>
        <p:grpSpPr bwMode="auto">
          <a:xfrm>
            <a:off x="6207125" y="1185864"/>
            <a:ext cx="400050" cy="376237"/>
            <a:chOff x="3717" y="1680"/>
            <a:chExt cx="252" cy="237"/>
          </a:xfrm>
        </p:grpSpPr>
        <p:sp>
          <p:nvSpPr>
            <p:cNvPr id="17450" name="Freeform 99"/>
            <p:cNvSpPr>
              <a:spLocks/>
            </p:cNvSpPr>
            <p:nvPr>
              <p:custDataLst>
                <p:tags r:id="rId41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solidFill>
              <a:srgbClr val="FFFF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1" name="Freeform 100"/>
            <p:cNvSpPr>
              <a:spLocks/>
            </p:cNvSpPr>
            <p:nvPr>
              <p:custDataLst>
                <p:tags r:id="rId42"/>
              </p:custDataLst>
            </p:nvPr>
          </p:nvSpPr>
          <p:spPr bwMode="auto">
            <a:xfrm>
              <a:off x="3717" y="1680"/>
              <a:ext cx="252" cy="237"/>
            </a:xfrm>
            <a:custGeom>
              <a:avLst/>
              <a:gdLst>
                <a:gd name="T0" fmla="*/ 98 w 121"/>
                <a:gd name="T1" fmla="*/ 0 h 123"/>
                <a:gd name="T2" fmla="*/ 196 w 121"/>
                <a:gd name="T3" fmla="*/ 125 h 123"/>
                <a:gd name="T4" fmla="*/ 204 w 121"/>
                <a:gd name="T5" fmla="*/ 137 h 123"/>
                <a:gd name="T6" fmla="*/ 231 w 121"/>
                <a:gd name="T7" fmla="*/ 171 h 123"/>
                <a:gd name="T8" fmla="*/ 202 w 121"/>
                <a:gd name="T9" fmla="*/ 224 h 123"/>
                <a:gd name="T10" fmla="*/ 137 w 121"/>
                <a:gd name="T11" fmla="*/ 208 h 123"/>
                <a:gd name="T12" fmla="*/ 83 w 121"/>
                <a:gd name="T13" fmla="*/ 152 h 123"/>
                <a:gd name="T14" fmla="*/ 0 w 121"/>
                <a:gd name="T15" fmla="*/ 71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21" h="123">
                  <a:moveTo>
                    <a:pt x="47" y="0"/>
                  </a:moveTo>
                  <a:cubicBezTo>
                    <a:pt x="94" y="65"/>
                    <a:pt x="94" y="65"/>
                    <a:pt x="94" y="65"/>
                  </a:cubicBezTo>
                  <a:cubicBezTo>
                    <a:pt x="96" y="69"/>
                    <a:pt x="98" y="71"/>
                    <a:pt x="98" y="71"/>
                  </a:cubicBezTo>
                  <a:cubicBezTo>
                    <a:pt x="108" y="82"/>
                    <a:pt x="111" y="89"/>
                    <a:pt x="111" y="89"/>
                  </a:cubicBezTo>
                  <a:cubicBezTo>
                    <a:pt x="121" y="105"/>
                    <a:pt x="97" y="116"/>
                    <a:pt x="97" y="116"/>
                  </a:cubicBezTo>
                  <a:cubicBezTo>
                    <a:pt x="81" y="123"/>
                    <a:pt x="66" y="108"/>
                    <a:pt x="66" y="108"/>
                  </a:cubicBezTo>
                  <a:cubicBezTo>
                    <a:pt x="51" y="96"/>
                    <a:pt x="40" y="79"/>
                    <a:pt x="40" y="79"/>
                  </a:cubicBezTo>
                  <a:cubicBezTo>
                    <a:pt x="28" y="62"/>
                    <a:pt x="0" y="37"/>
                    <a:pt x="0" y="37"/>
                  </a:cubicBez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2" name="Freeform 101"/>
            <p:cNvSpPr>
              <a:spLocks/>
            </p:cNvSpPr>
            <p:nvPr>
              <p:custDataLst>
                <p:tags r:id="rId43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3" name="Freeform 10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3819" y="1761"/>
              <a:ext cx="45" cy="35"/>
            </a:xfrm>
            <a:custGeom>
              <a:avLst/>
              <a:gdLst>
                <a:gd name="T0" fmla="*/ 0 w 22"/>
                <a:gd name="T1" fmla="*/ 35 h 18"/>
                <a:gd name="T2" fmla="*/ 27 w 22"/>
                <a:gd name="T3" fmla="*/ 10 h 18"/>
                <a:gd name="T4" fmla="*/ 45 w 22"/>
                <a:gd name="T5" fmla="*/ 0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" h="18">
                  <a:moveTo>
                    <a:pt x="0" y="18"/>
                  </a:move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9" y="0"/>
                    <a:pt x="22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4" name="Freeform 10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5" name="Freeform 104"/>
            <p:cNvSpPr>
              <a:spLocks/>
            </p:cNvSpPr>
            <p:nvPr>
              <p:custDataLst>
                <p:tags r:id="rId46"/>
              </p:custDataLst>
            </p:nvPr>
          </p:nvSpPr>
          <p:spPr bwMode="auto">
            <a:xfrm>
              <a:off x="3850" y="1773"/>
              <a:ext cx="22" cy="15"/>
            </a:xfrm>
            <a:custGeom>
              <a:avLst/>
              <a:gdLst>
                <a:gd name="T0" fmla="*/ 0 w 10"/>
                <a:gd name="T1" fmla="*/ 15 h 8"/>
                <a:gd name="T2" fmla="*/ 22 w 10"/>
                <a:gd name="T3" fmla="*/ 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" h="8">
                  <a:moveTo>
                    <a:pt x="0" y="8"/>
                  </a:moveTo>
                  <a:cubicBezTo>
                    <a:pt x="0" y="8"/>
                    <a:pt x="4" y="2"/>
                    <a:pt x="10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6" name="Freeform 105"/>
            <p:cNvSpPr>
              <a:spLocks/>
            </p:cNvSpPr>
            <p:nvPr>
              <p:custDataLst>
                <p:tags r:id="rId47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solidFill>
              <a:srgbClr val="FFFFFF"/>
            </a:solidFill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7" name="Freeform 106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3840" y="1783"/>
              <a:ext cx="35" cy="16"/>
            </a:xfrm>
            <a:custGeom>
              <a:avLst/>
              <a:gdLst>
                <a:gd name="T0" fmla="*/ 0 w 17"/>
                <a:gd name="T1" fmla="*/ 16 h 9"/>
                <a:gd name="T2" fmla="*/ 35 w 17"/>
                <a:gd name="T3" fmla="*/ 0 h 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" h="9">
                  <a:moveTo>
                    <a:pt x="0" y="9"/>
                  </a:moveTo>
                  <a:cubicBezTo>
                    <a:pt x="0" y="9"/>
                    <a:pt x="11" y="6"/>
                    <a:pt x="17" y="0"/>
                  </a:cubicBez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8" name="Freeform 107"/>
            <p:cNvSpPr>
              <a:spLocks/>
            </p:cNvSpPr>
            <p:nvPr>
              <p:custDataLst>
                <p:tags r:id="rId49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w 45"/>
                <a:gd name="T7" fmla="*/ 25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59" name="Freeform 108"/>
            <p:cNvSpPr>
              <a:spLocks/>
            </p:cNvSpPr>
            <p:nvPr>
              <p:custDataLst>
                <p:tags r:id="rId50"/>
              </p:custDataLst>
            </p:nvPr>
          </p:nvSpPr>
          <p:spPr bwMode="auto">
            <a:xfrm>
              <a:off x="3830" y="1788"/>
              <a:ext cx="54" cy="25"/>
            </a:xfrm>
            <a:custGeom>
              <a:avLst/>
              <a:gdLst>
                <a:gd name="T0" fmla="*/ 0 w 45"/>
                <a:gd name="T1" fmla="*/ 25 h 22"/>
                <a:gd name="T2" fmla="*/ 20 w 45"/>
                <a:gd name="T3" fmla="*/ 19 h 22"/>
                <a:gd name="T4" fmla="*/ 54 w 45"/>
                <a:gd name="T5" fmla="*/ 0 h 2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" h="22">
                  <a:moveTo>
                    <a:pt x="0" y="22"/>
                  </a:moveTo>
                  <a:lnTo>
                    <a:pt x="17" y="17"/>
                  </a:lnTo>
                  <a:lnTo>
                    <a:pt x="45" y="0"/>
                  </a:lnTo>
                </a:path>
              </a:pathLst>
            </a:custGeom>
            <a:noFill/>
            <a:ln w="15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0" name="Freeform 109"/>
            <p:cNvSpPr>
              <a:spLocks/>
            </p:cNvSpPr>
            <p:nvPr>
              <p:custDataLst>
                <p:tags r:id="rId51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1" name="Freeform 110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3869" y="1848"/>
              <a:ext cx="90" cy="48"/>
            </a:xfrm>
            <a:custGeom>
              <a:avLst/>
              <a:gdLst>
                <a:gd name="T0" fmla="*/ 82 w 43"/>
                <a:gd name="T1" fmla="*/ 8 h 25"/>
                <a:gd name="T2" fmla="*/ 65 w 43"/>
                <a:gd name="T3" fmla="*/ 23 h 25"/>
                <a:gd name="T4" fmla="*/ 44 w 43"/>
                <a:gd name="T5" fmla="*/ 36 h 25"/>
                <a:gd name="T6" fmla="*/ 17 w 43"/>
                <a:gd name="T7" fmla="*/ 36 h 25"/>
                <a:gd name="T8" fmla="*/ 0 w 43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25">
                  <a:moveTo>
                    <a:pt x="39" y="4"/>
                  </a:moveTo>
                  <a:cubicBezTo>
                    <a:pt x="39" y="4"/>
                    <a:pt x="43" y="5"/>
                    <a:pt x="31" y="12"/>
                  </a:cubicBezTo>
                  <a:cubicBezTo>
                    <a:pt x="31" y="12"/>
                    <a:pt x="28" y="14"/>
                    <a:pt x="21" y="19"/>
                  </a:cubicBezTo>
                  <a:cubicBezTo>
                    <a:pt x="21" y="19"/>
                    <a:pt x="13" y="25"/>
                    <a:pt x="8" y="19"/>
                  </a:cubicBezTo>
                  <a:cubicBezTo>
                    <a:pt x="8" y="19"/>
                    <a:pt x="1" y="8"/>
                    <a:pt x="0" y="0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2" name="Freeform 111"/>
            <p:cNvSpPr>
              <a:spLocks/>
            </p:cNvSpPr>
            <p:nvPr>
              <p:custDataLst>
                <p:tags r:id="rId53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solidFill>
              <a:srgbClr val="FFFF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63" name="Freeform 112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3869" y="1813"/>
              <a:ext cx="51" cy="28"/>
            </a:xfrm>
            <a:custGeom>
              <a:avLst/>
              <a:gdLst>
                <a:gd name="T0" fmla="*/ 0 w 24"/>
                <a:gd name="T1" fmla="*/ 28 h 15"/>
                <a:gd name="T2" fmla="*/ 51 w 24"/>
                <a:gd name="T3" fmla="*/ 6 h 1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4" h="15">
                  <a:moveTo>
                    <a:pt x="0" y="15"/>
                  </a:moveTo>
                  <a:cubicBezTo>
                    <a:pt x="0" y="15"/>
                    <a:pt x="13" y="0"/>
                    <a:pt x="24" y="3"/>
                  </a:cubicBez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46353" name="Rectangle 11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4665" y="3271839"/>
            <a:ext cx="5715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dirty="0">
                <a:latin typeface="Arial" pitchFamily="34" charset="0"/>
              </a:rPr>
              <a:t>SR latch implementation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800" dirty="0">
                <a:latin typeface="Arial" pitchFamily="34" charset="0"/>
              </a:rPr>
              <a:t>Call=1 : sets Q to 1 and keeps it at 1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1800" dirty="0">
                <a:latin typeface="Arial" pitchFamily="34" charset="0"/>
              </a:rPr>
              <a:t>Cancel=1 : resets Q to 0</a:t>
            </a:r>
          </a:p>
        </p:txBody>
      </p:sp>
      <p:grpSp>
        <p:nvGrpSpPr>
          <p:cNvPr id="12" name="Group 114"/>
          <p:cNvGrpSpPr>
            <a:grpSpLocks/>
          </p:cNvGrpSpPr>
          <p:nvPr>
            <p:custDataLst>
              <p:tags r:id="rId12"/>
            </p:custDataLst>
          </p:nvPr>
        </p:nvGrpSpPr>
        <p:grpSpPr bwMode="auto">
          <a:xfrm>
            <a:off x="974725" y="4724401"/>
            <a:ext cx="4165600" cy="1952625"/>
            <a:chOff x="3241" y="1757"/>
            <a:chExt cx="1771" cy="940"/>
          </a:xfrm>
        </p:grpSpPr>
        <p:sp>
          <p:nvSpPr>
            <p:cNvPr id="17422" name="Rectangle 11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769" y="1757"/>
              <a:ext cx="803" cy="888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3" name="Line 116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3592" y="1884"/>
              <a:ext cx="4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4" name="Line 117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>
              <a:off x="4331" y="1948"/>
              <a:ext cx="1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5" name="Oval 1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433" y="1929"/>
              <a:ext cx="35" cy="38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6" name="Oval 119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433" y="2423"/>
              <a:ext cx="35" cy="35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7" name="Oval 120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293" y="1929"/>
              <a:ext cx="36" cy="38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28" name="Freeform 121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4036" y="1823"/>
              <a:ext cx="255" cy="250"/>
            </a:xfrm>
            <a:custGeom>
              <a:avLst/>
              <a:gdLst>
                <a:gd name="T0" fmla="*/ 255 w 108"/>
                <a:gd name="T1" fmla="*/ 125 h 106"/>
                <a:gd name="T2" fmla="*/ 0 w 108"/>
                <a:gd name="T3" fmla="*/ 250 h 106"/>
                <a:gd name="T4" fmla="*/ 38 w 108"/>
                <a:gd name="T5" fmla="*/ 127 h 106"/>
                <a:gd name="T6" fmla="*/ 38 w 108"/>
                <a:gd name="T7" fmla="*/ 123 h 106"/>
                <a:gd name="T8" fmla="*/ 0 w 108"/>
                <a:gd name="T9" fmla="*/ 0 h 106"/>
                <a:gd name="T10" fmla="*/ 255 w 108"/>
                <a:gd name="T11" fmla="*/ 125 h 1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06">
                  <a:moveTo>
                    <a:pt x="108" y="53"/>
                  </a:moveTo>
                  <a:cubicBezTo>
                    <a:pt x="108" y="53"/>
                    <a:pt x="82" y="106"/>
                    <a:pt x="0" y="106"/>
                  </a:cubicBezTo>
                  <a:cubicBezTo>
                    <a:pt x="0" y="106"/>
                    <a:pt x="16" y="101"/>
                    <a:pt x="16" y="54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"/>
                    <a:pt x="0" y="0"/>
                    <a:pt x="0" y="0"/>
                  </a:cubicBezTo>
                  <a:cubicBezTo>
                    <a:pt x="82" y="0"/>
                    <a:pt x="108" y="53"/>
                    <a:pt x="108" y="53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29" name="Line 122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3592" y="2503"/>
              <a:ext cx="47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0" name="Line 123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331" y="2442"/>
              <a:ext cx="42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1" name="Oval 124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293" y="2423"/>
              <a:ext cx="36" cy="35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32" name="Freeform 125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4036" y="2314"/>
              <a:ext cx="255" cy="253"/>
            </a:xfrm>
            <a:custGeom>
              <a:avLst/>
              <a:gdLst>
                <a:gd name="T0" fmla="*/ 255 w 108"/>
                <a:gd name="T1" fmla="*/ 125 h 107"/>
                <a:gd name="T2" fmla="*/ 0 w 108"/>
                <a:gd name="T3" fmla="*/ 0 h 107"/>
                <a:gd name="T4" fmla="*/ 38 w 108"/>
                <a:gd name="T5" fmla="*/ 125 h 107"/>
                <a:gd name="T6" fmla="*/ 38 w 108"/>
                <a:gd name="T7" fmla="*/ 128 h 107"/>
                <a:gd name="T8" fmla="*/ 0 w 108"/>
                <a:gd name="T9" fmla="*/ 253 h 107"/>
                <a:gd name="T10" fmla="*/ 255 w 108"/>
                <a:gd name="T11" fmla="*/ 125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8" h="107">
                  <a:moveTo>
                    <a:pt x="108" y="53"/>
                  </a:moveTo>
                  <a:cubicBezTo>
                    <a:pt x="108" y="53"/>
                    <a:pt x="82" y="0"/>
                    <a:pt x="0" y="0"/>
                  </a:cubicBezTo>
                  <a:cubicBezTo>
                    <a:pt x="0" y="0"/>
                    <a:pt x="16" y="6"/>
                    <a:pt x="16" y="53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101"/>
                    <a:pt x="0" y="107"/>
                    <a:pt x="0" y="107"/>
                  </a:cubicBezTo>
                  <a:cubicBezTo>
                    <a:pt x="82" y="107"/>
                    <a:pt x="108" y="53"/>
                    <a:pt x="108" y="53"/>
                  </a:cubicBezTo>
                  <a:close/>
                </a:path>
              </a:pathLst>
            </a:custGeom>
            <a:solidFill>
              <a:srgbClr val="FFFFFF"/>
            </a:solidFill>
            <a:ln w="11113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3" name="Freeform 126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868" y="1950"/>
              <a:ext cx="584" cy="428"/>
            </a:xfrm>
            <a:custGeom>
              <a:avLst/>
              <a:gdLst>
                <a:gd name="T0" fmla="*/ 584 w 584"/>
                <a:gd name="T1" fmla="*/ 0 h 428"/>
                <a:gd name="T2" fmla="*/ 584 w 584"/>
                <a:gd name="T3" fmla="*/ 163 h 428"/>
                <a:gd name="T4" fmla="*/ 0 w 584"/>
                <a:gd name="T5" fmla="*/ 327 h 428"/>
                <a:gd name="T6" fmla="*/ 0 w 584"/>
                <a:gd name="T7" fmla="*/ 428 h 428"/>
                <a:gd name="T8" fmla="*/ 201 w 584"/>
                <a:gd name="T9" fmla="*/ 428 h 4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4" h="428">
                  <a:moveTo>
                    <a:pt x="584" y="0"/>
                  </a:moveTo>
                  <a:lnTo>
                    <a:pt x="584" y="163"/>
                  </a:lnTo>
                  <a:lnTo>
                    <a:pt x="0" y="327"/>
                  </a:lnTo>
                  <a:lnTo>
                    <a:pt x="0" y="428"/>
                  </a:lnTo>
                  <a:lnTo>
                    <a:pt x="201" y="428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4" name="Freeform 127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3868" y="2010"/>
              <a:ext cx="584" cy="427"/>
            </a:xfrm>
            <a:custGeom>
              <a:avLst/>
              <a:gdLst>
                <a:gd name="T0" fmla="*/ 201 w 584"/>
                <a:gd name="T1" fmla="*/ 0 h 427"/>
                <a:gd name="T2" fmla="*/ 0 w 584"/>
                <a:gd name="T3" fmla="*/ 0 h 427"/>
                <a:gd name="T4" fmla="*/ 0 w 584"/>
                <a:gd name="T5" fmla="*/ 103 h 427"/>
                <a:gd name="T6" fmla="*/ 584 w 584"/>
                <a:gd name="T7" fmla="*/ 264 h 427"/>
                <a:gd name="T8" fmla="*/ 584 w 584"/>
                <a:gd name="T9" fmla="*/ 427 h 4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4" h="427">
                  <a:moveTo>
                    <a:pt x="201" y="0"/>
                  </a:moveTo>
                  <a:lnTo>
                    <a:pt x="0" y="0"/>
                  </a:lnTo>
                  <a:lnTo>
                    <a:pt x="0" y="103"/>
                  </a:lnTo>
                  <a:lnTo>
                    <a:pt x="584" y="264"/>
                  </a:lnTo>
                  <a:lnTo>
                    <a:pt x="584" y="427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35" name="Rectangle 128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3804" y="2512"/>
              <a:ext cx="4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sz="2800" dirty="0"/>
            </a:p>
          </p:txBody>
        </p:sp>
        <p:sp>
          <p:nvSpPr>
            <p:cNvPr id="17436" name="Rectangle 129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3804" y="1800"/>
              <a:ext cx="3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sz="2800" dirty="0"/>
            </a:p>
          </p:txBody>
        </p:sp>
        <p:sp>
          <p:nvSpPr>
            <p:cNvPr id="17437" name="Rectangle 130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470" y="2342"/>
              <a:ext cx="51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sz="2800" dirty="0"/>
            </a:p>
          </p:txBody>
        </p:sp>
        <p:sp>
          <p:nvSpPr>
            <p:cNvPr id="17438" name="Rectangle 131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757" y="2336"/>
              <a:ext cx="207" cy="215"/>
            </a:xfrm>
            <a:prstGeom prst="rect">
              <a:avLst/>
            </a:prstGeom>
            <a:noFill/>
            <a:ln w="11113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39" name="Oval 132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794" y="2378"/>
              <a:ext cx="133" cy="130"/>
            </a:xfrm>
            <a:prstGeom prst="ellipse">
              <a:avLst/>
            </a:prstGeom>
            <a:solidFill>
              <a:srgbClr val="7BA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0" name="Rectangle 133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3438" y="1844"/>
              <a:ext cx="158" cy="83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1" name="Rectangle 134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3474" y="1799"/>
              <a:ext cx="85" cy="45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2" name="Rectangle 135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438" y="2463"/>
              <a:ext cx="158" cy="85"/>
            </a:xfrm>
            <a:prstGeom prst="rect">
              <a:avLst/>
            </a:prstGeom>
            <a:solidFill>
              <a:srgbClr val="FFFFFF"/>
            </a:solidFill>
            <a:ln w="11113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3" name="Rectangle 136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3474" y="2421"/>
              <a:ext cx="85" cy="42"/>
            </a:xfrm>
            <a:prstGeom prst="rect">
              <a:avLst/>
            </a:prstGeom>
            <a:solidFill>
              <a:srgbClr val="0078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7444" name="Rectangle 137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3285" y="1781"/>
              <a:ext cx="4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sz="2800" dirty="0"/>
            </a:p>
          </p:txBody>
        </p:sp>
        <p:sp>
          <p:nvSpPr>
            <p:cNvPr id="17445" name="Rectangle 13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3328" y="1781"/>
              <a:ext cx="5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all</a:t>
              </a:r>
              <a:endParaRPr lang="en-US" altLang="en-US" sz="2800" dirty="0"/>
            </a:p>
          </p:txBody>
        </p:sp>
        <p:sp>
          <p:nvSpPr>
            <p:cNvPr id="17446" name="Rectangle 139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264" y="1858"/>
              <a:ext cx="15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2800" dirty="0"/>
            </a:p>
          </p:txBody>
        </p:sp>
        <p:sp>
          <p:nvSpPr>
            <p:cNvPr id="17447" name="Rectangle 142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744" y="2226"/>
              <a:ext cx="268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solidFill>
                    <a:srgbClr val="000000"/>
                  </a:solidFill>
                  <a:latin typeface="Myriad Roman" charset="0"/>
                </a:rPr>
                <a:t>Blue light</a:t>
              </a:r>
              <a:endParaRPr lang="en-US" altLang="en-US" sz="2800" dirty="0"/>
            </a:p>
          </p:txBody>
        </p:sp>
        <p:sp>
          <p:nvSpPr>
            <p:cNvPr id="17448" name="Rectangle 149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241" y="2430"/>
              <a:ext cx="169" cy="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Cancel</a:t>
              </a:r>
            </a:p>
            <a:p>
              <a:pPr eaLnBrk="1" hangingPunct="1"/>
              <a:r>
                <a:rPr lang="en-US" altLang="en-US" sz="1000" dirty="0">
                  <a:solidFill>
                    <a:srgbClr val="000000"/>
                  </a:solidFill>
                  <a:latin typeface="Myriad Roman" charset="0"/>
                </a:rPr>
                <a:t>button</a:t>
              </a:r>
              <a:endParaRPr lang="en-US" altLang="en-US" sz="2800" dirty="0"/>
            </a:p>
          </p:txBody>
        </p:sp>
        <p:sp>
          <p:nvSpPr>
            <p:cNvPr id="17449" name="Rectangle 150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292" y="2490"/>
              <a:ext cx="0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34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779055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(Set/Reset) Latch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idx="1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971252484"/>
              </p:ext>
            </p:extLst>
          </p:nvPr>
        </p:nvGraphicFramePr>
        <p:xfrm>
          <a:off x="4341570" y="1163105"/>
          <a:ext cx="3581400" cy="2330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1057895" imgH="828914" progId="Visio.Drawing.6">
                  <p:embed/>
                </p:oleObj>
              </mc:Choice>
              <mc:Fallback>
                <p:oleObj name="VISIO" r:id="rId7" imgW="1057895" imgH="828914" progId="Visio.Drawing.6">
                  <p:embed/>
                  <p:pic>
                    <p:nvPicPr>
                      <p:cNvPr id="12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1570" y="1163105"/>
                        <a:ext cx="3581400" cy="23304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0600" y="990600"/>
            <a:ext cx="5334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SR Latch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Consider the four possible cases: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  <a:endParaRPr lang="en-US" altLang="en-US" sz="2400" dirty="0"/>
          </a:p>
          <a:p>
            <a:pPr eaLnBrk="1" hangingPunct="1"/>
            <a:endParaRPr lang="en-US" altLang="en-US" sz="2800" dirty="0"/>
          </a:p>
        </p:txBody>
      </p:sp>
      <p:sp>
        <p:nvSpPr>
          <p:cNvPr id="122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8069F7D-A016-443F-92EE-116AAF1A548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0"/>
            <a:ext cx="7772400" cy="74216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Analysis</a:t>
            </a:r>
          </a:p>
        </p:txBody>
      </p:sp>
      <p:sp>
        <p:nvSpPr>
          <p:cNvPr id="1434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8600" y="12192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1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</p:txBody>
      </p:sp>
      <p:sp>
        <p:nvSpPr>
          <p:cNvPr id="14341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4572000" y="129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14342" name="Object 6"/>
          <p:cNvGraphicFramePr>
            <a:graphicFrameLocks noGrp="1" noChangeAspect="1"/>
          </p:cNvGraphicFramePr>
          <p:nvPr>
            <p:ph sz="half" idx="1"/>
            <p:custDataLst>
              <p:tags r:id="rId5"/>
            </p:custDataLst>
          </p:nvPr>
        </p:nvGraphicFramePr>
        <p:xfrm>
          <a:off x="4800600" y="1585913"/>
          <a:ext cx="2895600" cy="201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0" imgW="1057656" imgH="886968" progId="Visio.Drawing.6">
                  <p:embed/>
                </p:oleObj>
              </mc:Choice>
              <mc:Fallback>
                <p:oleObj name="VISIO" r:id="rId10" imgW="1057656" imgH="886968" progId="Visio.Drawing.6">
                  <p:embed/>
                  <p:pic>
                    <p:nvPicPr>
                      <p:cNvPr id="143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585913"/>
                        <a:ext cx="2895600" cy="2017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Grp="1" noChangeAspect="1"/>
          </p:cNvGraphicFramePr>
          <p:nvPr>
            <p:ph sz="half" idx="2"/>
            <p:custDataLst>
              <p:tags r:id="rId6"/>
            </p:custDataLst>
          </p:nvPr>
        </p:nvGraphicFramePr>
        <p:xfrm>
          <a:off x="4876800" y="4191001"/>
          <a:ext cx="2667000" cy="185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2" imgW="1057656" imgH="886968" progId="Visio.Drawing.6">
                  <p:embed/>
                </p:oleObj>
              </mc:Choice>
              <mc:Fallback>
                <p:oleObj name="VISIO" r:id="rId12" imgW="1057656" imgH="886968" progId="Visio.Drawing.6">
                  <p:embed/>
                  <p:pic>
                    <p:nvPicPr>
                      <p:cNvPr id="1434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191001"/>
                        <a:ext cx="2667000" cy="185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4572000" y="3928265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2A0CFC4-3036-4E02-A418-D7A75287E77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Analysis</a:t>
            </a:r>
          </a:p>
        </p:txBody>
      </p:sp>
      <p:sp>
        <p:nvSpPr>
          <p:cNvPr id="1741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990600"/>
            <a:ext cx="5334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</a:t>
            </a:r>
            <a:endParaRPr lang="en-US" altLang="en-US" sz="2400" i="1" dirty="0">
              <a:cs typeface="Times New Roman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17412" name="Object 5"/>
          <p:cNvGraphicFramePr>
            <a:graphicFrameLocks noGrp="1" noChangeAspect="1"/>
          </p:cNvGraphicFramePr>
          <p:nvPr>
            <p:ph sz="half" idx="2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96245841"/>
              </p:ext>
            </p:extLst>
          </p:nvPr>
        </p:nvGraphicFramePr>
        <p:xfrm>
          <a:off x="5334000" y="4145894"/>
          <a:ext cx="2590800" cy="217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1057656" imgH="886968" progId="Visio.Drawing.6">
                  <p:embed/>
                </p:oleObj>
              </mc:Choice>
              <mc:Fallback>
                <p:oleObj name="VISIO" r:id="rId7" imgW="1057656" imgH="886968" progId="Visio.Drawing.6">
                  <p:embed/>
                  <p:pic>
                    <p:nvPicPr>
                      <p:cNvPr id="17412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145894"/>
                        <a:ext cx="2590800" cy="217011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6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2514600" y="1371602"/>
          <a:ext cx="5943600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2484551" imgH="1113712" progId="Visio.Drawing.6">
                  <p:embed/>
                </p:oleObj>
              </mc:Choice>
              <mc:Fallback>
                <p:oleObj name="VISIO" r:id="rId9" imgW="2484551" imgH="1113712" progId="Visio.Drawing.6">
                  <p:embed/>
                  <p:pic>
                    <p:nvPicPr>
                      <p:cNvPr id="1741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71602"/>
                        <a:ext cx="5943600" cy="221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Line 7"/>
          <p:cNvSpPr>
            <a:spLocks noChangeShapeType="1"/>
          </p:cNvSpPr>
          <p:nvPr/>
        </p:nvSpPr>
        <p:spPr bwMode="auto">
          <a:xfrm>
            <a:off x="4341813" y="36972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9BA2317-0EBC-453E-ABC0-D29990BE22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25892" y="181342"/>
            <a:ext cx="7848600" cy="4572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2. Basic Building Blocks: SR Latch</a:t>
            </a:r>
          </a:p>
        </p:txBody>
      </p:sp>
      <p:sp>
        <p:nvSpPr>
          <p:cNvPr id="19476" name="Text Box 50"/>
          <p:cNvSpPr txBox="1">
            <a:spLocks noChangeArrowheads="1"/>
          </p:cNvSpPr>
          <p:nvPr/>
        </p:nvSpPr>
        <p:spPr bwMode="auto">
          <a:xfrm>
            <a:off x="2512267" y="5498616"/>
            <a:ext cx="40815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Inputs: S, R            State: (Q, y)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136775" y="3627140"/>
            <a:ext cx="5035550" cy="1495129"/>
            <a:chOff x="2057400" y="2971800"/>
            <a:chExt cx="5035550" cy="1495129"/>
          </a:xfrm>
        </p:grpSpPr>
        <p:sp>
          <p:nvSpPr>
            <p:cNvPr id="19459" name="AutoShape 4"/>
            <p:cNvSpPr>
              <a:spLocks noChangeArrowheads="1"/>
            </p:cNvSpPr>
            <p:nvPr/>
          </p:nvSpPr>
          <p:spPr bwMode="auto">
            <a:xfrm flipH="1">
              <a:off x="3435350" y="3276600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0" name="Oval 5"/>
            <p:cNvSpPr>
              <a:spLocks noChangeArrowheads="1"/>
            </p:cNvSpPr>
            <p:nvPr/>
          </p:nvSpPr>
          <p:spPr bwMode="auto">
            <a:xfrm>
              <a:off x="3968750" y="3505200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1" name="Line 7"/>
            <p:cNvSpPr>
              <a:spLocks noChangeShapeType="1"/>
            </p:cNvSpPr>
            <p:nvPr/>
          </p:nvSpPr>
          <p:spPr bwMode="auto">
            <a:xfrm flipH="1">
              <a:off x="3206750" y="3429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2" name="Line 8"/>
            <p:cNvSpPr>
              <a:spLocks noChangeShapeType="1"/>
            </p:cNvSpPr>
            <p:nvPr/>
          </p:nvSpPr>
          <p:spPr bwMode="auto">
            <a:xfrm flipV="1">
              <a:off x="3206750" y="2971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3" name="Line 9"/>
            <p:cNvSpPr>
              <a:spLocks noChangeShapeType="1"/>
            </p:cNvSpPr>
            <p:nvPr/>
          </p:nvSpPr>
          <p:spPr bwMode="auto">
            <a:xfrm>
              <a:off x="3206750" y="2971800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4" name="Line 10"/>
            <p:cNvSpPr>
              <a:spLocks noChangeShapeType="1"/>
            </p:cNvSpPr>
            <p:nvPr/>
          </p:nvSpPr>
          <p:spPr bwMode="auto">
            <a:xfrm flipH="1">
              <a:off x="2368550" y="3657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5" name="Text Box 11"/>
            <p:cNvSpPr txBox="1">
              <a:spLocks noChangeArrowheads="1"/>
            </p:cNvSpPr>
            <p:nvPr/>
          </p:nvSpPr>
          <p:spPr bwMode="auto">
            <a:xfrm>
              <a:off x="2065338" y="3352801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19466" name="Line 12"/>
            <p:cNvSpPr>
              <a:spLocks noChangeShapeType="1"/>
            </p:cNvSpPr>
            <p:nvPr/>
          </p:nvSpPr>
          <p:spPr bwMode="auto">
            <a:xfrm>
              <a:off x="4121150" y="3581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7" name="Line 13"/>
            <p:cNvSpPr>
              <a:spLocks noChangeShapeType="1"/>
            </p:cNvSpPr>
            <p:nvPr/>
          </p:nvSpPr>
          <p:spPr bwMode="auto">
            <a:xfrm>
              <a:off x="4654550" y="3581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AutoShape 14"/>
            <p:cNvSpPr>
              <a:spLocks noChangeArrowheads="1"/>
            </p:cNvSpPr>
            <p:nvPr/>
          </p:nvSpPr>
          <p:spPr bwMode="auto">
            <a:xfrm flipH="1">
              <a:off x="5035550" y="3733800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69" name="Oval 15"/>
            <p:cNvSpPr>
              <a:spLocks noChangeArrowheads="1"/>
            </p:cNvSpPr>
            <p:nvPr/>
          </p:nvSpPr>
          <p:spPr bwMode="auto">
            <a:xfrm>
              <a:off x="5568950" y="3962400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9470" name="Line 16"/>
            <p:cNvSpPr>
              <a:spLocks noChangeShapeType="1"/>
            </p:cNvSpPr>
            <p:nvPr/>
          </p:nvSpPr>
          <p:spPr bwMode="auto">
            <a:xfrm>
              <a:off x="4654550" y="3886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17"/>
            <p:cNvSpPr>
              <a:spLocks noChangeShapeType="1"/>
            </p:cNvSpPr>
            <p:nvPr/>
          </p:nvSpPr>
          <p:spPr bwMode="auto">
            <a:xfrm flipH="1">
              <a:off x="2368550" y="4114800"/>
              <a:ext cx="2895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Text Box 18"/>
            <p:cNvSpPr txBox="1">
              <a:spLocks noChangeArrowheads="1"/>
            </p:cNvSpPr>
            <p:nvPr/>
          </p:nvSpPr>
          <p:spPr bwMode="auto">
            <a:xfrm>
              <a:off x="2057400" y="3810001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19473" name="Line 19"/>
            <p:cNvSpPr>
              <a:spLocks noChangeShapeType="1"/>
            </p:cNvSpPr>
            <p:nvPr/>
          </p:nvSpPr>
          <p:spPr bwMode="auto">
            <a:xfrm>
              <a:off x="5721350" y="4038600"/>
              <a:ext cx="1371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4" name="Line 20"/>
            <p:cNvSpPr>
              <a:spLocks noChangeShapeType="1"/>
            </p:cNvSpPr>
            <p:nvPr/>
          </p:nvSpPr>
          <p:spPr bwMode="auto">
            <a:xfrm>
              <a:off x="6102350" y="2971800"/>
              <a:ext cx="0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7" name="Text Box 51"/>
            <p:cNvSpPr txBox="1">
              <a:spLocks noChangeArrowheads="1"/>
            </p:cNvSpPr>
            <p:nvPr/>
          </p:nvSpPr>
          <p:spPr bwMode="auto">
            <a:xfrm>
              <a:off x="4211638" y="3165475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9478" name="Text Box 52"/>
            <p:cNvSpPr txBox="1">
              <a:spLocks noChangeArrowheads="1"/>
            </p:cNvSpPr>
            <p:nvPr/>
          </p:nvSpPr>
          <p:spPr bwMode="auto">
            <a:xfrm>
              <a:off x="5878513" y="4005264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</p:grpSp>
      <p:sp>
        <p:nvSpPr>
          <p:cNvPr id="19479" name="Slide Number Placeholder 2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2F2E86E-61B2-44CF-B404-5265C0BD492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2144713" y="995509"/>
            <a:ext cx="5461282" cy="2214265"/>
            <a:chOff x="1884363" y="838201"/>
            <a:chExt cx="5292395" cy="2325390"/>
          </a:xfrm>
        </p:grpSpPr>
        <p:sp>
          <p:nvSpPr>
            <p:cNvPr id="25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 Box 7"/>
            <p:cNvSpPr txBox="1">
              <a:spLocks noChangeArrowheads="1"/>
            </p:cNvSpPr>
            <p:nvPr/>
          </p:nvSpPr>
          <p:spPr bwMode="auto">
            <a:xfrm>
              <a:off x="1884363" y="949326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29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2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3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Box 13"/>
            <p:cNvSpPr txBox="1">
              <a:spLocks noChangeArrowheads="1"/>
            </p:cNvSpPr>
            <p:nvPr/>
          </p:nvSpPr>
          <p:spPr bwMode="auto">
            <a:xfrm>
              <a:off x="1884363" y="2701926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35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9" name="Line 18"/>
            <p:cNvSpPr>
              <a:spLocks noChangeShapeType="1"/>
            </p:cNvSpPr>
            <p:nvPr/>
          </p:nvSpPr>
          <p:spPr bwMode="auto">
            <a:xfrm>
              <a:off x="4322763" y="27781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" name="Text Box 20"/>
            <p:cNvSpPr txBox="1">
              <a:spLocks noChangeArrowheads="1"/>
            </p:cNvSpPr>
            <p:nvPr/>
          </p:nvSpPr>
          <p:spPr bwMode="auto">
            <a:xfrm>
              <a:off x="4764088" y="83820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42" name="Text Box 21"/>
            <p:cNvSpPr txBox="1">
              <a:spLocks noChangeArrowheads="1"/>
            </p:cNvSpPr>
            <p:nvPr/>
          </p:nvSpPr>
          <p:spPr bwMode="auto">
            <a:xfrm>
              <a:off x="4856163" y="2244726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43" name="Text Box 22"/>
            <p:cNvSpPr txBox="1">
              <a:spLocks noChangeArrowheads="1"/>
            </p:cNvSpPr>
            <p:nvPr/>
          </p:nvSpPr>
          <p:spPr bwMode="auto">
            <a:xfrm>
              <a:off x="5602288" y="2590801"/>
              <a:ext cx="15744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 = (R+y)’</a:t>
              </a:r>
            </a:p>
          </p:txBody>
        </p:sp>
        <p:sp>
          <p:nvSpPr>
            <p:cNvPr id="44" name="Text Box 23"/>
            <p:cNvSpPr txBox="1">
              <a:spLocks noChangeArrowheads="1"/>
            </p:cNvSpPr>
            <p:nvPr/>
          </p:nvSpPr>
          <p:spPr bwMode="auto">
            <a:xfrm>
              <a:off x="5618164" y="1101726"/>
              <a:ext cx="1540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 = (S+Q)’</a:t>
              </a:r>
            </a:p>
          </p:txBody>
        </p:sp>
        <p:sp>
          <p:nvSpPr>
            <p:cNvPr id="45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4810181" y="2046420"/>
            <a:ext cx="4304652" cy="2276741"/>
            <a:chOff x="2057503" y="838201"/>
            <a:chExt cx="6455558" cy="2391001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2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3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2057503" y="1161030"/>
                  <a:ext cx="646574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54" name="Text 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7503" y="1161030"/>
                  <a:ext cx="646574" cy="48483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89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0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2074131" y="2468404"/>
                  <a:ext cx="699173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91" name="Text 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74131" y="2468404"/>
                  <a:ext cx="699173" cy="48483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2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Line 18"/>
            <p:cNvSpPr>
              <a:spLocks noChangeShapeType="1"/>
            </p:cNvSpPr>
            <p:nvPr/>
          </p:nvSpPr>
          <p:spPr bwMode="auto">
            <a:xfrm>
              <a:off x="4322764" y="278591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4764088" y="838201"/>
                  <a:ext cx="657440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102" name="Text 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64088" y="838201"/>
                  <a:ext cx="657440" cy="484834"/>
                </a:xfrm>
                <a:prstGeom prst="rect">
                  <a:avLst/>
                </a:prstGeom>
                <a:blipFill>
                  <a:blip r:embed="rId4"/>
                  <a:stretch>
                    <a:fillRect b="-120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4749178" y="2744368"/>
                  <a:ext cx="718405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103" name="Text 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49178" y="2744368"/>
                  <a:ext cx="718405" cy="484834"/>
                </a:xfrm>
                <a:prstGeom prst="rect">
                  <a:avLst/>
                </a:prstGeom>
                <a:blipFill>
                  <a:blip r:embed="rId5"/>
                  <a:stretch>
                    <a:fillRect b="-14474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386064" y="2560523"/>
                  <a:ext cx="3126997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 = (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)’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104" name="Text 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86064" y="2560523"/>
                  <a:ext cx="3126997" cy="484834"/>
                </a:xfrm>
                <a:prstGeom prst="rect">
                  <a:avLst/>
                </a:prstGeom>
                <a:blipFill>
                  <a:blip r:embed="rId6"/>
                  <a:stretch>
                    <a:fillRect b="-20000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5421528" y="1031975"/>
                  <a:ext cx="3074396" cy="4848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itchFamily="18" charset="0"/>
                      <a:ea typeface="MS PGothic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 = (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)’</m:t>
                        </m:r>
                      </m:oMath>
                    </m:oMathPara>
                  </a14:m>
                  <a:endParaRPr lang="en-US" altLang="en-US" sz="2400" dirty="0"/>
                </a:p>
              </p:txBody>
            </p:sp>
          </mc:Choice>
          <mc:Fallback xmlns="">
            <p:sp>
              <p:nvSpPr>
                <p:cNvPr id="105" name="Text 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21528" y="1031975"/>
                  <a:ext cx="3074396" cy="484834"/>
                </a:xfrm>
                <a:prstGeom prst="rect">
                  <a:avLst/>
                </a:prstGeom>
                <a:blipFill>
                  <a:blip r:embed="rId7"/>
                  <a:stretch>
                    <a:fillRect b="-18421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6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073178"/>
              </p:ext>
            </p:extLst>
          </p:nvPr>
        </p:nvGraphicFramePr>
        <p:xfrm>
          <a:off x="221928" y="433410"/>
          <a:ext cx="4454984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26802">
                <a:tc>
                  <a:txBody>
                    <a:bodyPr/>
                    <a:lstStyle/>
                    <a:p>
                      <a:r>
                        <a:rPr lang="en-US" sz="16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solidFill>
                            <a:schemeClr val="accent6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32125" y="248742"/>
            <a:ext cx="3415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Truth table of SR latch with incremental steps in time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5378505" y="969855"/>
            <a:ext cx="3533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“State Table” of SR latch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4577984"/>
                  </p:ext>
                </p:extLst>
              </p:nvPr>
            </p:nvGraphicFramePr>
            <p:xfrm>
              <a:off x="5109670" y="1931205"/>
              <a:ext cx="3571665" cy="31587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143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1400" baseline="0" dirty="0"/>
                            <a:t>  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i="1" dirty="0" smtClean="0">
                                  <a:latin typeface="Cambria Math" panose="02040503050406030204" pitchFamily="18" charset="0"/>
                                </a:rPr>
                                <m:t>\</m:t>
                              </m:r>
                              <m:r>
                                <m:rPr>
                                  <m:sty m:val="p"/>
                                </m:rPr>
                                <a:rPr lang="en-US" sz="1800" i="1" dirty="0" smtClean="0">
                                  <a:latin typeface="Cambria Math" panose="02040503050406030204" pitchFamily="18" charset="0"/>
                                </a:rPr>
                                <m:t>SR</m:t>
                              </m:r>
                            </m:oMath>
                          </a14:m>
                          <a:endParaRPr lang="en-US" sz="1800" dirty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𝑄𝑦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4577984"/>
                  </p:ext>
                </p:extLst>
              </p:nvPr>
            </p:nvGraphicFramePr>
            <p:xfrm>
              <a:off x="5109670" y="1931205"/>
              <a:ext cx="3571665" cy="315875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7143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14333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55" t="-6667" r="-403419" b="-397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29669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00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10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00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1246252"/>
              </p:ext>
            </p:extLst>
          </p:nvPr>
        </p:nvGraphicFramePr>
        <p:xfrm>
          <a:off x="270640" y="509817"/>
          <a:ext cx="4454984" cy="618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3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2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1228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26802">
                <a:tc>
                  <a:txBody>
                    <a:bodyPr/>
                    <a:lstStyle/>
                    <a:p>
                      <a:r>
                        <a:rPr lang="en-US" sz="16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6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yt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56511">
                <a:tc>
                  <a:txBody>
                    <a:bodyPr/>
                    <a:lstStyle/>
                    <a:p>
                      <a:r>
                        <a:rPr lang="en-US" sz="1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573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23863" y="2595146"/>
            <a:ext cx="7720012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C00000"/>
                </a:solidFill>
                <a:ea typeface="+mn-ea"/>
              </a:rPr>
              <a:t>Remark: To verify the design, we need to enumerate all combinations</a:t>
            </a:r>
            <a:r>
              <a:rPr lang="en-US" sz="3200" dirty="0">
                <a:ea typeface="+mn-ea"/>
              </a:rPr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pSp>
        <p:nvGrpSpPr>
          <p:cNvPr id="58" name="Group 57"/>
          <p:cNvGrpSpPr/>
          <p:nvPr/>
        </p:nvGrpSpPr>
        <p:grpSpPr>
          <a:xfrm>
            <a:off x="4966832" y="2277808"/>
            <a:ext cx="3850470" cy="4191082"/>
            <a:chOff x="254204" y="797078"/>
            <a:chExt cx="5361656" cy="3773376"/>
          </a:xfrm>
        </p:grpSpPr>
        <p:sp>
          <p:nvSpPr>
            <p:cNvPr id="59" name="Oval 58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62" name="Oval 61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63" name="Straight Arrow Connector 62"/>
            <p:cNvCxnSpPr>
              <a:stCxn id="59" idx="7"/>
              <a:endCxn id="62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9" idx="5"/>
              <a:endCxn id="61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0" idx="1"/>
              <a:endCxn id="61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1" idx="5"/>
              <a:endCxn id="60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2" idx="4"/>
              <a:endCxn id="61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62" idx="2"/>
              <a:endCxn id="59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endCxn id="62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1" idx="1"/>
              <a:endCxn id="59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reeform 7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956049" y="920335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10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438295" y="28200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4015" y="2668342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5211" y="31629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189334" y="3166280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11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696345" y="797078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70364" y="1393747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54204" y="843524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00</a:t>
              </a:r>
            </a:p>
            <a:p>
              <a:r>
                <a:rPr lang="en-US" sz="1600" dirty="0"/>
                <a:t>01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496660" y="203191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958990" y="1650029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10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435557" y="171408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806840" y="1957270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01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825077" y="2533345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11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36296" y="169813"/>
            <a:ext cx="3068640" cy="2017655"/>
            <a:chOff x="5574290" y="755651"/>
            <a:chExt cx="3068640" cy="2017655"/>
          </a:xfrm>
        </p:grpSpPr>
        <p:grpSp>
          <p:nvGrpSpPr>
            <p:cNvPr id="5" name="Group 4"/>
            <p:cNvGrpSpPr/>
            <p:nvPr/>
          </p:nvGrpSpPr>
          <p:grpSpPr>
            <a:xfrm>
              <a:off x="5685745" y="755651"/>
              <a:ext cx="914400" cy="1239838"/>
              <a:chOff x="5685745" y="566738"/>
              <a:chExt cx="914400" cy="929878"/>
            </a:xfrm>
          </p:grpSpPr>
          <p:sp>
            <p:nvSpPr>
              <p:cNvPr id="20493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20494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20495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sp>
          <p:nvSpPr>
            <p:cNvPr id="20498" name="Text Box 16"/>
            <p:cNvSpPr txBox="1">
              <a:spLocks noChangeArrowheads="1"/>
            </p:cNvSpPr>
            <p:nvPr/>
          </p:nvSpPr>
          <p:spPr bwMode="auto">
            <a:xfrm>
              <a:off x="6828106" y="1375569"/>
              <a:ext cx="4667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SR</a:t>
              </a:r>
            </a:p>
          </p:txBody>
        </p:sp>
        <p:cxnSp>
          <p:nvCxnSpPr>
            <p:cNvPr id="4" name="Straight Arrow Connector 3"/>
            <p:cNvCxnSpPr>
              <a:stCxn id="20493" idx="6"/>
            </p:cNvCxnSpPr>
            <p:nvPr/>
          </p:nvCxnSpPr>
          <p:spPr>
            <a:xfrm>
              <a:off x="6600146" y="1375569"/>
              <a:ext cx="90682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 92"/>
            <p:cNvGrpSpPr/>
            <p:nvPr/>
          </p:nvGrpSpPr>
          <p:grpSpPr>
            <a:xfrm>
              <a:off x="7496005" y="761855"/>
              <a:ext cx="914400" cy="1239838"/>
              <a:chOff x="5685745" y="566738"/>
              <a:chExt cx="914400" cy="929878"/>
            </a:xfrm>
          </p:grpSpPr>
          <p:sp>
            <p:nvSpPr>
              <p:cNvPr id="94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95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96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574290" y="1932939"/>
              <a:ext cx="3068640" cy="840367"/>
              <a:chOff x="5546212" y="2097628"/>
              <a:chExt cx="3068640" cy="840367"/>
            </a:xfrm>
          </p:grpSpPr>
          <p:sp>
            <p:nvSpPr>
              <p:cNvPr id="20497" name="Text Box 15"/>
              <p:cNvSpPr txBox="1">
                <a:spLocks noChangeArrowheads="1"/>
              </p:cNvSpPr>
              <p:nvPr/>
            </p:nvSpPr>
            <p:spPr bwMode="auto">
              <a:xfrm>
                <a:off x="6629757" y="2168457"/>
                <a:ext cx="112550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Transition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546212" y="2106998"/>
                <a:ext cx="109036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Present</a:t>
                </a:r>
              </a:p>
              <a:p>
                <a:r>
                  <a:rPr lang="en-US" dirty="0"/>
                  <a:t>State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755321" y="2097628"/>
                <a:ext cx="8595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Next </a:t>
                </a:r>
              </a:p>
              <a:p>
                <a:r>
                  <a:rPr lang="en-US" dirty="0"/>
                  <a:t>State</a:t>
                </a:r>
              </a:p>
            </p:txBody>
          </p:sp>
        </p:grpSp>
      </p:grpSp>
      <p:sp>
        <p:nvSpPr>
          <p:cNvPr id="8" name="TextBox 7"/>
          <p:cNvSpPr txBox="1"/>
          <p:nvPr/>
        </p:nvSpPr>
        <p:spPr>
          <a:xfrm>
            <a:off x="6228489" y="1582293"/>
            <a:ext cx="2452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State diagram</a:t>
            </a:r>
          </a:p>
        </p:txBody>
      </p:sp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828981"/>
              </p:ext>
            </p:extLst>
          </p:nvPr>
        </p:nvGraphicFramePr>
        <p:xfrm>
          <a:off x="426586" y="3243942"/>
          <a:ext cx="4110655" cy="3341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\SR</a:t>
                      </a:r>
                    </a:p>
                    <a:p>
                      <a:r>
                        <a:rPr lang="en-US" sz="2400" dirty="0" err="1"/>
                        <a:t>Qy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584" y="139849"/>
            <a:ext cx="26064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State Table and State Diagram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0014" y="2456159"/>
            <a:ext cx="2006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State Table</a:t>
            </a:r>
          </a:p>
        </p:txBody>
      </p:sp>
    </p:spTree>
    <p:extLst>
      <p:ext uri="{BB962C8B-B14F-4D97-AF65-F5344CB8AC3E}">
        <p14:creationId xmlns:p14="http://schemas.microsoft.com/office/powerpoint/2010/main" val="866997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423863" y="2814639"/>
            <a:ext cx="7720012" cy="243143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ea typeface="+mn-ea"/>
              </a:rPr>
              <a:t>Q</a:t>
            </a:r>
            <a:r>
              <a:rPr lang="en-US" dirty="0">
                <a:ea typeface="+mn-ea"/>
              </a:rPr>
              <a:t>. Suppose that we can set the initial state (Q,y)=(0,1). To avoid the SR latch output from toggling or behaving in an undefined way which input combinations should be avoided: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 (S, R) = (0, 0)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 (S, R) = (1, 1)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dirty="0">
                <a:ea typeface="+mn-ea"/>
              </a:rPr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161649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51"/>
          <p:cNvSpPr txBox="1">
            <a:spLocks noChangeArrowheads="1"/>
          </p:cNvSpPr>
          <p:nvPr/>
        </p:nvSpPr>
        <p:spPr bwMode="auto">
          <a:xfrm>
            <a:off x="423863" y="471488"/>
            <a:ext cx="8564711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CASES: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 00: (Q,y) does not change if (Q,y)=(1,0) or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      However, when (Q,y) = (0,0) or (1,1), the output keeps changing</a:t>
            </a:r>
          </a:p>
        </p:txBody>
      </p:sp>
      <p:sp>
        <p:nvSpPr>
          <p:cNvPr id="21507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AE649B-F863-4413-AA4C-259ABEB9D4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539475" y="3230137"/>
            <a:ext cx="7720012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C00000"/>
                </a:solidFill>
                <a:ea typeface="+mn-ea"/>
              </a:rPr>
              <a:t>We set the initial state (Q,y)=(0,1) or (1,0). To avoid the state (Q,y)= (0,0) or (1,1), we block the input SR=11. </a:t>
            </a:r>
          </a:p>
          <a:p>
            <a:pPr>
              <a:defRPr/>
            </a:pPr>
            <a:r>
              <a:rPr lang="en-US" dirty="0">
                <a:ea typeface="+mn-ea"/>
              </a:rPr>
              <a:t>Thus, without input SR=11, the state can only be (Q,y)=(0,1) or (1,0).</a:t>
            </a:r>
          </a:p>
        </p:txBody>
      </p:sp>
    </p:spTree>
    <p:extLst>
      <p:ext uri="{BB962C8B-B14F-4D97-AF65-F5344CB8AC3E}">
        <p14:creationId xmlns:p14="http://schemas.microsoft.com/office/powerpoint/2010/main" val="20131840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0"/>
            <a:ext cx="7772400" cy="1143000"/>
          </a:xfrm>
        </p:spPr>
        <p:txBody>
          <a:bodyPr/>
          <a:lstStyle/>
          <a:p>
            <a:r>
              <a:rPr lang="en-US" dirty="0"/>
              <a:t>SR Latch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753688-3D72-48E2-91B4-A47D147441EC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966151" y="1233376"/>
            <a:ext cx="5132573" cy="5031168"/>
            <a:chOff x="315920" y="797078"/>
            <a:chExt cx="5132573" cy="3773376"/>
          </a:xfrm>
        </p:grpSpPr>
        <p:sp>
          <p:nvSpPr>
            <p:cNvPr id="45" name="Oval 44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52" name="Straight Arrow Connector 51"/>
            <p:cNvCxnSpPr>
              <a:stCxn id="45" idx="7"/>
              <a:endCxn id="48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5"/>
              <a:endCxn id="47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6" idx="1"/>
              <a:endCxn id="47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7" idx="5"/>
              <a:endCxn id="46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8" idx="4"/>
              <a:endCxn id="47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8" idx="2"/>
              <a:endCxn id="45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48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7" idx="1"/>
              <a:endCxn id="45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56050" y="92033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10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438294" y="28200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14015" y="2668342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05211" y="31629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89334" y="3166280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11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696345" y="797078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70363" y="1393747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15920" y="84352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01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96660" y="2031918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958990" y="165003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435556" y="1714086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806840" y="195727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25076" y="2533345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98109" y="4612166"/>
            <a:ext cx="3289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only way to reach state (Q,y)=(0,0) or (1,1) is via edge labeled SR=11.</a:t>
            </a:r>
          </a:p>
        </p:txBody>
      </p:sp>
    </p:spTree>
    <p:extLst>
      <p:ext uri="{BB962C8B-B14F-4D97-AF65-F5344CB8AC3E}">
        <p14:creationId xmlns:p14="http://schemas.microsoft.com/office/powerpoint/2010/main" val="3651402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4690" y="0"/>
            <a:ext cx="7772400" cy="1143000"/>
          </a:xfrm>
        </p:spPr>
        <p:txBody>
          <a:bodyPr/>
          <a:lstStyle/>
          <a:p>
            <a:r>
              <a:rPr lang="en-US" dirty="0"/>
              <a:t>SR Latch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753688-3D72-48E2-91B4-A47D147441EC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  <p:grpSp>
        <p:nvGrpSpPr>
          <p:cNvPr id="111" name="Group 110"/>
          <p:cNvGrpSpPr/>
          <p:nvPr/>
        </p:nvGrpSpPr>
        <p:grpSpPr>
          <a:xfrm>
            <a:off x="966151" y="1233376"/>
            <a:ext cx="5132573" cy="5031168"/>
            <a:chOff x="315920" y="797078"/>
            <a:chExt cx="5132573" cy="3773376"/>
          </a:xfrm>
        </p:grpSpPr>
        <p:sp>
          <p:nvSpPr>
            <p:cNvPr id="45" name="Oval 44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11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00</a:t>
              </a:r>
            </a:p>
          </p:txBody>
        </p:sp>
        <p:sp>
          <p:nvSpPr>
            <p:cNvPr id="48" name="Oval 47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10</a:t>
              </a:r>
            </a:p>
          </p:txBody>
        </p:sp>
        <p:cxnSp>
          <p:nvCxnSpPr>
            <p:cNvPr id="52" name="Straight Arrow Connector 51"/>
            <p:cNvCxnSpPr>
              <a:stCxn id="45" idx="7"/>
              <a:endCxn id="48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45" idx="5"/>
              <a:endCxn id="47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>
              <a:stCxn id="46" idx="1"/>
              <a:endCxn id="47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stCxn id="47" idx="5"/>
              <a:endCxn id="46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stCxn id="48" idx="4"/>
              <a:endCxn id="47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48" idx="2"/>
              <a:endCxn id="45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48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7" idx="1"/>
              <a:endCxn id="45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bg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Freeform 9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bg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bg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956050" y="92033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10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438294" y="28200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914015" y="2668342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205211" y="3162984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189334" y="3166280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11</a:t>
              </a: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696345" y="797078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70363" y="1393747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15920" y="843525"/>
              <a:ext cx="492443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00</a:t>
              </a:r>
            </a:p>
            <a:p>
              <a:r>
                <a:rPr lang="en-US" dirty="0"/>
                <a:t>01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496660" y="2031918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958990" y="165003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2435556" y="1714086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1806840" y="1957270"/>
              <a:ext cx="49244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01</a:t>
              </a: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825076" y="2533345"/>
              <a:ext cx="481029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11</a:t>
              </a: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5098109" y="4612166"/>
            <a:ext cx="32898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only way to reach state (Q,y)=(0,0) or (1,1) is via edge labeled SR=11.</a:t>
            </a:r>
          </a:p>
        </p:txBody>
      </p:sp>
      <p:sp>
        <p:nvSpPr>
          <p:cNvPr id="5" name="Freeform 4"/>
          <p:cNvSpPr/>
          <p:nvPr/>
        </p:nvSpPr>
        <p:spPr>
          <a:xfrm>
            <a:off x="646386" y="2771628"/>
            <a:ext cx="6188192" cy="735587"/>
          </a:xfrm>
          <a:custGeom>
            <a:avLst/>
            <a:gdLst>
              <a:gd name="connsiteX0" fmla="*/ 0 w 6188192"/>
              <a:gd name="connsiteY0" fmla="*/ 113462 h 735587"/>
              <a:gd name="connsiteX1" fmla="*/ 1844566 w 6188192"/>
              <a:gd name="connsiteY1" fmla="*/ 428772 h 735587"/>
              <a:gd name="connsiteX2" fmla="*/ 2900855 w 6188192"/>
              <a:gd name="connsiteY2" fmla="*/ 3103 h 735587"/>
              <a:gd name="connsiteX3" fmla="*/ 5817476 w 6188192"/>
              <a:gd name="connsiteY3" fmla="*/ 696786 h 735587"/>
              <a:gd name="connsiteX4" fmla="*/ 6053959 w 6188192"/>
              <a:gd name="connsiteY4" fmla="*/ 586427 h 7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8192" h="735587">
                <a:moveTo>
                  <a:pt x="0" y="113462"/>
                </a:moveTo>
                <a:cubicBezTo>
                  <a:pt x="680545" y="280313"/>
                  <a:pt x="1361090" y="447165"/>
                  <a:pt x="1844566" y="428772"/>
                </a:cubicBezTo>
                <a:cubicBezTo>
                  <a:pt x="2328042" y="410379"/>
                  <a:pt x="2238703" y="-41566"/>
                  <a:pt x="2900855" y="3103"/>
                </a:cubicBezTo>
                <a:cubicBezTo>
                  <a:pt x="3563007" y="47772"/>
                  <a:pt x="5291959" y="599565"/>
                  <a:pt x="5817476" y="696786"/>
                </a:cubicBezTo>
                <a:cubicBezTo>
                  <a:pt x="6342993" y="794007"/>
                  <a:pt x="6198476" y="690217"/>
                  <a:pt x="6053959" y="586427"/>
                </a:cubicBezTo>
              </a:path>
            </a:pathLst>
          </a:cu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67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31838" y="1"/>
            <a:ext cx="7796212" cy="893763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Analysis</a:t>
            </a:r>
          </a:p>
        </p:txBody>
      </p:sp>
      <p:sp>
        <p:nvSpPr>
          <p:cNvPr id="2253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971551"/>
            <a:ext cx="9296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0,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0: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  <a:r>
              <a:rPr lang="en-US" altLang="en-US" sz="2400" dirty="0"/>
              <a:t>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i="1" dirty="0"/>
              <a:t>Q</a:t>
            </a:r>
            <a:r>
              <a:rPr lang="en-US" altLang="en-US" sz="2400" i="1" baseline="-25000" dirty="0"/>
              <a:t>prev</a:t>
            </a:r>
            <a:r>
              <a:rPr lang="en-US" altLang="en-US" sz="2400" dirty="0"/>
              <a:t>   (</a:t>
            </a:r>
            <a:r>
              <a:rPr lang="en-US" altLang="en-US" sz="2400" dirty="0">
                <a:solidFill>
                  <a:srgbClr val="FF3300"/>
                </a:solidFill>
              </a:rPr>
              <a:t>memory!</a:t>
            </a:r>
            <a:r>
              <a:rPr lang="en-US" altLang="en-US" sz="2400" dirty="0"/>
              <a:t>)</a:t>
            </a:r>
            <a:endParaRPr lang="en-US" altLang="en-US" sz="2400" i="1" baseline="-250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marL="457200" lvl="1" indent="0" eaLnBrk="1" hangingPunct="1">
              <a:buNone/>
            </a:pPr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endParaRPr lang="en-US" altLang="en-US" sz="2400" i="1" dirty="0">
              <a:solidFill>
                <a:schemeClr val="accent2"/>
              </a:solidFill>
            </a:endParaRPr>
          </a:p>
          <a:p>
            <a:pPr lvl="1" eaLnBrk="1" hangingPunct="1"/>
            <a:r>
              <a:rPr lang="en-US" altLang="en-US" sz="2400" i="1" dirty="0">
                <a:solidFill>
                  <a:schemeClr val="accent2"/>
                </a:solidFill>
              </a:rPr>
              <a:t>S</a:t>
            </a:r>
            <a:r>
              <a:rPr lang="en-US" altLang="en-US" sz="2400" dirty="0">
                <a:solidFill>
                  <a:schemeClr val="accent2"/>
                </a:solidFill>
              </a:rPr>
              <a:t> = 1, </a:t>
            </a:r>
            <a:r>
              <a:rPr lang="en-US" altLang="en-US" sz="2400" i="1" dirty="0">
                <a:solidFill>
                  <a:schemeClr val="accent2"/>
                </a:solidFill>
              </a:rPr>
              <a:t>R</a:t>
            </a:r>
            <a:r>
              <a:rPr lang="en-US" altLang="en-US" sz="2400" dirty="0">
                <a:solidFill>
                  <a:schemeClr val="accent2"/>
                </a:solidFill>
              </a:rPr>
              <a:t> = 1:</a:t>
            </a:r>
            <a:r>
              <a:rPr lang="en-US" altLang="en-US" sz="2400" dirty="0"/>
              <a:t> then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and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0 (</a:t>
            </a:r>
            <a:r>
              <a:rPr lang="en-US" altLang="en-US" sz="2400" dirty="0">
                <a:solidFill>
                  <a:srgbClr val="FF3300"/>
                </a:solidFill>
              </a:rPr>
              <a:t>invalid state:</a:t>
            </a:r>
            <a:r>
              <a:rPr lang="en-US" altLang="en-US" sz="2400" dirty="0"/>
              <a:t> </a:t>
            </a:r>
            <a:r>
              <a:rPr lang="en-US" altLang="en-US" sz="2400" i="1" dirty="0"/>
              <a:t>Q </a:t>
            </a:r>
            <a:r>
              <a:rPr lang="en-US" altLang="en-US" sz="2400" dirty="0"/>
              <a:t>≠ NOT </a:t>
            </a:r>
            <a:r>
              <a:rPr lang="en-US" altLang="en-US" sz="2400" i="1" dirty="0"/>
              <a:t>Q</a:t>
            </a:r>
            <a:r>
              <a:rPr lang="en-US" altLang="en-US" sz="2400" dirty="0"/>
              <a:t>)</a:t>
            </a:r>
          </a:p>
          <a:p>
            <a:pPr lvl="1" eaLnBrk="1" hangingPunct="1"/>
            <a:endParaRPr lang="en-US" altLang="en-US" sz="2400" i="1" dirty="0">
              <a:cs typeface="Times New Roman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sz="2400" dirty="0"/>
          </a:p>
        </p:txBody>
      </p:sp>
      <p:sp>
        <p:nvSpPr>
          <p:cNvPr id="22532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4840288" y="1047751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3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5340350" y="1047751"/>
            <a:ext cx="268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4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4379913" y="415869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8066089" y="4081885"/>
            <a:ext cx="30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22536" name="Object 8"/>
          <p:cNvGraphicFramePr>
            <a:graphicFrameLocks noGrp="1" noChangeAspect="1"/>
          </p:cNvGraphicFramePr>
          <p:nvPr>
            <p:ph sz="half" idx="2"/>
            <p:custDataLst>
              <p:tags r:id="rId7"/>
            </p:custDataLst>
          </p:nvPr>
        </p:nvGraphicFramePr>
        <p:xfrm>
          <a:off x="5494338" y="4389439"/>
          <a:ext cx="2457450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1" imgW="1057895" imgH="885396" progId="Visio.Drawing.6">
                  <p:embed/>
                </p:oleObj>
              </mc:Choice>
              <mc:Fallback>
                <p:oleObj name="VISIO" r:id="rId11" imgW="1057895" imgH="885396" progId="Visio.Drawing.6">
                  <p:embed/>
                  <p:pic>
                    <p:nvPicPr>
                      <p:cNvPr id="22536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4389439"/>
                        <a:ext cx="2457450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7" name="Object 9"/>
          <p:cNvGraphicFramePr>
            <a:graphicFrameLocks noGrp="1" noChangeAspect="1"/>
          </p:cNvGraphicFramePr>
          <p:nvPr>
            <p:ph sz="half" idx="1"/>
            <p:custDataLst>
              <p:tags r:id="rId8"/>
            </p:custDataLst>
          </p:nvPr>
        </p:nvGraphicFramePr>
        <p:xfrm>
          <a:off x="1346200" y="1624013"/>
          <a:ext cx="5799138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3" imgW="2486741" imgH="1114377" progId="Visio.Drawing.6">
                  <p:embed/>
                </p:oleObj>
              </mc:Choice>
              <mc:Fallback>
                <p:oleObj name="VISIO" r:id="rId13" imgW="2486741" imgH="1114377" progId="Visio.Drawing.6">
                  <p:embed/>
                  <p:pic>
                    <p:nvPicPr>
                      <p:cNvPr id="2253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1624013"/>
                        <a:ext cx="5799138" cy="215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8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618849E-3362-4772-AC50-83A4E5823D3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1"/>
          <p:cNvSpPr txBox="1">
            <a:spLocks noChangeArrowheads="1"/>
          </p:cNvSpPr>
          <p:nvPr/>
        </p:nvSpPr>
        <p:spPr bwMode="auto">
          <a:xfrm>
            <a:off x="424260" y="1470345"/>
            <a:ext cx="81534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CASES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SR=01: 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SR=10: 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SR=11: (Q,y) = (0,0)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 = 00: if (Q,y) = (0,0) or (1,1), the output keeps changing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Solutions: Avoid the case that SR = (1,1).</a:t>
            </a:r>
          </a:p>
        </p:txBody>
      </p:sp>
      <p:sp>
        <p:nvSpPr>
          <p:cNvPr id="23566" name="Text Box 65"/>
          <p:cNvSpPr txBox="1">
            <a:spLocks noChangeArrowheads="1"/>
          </p:cNvSpPr>
          <p:nvPr/>
        </p:nvSpPr>
        <p:spPr bwMode="auto">
          <a:xfrm>
            <a:off x="4202356" y="4259228"/>
            <a:ext cx="28071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Characteristic Expression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Q(t+1) = S(t)+R’(t)Q(t)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151117" y="5900184"/>
            <a:ext cx="3115229" cy="508059"/>
            <a:chOff x="2151116" y="4425137"/>
            <a:chExt cx="3115229" cy="381044"/>
          </a:xfrm>
        </p:grpSpPr>
        <p:sp>
          <p:nvSpPr>
            <p:cNvPr id="23563" name="Text Box 62"/>
            <p:cNvSpPr txBox="1">
              <a:spLocks noChangeArrowheads="1"/>
            </p:cNvSpPr>
            <p:nvPr/>
          </p:nvSpPr>
          <p:spPr bwMode="auto">
            <a:xfrm>
              <a:off x="2151116" y="4425137"/>
              <a:ext cx="102463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Q(t+1)</a:t>
              </a:r>
            </a:p>
          </p:txBody>
        </p:sp>
        <p:sp>
          <p:nvSpPr>
            <p:cNvPr id="23567" name="Text Box 67"/>
            <p:cNvSpPr txBox="1">
              <a:spLocks noChangeArrowheads="1"/>
            </p:cNvSpPr>
            <p:nvPr/>
          </p:nvSpPr>
          <p:spPr bwMode="auto">
            <a:xfrm>
              <a:off x="3159678" y="4459932"/>
              <a:ext cx="210666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NS (next state)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4261" y="3999501"/>
            <a:ext cx="2803577" cy="2009774"/>
            <a:chOff x="369888" y="2550319"/>
            <a:chExt cx="2803577" cy="1507331"/>
          </a:xfrm>
        </p:grpSpPr>
        <p:sp>
          <p:nvSpPr>
            <p:cNvPr id="23555" name="Line 54"/>
            <p:cNvSpPr>
              <a:spLocks noChangeShapeType="1"/>
            </p:cNvSpPr>
            <p:nvPr/>
          </p:nvSpPr>
          <p:spPr bwMode="auto">
            <a:xfrm>
              <a:off x="1447800" y="2971800"/>
              <a:ext cx="0" cy="971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6" name="Line 55"/>
            <p:cNvSpPr>
              <a:spLocks noChangeShapeType="1"/>
            </p:cNvSpPr>
            <p:nvPr/>
          </p:nvSpPr>
          <p:spPr bwMode="auto">
            <a:xfrm>
              <a:off x="990600" y="3314700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7" name="Text Box 56"/>
            <p:cNvSpPr txBox="1">
              <a:spLocks noChangeArrowheads="1"/>
            </p:cNvSpPr>
            <p:nvPr/>
          </p:nvSpPr>
          <p:spPr bwMode="auto">
            <a:xfrm>
              <a:off x="974725" y="3288506"/>
              <a:ext cx="205697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     0    0   1   -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     1    0   1   -</a:t>
              </a:r>
            </a:p>
          </p:txBody>
        </p:sp>
        <p:sp>
          <p:nvSpPr>
            <p:cNvPr id="23558" name="Line 57"/>
            <p:cNvSpPr>
              <a:spLocks noChangeShapeType="1"/>
            </p:cNvSpPr>
            <p:nvPr/>
          </p:nvSpPr>
          <p:spPr bwMode="auto">
            <a:xfrm>
              <a:off x="771526" y="3028950"/>
              <a:ext cx="676275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9" name="Text Box 58"/>
            <p:cNvSpPr txBox="1">
              <a:spLocks noChangeArrowheads="1"/>
            </p:cNvSpPr>
            <p:nvPr/>
          </p:nvSpPr>
          <p:spPr bwMode="auto">
            <a:xfrm>
              <a:off x="593725" y="3057525"/>
              <a:ext cx="4411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PS</a:t>
              </a:r>
            </a:p>
          </p:txBody>
        </p:sp>
        <p:sp>
          <p:nvSpPr>
            <p:cNvPr id="23560" name="Text Box 59"/>
            <p:cNvSpPr txBox="1">
              <a:spLocks noChangeArrowheads="1"/>
            </p:cNvSpPr>
            <p:nvPr/>
          </p:nvSpPr>
          <p:spPr bwMode="auto">
            <a:xfrm>
              <a:off x="847726" y="2890837"/>
              <a:ext cx="68800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inputs</a:t>
              </a:r>
            </a:p>
          </p:txBody>
        </p:sp>
        <p:sp>
          <p:nvSpPr>
            <p:cNvPr id="23561" name="Text Box 60"/>
            <p:cNvSpPr txBox="1">
              <a:spLocks noChangeArrowheads="1"/>
            </p:cNvSpPr>
            <p:nvPr/>
          </p:nvSpPr>
          <p:spPr bwMode="auto">
            <a:xfrm>
              <a:off x="1384385" y="2955800"/>
              <a:ext cx="1789080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00 01 10 11 </a:t>
              </a:r>
            </a:p>
          </p:txBody>
        </p:sp>
        <p:sp>
          <p:nvSpPr>
            <p:cNvPr id="23562" name="Text Box 61"/>
            <p:cNvSpPr txBox="1">
              <a:spLocks noChangeArrowheads="1"/>
            </p:cNvSpPr>
            <p:nvPr/>
          </p:nvSpPr>
          <p:spPr bwMode="auto">
            <a:xfrm>
              <a:off x="717550" y="2550319"/>
              <a:ext cx="147187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State table</a:t>
              </a:r>
            </a:p>
          </p:txBody>
        </p:sp>
        <p:sp>
          <p:nvSpPr>
            <p:cNvPr id="23564" name="Line 63"/>
            <p:cNvSpPr>
              <a:spLocks noChangeShapeType="1"/>
            </p:cNvSpPr>
            <p:nvPr/>
          </p:nvSpPr>
          <p:spPr bwMode="auto">
            <a:xfrm flipV="1">
              <a:off x="1533525" y="3886200"/>
              <a:ext cx="152400" cy="1714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65" name="Text Box 64"/>
            <p:cNvSpPr txBox="1">
              <a:spLocks noChangeArrowheads="1"/>
            </p:cNvSpPr>
            <p:nvPr/>
          </p:nvSpPr>
          <p:spPr bwMode="auto">
            <a:xfrm>
              <a:off x="2114550" y="2744392"/>
              <a:ext cx="498855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SR</a:t>
              </a:r>
            </a:p>
          </p:txBody>
        </p:sp>
        <p:sp>
          <p:nvSpPr>
            <p:cNvPr id="23568" name="Text Box 68"/>
            <p:cNvSpPr txBox="1">
              <a:spLocks noChangeArrowheads="1"/>
            </p:cNvSpPr>
            <p:nvPr/>
          </p:nvSpPr>
          <p:spPr bwMode="auto">
            <a:xfrm>
              <a:off x="369888" y="3411141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Q(t)</a:t>
              </a:r>
            </a:p>
          </p:txBody>
        </p:sp>
      </p:grpSp>
      <p:sp>
        <p:nvSpPr>
          <p:cNvPr id="23569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4C3A56-32CB-4780-9E56-AEDC296597F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459420" y="27517"/>
            <a:ext cx="7507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2. Basic Building Blocks: SR Latch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38" y="0"/>
            <a:ext cx="7772400" cy="730249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SR Latch Symbol</a:t>
            </a:r>
          </a:p>
        </p:txBody>
      </p:sp>
      <p:sp>
        <p:nvSpPr>
          <p:cNvPr id="2457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3675" y="931863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SR stands for Set/Reset Latch</a:t>
            </a:r>
          </a:p>
          <a:p>
            <a:pPr lvl="1" eaLnBrk="1" hangingPunct="1"/>
            <a:r>
              <a:rPr lang="en-US" altLang="en-US" sz="2400" dirty="0"/>
              <a:t>Stores one bit of state (</a:t>
            </a:r>
            <a:r>
              <a:rPr lang="en-US" altLang="en-US" sz="2400" i="1" dirty="0"/>
              <a:t>Q</a:t>
            </a:r>
            <a:r>
              <a:rPr lang="en-US" altLang="en-US" sz="2400" dirty="0"/>
              <a:t>)</a:t>
            </a:r>
          </a:p>
          <a:p>
            <a:pPr eaLnBrk="1" hangingPunct="1"/>
            <a:r>
              <a:rPr lang="en-US" altLang="en-US" sz="2800" dirty="0"/>
              <a:t>Control what value is being stored with </a:t>
            </a:r>
            <a:r>
              <a:rPr lang="en-US" altLang="en-US" sz="2800" i="1" dirty="0"/>
              <a:t>S</a:t>
            </a:r>
            <a:r>
              <a:rPr lang="en-US" altLang="en-US" sz="2800" dirty="0"/>
              <a:t>, </a:t>
            </a:r>
            <a:r>
              <a:rPr lang="en-US" altLang="en-US" sz="2800" i="1" dirty="0"/>
              <a:t>R</a:t>
            </a:r>
            <a:r>
              <a:rPr lang="en-US" altLang="en-US" sz="2800" dirty="0"/>
              <a:t> inputs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</a:rPr>
              <a:t>Set:</a:t>
            </a:r>
            <a:r>
              <a:rPr lang="en-US" altLang="en-US" sz="2400" dirty="0"/>
              <a:t> Make the output 1 (</a:t>
            </a:r>
            <a:r>
              <a:rPr lang="en-US" altLang="en-US" sz="2400" i="1" dirty="0"/>
              <a:t>S </a:t>
            </a:r>
            <a:r>
              <a:rPr lang="en-US" altLang="en-US" sz="2400" dirty="0"/>
              <a:t>= 1, </a:t>
            </a:r>
            <a:r>
              <a:rPr lang="en-US" altLang="en-US" sz="2400" i="1" dirty="0"/>
              <a:t>R </a:t>
            </a:r>
            <a:r>
              <a:rPr lang="en-US" altLang="en-US" sz="2400" dirty="0"/>
              <a:t>= 0,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chemeClr val="accent2"/>
                </a:solidFill>
              </a:rPr>
              <a:t>1</a:t>
            </a:r>
            <a:r>
              <a:rPr lang="en-US" altLang="en-US" sz="2400" dirty="0"/>
              <a:t>)</a:t>
            </a:r>
          </a:p>
          <a:p>
            <a:pPr lvl="1" eaLnBrk="1" hangingPunct="1"/>
            <a:r>
              <a:rPr lang="en-US" altLang="en-US" sz="2400" dirty="0">
                <a:solidFill>
                  <a:schemeClr val="accent2"/>
                </a:solidFill>
              </a:rPr>
              <a:t>Reset:</a:t>
            </a:r>
            <a:r>
              <a:rPr lang="en-US" altLang="en-US" sz="2400" dirty="0"/>
              <a:t> Make the output 0 (</a:t>
            </a:r>
            <a:r>
              <a:rPr lang="en-US" altLang="en-US" sz="2400" i="1" dirty="0"/>
              <a:t>S </a:t>
            </a:r>
            <a:r>
              <a:rPr lang="en-US" altLang="en-US" sz="2400" dirty="0"/>
              <a:t>= 0, </a:t>
            </a:r>
            <a:r>
              <a:rPr lang="en-US" altLang="en-US" sz="2400" i="1" dirty="0"/>
              <a:t>R </a:t>
            </a:r>
            <a:r>
              <a:rPr lang="en-US" altLang="en-US" sz="2400" dirty="0"/>
              <a:t>= 1,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chemeClr val="accent2"/>
                </a:solidFill>
              </a:rPr>
              <a:t>0</a:t>
            </a:r>
            <a:r>
              <a:rPr lang="en-US" altLang="en-US" sz="2400" dirty="0"/>
              <a:t>)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400" dirty="0"/>
          </a:p>
          <a:p>
            <a:pPr eaLnBrk="1" hangingPunct="1"/>
            <a:r>
              <a:rPr lang="en-US" altLang="en-US" sz="2800" b="1" dirty="0">
                <a:solidFill>
                  <a:srgbClr val="FF3300"/>
                </a:solidFill>
              </a:rPr>
              <a:t>Must do something to avoid</a:t>
            </a:r>
          </a:p>
          <a:p>
            <a:pPr eaLnBrk="1" hangingPunct="1">
              <a:buFontTx/>
              <a:buNone/>
            </a:pPr>
            <a:r>
              <a:rPr lang="en-US" altLang="en-US" sz="2800" b="1" dirty="0">
                <a:solidFill>
                  <a:srgbClr val="FF3300"/>
                </a:solidFill>
              </a:rPr>
              <a:t>	invalid state (when </a:t>
            </a:r>
            <a:r>
              <a:rPr lang="en-US" altLang="en-US" sz="2800" b="1" i="1" dirty="0">
                <a:solidFill>
                  <a:srgbClr val="FF3300"/>
                </a:solidFill>
              </a:rPr>
              <a:t>S</a:t>
            </a:r>
            <a:r>
              <a:rPr lang="en-US" altLang="en-US" sz="2800" b="1" dirty="0">
                <a:solidFill>
                  <a:srgbClr val="FF3300"/>
                </a:solidFill>
              </a:rPr>
              <a:t> = </a:t>
            </a:r>
            <a:r>
              <a:rPr lang="en-US" altLang="en-US" sz="2800" b="1" i="1" dirty="0">
                <a:solidFill>
                  <a:srgbClr val="FF3300"/>
                </a:solidFill>
              </a:rPr>
              <a:t>R</a:t>
            </a:r>
            <a:r>
              <a:rPr lang="en-US" altLang="en-US" sz="2800" b="1" dirty="0">
                <a:solidFill>
                  <a:srgbClr val="FF3300"/>
                </a:solidFill>
              </a:rPr>
              <a:t> = 1)</a:t>
            </a:r>
          </a:p>
          <a:p>
            <a:pPr eaLnBrk="1" hangingPunct="1">
              <a:buFontTx/>
              <a:buNone/>
            </a:pPr>
            <a:endParaRPr lang="en-US" altLang="en-US" sz="2800" b="1" i="1" baseline="-25000" dirty="0">
              <a:solidFill>
                <a:srgbClr val="FF3300"/>
              </a:solidFill>
            </a:endParaRPr>
          </a:p>
        </p:txBody>
      </p:sp>
      <p:graphicFrame>
        <p:nvGraphicFramePr>
          <p:cNvPr id="24580" name="Object 4"/>
          <p:cNvGraphicFramePr>
            <a:graphicFrameLocks noGrp="1" noChangeAspect="1"/>
          </p:cNvGraphicFramePr>
          <p:nvPr>
            <p:ph idx="1"/>
            <p:custDataLst>
              <p:tags r:id="rId3"/>
            </p:custDataLst>
          </p:nvPr>
        </p:nvGraphicFramePr>
        <p:xfrm>
          <a:off x="5416550" y="3659190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886922" imgH="857918" progId="Visio.Drawing.6">
                  <p:embed/>
                </p:oleObj>
              </mc:Choice>
              <mc:Fallback>
                <p:oleObj name="VISIO" r:id="rId6" imgW="886922" imgH="857918" progId="Visio.Drawing.6">
                  <p:embed/>
                  <p:pic>
                    <p:nvPicPr>
                      <p:cNvPr id="245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6550" y="3659190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38822B-A710-4B5F-B2DF-B1A9BE6B225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1"/>
            <a:ext cx="7916862" cy="835026"/>
          </a:xfrm>
        </p:spPr>
        <p:txBody>
          <a:bodyPr/>
          <a:lstStyle/>
          <a:p>
            <a:pPr algn="l" eaLnBrk="1" hangingPunct="1"/>
            <a:r>
              <a:rPr lang="en-US" altLang="en-US" dirty="0"/>
              <a:t>2. Basic Building Blocks: D Latch</a:t>
            </a:r>
          </a:p>
        </p:txBody>
      </p:sp>
      <p:graphicFrame>
        <p:nvGraphicFramePr>
          <p:cNvPr id="25604" name="Object 4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6184902" y="1854201"/>
          <a:ext cx="2752725" cy="284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885444" imgH="912876" progId="Visio.Drawing.6">
                  <p:embed/>
                </p:oleObj>
              </mc:Choice>
              <mc:Fallback>
                <p:oleObj name="VISIO" r:id="rId7" imgW="885444" imgH="912876" progId="Visio.Drawing.6">
                  <p:embed/>
                  <p:pic>
                    <p:nvPicPr>
                      <p:cNvPr id="25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4902" y="1854201"/>
                        <a:ext cx="2752725" cy="2841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9565" y="971551"/>
            <a:ext cx="60674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Two inputs: </a:t>
            </a:r>
            <a:r>
              <a:rPr lang="en-US" altLang="en-US" sz="2800" i="1" dirty="0"/>
              <a:t>CLK</a:t>
            </a:r>
            <a:r>
              <a:rPr lang="en-US" altLang="en-US" sz="2800" dirty="0"/>
              <a:t>, </a:t>
            </a:r>
            <a:r>
              <a:rPr lang="en-US" altLang="en-US" sz="2800" i="1" dirty="0"/>
              <a:t>D</a:t>
            </a:r>
          </a:p>
          <a:p>
            <a:pPr lvl="1" eaLnBrk="1" hangingPunct="1"/>
            <a:r>
              <a:rPr lang="en-US" altLang="en-US" sz="2400" i="1" dirty="0"/>
              <a:t>CLK</a:t>
            </a:r>
            <a:r>
              <a:rPr lang="en-US" altLang="en-US" sz="2400" dirty="0"/>
              <a:t>: controls </a:t>
            </a:r>
            <a:r>
              <a:rPr lang="en-US" altLang="en-US" sz="2400" i="1" dirty="0"/>
              <a:t>when</a:t>
            </a:r>
            <a:r>
              <a:rPr lang="en-US" altLang="en-US" sz="2400" dirty="0"/>
              <a:t> the output changes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(the data input): controls </a:t>
            </a:r>
            <a:r>
              <a:rPr lang="en-US" altLang="en-US" sz="2400" i="1" dirty="0"/>
              <a:t>what</a:t>
            </a:r>
            <a:r>
              <a:rPr lang="en-US" altLang="en-US" sz="2400" dirty="0"/>
              <a:t> the output changes to</a:t>
            </a:r>
          </a:p>
          <a:p>
            <a:pPr eaLnBrk="1" hangingPunct="1"/>
            <a:r>
              <a:rPr lang="en-US" altLang="en-US" sz="2800" dirty="0"/>
              <a:t>Function</a:t>
            </a:r>
          </a:p>
          <a:p>
            <a:pPr lvl="1"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CLK</a:t>
            </a:r>
            <a:r>
              <a:rPr lang="en-US" altLang="en-US" sz="2400" dirty="0"/>
              <a:t> = 1, </a:t>
            </a:r>
            <a:r>
              <a:rPr lang="en-US" altLang="en-US" sz="2400" i="1" dirty="0"/>
              <a:t>D</a:t>
            </a:r>
            <a:r>
              <a:rPr lang="en-US" altLang="en-US" sz="2400" dirty="0"/>
              <a:t> passes through to </a:t>
            </a:r>
            <a:r>
              <a:rPr lang="en-US" altLang="en-US" sz="2400" i="1" dirty="0"/>
              <a:t>Q </a:t>
            </a:r>
            <a:r>
              <a:rPr lang="en-US" altLang="en-US" sz="2400" dirty="0"/>
              <a:t>(the latch is </a:t>
            </a:r>
            <a:r>
              <a:rPr lang="en-US" altLang="en-US" sz="2400" i="1" dirty="0"/>
              <a:t>transparent</a:t>
            </a:r>
            <a:r>
              <a:rPr lang="en-US" altLang="en-US" sz="2400" dirty="0"/>
              <a:t>)</a:t>
            </a:r>
            <a:endParaRPr lang="en-US" altLang="en-US" sz="2400" i="1" dirty="0"/>
          </a:p>
          <a:p>
            <a:pPr lvl="1" eaLnBrk="1" hangingPunct="1"/>
            <a:r>
              <a:rPr lang="en-US" altLang="en-US" sz="2400" dirty="0"/>
              <a:t>When </a:t>
            </a:r>
            <a:r>
              <a:rPr lang="en-US" altLang="en-US" sz="2400" i="1" dirty="0"/>
              <a:t>CLK</a:t>
            </a:r>
            <a:r>
              <a:rPr lang="en-US" altLang="en-US" sz="2400" dirty="0"/>
              <a:t> = 0, </a:t>
            </a:r>
            <a:r>
              <a:rPr lang="en-US" altLang="en-US" sz="2400" i="1" dirty="0"/>
              <a:t>Q</a:t>
            </a:r>
            <a:r>
              <a:rPr lang="en-US" altLang="en-US" sz="2400" dirty="0"/>
              <a:t> holds its previous value (the latch is </a:t>
            </a:r>
            <a:r>
              <a:rPr lang="en-US" altLang="en-US" sz="2400" i="1" dirty="0"/>
              <a:t>opaque</a:t>
            </a:r>
            <a:r>
              <a:rPr lang="en-US" altLang="en-US" sz="2400" dirty="0"/>
              <a:t>)</a:t>
            </a:r>
            <a:endParaRPr lang="en-US" altLang="en-US" sz="2400" i="1" baseline="-25000" dirty="0"/>
          </a:p>
          <a:p>
            <a:pPr eaLnBrk="1" hangingPunct="1"/>
            <a:r>
              <a:rPr lang="en-US" altLang="en-US" sz="2800" dirty="0"/>
              <a:t>Avoids invalid case when </a:t>
            </a:r>
            <a:r>
              <a:rPr lang="en-US" altLang="en-US" sz="2800" i="1" dirty="0"/>
              <a:t>Q </a:t>
            </a:r>
            <a:r>
              <a:rPr lang="en-US" altLang="en-US" sz="2800" dirty="0"/>
              <a:t>≠ NOT </a:t>
            </a:r>
            <a:r>
              <a:rPr lang="en-US" altLang="en-US" sz="2800" i="1" dirty="0"/>
              <a:t>Q</a:t>
            </a:r>
          </a:p>
        </p:txBody>
      </p:sp>
      <p:sp>
        <p:nvSpPr>
          <p:cNvPr id="25606" name="Line 7"/>
          <p:cNvSpPr>
            <a:spLocks noChangeShapeType="1"/>
          </p:cNvSpPr>
          <p:nvPr/>
        </p:nvSpPr>
        <p:spPr bwMode="auto">
          <a:xfrm>
            <a:off x="5992815" y="4927600"/>
            <a:ext cx="192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607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20B973A-3657-4745-8691-60586CB3C70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0"/>
            <a:ext cx="7772400" cy="779055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Latch Internal Circuit</a:t>
            </a:r>
          </a:p>
        </p:txBody>
      </p:sp>
      <p:graphicFrame>
        <p:nvGraphicFramePr>
          <p:cNvPr id="26628" name="Object 5"/>
          <p:cNvGraphicFramePr>
            <a:graphicFrameLocks noGrp="1" noChangeAspect="1"/>
          </p:cNvGraphicFramePr>
          <p:nvPr>
            <p:ph sz="half" idx="1"/>
            <p:custDataLst>
              <p:tags r:id="rId3"/>
            </p:custDataLst>
          </p:nvPr>
        </p:nvGraphicFramePr>
        <p:xfrm>
          <a:off x="6877050" y="2238375"/>
          <a:ext cx="1600200" cy="180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491547" imgH="602985" progId="Visio.Drawing.6">
                  <p:embed/>
                </p:oleObj>
              </mc:Choice>
              <mc:Fallback>
                <p:oleObj name="VISIO" r:id="rId7" imgW="491547" imgH="602985" progId="Visio.Drawing.6">
                  <p:embed/>
                  <p:pic>
                    <p:nvPicPr>
                      <p:cNvPr id="26628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2238375"/>
                        <a:ext cx="1600200" cy="180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EBC88C-81FA-4C3D-808B-26A2F3DBC4D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graphicFrame>
        <p:nvGraphicFramePr>
          <p:cNvPr id="26630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3611563" y="1239839"/>
          <a:ext cx="2743200" cy="2655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886922" imgH="857918" progId="Visio.Drawing.6">
                  <p:embed/>
                </p:oleObj>
              </mc:Choice>
              <mc:Fallback>
                <p:oleObj name="VISIO" r:id="rId9" imgW="886922" imgH="857918" progId="Visio.Drawing.6">
                  <p:embed/>
                  <p:pic>
                    <p:nvPicPr>
                      <p:cNvPr id="2663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1563" y="1239839"/>
                        <a:ext cx="2743200" cy="2655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649663" y="1316040"/>
            <a:ext cx="2651125" cy="998537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31838" y="0"/>
            <a:ext cx="7772400" cy="74065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Latch Internal Circuit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1000126" y="2163764"/>
          <a:ext cx="4638675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1837959" imgH="657941" progId="Visio.Drawing.6">
                  <p:embed/>
                </p:oleObj>
              </mc:Choice>
              <mc:Fallback>
                <p:oleObj name="VISIO" r:id="rId8" imgW="1837959" imgH="657941" progId="Visio.Drawing.6">
                  <p:embed/>
                  <p:pic>
                    <p:nvPicPr>
                      <p:cNvPr id="27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0126" y="2163764"/>
                        <a:ext cx="4638675" cy="1406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3" name="Object 5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718300" y="2101851"/>
          <a:ext cx="1677988" cy="163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0" imgW="491547" imgH="602985" progId="Visio.Drawing.6">
                  <p:embed/>
                </p:oleObj>
              </mc:Choice>
              <mc:Fallback>
                <p:oleObj name="VISIO" r:id="rId10" imgW="491547" imgH="602985" progId="Visio.Drawing.6">
                  <p:embed/>
                  <p:pic>
                    <p:nvPicPr>
                      <p:cNvPr id="276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8300" y="2101851"/>
                        <a:ext cx="1677988" cy="163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4" name="Object 6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1676400" y="3971925"/>
          <a:ext cx="6019800" cy="164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2" imgW="1856186" imgH="637494" progId="Visio.Drawing.6">
                  <p:embed/>
                </p:oleObj>
              </mc:Choice>
              <mc:Fallback>
                <p:oleObj name="VISIO" r:id="rId12" imgW="1856186" imgH="637494" progId="Visio.Drawing.6">
                  <p:embed/>
                  <p:pic>
                    <p:nvPicPr>
                      <p:cNvPr id="276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971925"/>
                        <a:ext cx="6019800" cy="164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FFCA1AC-0B0F-4610-9FD3-F7392AA47FF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93738" y="0"/>
            <a:ext cx="7772400" cy="84614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Latch Internal Circuit</a:t>
            </a:r>
          </a:p>
        </p:txBody>
      </p:sp>
      <p:graphicFrame>
        <p:nvGraphicFramePr>
          <p:cNvPr id="28676" name="Object 4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423865" y="1470026"/>
          <a:ext cx="5837237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8" imgW="1837959" imgH="657941" progId="Visio.Drawing.6">
                  <p:embed/>
                </p:oleObj>
              </mc:Choice>
              <mc:Fallback>
                <p:oleObj name="VISIO" r:id="rId8" imgW="1837959" imgH="657941" progId="Visio.Drawing.6">
                  <p:embed/>
                  <p:pic>
                    <p:nvPicPr>
                      <p:cNvPr id="286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865" y="1470026"/>
                        <a:ext cx="5837237" cy="179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6607177" y="1355726"/>
          <a:ext cx="1920875" cy="187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0" imgW="491547" imgH="602985" progId="Visio.Drawing.6">
                  <p:embed/>
                </p:oleObj>
              </mc:Choice>
              <mc:Fallback>
                <p:oleObj name="VISIO" r:id="rId10" imgW="491547" imgH="602985" progId="Visio.Drawing.6">
                  <p:embed/>
                  <p:pic>
                    <p:nvPicPr>
                      <p:cNvPr id="286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7177" y="1355726"/>
                        <a:ext cx="1920875" cy="187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8" name="Object 6"/>
          <p:cNvGraphicFramePr>
            <a:graphicFrameLocks noGrp="1" noChangeAspect="1"/>
          </p:cNvGraphicFramePr>
          <p:nvPr>
            <p:ph sz="quarter" idx="3"/>
            <p:custDataLst>
              <p:tags r:id="rId5"/>
            </p:custDataLst>
          </p:nvPr>
        </p:nvGraphicFramePr>
        <p:xfrm>
          <a:off x="1346200" y="3736975"/>
          <a:ext cx="6019800" cy="1644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2" imgW="1859280" imgH="637032" progId="Visio.Drawing.6">
                  <p:embed/>
                </p:oleObj>
              </mc:Choice>
              <mc:Fallback>
                <p:oleObj name="VISIO" r:id="rId12" imgW="1859280" imgH="637032" progId="Visio.Drawing.6">
                  <p:embed/>
                  <p:pic>
                    <p:nvPicPr>
                      <p:cNvPr id="2867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6200" y="3736975"/>
                        <a:ext cx="6019800" cy="1644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1968297-8607-4514-879F-A7FA985A942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769938" y="0"/>
            <a:ext cx="7772400" cy="81746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Flip-Flop</a:t>
            </a:r>
          </a:p>
        </p:txBody>
      </p:sp>
      <p:sp>
        <p:nvSpPr>
          <p:cNvPr id="2970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3677" y="1047751"/>
            <a:ext cx="51466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 inputs: </a:t>
            </a:r>
            <a:r>
              <a:rPr lang="en-US" altLang="en-US" sz="2000" i="1" dirty="0"/>
              <a:t>CLK</a:t>
            </a:r>
            <a:r>
              <a:rPr lang="en-US" altLang="en-US" sz="2000" dirty="0"/>
              <a:t>, </a:t>
            </a:r>
            <a:r>
              <a:rPr lang="en-US" altLang="en-US" sz="2000" i="1" dirty="0"/>
              <a:t>D</a:t>
            </a:r>
          </a:p>
          <a:p>
            <a:pPr eaLnBrk="1" hangingPunct="1"/>
            <a:r>
              <a:rPr lang="en-US" altLang="en-US" sz="2000" i="1" dirty="0"/>
              <a:t>Function</a:t>
            </a:r>
          </a:p>
          <a:p>
            <a:pPr lvl="1" eaLnBrk="1" hangingPunct="1"/>
            <a:r>
              <a:rPr lang="en-US" altLang="en-US" sz="2000" dirty="0"/>
              <a:t>The flip-flop “samples” </a:t>
            </a:r>
            <a:r>
              <a:rPr lang="en-US" altLang="en-US" sz="2000" i="1" dirty="0"/>
              <a:t>D</a:t>
            </a:r>
            <a:r>
              <a:rPr lang="en-US" altLang="en-US" sz="2000" dirty="0"/>
              <a:t> on the rising edge of </a:t>
            </a:r>
            <a:r>
              <a:rPr lang="en-US" altLang="en-US" sz="2000" i="1" dirty="0"/>
              <a:t>CLK</a:t>
            </a:r>
          </a:p>
          <a:p>
            <a:pPr lvl="2" eaLnBrk="1" hangingPunct="1"/>
            <a:r>
              <a:rPr lang="en-US" altLang="en-US" sz="2000" dirty="0"/>
              <a:t>When </a:t>
            </a:r>
            <a:r>
              <a:rPr lang="en-US" altLang="en-US" sz="2000" i="1" dirty="0"/>
              <a:t>CLK</a:t>
            </a:r>
            <a:r>
              <a:rPr lang="en-US" altLang="en-US" sz="2000" dirty="0"/>
              <a:t> rises from 0 to 1, </a:t>
            </a:r>
            <a:r>
              <a:rPr lang="en-US" altLang="en-US" sz="2000" i="1" dirty="0"/>
              <a:t>D</a:t>
            </a:r>
            <a:r>
              <a:rPr lang="en-US" altLang="en-US" sz="2000" dirty="0"/>
              <a:t> passes through to </a:t>
            </a:r>
            <a:r>
              <a:rPr lang="en-US" altLang="en-US" sz="2000" i="1" dirty="0"/>
              <a:t>Q</a:t>
            </a:r>
          </a:p>
          <a:p>
            <a:pPr lvl="2" eaLnBrk="1" hangingPunct="1"/>
            <a:r>
              <a:rPr lang="en-US" altLang="en-US" sz="2000" dirty="0"/>
              <a:t>Otherwise, </a:t>
            </a:r>
            <a:r>
              <a:rPr lang="en-US" altLang="en-US" sz="2000" i="1" dirty="0"/>
              <a:t>Q</a:t>
            </a:r>
            <a:r>
              <a:rPr lang="en-US" altLang="en-US" sz="2000" dirty="0"/>
              <a:t> holds its previous value</a:t>
            </a:r>
          </a:p>
          <a:p>
            <a:pPr lvl="1" eaLnBrk="1" hangingPunct="1"/>
            <a:r>
              <a:rPr lang="en-US" altLang="en-US" sz="2000" i="1" dirty="0"/>
              <a:t>Q </a:t>
            </a:r>
            <a:r>
              <a:rPr lang="en-US" altLang="en-US" sz="2000" dirty="0"/>
              <a:t>changes only on the rising edge of </a:t>
            </a:r>
            <a:r>
              <a:rPr lang="en-US" altLang="en-US" sz="2000" i="1" dirty="0"/>
              <a:t>CLK</a:t>
            </a:r>
          </a:p>
          <a:p>
            <a:pPr eaLnBrk="1" hangingPunct="1"/>
            <a:r>
              <a:rPr lang="en-US" altLang="en-US" sz="2000" dirty="0"/>
              <a:t>A flip-flop is called an </a:t>
            </a:r>
            <a:r>
              <a:rPr lang="en-US" altLang="en-US" sz="2000" i="1" dirty="0"/>
              <a:t>edge-triggered</a:t>
            </a:r>
            <a:r>
              <a:rPr lang="en-US" altLang="en-US" sz="2000" dirty="0"/>
              <a:t> device because it is activated on the clock edge</a:t>
            </a:r>
          </a:p>
          <a:p>
            <a:pPr eaLnBrk="1" hangingPunct="1">
              <a:buFontTx/>
              <a:buNone/>
            </a:pPr>
            <a:endParaRPr lang="en-US" altLang="en-US" sz="2800" i="1" baseline="-25000" dirty="0"/>
          </a:p>
        </p:txBody>
      </p:sp>
      <p:graphicFrame>
        <p:nvGraphicFramePr>
          <p:cNvPr id="29701" name="Object 5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</p:nvPr>
        </p:nvGraphicFramePr>
        <p:xfrm>
          <a:off x="5724525" y="1892301"/>
          <a:ext cx="2863850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963249" imgH="914400" progId="Visio.Drawing.6">
                  <p:embed/>
                </p:oleObj>
              </mc:Choice>
              <mc:Fallback>
                <p:oleObj name="VISIO" r:id="rId7" imgW="963249" imgH="914400" progId="Visio.Drawing.6">
                  <p:embed/>
                  <p:pic>
                    <p:nvPicPr>
                      <p:cNvPr id="29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1892301"/>
                        <a:ext cx="2863850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B5644C-F307-4545-818B-46E70F53FD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1"/>
            <a:ext cx="7772400" cy="740649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D FF Internal Circuit</a:t>
            </a:r>
          </a:p>
        </p:txBody>
      </p:sp>
      <p:graphicFrame>
        <p:nvGraphicFramePr>
          <p:cNvPr id="30724" name="Object 4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2266950" y="1624014"/>
          <a:ext cx="4051300" cy="272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1399841" imgH="1085373" progId="Visio.Drawing.6">
                  <p:embed/>
                </p:oleObj>
              </mc:Choice>
              <mc:Fallback>
                <p:oleObj name="VISIO" r:id="rId6" imgW="1399841" imgH="1085373" progId="Visio.Drawing.6">
                  <p:embed/>
                  <p:pic>
                    <p:nvPicPr>
                      <p:cNvPr id="307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950" y="1624014"/>
                        <a:ext cx="4051300" cy="272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B8A8B5-1C4D-4448-9BA9-3C117106DEB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1"/>
            <a:ext cx="7772400" cy="868667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Internal Circuit</a:t>
            </a:r>
          </a:p>
        </p:txBody>
      </p:sp>
      <p:graphicFrame>
        <p:nvGraphicFramePr>
          <p:cNvPr id="31748" name="Object 4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5148265" y="2314577"/>
          <a:ext cx="3811587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1399841" imgH="1085373" progId="Visio.Drawing.6">
                  <p:embed/>
                </p:oleObj>
              </mc:Choice>
              <mc:Fallback>
                <p:oleObj name="VISIO" r:id="rId9" imgW="1399841" imgH="1085373" progId="Visio.Drawing.6">
                  <p:embed/>
                  <p:pic>
                    <p:nvPicPr>
                      <p:cNvPr id="317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5" y="2314577"/>
                        <a:ext cx="3811587" cy="245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9597" y="919873"/>
            <a:ext cx="7931309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400" dirty="0"/>
              <a:t>Two back-to-back latches (L1 and L2) controlled by complementary clocks</a:t>
            </a:r>
          </a:p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= 0</a:t>
            </a:r>
          </a:p>
          <a:p>
            <a:pPr lvl="1" eaLnBrk="1" hangingPunct="1"/>
            <a:r>
              <a:rPr lang="en-US" altLang="en-US" sz="2400" dirty="0"/>
              <a:t>L1 is transparent, L2 is opaque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passes through to N1</a:t>
            </a:r>
            <a:endParaRPr lang="en-US" altLang="en-US" sz="2400" i="1" dirty="0"/>
          </a:p>
          <a:p>
            <a:pPr eaLnBrk="1" hangingPunct="1"/>
            <a:r>
              <a:rPr lang="en-US" altLang="en-US" sz="2400" dirty="0"/>
              <a:t>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= 1</a:t>
            </a:r>
          </a:p>
          <a:p>
            <a:pPr lvl="1" eaLnBrk="1" hangingPunct="1"/>
            <a:r>
              <a:rPr lang="en-US" altLang="en-US" sz="2400" dirty="0"/>
              <a:t>L2 is transparent, L1 is opaque</a:t>
            </a:r>
          </a:p>
          <a:p>
            <a:pPr lvl="1" eaLnBrk="1" hangingPunct="1"/>
            <a:r>
              <a:rPr lang="en-US" altLang="en-US" sz="2400" dirty="0"/>
              <a:t>N1 passes through to </a:t>
            </a:r>
            <a:r>
              <a:rPr lang="en-US" altLang="en-US" sz="2400" i="1" dirty="0"/>
              <a:t>Q</a:t>
            </a:r>
          </a:p>
          <a:p>
            <a:pPr eaLnBrk="1" hangingPunct="1"/>
            <a:r>
              <a:rPr lang="en-US" altLang="en-US" sz="2400" dirty="0"/>
              <a:t>Thus, on the edge of the clock (when </a:t>
            </a:r>
            <a:r>
              <a:rPr lang="en-US" altLang="en-US" sz="2400" i="1" dirty="0">
                <a:solidFill>
                  <a:schemeClr val="accent2"/>
                </a:solidFill>
              </a:rPr>
              <a:t>CLK</a:t>
            </a:r>
            <a:r>
              <a:rPr lang="en-US" altLang="en-US" sz="2400" dirty="0">
                <a:solidFill>
                  <a:schemeClr val="accent2"/>
                </a:solidFill>
              </a:rPr>
              <a:t> rises from 0   1</a:t>
            </a:r>
            <a:r>
              <a:rPr lang="en-US" altLang="en-US" sz="2400" dirty="0">
                <a:solidFill>
                  <a:schemeClr val="tx2"/>
                </a:solidFill>
              </a:rPr>
              <a:t>)</a:t>
            </a:r>
          </a:p>
          <a:p>
            <a:pPr lvl="1" eaLnBrk="1" hangingPunct="1"/>
            <a:r>
              <a:rPr lang="en-US" altLang="en-US" sz="2400" i="1" dirty="0"/>
              <a:t>D</a:t>
            </a:r>
            <a:r>
              <a:rPr lang="en-US" altLang="en-US" sz="2400" dirty="0"/>
              <a:t> passes through to </a:t>
            </a:r>
            <a:r>
              <a:rPr lang="en-US" altLang="en-US" sz="2400" i="1" dirty="0"/>
              <a:t>Q</a:t>
            </a:r>
          </a:p>
          <a:p>
            <a:pPr eaLnBrk="1" hangingPunct="1">
              <a:buFontTx/>
              <a:buNone/>
            </a:pPr>
            <a:endParaRPr lang="en-US" altLang="en-US" sz="2800" i="1" baseline="-25000" dirty="0"/>
          </a:p>
        </p:txBody>
      </p:sp>
      <p:sp>
        <p:nvSpPr>
          <p:cNvPr id="31750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728913" y="5618163"/>
            <a:ext cx="2286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aphicFrame>
        <p:nvGraphicFramePr>
          <p:cNvPr id="31751" name="Object 7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5148265" y="2314577"/>
          <a:ext cx="3811587" cy="245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1" imgW="1399841" imgH="1085373" progId="Visio.Drawing.6">
                  <p:embed/>
                </p:oleObj>
              </mc:Choice>
              <mc:Fallback>
                <p:oleObj name="VISIO" r:id="rId11" imgW="1399841" imgH="1085373" progId="Visio.Drawing.6">
                  <p:embed/>
                  <p:pic>
                    <p:nvPicPr>
                      <p:cNvPr id="317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5" y="2314577"/>
                        <a:ext cx="3811587" cy="245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22112F-FF8E-4FA8-AD38-C444D841EE6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7318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vs. D Latch</a:t>
            </a:r>
          </a:p>
        </p:txBody>
      </p:sp>
      <p:graphicFrame>
        <p:nvGraphicFramePr>
          <p:cNvPr id="32771" name="Object 3"/>
          <p:cNvGraphicFramePr>
            <a:graphicFrameLocks noGrp="1" noChangeAspect="1"/>
          </p:cNvGraphicFramePr>
          <p:nvPr>
            <p:ph sz="half" idx="1"/>
            <p:custDataLst>
              <p:tags r:id="rId2"/>
            </p:custDataLst>
          </p:nvPr>
        </p:nvGraphicFramePr>
        <p:xfrm>
          <a:off x="2138365" y="1066800"/>
          <a:ext cx="13668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491547" imgH="602985" progId="Visio.Drawing.6">
                  <p:embed/>
                </p:oleObj>
              </mc:Choice>
              <mc:Fallback>
                <p:oleObj name="VISIO" r:id="rId7" imgW="491547" imgH="602985" progId="Visio.Drawing.6">
                  <p:embed/>
                  <p:pic>
                    <p:nvPicPr>
                      <p:cNvPr id="3277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5" y="1066800"/>
                        <a:ext cx="13668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4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5638800" y="1066800"/>
          <a:ext cx="1404938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494600" imgH="602985" progId="Visio.Drawing.6">
                  <p:embed/>
                </p:oleObj>
              </mc:Choice>
              <mc:Fallback>
                <p:oleObj name="VISIO" r:id="rId9" imgW="494600" imgH="602985" progId="Visio.Drawing.6">
                  <p:embed/>
                  <p:pic>
                    <p:nvPicPr>
                      <p:cNvPr id="3277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066800"/>
                        <a:ext cx="1404938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</p:nvPr>
        </p:nvGraphicFramePr>
        <p:xfrm>
          <a:off x="381000" y="3224214"/>
          <a:ext cx="8458200" cy="225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1" imgW="4836092" imgH="1288403" progId="Visio.Drawing.6">
                  <p:embed/>
                </p:oleObj>
              </mc:Choice>
              <mc:Fallback>
                <p:oleObj name="VISIO" r:id="rId11" imgW="4836092" imgH="1288403" progId="Visio.Drawing.6">
                  <p:embed/>
                  <p:pic>
                    <p:nvPicPr>
                      <p:cNvPr id="3277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224214"/>
                        <a:ext cx="8458200" cy="225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0AAE38-F54E-4AB7-B27B-E6959543A59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 Flip-Flop vs. D Latch</a:t>
            </a:r>
          </a:p>
        </p:txBody>
      </p:sp>
      <p:graphicFrame>
        <p:nvGraphicFramePr>
          <p:cNvPr id="33795" name="Object 3"/>
          <p:cNvGraphicFramePr>
            <a:graphicFrameLocks noGrp="1" noChangeAspect="1"/>
          </p:cNvGraphicFramePr>
          <p:nvPr>
            <p:ph sz="half" idx="1"/>
            <p:custDataLst>
              <p:tags r:id="rId2"/>
            </p:custDataLst>
          </p:nvPr>
        </p:nvGraphicFramePr>
        <p:xfrm>
          <a:off x="2138365" y="1066800"/>
          <a:ext cx="1366837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7" imgW="491547" imgH="602985" progId="Visio.Drawing.6">
                  <p:embed/>
                </p:oleObj>
              </mc:Choice>
              <mc:Fallback>
                <p:oleObj name="VISIO" r:id="rId7" imgW="491547" imgH="602985" progId="Visio.Drawing.6">
                  <p:embed/>
                  <p:pic>
                    <p:nvPicPr>
                      <p:cNvPr id="337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5" y="1066800"/>
                        <a:ext cx="1366837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6" name="Object 4"/>
          <p:cNvGraphicFramePr>
            <a:graphicFrameLocks noGrp="1" noChangeAspect="1"/>
          </p:cNvGraphicFramePr>
          <p:nvPr>
            <p:ph sz="quarter" idx="2"/>
            <p:custDataLst>
              <p:tags r:id="rId3"/>
            </p:custDataLst>
          </p:nvPr>
        </p:nvGraphicFramePr>
        <p:xfrm>
          <a:off x="5638800" y="1066800"/>
          <a:ext cx="1404938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9" imgW="494600" imgH="602985" progId="Visio.Drawing.6">
                  <p:embed/>
                </p:oleObj>
              </mc:Choice>
              <mc:Fallback>
                <p:oleObj name="VISIO" r:id="rId9" imgW="494600" imgH="602985" progId="Visio.Drawing.6">
                  <p:embed/>
                  <p:pic>
                    <p:nvPicPr>
                      <p:cNvPr id="3379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066800"/>
                        <a:ext cx="1404938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7" name="Object 5"/>
          <p:cNvGraphicFramePr>
            <a:graphicFrameLocks noGrp="1" noChangeAspect="1"/>
          </p:cNvGraphicFramePr>
          <p:nvPr>
            <p:ph sz="quarter" idx="3"/>
            <p:custDataLst>
              <p:tags r:id="rId4"/>
            </p:custDataLst>
          </p:nvPr>
        </p:nvGraphicFramePr>
        <p:xfrm>
          <a:off x="457200" y="3352801"/>
          <a:ext cx="8153400" cy="2179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11" imgW="4836092" imgH="1292983" progId="Visio.Drawing.6">
                  <p:embed/>
                </p:oleObj>
              </mc:Choice>
              <mc:Fallback>
                <p:oleObj name="VISIO" r:id="rId11" imgW="4836092" imgH="1292983" progId="Visio.Drawing.6">
                  <p:embed/>
                  <p:pic>
                    <p:nvPicPr>
                      <p:cNvPr id="337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352801"/>
                        <a:ext cx="8153400" cy="21796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7E885D-8E93-45A8-B556-53A21EECC30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761999" y="0"/>
            <a:ext cx="8188161" cy="609600"/>
          </a:xfrm>
        </p:spPr>
        <p:txBody>
          <a:bodyPr/>
          <a:lstStyle/>
          <a:p>
            <a:pPr algn="l" eaLnBrk="1" hangingPunct="1"/>
            <a:r>
              <a:rPr lang="en-US" altLang="en-US" sz="2800" dirty="0"/>
              <a:t>2. Basic Building Blocks: Latch and FF (two latches)</a:t>
            </a:r>
          </a:p>
        </p:txBody>
      </p:sp>
      <p:sp>
        <p:nvSpPr>
          <p:cNvPr id="27651" name="Line 5"/>
          <p:cNvSpPr>
            <a:spLocks noChangeShapeType="1"/>
          </p:cNvSpPr>
          <p:nvPr/>
        </p:nvSpPr>
        <p:spPr bwMode="auto">
          <a:xfrm>
            <a:off x="1143000" y="114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2" name="Line 6"/>
          <p:cNvSpPr>
            <a:spLocks noChangeShapeType="1"/>
          </p:cNvSpPr>
          <p:nvPr/>
        </p:nvSpPr>
        <p:spPr bwMode="auto">
          <a:xfrm>
            <a:off x="1143000" y="1676400"/>
            <a:ext cx="381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3" name="Line 7"/>
          <p:cNvSpPr>
            <a:spLocks noChangeShapeType="1"/>
          </p:cNvSpPr>
          <p:nvPr/>
        </p:nvSpPr>
        <p:spPr bwMode="auto">
          <a:xfrm>
            <a:off x="1143000" y="2286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2" name="Text Box 8"/>
          <p:cNvSpPr txBox="1">
            <a:spLocks noChangeArrowheads="1"/>
          </p:cNvSpPr>
          <p:nvPr/>
        </p:nvSpPr>
        <p:spPr bwMode="auto">
          <a:xfrm>
            <a:off x="533401" y="762000"/>
            <a:ext cx="34484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latch can be considered as a door</a:t>
            </a:r>
          </a:p>
        </p:txBody>
      </p:sp>
      <p:sp>
        <p:nvSpPr>
          <p:cNvPr id="34823" name="Text Box 9"/>
          <p:cNvSpPr txBox="1">
            <a:spLocks noChangeArrowheads="1"/>
          </p:cNvSpPr>
          <p:nvPr/>
        </p:nvSpPr>
        <p:spPr bwMode="auto">
          <a:xfrm>
            <a:off x="665165" y="2971800"/>
            <a:ext cx="21996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0, door is shut</a:t>
            </a:r>
          </a:p>
        </p:txBody>
      </p:sp>
      <p:sp>
        <p:nvSpPr>
          <p:cNvPr id="27656" name="Line 10"/>
          <p:cNvSpPr>
            <a:spLocks noChangeShapeType="1"/>
          </p:cNvSpPr>
          <p:nvPr/>
        </p:nvSpPr>
        <p:spPr bwMode="auto">
          <a:xfrm>
            <a:off x="4648200" y="114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7" name="Line 11"/>
          <p:cNvSpPr>
            <a:spLocks noChangeShapeType="1"/>
          </p:cNvSpPr>
          <p:nvPr/>
        </p:nvSpPr>
        <p:spPr bwMode="auto">
          <a:xfrm>
            <a:off x="4648200" y="1674813"/>
            <a:ext cx="4191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58" name="Line 12"/>
          <p:cNvSpPr>
            <a:spLocks noChangeShapeType="1"/>
          </p:cNvSpPr>
          <p:nvPr/>
        </p:nvSpPr>
        <p:spPr bwMode="auto">
          <a:xfrm>
            <a:off x="4648200" y="2362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27" name="Text Box 13"/>
          <p:cNvSpPr txBox="1">
            <a:spLocks noChangeArrowheads="1"/>
          </p:cNvSpPr>
          <p:nvPr/>
        </p:nvSpPr>
        <p:spPr bwMode="auto">
          <a:xfrm>
            <a:off x="3962400" y="2971800"/>
            <a:ext cx="26613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1, door is unlocked</a:t>
            </a:r>
          </a:p>
        </p:txBody>
      </p:sp>
      <p:sp>
        <p:nvSpPr>
          <p:cNvPr id="34828" name="Oval 14"/>
          <p:cNvSpPr>
            <a:spLocks noChangeArrowheads="1"/>
          </p:cNvSpPr>
          <p:nvPr/>
        </p:nvSpPr>
        <p:spPr bwMode="auto">
          <a:xfrm>
            <a:off x="6096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29" name="Line 15"/>
          <p:cNvSpPr>
            <a:spLocks noChangeShapeType="1"/>
          </p:cNvSpPr>
          <p:nvPr/>
        </p:nvSpPr>
        <p:spPr bwMode="auto">
          <a:xfrm>
            <a:off x="685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0" name="Line 16"/>
          <p:cNvSpPr>
            <a:spLocks noChangeShapeType="1"/>
          </p:cNvSpPr>
          <p:nvPr/>
        </p:nvSpPr>
        <p:spPr bwMode="auto">
          <a:xfrm>
            <a:off x="6096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1" name="Line 17"/>
          <p:cNvSpPr>
            <a:spLocks noChangeShapeType="1"/>
          </p:cNvSpPr>
          <p:nvPr/>
        </p:nvSpPr>
        <p:spPr bwMode="auto">
          <a:xfrm flipH="1">
            <a:off x="6096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2" name="Line 18"/>
          <p:cNvSpPr>
            <a:spLocks noChangeShapeType="1"/>
          </p:cNvSpPr>
          <p:nvPr/>
        </p:nvSpPr>
        <p:spPr bwMode="auto">
          <a:xfrm>
            <a:off x="6858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3" name="Oval 19"/>
          <p:cNvSpPr>
            <a:spLocks noChangeArrowheads="1"/>
          </p:cNvSpPr>
          <p:nvPr/>
        </p:nvSpPr>
        <p:spPr bwMode="auto">
          <a:xfrm>
            <a:off x="40386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34" name="Line 20"/>
          <p:cNvSpPr>
            <a:spLocks noChangeShapeType="1"/>
          </p:cNvSpPr>
          <p:nvPr/>
        </p:nvSpPr>
        <p:spPr bwMode="auto">
          <a:xfrm>
            <a:off x="41148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5" name="Line 21"/>
          <p:cNvSpPr>
            <a:spLocks noChangeShapeType="1"/>
          </p:cNvSpPr>
          <p:nvPr/>
        </p:nvSpPr>
        <p:spPr bwMode="auto">
          <a:xfrm>
            <a:off x="40386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6" name="Line 22"/>
          <p:cNvSpPr>
            <a:spLocks noChangeShapeType="1"/>
          </p:cNvSpPr>
          <p:nvPr/>
        </p:nvSpPr>
        <p:spPr bwMode="auto">
          <a:xfrm flipH="1">
            <a:off x="40386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7" name="Line 23"/>
          <p:cNvSpPr>
            <a:spLocks noChangeShapeType="1"/>
          </p:cNvSpPr>
          <p:nvPr/>
        </p:nvSpPr>
        <p:spPr bwMode="auto">
          <a:xfrm>
            <a:off x="41148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38" name="Oval 24"/>
          <p:cNvSpPr>
            <a:spLocks noChangeArrowheads="1"/>
          </p:cNvSpPr>
          <p:nvPr/>
        </p:nvSpPr>
        <p:spPr bwMode="auto">
          <a:xfrm>
            <a:off x="5029200" y="16764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39" name="Line 25"/>
          <p:cNvSpPr>
            <a:spLocks noChangeShapeType="1"/>
          </p:cNvSpPr>
          <p:nvPr/>
        </p:nvSpPr>
        <p:spPr bwMode="auto">
          <a:xfrm>
            <a:off x="51054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0" name="Line 26"/>
          <p:cNvSpPr>
            <a:spLocks noChangeShapeType="1"/>
          </p:cNvSpPr>
          <p:nvPr/>
        </p:nvSpPr>
        <p:spPr bwMode="auto">
          <a:xfrm>
            <a:off x="5029200" y="1981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1" name="Line 27"/>
          <p:cNvSpPr>
            <a:spLocks noChangeShapeType="1"/>
          </p:cNvSpPr>
          <p:nvPr/>
        </p:nvSpPr>
        <p:spPr bwMode="auto">
          <a:xfrm flipH="1">
            <a:off x="5029200" y="20574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2" name="Line 28"/>
          <p:cNvSpPr>
            <a:spLocks noChangeShapeType="1"/>
          </p:cNvSpPr>
          <p:nvPr/>
        </p:nvSpPr>
        <p:spPr bwMode="auto">
          <a:xfrm>
            <a:off x="5105400" y="21336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3" name="Line 29"/>
          <p:cNvSpPr>
            <a:spLocks noChangeShapeType="1"/>
          </p:cNvSpPr>
          <p:nvPr/>
        </p:nvSpPr>
        <p:spPr bwMode="auto">
          <a:xfrm>
            <a:off x="4495800" y="2057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44" name="Text Box 30"/>
          <p:cNvSpPr txBox="1">
            <a:spLocks noChangeArrowheads="1"/>
          </p:cNvSpPr>
          <p:nvPr/>
        </p:nvSpPr>
        <p:spPr bwMode="auto">
          <a:xfrm>
            <a:off x="457200" y="3581400"/>
            <a:ext cx="32624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flip-flop is a two door entrance</a:t>
            </a:r>
          </a:p>
        </p:txBody>
      </p:sp>
      <p:sp>
        <p:nvSpPr>
          <p:cNvPr id="27677" name="Line 31"/>
          <p:cNvSpPr>
            <a:spLocks noChangeShapeType="1"/>
          </p:cNvSpPr>
          <p:nvPr/>
        </p:nvSpPr>
        <p:spPr bwMode="auto">
          <a:xfrm>
            <a:off x="11430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78" name="Line 32"/>
          <p:cNvSpPr>
            <a:spLocks noChangeShapeType="1"/>
          </p:cNvSpPr>
          <p:nvPr/>
        </p:nvSpPr>
        <p:spPr bwMode="auto">
          <a:xfrm>
            <a:off x="1143000" y="4814888"/>
            <a:ext cx="38100" cy="67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79" name="Line 33"/>
          <p:cNvSpPr>
            <a:spLocks noChangeShapeType="1"/>
          </p:cNvSpPr>
          <p:nvPr/>
        </p:nvSpPr>
        <p:spPr bwMode="auto">
          <a:xfrm>
            <a:off x="11430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48" name="Text Box 34"/>
          <p:cNvSpPr txBox="1">
            <a:spLocks noChangeArrowheads="1"/>
          </p:cNvSpPr>
          <p:nvPr/>
        </p:nvSpPr>
        <p:spPr bwMode="auto">
          <a:xfrm>
            <a:off x="6651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</a:t>
            </a:r>
          </a:p>
        </p:txBody>
      </p:sp>
      <p:sp>
        <p:nvSpPr>
          <p:cNvPr id="34849" name="Oval 39"/>
          <p:cNvSpPr>
            <a:spLocks noChangeArrowheads="1"/>
          </p:cNvSpPr>
          <p:nvPr/>
        </p:nvSpPr>
        <p:spPr bwMode="auto">
          <a:xfrm>
            <a:off x="609600" y="4814888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50" name="Line 40"/>
          <p:cNvSpPr>
            <a:spLocks noChangeShapeType="1"/>
          </p:cNvSpPr>
          <p:nvPr/>
        </p:nvSpPr>
        <p:spPr bwMode="auto">
          <a:xfrm>
            <a:off x="685800" y="50434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1" name="Line 41"/>
          <p:cNvSpPr>
            <a:spLocks noChangeShapeType="1"/>
          </p:cNvSpPr>
          <p:nvPr/>
        </p:nvSpPr>
        <p:spPr bwMode="auto">
          <a:xfrm>
            <a:off x="609600" y="5119688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2" name="Line 42"/>
          <p:cNvSpPr>
            <a:spLocks noChangeShapeType="1"/>
          </p:cNvSpPr>
          <p:nvPr/>
        </p:nvSpPr>
        <p:spPr bwMode="auto">
          <a:xfrm flipH="1">
            <a:off x="609600" y="5195888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53" name="Line 43"/>
          <p:cNvSpPr>
            <a:spLocks noChangeShapeType="1"/>
          </p:cNvSpPr>
          <p:nvPr/>
        </p:nvSpPr>
        <p:spPr bwMode="auto">
          <a:xfrm>
            <a:off x="685800" y="5272088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686" name="Line 55"/>
          <p:cNvSpPr>
            <a:spLocks noChangeShapeType="1"/>
          </p:cNvSpPr>
          <p:nvPr/>
        </p:nvSpPr>
        <p:spPr bwMode="auto">
          <a:xfrm>
            <a:off x="8382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7" name="Line 56"/>
          <p:cNvSpPr>
            <a:spLocks noChangeShapeType="1"/>
          </p:cNvSpPr>
          <p:nvPr/>
        </p:nvSpPr>
        <p:spPr bwMode="auto">
          <a:xfrm>
            <a:off x="8382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8" name="Line 57"/>
          <p:cNvSpPr>
            <a:spLocks noChangeShapeType="1"/>
          </p:cNvSpPr>
          <p:nvPr/>
        </p:nvSpPr>
        <p:spPr bwMode="auto">
          <a:xfrm>
            <a:off x="17526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89" name="Line 58"/>
          <p:cNvSpPr>
            <a:spLocks noChangeShapeType="1"/>
          </p:cNvSpPr>
          <p:nvPr/>
        </p:nvSpPr>
        <p:spPr bwMode="auto">
          <a:xfrm>
            <a:off x="1752600" y="4800600"/>
            <a:ext cx="53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0" name="Line 59"/>
          <p:cNvSpPr>
            <a:spLocks noChangeShapeType="1"/>
          </p:cNvSpPr>
          <p:nvPr/>
        </p:nvSpPr>
        <p:spPr bwMode="auto">
          <a:xfrm>
            <a:off x="17526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1" name="Line 60"/>
          <p:cNvSpPr>
            <a:spLocks noChangeShapeType="1"/>
          </p:cNvSpPr>
          <p:nvPr/>
        </p:nvSpPr>
        <p:spPr bwMode="auto">
          <a:xfrm>
            <a:off x="38100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2" name="Line 61"/>
          <p:cNvSpPr>
            <a:spLocks noChangeShapeType="1"/>
          </p:cNvSpPr>
          <p:nvPr/>
        </p:nvSpPr>
        <p:spPr bwMode="auto">
          <a:xfrm flipV="1">
            <a:off x="3810000" y="4808538"/>
            <a:ext cx="457200" cy="63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693" name="Line 62"/>
          <p:cNvSpPr>
            <a:spLocks noChangeShapeType="1"/>
          </p:cNvSpPr>
          <p:nvPr/>
        </p:nvSpPr>
        <p:spPr bwMode="auto">
          <a:xfrm>
            <a:off x="38100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62" name="Text Box 63"/>
          <p:cNvSpPr txBox="1">
            <a:spLocks noChangeArrowheads="1"/>
          </p:cNvSpPr>
          <p:nvPr/>
        </p:nvSpPr>
        <p:spPr bwMode="auto">
          <a:xfrm>
            <a:off x="33321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0</a:t>
            </a:r>
          </a:p>
        </p:txBody>
      </p:sp>
      <p:sp>
        <p:nvSpPr>
          <p:cNvPr id="34863" name="Oval 64"/>
          <p:cNvSpPr>
            <a:spLocks noChangeArrowheads="1"/>
          </p:cNvSpPr>
          <p:nvPr/>
        </p:nvSpPr>
        <p:spPr bwMode="auto">
          <a:xfrm>
            <a:off x="33528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64" name="Line 65"/>
          <p:cNvSpPr>
            <a:spLocks noChangeShapeType="1"/>
          </p:cNvSpPr>
          <p:nvPr/>
        </p:nvSpPr>
        <p:spPr bwMode="auto">
          <a:xfrm>
            <a:off x="34290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5" name="Line 66"/>
          <p:cNvSpPr>
            <a:spLocks noChangeShapeType="1"/>
          </p:cNvSpPr>
          <p:nvPr/>
        </p:nvSpPr>
        <p:spPr bwMode="auto">
          <a:xfrm>
            <a:off x="33528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6" name="Line 67"/>
          <p:cNvSpPr>
            <a:spLocks noChangeShapeType="1"/>
          </p:cNvSpPr>
          <p:nvPr/>
        </p:nvSpPr>
        <p:spPr bwMode="auto">
          <a:xfrm flipH="1">
            <a:off x="33528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67" name="Line 68"/>
          <p:cNvSpPr>
            <a:spLocks noChangeShapeType="1"/>
          </p:cNvSpPr>
          <p:nvPr/>
        </p:nvSpPr>
        <p:spPr bwMode="auto">
          <a:xfrm>
            <a:off x="34290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00" name="Line 69"/>
          <p:cNvSpPr>
            <a:spLocks noChangeShapeType="1"/>
          </p:cNvSpPr>
          <p:nvPr/>
        </p:nvSpPr>
        <p:spPr bwMode="auto">
          <a:xfrm>
            <a:off x="35052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1" name="Line 70"/>
          <p:cNvSpPr>
            <a:spLocks noChangeShapeType="1"/>
          </p:cNvSpPr>
          <p:nvPr/>
        </p:nvSpPr>
        <p:spPr bwMode="auto">
          <a:xfrm>
            <a:off x="35052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2" name="Line 71"/>
          <p:cNvSpPr>
            <a:spLocks noChangeShapeType="1"/>
          </p:cNvSpPr>
          <p:nvPr/>
        </p:nvSpPr>
        <p:spPr bwMode="auto">
          <a:xfrm>
            <a:off x="44196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3" name="Line 72"/>
          <p:cNvSpPr>
            <a:spLocks noChangeShapeType="1"/>
          </p:cNvSpPr>
          <p:nvPr/>
        </p:nvSpPr>
        <p:spPr bwMode="auto">
          <a:xfrm>
            <a:off x="4419600" y="4800600"/>
            <a:ext cx="19050" cy="6238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04" name="Line 73"/>
          <p:cNvSpPr>
            <a:spLocks noChangeShapeType="1"/>
          </p:cNvSpPr>
          <p:nvPr/>
        </p:nvSpPr>
        <p:spPr bwMode="auto">
          <a:xfrm>
            <a:off x="44196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73" name="Oval 74"/>
          <p:cNvSpPr>
            <a:spLocks noChangeArrowheads="1"/>
          </p:cNvSpPr>
          <p:nvPr/>
        </p:nvSpPr>
        <p:spPr bwMode="auto">
          <a:xfrm>
            <a:off x="3962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74" name="Line 75"/>
          <p:cNvSpPr>
            <a:spLocks noChangeShapeType="1"/>
          </p:cNvSpPr>
          <p:nvPr/>
        </p:nvSpPr>
        <p:spPr bwMode="auto">
          <a:xfrm>
            <a:off x="40386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5" name="Line 76"/>
          <p:cNvSpPr>
            <a:spLocks noChangeShapeType="1"/>
          </p:cNvSpPr>
          <p:nvPr/>
        </p:nvSpPr>
        <p:spPr bwMode="auto">
          <a:xfrm>
            <a:off x="39624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6" name="Line 77"/>
          <p:cNvSpPr>
            <a:spLocks noChangeShapeType="1"/>
          </p:cNvSpPr>
          <p:nvPr/>
        </p:nvSpPr>
        <p:spPr bwMode="auto">
          <a:xfrm flipH="1">
            <a:off x="39624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7" name="Line 78"/>
          <p:cNvSpPr>
            <a:spLocks noChangeShapeType="1"/>
          </p:cNvSpPr>
          <p:nvPr/>
        </p:nvSpPr>
        <p:spPr bwMode="auto">
          <a:xfrm>
            <a:off x="40386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78" name="Line 79"/>
          <p:cNvSpPr>
            <a:spLocks noChangeShapeType="1"/>
          </p:cNvSpPr>
          <p:nvPr/>
        </p:nvSpPr>
        <p:spPr bwMode="auto">
          <a:xfrm flipV="1">
            <a:off x="3581400" y="5334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11" name="Line 80"/>
          <p:cNvSpPr>
            <a:spLocks noChangeShapeType="1"/>
          </p:cNvSpPr>
          <p:nvPr/>
        </p:nvSpPr>
        <p:spPr bwMode="auto">
          <a:xfrm>
            <a:off x="6553200" y="4281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12" name="Line 81"/>
          <p:cNvSpPr>
            <a:spLocks noChangeShapeType="1"/>
          </p:cNvSpPr>
          <p:nvPr/>
        </p:nvSpPr>
        <p:spPr bwMode="auto">
          <a:xfrm>
            <a:off x="6553200" y="4811714"/>
            <a:ext cx="20638" cy="6889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13" name="Line 82"/>
          <p:cNvSpPr>
            <a:spLocks noChangeShapeType="1"/>
          </p:cNvSpPr>
          <p:nvPr/>
        </p:nvSpPr>
        <p:spPr bwMode="auto">
          <a:xfrm>
            <a:off x="6553200" y="5424488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82" name="Text Box 83"/>
          <p:cNvSpPr txBox="1">
            <a:spLocks noChangeArrowheads="1"/>
          </p:cNvSpPr>
          <p:nvPr/>
        </p:nvSpPr>
        <p:spPr bwMode="auto">
          <a:xfrm>
            <a:off x="6075365" y="6110288"/>
            <a:ext cx="10070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 = 1</a:t>
            </a:r>
          </a:p>
        </p:txBody>
      </p:sp>
      <p:sp>
        <p:nvSpPr>
          <p:cNvPr id="34883" name="Oval 84"/>
          <p:cNvSpPr>
            <a:spLocks noChangeArrowheads="1"/>
          </p:cNvSpPr>
          <p:nvPr/>
        </p:nvSpPr>
        <p:spPr bwMode="auto">
          <a:xfrm>
            <a:off x="73914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84" name="Line 85"/>
          <p:cNvSpPr>
            <a:spLocks noChangeShapeType="1"/>
          </p:cNvSpPr>
          <p:nvPr/>
        </p:nvSpPr>
        <p:spPr bwMode="auto">
          <a:xfrm>
            <a:off x="74676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5" name="Line 86"/>
          <p:cNvSpPr>
            <a:spLocks noChangeShapeType="1"/>
          </p:cNvSpPr>
          <p:nvPr/>
        </p:nvSpPr>
        <p:spPr bwMode="auto">
          <a:xfrm>
            <a:off x="73914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6" name="Line 87"/>
          <p:cNvSpPr>
            <a:spLocks noChangeShapeType="1"/>
          </p:cNvSpPr>
          <p:nvPr/>
        </p:nvSpPr>
        <p:spPr bwMode="auto">
          <a:xfrm flipH="1">
            <a:off x="73914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87" name="Line 88"/>
          <p:cNvSpPr>
            <a:spLocks noChangeShapeType="1"/>
          </p:cNvSpPr>
          <p:nvPr/>
        </p:nvSpPr>
        <p:spPr bwMode="auto">
          <a:xfrm>
            <a:off x="74676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720" name="Line 89"/>
          <p:cNvSpPr>
            <a:spLocks noChangeShapeType="1"/>
          </p:cNvSpPr>
          <p:nvPr/>
        </p:nvSpPr>
        <p:spPr bwMode="auto">
          <a:xfrm>
            <a:off x="6248400" y="42672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1" name="Line 90"/>
          <p:cNvSpPr>
            <a:spLocks noChangeShapeType="1"/>
          </p:cNvSpPr>
          <p:nvPr/>
        </p:nvSpPr>
        <p:spPr bwMode="auto">
          <a:xfrm>
            <a:off x="6248400" y="5943600"/>
            <a:ext cx="1143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2" name="Line 91"/>
          <p:cNvSpPr>
            <a:spLocks noChangeShapeType="1"/>
          </p:cNvSpPr>
          <p:nvPr/>
        </p:nvSpPr>
        <p:spPr bwMode="auto">
          <a:xfrm>
            <a:off x="7162800" y="4267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3" name="Line 92"/>
          <p:cNvSpPr>
            <a:spLocks noChangeShapeType="1"/>
          </p:cNvSpPr>
          <p:nvPr/>
        </p:nvSpPr>
        <p:spPr bwMode="auto">
          <a:xfrm>
            <a:off x="7162800" y="4800600"/>
            <a:ext cx="457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7724" name="Line 93"/>
          <p:cNvSpPr>
            <a:spLocks noChangeShapeType="1"/>
          </p:cNvSpPr>
          <p:nvPr/>
        </p:nvSpPr>
        <p:spPr bwMode="auto">
          <a:xfrm>
            <a:off x="7162800" y="5410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4893" name="Oval 94"/>
          <p:cNvSpPr>
            <a:spLocks noChangeArrowheads="1"/>
          </p:cNvSpPr>
          <p:nvPr/>
        </p:nvSpPr>
        <p:spPr bwMode="auto">
          <a:xfrm>
            <a:off x="6705600" y="48768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34894" name="Line 95"/>
          <p:cNvSpPr>
            <a:spLocks noChangeShapeType="1"/>
          </p:cNvSpPr>
          <p:nvPr/>
        </p:nvSpPr>
        <p:spPr bwMode="auto">
          <a:xfrm>
            <a:off x="6781800" y="5105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5" name="Line 96"/>
          <p:cNvSpPr>
            <a:spLocks noChangeShapeType="1"/>
          </p:cNvSpPr>
          <p:nvPr/>
        </p:nvSpPr>
        <p:spPr bwMode="auto">
          <a:xfrm>
            <a:off x="6705600" y="5181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6" name="Line 97"/>
          <p:cNvSpPr>
            <a:spLocks noChangeShapeType="1"/>
          </p:cNvSpPr>
          <p:nvPr/>
        </p:nvSpPr>
        <p:spPr bwMode="auto">
          <a:xfrm flipH="1">
            <a:off x="6705600" y="5257800"/>
            <a:ext cx="76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7" name="Line 98"/>
          <p:cNvSpPr>
            <a:spLocks noChangeShapeType="1"/>
          </p:cNvSpPr>
          <p:nvPr/>
        </p:nvSpPr>
        <p:spPr bwMode="auto">
          <a:xfrm>
            <a:off x="6781800" y="5334000"/>
            <a:ext cx="1524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8" name="Line 100"/>
          <p:cNvSpPr>
            <a:spLocks noChangeShapeType="1"/>
          </p:cNvSpPr>
          <p:nvPr/>
        </p:nvSpPr>
        <p:spPr bwMode="auto">
          <a:xfrm>
            <a:off x="701040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899" name="Slide Number Placeholder 8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FCC1DC4-D553-4083-BFE8-1981ED08CEA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153400" cy="761047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2. Basic Building Blocks: D Flip-Flop (Delay)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33401" y="1473081"/>
            <a:ext cx="4320077" cy="1676400"/>
            <a:chOff x="533400" y="1371600"/>
            <a:chExt cx="4320077" cy="1257300"/>
          </a:xfrm>
        </p:grpSpPr>
        <p:sp>
          <p:nvSpPr>
            <p:cNvPr id="35843" name="Rectangle 4"/>
            <p:cNvSpPr>
              <a:spLocks noChangeArrowheads="1"/>
            </p:cNvSpPr>
            <p:nvPr/>
          </p:nvSpPr>
          <p:spPr bwMode="auto">
            <a:xfrm>
              <a:off x="1828800" y="1371600"/>
              <a:ext cx="1752600" cy="12573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35844" name="Line 5"/>
            <p:cNvSpPr>
              <a:spLocks noChangeShapeType="1"/>
            </p:cNvSpPr>
            <p:nvPr/>
          </p:nvSpPr>
          <p:spPr bwMode="auto">
            <a:xfrm>
              <a:off x="990600" y="165735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5" name="Text Box 6"/>
            <p:cNvSpPr txBox="1">
              <a:spLocks noChangeArrowheads="1"/>
            </p:cNvSpPr>
            <p:nvPr/>
          </p:nvSpPr>
          <p:spPr bwMode="auto">
            <a:xfrm>
              <a:off x="609601" y="1485900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35846" name="Line 7"/>
            <p:cNvSpPr>
              <a:spLocks noChangeShapeType="1"/>
            </p:cNvSpPr>
            <p:nvPr/>
          </p:nvSpPr>
          <p:spPr bwMode="auto">
            <a:xfrm>
              <a:off x="1828800" y="1943100"/>
              <a:ext cx="2286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7" name="Line 8"/>
            <p:cNvSpPr>
              <a:spLocks noChangeShapeType="1"/>
            </p:cNvSpPr>
            <p:nvPr/>
          </p:nvSpPr>
          <p:spPr bwMode="auto">
            <a:xfrm flipH="1">
              <a:off x="1828800" y="2057400"/>
              <a:ext cx="228600" cy="114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8" name="Line 9"/>
            <p:cNvSpPr>
              <a:spLocks noChangeShapeType="1"/>
            </p:cNvSpPr>
            <p:nvPr/>
          </p:nvSpPr>
          <p:spPr bwMode="auto">
            <a:xfrm>
              <a:off x="1219200" y="2057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49" name="Text Box 10"/>
            <p:cNvSpPr txBox="1">
              <a:spLocks noChangeArrowheads="1"/>
            </p:cNvSpPr>
            <p:nvPr/>
          </p:nvSpPr>
          <p:spPr bwMode="auto">
            <a:xfrm>
              <a:off x="533400" y="1885950"/>
              <a:ext cx="80021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CLK</a:t>
              </a:r>
            </a:p>
          </p:txBody>
        </p:sp>
        <p:sp>
          <p:nvSpPr>
            <p:cNvPr id="35850" name="Line 11"/>
            <p:cNvSpPr>
              <a:spLocks noChangeShapeType="1"/>
            </p:cNvSpPr>
            <p:nvPr/>
          </p:nvSpPr>
          <p:spPr bwMode="auto">
            <a:xfrm>
              <a:off x="3581400" y="165735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1" name="Line 12"/>
            <p:cNvSpPr>
              <a:spLocks noChangeShapeType="1"/>
            </p:cNvSpPr>
            <p:nvPr/>
          </p:nvSpPr>
          <p:spPr bwMode="auto">
            <a:xfrm>
              <a:off x="3581400" y="2286000"/>
              <a:ext cx="685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52" name="Text Box 13"/>
            <p:cNvSpPr txBox="1">
              <a:spLocks noChangeArrowheads="1"/>
            </p:cNvSpPr>
            <p:nvPr/>
          </p:nvSpPr>
          <p:spPr bwMode="auto">
            <a:xfrm>
              <a:off x="4327526" y="1402556"/>
              <a:ext cx="407484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35853" name="Text Box 14"/>
            <p:cNvSpPr txBox="1">
              <a:spLocks noChangeArrowheads="1"/>
            </p:cNvSpPr>
            <p:nvPr/>
          </p:nvSpPr>
          <p:spPr bwMode="auto">
            <a:xfrm>
              <a:off x="4343401" y="2114550"/>
              <a:ext cx="510076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Q’</a:t>
              </a:r>
            </a:p>
          </p:txBody>
        </p:sp>
      </p:grpSp>
      <p:grpSp>
        <p:nvGrpSpPr>
          <p:cNvPr id="35854" name="Group 1"/>
          <p:cNvGrpSpPr>
            <a:grpSpLocks/>
          </p:cNvGrpSpPr>
          <p:nvPr/>
        </p:nvGrpSpPr>
        <p:grpSpPr bwMode="auto">
          <a:xfrm>
            <a:off x="615950" y="3404315"/>
            <a:ext cx="3276600" cy="2339102"/>
            <a:chOff x="5410200" y="1600200"/>
            <a:chExt cx="3276600" cy="2339103"/>
          </a:xfrm>
        </p:grpSpPr>
        <p:sp>
          <p:nvSpPr>
            <p:cNvPr id="35868" name="Text Box 15"/>
            <p:cNvSpPr txBox="1">
              <a:spLocks noChangeArrowheads="1"/>
            </p:cNvSpPr>
            <p:nvPr/>
          </p:nvSpPr>
          <p:spPr bwMode="auto">
            <a:xfrm>
              <a:off x="5486400" y="1600200"/>
              <a:ext cx="3200400" cy="2339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Id    D Q(t)    Q(t+1)   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0      0   0            0 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1      0   1            0 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2      1   0            1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/>
                <a:t>3      1   1            1         </a:t>
              </a:r>
            </a:p>
            <a:p>
              <a:pPr eaLnBrk="1" hangingPunct="1">
                <a:lnSpc>
                  <a:spcPct val="70000"/>
                </a:lnSpc>
                <a:spcBef>
                  <a:spcPct val="5000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35869" name="Line 16"/>
            <p:cNvSpPr>
              <a:spLocks noChangeShapeType="1"/>
            </p:cNvSpPr>
            <p:nvPr/>
          </p:nvSpPr>
          <p:spPr bwMode="auto">
            <a:xfrm>
              <a:off x="5410200" y="2057400"/>
              <a:ext cx="2438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0" name="Line 17"/>
            <p:cNvSpPr>
              <a:spLocks noChangeShapeType="1"/>
            </p:cNvSpPr>
            <p:nvPr/>
          </p:nvSpPr>
          <p:spPr bwMode="auto">
            <a:xfrm>
              <a:off x="6858000" y="16002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1" name="Line 19"/>
            <p:cNvSpPr>
              <a:spLocks noChangeShapeType="1"/>
            </p:cNvSpPr>
            <p:nvPr/>
          </p:nvSpPr>
          <p:spPr bwMode="auto">
            <a:xfrm>
              <a:off x="5943600" y="1600200"/>
              <a:ext cx="0" cy="2133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5855" name="Text Box 20"/>
          <p:cNvSpPr txBox="1">
            <a:spLocks noChangeArrowheads="1"/>
          </p:cNvSpPr>
          <p:nvPr/>
        </p:nvSpPr>
        <p:spPr bwMode="auto">
          <a:xfrm>
            <a:off x="1828800" y="5964238"/>
            <a:ext cx="64897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Characteristic Expression:   Q(t+1) = D(t)</a:t>
            </a:r>
          </a:p>
        </p:txBody>
      </p:sp>
      <p:sp>
        <p:nvSpPr>
          <p:cNvPr id="35856" name="Line 21"/>
          <p:cNvSpPr>
            <a:spLocks noChangeShapeType="1"/>
          </p:cNvSpPr>
          <p:nvPr/>
        </p:nvSpPr>
        <p:spPr bwMode="auto">
          <a:xfrm>
            <a:off x="5567363" y="4306888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57" name="Line 22"/>
          <p:cNvSpPr>
            <a:spLocks noChangeShapeType="1"/>
          </p:cNvSpPr>
          <p:nvPr/>
        </p:nvSpPr>
        <p:spPr bwMode="auto">
          <a:xfrm>
            <a:off x="5110163" y="476408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58" name="Text Box 23"/>
          <p:cNvSpPr txBox="1">
            <a:spLocks noChangeArrowheads="1"/>
          </p:cNvSpPr>
          <p:nvPr/>
        </p:nvSpPr>
        <p:spPr bwMode="auto">
          <a:xfrm>
            <a:off x="5094288" y="4729163"/>
            <a:ext cx="13388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0     0    1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1     0    1</a:t>
            </a:r>
          </a:p>
        </p:txBody>
      </p:sp>
      <p:sp>
        <p:nvSpPr>
          <p:cNvPr id="35859" name="Line 24"/>
          <p:cNvSpPr>
            <a:spLocks noChangeShapeType="1"/>
          </p:cNvSpPr>
          <p:nvPr/>
        </p:nvSpPr>
        <p:spPr bwMode="auto">
          <a:xfrm>
            <a:off x="5110163" y="4383088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60" name="Text Box 25"/>
          <p:cNvSpPr txBox="1">
            <a:spLocks noChangeArrowheads="1"/>
          </p:cNvSpPr>
          <p:nvPr/>
        </p:nvSpPr>
        <p:spPr bwMode="auto">
          <a:xfrm>
            <a:off x="4713289" y="4348164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PS</a:t>
            </a:r>
          </a:p>
        </p:txBody>
      </p:sp>
      <p:sp>
        <p:nvSpPr>
          <p:cNvPr id="35861" name="Text Box 26"/>
          <p:cNvSpPr txBox="1">
            <a:spLocks noChangeArrowheads="1"/>
          </p:cNvSpPr>
          <p:nvPr/>
        </p:nvSpPr>
        <p:spPr bwMode="auto">
          <a:xfrm>
            <a:off x="5278438" y="4197351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D</a:t>
            </a:r>
          </a:p>
        </p:txBody>
      </p:sp>
      <p:sp>
        <p:nvSpPr>
          <p:cNvPr id="35862" name="Text Box 27"/>
          <p:cNvSpPr txBox="1">
            <a:spLocks noChangeArrowheads="1"/>
          </p:cNvSpPr>
          <p:nvPr/>
        </p:nvSpPr>
        <p:spPr bwMode="auto">
          <a:xfrm>
            <a:off x="5551489" y="4348164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0    1</a:t>
            </a:r>
          </a:p>
        </p:txBody>
      </p:sp>
      <p:sp>
        <p:nvSpPr>
          <p:cNvPr id="35863" name="Text Box 28"/>
          <p:cNvSpPr txBox="1">
            <a:spLocks noChangeArrowheads="1"/>
          </p:cNvSpPr>
          <p:nvPr/>
        </p:nvSpPr>
        <p:spPr bwMode="auto">
          <a:xfrm>
            <a:off x="5110163" y="3697289"/>
            <a:ext cx="1471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State table</a:t>
            </a:r>
          </a:p>
        </p:txBody>
      </p:sp>
      <p:sp>
        <p:nvSpPr>
          <p:cNvPr id="35864" name="Line 29"/>
          <p:cNvSpPr>
            <a:spLocks noChangeShapeType="1"/>
          </p:cNvSpPr>
          <p:nvPr/>
        </p:nvSpPr>
        <p:spPr bwMode="auto">
          <a:xfrm flipH="1" flipV="1">
            <a:off x="6481763" y="5449888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865" name="Text Box 30"/>
          <p:cNvSpPr txBox="1">
            <a:spLocks noChangeArrowheads="1"/>
          </p:cNvSpPr>
          <p:nvPr/>
        </p:nvSpPr>
        <p:spPr bwMode="auto">
          <a:xfrm>
            <a:off x="7304090" y="5414964"/>
            <a:ext cx="16690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NS= Q(t+1)</a:t>
            </a:r>
          </a:p>
        </p:txBody>
      </p:sp>
      <p:sp>
        <p:nvSpPr>
          <p:cNvPr id="3586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94C693-EFFD-4AEE-9866-8C27019C3DA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 dirty="0"/>
          </a:p>
        </p:txBody>
      </p:sp>
      <p:graphicFrame>
        <p:nvGraphicFramePr>
          <p:cNvPr id="35867" name="Object 7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38470348"/>
              </p:ext>
            </p:extLst>
          </p:nvPr>
        </p:nvGraphicFramePr>
        <p:xfrm>
          <a:off x="5278438" y="1220015"/>
          <a:ext cx="2921000" cy="188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4" imgW="1399841" imgH="1085373" progId="Visio.Drawing.6">
                  <p:embed/>
                </p:oleObj>
              </mc:Choice>
              <mc:Fallback>
                <p:oleObj name="VISIO" r:id="rId4" imgW="1399841" imgH="1085373" progId="Visio.Drawing.6">
                  <p:embed/>
                  <p:pic>
                    <p:nvPicPr>
                      <p:cNvPr id="358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8438" y="1220015"/>
                        <a:ext cx="2921000" cy="188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693740" y="13544"/>
            <a:ext cx="7772400" cy="688701"/>
          </a:xfrm>
        </p:spPr>
        <p:txBody>
          <a:bodyPr/>
          <a:lstStyle/>
          <a:p>
            <a:pPr algn="l"/>
            <a:r>
              <a:rPr lang="en-US" altLang="en-US" sz="2800" dirty="0"/>
              <a:t>2. Examples</a:t>
            </a:r>
          </a:p>
        </p:txBody>
      </p:sp>
      <p:sp>
        <p:nvSpPr>
          <p:cNvPr id="3686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D68C72F-D475-472E-BF11-D8775E22C8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93740" y="2084388"/>
            <a:ext cx="760412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600" dirty="0">
                <a:ea typeface="+mn-ea"/>
              </a:rPr>
              <a:t>Can D flip-flip serve as a memory component?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sz="3600" dirty="0">
                <a:ea typeface="+mn-ea"/>
              </a:rPr>
              <a:t>Yes</a:t>
            </a:r>
          </a:p>
          <a:p>
            <a:pPr marL="457200" indent="-457200">
              <a:buFontTx/>
              <a:buAutoNum type="alphaUcPeriod"/>
              <a:defRPr/>
            </a:pPr>
            <a:r>
              <a:rPr lang="en-US" sz="3600" dirty="0">
                <a:ea typeface="+mn-ea"/>
              </a:rPr>
              <a:t>No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539475" y="7392"/>
            <a:ext cx="8374338" cy="838200"/>
          </a:xfrm>
        </p:spPr>
        <p:txBody>
          <a:bodyPr/>
          <a:lstStyle/>
          <a:p>
            <a:pPr algn="l"/>
            <a:r>
              <a:rPr lang="en-US" altLang="en-US" sz="2800" dirty="0"/>
              <a:t>2. Examples: Rising vs. Falling Edge D FF</a:t>
            </a:r>
          </a:p>
        </p:txBody>
      </p:sp>
      <p:sp>
        <p:nvSpPr>
          <p:cNvPr id="5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CFA57EDE-4CAB-43BF-AFCA-3016EB9E0B2E}" type="slidenum">
              <a:rPr lang="en-US" altLang="en-US" sz="1400"/>
              <a:pPr algn="l" eaLnBrk="1" hangingPunct="1"/>
              <a:t>41</a:t>
            </a:fld>
            <a:endParaRPr lang="en-US" altLang="en-US" sz="1400" dirty="0"/>
          </a:p>
        </p:txBody>
      </p:sp>
      <p:sp>
        <p:nvSpPr>
          <p:cNvPr id="60419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500313" y="2148833"/>
            <a:ext cx="22281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D</a:t>
            </a:r>
            <a:endParaRPr lang="en-US" altLang="en-US" sz="2800" dirty="0"/>
          </a:p>
        </p:txBody>
      </p:sp>
      <p:sp>
        <p:nvSpPr>
          <p:cNvPr id="60420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67424" y="2097627"/>
            <a:ext cx="3524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Q’</a:t>
            </a:r>
            <a:endParaRPr lang="en-US" altLang="en-US" sz="2800" dirty="0"/>
          </a:p>
        </p:txBody>
      </p:sp>
      <p:sp>
        <p:nvSpPr>
          <p:cNvPr id="60422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065787" y="2660900"/>
            <a:ext cx="2388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Myriad Pro" charset="0"/>
              </a:rPr>
              <a:t>Q</a:t>
            </a:r>
            <a:endParaRPr lang="en-US" altLang="en-US" sz="2800" dirty="0"/>
          </a:p>
        </p:txBody>
      </p:sp>
      <p:sp>
        <p:nvSpPr>
          <p:cNvPr id="60423" name="Freeform 8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444752" y="2754314"/>
            <a:ext cx="246063" cy="246063"/>
          </a:xfrm>
          <a:custGeom>
            <a:avLst/>
            <a:gdLst>
              <a:gd name="T0" fmla="*/ 0 w 155"/>
              <a:gd name="T1" fmla="*/ 246062 h 155"/>
              <a:gd name="T2" fmla="*/ 246063 w 155"/>
              <a:gd name="T3" fmla="*/ 119062 h 155"/>
              <a:gd name="T4" fmla="*/ 0 w 155"/>
              <a:gd name="T5" fmla="*/ 0 h 15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5" h="155">
                <a:moveTo>
                  <a:pt x="0" y="155"/>
                </a:moveTo>
                <a:lnTo>
                  <a:pt x="155" y="75"/>
                </a:lnTo>
                <a:lnTo>
                  <a:pt x="0" y="0"/>
                </a:lnTo>
              </a:path>
            </a:pathLst>
          </a:custGeom>
          <a:noFill/>
          <a:ln w="15875" cap="flat">
            <a:solidFill>
              <a:srgbClr val="0078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4" name="Line 9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139952" y="2873375"/>
            <a:ext cx="290513" cy="1588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5" name="Line 10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2139952" y="2389189"/>
            <a:ext cx="290513" cy="1587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6" name="Line 1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3382963" y="2873375"/>
            <a:ext cx="290512" cy="1588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7" name="Line 12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3516313" y="2389189"/>
            <a:ext cx="157162" cy="1587"/>
          </a:xfrm>
          <a:prstGeom prst="line">
            <a:avLst/>
          </a:prstGeom>
          <a:noFill/>
          <a:ln w="30163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428" name="Oval 13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397251" y="2336801"/>
            <a:ext cx="119063" cy="112713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078C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grpSp>
        <p:nvGrpSpPr>
          <p:cNvPr id="60429" name="Group 14"/>
          <p:cNvGrpSpPr>
            <a:grpSpLocks/>
          </p:cNvGrpSpPr>
          <p:nvPr>
            <p:custDataLst>
              <p:tags r:id="rId11"/>
            </p:custDataLst>
          </p:nvPr>
        </p:nvGrpSpPr>
        <p:grpSpPr bwMode="auto">
          <a:xfrm>
            <a:off x="4837115" y="1905001"/>
            <a:ext cx="1531937" cy="1460500"/>
            <a:chOff x="2978" y="1792"/>
            <a:chExt cx="965" cy="920"/>
          </a:xfrm>
        </p:grpSpPr>
        <p:sp>
          <p:nvSpPr>
            <p:cNvPr id="60456" name="Rectangle 15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530" y="1946"/>
              <a:ext cx="30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Q’</a:t>
              </a:r>
              <a:endParaRPr lang="en-US" altLang="en-US" sz="2800" dirty="0"/>
            </a:p>
          </p:txBody>
        </p:sp>
        <p:sp>
          <p:nvSpPr>
            <p:cNvPr id="60457" name="Rectangle 16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3711" y="2018"/>
              <a:ext cx="0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2800" dirty="0"/>
            </a:p>
          </p:txBody>
        </p:sp>
        <p:sp>
          <p:nvSpPr>
            <p:cNvPr id="60458" name="Rectangle 17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203" y="1946"/>
              <a:ext cx="14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D</a:t>
              </a:r>
              <a:endParaRPr lang="en-US" altLang="en-US" sz="2800" dirty="0"/>
            </a:p>
          </p:txBody>
        </p:sp>
        <p:sp>
          <p:nvSpPr>
            <p:cNvPr id="60459" name="Rectangle 18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537" y="2268"/>
              <a:ext cx="15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00"/>
                  </a:solidFill>
                  <a:latin typeface="Myriad Pro" charset="0"/>
                </a:rPr>
                <a:t>Q</a:t>
              </a:r>
              <a:endParaRPr lang="en-US" altLang="en-US" sz="2800" dirty="0"/>
            </a:p>
          </p:txBody>
        </p:sp>
        <p:sp>
          <p:nvSpPr>
            <p:cNvPr id="60460" name="Line 19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2978" y="2402"/>
              <a:ext cx="107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1" name="Line 20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2978" y="2097"/>
              <a:ext cx="182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2" name="Line 21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3760" y="2402"/>
              <a:ext cx="183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3" name="Line 22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44" y="2097"/>
              <a:ext cx="99" cy="1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4" name="Rectangle 23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160" y="1792"/>
              <a:ext cx="600" cy="920"/>
            </a:xfrm>
            <a:prstGeom prst="rect">
              <a:avLst/>
            </a:prstGeom>
            <a:noFill/>
            <a:ln w="22225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0465" name="Oval 24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770" y="2064"/>
              <a:ext cx="70" cy="71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0466" name="Freeform 25"/>
            <p:cNvSpPr>
              <a:spLocks/>
            </p:cNvSpPr>
            <p:nvPr>
              <p:custDataLst>
                <p:tags r:id="rId48"/>
              </p:custDataLst>
            </p:nvPr>
          </p:nvSpPr>
          <p:spPr bwMode="auto">
            <a:xfrm>
              <a:off x="3165" y="2327"/>
              <a:ext cx="155" cy="155"/>
            </a:xfrm>
            <a:custGeom>
              <a:avLst/>
              <a:gdLst>
                <a:gd name="T0" fmla="*/ 0 w 155"/>
                <a:gd name="T1" fmla="*/ 155 h 155"/>
                <a:gd name="T2" fmla="*/ 155 w 155"/>
                <a:gd name="T3" fmla="*/ 75 h 155"/>
                <a:gd name="T4" fmla="*/ 0 w 155"/>
                <a:gd name="T5" fmla="*/ 0 h 15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55" h="155">
                  <a:moveTo>
                    <a:pt x="0" y="155"/>
                  </a:moveTo>
                  <a:lnTo>
                    <a:pt x="155" y="75"/>
                  </a:lnTo>
                  <a:lnTo>
                    <a:pt x="0" y="0"/>
                  </a:lnTo>
                </a:path>
              </a:pathLst>
            </a:custGeom>
            <a:noFill/>
            <a:ln w="15875" cap="flat">
              <a:solidFill>
                <a:srgbClr val="0078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67" name="Oval 26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3085" y="2369"/>
              <a:ext cx="71" cy="71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60430" name="Rectangle 2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2438402" y="1905001"/>
            <a:ext cx="950913" cy="1460500"/>
          </a:xfrm>
          <a:prstGeom prst="rect">
            <a:avLst/>
          </a:prstGeom>
          <a:noFill/>
          <a:ln w="22225">
            <a:solidFill>
              <a:srgbClr val="0078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60431" name="Text Box 28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249281" y="3444875"/>
            <a:ext cx="32672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itchFamily="34" charset="0"/>
              </a:rPr>
              <a:t>Symbol for rising-edge</a:t>
            </a:r>
          </a:p>
          <a:p>
            <a:pPr algn="ctr" eaLnBrk="1" hangingPunct="1"/>
            <a:r>
              <a:rPr lang="en-US" altLang="en-US" dirty="0">
                <a:latin typeface="Arial" pitchFamily="34" charset="0"/>
              </a:rPr>
              <a:t>triggered D flip-flop</a:t>
            </a:r>
          </a:p>
        </p:txBody>
      </p:sp>
      <p:sp>
        <p:nvSpPr>
          <p:cNvPr id="60432" name="Text Box 2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921629" y="3467101"/>
            <a:ext cx="3336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altLang="en-US" dirty="0">
                <a:latin typeface="Arial" pitchFamily="34" charset="0"/>
              </a:rPr>
              <a:t>Symbol for falling-edge</a:t>
            </a:r>
          </a:p>
          <a:p>
            <a:pPr algn="ctr" eaLnBrk="1" hangingPunct="1"/>
            <a:r>
              <a:rPr lang="en-US" altLang="en-US" dirty="0">
                <a:latin typeface="Arial" pitchFamily="34" charset="0"/>
              </a:rPr>
              <a:t>triggered D flip-flop</a:t>
            </a:r>
          </a:p>
        </p:txBody>
      </p:sp>
      <p:grpSp>
        <p:nvGrpSpPr>
          <p:cNvPr id="60433" name="Group 30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2173156" y="4820806"/>
            <a:ext cx="1428750" cy="649286"/>
            <a:chOff x="4637" y="794"/>
            <a:chExt cx="900" cy="409"/>
          </a:xfrm>
        </p:grpSpPr>
        <p:sp>
          <p:nvSpPr>
            <p:cNvPr id="60447" name="Line 31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4756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8" name="Freeform 32"/>
            <p:cNvSpPr>
              <a:spLocks/>
            </p:cNvSpPr>
            <p:nvPr>
              <p:custDataLst>
                <p:tags r:id="rId30"/>
              </p:custDataLst>
            </p:nvPr>
          </p:nvSpPr>
          <p:spPr bwMode="auto">
            <a:xfrm>
              <a:off x="4802" y="1059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9" name="Line 33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5026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0" name="Freeform 34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5072" y="1059"/>
              <a:ext cx="44" cy="55"/>
            </a:xfrm>
            <a:custGeom>
              <a:avLst/>
              <a:gdLst>
                <a:gd name="T0" fmla="*/ 44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4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1" name="Line 35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5299" y="984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2" name="Freeform 36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5344" y="1059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53" name="Freeform 37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4715" y="1055"/>
              <a:ext cx="814" cy="146"/>
            </a:xfrm>
            <a:custGeom>
              <a:avLst/>
              <a:gdLst>
                <a:gd name="T0" fmla="*/ 814 w 884"/>
                <a:gd name="T1" fmla="*/ 146 h 146"/>
                <a:gd name="T2" fmla="*/ 812 w 884"/>
                <a:gd name="T3" fmla="*/ 146 h 146"/>
                <a:gd name="T4" fmla="*/ 812 w 884"/>
                <a:gd name="T5" fmla="*/ 0 h 146"/>
                <a:gd name="T6" fmla="*/ 675 w 884"/>
                <a:gd name="T7" fmla="*/ 0 h 146"/>
                <a:gd name="T8" fmla="*/ 675 w 884"/>
                <a:gd name="T9" fmla="*/ 146 h 146"/>
                <a:gd name="T10" fmla="*/ 542 w 884"/>
                <a:gd name="T11" fmla="*/ 146 h 146"/>
                <a:gd name="T12" fmla="*/ 542 w 884"/>
                <a:gd name="T13" fmla="*/ 0 h 146"/>
                <a:gd name="T14" fmla="*/ 405 w 884"/>
                <a:gd name="T15" fmla="*/ 0 h 146"/>
                <a:gd name="T16" fmla="*/ 405 w 884"/>
                <a:gd name="T17" fmla="*/ 146 h 146"/>
                <a:gd name="T18" fmla="*/ 405 w 884"/>
                <a:gd name="T19" fmla="*/ 146 h 146"/>
                <a:gd name="T20" fmla="*/ 270 w 884"/>
                <a:gd name="T21" fmla="*/ 146 h 146"/>
                <a:gd name="T22" fmla="*/ 270 w 884"/>
                <a:gd name="T23" fmla="*/ 0 h 146"/>
                <a:gd name="T24" fmla="*/ 135 w 884"/>
                <a:gd name="T25" fmla="*/ 0 h 146"/>
                <a:gd name="T26" fmla="*/ 135 w 884"/>
                <a:gd name="T27" fmla="*/ 146 h 146"/>
                <a:gd name="T28" fmla="*/ 0 w 884"/>
                <a:gd name="T29" fmla="*/ 146 h 14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84" h="146">
                  <a:moveTo>
                    <a:pt x="884" y="146"/>
                  </a:moveTo>
                  <a:lnTo>
                    <a:pt x="882" y="146"/>
                  </a:lnTo>
                  <a:lnTo>
                    <a:pt x="882" y="0"/>
                  </a:lnTo>
                  <a:lnTo>
                    <a:pt x="733" y="0"/>
                  </a:lnTo>
                  <a:lnTo>
                    <a:pt x="733" y="146"/>
                  </a:lnTo>
                  <a:lnTo>
                    <a:pt x="589" y="146"/>
                  </a:lnTo>
                  <a:lnTo>
                    <a:pt x="589" y="0"/>
                  </a:lnTo>
                  <a:lnTo>
                    <a:pt x="440" y="0"/>
                  </a:lnTo>
                  <a:lnTo>
                    <a:pt x="440" y="146"/>
                  </a:lnTo>
                  <a:lnTo>
                    <a:pt x="293" y="146"/>
                  </a:lnTo>
                  <a:lnTo>
                    <a:pt x="293" y="0"/>
                  </a:lnTo>
                  <a:lnTo>
                    <a:pt x="147" y="0"/>
                  </a:lnTo>
                  <a:lnTo>
                    <a:pt x="147" y="146"/>
                  </a:lnTo>
                  <a:lnTo>
                    <a:pt x="0" y="146"/>
                  </a:lnTo>
                </a:path>
              </a:pathLst>
            </a:custGeom>
            <a:noFill/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49990" name="Rectangle 38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69" y="1101"/>
              <a:ext cx="132" cy="1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050" b="1" dirty="0">
                  <a:solidFill>
                    <a:srgbClr val="000000"/>
                  </a:solidFill>
                  <a:latin typeface="Arial" pitchFamily="34" charset="0"/>
                  <a:ea typeface="ＭＳ Ｐゴシック" charset="0"/>
                  <a:cs typeface="ＭＳ Ｐゴシック" charset="0"/>
                </a:rPr>
                <a:t>Clk</a:t>
              </a:r>
              <a:endParaRPr lang="en-US" sz="2800" b="1" dirty="0">
                <a:latin typeface="Arial" pitchFamily="34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0455" name="Text Box 39"/>
            <p:cNvSpPr txBox="1"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637" y="794"/>
              <a:ext cx="9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latin typeface="Arial" pitchFamily="34" charset="0"/>
                </a:rPr>
                <a:t>rising edges</a:t>
              </a:r>
            </a:p>
          </p:txBody>
        </p:sp>
      </p:grpSp>
      <p:grpSp>
        <p:nvGrpSpPr>
          <p:cNvPr id="60434" name="Group 40"/>
          <p:cNvGrpSpPr>
            <a:grpSpLocks/>
          </p:cNvGrpSpPr>
          <p:nvPr>
            <p:custDataLst>
              <p:tags r:id="rId16"/>
            </p:custDataLst>
          </p:nvPr>
        </p:nvGrpSpPr>
        <p:grpSpPr bwMode="auto">
          <a:xfrm flipH="1">
            <a:off x="5562602" y="5024879"/>
            <a:ext cx="1001713" cy="206375"/>
            <a:chOff x="3211" y="3398"/>
            <a:chExt cx="631" cy="130"/>
          </a:xfrm>
        </p:grpSpPr>
        <p:sp>
          <p:nvSpPr>
            <p:cNvPr id="60441" name="Line 41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211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2" name="Freeform 42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257" y="3473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3" name="Line 43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3481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4" name="Freeform 44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527" y="3473"/>
              <a:ext cx="44" cy="55"/>
            </a:xfrm>
            <a:custGeom>
              <a:avLst/>
              <a:gdLst>
                <a:gd name="T0" fmla="*/ 44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4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5" name="Line 45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3754" y="3398"/>
              <a:ext cx="61" cy="89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446" name="Freeform 46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3799" y="3473"/>
              <a:ext cx="43" cy="55"/>
            </a:xfrm>
            <a:custGeom>
              <a:avLst/>
              <a:gdLst>
                <a:gd name="T0" fmla="*/ 43 w 47"/>
                <a:gd name="T1" fmla="*/ 55 h 55"/>
                <a:gd name="T2" fmla="*/ 22 w 47"/>
                <a:gd name="T3" fmla="*/ 0 h 55"/>
                <a:gd name="T4" fmla="*/ 0 w 47"/>
                <a:gd name="T5" fmla="*/ 17 h 55"/>
                <a:gd name="T6" fmla="*/ 43 w 47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5">
                  <a:moveTo>
                    <a:pt x="47" y="55"/>
                  </a:moveTo>
                  <a:lnTo>
                    <a:pt x="24" y="0"/>
                  </a:lnTo>
                  <a:lnTo>
                    <a:pt x="0" y="1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0435" name="Freeform 47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5130802" y="5137591"/>
            <a:ext cx="1292225" cy="231775"/>
          </a:xfrm>
          <a:custGeom>
            <a:avLst/>
            <a:gdLst>
              <a:gd name="T0" fmla="*/ 1292225 w 884"/>
              <a:gd name="T1" fmla="*/ 231775 h 146"/>
              <a:gd name="T2" fmla="*/ 1289301 w 884"/>
              <a:gd name="T3" fmla="*/ 231775 h 146"/>
              <a:gd name="T4" fmla="*/ 1289301 w 884"/>
              <a:gd name="T5" fmla="*/ 0 h 146"/>
              <a:gd name="T6" fmla="*/ 1071494 w 884"/>
              <a:gd name="T7" fmla="*/ 0 h 146"/>
              <a:gd name="T8" fmla="*/ 1071494 w 884"/>
              <a:gd name="T9" fmla="*/ 231775 h 146"/>
              <a:gd name="T10" fmla="*/ 860996 w 884"/>
              <a:gd name="T11" fmla="*/ 231775 h 146"/>
              <a:gd name="T12" fmla="*/ 860996 w 884"/>
              <a:gd name="T13" fmla="*/ 0 h 146"/>
              <a:gd name="T14" fmla="*/ 643189 w 884"/>
              <a:gd name="T15" fmla="*/ 0 h 146"/>
              <a:gd name="T16" fmla="*/ 643189 w 884"/>
              <a:gd name="T17" fmla="*/ 231775 h 146"/>
              <a:gd name="T18" fmla="*/ 643189 w 884"/>
              <a:gd name="T19" fmla="*/ 231775 h 146"/>
              <a:gd name="T20" fmla="*/ 428305 w 884"/>
              <a:gd name="T21" fmla="*/ 231775 h 146"/>
              <a:gd name="T22" fmla="*/ 428305 w 884"/>
              <a:gd name="T23" fmla="*/ 0 h 146"/>
              <a:gd name="T24" fmla="*/ 214884 w 884"/>
              <a:gd name="T25" fmla="*/ 0 h 146"/>
              <a:gd name="T26" fmla="*/ 214884 w 884"/>
              <a:gd name="T27" fmla="*/ 231775 h 146"/>
              <a:gd name="T28" fmla="*/ 0 w 884"/>
              <a:gd name="T29" fmla="*/ 231775 h 14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884" h="146">
                <a:moveTo>
                  <a:pt x="884" y="146"/>
                </a:moveTo>
                <a:lnTo>
                  <a:pt x="882" y="146"/>
                </a:lnTo>
                <a:lnTo>
                  <a:pt x="882" y="0"/>
                </a:lnTo>
                <a:lnTo>
                  <a:pt x="733" y="0"/>
                </a:lnTo>
                <a:lnTo>
                  <a:pt x="733" y="146"/>
                </a:lnTo>
                <a:lnTo>
                  <a:pt x="589" y="146"/>
                </a:lnTo>
                <a:lnTo>
                  <a:pt x="589" y="0"/>
                </a:lnTo>
                <a:lnTo>
                  <a:pt x="440" y="0"/>
                </a:lnTo>
                <a:lnTo>
                  <a:pt x="440" y="146"/>
                </a:lnTo>
                <a:lnTo>
                  <a:pt x="293" y="146"/>
                </a:lnTo>
                <a:lnTo>
                  <a:pt x="293" y="0"/>
                </a:lnTo>
                <a:lnTo>
                  <a:pt x="147" y="0"/>
                </a:lnTo>
                <a:lnTo>
                  <a:pt x="147" y="146"/>
                </a:lnTo>
                <a:lnTo>
                  <a:pt x="0" y="146"/>
                </a:lnTo>
              </a:path>
            </a:pathLst>
          </a:custGeom>
          <a:noFill/>
          <a:ln w="14288" cap="flat">
            <a:solidFill>
              <a:srgbClr val="0078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50000" name="Rectangle 48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057775" y="5210617"/>
            <a:ext cx="209994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sz="1050" b="1" dirty="0">
                <a:solidFill>
                  <a:srgbClr val="000000"/>
                </a:solidFill>
                <a:latin typeface="Myriad Roman" charset="0"/>
                <a:ea typeface="ＭＳ Ｐゴシック" charset="0"/>
                <a:cs typeface="ＭＳ Ｐゴシック" charset="0"/>
              </a:rPr>
              <a:t>Clk</a:t>
            </a:r>
            <a:endParaRPr lang="en-US" sz="2800" b="1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37" name="Text Box 49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573713" y="4734365"/>
            <a:ext cx="14798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falling edges</a:t>
            </a:r>
          </a:p>
        </p:txBody>
      </p:sp>
      <p:sp>
        <p:nvSpPr>
          <p:cNvPr id="60438" name="Text Box 5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499225" y="1765062"/>
            <a:ext cx="2198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Internal design: Just invert servant clock rather than master</a:t>
            </a:r>
          </a:p>
        </p:txBody>
      </p:sp>
      <p:sp>
        <p:nvSpPr>
          <p:cNvPr id="60439" name="Text Box 5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228076" y="1878646"/>
            <a:ext cx="1851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latin typeface="Arial" pitchFamily="34" charset="0"/>
              </a:rPr>
              <a:t>The triangle means clock input, edge triggered</a:t>
            </a:r>
          </a:p>
        </p:txBody>
      </p:sp>
      <p:sp>
        <p:nvSpPr>
          <p:cNvPr id="60440" name="Line 52"/>
          <p:cNvSpPr>
            <a:spLocks noChangeShapeType="1"/>
          </p:cNvSpPr>
          <p:nvPr>
            <p:custDataLst>
              <p:tags r:id="rId22"/>
            </p:custDataLst>
          </p:nvPr>
        </p:nvSpPr>
        <p:spPr bwMode="auto">
          <a:xfrm flipV="1">
            <a:off x="1538006" y="2984500"/>
            <a:ext cx="863884" cy="1381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6119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465" name="Object 8"/>
          <p:cNvGraphicFramePr>
            <a:graphicFrameLocks noGrp="1" noChangeAspect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5638701"/>
              </p:ext>
            </p:extLst>
          </p:nvPr>
        </p:nvGraphicFramePr>
        <p:xfrm>
          <a:off x="2229296" y="4186975"/>
          <a:ext cx="4005263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6" imgW="2133600" imgH="1181100" progId="Visio.Drawing.6">
                  <p:embed/>
                </p:oleObj>
              </mc:Choice>
              <mc:Fallback>
                <p:oleObj name="VISIO" r:id="rId6" imgW="2133600" imgH="1181100" progId="Visio.Drawing.6">
                  <p:embed/>
                  <p:pic>
                    <p:nvPicPr>
                      <p:cNvPr id="62465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9296" y="4186975"/>
                        <a:ext cx="4005263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46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endParaRPr lang="en-US" altLang="en-US" sz="3200" dirty="0">
              <a:cs typeface="Arial" pitchFamily="34" charset="0"/>
            </a:endParaRPr>
          </a:p>
        </p:txBody>
      </p:sp>
      <p:sp>
        <p:nvSpPr>
          <p:cNvPr id="62467" name="Rectangle 1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4800" y="1066801"/>
            <a:ext cx="8077200" cy="537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b="1" dirty="0">
                <a:cs typeface="Arial" pitchFamily="34" charset="0"/>
              </a:rPr>
              <a:t>Inputs: </a:t>
            </a:r>
            <a:r>
              <a:rPr lang="en-US" altLang="en-US" sz="3200" i="1" dirty="0">
                <a:cs typeface="Arial" pitchFamily="34" charset="0"/>
              </a:rPr>
              <a:t>CLK</a:t>
            </a:r>
            <a:r>
              <a:rPr lang="en-US" altLang="en-US" sz="3200" dirty="0">
                <a:cs typeface="Arial" pitchFamily="34" charset="0"/>
              </a:rPr>
              <a:t>, </a:t>
            </a:r>
            <a:r>
              <a:rPr lang="en-US" altLang="en-US" sz="3200" i="1" dirty="0">
                <a:cs typeface="Arial" pitchFamily="34" charset="0"/>
              </a:rPr>
              <a:t>D</a:t>
            </a:r>
            <a:r>
              <a:rPr lang="en-US" altLang="en-US" sz="3200" dirty="0">
                <a:cs typeface="Arial" pitchFamily="34" charset="0"/>
              </a:rPr>
              <a:t>, </a:t>
            </a:r>
            <a:r>
              <a:rPr lang="en-US" altLang="en-US" sz="3200" i="1" dirty="0">
                <a:cs typeface="Arial" pitchFamily="34" charset="0"/>
              </a:rPr>
              <a:t>EN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dirty="0">
                <a:cs typeface="Arial" pitchFamily="34" charset="0"/>
              </a:rPr>
              <a:t>The enable input (</a:t>
            </a:r>
            <a:r>
              <a:rPr lang="en-US" altLang="en-US" sz="2300" i="1" dirty="0">
                <a:cs typeface="Arial" pitchFamily="34" charset="0"/>
              </a:rPr>
              <a:t>EN</a:t>
            </a:r>
            <a:r>
              <a:rPr lang="en-US" altLang="en-US" sz="2300" dirty="0">
                <a:cs typeface="Arial" pitchFamily="34" charset="0"/>
              </a:rPr>
              <a:t>) controls when new data (</a:t>
            </a:r>
            <a:r>
              <a:rPr lang="en-US" altLang="en-US" sz="2300" i="1" dirty="0">
                <a:cs typeface="Arial" pitchFamily="34" charset="0"/>
              </a:rPr>
              <a:t>D</a:t>
            </a:r>
            <a:r>
              <a:rPr lang="en-US" altLang="en-US" sz="2300" dirty="0">
                <a:cs typeface="Arial" pitchFamily="34" charset="0"/>
              </a:rPr>
              <a:t>) is stored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3200" b="1" dirty="0">
                <a:cs typeface="Arial" pitchFamily="34" charset="0"/>
              </a:rPr>
              <a:t>Function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b="1" i="1" dirty="0">
                <a:cs typeface="Arial" pitchFamily="34" charset="0"/>
              </a:rPr>
              <a:t>EN</a:t>
            </a:r>
            <a:r>
              <a:rPr lang="en-US" altLang="en-US" sz="2300" b="1" dirty="0">
                <a:cs typeface="Arial" pitchFamily="34" charset="0"/>
              </a:rPr>
              <a:t> = 1: </a:t>
            </a:r>
            <a:r>
              <a:rPr lang="en-US" altLang="en-US" sz="2300" i="1" dirty="0">
                <a:cs typeface="Arial" pitchFamily="34" charset="0"/>
              </a:rPr>
              <a:t>D</a:t>
            </a:r>
            <a:r>
              <a:rPr lang="en-US" altLang="en-US" sz="2300" dirty="0">
                <a:cs typeface="Arial" pitchFamily="34" charset="0"/>
              </a:rPr>
              <a:t> passes through to </a:t>
            </a:r>
            <a:r>
              <a:rPr lang="en-US" altLang="en-US" sz="2300" i="1" dirty="0">
                <a:cs typeface="Arial" pitchFamily="34" charset="0"/>
              </a:rPr>
              <a:t>Q</a:t>
            </a:r>
            <a:r>
              <a:rPr lang="en-US" altLang="en-US" sz="2300" dirty="0">
                <a:cs typeface="Arial" pitchFamily="34" charset="0"/>
              </a:rPr>
              <a:t> on the clock edge 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300" b="1" i="1" dirty="0">
                <a:cs typeface="Arial" pitchFamily="34" charset="0"/>
              </a:rPr>
              <a:t>EN</a:t>
            </a:r>
            <a:r>
              <a:rPr lang="en-US" altLang="en-US" sz="2300" b="1" dirty="0">
                <a:cs typeface="Arial" pitchFamily="34" charset="0"/>
              </a:rPr>
              <a:t> = 0: </a:t>
            </a:r>
            <a:r>
              <a:rPr lang="en-US" altLang="en-US" sz="2300" dirty="0">
                <a:cs typeface="Arial" pitchFamily="34" charset="0"/>
              </a:rPr>
              <a:t>the flip-flop retains its previous state</a:t>
            </a:r>
            <a:endParaRPr lang="en-US" altLang="en-US" sz="2300" i="1" dirty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68265"/>
            <a:ext cx="8534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CC"/>
                </a:solidFill>
                <a:latin typeface="+mj-lt"/>
                <a:ea typeface="ＭＳ Ｐゴシック" charset="0"/>
                <a:cs typeface="ＭＳ Ｐゴシック" charset="0"/>
              </a:rPr>
              <a:t>2. Examples: Enabled D-FFs</a:t>
            </a:r>
          </a:p>
        </p:txBody>
      </p:sp>
    </p:spTree>
    <p:extLst>
      <p:ext uri="{BB962C8B-B14F-4D97-AF65-F5344CB8AC3E}">
        <p14:creationId xmlns:p14="http://schemas.microsoft.com/office/powerpoint/2010/main" val="3283505823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44B51543-99A4-474D-A663-88FDBF0F91F6}" type="slidenum">
              <a:rPr lang="en-US" altLang="en-US" sz="1400"/>
              <a:pPr eaLnBrk="1" hangingPunct="1"/>
              <a:t>43</a:t>
            </a:fld>
            <a:endParaRPr lang="en-US" altLang="en-US" sz="1400" dirty="0"/>
          </a:p>
        </p:txBody>
      </p:sp>
      <p:pic>
        <p:nvPicPr>
          <p:cNvPr id="64514" name="Picture 2" descr="Screen Shot 2015-02-01 at 12.10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901"/>
            <a:ext cx="9144000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70406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79451" y="11619"/>
            <a:ext cx="7772400" cy="663266"/>
          </a:xfrm>
        </p:spPr>
        <p:txBody>
          <a:bodyPr/>
          <a:lstStyle/>
          <a:p>
            <a:pPr algn="l"/>
            <a:r>
              <a:rPr lang="en-US" altLang="en-US" sz="2800" dirty="0"/>
              <a:t>2. Examples: Bit Storage Overview</a:t>
            </a:r>
          </a:p>
        </p:txBody>
      </p:sp>
      <p:sp>
        <p:nvSpPr>
          <p:cNvPr id="1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B2444426-256A-4982-8084-D61EE1450433}" type="slidenum">
              <a:rPr lang="en-US" altLang="en-US" sz="1400"/>
              <a:pPr algn="l" eaLnBrk="1" hangingPunct="1"/>
              <a:t>44</a:t>
            </a:fld>
            <a:endParaRPr lang="en-US" altLang="en-US" sz="1400" dirty="0"/>
          </a:p>
        </p:txBody>
      </p:sp>
      <p:grpSp>
        <p:nvGrpSpPr>
          <p:cNvPr id="65540" name="Group 36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4231195" y="1022287"/>
            <a:ext cx="2207705" cy="1942103"/>
            <a:chOff x="2673" y="811"/>
            <a:chExt cx="991" cy="846"/>
          </a:xfrm>
        </p:grpSpPr>
        <p:sp>
          <p:nvSpPr>
            <p:cNvPr id="65591" name="Freeform 37"/>
            <p:cNvSpPr>
              <a:spLocks/>
            </p:cNvSpPr>
            <p:nvPr>
              <p:custDataLst>
                <p:tags r:id="rId85"/>
              </p:custDataLst>
            </p:nvPr>
          </p:nvSpPr>
          <p:spPr bwMode="auto">
            <a:xfrm>
              <a:off x="2690" y="1024"/>
              <a:ext cx="240" cy="1"/>
            </a:xfrm>
            <a:custGeom>
              <a:avLst/>
              <a:gdLst>
                <a:gd name="T0" fmla="*/ 0 w 240"/>
                <a:gd name="T1" fmla="*/ 0 h 1"/>
                <a:gd name="T2" fmla="*/ 163 w 240"/>
                <a:gd name="T3" fmla="*/ 0 h 1"/>
                <a:gd name="T4" fmla="*/ 240 w 240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0" h="1">
                  <a:moveTo>
                    <a:pt x="0" y="0"/>
                  </a:moveTo>
                  <a:lnTo>
                    <a:pt x="163" y="0"/>
                  </a:lnTo>
                  <a:lnTo>
                    <a:pt x="24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2" name="Line 38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3105" y="1068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3" name="Line 39"/>
            <p:cNvSpPr>
              <a:spLocks noChangeShapeType="1"/>
            </p:cNvSpPr>
            <p:nvPr>
              <p:custDataLst>
                <p:tags r:id="rId87"/>
              </p:custDataLst>
            </p:nvPr>
          </p:nvSpPr>
          <p:spPr bwMode="auto">
            <a:xfrm>
              <a:off x="3428" y="1101"/>
              <a:ext cx="150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4" name="Freeform 40"/>
            <p:cNvSpPr>
              <a:spLocks/>
            </p:cNvSpPr>
            <p:nvPr>
              <p:custDataLst>
                <p:tags r:id="rId88"/>
              </p:custDataLst>
            </p:nvPr>
          </p:nvSpPr>
          <p:spPr bwMode="auto">
            <a:xfrm>
              <a:off x="3232" y="1021"/>
              <a:ext cx="166" cy="166"/>
            </a:xfrm>
            <a:custGeom>
              <a:avLst/>
              <a:gdLst>
                <a:gd name="T0" fmla="*/ 166 w 60"/>
                <a:gd name="T1" fmla="*/ 83 h 60"/>
                <a:gd name="T2" fmla="*/ 0 w 60"/>
                <a:gd name="T3" fmla="*/ 166 h 60"/>
                <a:gd name="T4" fmla="*/ 25 w 60"/>
                <a:gd name="T5" fmla="*/ 83 h 60"/>
                <a:gd name="T6" fmla="*/ 25 w 60"/>
                <a:gd name="T7" fmla="*/ 80 h 60"/>
                <a:gd name="T8" fmla="*/ 0 w 60"/>
                <a:gd name="T9" fmla="*/ 0 h 60"/>
                <a:gd name="T10" fmla="*/ 166 w 60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30"/>
                    <a:pt x="46" y="60"/>
                    <a:pt x="0" y="60"/>
                  </a:cubicBezTo>
                  <a:cubicBezTo>
                    <a:pt x="0" y="60"/>
                    <a:pt x="9" y="57"/>
                    <a:pt x="9" y="30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"/>
                    <a:pt x="0" y="0"/>
                    <a:pt x="0" y="0"/>
                  </a:cubicBezTo>
                  <a:cubicBezTo>
                    <a:pt x="46" y="0"/>
                    <a:pt x="60" y="30"/>
                    <a:pt x="60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5" name="Freeform 41"/>
            <p:cNvSpPr>
              <a:spLocks/>
            </p:cNvSpPr>
            <p:nvPr>
              <p:custDataLst>
                <p:tags r:id="rId89"/>
              </p:custDataLst>
            </p:nvPr>
          </p:nvSpPr>
          <p:spPr bwMode="auto">
            <a:xfrm>
              <a:off x="2930" y="982"/>
              <a:ext cx="191" cy="169"/>
            </a:xfrm>
            <a:custGeom>
              <a:avLst/>
              <a:gdLst>
                <a:gd name="T0" fmla="*/ 0 w 69"/>
                <a:gd name="T1" fmla="*/ 169 h 61"/>
                <a:gd name="T2" fmla="*/ 108 w 69"/>
                <a:gd name="T3" fmla="*/ 169 h 61"/>
                <a:gd name="T4" fmla="*/ 191 w 69"/>
                <a:gd name="T5" fmla="*/ 83 h 61"/>
                <a:gd name="T6" fmla="*/ 108 w 69"/>
                <a:gd name="T7" fmla="*/ 0 h 61"/>
                <a:gd name="T8" fmla="*/ 0 w 69"/>
                <a:gd name="T9" fmla="*/ 0 h 61"/>
                <a:gd name="T10" fmla="*/ 0 w 69"/>
                <a:gd name="T11" fmla="*/ 169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61"/>
                  </a:moveTo>
                  <a:cubicBezTo>
                    <a:pt x="39" y="61"/>
                    <a:pt x="39" y="61"/>
                    <a:pt x="39" y="61"/>
                  </a:cubicBezTo>
                  <a:cubicBezTo>
                    <a:pt x="56" y="61"/>
                    <a:pt x="69" y="47"/>
                    <a:pt x="69" y="30"/>
                  </a:cubicBezTo>
                  <a:cubicBezTo>
                    <a:pt x="69" y="14"/>
                    <a:pt x="56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6" name="Oval 42"/>
            <p:cNvSpPr>
              <a:spLocks noChangeArrowheads="1"/>
            </p:cNvSpPr>
            <p:nvPr>
              <p:custDataLst>
                <p:tags r:id="rId90"/>
              </p:custDataLst>
            </p:nvPr>
          </p:nvSpPr>
          <p:spPr bwMode="auto">
            <a:xfrm>
              <a:off x="3401" y="1087"/>
              <a:ext cx="30" cy="31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7" name="Oval 43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3511" y="1087"/>
              <a:ext cx="31" cy="3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8" name="Oval 44"/>
            <p:cNvSpPr>
              <a:spLocks noChangeArrowheads="1"/>
            </p:cNvSpPr>
            <p:nvPr>
              <p:custDataLst>
                <p:tags r:id="rId92"/>
              </p:custDataLst>
            </p:nvPr>
          </p:nvSpPr>
          <p:spPr bwMode="auto">
            <a:xfrm>
              <a:off x="3511" y="1433"/>
              <a:ext cx="31" cy="3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99" name="Oval 45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2869" y="1261"/>
              <a:ext cx="31" cy="31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0" name="Oval 46"/>
            <p:cNvSpPr>
              <a:spLocks noChangeArrowheads="1"/>
            </p:cNvSpPr>
            <p:nvPr>
              <p:custDataLst>
                <p:tags r:id="rId94"/>
              </p:custDataLst>
            </p:nvPr>
          </p:nvSpPr>
          <p:spPr bwMode="auto">
            <a:xfrm>
              <a:off x="2781" y="1010"/>
              <a:ext cx="30" cy="30"/>
            </a:xfrm>
            <a:prstGeom prst="ellipse">
              <a:avLst/>
            </a:prstGeom>
            <a:solidFill>
              <a:srgbClr val="000000"/>
            </a:solidFill>
            <a:ln w="793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1" name="Freeform 47"/>
            <p:cNvSpPr>
              <a:spLocks/>
            </p:cNvSpPr>
            <p:nvPr>
              <p:custDataLst>
                <p:tags r:id="rId95"/>
              </p:custDataLst>
            </p:nvPr>
          </p:nvSpPr>
          <p:spPr bwMode="auto">
            <a:xfrm>
              <a:off x="2883" y="1109"/>
              <a:ext cx="47" cy="332"/>
            </a:xfrm>
            <a:custGeom>
              <a:avLst/>
              <a:gdLst>
                <a:gd name="T0" fmla="*/ 47 w 47"/>
                <a:gd name="T1" fmla="*/ 332 h 332"/>
                <a:gd name="T2" fmla="*/ 0 w 47"/>
                <a:gd name="T3" fmla="*/ 332 h 332"/>
                <a:gd name="T4" fmla="*/ 0 w 47"/>
                <a:gd name="T5" fmla="*/ 0 h 332"/>
                <a:gd name="T6" fmla="*/ 47 w 47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332">
                  <a:moveTo>
                    <a:pt x="47" y="332"/>
                  </a:moveTo>
                  <a:lnTo>
                    <a:pt x="0" y="332"/>
                  </a:lnTo>
                  <a:lnTo>
                    <a:pt x="0" y="0"/>
                  </a:lnTo>
                  <a:lnTo>
                    <a:pt x="4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2" name="Line 48"/>
            <p:cNvSpPr>
              <a:spLocks noChangeShapeType="1"/>
            </p:cNvSpPr>
            <p:nvPr>
              <p:custDataLst>
                <p:tags r:id="rId96"/>
              </p:custDataLst>
            </p:nvPr>
          </p:nvSpPr>
          <p:spPr bwMode="auto">
            <a:xfrm>
              <a:off x="3105" y="1482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3" name="Freeform 49"/>
            <p:cNvSpPr>
              <a:spLocks/>
            </p:cNvSpPr>
            <p:nvPr>
              <p:custDataLst>
                <p:tags r:id="rId97"/>
              </p:custDataLst>
            </p:nvPr>
          </p:nvSpPr>
          <p:spPr bwMode="auto">
            <a:xfrm>
              <a:off x="3232" y="1364"/>
              <a:ext cx="166" cy="165"/>
            </a:xfrm>
            <a:custGeom>
              <a:avLst/>
              <a:gdLst>
                <a:gd name="T0" fmla="*/ 166 w 60"/>
                <a:gd name="T1" fmla="*/ 83 h 60"/>
                <a:gd name="T2" fmla="*/ 0 w 60"/>
                <a:gd name="T3" fmla="*/ 0 h 60"/>
                <a:gd name="T4" fmla="*/ 25 w 60"/>
                <a:gd name="T5" fmla="*/ 83 h 60"/>
                <a:gd name="T6" fmla="*/ 25 w 60"/>
                <a:gd name="T7" fmla="*/ 85 h 60"/>
                <a:gd name="T8" fmla="*/ 0 w 60"/>
                <a:gd name="T9" fmla="*/ 165 h 60"/>
                <a:gd name="T10" fmla="*/ 166 w 60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60">
                  <a:moveTo>
                    <a:pt x="60" y="30"/>
                  </a:moveTo>
                  <a:cubicBezTo>
                    <a:pt x="60" y="30"/>
                    <a:pt x="46" y="0"/>
                    <a:pt x="0" y="0"/>
                  </a:cubicBezTo>
                  <a:cubicBezTo>
                    <a:pt x="0" y="0"/>
                    <a:pt x="9" y="3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57"/>
                    <a:pt x="0" y="60"/>
                    <a:pt x="0" y="60"/>
                  </a:cubicBezTo>
                  <a:cubicBezTo>
                    <a:pt x="46" y="60"/>
                    <a:pt x="60" y="30"/>
                    <a:pt x="60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4" name="Freeform 50"/>
            <p:cNvSpPr>
              <a:spLocks/>
            </p:cNvSpPr>
            <p:nvPr>
              <p:custDataLst>
                <p:tags r:id="rId98"/>
              </p:custDataLst>
            </p:nvPr>
          </p:nvSpPr>
          <p:spPr bwMode="auto">
            <a:xfrm>
              <a:off x="2930" y="1400"/>
              <a:ext cx="191" cy="168"/>
            </a:xfrm>
            <a:custGeom>
              <a:avLst/>
              <a:gdLst>
                <a:gd name="T0" fmla="*/ 0 w 69"/>
                <a:gd name="T1" fmla="*/ 0 h 61"/>
                <a:gd name="T2" fmla="*/ 108 w 69"/>
                <a:gd name="T3" fmla="*/ 0 h 61"/>
                <a:gd name="T4" fmla="*/ 191 w 69"/>
                <a:gd name="T5" fmla="*/ 85 h 61"/>
                <a:gd name="T6" fmla="*/ 108 w 69"/>
                <a:gd name="T7" fmla="*/ 168 h 61"/>
                <a:gd name="T8" fmla="*/ 0 w 69"/>
                <a:gd name="T9" fmla="*/ 168 h 61"/>
                <a:gd name="T10" fmla="*/ 0 w 69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56" y="0"/>
                    <a:pt x="69" y="14"/>
                    <a:pt x="69" y="31"/>
                  </a:cubicBezTo>
                  <a:cubicBezTo>
                    <a:pt x="69" y="47"/>
                    <a:pt x="56" y="61"/>
                    <a:pt x="39" y="61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5" name="Oval 51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3401" y="1433"/>
              <a:ext cx="30" cy="30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06" name="Line 52"/>
            <p:cNvSpPr>
              <a:spLocks noChangeShapeType="1"/>
            </p:cNvSpPr>
            <p:nvPr>
              <p:custDataLst>
                <p:tags r:id="rId100"/>
              </p:custDataLst>
            </p:nvPr>
          </p:nvSpPr>
          <p:spPr bwMode="auto">
            <a:xfrm>
              <a:off x="2701" y="1275"/>
              <a:ext cx="18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7" name="Freeform 53"/>
            <p:cNvSpPr>
              <a:spLocks/>
            </p:cNvSpPr>
            <p:nvPr>
              <p:custDataLst>
                <p:tags r:id="rId101"/>
              </p:custDataLst>
            </p:nvPr>
          </p:nvSpPr>
          <p:spPr bwMode="auto">
            <a:xfrm>
              <a:off x="3124" y="1104"/>
              <a:ext cx="401" cy="307"/>
            </a:xfrm>
            <a:custGeom>
              <a:avLst/>
              <a:gdLst>
                <a:gd name="T0" fmla="*/ 401 w 401"/>
                <a:gd name="T1" fmla="*/ 0 h 307"/>
                <a:gd name="T2" fmla="*/ 401 w 401"/>
                <a:gd name="T3" fmla="*/ 119 h 307"/>
                <a:gd name="T4" fmla="*/ 0 w 401"/>
                <a:gd name="T5" fmla="*/ 226 h 307"/>
                <a:gd name="T6" fmla="*/ 0 w 401"/>
                <a:gd name="T7" fmla="*/ 307 h 307"/>
                <a:gd name="T8" fmla="*/ 130 w 401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0"/>
                  </a:moveTo>
                  <a:lnTo>
                    <a:pt x="401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8" name="Freeform 54"/>
            <p:cNvSpPr>
              <a:spLocks/>
            </p:cNvSpPr>
            <p:nvPr>
              <p:custDataLst>
                <p:tags r:id="rId102"/>
              </p:custDataLst>
            </p:nvPr>
          </p:nvSpPr>
          <p:spPr bwMode="auto">
            <a:xfrm>
              <a:off x="3124" y="1140"/>
              <a:ext cx="401" cy="307"/>
            </a:xfrm>
            <a:custGeom>
              <a:avLst/>
              <a:gdLst>
                <a:gd name="T0" fmla="*/ 401 w 401"/>
                <a:gd name="T1" fmla="*/ 307 h 307"/>
                <a:gd name="T2" fmla="*/ 401 w 401"/>
                <a:gd name="T3" fmla="*/ 188 h 307"/>
                <a:gd name="T4" fmla="*/ 0 w 401"/>
                <a:gd name="T5" fmla="*/ 80 h 307"/>
                <a:gd name="T6" fmla="*/ 0 w 401"/>
                <a:gd name="T7" fmla="*/ 0 h 307"/>
                <a:gd name="T8" fmla="*/ 130 w 401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307"/>
                  </a:moveTo>
                  <a:lnTo>
                    <a:pt x="401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09" name="Freeform 55"/>
            <p:cNvSpPr>
              <a:spLocks/>
            </p:cNvSpPr>
            <p:nvPr>
              <p:custDataLst>
                <p:tags r:id="rId103"/>
              </p:custDataLst>
            </p:nvPr>
          </p:nvSpPr>
          <p:spPr bwMode="auto">
            <a:xfrm>
              <a:off x="2797" y="1471"/>
              <a:ext cx="133" cy="53"/>
            </a:xfrm>
            <a:custGeom>
              <a:avLst/>
              <a:gdLst>
                <a:gd name="T0" fmla="*/ 0 w 133"/>
                <a:gd name="T1" fmla="*/ 0 h 53"/>
                <a:gd name="T2" fmla="*/ 0 w 133"/>
                <a:gd name="T3" fmla="*/ 53 h 53"/>
                <a:gd name="T4" fmla="*/ 56 w 133"/>
                <a:gd name="T5" fmla="*/ 53 h 53"/>
                <a:gd name="T6" fmla="*/ 133 w 133"/>
                <a:gd name="T7" fmla="*/ 53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3" h="53">
                  <a:moveTo>
                    <a:pt x="0" y="0"/>
                  </a:moveTo>
                  <a:lnTo>
                    <a:pt x="0" y="53"/>
                  </a:lnTo>
                  <a:lnTo>
                    <a:pt x="56" y="53"/>
                  </a:lnTo>
                  <a:lnTo>
                    <a:pt x="133" y="53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0" name="Line 56"/>
            <p:cNvSpPr>
              <a:spLocks noChangeShapeType="1"/>
            </p:cNvSpPr>
            <p:nvPr>
              <p:custDataLst>
                <p:tags r:id="rId104"/>
              </p:custDataLst>
            </p:nvPr>
          </p:nvSpPr>
          <p:spPr bwMode="auto">
            <a:xfrm>
              <a:off x="2797" y="1029"/>
              <a:ext cx="1" cy="34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1" name="Freeform 57"/>
            <p:cNvSpPr>
              <a:spLocks/>
            </p:cNvSpPr>
            <p:nvPr>
              <p:custDataLst>
                <p:tags r:id="rId105"/>
              </p:custDataLst>
            </p:nvPr>
          </p:nvSpPr>
          <p:spPr bwMode="auto">
            <a:xfrm>
              <a:off x="2739" y="1375"/>
              <a:ext cx="114" cy="91"/>
            </a:xfrm>
            <a:custGeom>
              <a:avLst/>
              <a:gdLst>
                <a:gd name="T0" fmla="*/ 0 w 114"/>
                <a:gd name="T1" fmla="*/ 0 h 91"/>
                <a:gd name="T2" fmla="*/ 56 w 114"/>
                <a:gd name="T3" fmla="*/ 91 h 91"/>
                <a:gd name="T4" fmla="*/ 114 w 114"/>
                <a:gd name="T5" fmla="*/ 0 h 91"/>
                <a:gd name="T6" fmla="*/ 0 w 114"/>
                <a:gd name="T7" fmla="*/ 0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4" h="91">
                  <a:moveTo>
                    <a:pt x="0" y="0"/>
                  </a:moveTo>
                  <a:lnTo>
                    <a:pt x="56" y="91"/>
                  </a:lnTo>
                  <a:lnTo>
                    <a:pt x="1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612" name="Oval 58"/>
            <p:cNvSpPr>
              <a:spLocks noChangeArrowheads="1"/>
            </p:cNvSpPr>
            <p:nvPr>
              <p:custDataLst>
                <p:tags r:id="rId106"/>
              </p:custDataLst>
            </p:nvPr>
          </p:nvSpPr>
          <p:spPr bwMode="auto">
            <a:xfrm>
              <a:off x="2786" y="1466"/>
              <a:ext cx="20" cy="22"/>
            </a:xfrm>
            <a:prstGeom prst="ellipse">
              <a:avLst/>
            </a:prstGeom>
            <a:solidFill>
              <a:srgbClr val="FFFFFF"/>
            </a:solidFill>
            <a:ln w="7938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13" name="Rectangle 59"/>
            <p:cNvSpPr>
              <a:spLocks noChangeArrowheads="1"/>
            </p:cNvSpPr>
            <p:nvPr>
              <p:custDataLst>
                <p:tags r:id="rId107"/>
              </p:custDataLst>
            </p:nvPr>
          </p:nvSpPr>
          <p:spPr bwMode="auto">
            <a:xfrm>
              <a:off x="2673" y="811"/>
              <a:ext cx="963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614" name="Rectangle 60"/>
            <p:cNvSpPr>
              <a:spLocks noChangeArrowheads="1"/>
            </p:cNvSpPr>
            <p:nvPr>
              <p:custDataLst>
                <p:tags r:id="rId108"/>
              </p:custDataLst>
            </p:nvPr>
          </p:nvSpPr>
          <p:spPr bwMode="auto">
            <a:xfrm>
              <a:off x="3154" y="963"/>
              <a:ext cx="42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dirty="0"/>
            </a:p>
          </p:txBody>
        </p:sp>
        <p:sp>
          <p:nvSpPr>
            <p:cNvPr id="65615" name="Rectangle 61"/>
            <p:cNvSpPr>
              <a:spLocks noChangeArrowheads="1"/>
            </p:cNvSpPr>
            <p:nvPr>
              <p:custDataLst>
                <p:tags r:id="rId109"/>
              </p:custDataLst>
            </p:nvPr>
          </p:nvSpPr>
          <p:spPr bwMode="auto">
            <a:xfrm>
              <a:off x="3152" y="1486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dirty="0"/>
            </a:p>
          </p:txBody>
        </p:sp>
        <p:sp>
          <p:nvSpPr>
            <p:cNvPr id="65616" name="Rectangle 62"/>
            <p:cNvSpPr>
              <a:spLocks noChangeArrowheads="1"/>
            </p:cNvSpPr>
            <p:nvPr>
              <p:custDataLst>
                <p:tags r:id="rId110"/>
              </p:custDataLst>
            </p:nvPr>
          </p:nvSpPr>
          <p:spPr bwMode="auto">
            <a:xfrm>
              <a:off x="2691" y="919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</a:t>
              </a:r>
              <a:endParaRPr lang="en-US" altLang="en-US" dirty="0"/>
            </a:p>
          </p:txBody>
        </p:sp>
        <p:sp>
          <p:nvSpPr>
            <p:cNvPr id="65617" name="Rectangle 63"/>
            <p:cNvSpPr>
              <a:spLocks noChangeArrowheads="1"/>
            </p:cNvSpPr>
            <p:nvPr>
              <p:custDataLst>
                <p:tags r:id="rId111"/>
              </p:custDataLst>
            </p:nvPr>
          </p:nvSpPr>
          <p:spPr bwMode="auto">
            <a:xfrm>
              <a:off x="3555" y="1352"/>
              <a:ext cx="49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618" name="Rectangle 64"/>
            <p:cNvSpPr>
              <a:spLocks noChangeArrowheads="1"/>
            </p:cNvSpPr>
            <p:nvPr>
              <p:custDataLst>
                <p:tags r:id="rId112"/>
              </p:custDataLst>
            </p:nvPr>
          </p:nvSpPr>
          <p:spPr bwMode="auto">
            <a:xfrm>
              <a:off x="2694" y="1173"/>
              <a:ext cx="4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65619" name="Rectangle 65"/>
            <p:cNvSpPr>
              <a:spLocks noChangeArrowheads="1"/>
            </p:cNvSpPr>
            <p:nvPr>
              <p:custDataLst>
                <p:tags r:id="rId113"/>
              </p:custDataLst>
            </p:nvPr>
          </p:nvSpPr>
          <p:spPr bwMode="auto">
            <a:xfrm>
              <a:off x="3347" y="817"/>
              <a:ext cx="197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65620" name="Line 66"/>
            <p:cNvSpPr>
              <a:spLocks noChangeShapeType="1"/>
            </p:cNvSpPr>
            <p:nvPr>
              <p:custDataLst>
                <p:tags r:id="rId114"/>
              </p:custDataLst>
            </p:nvPr>
          </p:nvSpPr>
          <p:spPr bwMode="auto">
            <a:xfrm>
              <a:off x="3428" y="1447"/>
              <a:ext cx="236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5541" name="Rectangle 6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635789" y="3436939"/>
            <a:ext cx="235611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Only loads D value present at rising clock edge, so values can’t propagate to other flip-flops during same clock cycle.</a:t>
            </a:r>
          </a:p>
          <a:p>
            <a:pPr eaLnBrk="1" hangingPunct="1"/>
            <a:r>
              <a:rPr lang="en-US" altLang="en-US" sz="1800" dirty="0">
                <a:solidFill>
                  <a:srgbClr val="C00000"/>
                </a:solidFill>
                <a:latin typeface="Myriad Roman" charset="0"/>
              </a:rPr>
              <a:t>*Transition happens between two level of flip-flops.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sp>
        <p:nvSpPr>
          <p:cNvPr id="65542" name="Rectangle 6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168818" y="3436939"/>
            <a:ext cx="2207705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SR can’t be 11 if D is stable before and while C=1, and will be 11 for only a brief glitch even if D changes while C=1.</a:t>
            </a:r>
          </a:p>
          <a:p>
            <a:pPr eaLnBrk="1" hangingPunct="1"/>
            <a:r>
              <a:rPr lang="en-US" altLang="en-US" sz="1800" dirty="0">
                <a:solidFill>
                  <a:srgbClr val="C00000"/>
                </a:solidFill>
                <a:latin typeface="Myriad Roman" charset="0"/>
              </a:rPr>
              <a:t>*Transition may cross many levels of latches. </a:t>
            </a:r>
            <a:endParaRPr lang="en-US" altLang="en-US" sz="1800" dirty="0">
              <a:solidFill>
                <a:srgbClr val="C00000"/>
              </a:solidFill>
            </a:endParaRPr>
          </a:p>
        </p:txBody>
      </p:sp>
      <p:grpSp>
        <p:nvGrpSpPr>
          <p:cNvPr id="65543" name="Group 69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1943100" y="1036060"/>
            <a:ext cx="2133600" cy="2014525"/>
            <a:chOff x="1383" y="811"/>
            <a:chExt cx="1012" cy="846"/>
          </a:xfrm>
        </p:grpSpPr>
        <p:sp>
          <p:nvSpPr>
            <p:cNvPr id="65564" name="Line 70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1839" y="1068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5" name="Line 71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2162" y="1101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6" name="Freeform 72"/>
            <p:cNvSpPr>
              <a:spLocks/>
            </p:cNvSpPr>
            <p:nvPr>
              <p:custDataLst>
                <p:tags r:id="rId60"/>
              </p:custDataLst>
            </p:nvPr>
          </p:nvSpPr>
          <p:spPr bwMode="auto">
            <a:xfrm>
              <a:off x="1665" y="982"/>
              <a:ext cx="190" cy="169"/>
            </a:xfrm>
            <a:custGeom>
              <a:avLst/>
              <a:gdLst>
                <a:gd name="T0" fmla="*/ 0 w 69"/>
                <a:gd name="T1" fmla="*/ 169 h 61"/>
                <a:gd name="T2" fmla="*/ 107 w 69"/>
                <a:gd name="T3" fmla="*/ 169 h 61"/>
                <a:gd name="T4" fmla="*/ 190 w 69"/>
                <a:gd name="T5" fmla="*/ 83 h 61"/>
                <a:gd name="T6" fmla="*/ 107 w 69"/>
                <a:gd name="T7" fmla="*/ 0 h 61"/>
                <a:gd name="T8" fmla="*/ 0 w 69"/>
                <a:gd name="T9" fmla="*/ 0 h 61"/>
                <a:gd name="T10" fmla="*/ 0 w 69"/>
                <a:gd name="T11" fmla="*/ 169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61"/>
                  </a:moveTo>
                  <a:cubicBezTo>
                    <a:pt x="39" y="61"/>
                    <a:pt x="39" y="61"/>
                    <a:pt x="39" y="61"/>
                  </a:cubicBezTo>
                  <a:cubicBezTo>
                    <a:pt x="55" y="61"/>
                    <a:pt x="69" y="47"/>
                    <a:pt x="69" y="30"/>
                  </a:cubicBezTo>
                  <a:cubicBezTo>
                    <a:pt x="69" y="14"/>
                    <a:pt x="55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7" name="Oval 73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2243" y="1087"/>
              <a:ext cx="33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8" name="Oval 74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2243" y="1433"/>
              <a:ext cx="33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9" name="Oval 75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1601" y="1261"/>
              <a:ext cx="33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70" name="Freeform 76"/>
            <p:cNvSpPr>
              <a:spLocks/>
            </p:cNvSpPr>
            <p:nvPr>
              <p:custDataLst>
                <p:tags r:id="rId64"/>
              </p:custDataLst>
            </p:nvPr>
          </p:nvSpPr>
          <p:spPr bwMode="auto">
            <a:xfrm>
              <a:off x="1618" y="1109"/>
              <a:ext cx="44" cy="332"/>
            </a:xfrm>
            <a:custGeom>
              <a:avLst/>
              <a:gdLst>
                <a:gd name="T0" fmla="*/ 44 w 44"/>
                <a:gd name="T1" fmla="*/ 332 h 332"/>
                <a:gd name="T2" fmla="*/ 0 w 44"/>
                <a:gd name="T3" fmla="*/ 332 h 332"/>
                <a:gd name="T4" fmla="*/ 0 w 44"/>
                <a:gd name="T5" fmla="*/ 0 h 332"/>
                <a:gd name="T6" fmla="*/ 44 w 44"/>
                <a:gd name="T7" fmla="*/ 0 h 3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332">
                  <a:moveTo>
                    <a:pt x="44" y="332"/>
                  </a:moveTo>
                  <a:lnTo>
                    <a:pt x="0" y="332"/>
                  </a:lnTo>
                  <a:lnTo>
                    <a:pt x="0" y="0"/>
                  </a:lnTo>
                  <a:lnTo>
                    <a:pt x="44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1" name="Line 77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1839" y="1482"/>
              <a:ext cx="1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2" name="Freeform 78"/>
            <p:cNvSpPr>
              <a:spLocks/>
            </p:cNvSpPr>
            <p:nvPr>
              <p:custDataLst>
                <p:tags r:id="rId66"/>
              </p:custDataLst>
            </p:nvPr>
          </p:nvSpPr>
          <p:spPr bwMode="auto">
            <a:xfrm>
              <a:off x="1858" y="1104"/>
              <a:ext cx="401" cy="307"/>
            </a:xfrm>
            <a:custGeom>
              <a:avLst/>
              <a:gdLst>
                <a:gd name="T0" fmla="*/ 401 w 401"/>
                <a:gd name="T1" fmla="*/ 0 h 307"/>
                <a:gd name="T2" fmla="*/ 401 w 401"/>
                <a:gd name="T3" fmla="*/ 119 h 307"/>
                <a:gd name="T4" fmla="*/ 0 w 401"/>
                <a:gd name="T5" fmla="*/ 226 h 307"/>
                <a:gd name="T6" fmla="*/ 0 w 401"/>
                <a:gd name="T7" fmla="*/ 307 h 307"/>
                <a:gd name="T8" fmla="*/ 130 w 401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0"/>
                  </a:moveTo>
                  <a:lnTo>
                    <a:pt x="401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3" name="Freeform 79"/>
            <p:cNvSpPr>
              <a:spLocks/>
            </p:cNvSpPr>
            <p:nvPr>
              <p:custDataLst>
                <p:tags r:id="rId67"/>
              </p:custDataLst>
            </p:nvPr>
          </p:nvSpPr>
          <p:spPr bwMode="auto">
            <a:xfrm>
              <a:off x="1858" y="1140"/>
              <a:ext cx="401" cy="307"/>
            </a:xfrm>
            <a:custGeom>
              <a:avLst/>
              <a:gdLst>
                <a:gd name="T0" fmla="*/ 401 w 401"/>
                <a:gd name="T1" fmla="*/ 307 h 307"/>
                <a:gd name="T2" fmla="*/ 401 w 401"/>
                <a:gd name="T3" fmla="*/ 188 h 307"/>
                <a:gd name="T4" fmla="*/ 0 w 401"/>
                <a:gd name="T5" fmla="*/ 80 h 307"/>
                <a:gd name="T6" fmla="*/ 0 w 401"/>
                <a:gd name="T7" fmla="*/ 0 h 307"/>
                <a:gd name="T8" fmla="*/ 130 w 401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1" h="307">
                  <a:moveTo>
                    <a:pt x="401" y="307"/>
                  </a:moveTo>
                  <a:lnTo>
                    <a:pt x="401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74" name="Rectangle 80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1408" y="811"/>
              <a:ext cx="959" cy="846"/>
            </a:xfrm>
            <a:prstGeom prst="rect">
              <a:avLst/>
            </a:prstGeom>
            <a:noFill/>
            <a:ln w="14288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75" name="Rectangle 81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1865" y="963"/>
              <a:ext cx="8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S1</a:t>
              </a:r>
              <a:endParaRPr lang="en-US" altLang="en-US" dirty="0"/>
            </a:p>
          </p:txBody>
        </p:sp>
        <p:sp>
          <p:nvSpPr>
            <p:cNvPr id="65576" name="Rectangle 82"/>
            <p:cNvSpPr>
              <a:spLocks noChangeArrowheads="1"/>
            </p:cNvSpPr>
            <p:nvPr>
              <p:custDataLst>
                <p:tags r:id="rId70"/>
              </p:custDataLst>
            </p:nvPr>
          </p:nvSpPr>
          <p:spPr bwMode="auto">
            <a:xfrm>
              <a:off x="1868" y="1506"/>
              <a:ext cx="86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R1</a:t>
              </a:r>
              <a:endParaRPr lang="en-US" altLang="en-US" dirty="0"/>
            </a:p>
          </p:txBody>
        </p:sp>
        <p:sp>
          <p:nvSpPr>
            <p:cNvPr id="65577" name="Rectangle 83"/>
            <p:cNvSpPr>
              <a:spLocks noChangeArrowheads="1"/>
            </p:cNvSpPr>
            <p:nvPr>
              <p:custDataLst>
                <p:tags r:id="rId71"/>
              </p:custDataLst>
            </p:nvPr>
          </p:nvSpPr>
          <p:spPr bwMode="auto">
            <a:xfrm>
              <a:off x="1432" y="919"/>
              <a:ext cx="4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</a:t>
              </a:r>
              <a:endParaRPr lang="en-US" altLang="en-US" dirty="0"/>
            </a:p>
          </p:txBody>
        </p:sp>
        <p:sp>
          <p:nvSpPr>
            <p:cNvPr id="65578" name="Rectangle 84"/>
            <p:cNvSpPr>
              <a:spLocks noChangeArrowheads="1"/>
            </p:cNvSpPr>
            <p:nvPr>
              <p:custDataLst>
                <p:tags r:id="rId72"/>
              </p:custDataLst>
            </p:nvPr>
          </p:nvSpPr>
          <p:spPr bwMode="auto">
            <a:xfrm>
              <a:off x="2288" y="1352"/>
              <a:ext cx="52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579" name="Rectangle 85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1428" y="1173"/>
              <a:ext cx="49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65580" name="Rectangle 86"/>
            <p:cNvSpPr>
              <a:spLocks noChangeArrowheads="1"/>
            </p:cNvSpPr>
            <p:nvPr>
              <p:custDataLst>
                <p:tags r:id="rId74"/>
              </p:custDataLst>
            </p:nvPr>
          </p:nvSpPr>
          <p:spPr bwMode="auto">
            <a:xfrm>
              <a:off x="1430" y="1419"/>
              <a:ext cx="49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</a:t>
              </a:r>
              <a:endParaRPr lang="en-US" altLang="en-US" dirty="0"/>
            </a:p>
          </p:txBody>
        </p:sp>
        <p:sp>
          <p:nvSpPr>
            <p:cNvPr id="65581" name="Rectangle 87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1412" y="819"/>
              <a:ext cx="715" cy="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Level-sensitive SR latch</a:t>
              </a:r>
              <a:endParaRPr lang="en-US" altLang="en-US" dirty="0"/>
            </a:p>
          </p:txBody>
        </p:sp>
        <p:sp>
          <p:nvSpPr>
            <p:cNvPr id="65582" name="Line 88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>
              <a:off x="2162" y="1447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3" name="Freeform 89"/>
            <p:cNvSpPr>
              <a:spLocks/>
            </p:cNvSpPr>
            <p:nvPr>
              <p:custDataLst>
                <p:tags r:id="rId77"/>
              </p:custDataLst>
            </p:nvPr>
          </p:nvSpPr>
          <p:spPr bwMode="auto">
            <a:xfrm>
              <a:off x="1391" y="1024"/>
              <a:ext cx="271" cy="1"/>
            </a:xfrm>
            <a:custGeom>
              <a:avLst/>
              <a:gdLst>
                <a:gd name="T0" fmla="*/ 0 w 271"/>
                <a:gd name="T1" fmla="*/ 0 h 1"/>
                <a:gd name="T2" fmla="*/ 193 w 271"/>
                <a:gd name="T3" fmla="*/ 0 h 1"/>
                <a:gd name="T4" fmla="*/ 271 w 271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1" h="1">
                  <a:moveTo>
                    <a:pt x="0" y="0"/>
                  </a:moveTo>
                  <a:lnTo>
                    <a:pt x="193" y="0"/>
                  </a:lnTo>
                  <a:lnTo>
                    <a:pt x="271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4" name="Line 90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1385" y="1275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5" name="Freeform 91"/>
            <p:cNvSpPr>
              <a:spLocks/>
            </p:cNvSpPr>
            <p:nvPr>
              <p:custDataLst>
                <p:tags r:id="rId79"/>
              </p:custDataLst>
            </p:nvPr>
          </p:nvSpPr>
          <p:spPr bwMode="auto">
            <a:xfrm>
              <a:off x="1383" y="1524"/>
              <a:ext cx="279" cy="1"/>
            </a:xfrm>
            <a:custGeom>
              <a:avLst/>
              <a:gdLst>
                <a:gd name="T0" fmla="*/ 0 w 279"/>
                <a:gd name="T1" fmla="*/ 0 h 1"/>
                <a:gd name="T2" fmla="*/ 201 w 279"/>
                <a:gd name="T3" fmla="*/ 0 h 1"/>
                <a:gd name="T4" fmla="*/ 279 w 279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9" h="1">
                  <a:moveTo>
                    <a:pt x="0" y="0"/>
                  </a:moveTo>
                  <a:lnTo>
                    <a:pt x="201" y="0"/>
                  </a:lnTo>
                  <a:lnTo>
                    <a:pt x="279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6" name="Freeform 92"/>
            <p:cNvSpPr>
              <a:spLocks/>
            </p:cNvSpPr>
            <p:nvPr>
              <p:custDataLst>
                <p:tags r:id="rId80"/>
              </p:custDataLst>
            </p:nvPr>
          </p:nvSpPr>
          <p:spPr bwMode="auto">
            <a:xfrm>
              <a:off x="1665" y="1400"/>
              <a:ext cx="190" cy="168"/>
            </a:xfrm>
            <a:custGeom>
              <a:avLst/>
              <a:gdLst>
                <a:gd name="T0" fmla="*/ 0 w 69"/>
                <a:gd name="T1" fmla="*/ 0 h 61"/>
                <a:gd name="T2" fmla="*/ 107 w 69"/>
                <a:gd name="T3" fmla="*/ 0 h 61"/>
                <a:gd name="T4" fmla="*/ 190 w 69"/>
                <a:gd name="T5" fmla="*/ 85 h 61"/>
                <a:gd name="T6" fmla="*/ 107 w 69"/>
                <a:gd name="T7" fmla="*/ 168 h 61"/>
                <a:gd name="T8" fmla="*/ 0 w 69"/>
                <a:gd name="T9" fmla="*/ 168 h 61"/>
                <a:gd name="T10" fmla="*/ 0 w 69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9" h="61">
                  <a:moveTo>
                    <a:pt x="0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55" y="0"/>
                    <a:pt x="69" y="14"/>
                    <a:pt x="69" y="31"/>
                  </a:cubicBezTo>
                  <a:cubicBezTo>
                    <a:pt x="69" y="47"/>
                    <a:pt x="55" y="61"/>
                    <a:pt x="39" y="61"/>
                  </a:cubicBezTo>
                  <a:cubicBezTo>
                    <a:pt x="0" y="61"/>
                    <a:pt x="0" y="61"/>
                    <a:pt x="0" y="6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7" name="Freeform 93"/>
            <p:cNvSpPr>
              <a:spLocks/>
            </p:cNvSpPr>
            <p:nvPr>
              <p:custDataLst>
                <p:tags r:id="rId81"/>
              </p:custDataLst>
            </p:nvPr>
          </p:nvSpPr>
          <p:spPr bwMode="auto">
            <a:xfrm>
              <a:off x="1963" y="1021"/>
              <a:ext cx="169" cy="166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166 h 60"/>
                <a:gd name="T4" fmla="*/ 28 w 61"/>
                <a:gd name="T5" fmla="*/ 83 h 60"/>
                <a:gd name="T6" fmla="*/ 28 w 61"/>
                <a:gd name="T7" fmla="*/ 80 h 60"/>
                <a:gd name="T8" fmla="*/ 0 w 61"/>
                <a:gd name="T9" fmla="*/ 0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60"/>
                    <a:pt x="0" y="60"/>
                  </a:cubicBezTo>
                  <a:cubicBezTo>
                    <a:pt x="0" y="60"/>
                    <a:pt x="10" y="57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"/>
                    <a:pt x="0" y="0"/>
                    <a:pt x="0" y="0"/>
                  </a:cubicBezTo>
                  <a:cubicBezTo>
                    <a:pt x="47" y="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88" name="Oval 94"/>
            <p:cNvSpPr>
              <a:spLocks noChangeArrowheads="1"/>
            </p:cNvSpPr>
            <p:nvPr>
              <p:custDataLst>
                <p:tags r:id="rId82"/>
              </p:custDataLst>
            </p:nvPr>
          </p:nvSpPr>
          <p:spPr bwMode="auto">
            <a:xfrm>
              <a:off x="2132" y="1087"/>
              <a:ext cx="33" cy="3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89" name="Freeform 95"/>
            <p:cNvSpPr>
              <a:spLocks/>
            </p:cNvSpPr>
            <p:nvPr>
              <p:custDataLst>
                <p:tags r:id="rId83"/>
              </p:custDataLst>
            </p:nvPr>
          </p:nvSpPr>
          <p:spPr bwMode="auto">
            <a:xfrm>
              <a:off x="1963" y="1364"/>
              <a:ext cx="169" cy="165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0 h 60"/>
                <a:gd name="T4" fmla="*/ 28 w 61"/>
                <a:gd name="T5" fmla="*/ 83 h 60"/>
                <a:gd name="T6" fmla="*/ 28 w 61"/>
                <a:gd name="T7" fmla="*/ 85 h 60"/>
                <a:gd name="T8" fmla="*/ 0 w 61"/>
                <a:gd name="T9" fmla="*/ 165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0"/>
                    <a:pt x="0" y="0"/>
                  </a:cubicBezTo>
                  <a:cubicBezTo>
                    <a:pt x="0" y="0"/>
                    <a:pt x="10" y="3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57"/>
                    <a:pt x="0" y="60"/>
                    <a:pt x="0" y="60"/>
                  </a:cubicBezTo>
                  <a:cubicBezTo>
                    <a:pt x="47" y="6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4288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90" name="Oval 96"/>
            <p:cNvSpPr>
              <a:spLocks noChangeArrowheads="1"/>
            </p:cNvSpPr>
            <p:nvPr>
              <p:custDataLst>
                <p:tags r:id="rId84"/>
              </p:custDataLst>
            </p:nvPr>
          </p:nvSpPr>
          <p:spPr bwMode="auto">
            <a:xfrm>
              <a:off x="2132" y="1433"/>
              <a:ext cx="33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</p:grpSp>
      <p:sp>
        <p:nvSpPr>
          <p:cNvPr id="65544" name="Rectangle 9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95808" y="3436939"/>
            <a:ext cx="2080892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 and R only have effect when C=1. We can design outside circuit so SR=11 never happens when C=1. Problem: avoiding SR=11 can be a burden.</a:t>
            </a:r>
            <a:endParaRPr lang="en-US" altLang="en-US" sz="1800" dirty="0"/>
          </a:p>
        </p:txBody>
      </p:sp>
      <p:grpSp>
        <p:nvGrpSpPr>
          <p:cNvPr id="65545" name="Group 9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87660" y="1055110"/>
            <a:ext cx="1755440" cy="1957819"/>
            <a:chOff x="312" y="811"/>
            <a:chExt cx="726" cy="846"/>
          </a:xfrm>
        </p:grpSpPr>
        <p:sp>
          <p:nvSpPr>
            <p:cNvPr id="65547" name="Line 99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805" y="1101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48" name="Oval 100"/>
            <p:cNvSpPr>
              <a:spLocks noChangeArrowheads="1"/>
            </p:cNvSpPr>
            <p:nvPr>
              <p:custDataLst>
                <p:tags r:id="rId42"/>
              </p:custDataLst>
            </p:nvPr>
          </p:nvSpPr>
          <p:spPr bwMode="auto">
            <a:xfrm>
              <a:off x="885" y="1087"/>
              <a:ext cx="34" cy="31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49" name="Oval 101"/>
            <p:cNvSpPr>
              <a:spLocks noChangeArrowheads="1"/>
            </p:cNvSpPr>
            <p:nvPr>
              <p:custDataLst>
                <p:tags r:id="rId43"/>
              </p:custDataLst>
            </p:nvPr>
          </p:nvSpPr>
          <p:spPr bwMode="auto">
            <a:xfrm>
              <a:off x="885" y="1433"/>
              <a:ext cx="34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50" name="Freeform 102"/>
            <p:cNvSpPr>
              <a:spLocks/>
            </p:cNvSpPr>
            <p:nvPr>
              <p:custDataLst>
                <p:tags r:id="rId44"/>
              </p:custDataLst>
            </p:nvPr>
          </p:nvSpPr>
          <p:spPr bwMode="auto">
            <a:xfrm>
              <a:off x="500" y="1104"/>
              <a:ext cx="402" cy="307"/>
            </a:xfrm>
            <a:custGeom>
              <a:avLst/>
              <a:gdLst>
                <a:gd name="T0" fmla="*/ 402 w 402"/>
                <a:gd name="T1" fmla="*/ 0 h 307"/>
                <a:gd name="T2" fmla="*/ 402 w 402"/>
                <a:gd name="T3" fmla="*/ 119 h 307"/>
                <a:gd name="T4" fmla="*/ 0 w 402"/>
                <a:gd name="T5" fmla="*/ 226 h 307"/>
                <a:gd name="T6" fmla="*/ 0 w 402"/>
                <a:gd name="T7" fmla="*/ 307 h 307"/>
                <a:gd name="T8" fmla="*/ 130 w 402"/>
                <a:gd name="T9" fmla="*/ 307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2" h="307">
                  <a:moveTo>
                    <a:pt x="402" y="0"/>
                  </a:moveTo>
                  <a:lnTo>
                    <a:pt x="402" y="119"/>
                  </a:lnTo>
                  <a:lnTo>
                    <a:pt x="0" y="226"/>
                  </a:lnTo>
                  <a:lnTo>
                    <a:pt x="0" y="307"/>
                  </a:lnTo>
                  <a:lnTo>
                    <a:pt x="130" y="307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1" name="Freeform 103"/>
            <p:cNvSpPr>
              <a:spLocks/>
            </p:cNvSpPr>
            <p:nvPr>
              <p:custDataLst>
                <p:tags r:id="rId45"/>
              </p:custDataLst>
            </p:nvPr>
          </p:nvSpPr>
          <p:spPr bwMode="auto">
            <a:xfrm>
              <a:off x="500" y="1140"/>
              <a:ext cx="402" cy="307"/>
            </a:xfrm>
            <a:custGeom>
              <a:avLst/>
              <a:gdLst>
                <a:gd name="T0" fmla="*/ 402 w 402"/>
                <a:gd name="T1" fmla="*/ 307 h 307"/>
                <a:gd name="T2" fmla="*/ 402 w 402"/>
                <a:gd name="T3" fmla="*/ 188 h 307"/>
                <a:gd name="T4" fmla="*/ 0 w 402"/>
                <a:gd name="T5" fmla="*/ 80 h 307"/>
                <a:gd name="T6" fmla="*/ 0 w 402"/>
                <a:gd name="T7" fmla="*/ 0 h 307"/>
                <a:gd name="T8" fmla="*/ 130 w 402"/>
                <a:gd name="T9" fmla="*/ 0 h 3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02" h="307">
                  <a:moveTo>
                    <a:pt x="402" y="307"/>
                  </a:moveTo>
                  <a:lnTo>
                    <a:pt x="402" y="188"/>
                  </a:lnTo>
                  <a:lnTo>
                    <a:pt x="0" y="80"/>
                  </a:lnTo>
                  <a:lnTo>
                    <a:pt x="0" y="0"/>
                  </a:lnTo>
                  <a:lnTo>
                    <a:pt x="130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2" name="Rectangle 104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356" y="811"/>
              <a:ext cx="654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53" name="Rectangle 105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74" y="1525"/>
              <a:ext cx="226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R (reset)</a:t>
              </a:r>
              <a:endParaRPr lang="en-US" altLang="en-US" dirty="0"/>
            </a:p>
          </p:txBody>
        </p:sp>
        <p:sp>
          <p:nvSpPr>
            <p:cNvPr id="65554" name="Rectangle 106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374" y="906"/>
              <a:ext cx="171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 (set)</a:t>
              </a:r>
              <a:endParaRPr lang="en-US" altLang="en-US" dirty="0"/>
            </a:p>
          </p:txBody>
        </p:sp>
        <p:sp>
          <p:nvSpPr>
            <p:cNvPr id="65555" name="Rectangle 107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931" y="1352"/>
              <a:ext cx="45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65556" name="Rectangle 108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672" y="817"/>
              <a:ext cx="221" cy="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SR latch</a:t>
              </a:r>
              <a:endParaRPr lang="en-US" altLang="en-US" dirty="0"/>
            </a:p>
          </p:txBody>
        </p:sp>
        <p:sp>
          <p:nvSpPr>
            <p:cNvPr id="65557" name="Line 109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805" y="1447"/>
              <a:ext cx="23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8" name="Freeform 110"/>
            <p:cNvSpPr>
              <a:spLocks/>
            </p:cNvSpPr>
            <p:nvPr>
              <p:custDataLst>
                <p:tags r:id="rId52"/>
              </p:custDataLst>
            </p:nvPr>
          </p:nvSpPr>
          <p:spPr bwMode="auto">
            <a:xfrm>
              <a:off x="606" y="1021"/>
              <a:ext cx="169" cy="166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166 h 60"/>
                <a:gd name="T4" fmla="*/ 28 w 61"/>
                <a:gd name="T5" fmla="*/ 83 h 60"/>
                <a:gd name="T6" fmla="*/ 28 w 61"/>
                <a:gd name="T7" fmla="*/ 80 h 60"/>
                <a:gd name="T8" fmla="*/ 0 w 61"/>
                <a:gd name="T9" fmla="*/ 0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60"/>
                    <a:pt x="0" y="60"/>
                  </a:cubicBezTo>
                  <a:cubicBezTo>
                    <a:pt x="0" y="60"/>
                    <a:pt x="10" y="57"/>
                    <a:pt x="10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"/>
                    <a:pt x="0" y="0"/>
                    <a:pt x="0" y="0"/>
                  </a:cubicBezTo>
                  <a:cubicBezTo>
                    <a:pt x="47" y="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59" name="Oval 111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775" y="1087"/>
              <a:ext cx="33" cy="3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0" name="Freeform 112"/>
            <p:cNvSpPr>
              <a:spLocks/>
            </p:cNvSpPr>
            <p:nvPr>
              <p:custDataLst>
                <p:tags r:id="rId54"/>
              </p:custDataLst>
            </p:nvPr>
          </p:nvSpPr>
          <p:spPr bwMode="auto">
            <a:xfrm>
              <a:off x="606" y="1364"/>
              <a:ext cx="169" cy="165"/>
            </a:xfrm>
            <a:custGeom>
              <a:avLst/>
              <a:gdLst>
                <a:gd name="T0" fmla="*/ 169 w 61"/>
                <a:gd name="T1" fmla="*/ 83 h 60"/>
                <a:gd name="T2" fmla="*/ 0 w 61"/>
                <a:gd name="T3" fmla="*/ 0 h 60"/>
                <a:gd name="T4" fmla="*/ 28 w 61"/>
                <a:gd name="T5" fmla="*/ 83 h 60"/>
                <a:gd name="T6" fmla="*/ 28 w 61"/>
                <a:gd name="T7" fmla="*/ 85 h 60"/>
                <a:gd name="T8" fmla="*/ 0 w 61"/>
                <a:gd name="T9" fmla="*/ 165 h 60"/>
                <a:gd name="T10" fmla="*/ 169 w 61"/>
                <a:gd name="T11" fmla="*/ 83 h 6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1" h="60">
                  <a:moveTo>
                    <a:pt x="61" y="30"/>
                  </a:moveTo>
                  <a:cubicBezTo>
                    <a:pt x="61" y="30"/>
                    <a:pt x="47" y="0"/>
                    <a:pt x="0" y="0"/>
                  </a:cubicBezTo>
                  <a:cubicBezTo>
                    <a:pt x="0" y="0"/>
                    <a:pt x="10" y="3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57"/>
                    <a:pt x="0" y="60"/>
                    <a:pt x="0" y="60"/>
                  </a:cubicBezTo>
                  <a:cubicBezTo>
                    <a:pt x="47" y="60"/>
                    <a:pt x="61" y="30"/>
                    <a:pt x="61" y="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1" name="Oval 113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775" y="1433"/>
              <a:ext cx="33" cy="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5562" name="Line 114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12" y="1068"/>
              <a:ext cx="31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563" name="Line 115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312" y="1482"/>
              <a:ext cx="318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65546" name="Rectangle 11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94050" y="3436939"/>
            <a:ext cx="164905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>
                <a:solidFill>
                  <a:srgbClr val="000000"/>
                </a:solidFill>
                <a:latin typeface="Myriad Roman" charset="0"/>
              </a:rPr>
              <a:t>S=1 sets Q to 1, R=1 resets Q to 0. Problem: SR=11 yield undefined Q.</a:t>
            </a:r>
            <a:endParaRPr lang="en-US" altLang="en-US" sz="1800" dirty="0"/>
          </a:p>
        </p:txBody>
      </p:sp>
      <p:grpSp>
        <p:nvGrpSpPr>
          <p:cNvPr id="117" name="Group 4"/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6651626" y="975783"/>
            <a:ext cx="2068115" cy="2053372"/>
            <a:chOff x="3963" y="811"/>
            <a:chExt cx="1190" cy="846"/>
          </a:xfrm>
        </p:grpSpPr>
        <p:sp>
          <p:nvSpPr>
            <p:cNvPr id="118" name="Oval 5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4118" y="1560"/>
              <a:ext cx="31" cy="3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19" name="Freeform 6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135" y="1317"/>
              <a:ext cx="77" cy="257"/>
            </a:xfrm>
            <a:custGeom>
              <a:avLst/>
              <a:gdLst>
                <a:gd name="T0" fmla="*/ 0 w 77"/>
                <a:gd name="T1" fmla="*/ 257 h 257"/>
                <a:gd name="T2" fmla="*/ 0 w 77"/>
                <a:gd name="T3" fmla="*/ 0 h 257"/>
                <a:gd name="T4" fmla="*/ 77 w 77"/>
                <a:gd name="T5" fmla="*/ 0 h 25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7" h="257">
                  <a:moveTo>
                    <a:pt x="0" y="257"/>
                  </a:moveTo>
                  <a:lnTo>
                    <a:pt x="0" y="0"/>
                  </a:lnTo>
                  <a:lnTo>
                    <a:pt x="77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0" name="Freeform 7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4077" y="1375"/>
              <a:ext cx="113" cy="91"/>
            </a:xfrm>
            <a:custGeom>
              <a:avLst/>
              <a:gdLst>
                <a:gd name="T0" fmla="*/ 0 w 113"/>
                <a:gd name="T1" fmla="*/ 91 h 91"/>
                <a:gd name="T2" fmla="*/ 55 w 113"/>
                <a:gd name="T3" fmla="*/ 0 h 91"/>
                <a:gd name="T4" fmla="*/ 113 w 113"/>
                <a:gd name="T5" fmla="*/ 91 h 91"/>
                <a:gd name="T6" fmla="*/ 0 w 113"/>
                <a:gd name="T7" fmla="*/ 91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13" h="91">
                  <a:moveTo>
                    <a:pt x="0" y="91"/>
                  </a:moveTo>
                  <a:lnTo>
                    <a:pt x="55" y="0"/>
                  </a:lnTo>
                  <a:lnTo>
                    <a:pt x="113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rgbClr val="0078C1"/>
              </a:solidFill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1" name="Oval 8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4124" y="1353"/>
              <a:ext cx="19" cy="2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22" name="Rectangle 9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999" y="811"/>
              <a:ext cx="1101" cy="846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23" name="Rectangle 10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4683" y="817"/>
              <a:ext cx="34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flip-flop</a:t>
              </a:r>
              <a:endParaRPr lang="en-US" altLang="en-US" dirty="0"/>
            </a:p>
          </p:txBody>
        </p:sp>
        <p:sp>
          <p:nvSpPr>
            <p:cNvPr id="124" name="Rectangle 11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247" y="970"/>
              <a:ext cx="25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125" name="Rectangle 12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250" y="1378"/>
              <a:ext cx="24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master</a:t>
              </a:r>
              <a:endParaRPr lang="en-US" altLang="en-US" dirty="0"/>
            </a:p>
          </p:txBody>
        </p:sp>
        <p:sp>
          <p:nvSpPr>
            <p:cNvPr id="126" name="Rectangle 13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677" y="970"/>
              <a:ext cx="25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 latch</a:t>
              </a:r>
              <a:endParaRPr lang="en-US" altLang="en-US" dirty="0"/>
            </a:p>
          </p:txBody>
        </p:sp>
        <p:sp>
          <p:nvSpPr>
            <p:cNvPr id="127" name="Rectangle 1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669" y="1378"/>
              <a:ext cx="26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servant</a:t>
              </a:r>
              <a:endParaRPr lang="en-US" altLang="en-US" dirty="0"/>
            </a:p>
          </p:txBody>
        </p:sp>
        <p:sp>
          <p:nvSpPr>
            <p:cNvPr id="128" name="Line 15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>
              <a:off x="3963" y="1153"/>
              <a:ext cx="249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9" name="Line 16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542" y="1153"/>
              <a:ext cx="102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0" name="Line 17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5006" y="1153"/>
              <a:ext cx="147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" name="Freeform 18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3969" y="1317"/>
              <a:ext cx="675" cy="259"/>
            </a:xfrm>
            <a:custGeom>
              <a:avLst/>
              <a:gdLst>
                <a:gd name="T0" fmla="*/ 675 w 675"/>
                <a:gd name="T1" fmla="*/ 0 h 259"/>
                <a:gd name="T2" fmla="*/ 620 w 675"/>
                <a:gd name="T3" fmla="*/ 0 h 259"/>
                <a:gd name="T4" fmla="*/ 620 w 675"/>
                <a:gd name="T5" fmla="*/ 259 h 259"/>
                <a:gd name="T6" fmla="*/ 0 w 675"/>
                <a:gd name="T7" fmla="*/ 259 h 2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75" h="259">
                  <a:moveTo>
                    <a:pt x="675" y="0"/>
                  </a:moveTo>
                  <a:lnTo>
                    <a:pt x="620" y="0"/>
                  </a:lnTo>
                  <a:lnTo>
                    <a:pt x="620" y="259"/>
                  </a:lnTo>
                  <a:lnTo>
                    <a:pt x="0" y="259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2" name="Line 19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4970" y="1317"/>
              <a:ext cx="183" cy="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" name="Rectangle 20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4212" y="954"/>
              <a:ext cx="327" cy="523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4" name="Rectangle 21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4644" y="954"/>
              <a:ext cx="326" cy="523"/>
            </a:xfrm>
            <a:prstGeom prst="rect">
              <a:avLst/>
            </a:prstGeom>
            <a:noFill/>
            <a:ln w="12700">
              <a:solidFill>
                <a:srgbClr val="0078C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5" name="Oval 22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4976" y="1137"/>
              <a:ext cx="30" cy="3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78C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36" name="Rectangle 23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4225" y="1103"/>
              <a:ext cx="126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Dm</a:t>
              </a:r>
              <a:endParaRPr lang="en-US" altLang="en-US" dirty="0"/>
            </a:p>
          </p:txBody>
        </p:sp>
        <p:sp>
          <p:nvSpPr>
            <p:cNvPr id="137" name="Rectangle 24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4382" y="1103"/>
              <a:ext cx="13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Qm</a:t>
              </a:r>
              <a:endParaRPr lang="en-US" altLang="en-US" dirty="0"/>
            </a:p>
          </p:txBody>
        </p:sp>
        <p:sp>
          <p:nvSpPr>
            <p:cNvPr id="138" name="Rectangle 25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4225" y="1263"/>
              <a:ext cx="59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</a:t>
              </a:r>
              <a:endParaRPr lang="en-US" altLang="en-US" dirty="0"/>
            </a:p>
          </p:txBody>
        </p:sp>
        <p:sp>
          <p:nvSpPr>
            <p:cNvPr id="139" name="Rectangle 26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4271" y="1263"/>
              <a:ext cx="67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m</a:t>
              </a:r>
              <a:endParaRPr lang="en-US" altLang="en-US" dirty="0"/>
            </a:p>
          </p:txBody>
        </p:sp>
        <p:sp>
          <p:nvSpPr>
            <p:cNvPr id="140" name="Rectangle 27"/>
            <p:cNvSpPr>
              <a:spLocks noChangeArrowheads="1"/>
            </p:cNvSpPr>
            <p:nvPr>
              <p:custDataLst>
                <p:tags r:id="rId32"/>
              </p:custDataLst>
            </p:nvPr>
          </p:nvSpPr>
          <p:spPr bwMode="auto">
            <a:xfrm>
              <a:off x="4659" y="1103"/>
              <a:ext cx="10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Ds</a:t>
              </a:r>
              <a:endParaRPr lang="en-US" altLang="en-US" dirty="0"/>
            </a:p>
          </p:txBody>
        </p:sp>
        <p:sp>
          <p:nvSpPr>
            <p:cNvPr id="141" name="Rectangle 28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4015" y="1053"/>
              <a:ext cx="59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D</a:t>
              </a:r>
              <a:endParaRPr lang="en-US" altLang="en-US" dirty="0"/>
            </a:p>
          </p:txBody>
        </p:sp>
        <p:sp>
          <p:nvSpPr>
            <p:cNvPr id="142" name="Rectangle 29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4000" y="1474"/>
              <a:ext cx="11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Clk</a:t>
              </a:r>
              <a:endParaRPr lang="en-US" altLang="en-US" dirty="0"/>
            </a:p>
          </p:txBody>
        </p:sp>
        <p:sp>
          <p:nvSpPr>
            <p:cNvPr id="143" name="Rectangle 30"/>
            <p:cNvSpPr>
              <a:spLocks noChangeArrowheads="1"/>
            </p:cNvSpPr>
            <p:nvPr>
              <p:custDataLst>
                <p:tags r:id="rId35"/>
              </p:custDataLst>
            </p:nvPr>
          </p:nvSpPr>
          <p:spPr bwMode="auto">
            <a:xfrm>
              <a:off x="4830" y="1103"/>
              <a:ext cx="122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Qs’</a:t>
              </a:r>
              <a:endParaRPr lang="en-US" altLang="en-US" dirty="0"/>
            </a:p>
          </p:txBody>
        </p:sp>
        <p:sp>
          <p:nvSpPr>
            <p:cNvPr id="144" name="Rectangle 31"/>
            <p:cNvSpPr>
              <a:spLocks noChangeArrowheads="1"/>
            </p:cNvSpPr>
            <p:nvPr>
              <p:custDataLst>
                <p:tags r:id="rId36"/>
              </p:custDataLst>
            </p:nvPr>
          </p:nvSpPr>
          <p:spPr bwMode="auto">
            <a:xfrm>
              <a:off x="4659" y="1263"/>
              <a:ext cx="100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Cs</a:t>
              </a:r>
              <a:endParaRPr lang="en-US" altLang="en-US" dirty="0"/>
            </a:p>
          </p:txBody>
        </p:sp>
        <p:sp>
          <p:nvSpPr>
            <p:cNvPr id="145" name="Rectangle 32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4849" y="1263"/>
              <a:ext cx="10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Qs</a:t>
              </a:r>
              <a:endParaRPr lang="en-US" altLang="en-US" dirty="0"/>
            </a:p>
          </p:txBody>
        </p:sp>
        <p:sp>
          <p:nvSpPr>
            <p:cNvPr id="146" name="Rectangle 33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4994" y="1039"/>
              <a:ext cx="6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  <p:sp>
          <p:nvSpPr>
            <p:cNvPr id="147" name="Rectangle 34"/>
            <p:cNvSpPr>
              <a:spLocks noChangeArrowheads="1"/>
            </p:cNvSpPr>
            <p:nvPr>
              <p:custDataLst>
                <p:tags r:id="rId39"/>
              </p:custDataLst>
            </p:nvPr>
          </p:nvSpPr>
          <p:spPr bwMode="auto">
            <a:xfrm>
              <a:off x="5056" y="1039"/>
              <a:ext cx="18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’</a:t>
              </a:r>
              <a:endParaRPr lang="en-US" altLang="en-US" dirty="0"/>
            </a:p>
          </p:txBody>
        </p:sp>
        <p:sp>
          <p:nvSpPr>
            <p:cNvPr id="148" name="Rectangle 35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4994" y="1210"/>
              <a:ext cx="63" cy="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100" dirty="0">
                  <a:solidFill>
                    <a:srgbClr val="000000"/>
                  </a:solidFill>
                  <a:latin typeface="Myriad Roman" charset="0"/>
                </a:rPr>
                <a:t>Q</a:t>
              </a:r>
              <a:endParaRPr lang="en-US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14986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2D1A2FA6-67DF-41E4-A19D-A8EF7BFFC75D}" type="slidenum">
              <a:rPr lang="en-US" altLang="en-US" sz="1400"/>
              <a:pPr eaLnBrk="1" hangingPunct="1"/>
              <a:t>45</a:t>
            </a:fld>
            <a:endParaRPr lang="en-US" altLang="en-US" sz="1400" dirty="0"/>
          </a:p>
        </p:txBody>
      </p:sp>
      <p:pic>
        <p:nvPicPr>
          <p:cNvPr id="67586" name="Picture 2" descr="Screen Shot 2015-02-03 at 8.49.3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301"/>
            <a:ext cx="9144000" cy="610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6873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6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96384" y="-1151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2. Examples: Shift register</a:t>
            </a:r>
          </a:p>
        </p:txBody>
      </p:sp>
      <p:sp>
        <p:nvSpPr>
          <p:cNvPr id="68610" name="Rectangle 64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68610" y="855865"/>
            <a:ext cx="8382000" cy="914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Holds &amp; shifts samples of input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76D9724F-54A9-4A51-B1CB-056F1EEE37E6}" type="slidenum">
              <a:rPr lang="en-US" altLang="en-US" sz="1400"/>
              <a:pPr algn="l" eaLnBrk="1" hangingPunct="1"/>
              <a:t>46</a:t>
            </a:fld>
            <a:endParaRPr lang="en-US" altLang="en-US" sz="1400" dirty="0"/>
          </a:p>
        </p:txBody>
      </p:sp>
      <p:grpSp>
        <p:nvGrpSpPr>
          <p:cNvPr id="68612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534201" y="1435301"/>
            <a:ext cx="6689725" cy="1404937"/>
            <a:chOff x="864" y="2112"/>
            <a:chExt cx="4272" cy="896"/>
          </a:xfrm>
        </p:grpSpPr>
        <p:sp>
          <p:nvSpPr>
            <p:cNvPr id="68613" name="Rectangle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4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4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176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5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180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6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65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2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18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6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9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258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0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 flipV="1">
              <a:off x="262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1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48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2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64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3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28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4" name="Line 1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340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5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 flipV="1">
              <a:off x="344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6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29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7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6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8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0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9" name="Line 1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422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0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 flipV="1">
              <a:off x="426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1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2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32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8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33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56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4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236" y="26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5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64" y="25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8636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197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7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38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8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05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9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20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0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222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1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21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2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216" y="2112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8643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79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4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20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5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287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6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024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7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3036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8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03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9" name="Rectangle 3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032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8650" name="Line 40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02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1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361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2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69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3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84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54" name="Line 44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6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5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85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6" name="Rectangle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856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8657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443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8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1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9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7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0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672" y="2112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8661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80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2" name="Rectangle 5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792" y="28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3" name="Line 53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262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4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2616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5" name="Line 55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44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6" name="Rectangle 56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40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7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426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8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1236" y="28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9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81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0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2628" y="28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1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345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2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12" y="27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073532"/>
              </p:ext>
            </p:extLst>
          </p:nvPr>
        </p:nvGraphicFramePr>
        <p:xfrm>
          <a:off x="818886" y="3044950"/>
          <a:ext cx="6096000" cy="314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720124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6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203200" y="0"/>
            <a:ext cx="8839200" cy="973139"/>
          </a:xfrm>
        </p:spPr>
        <p:txBody>
          <a:bodyPr/>
          <a:lstStyle/>
          <a:p>
            <a:pPr eaLnBrk="1" hangingPunct="1"/>
            <a:r>
              <a:rPr lang="en-US" altLang="en-US" dirty="0"/>
              <a:t>2. Examples: Shift register</a:t>
            </a:r>
          </a:p>
        </p:txBody>
      </p:sp>
      <p:sp>
        <p:nvSpPr>
          <p:cNvPr id="68610" name="Rectangle 64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68610" y="855865"/>
            <a:ext cx="8382000" cy="914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Holds &amp; shifts samples of input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76D9724F-54A9-4A51-B1CB-056F1EEE37E6}" type="slidenum">
              <a:rPr lang="en-US" altLang="en-US" sz="1400"/>
              <a:pPr algn="l" eaLnBrk="1" hangingPunct="1"/>
              <a:t>47</a:t>
            </a:fld>
            <a:endParaRPr lang="en-US" altLang="en-US" sz="1400" dirty="0"/>
          </a:p>
        </p:txBody>
      </p:sp>
      <p:grpSp>
        <p:nvGrpSpPr>
          <p:cNvPr id="68612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534201" y="1435301"/>
            <a:ext cx="6689725" cy="1404937"/>
            <a:chOff x="864" y="2112"/>
            <a:chExt cx="4272" cy="896"/>
          </a:xfrm>
        </p:grpSpPr>
        <p:sp>
          <p:nvSpPr>
            <p:cNvPr id="68613" name="Rectangle 3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64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4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176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5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 flipV="1">
              <a:off x="180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16" name="Rectangle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65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17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82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18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6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19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V="1">
              <a:off x="258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0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 flipV="1">
              <a:off x="262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1" name="Rectangle 1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48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2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64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3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284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4" name="Line 14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3404" y="27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5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H="1" flipV="1">
              <a:off x="3444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26" name="Rectangle 1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3296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27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464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28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108" y="24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29" name="Line 19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4228" y="27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0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 flipV="1">
              <a:off x="4260" y="27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1" name="Rectangle 21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4120" y="25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8632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80" y="25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8633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156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4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236" y="26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5" name="Rectangle 25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864" y="25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8636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197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7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38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8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05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39" name="Rectangle 29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220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0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222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1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21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2" name="Rectangle 3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2216" y="2112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8643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279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4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3204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5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287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6" name="Rectangle 36"/>
            <p:cNvSpPr>
              <a:spLocks noChangeArrowheads="1"/>
            </p:cNvSpPr>
            <p:nvPr>
              <p:custDataLst>
                <p:tags r:id="rId37"/>
              </p:custDataLst>
            </p:nvPr>
          </p:nvSpPr>
          <p:spPr bwMode="auto">
            <a:xfrm>
              <a:off x="3024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47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3036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8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03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49" name="Rectangle 39"/>
            <p:cNvSpPr>
              <a:spLocks noChangeArrowheads="1"/>
            </p:cNvSpPr>
            <p:nvPr>
              <p:custDataLst>
                <p:tags r:id="rId40"/>
              </p:custDataLst>
            </p:nvPr>
          </p:nvSpPr>
          <p:spPr bwMode="auto">
            <a:xfrm>
              <a:off x="3032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8650" name="Line 40"/>
            <p:cNvSpPr>
              <a:spLocks noChangeShapeType="1"/>
            </p:cNvSpPr>
            <p:nvPr>
              <p:custDataLst>
                <p:tags r:id="rId41"/>
              </p:custDataLst>
            </p:nvPr>
          </p:nvSpPr>
          <p:spPr bwMode="auto">
            <a:xfrm>
              <a:off x="4020" y="26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1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3612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2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692" y="26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3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3848" y="26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54" name="Line 44"/>
            <p:cNvSpPr>
              <a:spLocks noChangeShapeType="1"/>
            </p:cNvSpPr>
            <p:nvPr>
              <p:custDataLst>
                <p:tags r:id="rId45"/>
              </p:custDataLst>
            </p:nvPr>
          </p:nvSpPr>
          <p:spPr bwMode="auto">
            <a:xfrm>
              <a:off x="3860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5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856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6" name="Rectangle 46"/>
            <p:cNvSpPr>
              <a:spLocks noChangeArrowheads="1"/>
            </p:cNvSpPr>
            <p:nvPr>
              <p:custDataLst>
                <p:tags r:id="rId47"/>
              </p:custDataLst>
            </p:nvPr>
          </p:nvSpPr>
          <p:spPr bwMode="auto">
            <a:xfrm>
              <a:off x="3856" y="2112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8657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>
              <a:off x="4436" y="26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8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16" y="26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59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72" y="22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0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4672" y="2112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8661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>
              <a:off x="180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2" name="Rectangle 52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792" y="28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3" name="Line 53"/>
            <p:cNvSpPr>
              <a:spLocks noChangeShapeType="1"/>
            </p:cNvSpPr>
            <p:nvPr>
              <p:custDataLst>
                <p:tags r:id="rId54"/>
              </p:custDataLst>
            </p:nvPr>
          </p:nvSpPr>
          <p:spPr bwMode="auto">
            <a:xfrm>
              <a:off x="262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4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2616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5" name="Line 55"/>
            <p:cNvSpPr>
              <a:spLocks noChangeShapeType="1"/>
            </p:cNvSpPr>
            <p:nvPr>
              <p:custDataLst>
                <p:tags r:id="rId56"/>
              </p:custDataLst>
            </p:nvPr>
          </p:nvSpPr>
          <p:spPr bwMode="auto">
            <a:xfrm>
              <a:off x="3448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6" name="Rectangle 56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3440" y="28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8667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>
              <a:off x="4264" y="28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8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1236" y="28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69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81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0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2628" y="28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1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3452" y="28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672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912" y="27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421799"/>
              </p:ext>
            </p:extLst>
          </p:nvPr>
        </p:nvGraphicFramePr>
        <p:xfrm>
          <a:off x="818886" y="3044950"/>
          <a:ext cx="6096000" cy="3144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833824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01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89993" y="-296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2. Examples: Pattern Recognizer</a:t>
            </a:r>
          </a:p>
        </p:txBody>
      </p:sp>
      <p:sp>
        <p:nvSpPr>
          <p:cNvPr id="69634" name="Rectangle 102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>
          <a:xfrm>
            <a:off x="304800" y="1219200"/>
            <a:ext cx="83820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Combinational function of input samples</a:t>
            </a:r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820DD6DF-6583-492C-BF3A-76DFD721E9C9}" type="slidenum">
              <a:rPr lang="en-US" altLang="en-US" sz="1400"/>
              <a:pPr algn="l" eaLnBrk="1" hangingPunct="1"/>
              <a:t>48</a:t>
            </a:fld>
            <a:endParaRPr lang="en-US" altLang="en-US" sz="1400" dirty="0"/>
          </a:p>
        </p:txBody>
      </p:sp>
      <p:grpSp>
        <p:nvGrpSpPr>
          <p:cNvPr id="69636" name="Group 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676275" y="2952751"/>
            <a:ext cx="7678738" cy="2387600"/>
            <a:chOff x="432" y="1884"/>
            <a:chExt cx="4904" cy="1524"/>
          </a:xfrm>
        </p:grpSpPr>
        <p:sp>
          <p:nvSpPr>
            <p:cNvPr id="69637" name="Line 3"/>
            <p:cNvSpPr>
              <a:spLocks noChangeShapeType="1"/>
            </p:cNvSpPr>
            <p:nvPr>
              <p:custDataLst>
                <p:tags r:id="rId4"/>
              </p:custDataLst>
            </p:nvPr>
          </p:nvSpPr>
          <p:spPr bwMode="auto">
            <a:xfrm>
              <a:off x="3140" y="1924"/>
              <a:ext cx="112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38" name="Line 4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V="1">
              <a:off x="3140" y="1996"/>
              <a:ext cx="11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39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3136" y="1924"/>
              <a:ext cx="0" cy="1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0" name="Oval 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260" y="1988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41" name="Line 7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3508" y="2004"/>
              <a:ext cx="112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2" name="Line 8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 flipV="1">
              <a:off x="3508" y="2084"/>
              <a:ext cx="112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3" name="Line 9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3504" y="2004"/>
              <a:ext cx="0" cy="1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4" name="Oval 1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628" y="2076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45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4332" y="194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6" name="Line 12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4332" y="214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7" name="Line 13"/>
            <p:cNvSpPr>
              <a:spLocks noChangeShapeType="1"/>
            </p:cNvSpPr>
            <p:nvPr>
              <p:custDataLst>
                <p:tags r:id="rId14"/>
              </p:custDataLst>
            </p:nvPr>
          </p:nvSpPr>
          <p:spPr bwMode="auto">
            <a:xfrm>
              <a:off x="4328" y="194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8" name="Arc 14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4528" y="1953"/>
              <a:ext cx="88" cy="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49" name="Arc 15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528" y="1949"/>
              <a:ext cx="92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0" name="Arc 16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4528" y="2044"/>
              <a:ext cx="88" cy="10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1" name="Arc 17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4528" y="2044"/>
              <a:ext cx="92" cy="10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2" name="Oval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632" y="2032"/>
              <a:ext cx="24" cy="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53" name="Oval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620" y="2028"/>
              <a:ext cx="40" cy="40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54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4328" y="1884"/>
              <a:ext cx="0" cy="5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5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V="1">
              <a:off x="4328" y="2140"/>
              <a:ext cx="0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6" name="Line 2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428" y="2088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7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3424" y="2092"/>
              <a:ext cx="0" cy="80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8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3052" y="200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59" name="Line 2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2600" y="2004"/>
              <a:ext cx="0" cy="8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0" name="Line 26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>
              <a:off x="2604" y="2000"/>
              <a:ext cx="44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1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4244" y="192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2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1780" y="1920"/>
              <a:ext cx="24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3" name="Line 29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 flipH="1">
              <a:off x="1768" y="1924"/>
              <a:ext cx="8" cy="106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4" name="Line 30"/>
            <p:cNvSpPr>
              <a:spLocks noChangeShapeType="1"/>
            </p:cNvSpPr>
            <p:nvPr>
              <p:custDataLst>
                <p:tags r:id="rId31"/>
              </p:custDataLst>
            </p:nvPr>
          </p:nvSpPr>
          <p:spPr bwMode="auto">
            <a:xfrm>
              <a:off x="3300" y="200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5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4244" y="2000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6" name="Line 3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3380" y="2000"/>
              <a:ext cx="85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7" name="Line 33"/>
            <p:cNvSpPr>
              <a:spLocks noChangeShapeType="1"/>
            </p:cNvSpPr>
            <p:nvPr>
              <p:custDataLst>
                <p:tags r:id="rId34"/>
              </p:custDataLst>
            </p:nvPr>
          </p:nvSpPr>
          <p:spPr bwMode="auto">
            <a:xfrm>
              <a:off x="3668" y="208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8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4244" y="208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69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3756" y="2088"/>
              <a:ext cx="4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0" name="Line 36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4244" y="2168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1" name="Line 37"/>
            <p:cNvSpPr>
              <a:spLocks noChangeShapeType="1"/>
            </p:cNvSpPr>
            <p:nvPr>
              <p:custDataLst>
                <p:tags r:id="rId38"/>
              </p:custDataLst>
            </p:nvPr>
          </p:nvSpPr>
          <p:spPr bwMode="auto">
            <a:xfrm>
              <a:off x="4240" y="2172"/>
              <a:ext cx="0" cy="72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2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4660" y="204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3" name="Line 39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4740" y="2040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4" name="Rectangle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1212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75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 flipV="1">
              <a:off x="1332" y="31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6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 flipH="1" flipV="1">
              <a:off x="1372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77" name="Rectangle 43"/>
            <p:cNvSpPr>
              <a:spLocks noChangeArrowheads="1"/>
            </p:cNvSpPr>
            <p:nvPr>
              <p:custDataLst>
                <p:tags r:id="rId44"/>
              </p:custDataLst>
            </p:nvPr>
          </p:nvSpPr>
          <p:spPr bwMode="auto">
            <a:xfrm>
              <a:off x="1224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78" name="Rectangle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1392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79" name="Rectangle 45"/>
            <p:cNvSpPr>
              <a:spLocks noChangeArrowheads="1"/>
            </p:cNvSpPr>
            <p:nvPr>
              <p:custDataLst>
                <p:tags r:id="rId46"/>
              </p:custDataLst>
            </p:nvPr>
          </p:nvSpPr>
          <p:spPr bwMode="auto">
            <a:xfrm>
              <a:off x="2036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80" name="Line 46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 flipV="1">
              <a:off x="2156" y="31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1" name="Line 47"/>
            <p:cNvSpPr>
              <a:spLocks noChangeShapeType="1"/>
            </p:cNvSpPr>
            <p:nvPr>
              <p:custDataLst>
                <p:tags r:id="rId48"/>
              </p:custDataLst>
            </p:nvPr>
          </p:nvSpPr>
          <p:spPr bwMode="auto">
            <a:xfrm flipH="1" flipV="1">
              <a:off x="2188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2" name="Rectangle 48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2048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83" name="Rectangle 49"/>
            <p:cNvSpPr>
              <a:spLocks noChangeArrowheads="1"/>
            </p:cNvSpPr>
            <p:nvPr>
              <p:custDataLst>
                <p:tags r:id="rId50"/>
              </p:custDataLst>
            </p:nvPr>
          </p:nvSpPr>
          <p:spPr bwMode="auto">
            <a:xfrm>
              <a:off x="2208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84" name="Rectangle 50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2852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85" name="Line 51"/>
            <p:cNvSpPr>
              <a:spLocks noChangeShapeType="1"/>
            </p:cNvSpPr>
            <p:nvPr>
              <p:custDataLst>
                <p:tags r:id="rId52"/>
              </p:custDataLst>
            </p:nvPr>
          </p:nvSpPr>
          <p:spPr bwMode="auto">
            <a:xfrm flipV="1">
              <a:off x="2972" y="310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6" name="Line 52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 flipH="1" flipV="1">
              <a:off x="3012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87" name="Rectangle 53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2864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88" name="Rectangle 54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3032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89" name="Rectangle 55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3676" y="286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690" name="Line 56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 flipV="1">
              <a:off x="3796" y="310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1" name="Line 57"/>
            <p:cNvSpPr>
              <a:spLocks noChangeShapeType="1"/>
            </p:cNvSpPr>
            <p:nvPr>
              <p:custDataLst>
                <p:tags r:id="rId58"/>
              </p:custDataLst>
            </p:nvPr>
          </p:nvSpPr>
          <p:spPr bwMode="auto">
            <a:xfrm flipH="1" flipV="1">
              <a:off x="3828" y="310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2" name="Rectangle 58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3688" y="293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69693" name="Rectangle 59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3848" y="293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69694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1132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5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804" y="302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6" name="Rectangle 62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432" y="295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69697" name="Line 63"/>
            <p:cNvSpPr>
              <a:spLocks noChangeShapeType="1"/>
            </p:cNvSpPr>
            <p:nvPr>
              <p:custDataLst>
                <p:tags r:id="rId64"/>
              </p:custDataLst>
            </p:nvPr>
          </p:nvSpPr>
          <p:spPr bwMode="auto">
            <a:xfrm>
              <a:off x="1540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8" name="Line 64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1948" y="30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699" name="Line 65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>
              <a:off x="1620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0" name="Rectangle 66"/>
            <p:cNvSpPr>
              <a:spLocks noChangeArrowheads="1"/>
            </p:cNvSpPr>
            <p:nvPr>
              <p:custDataLst>
                <p:tags r:id="rId67"/>
              </p:custDataLst>
            </p:nvPr>
          </p:nvSpPr>
          <p:spPr bwMode="auto">
            <a:xfrm>
              <a:off x="1761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01" name="Line 67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>
              <a:off x="1788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2" name="Rectangle 69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1832" y="2608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69703" name="Line 70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>
              <a:off x="2364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4" name="Line 71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>
              <a:off x="2772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5" name="Line 72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2444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6" name="Rectangle 73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592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07" name="Line 74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604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8" name="Line 75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2600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09" name="Rectangle 76"/>
            <p:cNvSpPr>
              <a:spLocks noChangeArrowheads="1"/>
            </p:cNvSpPr>
            <p:nvPr>
              <p:custDataLst>
                <p:tags r:id="rId76"/>
              </p:custDataLst>
            </p:nvPr>
          </p:nvSpPr>
          <p:spPr bwMode="auto">
            <a:xfrm>
              <a:off x="2648" y="260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69710" name="Line 77"/>
            <p:cNvSpPr>
              <a:spLocks noChangeShapeType="1"/>
            </p:cNvSpPr>
            <p:nvPr>
              <p:custDataLst>
                <p:tags r:id="rId77"/>
              </p:custDataLst>
            </p:nvPr>
          </p:nvSpPr>
          <p:spPr bwMode="auto">
            <a:xfrm>
              <a:off x="3588" y="302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1" name="Line 78"/>
            <p:cNvSpPr>
              <a:spLocks noChangeShapeType="1"/>
            </p:cNvSpPr>
            <p:nvPr>
              <p:custDataLst>
                <p:tags r:id="rId78"/>
              </p:custDataLst>
            </p:nvPr>
          </p:nvSpPr>
          <p:spPr bwMode="auto">
            <a:xfrm>
              <a:off x="3180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2" name="Line 79"/>
            <p:cNvSpPr>
              <a:spLocks noChangeShapeType="1"/>
            </p:cNvSpPr>
            <p:nvPr>
              <p:custDataLst>
                <p:tags r:id="rId79"/>
              </p:custDataLst>
            </p:nvPr>
          </p:nvSpPr>
          <p:spPr bwMode="auto">
            <a:xfrm>
              <a:off x="3260" y="302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3" name="Rectangle 80"/>
            <p:cNvSpPr>
              <a:spLocks noChangeArrowheads="1"/>
            </p:cNvSpPr>
            <p:nvPr>
              <p:custDataLst>
                <p:tags r:id="rId80"/>
              </p:custDataLst>
            </p:nvPr>
          </p:nvSpPr>
          <p:spPr bwMode="auto">
            <a:xfrm>
              <a:off x="3416" y="301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14" name="Line 81"/>
            <p:cNvSpPr>
              <a:spLocks noChangeShapeType="1"/>
            </p:cNvSpPr>
            <p:nvPr>
              <p:custDataLst>
                <p:tags r:id="rId81"/>
              </p:custDataLst>
            </p:nvPr>
          </p:nvSpPr>
          <p:spPr bwMode="auto">
            <a:xfrm>
              <a:off x="3428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5" name="Line 82"/>
            <p:cNvSpPr>
              <a:spLocks noChangeShapeType="1"/>
            </p:cNvSpPr>
            <p:nvPr>
              <p:custDataLst>
                <p:tags r:id="rId82"/>
              </p:custDataLst>
            </p:nvPr>
          </p:nvSpPr>
          <p:spPr bwMode="auto">
            <a:xfrm>
              <a:off x="3424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6" name="Rectangle 83"/>
            <p:cNvSpPr>
              <a:spLocks noChangeArrowheads="1"/>
            </p:cNvSpPr>
            <p:nvPr>
              <p:custDataLst>
                <p:tags r:id="rId83"/>
              </p:custDataLst>
            </p:nvPr>
          </p:nvSpPr>
          <p:spPr bwMode="auto">
            <a:xfrm>
              <a:off x="3472" y="260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69717" name="Line 84"/>
            <p:cNvSpPr>
              <a:spLocks noChangeShapeType="1"/>
            </p:cNvSpPr>
            <p:nvPr>
              <p:custDataLst>
                <p:tags r:id="rId84"/>
              </p:custDataLst>
            </p:nvPr>
          </p:nvSpPr>
          <p:spPr bwMode="auto">
            <a:xfrm>
              <a:off x="4004" y="302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8" name="Line 85"/>
            <p:cNvSpPr>
              <a:spLocks noChangeShapeType="1"/>
            </p:cNvSpPr>
            <p:nvPr>
              <p:custDataLst>
                <p:tags r:id="rId85"/>
              </p:custDataLst>
            </p:nvPr>
          </p:nvSpPr>
          <p:spPr bwMode="auto">
            <a:xfrm>
              <a:off x="4084" y="302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19" name="Line 86"/>
            <p:cNvSpPr>
              <a:spLocks noChangeShapeType="1"/>
            </p:cNvSpPr>
            <p:nvPr>
              <p:custDataLst>
                <p:tags r:id="rId86"/>
              </p:custDataLst>
            </p:nvPr>
          </p:nvSpPr>
          <p:spPr bwMode="auto">
            <a:xfrm>
              <a:off x="4240" y="264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0" name="Rectangle 87"/>
            <p:cNvSpPr>
              <a:spLocks noChangeArrowheads="1"/>
            </p:cNvSpPr>
            <p:nvPr>
              <p:custDataLst>
                <p:tags r:id="rId87"/>
              </p:custDataLst>
            </p:nvPr>
          </p:nvSpPr>
          <p:spPr bwMode="auto">
            <a:xfrm>
              <a:off x="4288" y="2608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69721" name="Line 88"/>
            <p:cNvSpPr>
              <a:spLocks noChangeShapeType="1"/>
            </p:cNvSpPr>
            <p:nvPr>
              <p:custDataLst>
                <p:tags r:id="rId88"/>
              </p:custDataLst>
            </p:nvPr>
          </p:nvSpPr>
          <p:spPr bwMode="auto">
            <a:xfrm>
              <a:off x="1376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2" name="Rectangle 89"/>
            <p:cNvSpPr>
              <a:spLocks noChangeArrowheads="1"/>
            </p:cNvSpPr>
            <p:nvPr>
              <p:custDataLst>
                <p:tags r:id="rId89"/>
              </p:custDataLst>
            </p:nvPr>
          </p:nvSpPr>
          <p:spPr bwMode="auto">
            <a:xfrm>
              <a:off x="1360" y="328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3" name="Line 90"/>
            <p:cNvSpPr>
              <a:spLocks noChangeShapeType="1"/>
            </p:cNvSpPr>
            <p:nvPr>
              <p:custDataLst>
                <p:tags r:id="rId90"/>
              </p:custDataLst>
            </p:nvPr>
          </p:nvSpPr>
          <p:spPr bwMode="auto">
            <a:xfrm>
              <a:off x="2192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4" name="Rectangle 91"/>
            <p:cNvSpPr>
              <a:spLocks noChangeArrowheads="1"/>
            </p:cNvSpPr>
            <p:nvPr>
              <p:custDataLst>
                <p:tags r:id="rId91"/>
              </p:custDataLst>
            </p:nvPr>
          </p:nvSpPr>
          <p:spPr bwMode="auto">
            <a:xfrm>
              <a:off x="2184" y="32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5" name="Line 92"/>
            <p:cNvSpPr>
              <a:spLocks noChangeShapeType="1"/>
            </p:cNvSpPr>
            <p:nvPr>
              <p:custDataLst>
                <p:tags r:id="rId92"/>
              </p:custDataLst>
            </p:nvPr>
          </p:nvSpPr>
          <p:spPr bwMode="auto">
            <a:xfrm>
              <a:off x="3016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6" name="Rectangle 93"/>
            <p:cNvSpPr>
              <a:spLocks noChangeArrowheads="1"/>
            </p:cNvSpPr>
            <p:nvPr>
              <p:custDataLst>
                <p:tags r:id="rId93"/>
              </p:custDataLst>
            </p:nvPr>
          </p:nvSpPr>
          <p:spPr bwMode="auto">
            <a:xfrm>
              <a:off x="3008" y="328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69727" name="Line 94"/>
            <p:cNvSpPr>
              <a:spLocks noChangeShapeType="1"/>
            </p:cNvSpPr>
            <p:nvPr>
              <p:custDataLst>
                <p:tags r:id="rId94"/>
              </p:custDataLst>
            </p:nvPr>
          </p:nvSpPr>
          <p:spPr bwMode="auto">
            <a:xfrm>
              <a:off x="3832" y="320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8" name="Line 95"/>
            <p:cNvSpPr>
              <a:spLocks noChangeShapeType="1"/>
            </p:cNvSpPr>
            <p:nvPr>
              <p:custDataLst>
                <p:tags r:id="rId95"/>
              </p:custDataLst>
            </p:nvPr>
          </p:nvSpPr>
          <p:spPr bwMode="auto">
            <a:xfrm>
              <a:off x="804" y="328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29" name="Line 96"/>
            <p:cNvSpPr>
              <a:spLocks noChangeShapeType="1"/>
            </p:cNvSpPr>
            <p:nvPr>
              <p:custDataLst>
                <p:tags r:id="rId96"/>
              </p:custDataLst>
            </p:nvPr>
          </p:nvSpPr>
          <p:spPr bwMode="auto">
            <a:xfrm>
              <a:off x="1380" y="32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0" name="Line 97"/>
            <p:cNvSpPr>
              <a:spLocks noChangeShapeType="1"/>
            </p:cNvSpPr>
            <p:nvPr>
              <p:custDataLst>
                <p:tags r:id="rId97"/>
              </p:custDataLst>
            </p:nvPr>
          </p:nvSpPr>
          <p:spPr bwMode="auto">
            <a:xfrm>
              <a:off x="2196" y="328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1" name="Line 98"/>
            <p:cNvSpPr>
              <a:spLocks noChangeShapeType="1"/>
            </p:cNvSpPr>
            <p:nvPr>
              <p:custDataLst>
                <p:tags r:id="rId98"/>
              </p:custDataLst>
            </p:nvPr>
          </p:nvSpPr>
          <p:spPr bwMode="auto">
            <a:xfrm>
              <a:off x="3020" y="328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732" name="Rectangle 99"/>
            <p:cNvSpPr>
              <a:spLocks noChangeArrowheads="1"/>
            </p:cNvSpPr>
            <p:nvPr>
              <p:custDataLst>
                <p:tags r:id="rId99"/>
              </p:custDataLst>
            </p:nvPr>
          </p:nvSpPr>
          <p:spPr bwMode="auto">
            <a:xfrm>
              <a:off x="480" y="319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  <p:sp>
          <p:nvSpPr>
            <p:cNvPr id="69733" name="Rectangle 100"/>
            <p:cNvSpPr>
              <a:spLocks noChangeArrowheads="1"/>
            </p:cNvSpPr>
            <p:nvPr>
              <p:custDataLst>
                <p:tags r:id="rId100"/>
              </p:custDataLst>
            </p:nvPr>
          </p:nvSpPr>
          <p:spPr bwMode="auto">
            <a:xfrm>
              <a:off x="4832" y="1952"/>
              <a:ext cx="50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6402326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150813" y="139700"/>
            <a:ext cx="88392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2. </a:t>
            </a:r>
            <a:r>
              <a:rPr lang="en-US" altLang="en-US"/>
              <a:t>Examples: </a:t>
            </a:r>
            <a:r>
              <a:rPr lang="en-US" altLang="en-US" dirty="0"/>
              <a:t>Counters</a:t>
            </a:r>
          </a:p>
        </p:txBody>
      </p: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19050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/>
            <a:fld id="{32CEC71E-9064-4CDA-88AB-14B479E02D6A}" type="slidenum">
              <a:rPr lang="en-US" altLang="en-US" sz="1400"/>
              <a:pPr algn="l" eaLnBrk="1" hangingPunct="1"/>
              <a:t>49</a:t>
            </a:fld>
            <a:endParaRPr lang="en-US" altLang="en-US" sz="1400" dirty="0"/>
          </a:p>
        </p:txBody>
      </p:sp>
      <p:grpSp>
        <p:nvGrpSpPr>
          <p:cNvPr id="70659" name="Group 3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331913" y="2232026"/>
            <a:ext cx="6921500" cy="1484313"/>
            <a:chOff x="860" y="3188"/>
            <a:chExt cx="4420" cy="947"/>
          </a:xfrm>
        </p:grpSpPr>
        <p:sp>
          <p:nvSpPr>
            <p:cNvPr id="70662" name="Rectangle 4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740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63" name="Line 5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V="1">
              <a:off x="1860" y="368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4" name="Line 6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 flipV="1">
              <a:off x="1900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5" name="Rectangle 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752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66" name="Rectangle 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920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67" name="Rectangle 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564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68" name="Line 10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V="1">
              <a:off x="2684" y="368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69" name="Line 11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 flipV="1">
              <a:off x="2716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0" name="Rectangle 12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2576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71" name="Rectangle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736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72" name="Rectangle 14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380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73" name="Line 15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3500" y="3688"/>
              <a:ext cx="40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4" name="Line 16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H="1" flipV="1">
              <a:off x="3540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5" name="Rectangle 17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392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76" name="Rectangle 1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3560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77" name="Rectangle 19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204" y="3440"/>
              <a:ext cx="328" cy="34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78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V="1">
              <a:off x="4324" y="3688"/>
              <a:ext cx="32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79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 flipH="1" flipV="1">
              <a:off x="4356" y="3688"/>
              <a:ext cx="48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0" name="Rectangle 22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4216" y="3516"/>
              <a:ext cx="152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D</a:t>
              </a:r>
            </a:p>
          </p:txBody>
        </p:sp>
        <p:sp>
          <p:nvSpPr>
            <p:cNvPr id="70681" name="Rectangle 23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4376" y="3516"/>
              <a:ext cx="16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Q</a:t>
              </a:r>
            </a:p>
          </p:txBody>
        </p:sp>
        <p:sp>
          <p:nvSpPr>
            <p:cNvPr id="70682" name="Line 24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1660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3" name="Line 25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>
              <a:off x="1332" y="3604"/>
              <a:ext cx="32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4" name="Rectangle 26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960" y="3532"/>
              <a:ext cx="33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IN</a:t>
              </a:r>
            </a:p>
          </p:txBody>
        </p:sp>
        <p:sp>
          <p:nvSpPr>
            <p:cNvPr id="70685" name="Line 27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>
              <a:off x="2068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6" name="Line 28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>
              <a:off x="2476" y="360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7" name="Line 29"/>
            <p:cNvSpPr>
              <a:spLocks noChangeShapeType="1"/>
            </p:cNvSpPr>
            <p:nvPr>
              <p:custDataLst>
                <p:tags r:id="rId30"/>
              </p:custDataLst>
            </p:nvPr>
          </p:nvSpPr>
          <p:spPr bwMode="auto">
            <a:xfrm>
              <a:off x="2148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88" name="Rectangle 30"/>
            <p:cNvSpPr>
              <a:spLocks noChangeArrowheads="1"/>
            </p:cNvSpPr>
            <p:nvPr>
              <p:custDataLst>
                <p:tags r:id="rId31"/>
              </p:custDataLst>
            </p:nvPr>
          </p:nvSpPr>
          <p:spPr bwMode="auto">
            <a:xfrm>
              <a:off x="2304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89" name="Line 31"/>
            <p:cNvSpPr>
              <a:spLocks noChangeShapeType="1"/>
            </p:cNvSpPr>
            <p:nvPr>
              <p:custDataLst>
                <p:tags r:id="rId32"/>
              </p:custDataLst>
            </p:nvPr>
          </p:nvSpPr>
          <p:spPr bwMode="auto">
            <a:xfrm>
              <a:off x="2316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0" name="Line 32"/>
            <p:cNvSpPr>
              <a:spLocks noChangeShapeType="1"/>
            </p:cNvSpPr>
            <p:nvPr>
              <p:custDataLst>
                <p:tags r:id="rId33"/>
              </p:custDataLst>
            </p:nvPr>
          </p:nvSpPr>
          <p:spPr bwMode="auto">
            <a:xfrm>
              <a:off x="2312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1" name="Rectangle 33"/>
            <p:cNvSpPr>
              <a:spLocks noChangeArrowheads="1"/>
            </p:cNvSpPr>
            <p:nvPr>
              <p:custDataLst>
                <p:tags r:id="rId34"/>
              </p:custDataLst>
            </p:nvPr>
          </p:nvSpPr>
          <p:spPr bwMode="auto">
            <a:xfrm>
              <a:off x="2360" y="3188"/>
              <a:ext cx="456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OUT1</a:t>
              </a:r>
            </a:p>
          </p:txBody>
        </p:sp>
        <p:sp>
          <p:nvSpPr>
            <p:cNvPr id="70692" name="Line 34"/>
            <p:cNvSpPr>
              <a:spLocks noChangeShapeType="1"/>
            </p:cNvSpPr>
            <p:nvPr>
              <p:custDataLst>
                <p:tags r:id="rId35"/>
              </p:custDataLst>
            </p:nvPr>
          </p:nvSpPr>
          <p:spPr bwMode="auto">
            <a:xfrm>
              <a:off x="2892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3" name="Line 35"/>
            <p:cNvSpPr>
              <a:spLocks noChangeShapeType="1"/>
            </p:cNvSpPr>
            <p:nvPr>
              <p:custDataLst>
                <p:tags r:id="rId36"/>
              </p:custDataLst>
            </p:nvPr>
          </p:nvSpPr>
          <p:spPr bwMode="auto">
            <a:xfrm>
              <a:off x="3300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4" name="Line 36"/>
            <p:cNvSpPr>
              <a:spLocks noChangeShapeType="1"/>
            </p:cNvSpPr>
            <p:nvPr>
              <p:custDataLst>
                <p:tags r:id="rId37"/>
              </p:custDataLst>
            </p:nvPr>
          </p:nvSpPr>
          <p:spPr bwMode="auto">
            <a:xfrm>
              <a:off x="2972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5" name="Rectangle 37"/>
            <p:cNvSpPr>
              <a:spLocks noChangeArrowheads="1"/>
            </p:cNvSpPr>
            <p:nvPr>
              <p:custDataLst>
                <p:tags r:id="rId38"/>
              </p:custDataLst>
            </p:nvPr>
          </p:nvSpPr>
          <p:spPr bwMode="auto">
            <a:xfrm>
              <a:off x="3120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696" name="Line 38"/>
            <p:cNvSpPr>
              <a:spLocks noChangeShapeType="1"/>
            </p:cNvSpPr>
            <p:nvPr>
              <p:custDataLst>
                <p:tags r:id="rId39"/>
              </p:custDataLst>
            </p:nvPr>
          </p:nvSpPr>
          <p:spPr bwMode="auto">
            <a:xfrm>
              <a:off x="3132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7" name="Line 39"/>
            <p:cNvSpPr>
              <a:spLocks noChangeShapeType="1"/>
            </p:cNvSpPr>
            <p:nvPr>
              <p:custDataLst>
                <p:tags r:id="rId40"/>
              </p:custDataLst>
            </p:nvPr>
          </p:nvSpPr>
          <p:spPr bwMode="auto">
            <a:xfrm>
              <a:off x="3128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698" name="Rectangle 40"/>
            <p:cNvSpPr>
              <a:spLocks noChangeArrowheads="1"/>
            </p:cNvSpPr>
            <p:nvPr>
              <p:custDataLst>
                <p:tags r:id="rId41"/>
              </p:custDataLst>
            </p:nvPr>
          </p:nvSpPr>
          <p:spPr bwMode="auto">
            <a:xfrm>
              <a:off x="3176" y="318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OUT2</a:t>
              </a:r>
            </a:p>
          </p:txBody>
        </p:sp>
        <p:sp>
          <p:nvSpPr>
            <p:cNvPr id="70699" name="Line 41"/>
            <p:cNvSpPr>
              <a:spLocks noChangeShapeType="1"/>
            </p:cNvSpPr>
            <p:nvPr>
              <p:custDataLst>
                <p:tags r:id="rId42"/>
              </p:custDataLst>
            </p:nvPr>
          </p:nvSpPr>
          <p:spPr bwMode="auto">
            <a:xfrm>
              <a:off x="4116" y="3604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0" name="Line 42"/>
            <p:cNvSpPr>
              <a:spLocks noChangeShapeType="1"/>
            </p:cNvSpPr>
            <p:nvPr>
              <p:custDataLst>
                <p:tags r:id="rId43"/>
              </p:custDataLst>
            </p:nvPr>
          </p:nvSpPr>
          <p:spPr bwMode="auto">
            <a:xfrm>
              <a:off x="3708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1" name="Line 43"/>
            <p:cNvSpPr>
              <a:spLocks noChangeShapeType="1"/>
            </p:cNvSpPr>
            <p:nvPr>
              <p:custDataLst>
                <p:tags r:id="rId44"/>
              </p:custDataLst>
            </p:nvPr>
          </p:nvSpPr>
          <p:spPr bwMode="auto">
            <a:xfrm>
              <a:off x="3788" y="3604"/>
              <a:ext cx="16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2" name="Rectangle 44"/>
            <p:cNvSpPr>
              <a:spLocks noChangeArrowheads="1"/>
            </p:cNvSpPr>
            <p:nvPr>
              <p:custDataLst>
                <p:tags r:id="rId45"/>
              </p:custDataLst>
            </p:nvPr>
          </p:nvSpPr>
          <p:spPr bwMode="auto">
            <a:xfrm>
              <a:off x="3944" y="3596"/>
              <a:ext cx="24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03" name="Line 45"/>
            <p:cNvSpPr>
              <a:spLocks noChangeShapeType="1"/>
            </p:cNvSpPr>
            <p:nvPr>
              <p:custDataLst>
                <p:tags r:id="rId46"/>
              </p:custDataLst>
            </p:nvPr>
          </p:nvSpPr>
          <p:spPr bwMode="auto">
            <a:xfrm>
              <a:off x="3956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4" name="Line 46"/>
            <p:cNvSpPr>
              <a:spLocks noChangeShapeType="1"/>
            </p:cNvSpPr>
            <p:nvPr>
              <p:custDataLst>
                <p:tags r:id="rId47"/>
              </p:custDataLst>
            </p:nvPr>
          </p:nvSpPr>
          <p:spPr bwMode="auto">
            <a:xfrm>
              <a:off x="3952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5" name="Rectangle 47"/>
            <p:cNvSpPr>
              <a:spLocks noChangeArrowheads="1"/>
            </p:cNvSpPr>
            <p:nvPr>
              <p:custDataLst>
                <p:tags r:id="rId48"/>
              </p:custDataLst>
            </p:nvPr>
          </p:nvSpPr>
          <p:spPr bwMode="auto">
            <a:xfrm>
              <a:off x="4000" y="3188"/>
              <a:ext cx="448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OUT3</a:t>
              </a:r>
            </a:p>
          </p:txBody>
        </p:sp>
        <p:sp>
          <p:nvSpPr>
            <p:cNvPr id="70706" name="Line 48"/>
            <p:cNvSpPr>
              <a:spLocks noChangeShapeType="1"/>
            </p:cNvSpPr>
            <p:nvPr>
              <p:custDataLst>
                <p:tags r:id="rId49"/>
              </p:custDataLst>
            </p:nvPr>
          </p:nvSpPr>
          <p:spPr bwMode="auto">
            <a:xfrm>
              <a:off x="4532" y="3604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7" name="Line 49"/>
            <p:cNvSpPr>
              <a:spLocks noChangeShapeType="1"/>
            </p:cNvSpPr>
            <p:nvPr>
              <p:custDataLst>
                <p:tags r:id="rId50"/>
              </p:custDataLst>
            </p:nvPr>
          </p:nvSpPr>
          <p:spPr bwMode="auto">
            <a:xfrm>
              <a:off x="4612" y="3604"/>
              <a:ext cx="15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8" name="Line 50"/>
            <p:cNvSpPr>
              <a:spLocks noChangeShapeType="1"/>
            </p:cNvSpPr>
            <p:nvPr>
              <p:custDataLst>
                <p:tags r:id="rId51"/>
              </p:custDataLst>
            </p:nvPr>
          </p:nvSpPr>
          <p:spPr bwMode="auto">
            <a:xfrm>
              <a:off x="4768" y="3224"/>
              <a:ext cx="0" cy="37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09" name="Rectangle 51"/>
            <p:cNvSpPr>
              <a:spLocks noChangeArrowheads="1"/>
            </p:cNvSpPr>
            <p:nvPr>
              <p:custDataLst>
                <p:tags r:id="rId52"/>
              </p:custDataLst>
            </p:nvPr>
          </p:nvSpPr>
          <p:spPr bwMode="auto">
            <a:xfrm>
              <a:off x="4816" y="3188"/>
              <a:ext cx="464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OUT4</a:t>
              </a:r>
            </a:p>
          </p:txBody>
        </p:sp>
        <p:sp>
          <p:nvSpPr>
            <p:cNvPr id="70710" name="Line 52"/>
            <p:cNvSpPr>
              <a:spLocks noChangeShapeType="1"/>
            </p:cNvSpPr>
            <p:nvPr>
              <p:custDataLst>
                <p:tags r:id="rId53"/>
              </p:custDataLst>
            </p:nvPr>
          </p:nvSpPr>
          <p:spPr bwMode="auto">
            <a:xfrm>
              <a:off x="1904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1" name="Rectangle 53"/>
            <p:cNvSpPr>
              <a:spLocks noChangeArrowheads="1"/>
            </p:cNvSpPr>
            <p:nvPr>
              <p:custDataLst>
                <p:tags r:id="rId54"/>
              </p:custDataLst>
            </p:nvPr>
          </p:nvSpPr>
          <p:spPr bwMode="auto">
            <a:xfrm>
              <a:off x="1888" y="3860"/>
              <a:ext cx="32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2" name="Line 54"/>
            <p:cNvSpPr>
              <a:spLocks noChangeShapeType="1"/>
            </p:cNvSpPr>
            <p:nvPr>
              <p:custDataLst>
                <p:tags r:id="rId55"/>
              </p:custDataLst>
            </p:nvPr>
          </p:nvSpPr>
          <p:spPr bwMode="auto">
            <a:xfrm>
              <a:off x="2720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3" name="Rectangle 55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2712" y="386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4" name="Line 56"/>
            <p:cNvSpPr>
              <a:spLocks noChangeShapeType="1"/>
            </p:cNvSpPr>
            <p:nvPr>
              <p:custDataLst>
                <p:tags r:id="rId57"/>
              </p:custDataLst>
            </p:nvPr>
          </p:nvSpPr>
          <p:spPr bwMode="auto">
            <a:xfrm>
              <a:off x="3544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5" name="Rectangle 57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3536" y="3860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16" name="Line 58"/>
            <p:cNvSpPr>
              <a:spLocks noChangeShapeType="1"/>
            </p:cNvSpPr>
            <p:nvPr>
              <p:custDataLst>
                <p:tags r:id="rId59"/>
              </p:custDataLst>
            </p:nvPr>
          </p:nvSpPr>
          <p:spPr bwMode="auto">
            <a:xfrm>
              <a:off x="4360" y="3784"/>
              <a:ext cx="0" cy="8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7" name="Line 59"/>
            <p:cNvSpPr>
              <a:spLocks noChangeShapeType="1"/>
            </p:cNvSpPr>
            <p:nvPr>
              <p:custDataLst>
                <p:tags r:id="rId60"/>
              </p:custDataLst>
            </p:nvPr>
          </p:nvSpPr>
          <p:spPr bwMode="auto">
            <a:xfrm>
              <a:off x="1332" y="3868"/>
              <a:ext cx="56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8" name="Line 60"/>
            <p:cNvSpPr>
              <a:spLocks noChangeShapeType="1"/>
            </p:cNvSpPr>
            <p:nvPr>
              <p:custDataLst>
                <p:tags r:id="rId61"/>
              </p:custDataLst>
            </p:nvPr>
          </p:nvSpPr>
          <p:spPr bwMode="auto">
            <a:xfrm>
              <a:off x="1908" y="386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19" name="Line 61"/>
            <p:cNvSpPr>
              <a:spLocks noChangeShapeType="1"/>
            </p:cNvSpPr>
            <p:nvPr>
              <p:custDataLst>
                <p:tags r:id="rId62"/>
              </p:custDataLst>
            </p:nvPr>
          </p:nvSpPr>
          <p:spPr bwMode="auto">
            <a:xfrm>
              <a:off x="2724" y="3868"/>
              <a:ext cx="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0" name="Line 62"/>
            <p:cNvSpPr>
              <a:spLocks noChangeShapeType="1"/>
            </p:cNvSpPr>
            <p:nvPr>
              <p:custDataLst>
                <p:tags r:id="rId63"/>
              </p:custDataLst>
            </p:nvPr>
          </p:nvSpPr>
          <p:spPr bwMode="auto">
            <a:xfrm>
              <a:off x="3548" y="3868"/>
              <a:ext cx="80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1" name="Rectangle 63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1008" y="3772"/>
              <a:ext cx="320" cy="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792" tIns="26621" rIns="18792" bIns="26621"/>
            <a:lstStyle>
              <a:lvl1pPr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defTabSz="901700" eaLnBrk="0" hangingPunct="0"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defTabSz="9017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50850" algn="l"/>
                  <a:tab pos="901700" algn="l"/>
                  <a:tab pos="1350963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r">
                <a:lnSpc>
                  <a:spcPts val="1675"/>
                </a:lnSpc>
              </a:pPr>
              <a:r>
                <a:rPr lang="en-US" altLang="en-US" sz="1600" dirty="0">
                  <a:solidFill>
                    <a:srgbClr val="000000"/>
                  </a:solidFill>
                  <a:latin typeface="Tahoma" pitchFamily="34" charset="0"/>
                </a:rPr>
                <a:t>CLK</a:t>
              </a:r>
            </a:p>
          </p:txBody>
        </p:sp>
        <p:sp>
          <p:nvSpPr>
            <p:cNvPr id="70722" name="Line 64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>
              <a:off x="4768" y="3600"/>
              <a:ext cx="0" cy="44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3" name="Line 65"/>
            <p:cNvSpPr>
              <a:spLocks noChangeShapeType="1"/>
            </p:cNvSpPr>
            <p:nvPr>
              <p:custDataLst>
                <p:tags r:id="rId66"/>
              </p:custDataLst>
            </p:nvPr>
          </p:nvSpPr>
          <p:spPr bwMode="auto">
            <a:xfrm flipH="1">
              <a:off x="2828" y="4052"/>
              <a:ext cx="19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4" name="Line 66"/>
            <p:cNvSpPr>
              <a:spLocks noChangeShapeType="1"/>
            </p:cNvSpPr>
            <p:nvPr>
              <p:custDataLst>
                <p:tags r:id="rId67"/>
              </p:custDataLst>
            </p:nvPr>
          </p:nvSpPr>
          <p:spPr bwMode="auto">
            <a:xfrm flipV="1">
              <a:off x="864" y="3592"/>
              <a:ext cx="0" cy="4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5" name="Line 67"/>
            <p:cNvSpPr>
              <a:spLocks noChangeShapeType="1"/>
            </p:cNvSpPr>
            <p:nvPr>
              <p:custDataLst>
                <p:tags r:id="rId68"/>
              </p:custDataLst>
            </p:nvPr>
          </p:nvSpPr>
          <p:spPr bwMode="auto">
            <a:xfrm>
              <a:off x="876" y="3596"/>
              <a:ext cx="2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6" name="Rectangle 68"/>
            <p:cNvSpPr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4760" y="3596"/>
              <a:ext cx="24" cy="2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27" name="Line 69"/>
            <p:cNvSpPr>
              <a:spLocks noChangeShapeType="1"/>
            </p:cNvSpPr>
            <p:nvPr>
              <p:custDataLst>
                <p:tags r:id="rId70"/>
              </p:custDataLst>
            </p:nvPr>
          </p:nvSpPr>
          <p:spPr bwMode="auto">
            <a:xfrm flipH="1">
              <a:off x="2708" y="3975"/>
              <a:ext cx="128" cy="7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8" name="Line 70"/>
            <p:cNvSpPr>
              <a:spLocks noChangeShapeType="1"/>
            </p:cNvSpPr>
            <p:nvPr>
              <p:custDataLst>
                <p:tags r:id="rId71"/>
              </p:custDataLst>
            </p:nvPr>
          </p:nvSpPr>
          <p:spPr bwMode="auto">
            <a:xfrm flipH="1" flipV="1">
              <a:off x="2708" y="4047"/>
              <a:ext cx="128" cy="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29" name="Line 71"/>
            <p:cNvSpPr>
              <a:spLocks noChangeShapeType="1"/>
            </p:cNvSpPr>
            <p:nvPr>
              <p:custDataLst>
                <p:tags r:id="rId72"/>
              </p:custDataLst>
            </p:nvPr>
          </p:nvSpPr>
          <p:spPr bwMode="auto">
            <a:xfrm>
              <a:off x="2832" y="3975"/>
              <a:ext cx="0" cy="15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0" name="Oval 72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2684" y="4039"/>
              <a:ext cx="32" cy="32"/>
            </a:xfrm>
            <a:prstGeom prst="ellips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70731" name="Line 73"/>
            <p:cNvSpPr>
              <a:spLocks noChangeShapeType="1"/>
            </p:cNvSpPr>
            <p:nvPr>
              <p:custDataLst>
                <p:tags r:id="rId74"/>
              </p:custDataLst>
            </p:nvPr>
          </p:nvSpPr>
          <p:spPr bwMode="auto">
            <a:xfrm>
              <a:off x="2836" y="4051"/>
              <a:ext cx="7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2" name="Line 74"/>
            <p:cNvSpPr>
              <a:spLocks noChangeShapeType="1"/>
            </p:cNvSpPr>
            <p:nvPr>
              <p:custDataLst>
                <p:tags r:id="rId75"/>
              </p:custDataLst>
            </p:nvPr>
          </p:nvSpPr>
          <p:spPr bwMode="auto">
            <a:xfrm>
              <a:off x="2588" y="4051"/>
              <a:ext cx="8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0733" name="Line 75"/>
            <p:cNvSpPr>
              <a:spLocks noChangeShapeType="1"/>
            </p:cNvSpPr>
            <p:nvPr>
              <p:custDataLst>
                <p:tags r:id="rId76"/>
              </p:custDataLst>
            </p:nvPr>
          </p:nvSpPr>
          <p:spPr bwMode="auto">
            <a:xfrm flipH="1">
              <a:off x="860" y="4052"/>
              <a:ext cx="181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843276" name="Rectangle 76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4027" y="4071939"/>
            <a:ext cx="8537575" cy="1199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199" tIns="45098" rIns="90199" bIns="45098">
            <a:spAutoFit/>
          </a:bodyPr>
          <a:lstStyle>
            <a:lvl1pPr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017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kumimoji="1" lang="en-US" altLang="en-US" sz="1800" dirty="0">
                <a:latin typeface="Tahoma" pitchFamily="34" charset="0"/>
              </a:rPr>
              <a:t>  Counts through : 1000, 1100, 1110, 1111, 0111, 0011, 0001, 0000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kumimoji="1" lang="en-US" altLang="en-US" sz="1800" dirty="0">
                <a:latin typeface="Tahoma" pitchFamily="34" charset="0"/>
              </a:rPr>
              <a:t>  Known as Mobius (or Johnson) counter</a:t>
            </a:r>
          </a:p>
          <a:p>
            <a:pPr>
              <a:spcBef>
                <a:spcPct val="5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kumimoji="1" lang="en-US" altLang="en-US" sz="1800" dirty="0">
              <a:latin typeface="Tahoma" pitchFamily="34" charset="0"/>
            </a:endParaRPr>
          </a:p>
        </p:txBody>
      </p:sp>
      <p:sp>
        <p:nvSpPr>
          <p:cNvPr id="70661" name="Rectangle 7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92114" y="1243013"/>
            <a:ext cx="62071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dirty="0"/>
              <a:t>Sequences through a fixed set of patterns</a:t>
            </a:r>
          </a:p>
        </p:txBody>
      </p:sp>
    </p:spTree>
    <p:extLst>
      <p:ext uri="{BB962C8B-B14F-4D97-AF65-F5344CB8AC3E}">
        <p14:creationId xmlns:p14="http://schemas.microsoft.com/office/powerpoint/2010/main" val="178017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76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pPr algn="l"/>
            <a:r>
              <a:rPr lang="en-US" sz="4000" dirty="0">
                <a:solidFill>
                  <a:srgbClr val="C00000"/>
                </a:solidFill>
              </a:rPr>
              <a:t>Appendix: </a:t>
            </a:r>
            <a:r>
              <a:rPr lang="en-US" sz="4000">
                <a:solidFill>
                  <a:srgbClr val="C00000"/>
                </a:solidFill>
              </a:rPr>
              <a:t>slides on BSV</a:t>
            </a:r>
            <a:br>
              <a:rPr lang="en-US" sz="4000" dirty="0"/>
            </a:br>
            <a:r>
              <a:rPr lang="en-US" sz="4000" dirty="0"/>
              <a:t>	 Describing Sequential Ckts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69" y="1596241"/>
            <a:ext cx="7772400" cy="4114800"/>
          </a:xfrm>
        </p:spPr>
        <p:txBody>
          <a:bodyPr/>
          <a:lstStyle/>
          <a:p>
            <a:r>
              <a:rPr lang="en-US" sz="2800" dirty="0"/>
              <a:t>State diagrams and next-state tables nor are suitable for describing very large digital designs</a:t>
            </a:r>
          </a:p>
          <a:p>
            <a:pPr lvl="1"/>
            <a:r>
              <a:rPr lang="en-US" dirty="0"/>
              <a:t>large circuits must be described in a modular fashion -- as a collection of cooperating FSMs</a:t>
            </a:r>
          </a:p>
          <a:p>
            <a:r>
              <a:rPr lang="en-US" sz="2800" dirty="0"/>
              <a:t>BSV is a modern programming language to describe cooperating FSMs</a:t>
            </a:r>
          </a:p>
          <a:p>
            <a:pPr lvl="1"/>
            <a:r>
              <a:rPr lang="en-US" dirty="0"/>
              <a:t>We will give various examples of FSMs in BSV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7106730" y="6194160"/>
            <a:ext cx="129052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93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396" y="202980"/>
            <a:ext cx="7772400" cy="1143000"/>
          </a:xfrm>
        </p:spPr>
        <p:txBody>
          <a:bodyPr/>
          <a:lstStyle/>
          <a:p>
            <a:r>
              <a:rPr lang="en-US" dirty="0"/>
              <a:t>Modulo-4 counter circuit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263051" y="1342288"/>
            <a:ext cx="4680171" cy="2130949"/>
            <a:chOff x="4484563" y="1773141"/>
            <a:chExt cx="4680171" cy="2130949"/>
          </a:xfrm>
        </p:grpSpPr>
        <p:sp>
          <p:nvSpPr>
            <p:cNvPr id="10" name="Rectangle 9"/>
            <p:cNvSpPr/>
            <p:nvPr/>
          </p:nvSpPr>
          <p:spPr bwMode="auto">
            <a:xfrm>
              <a:off x="5655061" y="1773141"/>
              <a:ext cx="2097488" cy="2130949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5655061" y="1932167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>
              <a:off x="4484563" y="2345635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 bwMode="auto">
            <a:xfrm>
              <a:off x="7532921" y="2345635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752549" y="2696817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6011147" y="2405160"/>
              <a:ext cx="13853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Modulo-4</a:t>
              </a:r>
            </a:p>
            <a:p>
              <a:pPr algn="ctr"/>
              <a:r>
                <a:rPr lang="en-US" dirty="0"/>
                <a:t>counter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56264" y="1970651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inc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36998" y="2696817"/>
              <a:ext cx="13277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 the</a:t>
              </a:r>
            </a:p>
            <a:p>
              <a:r>
                <a:rPr lang="en-US" dirty="0"/>
                <a:t>counter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57316" y="3659430"/>
            <a:ext cx="68531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  <a:p>
            <a:pPr fontAlgn="ctr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(inc == 1) ?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/>
                <a:cs typeface="Courier New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 : 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1271376" y="1279471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81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05" y="398"/>
            <a:ext cx="7772400" cy="894270"/>
          </a:xfrm>
        </p:spPr>
        <p:txBody>
          <a:bodyPr/>
          <a:lstStyle/>
          <a:p>
            <a:r>
              <a:rPr lang="en-US" dirty="0"/>
              <a:t>Modulo-4 counter circuit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35801" y="1081016"/>
            <a:ext cx="57991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~inc</a:t>
            </a:r>
            <a:r>
              <a:rPr lang="en-US" dirty="0">
                <a:latin typeface="Courier New"/>
                <a:cs typeface="Courier New"/>
                <a:sym typeface="Symbol"/>
              </a:rPr>
              <a:t>∙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+ inc</a:t>
            </a:r>
            <a:r>
              <a:rPr lang="en-US" dirty="0">
                <a:latin typeface="Courier New"/>
                <a:cs typeface="Courier New"/>
                <a:sym typeface="Symbol"/>
              </a:rPr>
              <a:t>∙q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  <a:p>
            <a:pPr fontAlgn="ctr"/>
            <a:r>
              <a:rPr lang="en-US" dirty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=(inc == 1) ?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/>
                <a:cs typeface="Courier New"/>
                <a:sym typeface="Symbol"/>
              </a:rPr>
              <a:t>:q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631564" y="814359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1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88467"/>
              </p:ext>
            </p:extLst>
          </p:nvPr>
        </p:nvGraphicFramePr>
        <p:xfrm>
          <a:off x="1332635" y="3467405"/>
          <a:ext cx="60960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PS\input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inc=1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23661" y="5636230"/>
            <a:ext cx="3587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PS: q1</a:t>
            </a:r>
            <a:r>
              <a:rPr lang="en-US" baseline="30000" dirty="0"/>
              <a:t>t</a:t>
            </a:r>
            <a:r>
              <a:rPr lang="en-US" dirty="0"/>
              <a:t> q0</a:t>
            </a:r>
            <a:r>
              <a:rPr lang="en-US" baseline="30000" dirty="0"/>
              <a:t>t</a:t>
            </a:r>
            <a:r>
              <a:rPr lang="en-US" dirty="0"/>
              <a:t>, NS: q1</a:t>
            </a:r>
            <a:r>
              <a:rPr lang="en-US" baseline="30000" dirty="0"/>
              <a:t>t+1</a:t>
            </a:r>
            <a:r>
              <a:rPr lang="en-US" dirty="0"/>
              <a:t> q0</a:t>
            </a:r>
            <a:r>
              <a:rPr lang="en-US" baseline="30000" dirty="0"/>
              <a:t>t+1</a:t>
            </a:r>
          </a:p>
        </p:txBody>
      </p:sp>
    </p:spTree>
    <p:extLst>
      <p:ext uri="{BB962C8B-B14F-4D97-AF65-F5344CB8AC3E}">
        <p14:creationId xmlns:p14="http://schemas.microsoft.com/office/powerpoint/2010/main" val="13330184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811" y="13976"/>
            <a:ext cx="7772400" cy="1143000"/>
          </a:xfrm>
        </p:spPr>
        <p:txBody>
          <a:bodyPr/>
          <a:lstStyle/>
          <a:p>
            <a:r>
              <a:rPr lang="en-US" dirty="0"/>
              <a:t>modulo4 counter in BSV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0338" y="1070353"/>
            <a:ext cx="638828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module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moduloCounter(Counter);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Reg#(Bit#(2)) cnt &lt;- mkReg(0);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Action inc;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      cnt &lt;={!cnt[1]&amp;cnt[0] | cnt[1]&amp;!cnt[0],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		!cnt[0]};</a:t>
            </a: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cnt;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endmodule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376122" y="4084085"/>
            <a:ext cx="5602488" cy="1703885"/>
            <a:chOff x="-63610" y="4084606"/>
            <a:chExt cx="5602488" cy="1775505"/>
          </a:xfrm>
        </p:grpSpPr>
        <p:sp>
          <p:nvSpPr>
            <p:cNvPr id="8" name="Rectangle 7"/>
            <p:cNvSpPr/>
            <p:nvPr/>
          </p:nvSpPr>
          <p:spPr bwMode="auto">
            <a:xfrm>
              <a:off x="3307742" y="5104737"/>
              <a:ext cx="238539" cy="636104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 bwMode="auto">
            <a:xfrm>
              <a:off x="1041621" y="4985468"/>
              <a:ext cx="1669774" cy="874643"/>
            </a:xfrm>
            <a:prstGeom prst="ellipse">
              <a:avLst/>
            </a:prstGeom>
            <a:solidFill>
              <a:schemeClr val="bg2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264484" y="5203466"/>
              <a:ext cx="1303562" cy="3527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~cnt[1]&amp;…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-63610" y="4084606"/>
              <a:ext cx="9573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inc.en</a:t>
              </a:r>
            </a:p>
          </p:txBody>
        </p:sp>
        <p:cxnSp>
          <p:nvCxnSpPr>
            <p:cNvPr id="15" name="Straight Arrow Connector 14"/>
            <p:cNvCxnSpPr>
              <a:stCxn id="9" idx="6"/>
              <a:endCxn id="8" idx="1"/>
            </p:cNvCxnSpPr>
            <p:nvPr/>
          </p:nvCxnSpPr>
          <p:spPr bwMode="auto">
            <a:xfrm flipV="1">
              <a:off x="2711395" y="5422789"/>
              <a:ext cx="596347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7" name="Straight Arrow Connector 16"/>
            <p:cNvCxnSpPr>
              <a:stCxn id="8" idx="3"/>
            </p:cNvCxnSpPr>
            <p:nvPr/>
          </p:nvCxnSpPr>
          <p:spPr bwMode="auto">
            <a:xfrm>
              <a:off x="3546281" y="5422789"/>
              <a:ext cx="1884460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8" name="TextBox 17"/>
            <p:cNvSpPr txBox="1"/>
            <p:nvPr/>
          </p:nvSpPr>
          <p:spPr>
            <a:xfrm>
              <a:off x="4778734" y="5022681"/>
              <a:ext cx="7601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read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6200000">
              <a:off x="3136708" y="5222734"/>
              <a:ext cx="5806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cnt</a:t>
              </a:r>
            </a:p>
          </p:txBody>
        </p:sp>
      </p:grpSp>
      <p:sp>
        <p:nvSpPr>
          <p:cNvPr id="21" name="Freeform 20"/>
          <p:cNvSpPr/>
          <p:nvPr/>
        </p:nvSpPr>
        <p:spPr bwMode="auto">
          <a:xfrm>
            <a:off x="3349921" y="5368288"/>
            <a:ext cx="2185005" cy="634370"/>
          </a:xfrm>
          <a:custGeom>
            <a:avLst/>
            <a:gdLst>
              <a:gd name="connsiteX0" fmla="*/ 1518699 w 1518699"/>
              <a:gd name="connsiteY0" fmla="*/ 0 h 326004"/>
              <a:gd name="connsiteX1" fmla="*/ 1518699 w 1518699"/>
              <a:gd name="connsiteY1" fmla="*/ 310101 h 326004"/>
              <a:gd name="connsiteX2" fmla="*/ 0 w 1518699"/>
              <a:gd name="connsiteY2" fmla="*/ 326004 h 326004"/>
              <a:gd name="connsiteX3" fmla="*/ 7951 w 1518699"/>
              <a:gd name="connsiteY3" fmla="*/ 119270 h 326004"/>
              <a:gd name="connsiteX0" fmla="*/ 1522934 w 1522934"/>
              <a:gd name="connsiteY0" fmla="*/ 0 h 326004"/>
              <a:gd name="connsiteX1" fmla="*/ 1522934 w 1522934"/>
              <a:gd name="connsiteY1" fmla="*/ 310101 h 326004"/>
              <a:gd name="connsiteX2" fmla="*/ 4235 w 1522934"/>
              <a:gd name="connsiteY2" fmla="*/ 326004 h 326004"/>
              <a:gd name="connsiteX3" fmla="*/ 492 w 1522934"/>
              <a:gd name="connsiteY3" fmla="*/ 214114 h 32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2934" h="326004">
                <a:moveTo>
                  <a:pt x="1522934" y="0"/>
                </a:moveTo>
                <a:lnTo>
                  <a:pt x="1522934" y="310101"/>
                </a:lnTo>
                <a:lnTo>
                  <a:pt x="4235" y="326004"/>
                </a:lnTo>
                <a:cubicBezTo>
                  <a:pt x="6885" y="257093"/>
                  <a:pt x="-2158" y="283025"/>
                  <a:pt x="492" y="21411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1757785" y="4444202"/>
            <a:ext cx="3101008" cy="604299"/>
          </a:xfrm>
          <a:custGeom>
            <a:avLst/>
            <a:gdLst>
              <a:gd name="connsiteX0" fmla="*/ 3101008 w 3101008"/>
              <a:gd name="connsiteY0" fmla="*/ 604299 h 604299"/>
              <a:gd name="connsiteX1" fmla="*/ 3101008 w 3101008"/>
              <a:gd name="connsiteY1" fmla="*/ 0 h 604299"/>
              <a:gd name="connsiteX2" fmla="*/ 0 w 3101008"/>
              <a:gd name="connsiteY2" fmla="*/ 15902 h 60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1008" h="604299">
                <a:moveTo>
                  <a:pt x="3101008" y="604299"/>
                </a:moveTo>
                <a:lnTo>
                  <a:pt x="3101008" y="0"/>
                </a:lnTo>
                <a:lnTo>
                  <a:pt x="0" y="15902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274619" y="4205663"/>
            <a:ext cx="3943847" cy="1932167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Clr>
                <a:schemeClr val="bg1"/>
              </a:buClr>
              <a:buSzPct val="100000"/>
              <a:buFont typeface="Wingdings" pitchFamily="2" charset="2"/>
              <a:buChar char="•"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40061" y="2501514"/>
            <a:ext cx="169470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An </a:t>
            </a:r>
            <a:r>
              <a:rPr lang="en-US" i="1" dirty="0">
                <a:latin typeface="Comic Sans MS" panose="030F0702030302020204" pitchFamily="66" charset="0"/>
              </a:rPr>
              <a:t>action</a:t>
            </a:r>
            <a:r>
              <a:rPr lang="en-US" dirty="0">
                <a:latin typeface="Comic Sans MS" panose="030F0702030302020204" pitchFamily="66" charset="0"/>
              </a:rPr>
              <a:t> to specify how the value of the cnt is to be set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28386" y="894270"/>
            <a:ext cx="2024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State specification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303412" y="1725267"/>
            <a:ext cx="17554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Initial value</a:t>
            </a:r>
          </a:p>
        </p:txBody>
      </p:sp>
    </p:spTree>
    <p:extLst>
      <p:ext uri="{BB962C8B-B14F-4D97-AF65-F5344CB8AC3E}">
        <p14:creationId xmlns:p14="http://schemas.microsoft.com/office/powerpoint/2010/main" val="127420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r>
              <a:rPr lang="en-US" dirty="0"/>
              <a:t>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310" y="1124700"/>
            <a:ext cx="7772400" cy="4114800"/>
          </a:xfrm>
        </p:spPr>
        <p:txBody>
          <a:bodyPr/>
          <a:lstStyle/>
          <a:p>
            <a:r>
              <a:rPr lang="en-US" sz="2400" dirty="0"/>
              <a:t>Modulo counter has the following interface, i.e., type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An interface can have many different implementations</a:t>
            </a:r>
          </a:p>
          <a:p>
            <a:pPr lvl="1"/>
            <a:r>
              <a:rPr lang="en-US" sz="2000" dirty="0"/>
              <a:t>For example, the numbers may be represented as Gray code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65746" y="1777585"/>
            <a:ext cx="38779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interface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Counter;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inc;</a:t>
            </a:r>
          </a:p>
          <a:p>
            <a:pPr fontAlgn="ctr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endinterface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8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95" y="202980"/>
            <a:ext cx="7772400" cy="1143000"/>
          </a:xfrm>
        </p:spPr>
        <p:txBody>
          <a:bodyPr/>
          <a:lstStyle/>
          <a:p>
            <a:r>
              <a:rPr lang="en-US" dirty="0"/>
              <a:t>Modules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690" y="1239915"/>
            <a:ext cx="7772400" cy="4114800"/>
          </a:xfrm>
        </p:spPr>
        <p:txBody>
          <a:bodyPr/>
          <a:lstStyle/>
          <a:p>
            <a:r>
              <a:rPr lang="en-US" sz="2800" dirty="0"/>
              <a:t>A module in BSV is like a class definition in Java or C++</a:t>
            </a:r>
          </a:p>
          <a:p>
            <a:pPr lvl="1"/>
            <a:r>
              <a:rPr lang="en-US" dirty="0"/>
              <a:t>It has internal state</a:t>
            </a:r>
          </a:p>
          <a:p>
            <a:pPr lvl="1"/>
            <a:r>
              <a:rPr lang="en-US" dirty="0"/>
              <a:t>The internal state can only be read and manipulated by the (interface) methods</a:t>
            </a:r>
          </a:p>
          <a:p>
            <a:pPr lvl="1"/>
            <a:r>
              <a:rPr lang="en-US" dirty="0"/>
              <a:t>An action specifies which state elements are to be modified </a:t>
            </a:r>
          </a:p>
          <a:p>
            <a:pPr lvl="1"/>
            <a:r>
              <a:rPr lang="en-US" dirty="0"/>
              <a:t>Actions are atomic -- either all the specified state elements are modified or none of them are modified (no partially modified state is visible)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7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8" y="87765"/>
            <a:ext cx="7772400" cy="1143000"/>
          </a:xfrm>
        </p:spPr>
        <p:txBody>
          <a:bodyPr/>
          <a:lstStyle/>
          <a:p>
            <a:r>
              <a:rPr lang="en-US" dirty="0"/>
              <a:t>FIFO Interface</a:t>
            </a:r>
          </a:p>
        </p:txBody>
      </p:sp>
      <p:sp>
        <p:nvSpPr>
          <p:cNvPr id="7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59465" y="1184359"/>
            <a:ext cx="7064402" cy="225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interface</a:t>
            </a:r>
            <a:r>
              <a:rPr lang="en-US" dirty="0">
                <a:latin typeface="Courier New" pitchFamily="49" charset="0"/>
              </a:rPr>
              <a:t> Fifo#(numeric type size, type t);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Bool notFull;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Bool notEmpty;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endinterface </a:t>
            </a:r>
            <a:endParaRPr lang="en-US" b="1" i="1" dirty="0">
              <a:latin typeface="Courier New" pitchFamily="49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6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>
                    <a:latin typeface="+mn-lt"/>
                  </a:rPr>
                  <a:t>x</a:t>
                </a:r>
              </a:p>
            </p:txBody>
          </p:sp>
        </p:grp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Fifo</a:t>
              </a: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!full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!emty</a:t>
                </a:r>
              </a:p>
            </p:txBody>
          </p:sp>
        </p:grpSp>
        <p:sp>
          <p:nvSpPr>
            <p:cNvPr id="28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2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first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notFull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notEmpty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first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59465" y="4450336"/>
            <a:ext cx="504947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- enq should be called only if notFull returns True;</a:t>
            </a:r>
          </a:p>
          <a:p>
            <a:r>
              <a:rPr lang="en-US" dirty="0"/>
              <a:t>- deq and first should be called only if notEmpty returns True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77876" y="1040142"/>
            <a:ext cx="5779448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module</a:t>
            </a:r>
            <a:r>
              <a:rPr lang="en-US" sz="1800" dirty="0">
                <a:latin typeface="Courier New" pitchFamily="49" charset="0"/>
              </a:rPr>
              <a:t> mkCFFifo (Fifo#(1, t));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Reg#(t)    d  &lt;- mkRegU;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Reg#(Bool) v  &lt;- mkReg(False);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Bool notFull;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!v;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Bool notEmpty;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v;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Action </a:t>
            </a:r>
            <a:r>
              <a:rPr lang="en-US" sz="1800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v &lt;= True; d &lt;= x;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v &lt;= False;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d;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endmodule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793623" y="87765"/>
            <a:ext cx="7772400" cy="1143000"/>
          </a:xfrm>
        </p:spPr>
        <p:txBody>
          <a:bodyPr/>
          <a:lstStyle/>
          <a:p>
            <a:r>
              <a:rPr lang="en-US" sz="4000" dirty="0"/>
              <a:t>One-Element FIFO Implementation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3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63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4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5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>
                    <a:latin typeface="+mn-lt"/>
                  </a:rPr>
                  <a:t>x</a:t>
                </a:r>
              </a:p>
            </p:txBody>
          </p:sp>
        </p:grp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45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en</a:t>
              </a:r>
            </a:p>
          </p:txBody>
        </p:sp>
        <p:sp>
          <p:nvSpPr>
            <p:cNvPr id="48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9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50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Fifo</a:t>
              </a: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!full</a:t>
              </a: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61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2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latin typeface="+mn-lt"/>
                  </a:rPr>
                  <a:t>!emty</a:t>
                </a:r>
              </a:p>
            </p:txBody>
          </p:sp>
        </p:grp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5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6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7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first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notFull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notEmpty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first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7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48650" cy="1124700"/>
          </a:xfrm>
        </p:spPr>
        <p:txBody>
          <a:bodyPr/>
          <a:lstStyle/>
          <a:p>
            <a:r>
              <a:rPr lang="en-US" sz="3200" dirty="0"/>
              <a:t>FIFO Module:</a:t>
            </a:r>
            <a:br>
              <a:rPr lang="en-US" sz="3200" dirty="0"/>
            </a:br>
            <a:r>
              <a:rPr lang="en-US" sz="3200" dirty="0"/>
              <a:t>methods with guarded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3571875"/>
            <a:ext cx="8058150" cy="2971800"/>
          </a:xfrm>
        </p:spPr>
        <p:txBody>
          <a:bodyPr/>
          <a:lstStyle/>
          <a:p>
            <a:r>
              <a:rPr lang="en-US" sz="2000" dirty="0"/>
              <a:t>Every method has a </a:t>
            </a:r>
            <a:r>
              <a:rPr lang="en-US" sz="2000" i="1" dirty="0"/>
              <a:t>guard</a:t>
            </a:r>
            <a:r>
              <a:rPr lang="en-US" sz="2000" dirty="0"/>
              <a:t> (rdy wire); the value returned by a value method is meaningful only if its guard is true</a:t>
            </a:r>
          </a:p>
          <a:p>
            <a:r>
              <a:rPr lang="en-US" sz="2000" dirty="0"/>
              <a:t>Every action method has an </a:t>
            </a:r>
            <a:r>
              <a:rPr lang="en-US" sz="2000" i="1" dirty="0"/>
              <a:t>enable signal </a:t>
            </a:r>
            <a:r>
              <a:rPr lang="en-US" sz="2000" dirty="0"/>
              <a:t>(en wire); an action method is invoked (en is set to true) only if the guard is true </a:t>
            </a:r>
          </a:p>
          <a:p>
            <a:r>
              <a:rPr lang="en-US" sz="2000" dirty="0"/>
              <a:t>Guards make it possible to transfer the responsibility of the correct use of a method from the user to the compiler</a:t>
            </a:r>
          </a:p>
          <a:p>
            <a:r>
              <a:rPr lang="en-US" sz="2000" dirty="0"/>
              <a:t>Guards are extraordinarily convenient for programming and also enhance modularity of the code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27711" y="1826427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94734" y="2349407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45148" y="2823652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459033" y="1232183"/>
            <a:ext cx="1363131" cy="1995488"/>
            <a:chOff x="2429399" y="1488280"/>
            <a:chExt cx="1363131" cy="199548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3050111" y="1626393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050111" y="1666080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rot="10800000" flipH="1">
              <a:off x="2429399" y="1727993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2723086" y="1643855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2668380" y="1488280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flipH="1">
              <a:off x="2437336" y="3078955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2737374" y="2994818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2690605" y="2845593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3046936" y="2407443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3051699" y="2945605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430992" y="1866105"/>
              <a:ext cx="635001" cy="1617663"/>
              <a:chOff x="2430992" y="1866105"/>
              <a:chExt cx="635001" cy="1617663"/>
            </a:xfrm>
          </p:grpSpPr>
          <p:sp>
            <p:nvSpPr>
              <p:cNvPr id="29" name="Line 19"/>
              <p:cNvSpPr>
                <a:spLocks noChangeShapeType="1"/>
              </p:cNvSpPr>
              <p:nvPr/>
            </p:nvSpPr>
            <p:spPr bwMode="auto">
              <a:xfrm flipH="1">
                <a:off x="2430992" y="2209005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0" name="Text Box 20"/>
              <p:cNvSpPr txBox="1">
                <a:spLocks noChangeArrowheads="1"/>
              </p:cNvSpPr>
              <p:nvPr/>
            </p:nvSpPr>
            <p:spPr bwMode="auto">
              <a:xfrm>
                <a:off x="2502430" y="2124868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2437342" y="19391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2" name="Text Box 22"/>
              <p:cNvSpPr txBox="1">
                <a:spLocks noChangeArrowheads="1"/>
              </p:cNvSpPr>
              <p:nvPr/>
            </p:nvSpPr>
            <p:spPr bwMode="auto">
              <a:xfrm>
                <a:off x="2435755" y="1866105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3" name="Line 23"/>
              <p:cNvSpPr>
                <a:spLocks noChangeShapeType="1"/>
              </p:cNvSpPr>
              <p:nvPr/>
            </p:nvSpPr>
            <p:spPr bwMode="auto">
              <a:xfrm flipH="1">
                <a:off x="2435755" y="27519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4" name="Text Box 24"/>
              <p:cNvSpPr txBox="1">
                <a:spLocks noChangeArrowheads="1"/>
              </p:cNvSpPr>
              <p:nvPr/>
            </p:nvSpPr>
            <p:spPr bwMode="auto">
              <a:xfrm>
                <a:off x="2505605" y="2667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5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2442105" y="2483643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6" name="Text Box 26"/>
              <p:cNvSpPr txBox="1">
                <a:spLocks noChangeArrowheads="1"/>
              </p:cNvSpPr>
              <p:nvPr/>
            </p:nvSpPr>
            <p:spPr bwMode="auto">
              <a:xfrm>
                <a:off x="2440517" y="2409030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 flipH="1">
                <a:off x="2440517" y="3259930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8" name="Text Box 28"/>
              <p:cNvSpPr txBox="1">
                <a:spLocks noChangeArrowheads="1"/>
              </p:cNvSpPr>
              <p:nvPr/>
            </p:nvSpPr>
            <p:spPr bwMode="auto">
              <a:xfrm>
                <a:off x="2510367" y="3175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 rot="16200000">
              <a:off x="2864090" y="1816993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 rot="16200000">
              <a:off x="2864891" y="2463105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 rot="16200000">
              <a:off x="2854472" y="2996505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186274" y="2427931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39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4127696" y="1245650"/>
            <a:ext cx="4876161" cy="183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interface</a:t>
            </a:r>
            <a:r>
              <a:rPr lang="en-US" sz="1800" dirty="0">
                <a:latin typeface="Courier New" pitchFamily="49" charset="0"/>
              </a:rPr>
              <a:t> Fifo#(numeric type size,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            type t);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enq(t x);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>
                <a:latin typeface="Courier New" pitchFamily="49" charset="0"/>
              </a:rPr>
              <a:t>deq;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first;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endinterface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14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97829" y="1427711"/>
            <a:ext cx="6336870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module</a:t>
            </a:r>
            <a:r>
              <a:rPr lang="en-US" dirty="0">
                <a:latin typeface="Courier New" pitchFamily="49" charset="0"/>
              </a:rPr>
              <a:t> mkCFFifo (Fifo#(1, t));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Reg#(t)    d  &lt;- mkRegU;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Reg#(Bool) v  &lt;- </a:t>
            </a:r>
            <a:r>
              <a:rPr lang="en-US" dirty="0" err="1">
                <a:latin typeface="Courier New" pitchFamily="49" charset="0"/>
              </a:rPr>
              <a:t>mkReg</a:t>
            </a:r>
            <a:r>
              <a:rPr lang="en-US" dirty="0">
                <a:latin typeface="Courier New" pitchFamily="49" charset="0"/>
              </a:rPr>
              <a:t>(False);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enq(t x)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v &lt;= True; d &lt;= x;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>
                <a:latin typeface="Courier New" pitchFamily="49" charset="0"/>
              </a:rPr>
              <a:t>deq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v &lt;= False;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first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</a:rPr>
              <a:t>return</a:t>
            </a:r>
            <a:r>
              <a:rPr lang="en-US" dirty="0">
                <a:latin typeface="Courier New" pitchFamily="49" charset="0"/>
              </a:rPr>
              <a:t> d;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endmodule </a:t>
            </a:r>
            <a:endParaRPr lang="en-US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30363" cy="1143000"/>
          </a:xfrm>
        </p:spPr>
        <p:txBody>
          <a:bodyPr/>
          <a:lstStyle/>
          <a:p>
            <a:r>
              <a:rPr lang="en-US" sz="3600" dirty="0"/>
              <a:t>One-Element FIFO Implementation with guards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6371161" y="2620348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6193361" y="3131523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6188598" y="3661749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172849" y="2050255"/>
            <a:ext cx="1363131" cy="1995488"/>
            <a:chOff x="6329363" y="3349625"/>
            <a:chExt cx="1363131" cy="1995488"/>
          </a:xfrm>
        </p:grpSpPr>
        <p:sp>
          <p:nvSpPr>
            <p:cNvPr id="66" name="Rectangle 8"/>
            <p:cNvSpPr>
              <a:spLocks noChangeArrowheads="1"/>
            </p:cNvSpPr>
            <p:nvPr/>
          </p:nvSpPr>
          <p:spPr bwMode="auto">
            <a:xfrm>
              <a:off x="6950075" y="3487738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7" name="Rectangle 9"/>
            <p:cNvSpPr>
              <a:spLocks noChangeArrowheads="1"/>
            </p:cNvSpPr>
            <p:nvPr/>
          </p:nvSpPr>
          <p:spPr bwMode="auto">
            <a:xfrm>
              <a:off x="6950075" y="3527425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8" name="Line 10"/>
            <p:cNvSpPr>
              <a:spLocks noChangeShapeType="1"/>
            </p:cNvSpPr>
            <p:nvPr/>
          </p:nvSpPr>
          <p:spPr bwMode="auto">
            <a:xfrm rot="10800000" flipH="1">
              <a:off x="6329363" y="3589338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9" name="Line 11"/>
            <p:cNvSpPr>
              <a:spLocks noChangeShapeType="1"/>
            </p:cNvSpPr>
            <p:nvPr/>
          </p:nvSpPr>
          <p:spPr bwMode="auto">
            <a:xfrm>
              <a:off x="6623050" y="3505200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0" name="Text Box 12"/>
            <p:cNvSpPr txBox="1">
              <a:spLocks noChangeArrowheads="1"/>
            </p:cNvSpPr>
            <p:nvPr/>
          </p:nvSpPr>
          <p:spPr bwMode="auto">
            <a:xfrm>
              <a:off x="6568344" y="3349625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1" name="Line 13"/>
            <p:cNvSpPr>
              <a:spLocks noChangeShapeType="1"/>
            </p:cNvSpPr>
            <p:nvPr/>
          </p:nvSpPr>
          <p:spPr bwMode="auto">
            <a:xfrm flipH="1">
              <a:off x="6337300" y="4940300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2" name="Line 14"/>
            <p:cNvSpPr>
              <a:spLocks noChangeShapeType="1"/>
            </p:cNvSpPr>
            <p:nvPr/>
          </p:nvSpPr>
          <p:spPr bwMode="auto">
            <a:xfrm>
              <a:off x="6637338" y="4856163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3" name="Text Box 15"/>
            <p:cNvSpPr txBox="1">
              <a:spLocks noChangeArrowheads="1"/>
            </p:cNvSpPr>
            <p:nvPr/>
          </p:nvSpPr>
          <p:spPr bwMode="auto">
            <a:xfrm>
              <a:off x="6590569" y="4706938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4" name="Rectangle 16"/>
            <p:cNvSpPr>
              <a:spLocks noChangeArrowheads="1"/>
            </p:cNvSpPr>
            <p:nvPr/>
          </p:nvSpPr>
          <p:spPr bwMode="auto">
            <a:xfrm>
              <a:off x="6946900" y="4268788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5" name="Rectangle 17"/>
            <p:cNvSpPr>
              <a:spLocks noChangeArrowheads="1"/>
            </p:cNvSpPr>
            <p:nvPr/>
          </p:nvSpPr>
          <p:spPr bwMode="auto">
            <a:xfrm>
              <a:off x="6951663" y="4806950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76" name="Group 18"/>
            <p:cNvGrpSpPr>
              <a:grpSpLocks/>
            </p:cNvGrpSpPr>
            <p:nvPr/>
          </p:nvGrpSpPr>
          <p:grpSpPr bwMode="auto">
            <a:xfrm>
              <a:off x="6330956" y="3727450"/>
              <a:ext cx="635001" cy="1617663"/>
              <a:chOff x="4170" y="2348"/>
              <a:chExt cx="400" cy="1019"/>
            </a:xfrm>
          </p:grpSpPr>
          <p:sp>
            <p:nvSpPr>
              <p:cNvPr id="81" name="Line 19"/>
              <p:cNvSpPr>
                <a:spLocks noChangeShapeType="1"/>
              </p:cNvSpPr>
              <p:nvPr/>
            </p:nvSpPr>
            <p:spPr bwMode="auto">
              <a:xfrm flipH="1">
                <a:off x="4170" y="256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2" name="Text Box 20"/>
              <p:cNvSpPr txBox="1">
                <a:spLocks noChangeArrowheads="1"/>
              </p:cNvSpPr>
              <p:nvPr/>
            </p:nvSpPr>
            <p:spPr bwMode="auto">
              <a:xfrm>
                <a:off x="4215" y="2511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3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4174" y="239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4" name="Text Box 22"/>
              <p:cNvSpPr txBox="1">
                <a:spLocks noChangeArrowheads="1"/>
              </p:cNvSpPr>
              <p:nvPr/>
            </p:nvSpPr>
            <p:spPr bwMode="auto">
              <a:xfrm>
                <a:off x="4173" y="2348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5" name="Line 23"/>
              <p:cNvSpPr>
                <a:spLocks noChangeShapeType="1"/>
              </p:cNvSpPr>
              <p:nvPr/>
            </p:nvSpPr>
            <p:spPr bwMode="auto">
              <a:xfrm flipH="1">
                <a:off x="4173" y="2906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6" name="Text Box 24"/>
              <p:cNvSpPr txBox="1">
                <a:spLocks noChangeArrowheads="1"/>
              </p:cNvSpPr>
              <p:nvPr/>
            </p:nvSpPr>
            <p:spPr bwMode="auto">
              <a:xfrm>
                <a:off x="4217" y="285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7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4177" y="2737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8" name="Text Box 26"/>
              <p:cNvSpPr txBox="1">
                <a:spLocks noChangeArrowheads="1"/>
              </p:cNvSpPr>
              <p:nvPr/>
            </p:nvSpPr>
            <p:spPr bwMode="auto">
              <a:xfrm>
                <a:off x="4176" y="2690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9" name="Line 27"/>
              <p:cNvSpPr>
                <a:spLocks noChangeShapeType="1"/>
              </p:cNvSpPr>
              <p:nvPr/>
            </p:nvSpPr>
            <p:spPr bwMode="auto">
              <a:xfrm flipH="1">
                <a:off x="4176" y="3226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90" name="Text Box 28"/>
              <p:cNvSpPr txBox="1">
                <a:spLocks noChangeArrowheads="1"/>
              </p:cNvSpPr>
              <p:nvPr/>
            </p:nvSpPr>
            <p:spPr bwMode="auto">
              <a:xfrm>
                <a:off x="4220" y="317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77" name="Text Box 29"/>
            <p:cNvSpPr txBox="1">
              <a:spLocks noChangeArrowheads="1"/>
            </p:cNvSpPr>
            <p:nvPr/>
          </p:nvSpPr>
          <p:spPr bwMode="auto">
            <a:xfrm rot="-5400000">
              <a:off x="6764054" y="3678338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 rot="-5400000">
              <a:off x="6764855" y="4324450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 rot="-5400000">
              <a:off x="6754436" y="4857850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80" name="Text Box 32"/>
            <p:cNvSpPr txBox="1">
              <a:spLocks noChangeArrowheads="1"/>
            </p:cNvSpPr>
            <p:nvPr/>
          </p:nvSpPr>
          <p:spPr bwMode="auto">
            <a:xfrm>
              <a:off x="7086238" y="4289276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CSE 140L W2017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L04-</a:t>
            </a:r>
            <a:fld id="{4F9502F6-954B-46E9-AC05-33DEDF4CA0BF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930982" y="2491220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(!v);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49545" y="3598316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(v);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676510" y="4657960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(v);</a:t>
            </a:r>
          </a:p>
        </p:txBody>
      </p:sp>
    </p:spTree>
    <p:extLst>
      <p:ext uri="{BB962C8B-B14F-4D97-AF65-F5344CB8AC3E}">
        <p14:creationId xmlns:p14="http://schemas.microsoft.com/office/powerpoint/2010/main" val="263222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3920</TotalTime>
  <Words>4263</Words>
  <Application>Microsoft Office PowerPoint</Application>
  <PresentationFormat>On-screen Show (4:3)</PresentationFormat>
  <Paragraphs>1361</Paragraphs>
  <Slides>59</Slides>
  <Notes>40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71" baseType="lpstr">
      <vt:lpstr>Arial</vt:lpstr>
      <vt:lpstr>Cambria Math</vt:lpstr>
      <vt:lpstr>Comic Sans MS</vt:lpstr>
      <vt:lpstr>Courier New</vt:lpstr>
      <vt:lpstr>Myriad Pro</vt:lpstr>
      <vt:lpstr>Myriad Roman</vt:lpstr>
      <vt:lpstr>Tahoma</vt:lpstr>
      <vt:lpstr>Times New Roman</vt:lpstr>
      <vt:lpstr>Verdana</vt:lpstr>
      <vt:lpstr>Wingdings</vt:lpstr>
      <vt:lpstr>Default Design</vt:lpstr>
      <vt:lpstr>VISIO</vt:lpstr>
      <vt:lpstr>PowerPoint Presentation</vt:lpstr>
      <vt:lpstr>Part II: Sequential Networks</vt:lpstr>
      <vt:lpstr>1. Introduction: What is a sequential circuit?</vt:lpstr>
      <vt:lpstr>1. Introduction: Sequential Network Key features</vt:lpstr>
      <vt:lpstr>1. Introduction: Sequential Network Key features</vt:lpstr>
      <vt:lpstr>1. Introduction: Different Types of Memory/Storage</vt:lpstr>
      <vt:lpstr>1. Introduction: Fundamental Memory Mechanism</vt:lpstr>
      <vt:lpstr>1. Introduction: Memory Mechanism Capacitive Load</vt:lpstr>
      <vt:lpstr>1. Introduction: Capacitive Loads</vt:lpstr>
      <vt:lpstr>Example</vt:lpstr>
      <vt:lpstr>1. Introduction: Memory Storage Mechanism</vt:lpstr>
      <vt:lpstr>2. Basic Building Blocks</vt:lpstr>
      <vt:lpstr>2. Basic Building Blocks: Flight attendant call button</vt:lpstr>
      <vt:lpstr>2. Basic Building Blocks: SR (Set/Reset) Latch</vt:lpstr>
      <vt:lpstr>2. Basic Building Blocks: SR Latch Analysis</vt:lpstr>
      <vt:lpstr>2. Basic Building Blocks: SR Latch Analysis</vt:lpstr>
      <vt:lpstr>2. Basic Building Blocks: SR Latch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SR Latch</vt:lpstr>
      <vt:lpstr>SR Latch</vt:lpstr>
      <vt:lpstr>2. Basic Building Blocks: SR Latch Analysis</vt:lpstr>
      <vt:lpstr>PowerPoint Presentation</vt:lpstr>
      <vt:lpstr>2. Basic Building Blocks: SR Latch Symbol</vt:lpstr>
      <vt:lpstr>2. Basic Building Blocks: D Latch</vt:lpstr>
      <vt:lpstr>2. Basic Building Blocks: D Latch Internal Circuit</vt:lpstr>
      <vt:lpstr>2. Basic Building Blocks: D Latch Internal Circuit</vt:lpstr>
      <vt:lpstr>2. Basic Building Blocks: D Latch Internal Circuit</vt:lpstr>
      <vt:lpstr>2. Basic Building Blocks: D Flip-Flop</vt:lpstr>
      <vt:lpstr>2. Basic Building Blocks: D FF Internal Circuit</vt:lpstr>
      <vt:lpstr>D Flip-Flop Internal Circuit</vt:lpstr>
      <vt:lpstr>D Flip-Flop vs. D Latch</vt:lpstr>
      <vt:lpstr>D Flip-Flop vs. D Latch</vt:lpstr>
      <vt:lpstr>2. Basic Building Blocks: Latch and FF (two latches)</vt:lpstr>
      <vt:lpstr>2. Basic Building Blocks: D Flip-Flop (Delay)</vt:lpstr>
      <vt:lpstr>2. Examples</vt:lpstr>
      <vt:lpstr>2. Examples: Rising vs. Falling Edge D FF</vt:lpstr>
      <vt:lpstr>PowerPoint Presentation</vt:lpstr>
      <vt:lpstr>PowerPoint Presentation</vt:lpstr>
      <vt:lpstr>2. Examples: Bit Storage Overview</vt:lpstr>
      <vt:lpstr>PowerPoint Presentation</vt:lpstr>
      <vt:lpstr>2. Examples: Shift register</vt:lpstr>
      <vt:lpstr>2. Examples: Shift register</vt:lpstr>
      <vt:lpstr>2. Examples: Pattern Recognizer</vt:lpstr>
      <vt:lpstr>2. Examples: Counters</vt:lpstr>
      <vt:lpstr>Appendix: slides on BSV   Describing Sequential Ckts</vt:lpstr>
      <vt:lpstr>Modulo-4 counter circuit</vt:lpstr>
      <vt:lpstr>Modulo-4 counter circuit</vt:lpstr>
      <vt:lpstr>modulo4 counter in BSV</vt:lpstr>
      <vt:lpstr>Interface</vt:lpstr>
      <vt:lpstr>Modules</vt:lpstr>
      <vt:lpstr>FIFO Interface</vt:lpstr>
      <vt:lpstr>One-Element FIFO Implementation</vt:lpstr>
      <vt:lpstr>FIFO Module: methods with guarded interfaces</vt:lpstr>
      <vt:lpstr>One-Element FIFO Implementation with guards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140</cp:revision>
  <cp:lastPrinted>2021-04-25T21:42:03Z</cp:lastPrinted>
  <dcterms:created xsi:type="dcterms:W3CDTF">2002-04-20T15:43:59Z</dcterms:created>
  <dcterms:modified xsi:type="dcterms:W3CDTF">2021-04-26T23:21:25Z</dcterms:modified>
</cp:coreProperties>
</file>