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69" r:id="rId2"/>
    <p:sldId id="258" r:id="rId3"/>
    <p:sldId id="260" r:id="rId4"/>
    <p:sldId id="290" r:id="rId5"/>
    <p:sldId id="278" r:id="rId6"/>
    <p:sldId id="286" r:id="rId7"/>
    <p:sldId id="273" r:id="rId8"/>
    <p:sldId id="274" r:id="rId9"/>
    <p:sldId id="275" r:id="rId10"/>
    <p:sldId id="289" r:id="rId11"/>
    <p:sldId id="276" r:id="rId12"/>
    <p:sldId id="291" r:id="rId13"/>
  </p:sldIdLst>
  <p:sldSz cx="9144000" cy="6858000" type="screen4x3"/>
  <p:notesSz cx="7010400" cy="9236075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102" y="65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1804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charset="0"/>
                <a:ea typeface="ＭＳ Ｐゴシック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1804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DF3D85E5-5CB9-431F-B4F4-8146244AFC7B}" type="datetimeFigureOut">
              <a:rPr lang="en-US" altLang="en-US"/>
              <a:pPr>
                <a:defRPr/>
              </a:pPr>
              <a:t>4/14/2021</a:t>
            </a:fld>
            <a:endParaRPr lang="en-US" alt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95388" y="692150"/>
            <a:ext cx="4619625" cy="34639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387136"/>
            <a:ext cx="5608320" cy="41562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669"/>
            <a:ext cx="3037840" cy="461804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charset="0"/>
                <a:ea typeface="ＭＳ Ｐゴシック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772669"/>
            <a:ext cx="3037840" cy="461804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859897F1-4E51-4798-BEB2-58A75BB6E96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6219984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95388" y="692150"/>
            <a:ext cx="4619625" cy="34639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 dirty="0"/>
              <a:t>5 EPIs</a:t>
            </a:r>
          </a:p>
        </p:txBody>
      </p:sp>
      <p:sp>
        <p:nvSpPr>
          <p:cNvPr id="2662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12AC51FF-96F4-4B2C-84D5-BC204C202E23}" type="slidenum">
              <a:rPr lang="en-US" altLang="en-US" smtClean="0">
                <a:latin typeface="Times New Roman" pitchFamily="18" charset="0"/>
              </a:rPr>
              <a:pPr eaLnBrk="1" hangingPunct="1">
                <a:spcBef>
                  <a:spcPct val="0"/>
                </a:spcBef>
              </a:pPr>
              <a:t>10</a:t>
            </a:fld>
            <a:endParaRPr lang="en-US" altLang="en-US" dirty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15A9D8-4EEC-4814-BE0C-D5A5E7160A6F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0568272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C8E512-38DE-454F-9EA6-1CC68EAEAF86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1830603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4645B8-D37A-46DA-AD74-568373457F7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36180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26D035-C442-4D6B-BA1A-880742EDBD7B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0464784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566D1E-6217-4F80-829E-EC98ED286FD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764479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B32080-D622-4458-87E3-F98D530D3AB8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3808720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12EE2E-5681-4720-92B8-236C94AFDC93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8929407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2D9348-4B08-49DA-8407-0AF7B2C33129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0012468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E3B26A-1EBC-417D-8F21-D5507D96F432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2839837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39FB59-B956-44A8-B906-6413F71FFC8B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6093971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D54974-240F-4FE1-B6AF-87C7B089FAF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6610541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charset="0"/>
                <a:ea typeface="ＭＳ Ｐゴシック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charset="0"/>
                <a:ea typeface="ＭＳ Ｐゴシック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924C9CD8-5F0D-492A-8411-20E9F99D5F2B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MS PGothic" pitchFamily="34" charset="-128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MS PGothic" pitchFamily="34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MS PGothic" pitchFamily="34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MS PGothic" pitchFamily="34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MS PGothic" pitchFamily="34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MS PGothic" pitchFamily="34" charset="-128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MS PGothic" pitchFamily="34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MS PGothic" pitchFamily="34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MS PGothic" pitchFamily="34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MS PGothic" pitchFamily="34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Subtitle 2"/>
          <p:cNvSpPr>
            <a:spLocks noGrp="1"/>
          </p:cNvSpPr>
          <p:nvPr>
            <p:ph type="subTitle" idx="1"/>
          </p:nvPr>
        </p:nvSpPr>
        <p:spPr>
          <a:xfrm>
            <a:off x="838200" y="685800"/>
            <a:ext cx="7259638" cy="5232400"/>
          </a:xfrm>
        </p:spPr>
        <p:txBody>
          <a:bodyPr/>
          <a:lstStyle/>
          <a:p>
            <a:r>
              <a:rPr lang="en-US" altLang="en-US" sz="2800" dirty="0"/>
              <a:t>Lecture 5: K-Map minimization in larger input dimensions and K-map minimization using max terms</a:t>
            </a:r>
          </a:p>
          <a:p>
            <a:endParaRPr lang="en-US" altLang="en-US" sz="2400" dirty="0"/>
          </a:p>
          <a:p>
            <a:r>
              <a:rPr lang="en-US" altLang="en-US" dirty="0"/>
              <a:t>CSE 140: Components and Design Techniques for Digital Systems</a:t>
            </a:r>
          </a:p>
          <a:p>
            <a:endParaRPr lang="en-US" altLang="en-US" sz="2000" dirty="0"/>
          </a:p>
          <a:p>
            <a:endParaRPr lang="en-US" altLang="en-US" sz="2000" dirty="0"/>
          </a:p>
          <a:p>
            <a:r>
              <a:rPr lang="en-US" altLang="en-US" sz="2000" dirty="0"/>
              <a:t>CK Cheng</a:t>
            </a:r>
          </a:p>
          <a:p>
            <a:r>
              <a:rPr lang="en-US" altLang="en-US" sz="2000" dirty="0"/>
              <a:t>Dept. of Computer Science and Engineering</a:t>
            </a:r>
          </a:p>
          <a:p>
            <a:r>
              <a:rPr lang="en-US" altLang="en-US" sz="2000" dirty="0"/>
              <a:t>University of California, San Diego</a:t>
            </a:r>
          </a:p>
          <a:p>
            <a:endParaRPr lang="en-US" altLang="en-US" sz="2400" dirty="0"/>
          </a:p>
        </p:txBody>
      </p:sp>
      <p:sp>
        <p:nvSpPr>
          <p:cNvPr id="2051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EF44B1F6-0DD3-4BC1-89D1-A9D42D24C16A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1</a:t>
            </a:fld>
            <a:endParaRPr lang="en-US" alt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848600" cy="685800"/>
          </a:xfrm>
        </p:spPr>
        <p:txBody>
          <a:bodyPr/>
          <a:lstStyle/>
          <a:p>
            <a:pPr eaLnBrk="1" hangingPunct="1"/>
            <a:r>
              <a:rPr lang="en-US" altLang="en-US" sz="3200" dirty="0"/>
              <a:t>Part I. Combinational Logic</a:t>
            </a:r>
          </a:p>
        </p:txBody>
      </p:sp>
      <p:sp>
        <p:nvSpPr>
          <p:cNvPr id="3075" name="Text Box 3"/>
          <p:cNvSpPr txBox="1">
            <a:spLocks noChangeArrowheads="1"/>
          </p:cNvSpPr>
          <p:nvPr/>
        </p:nvSpPr>
        <p:spPr bwMode="auto">
          <a:xfrm>
            <a:off x="533400" y="1219201"/>
            <a:ext cx="7162800" cy="24314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914400" indent="-45720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lnSpc>
                <a:spcPct val="50000"/>
              </a:lnSpc>
              <a:spcBef>
                <a:spcPct val="50000"/>
              </a:spcBef>
              <a:buFontTx/>
              <a:buNone/>
            </a:pPr>
            <a:endParaRPr lang="en-US" altLang="en-US" sz="2400" dirty="0"/>
          </a:p>
          <a:p>
            <a:pPr eaLnBrk="1" hangingPunct="1">
              <a:lnSpc>
                <a:spcPct val="50000"/>
              </a:lnSpc>
              <a:spcBef>
                <a:spcPct val="50000"/>
              </a:spcBef>
              <a:buFontTx/>
              <a:buAutoNum type="arabicPeriod"/>
            </a:pPr>
            <a:r>
              <a:rPr lang="en-US" altLang="en-US" sz="2800" dirty="0"/>
              <a:t>Specification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  <a:buFontTx/>
              <a:buAutoNum type="arabicPeriod"/>
            </a:pPr>
            <a:r>
              <a:rPr lang="en-US" altLang="en-US" sz="2800" dirty="0"/>
              <a:t>Implementation</a:t>
            </a:r>
          </a:p>
          <a:p>
            <a:pPr lvl="1" eaLnBrk="1" hangingPunct="1">
              <a:lnSpc>
                <a:spcPct val="50000"/>
              </a:lnSpc>
              <a:spcBef>
                <a:spcPct val="50000"/>
              </a:spcBef>
              <a:buFontTx/>
              <a:buNone/>
            </a:pPr>
            <a:r>
              <a:rPr lang="en-US" altLang="en-US" dirty="0"/>
              <a:t>K-map:</a:t>
            </a:r>
          </a:p>
          <a:p>
            <a:pPr lvl="1" eaLnBrk="1" hangingPunct="1">
              <a:lnSpc>
                <a:spcPct val="50000"/>
              </a:lnSpc>
              <a:spcBef>
                <a:spcPct val="50000"/>
              </a:spcBef>
              <a:buFontTx/>
              <a:buNone/>
            </a:pPr>
            <a:r>
              <a:rPr lang="en-US" altLang="en-US" dirty="0"/>
              <a:t>		</a:t>
            </a:r>
            <a:r>
              <a:rPr lang="en-US" altLang="en-US" dirty="0">
                <a:solidFill>
                  <a:srgbClr val="FF0000"/>
                </a:solidFill>
              </a:rPr>
              <a:t>Sum of products</a:t>
            </a:r>
          </a:p>
          <a:p>
            <a:pPr lvl="1" eaLnBrk="1" hangingPunct="1">
              <a:lnSpc>
                <a:spcPct val="50000"/>
              </a:lnSpc>
              <a:spcBef>
                <a:spcPct val="50000"/>
              </a:spcBef>
              <a:buFontTx/>
              <a:buNone/>
            </a:pPr>
            <a:r>
              <a:rPr lang="en-US" altLang="en-US" dirty="0">
                <a:solidFill>
                  <a:srgbClr val="FF0000"/>
                </a:solidFill>
              </a:rPr>
              <a:t>		Product of sums</a:t>
            </a:r>
          </a:p>
        </p:txBody>
      </p:sp>
      <p:sp>
        <p:nvSpPr>
          <p:cNvPr id="3076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2C739A12-00BB-4376-ADB8-7749B448C669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2</a:t>
            </a:fld>
            <a:endParaRPr lang="en-US" alt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3"/>
          <p:cNvSpPr txBox="1">
            <a:spLocks noChangeArrowheads="1"/>
          </p:cNvSpPr>
          <p:nvPr/>
        </p:nvSpPr>
        <p:spPr bwMode="auto">
          <a:xfrm>
            <a:off x="244258" y="914400"/>
            <a:ext cx="4457700" cy="5124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ts val="600"/>
              </a:spcBef>
              <a:buFontTx/>
              <a:buNone/>
            </a:pPr>
            <a:r>
              <a:rPr lang="en-US" altLang="en-US" sz="2400" b="1" dirty="0"/>
              <a:t>Sum of Products Expression</a:t>
            </a:r>
          </a:p>
          <a:p>
            <a:pPr eaLnBrk="1" hangingPunct="1">
              <a:spcBef>
                <a:spcPts val="600"/>
              </a:spcBef>
              <a:buFontTx/>
              <a:buNone/>
            </a:pPr>
            <a:r>
              <a:rPr lang="en-US" altLang="en-US" sz="2400" dirty="0" err="1">
                <a:solidFill>
                  <a:srgbClr val="C00000"/>
                </a:solidFill>
              </a:rPr>
              <a:t>Implicant</a:t>
            </a:r>
            <a:r>
              <a:rPr lang="en-US" altLang="en-US" sz="2400" dirty="0"/>
              <a:t>: A </a:t>
            </a:r>
            <a:r>
              <a:rPr lang="en-US" altLang="en-US" sz="2400" dirty="0">
                <a:solidFill>
                  <a:srgbClr val="C00000"/>
                </a:solidFill>
              </a:rPr>
              <a:t>product term </a:t>
            </a:r>
            <a:r>
              <a:rPr lang="en-US" altLang="en-US" sz="2400" dirty="0"/>
              <a:t>that has non-empty intersection with on-set</a:t>
            </a:r>
            <a:r>
              <a:rPr lang="en-US" altLang="en-US" sz="2400" dirty="0">
                <a:latin typeface="Monotype Corsiva" pitchFamily="66" charset="0"/>
              </a:rPr>
              <a:t>F</a:t>
            </a:r>
            <a:r>
              <a:rPr lang="en-US" altLang="en-US" sz="2400" dirty="0"/>
              <a:t> and does not intersect with off-set </a:t>
            </a:r>
            <a:r>
              <a:rPr lang="en-US" altLang="en-US" sz="2400" dirty="0">
                <a:latin typeface="Monotype Corsiva" pitchFamily="66" charset="0"/>
              </a:rPr>
              <a:t>R .</a:t>
            </a:r>
          </a:p>
          <a:p>
            <a:pPr eaLnBrk="1" hangingPunct="1">
              <a:spcBef>
                <a:spcPts val="600"/>
              </a:spcBef>
              <a:buFontTx/>
              <a:buNone/>
            </a:pPr>
            <a:r>
              <a:rPr lang="en-US" altLang="en-US" sz="2400" dirty="0"/>
              <a:t>Prime </a:t>
            </a:r>
            <a:r>
              <a:rPr lang="en-US" altLang="en-US" sz="2400" dirty="0">
                <a:solidFill>
                  <a:srgbClr val="C00000"/>
                </a:solidFill>
              </a:rPr>
              <a:t>Implicant</a:t>
            </a:r>
            <a:r>
              <a:rPr lang="en-US" altLang="en-US" sz="2400" dirty="0"/>
              <a:t>: An </a:t>
            </a:r>
            <a:r>
              <a:rPr lang="en-US" altLang="en-US" sz="2400" dirty="0">
                <a:solidFill>
                  <a:srgbClr val="C00000"/>
                </a:solidFill>
              </a:rPr>
              <a:t>implicant</a:t>
            </a:r>
            <a:r>
              <a:rPr lang="en-US" altLang="en-US" sz="2400" dirty="0"/>
              <a:t> that is not a proper subset of any other </a:t>
            </a:r>
            <a:r>
              <a:rPr lang="en-US" altLang="en-US" sz="2400" dirty="0">
                <a:solidFill>
                  <a:srgbClr val="C00000"/>
                </a:solidFill>
              </a:rPr>
              <a:t>implicant</a:t>
            </a:r>
            <a:r>
              <a:rPr lang="en-US" altLang="en-US" sz="2400" dirty="0"/>
              <a:t>.</a:t>
            </a:r>
          </a:p>
          <a:p>
            <a:pPr eaLnBrk="1" hangingPunct="1">
              <a:spcBef>
                <a:spcPts val="600"/>
              </a:spcBef>
              <a:buFontTx/>
              <a:buNone/>
            </a:pPr>
            <a:r>
              <a:rPr lang="en-US" altLang="en-US" sz="2400" dirty="0"/>
              <a:t>Essential Prime </a:t>
            </a:r>
            <a:r>
              <a:rPr lang="en-US" altLang="en-US" sz="2400" dirty="0">
                <a:solidFill>
                  <a:srgbClr val="C00000"/>
                </a:solidFill>
              </a:rPr>
              <a:t>Implicant</a:t>
            </a:r>
            <a:r>
              <a:rPr lang="en-US" altLang="en-US" sz="2400" dirty="0"/>
              <a:t>: A prime </a:t>
            </a:r>
            <a:r>
              <a:rPr lang="en-US" altLang="en-US" sz="2400" dirty="0">
                <a:solidFill>
                  <a:srgbClr val="C00000"/>
                </a:solidFill>
              </a:rPr>
              <a:t>implicant</a:t>
            </a:r>
            <a:r>
              <a:rPr lang="en-US" altLang="en-US" sz="2400" dirty="0"/>
              <a:t> that has an element in on-set </a:t>
            </a:r>
            <a:r>
              <a:rPr lang="en-US" altLang="en-US" sz="2400" dirty="0">
                <a:latin typeface="Monotype Corsiva" pitchFamily="66" charset="0"/>
              </a:rPr>
              <a:t>F</a:t>
            </a:r>
            <a:r>
              <a:rPr lang="en-US" altLang="en-US" sz="2400" dirty="0"/>
              <a:t>  but this element is not covered by any other prime </a:t>
            </a:r>
            <a:r>
              <a:rPr lang="en-US" altLang="en-US" sz="2400" dirty="0">
                <a:solidFill>
                  <a:srgbClr val="C00000"/>
                </a:solidFill>
              </a:rPr>
              <a:t>implicants</a:t>
            </a:r>
            <a:r>
              <a:rPr lang="en-US" altLang="en-US" sz="2400" dirty="0"/>
              <a:t>.</a:t>
            </a:r>
          </a:p>
        </p:txBody>
      </p:sp>
      <p:sp>
        <p:nvSpPr>
          <p:cNvPr id="3" name="Rectangle 2"/>
          <p:cNvSpPr/>
          <p:nvPr/>
        </p:nvSpPr>
        <p:spPr>
          <a:xfrm>
            <a:off x="4677950" y="914400"/>
            <a:ext cx="4343400" cy="51244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defRPr/>
            </a:pPr>
            <a:r>
              <a:rPr lang="en-US" b="1" dirty="0">
                <a:ea typeface="+mn-ea"/>
              </a:rPr>
              <a:t>Product of Sums Expression</a:t>
            </a:r>
          </a:p>
          <a:p>
            <a:pPr>
              <a:spcBef>
                <a:spcPts val="600"/>
              </a:spcBef>
              <a:defRPr/>
            </a:pPr>
            <a:r>
              <a:rPr lang="en-US" dirty="0">
                <a:solidFill>
                  <a:schemeClr val="accent6"/>
                </a:solidFill>
                <a:ea typeface="+mn-ea"/>
              </a:rPr>
              <a:t>Implicate</a:t>
            </a:r>
            <a:r>
              <a:rPr lang="en-US" dirty="0">
                <a:ea typeface="+mn-ea"/>
              </a:rPr>
              <a:t>: A </a:t>
            </a:r>
            <a:r>
              <a:rPr lang="en-US" dirty="0">
                <a:solidFill>
                  <a:schemeClr val="accent6"/>
                </a:solidFill>
                <a:ea typeface="+mn-ea"/>
              </a:rPr>
              <a:t>sum term </a:t>
            </a:r>
            <a:r>
              <a:rPr lang="en-US" dirty="0">
                <a:ea typeface="+mn-ea"/>
              </a:rPr>
              <a:t>that has non-empty intersection with off-set</a:t>
            </a:r>
            <a:r>
              <a:rPr lang="en-US" dirty="0">
                <a:latin typeface="Monotype Corsiva" pitchFamily="66" charset="0"/>
                <a:ea typeface="+mn-ea"/>
              </a:rPr>
              <a:t> R </a:t>
            </a:r>
            <a:r>
              <a:rPr lang="en-US" dirty="0">
                <a:ea typeface="+mn-ea"/>
              </a:rPr>
              <a:t>and does not intersect with on-set </a:t>
            </a:r>
            <a:r>
              <a:rPr lang="en-US" dirty="0">
                <a:latin typeface="Monotype Corsiva" pitchFamily="66" charset="0"/>
                <a:ea typeface="+mn-ea"/>
              </a:rPr>
              <a:t>F. </a:t>
            </a:r>
          </a:p>
          <a:p>
            <a:pPr>
              <a:spcBef>
                <a:spcPts val="600"/>
              </a:spcBef>
              <a:defRPr/>
            </a:pPr>
            <a:r>
              <a:rPr lang="en-US" dirty="0">
                <a:ea typeface="+mn-ea"/>
              </a:rPr>
              <a:t>Prime </a:t>
            </a:r>
            <a:r>
              <a:rPr lang="en-US" dirty="0">
                <a:solidFill>
                  <a:schemeClr val="accent6"/>
                </a:solidFill>
                <a:ea typeface="+mn-ea"/>
              </a:rPr>
              <a:t>Implicate</a:t>
            </a:r>
            <a:r>
              <a:rPr lang="en-US" dirty="0">
                <a:ea typeface="+mn-ea"/>
              </a:rPr>
              <a:t>: An </a:t>
            </a:r>
            <a:r>
              <a:rPr lang="en-US" dirty="0">
                <a:solidFill>
                  <a:schemeClr val="accent6"/>
                </a:solidFill>
                <a:ea typeface="+mn-ea"/>
              </a:rPr>
              <a:t>implicate</a:t>
            </a:r>
            <a:r>
              <a:rPr lang="en-US" dirty="0">
                <a:ea typeface="+mn-ea"/>
              </a:rPr>
              <a:t> that is not a proper subset of any other implicate.</a:t>
            </a:r>
          </a:p>
          <a:p>
            <a:pPr>
              <a:spcBef>
                <a:spcPts val="600"/>
              </a:spcBef>
              <a:defRPr/>
            </a:pPr>
            <a:r>
              <a:rPr lang="en-US" dirty="0">
                <a:ea typeface="+mn-ea"/>
              </a:rPr>
              <a:t>Essential Prime </a:t>
            </a:r>
            <a:r>
              <a:rPr lang="en-US" dirty="0">
                <a:solidFill>
                  <a:schemeClr val="accent6"/>
                </a:solidFill>
                <a:ea typeface="+mn-ea"/>
              </a:rPr>
              <a:t>Implicate</a:t>
            </a:r>
            <a:r>
              <a:rPr lang="en-US" dirty="0">
                <a:ea typeface="+mn-ea"/>
              </a:rPr>
              <a:t>: A prime </a:t>
            </a:r>
            <a:r>
              <a:rPr lang="en-US" dirty="0">
                <a:solidFill>
                  <a:schemeClr val="accent6"/>
                </a:solidFill>
                <a:ea typeface="+mn-ea"/>
              </a:rPr>
              <a:t>implicate</a:t>
            </a:r>
            <a:r>
              <a:rPr lang="en-US" dirty="0">
                <a:ea typeface="+mn-ea"/>
              </a:rPr>
              <a:t> that has an element in off-set </a:t>
            </a:r>
            <a:r>
              <a:rPr lang="en-US" dirty="0">
                <a:latin typeface="Monotype Corsiva" pitchFamily="66" charset="0"/>
                <a:ea typeface="+mn-ea"/>
              </a:rPr>
              <a:t>R</a:t>
            </a:r>
            <a:r>
              <a:rPr lang="en-US" dirty="0">
                <a:ea typeface="+mn-ea"/>
              </a:rPr>
              <a:t>  but this element is not covered by any other prime </a:t>
            </a:r>
            <a:r>
              <a:rPr lang="en-US" dirty="0">
                <a:solidFill>
                  <a:schemeClr val="accent6"/>
                </a:solidFill>
                <a:ea typeface="+mn-ea"/>
              </a:rPr>
              <a:t>implicates</a:t>
            </a:r>
            <a:r>
              <a:rPr lang="en-US" dirty="0">
                <a:ea typeface="+mn-ea"/>
              </a:rPr>
              <a:t>.</a:t>
            </a:r>
          </a:p>
        </p:txBody>
      </p:sp>
      <p:sp>
        <p:nvSpPr>
          <p:cNvPr id="4100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F8F2F30F-8267-4374-B60D-F5260DA7A857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3</a:t>
            </a:fld>
            <a:endParaRPr lang="en-US" altLang="en-US" sz="1400" dirty="0"/>
          </a:p>
        </p:txBody>
      </p:sp>
      <p:sp>
        <p:nvSpPr>
          <p:cNvPr id="2" name="TextBox 1"/>
          <p:cNvSpPr txBox="1"/>
          <p:nvPr/>
        </p:nvSpPr>
        <p:spPr>
          <a:xfrm>
            <a:off x="371605" y="0"/>
            <a:ext cx="79191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Definitions: Sum of Products and Product of Sums Expressions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>
          <a:xfrm>
            <a:off x="685800" y="76200"/>
            <a:ext cx="7772400" cy="812800"/>
          </a:xfrm>
        </p:spPr>
        <p:txBody>
          <a:bodyPr/>
          <a:lstStyle/>
          <a:p>
            <a:r>
              <a:rPr lang="en-US" altLang="en-US" sz="3200" dirty="0"/>
              <a:t>K-Map to Minimized Product of Sums</a:t>
            </a:r>
          </a:p>
        </p:txBody>
      </p:sp>
      <p:sp>
        <p:nvSpPr>
          <p:cNvPr id="5123" name="Slide Number Placeholder 2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0162E4F4-3115-4807-A05A-93F819D424F0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4</a:t>
            </a:fld>
            <a:endParaRPr lang="en-US" altLang="en-US" sz="1400" dirty="0"/>
          </a:p>
        </p:txBody>
      </p:sp>
      <p:sp>
        <p:nvSpPr>
          <p:cNvPr id="5124" name="Text Box 19"/>
          <p:cNvSpPr txBox="1">
            <a:spLocks noChangeArrowheads="1"/>
          </p:cNvSpPr>
          <p:nvPr/>
        </p:nvSpPr>
        <p:spPr bwMode="auto">
          <a:xfrm>
            <a:off x="304800" y="685800"/>
            <a:ext cx="83058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1085850" indent="-34290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z="2400" dirty="0"/>
              <a:t>Sometimes it is easier to reduce the K-map by considering the off-set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 dirty="0"/>
          </a:p>
        </p:txBody>
      </p:sp>
      <p:grpSp>
        <p:nvGrpSpPr>
          <p:cNvPr id="3" name="Group 2"/>
          <p:cNvGrpSpPr/>
          <p:nvPr/>
        </p:nvGrpSpPr>
        <p:grpSpPr>
          <a:xfrm>
            <a:off x="609600" y="1669197"/>
            <a:ext cx="3467206" cy="3664803"/>
            <a:chOff x="1440375" y="1905000"/>
            <a:chExt cx="5029200" cy="4322213"/>
          </a:xfrm>
        </p:grpSpPr>
        <p:sp>
          <p:nvSpPr>
            <p:cNvPr id="5128" name="TextBox 1"/>
            <p:cNvSpPr txBox="1">
              <a:spLocks noChangeArrowheads="1"/>
            </p:cNvSpPr>
            <p:nvPr/>
          </p:nvSpPr>
          <p:spPr bwMode="auto">
            <a:xfrm>
              <a:off x="1897575" y="1905000"/>
              <a:ext cx="47481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ab</a:t>
              </a:r>
            </a:p>
          </p:txBody>
        </p:sp>
        <p:cxnSp>
          <p:nvCxnSpPr>
            <p:cNvPr id="8" name="Straight Connector 7"/>
            <p:cNvCxnSpPr>
              <a:cxnSpLocks noChangeShapeType="1"/>
            </p:cNvCxnSpPr>
            <p:nvPr/>
          </p:nvCxnSpPr>
          <p:spPr bwMode="auto">
            <a:xfrm flipH="1" flipV="1">
              <a:off x="1592775" y="2180753"/>
              <a:ext cx="762000" cy="643425"/>
            </a:xfrm>
            <a:prstGeom prst="line">
              <a:avLst/>
            </a:prstGeom>
            <a:noFill/>
            <a:ln w="25400">
              <a:solidFill>
                <a:schemeClr val="accent1"/>
              </a:solidFill>
              <a:round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5130" name="TextBox 31"/>
            <p:cNvSpPr txBox="1">
              <a:spLocks noChangeArrowheads="1"/>
            </p:cNvSpPr>
            <p:nvPr/>
          </p:nvSpPr>
          <p:spPr bwMode="auto">
            <a:xfrm>
              <a:off x="1440375" y="2456507"/>
              <a:ext cx="47481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cd</a:t>
              </a:r>
            </a:p>
          </p:txBody>
        </p:sp>
        <p:sp>
          <p:nvSpPr>
            <p:cNvPr id="5131" name="TextBox 4"/>
            <p:cNvSpPr txBox="1">
              <a:spLocks noChangeArrowheads="1"/>
            </p:cNvSpPr>
            <p:nvPr/>
          </p:nvSpPr>
          <p:spPr bwMode="auto">
            <a:xfrm>
              <a:off x="1745175" y="3099931"/>
              <a:ext cx="492443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00</a:t>
              </a:r>
            </a:p>
          </p:txBody>
        </p:sp>
        <p:sp>
          <p:nvSpPr>
            <p:cNvPr id="5132" name="TextBox 33"/>
            <p:cNvSpPr txBox="1">
              <a:spLocks noChangeArrowheads="1"/>
            </p:cNvSpPr>
            <p:nvPr/>
          </p:nvSpPr>
          <p:spPr bwMode="auto">
            <a:xfrm>
              <a:off x="1709932" y="3927192"/>
              <a:ext cx="492443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01</a:t>
              </a:r>
            </a:p>
          </p:txBody>
        </p:sp>
        <p:sp>
          <p:nvSpPr>
            <p:cNvPr id="5133" name="TextBox 34"/>
            <p:cNvSpPr txBox="1">
              <a:spLocks noChangeArrowheads="1"/>
            </p:cNvSpPr>
            <p:nvPr/>
          </p:nvSpPr>
          <p:spPr bwMode="auto">
            <a:xfrm>
              <a:off x="2583375" y="2180753"/>
              <a:ext cx="492443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00</a:t>
              </a:r>
            </a:p>
          </p:txBody>
        </p:sp>
        <p:sp>
          <p:nvSpPr>
            <p:cNvPr id="5134" name="TextBox 35"/>
            <p:cNvSpPr txBox="1">
              <a:spLocks noChangeArrowheads="1"/>
            </p:cNvSpPr>
            <p:nvPr/>
          </p:nvSpPr>
          <p:spPr bwMode="auto">
            <a:xfrm>
              <a:off x="3878775" y="2180753"/>
              <a:ext cx="492443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01</a:t>
              </a:r>
            </a:p>
          </p:txBody>
        </p:sp>
        <p:sp>
          <p:nvSpPr>
            <p:cNvPr id="5135" name="TextBox 36"/>
            <p:cNvSpPr txBox="1">
              <a:spLocks noChangeArrowheads="1"/>
            </p:cNvSpPr>
            <p:nvPr/>
          </p:nvSpPr>
          <p:spPr bwMode="auto">
            <a:xfrm>
              <a:off x="4845554" y="2175367"/>
              <a:ext cx="481029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11</a:t>
              </a:r>
            </a:p>
          </p:txBody>
        </p:sp>
        <p:sp>
          <p:nvSpPr>
            <p:cNvPr id="5136" name="TextBox 37"/>
            <p:cNvSpPr txBox="1">
              <a:spLocks noChangeArrowheads="1"/>
            </p:cNvSpPr>
            <p:nvPr/>
          </p:nvSpPr>
          <p:spPr bwMode="auto">
            <a:xfrm>
              <a:off x="5977132" y="2180753"/>
              <a:ext cx="492443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10</a:t>
              </a:r>
            </a:p>
          </p:txBody>
        </p:sp>
        <p:sp>
          <p:nvSpPr>
            <p:cNvPr id="5137" name="TextBox 38"/>
            <p:cNvSpPr txBox="1">
              <a:spLocks noChangeArrowheads="1"/>
            </p:cNvSpPr>
            <p:nvPr/>
          </p:nvSpPr>
          <p:spPr bwMode="auto">
            <a:xfrm>
              <a:off x="1721354" y="4754452"/>
              <a:ext cx="481029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11</a:t>
              </a:r>
            </a:p>
          </p:txBody>
        </p:sp>
        <p:sp>
          <p:nvSpPr>
            <p:cNvPr id="5138" name="TextBox 39"/>
            <p:cNvSpPr txBox="1">
              <a:spLocks noChangeArrowheads="1"/>
            </p:cNvSpPr>
            <p:nvPr/>
          </p:nvSpPr>
          <p:spPr bwMode="auto">
            <a:xfrm>
              <a:off x="1745175" y="5765548"/>
              <a:ext cx="492443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10</a:t>
              </a:r>
            </a:p>
          </p:txBody>
        </p:sp>
      </p:grp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3828733"/>
              </p:ext>
            </p:extLst>
          </p:nvPr>
        </p:nvGraphicFramePr>
        <p:xfrm>
          <a:off x="1229396" y="2435975"/>
          <a:ext cx="2971808" cy="282182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429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429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429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4295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05456">
                <a:tc>
                  <a:txBody>
                    <a:bodyPr/>
                    <a:lstStyle/>
                    <a:p>
                      <a:pPr algn="ctr"/>
                      <a:r>
                        <a:rPr lang="en-US" sz="36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05456">
                <a:tc>
                  <a:txBody>
                    <a:bodyPr/>
                    <a:lstStyle/>
                    <a:p>
                      <a:pPr algn="ctr"/>
                      <a:r>
                        <a:rPr lang="en-US" sz="36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05456">
                <a:tc>
                  <a:txBody>
                    <a:bodyPr/>
                    <a:lstStyle/>
                    <a:p>
                      <a:pPr algn="ctr"/>
                      <a:r>
                        <a:rPr lang="en-US" sz="36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05456">
                <a:tc>
                  <a:txBody>
                    <a:bodyPr/>
                    <a:lstStyle/>
                    <a:p>
                      <a:pPr algn="ctr"/>
                      <a:r>
                        <a:rPr lang="en-US" sz="36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3989511" y="1144048"/>
                <a:ext cx="5228881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𝐹</m:t>
                      </m:r>
                      <m:r>
                        <a:rPr lang="en-US" i="1" baseline="-25000" dirty="0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’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’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’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𝑎𝑏𝑐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’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’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’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𝑐𝑑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’+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𝑎𝑏𝑐𝑑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’</m:t>
                      </m:r>
                    </m:oMath>
                  </m:oMathPara>
                </a14:m>
                <a:endParaRPr lang="en-US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𝐹</m:t>
                      </m:r>
                      <m:r>
                        <a:rPr lang="en-US" i="1" baseline="-25000" dirty="0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=(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’)(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’+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)(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’+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’)(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89511" y="1144048"/>
                <a:ext cx="5228881" cy="830997"/>
              </a:xfrm>
              <a:prstGeom prst="rect">
                <a:avLst/>
              </a:prstGeom>
              <a:blipFill>
                <a:blip r:embed="rId2"/>
                <a:stretch>
                  <a:fillRect l="-233" b="-102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/>
          <p:cNvSpPr txBox="1"/>
          <p:nvPr/>
        </p:nvSpPr>
        <p:spPr>
          <a:xfrm>
            <a:off x="4492112" y="2598983"/>
            <a:ext cx="411848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Q: Which function is simpler for a two-level logic implementation?</a:t>
            </a:r>
          </a:p>
          <a:p>
            <a:pPr marL="457200" indent="-457200">
              <a:buAutoNum type="alphaUcPeriod"/>
            </a:pPr>
            <a:r>
              <a:rPr lang="en-US" i="1" dirty="0"/>
              <a:t>F</a:t>
            </a:r>
            <a:r>
              <a:rPr lang="en-US" i="1" baseline="-25000" dirty="0"/>
              <a:t>1</a:t>
            </a:r>
          </a:p>
          <a:p>
            <a:pPr marL="457200" indent="-457200">
              <a:buAutoNum type="alphaUcPeriod"/>
            </a:pPr>
            <a:r>
              <a:rPr lang="en-US" i="1" dirty="0"/>
              <a:t>F</a:t>
            </a:r>
            <a:r>
              <a:rPr lang="en-US" i="1" baseline="-25000" dirty="0"/>
              <a:t>2</a:t>
            </a:r>
          </a:p>
          <a:p>
            <a:pPr marL="457200" indent="-457200">
              <a:buAutoNum type="alphaUcPeriod"/>
            </a:pPr>
            <a:r>
              <a:rPr lang="en-US" dirty="0"/>
              <a:t>Two are the same</a:t>
            </a:r>
          </a:p>
        </p:txBody>
      </p:sp>
    </p:spTree>
    <p:extLst>
      <p:ext uri="{BB962C8B-B14F-4D97-AF65-F5344CB8AC3E}">
        <p14:creationId xmlns:p14="http://schemas.microsoft.com/office/powerpoint/2010/main" val="27876922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>
          <a:xfrm>
            <a:off x="685800" y="76200"/>
            <a:ext cx="7772400" cy="812800"/>
          </a:xfrm>
        </p:spPr>
        <p:txBody>
          <a:bodyPr/>
          <a:lstStyle/>
          <a:p>
            <a:r>
              <a:rPr lang="en-US" altLang="en-US" sz="3200" dirty="0"/>
              <a:t>K-Map to Minimized Product of Sums</a:t>
            </a:r>
          </a:p>
        </p:txBody>
      </p:sp>
      <p:sp>
        <p:nvSpPr>
          <p:cNvPr id="5123" name="Slide Number Placeholder 2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0162E4F4-3115-4807-A05A-93F819D424F0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5</a:t>
            </a:fld>
            <a:endParaRPr lang="en-US" altLang="en-US" sz="1400" dirty="0"/>
          </a:p>
        </p:txBody>
      </p:sp>
      <p:sp>
        <p:nvSpPr>
          <p:cNvPr id="5124" name="Text Box 19"/>
          <p:cNvSpPr txBox="1">
            <a:spLocks noChangeArrowheads="1"/>
          </p:cNvSpPr>
          <p:nvPr/>
        </p:nvSpPr>
        <p:spPr bwMode="auto">
          <a:xfrm>
            <a:off x="304800" y="685800"/>
            <a:ext cx="83058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1085850" indent="-34290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z="2400" dirty="0"/>
              <a:t>Sometimes it is easier to reduce the K-map by considering </a:t>
            </a:r>
            <a:r>
              <a:rPr lang="en-US" altLang="en-US" sz="2400"/>
              <a:t>the off-set</a:t>
            </a:r>
            <a:endParaRPr lang="en-US" altLang="en-US" sz="2400" dirty="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 dirty="0"/>
          </a:p>
        </p:txBody>
      </p:sp>
      <p:grpSp>
        <p:nvGrpSpPr>
          <p:cNvPr id="3" name="Group 2"/>
          <p:cNvGrpSpPr/>
          <p:nvPr/>
        </p:nvGrpSpPr>
        <p:grpSpPr>
          <a:xfrm>
            <a:off x="609600" y="1669197"/>
            <a:ext cx="3467206" cy="3664803"/>
            <a:chOff x="1440375" y="1905000"/>
            <a:chExt cx="5029200" cy="4322213"/>
          </a:xfrm>
        </p:grpSpPr>
        <p:sp>
          <p:nvSpPr>
            <p:cNvPr id="5128" name="TextBox 1"/>
            <p:cNvSpPr txBox="1">
              <a:spLocks noChangeArrowheads="1"/>
            </p:cNvSpPr>
            <p:nvPr/>
          </p:nvSpPr>
          <p:spPr bwMode="auto">
            <a:xfrm>
              <a:off x="1897575" y="1905000"/>
              <a:ext cx="47481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ab</a:t>
              </a:r>
            </a:p>
          </p:txBody>
        </p:sp>
        <p:cxnSp>
          <p:nvCxnSpPr>
            <p:cNvPr id="8" name="Straight Connector 7"/>
            <p:cNvCxnSpPr>
              <a:cxnSpLocks noChangeShapeType="1"/>
            </p:cNvCxnSpPr>
            <p:nvPr/>
          </p:nvCxnSpPr>
          <p:spPr bwMode="auto">
            <a:xfrm flipH="1" flipV="1">
              <a:off x="1592775" y="2180753"/>
              <a:ext cx="762000" cy="643425"/>
            </a:xfrm>
            <a:prstGeom prst="line">
              <a:avLst/>
            </a:prstGeom>
            <a:noFill/>
            <a:ln w="25400">
              <a:solidFill>
                <a:schemeClr val="accent1"/>
              </a:solidFill>
              <a:round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5130" name="TextBox 31"/>
            <p:cNvSpPr txBox="1">
              <a:spLocks noChangeArrowheads="1"/>
            </p:cNvSpPr>
            <p:nvPr/>
          </p:nvSpPr>
          <p:spPr bwMode="auto">
            <a:xfrm>
              <a:off x="1440375" y="2456507"/>
              <a:ext cx="47481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cd</a:t>
              </a:r>
            </a:p>
          </p:txBody>
        </p:sp>
        <p:sp>
          <p:nvSpPr>
            <p:cNvPr id="5131" name="TextBox 4"/>
            <p:cNvSpPr txBox="1">
              <a:spLocks noChangeArrowheads="1"/>
            </p:cNvSpPr>
            <p:nvPr/>
          </p:nvSpPr>
          <p:spPr bwMode="auto">
            <a:xfrm>
              <a:off x="1745175" y="3099931"/>
              <a:ext cx="492443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00</a:t>
              </a:r>
            </a:p>
          </p:txBody>
        </p:sp>
        <p:sp>
          <p:nvSpPr>
            <p:cNvPr id="5132" name="TextBox 33"/>
            <p:cNvSpPr txBox="1">
              <a:spLocks noChangeArrowheads="1"/>
            </p:cNvSpPr>
            <p:nvPr/>
          </p:nvSpPr>
          <p:spPr bwMode="auto">
            <a:xfrm>
              <a:off x="1709932" y="3927192"/>
              <a:ext cx="492443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01</a:t>
              </a:r>
            </a:p>
          </p:txBody>
        </p:sp>
        <p:sp>
          <p:nvSpPr>
            <p:cNvPr id="5133" name="TextBox 34"/>
            <p:cNvSpPr txBox="1">
              <a:spLocks noChangeArrowheads="1"/>
            </p:cNvSpPr>
            <p:nvPr/>
          </p:nvSpPr>
          <p:spPr bwMode="auto">
            <a:xfrm>
              <a:off x="2583375" y="2180753"/>
              <a:ext cx="492443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00</a:t>
              </a:r>
            </a:p>
          </p:txBody>
        </p:sp>
        <p:sp>
          <p:nvSpPr>
            <p:cNvPr id="5134" name="TextBox 35"/>
            <p:cNvSpPr txBox="1">
              <a:spLocks noChangeArrowheads="1"/>
            </p:cNvSpPr>
            <p:nvPr/>
          </p:nvSpPr>
          <p:spPr bwMode="auto">
            <a:xfrm>
              <a:off x="3878775" y="2180753"/>
              <a:ext cx="492443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01</a:t>
              </a:r>
            </a:p>
          </p:txBody>
        </p:sp>
        <p:sp>
          <p:nvSpPr>
            <p:cNvPr id="5135" name="TextBox 36"/>
            <p:cNvSpPr txBox="1">
              <a:spLocks noChangeArrowheads="1"/>
            </p:cNvSpPr>
            <p:nvPr/>
          </p:nvSpPr>
          <p:spPr bwMode="auto">
            <a:xfrm>
              <a:off x="4845554" y="2175367"/>
              <a:ext cx="481029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11</a:t>
              </a:r>
            </a:p>
          </p:txBody>
        </p:sp>
        <p:sp>
          <p:nvSpPr>
            <p:cNvPr id="5136" name="TextBox 37"/>
            <p:cNvSpPr txBox="1">
              <a:spLocks noChangeArrowheads="1"/>
            </p:cNvSpPr>
            <p:nvPr/>
          </p:nvSpPr>
          <p:spPr bwMode="auto">
            <a:xfrm>
              <a:off x="5977132" y="2180753"/>
              <a:ext cx="492443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10</a:t>
              </a:r>
            </a:p>
          </p:txBody>
        </p:sp>
        <p:sp>
          <p:nvSpPr>
            <p:cNvPr id="5137" name="TextBox 38"/>
            <p:cNvSpPr txBox="1">
              <a:spLocks noChangeArrowheads="1"/>
            </p:cNvSpPr>
            <p:nvPr/>
          </p:nvSpPr>
          <p:spPr bwMode="auto">
            <a:xfrm>
              <a:off x="1721354" y="4754452"/>
              <a:ext cx="481029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11</a:t>
              </a:r>
            </a:p>
          </p:txBody>
        </p:sp>
        <p:sp>
          <p:nvSpPr>
            <p:cNvPr id="5138" name="TextBox 39"/>
            <p:cNvSpPr txBox="1">
              <a:spLocks noChangeArrowheads="1"/>
            </p:cNvSpPr>
            <p:nvPr/>
          </p:nvSpPr>
          <p:spPr bwMode="auto">
            <a:xfrm>
              <a:off x="1745175" y="5765548"/>
              <a:ext cx="492443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10</a:t>
              </a:r>
            </a:p>
          </p:txBody>
        </p:sp>
      </p:grp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41421716"/>
              </p:ext>
            </p:extLst>
          </p:nvPr>
        </p:nvGraphicFramePr>
        <p:xfrm>
          <a:off x="1229396" y="2435975"/>
          <a:ext cx="2971808" cy="282182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429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429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429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4295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05456">
                <a:tc>
                  <a:txBody>
                    <a:bodyPr/>
                    <a:lstStyle/>
                    <a:p>
                      <a:pPr algn="ctr"/>
                      <a:r>
                        <a:rPr lang="en-US" sz="36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05456">
                <a:tc>
                  <a:txBody>
                    <a:bodyPr/>
                    <a:lstStyle/>
                    <a:p>
                      <a:pPr algn="ctr"/>
                      <a:r>
                        <a:rPr lang="en-US" sz="36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05456">
                <a:tc>
                  <a:txBody>
                    <a:bodyPr/>
                    <a:lstStyle/>
                    <a:p>
                      <a:pPr algn="ctr"/>
                      <a:r>
                        <a:rPr lang="en-US" sz="36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05456">
                <a:tc>
                  <a:txBody>
                    <a:bodyPr/>
                    <a:lstStyle/>
                    <a:p>
                      <a:pPr algn="ctr"/>
                      <a:r>
                        <a:rPr lang="en-US" sz="36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3895192" y="1142389"/>
                <a:ext cx="5150258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𝐹</m:t>
                      </m:r>
                      <m:r>
                        <a:rPr lang="en-US" i="1" baseline="-25000" dirty="0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’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’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’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𝑎𝑏𝑐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’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’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’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𝑐𝑑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’+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𝑎𝑏𝑐𝑑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’</m:t>
                      </m:r>
                    </m:oMath>
                  </m:oMathPara>
                </a14:m>
                <a:endParaRPr lang="en-US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𝐹</m:t>
                      </m:r>
                      <m:r>
                        <a:rPr lang="en-US" i="1" baseline="-25000" dirty="0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=(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’)(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’+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)(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’+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’)(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95192" y="1142389"/>
                <a:ext cx="5150258" cy="830997"/>
              </a:xfrm>
              <a:prstGeom prst="rect">
                <a:avLst/>
              </a:prstGeom>
              <a:blipFill>
                <a:blip r:embed="rId2"/>
                <a:stretch>
                  <a:fillRect l="-355" b="-94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533400"/>
            <a:ext cx="7315200" cy="228600"/>
          </a:xfrm>
        </p:spPr>
        <p:txBody>
          <a:bodyPr/>
          <a:lstStyle/>
          <a:p>
            <a:pPr eaLnBrk="1" hangingPunct="1"/>
            <a:r>
              <a:rPr lang="en-US" altLang="en-US" sz="2800" dirty="0"/>
              <a:t>Another min product of sums example</a:t>
            </a:r>
          </a:p>
        </p:txBody>
      </p:sp>
      <p:sp>
        <p:nvSpPr>
          <p:cNvPr id="16387" name="Text Box 3"/>
          <p:cNvSpPr txBox="1">
            <a:spLocks noChangeArrowheads="1"/>
          </p:cNvSpPr>
          <p:nvPr/>
        </p:nvSpPr>
        <p:spPr bwMode="auto">
          <a:xfrm>
            <a:off x="669925" y="1196975"/>
            <a:ext cx="5384616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Given  </a:t>
            </a:r>
            <a:r>
              <a:rPr lang="en-US" altLang="en-US" sz="2400" dirty="0">
                <a:latin typeface="Monotype Corsiva" pitchFamily="66" charset="0"/>
              </a:rPr>
              <a:t>R</a:t>
            </a:r>
            <a:r>
              <a:rPr lang="en-US" altLang="en-US" sz="2400" dirty="0"/>
              <a:t>(a,b,c,d)  = Σm (3, 11, 12, 13, 14)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            </a:t>
            </a:r>
            <a:r>
              <a:rPr lang="en-US" altLang="en-US" sz="2400" dirty="0">
                <a:latin typeface="Monotype Corsiva" pitchFamily="66" charset="0"/>
              </a:rPr>
              <a:t>D</a:t>
            </a:r>
            <a:r>
              <a:rPr lang="en-US" altLang="en-US" sz="2400" dirty="0"/>
              <a:t> (a,b,c,d)= Σm (4, 8, 10)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 dirty="0"/>
          </a:p>
        </p:txBody>
      </p:sp>
      <p:grpSp>
        <p:nvGrpSpPr>
          <p:cNvPr id="16388" name="Group 4"/>
          <p:cNvGrpSpPr>
            <a:grpSpLocks/>
          </p:cNvGrpSpPr>
          <p:nvPr/>
        </p:nvGrpSpPr>
        <p:grpSpPr bwMode="auto">
          <a:xfrm>
            <a:off x="2286000" y="2819400"/>
            <a:ext cx="4419600" cy="3124200"/>
            <a:chOff x="1248" y="816"/>
            <a:chExt cx="3408" cy="2592"/>
          </a:xfrm>
        </p:grpSpPr>
        <p:sp>
          <p:nvSpPr>
            <p:cNvPr id="16406" name="Rectangle 5"/>
            <p:cNvSpPr>
              <a:spLocks noChangeArrowheads="1"/>
            </p:cNvSpPr>
            <p:nvPr/>
          </p:nvSpPr>
          <p:spPr bwMode="auto">
            <a:xfrm>
              <a:off x="1248" y="816"/>
              <a:ext cx="3408" cy="259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 dirty="0"/>
            </a:p>
          </p:txBody>
        </p:sp>
        <p:sp>
          <p:nvSpPr>
            <p:cNvPr id="16407" name="Line 6"/>
            <p:cNvSpPr>
              <a:spLocks noChangeShapeType="1"/>
            </p:cNvSpPr>
            <p:nvPr/>
          </p:nvSpPr>
          <p:spPr bwMode="auto">
            <a:xfrm>
              <a:off x="2976" y="816"/>
              <a:ext cx="1" cy="25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408" name="Line 7"/>
            <p:cNvSpPr>
              <a:spLocks noChangeShapeType="1"/>
            </p:cNvSpPr>
            <p:nvPr/>
          </p:nvSpPr>
          <p:spPr bwMode="auto">
            <a:xfrm>
              <a:off x="1248" y="2112"/>
              <a:ext cx="3408" cy="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409" name="Line 8"/>
            <p:cNvSpPr>
              <a:spLocks noChangeShapeType="1"/>
            </p:cNvSpPr>
            <p:nvPr/>
          </p:nvSpPr>
          <p:spPr bwMode="auto">
            <a:xfrm>
              <a:off x="2112" y="816"/>
              <a:ext cx="1" cy="25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410" name="Line 9"/>
            <p:cNvSpPr>
              <a:spLocks noChangeShapeType="1"/>
            </p:cNvSpPr>
            <p:nvPr/>
          </p:nvSpPr>
          <p:spPr bwMode="auto">
            <a:xfrm>
              <a:off x="3792" y="816"/>
              <a:ext cx="1" cy="25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411" name="Line 10"/>
            <p:cNvSpPr>
              <a:spLocks noChangeShapeType="1"/>
            </p:cNvSpPr>
            <p:nvPr/>
          </p:nvSpPr>
          <p:spPr bwMode="auto">
            <a:xfrm>
              <a:off x="1248" y="1440"/>
              <a:ext cx="3408" cy="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412" name="Line 11"/>
            <p:cNvSpPr>
              <a:spLocks noChangeShapeType="1"/>
            </p:cNvSpPr>
            <p:nvPr/>
          </p:nvSpPr>
          <p:spPr bwMode="auto">
            <a:xfrm>
              <a:off x="1248" y="2736"/>
              <a:ext cx="3408" cy="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16389" name="Text Box 28"/>
          <p:cNvSpPr txBox="1">
            <a:spLocks noChangeArrowheads="1"/>
          </p:cNvSpPr>
          <p:nvPr/>
        </p:nvSpPr>
        <p:spPr bwMode="auto">
          <a:xfrm>
            <a:off x="2286000" y="2819401"/>
            <a:ext cx="43434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 dirty="0">
                <a:solidFill>
                  <a:srgbClr val="FF0066"/>
                </a:solidFill>
              </a:rPr>
              <a:t> 0                      4                       12                    8 </a:t>
            </a:r>
          </a:p>
        </p:txBody>
      </p:sp>
      <p:sp>
        <p:nvSpPr>
          <p:cNvPr id="16390" name="Text Box 29"/>
          <p:cNvSpPr txBox="1">
            <a:spLocks noChangeArrowheads="1"/>
          </p:cNvSpPr>
          <p:nvPr/>
        </p:nvSpPr>
        <p:spPr bwMode="auto">
          <a:xfrm>
            <a:off x="2286000" y="3581401"/>
            <a:ext cx="43434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 dirty="0">
                <a:solidFill>
                  <a:srgbClr val="FF0066"/>
                </a:solidFill>
              </a:rPr>
              <a:t> 1                      5                       13                    9</a:t>
            </a:r>
          </a:p>
        </p:txBody>
      </p:sp>
      <p:sp>
        <p:nvSpPr>
          <p:cNvPr id="16391" name="Text Box 30"/>
          <p:cNvSpPr txBox="1">
            <a:spLocks noChangeArrowheads="1"/>
          </p:cNvSpPr>
          <p:nvPr/>
        </p:nvSpPr>
        <p:spPr bwMode="auto">
          <a:xfrm>
            <a:off x="2286000" y="4419601"/>
            <a:ext cx="43434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 dirty="0">
                <a:solidFill>
                  <a:srgbClr val="FF0066"/>
                </a:solidFill>
              </a:rPr>
              <a:t> 3                        7                     15                    11</a:t>
            </a:r>
          </a:p>
        </p:txBody>
      </p:sp>
      <p:sp>
        <p:nvSpPr>
          <p:cNvPr id="16392" name="Text Box 31"/>
          <p:cNvSpPr txBox="1">
            <a:spLocks noChangeArrowheads="1"/>
          </p:cNvSpPr>
          <p:nvPr/>
        </p:nvSpPr>
        <p:spPr bwMode="auto">
          <a:xfrm>
            <a:off x="2286000" y="5181601"/>
            <a:ext cx="43434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 dirty="0">
                <a:solidFill>
                  <a:srgbClr val="FF0066"/>
                </a:solidFill>
              </a:rPr>
              <a:t> 2                      6                       14                     10 </a:t>
            </a:r>
          </a:p>
        </p:txBody>
      </p:sp>
      <p:sp>
        <p:nvSpPr>
          <p:cNvPr id="16393" name="Slide Number Placeholder 27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EF4BF698-35F7-4F15-AACA-3AD9650265F5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6</a:t>
            </a:fld>
            <a:endParaRPr lang="en-US" altLang="en-US" sz="1400" dirty="0"/>
          </a:p>
        </p:txBody>
      </p:sp>
      <p:cxnSp>
        <p:nvCxnSpPr>
          <p:cNvPr id="3" name="Straight Connector 2"/>
          <p:cNvCxnSpPr>
            <a:cxnSpLocks noChangeShapeType="1"/>
          </p:cNvCxnSpPr>
          <p:nvPr/>
        </p:nvCxnSpPr>
        <p:spPr bwMode="auto">
          <a:xfrm flipH="1" flipV="1">
            <a:off x="1828800" y="2438400"/>
            <a:ext cx="457200" cy="3810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6395" name="TextBox 3"/>
          <p:cNvSpPr txBox="1">
            <a:spLocks noChangeArrowheads="1"/>
          </p:cNvSpPr>
          <p:nvPr/>
        </p:nvSpPr>
        <p:spPr bwMode="auto">
          <a:xfrm>
            <a:off x="1981201" y="2057402"/>
            <a:ext cx="47481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ab</a:t>
            </a:r>
          </a:p>
        </p:txBody>
      </p:sp>
      <p:sp>
        <p:nvSpPr>
          <p:cNvPr id="16396" name="TextBox 32"/>
          <p:cNvSpPr txBox="1">
            <a:spLocks noChangeArrowheads="1"/>
          </p:cNvSpPr>
          <p:nvPr/>
        </p:nvSpPr>
        <p:spPr bwMode="auto">
          <a:xfrm>
            <a:off x="1371601" y="2514602"/>
            <a:ext cx="47481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cd</a:t>
            </a:r>
          </a:p>
        </p:txBody>
      </p:sp>
      <p:sp>
        <p:nvSpPr>
          <p:cNvPr id="16397" name="TextBox 5"/>
          <p:cNvSpPr txBox="1">
            <a:spLocks noChangeArrowheads="1"/>
          </p:cNvSpPr>
          <p:nvPr/>
        </p:nvSpPr>
        <p:spPr bwMode="auto">
          <a:xfrm>
            <a:off x="2667001" y="2362202"/>
            <a:ext cx="49244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00</a:t>
            </a:r>
          </a:p>
        </p:txBody>
      </p:sp>
      <p:sp>
        <p:nvSpPr>
          <p:cNvPr id="16398" name="TextBox 34"/>
          <p:cNvSpPr txBox="1">
            <a:spLocks noChangeArrowheads="1"/>
          </p:cNvSpPr>
          <p:nvPr/>
        </p:nvSpPr>
        <p:spPr bwMode="auto">
          <a:xfrm>
            <a:off x="3698877" y="2362202"/>
            <a:ext cx="49244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01</a:t>
            </a:r>
          </a:p>
        </p:txBody>
      </p:sp>
      <p:sp>
        <p:nvSpPr>
          <p:cNvPr id="16399" name="TextBox 35"/>
          <p:cNvSpPr txBox="1">
            <a:spLocks noChangeArrowheads="1"/>
          </p:cNvSpPr>
          <p:nvPr/>
        </p:nvSpPr>
        <p:spPr bwMode="auto">
          <a:xfrm>
            <a:off x="4800602" y="2362202"/>
            <a:ext cx="48102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11</a:t>
            </a:r>
          </a:p>
        </p:txBody>
      </p:sp>
      <p:sp>
        <p:nvSpPr>
          <p:cNvPr id="16400" name="TextBox 36"/>
          <p:cNvSpPr txBox="1">
            <a:spLocks noChangeArrowheads="1"/>
          </p:cNvSpPr>
          <p:nvPr/>
        </p:nvSpPr>
        <p:spPr bwMode="auto">
          <a:xfrm>
            <a:off x="5943602" y="2362202"/>
            <a:ext cx="49244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10</a:t>
            </a:r>
          </a:p>
        </p:txBody>
      </p:sp>
      <p:sp>
        <p:nvSpPr>
          <p:cNvPr id="16401" name="TextBox 37"/>
          <p:cNvSpPr txBox="1">
            <a:spLocks noChangeArrowheads="1"/>
          </p:cNvSpPr>
          <p:nvPr/>
        </p:nvSpPr>
        <p:spPr bwMode="auto">
          <a:xfrm>
            <a:off x="1717677" y="2971802"/>
            <a:ext cx="49244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00</a:t>
            </a:r>
          </a:p>
        </p:txBody>
      </p:sp>
      <p:sp>
        <p:nvSpPr>
          <p:cNvPr id="16402" name="TextBox 38"/>
          <p:cNvSpPr txBox="1">
            <a:spLocks noChangeArrowheads="1"/>
          </p:cNvSpPr>
          <p:nvPr/>
        </p:nvSpPr>
        <p:spPr bwMode="auto">
          <a:xfrm>
            <a:off x="1752602" y="3733802"/>
            <a:ext cx="49244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01</a:t>
            </a:r>
          </a:p>
        </p:txBody>
      </p:sp>
      <p:sp>
        <p:nvSpPr>
          <p:cNvPr id="16403" name="TextBox 39"/>
          <p:cNvSpPr txBox="1">
            <a:spLocks noChangeArrowheads="1"/>
          </p:cNvSpPr>
          <p:nvPr/>
        </p:nvSpPr>
        <p:spPr bwMode="auto">
          <a:xfrm>
            <a:off x="1752602" y="4414838"/>
            <a:ext cx="48102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11</a:t>
            </a:r>
          </a:p>
        </p:txBody>
      </p:sp>
      <p:sp>
        <p:nvSpPr>
          <p:cNvPr id="16404" name="TextBox 40"/>
          <p:cNvSpPr txBox="1">
            <a:spLocks noChangeArrowheads="1"/>
          </p:cNvSpPr>
          <p:nvPr/>
        </p:nvSpPr>
        <p:spPr bwMode="auto">
          <a:xfrm>
            <a:off x="1752602" y="5253038"/>
            <a:ext cx="49244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10</a:t>
            </a:r>
          </a:p>
        </p:txBody>
      </p:sp>
      <p:sp>
        <p:nvSpPr>
          <p:cNvPr id="16405" name="Rectangle 6"/>
          <p:cNvSpPr>
            <a:spLocks noChangeArrowheads="1"/>
          </p:cNvSpPr>
          <p:nvPr/>
        </p:nvSpPr>
        <p:spPr bwMode="auto">
          <a:xfrm>
            <a:off x="6096002" y="1752602"/>
            <a:ext cx="103906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K-map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533400"/>
            <a:ext cx="7315200" cy="228600"/>
          </a:xfrm>
        </p:spPr>
        <p:txBody>
          <a:bodyPr/>
          <a:lstStyle/>
          <a:p>
            <a:pPr eaLnBrk="1" hangingPunct="1"/>
            <a:r>
              <a:rPr lang="en-US" altLang="en-US" sz="2800" dirty="0"/>
              <a:t>Another min product of sums example</a:t>
            </a:r>
          </a:p>
        </p:txBody>
      </p:sp>
      <p:sp>
        <p:nvSpPr>
          <p:cNvPr id="17411" name="Slide Number Placeholder 27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8CAA1432-220F-408A-AA81-B8720BA66A99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7</a:t>
            </a:fld>
            <a:endParaRPr lang="en-US" altLang="en-US" sz="1400" dirty="0"/>
          </a:p>
        </p:txBody>
      </p:sp>
      <p:grpSp>
        <p:nvGrpSpPr>
          <p:cNvPr id="17412" name="Group 4"/>
          <p:cNvGrpSpPr>
            <a:grpSpLocks/>
          </p:cNvGrpSpPr>
          <p:nvPr/>
        </p:nvGrpSpPr>
        <p:grpSpPr bwMode="auto">
          <a:xfrm>
            <a:off x="2286000" y="2819400"/>
            <a:ext cx="4419600" cy="3124200"/>
            <a:chOff x="1248" y="816"/>
            <a:chExt cx="3408" cy="2592"/>
          </a:xfrm>
        </p:grpSpPr>
        <p:sp>
          <p:nvSpPr>
            <p:cNvPr id="17438" name="Rectangle 5"/>
            <p:cNvSpPr>
              <a:spLocks noChangeArrowheads="1"/>
            </p:cNvSpPr>
            <p:nvPr/>
          </p:nvSpPr>
          <p:spPr bwMode="auto">
            <a:xfrm>
              <a:off x="1248" y="816"/>
              <a:ext cx="3408" cy="259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 dirty="0"/>
            </a:p>
          </p:txBody>
        </p:sp>
        <p:sp>
          <p:nvSpPr>
            <p:cNvPr id="17439" name="Line 6"/>
            <p:cNvSpPr>
              <a:spLocks noChangeShapeType="1"/>
            </p:cNvSpPr>
            <p:nvPr/>
          </p:nvSpPr>
          <p:spPr bwMode="auto">
            <a:xfrm>
              <a:off x="2976" y="816"/>
              <a:ext cx="1" cy="25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7440" name="Line 7"/>
            <p:cNvSpPr>
              <a:spLocks noChangeShapeType="1"/>
            </p:cNvSpPr>
            <p:nvPr/>
          </p:nvSpPr>
          <p:spPr bwMode="auto">
            <a:xfrm>
              <a:off x="1248" y="2112"/>
              <a:ext cx="3408" cy="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7441" name="Line 8"/>
            <p:cNvSpPr>
              <a:spLocks noChangeShapeType="1"/>
            </p:cNvSpPr>
            <p:nvPr/>
          </p:nvSpPr>
          <p:spPr bwMode="auto">
            <a:xfrm>
              <a:off x="2112" y="816"/>
              <a:ext cx="1" cy="25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7442" name="Line 9"/>
            <p:cNvSpPr>
              <a:spLocks noChangeShapeType="1"/>
            </p:cNvSpPr>
            <p:nvPr/>
          </p:nvSpPr>
          <p:spPr bwMode="auto">
            <a:xfrm>
              <a:off x="3792" y="816"/>
              <a:ext cx="1" cy="25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7443" name="Line 10"/>
            <p:cNvSpPr>
              <a:spLocks noChangeShapeType="1"/>
            </p:cNvSpPr>
            <p:nvPr/>
          </p:nvSpPr>
          <p:spPr bwMode="auto">
            <a:xfrm>
              <a:off x="1248" y="1440"/>
              <a:ext cx="3408" cy="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7444" name="Line 11"/>
            <p:cNvSpPr>
              <a:spLocks noChangeShapeType="1"/>
            </p:cNvSpPr>
            <p:nvPr/>
          </p:nvSpPr>
          <p:spPr bwMode="auto">
            <a:xfrm>
              <a:off x="1248" y="2736"/>
              <a:ext cx="3408" cy="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17413" name="Line 16"/>
          <p:cNvSpPr>
            <a:spLocks noChangeShapeType="1"/>
          </p:cNvSpPr>
          <p:nvPr/>
        </p:nvSpPr>
        <p:spPr bwMode="auto">
          <a:xfrm>
            <a:off x="4495800" y="6096000"/>
            <a:ext cx="2209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7414" name="Line 17"/>
          <p:cNvSpPr>
            <a:spLocks noChangeShapeType="1"/>
          </p:cNvSpPr>
          <p:nvPr/>
        </p:nvSpPr>
        <p:spPr bwMode="auto">
          <a:xfrm>
            <a:off x="6858000" y="3581400"/>
            <a:ext cx="0" cy="1524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7415" name="Text Box 21"/>
          <p:cNvSpPr txBox="1">
            <a:spLocks noChangeArrowheads="1"/>
          </p:cNvSpPr>
          <p:nvPr/>
        </p:nvSpPr>
        <p:spPr bwMode="auto">
          <a:xfrm>
            <a:off x="5410200" y="6019801"/>
            <a:ext cx="32092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a</a:t>
            </a:r>
          </a:p>
        </p:txBody>
      </p:sp>
      <p:sp>
        <p:nvSpPr>
          <p:cNvPr id="17416" name="Text Box 22"/>
          <p:cNvSpPr txBox="1">
            <a:spLocks noChangeArrowheads="1"/>
          </p:cNvSpPr>
          <p:nvPr/>
        </p:nvSpPr>
        <p:spPr bwMode="auto">
          <a:xfrm>
            <a:off x="6858000" y="4114801"/>
            <a:ext cx="33855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d</a:t>
            </a:r>
          </a:p>
        </p:txBody>
      </p:sp>
      <p:sp>
        <p:nvSpPr>
          <p:cNvPr id="17417" name="Text Box 23"/>
          <p:cNvSpPr txBox="1">
            <a:spLocks noChangeArrowheads="1"/>
          </p:cNvSpPr>
          <p:nvPr/>
        </p:nvSpPr>
        <p:spPr bwMode="auto">
          <a:xfrm>
            <a:off x="2362200" y="2971801"/>
            <a:ext cx="466407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800" dirty="0"/>
              <a:t>    1          X          0          X</a:t>
            </a:r>
          </a:p>
        </p:txBody>
      </p:sp>
      <p:sp>
        <p:nvSpPr>
          <p:cNvPr id="17418" name="Text Box 24"/>
          <p:cNvSpPr txBox="1">
            <a:spLocks noChangeArrowheads="1"/>
          </p:cNvSpPr>
          <p:nvPr/>
        </p:nvSpPr>
        <p:spPr bwMode="auto">
          <a:xfrm>
            <a:off x="2362200" y="3748088"/>
            <a:ext cx="41148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800" dirty="0"/>
              <a:t>    1          1           0          1</a:t>
            </a:r>
          </a:p>
        </p:txBody>
      </p:sp>
      <p:sp>
        <p:nvSpPr>
          <p:cNvPr id="17419" name="Text Box 25"/>
          <p:cNvSpPr txBox="1">
            <a:spLocks noChangeArrowheads="1"/>
          </p:cNvSpPr>
          <p:nvPr/>
        </p:nvSpPr>
        <p:spPr bwMode="auto">
          <a:xfrm>
            <a:off x="2362200" y="4495800"/>
            <a:ext cx="41148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800" dirty="0"/>
              <a:t>    0          1           1          0</a:t>
            </a:r>
          </a:p>
        </p:txBody>
      </p:sp>
      <p:sp>
        <p:nvSpPr>
          <p:cNvPr id="17420" name="Text Box 26"/>
          <p:cNvSpPr txBox="1">
            <a:spLocks noChangeArrowheads="1"/>
          </p:cNvSpPr>
          <p:nvPr/>
        </p:nvSpPr>
        <p:spPr bwMode="auto">
          <a:xfrm>
            <a:off x="2362200" y="5257800"/>
            <a:ext cx="41148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800" dirty="0"/>
              <a:t>    1          1           0          X</a:t>
            </a:r>
          </a:p>
        </p:txBody>
      </p:sp>
      <p:sp>
        <p:nvSpPr>
          <p:cNvPr id="17421" name="Text Box 28"/>
          <p:cNvSpPr txBox="1">
            <a:spLocks noChangeArrowheads="1"/>
          </p:cNvSpPr>
          <p:nvPr/>
        </p:nvSpPr>
        <p:spPr bwMode="auto">
          <a:xfrm>
            <a:off x="2286000" y="2819401"/>
            <a:ext cx="43434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 dirty="0">
                <a:solidFill>
                  <a:srgbClr val="FF0066"/>
                </a:solidFill>
              </a:rPr>
              <a:t> 0                      4                       12                    8 </a:t>
            </a:r>
          </a:p>
        </p:txBody>
      </p:sp>
      <p:sp>
        <p:nvSpPr>
          <p:cNvPr id="17422" name="Text Box 29"/>
          <p:cNvSpPr txBox="1">
            <a:spLocks noChangeArrowheads="1"/>
          </p:cNvSpPr>
          <p:nvPr/>
        </p:nvSpPr>
        <p:spPr bwMode="auto">
          <a:xfrm>
            <a:off x="2286000" y="3581401"/>
            <a:ext cx="43434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 dirty="0">
                <a:solidFill>
                  <a:srgbClr val="FF0066"/>
                </a:solidFill>
              </a:rPr>
              <a:t> 1                      5                       13                    9</a:t>
            </a:r>
          </a:p>
        </p:txBody>
      </p:sp>
      <p:sp>
        <p:nvSpPr>
          <p:cNvPr id="17423" name="Text Box 30"/>
          <p:cNvSpPr txBox="1">
            <a:spLocks noChangeArrowheads="1"/>
          </p:cNvSpPr>
          <p:nvPr/>
        </p:nvSpPr>
        <p:spPr bwMode="auto">
          <a:xfrm>
            <a:off x="2286000" y="4419601"/>
            <a:ext cx="43434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 dirty="0">
                <a:solidFill>
                  <a:srgbClr val="FF0066"/>
                </a:solidFill>
              </a:rPr>
              <a:t> 3                        7                     15                    11</a:t>
            </a:r>
          </a:p>
        </p:txBody>
      </p:sp>
      <p:sp>
        <p:nvSpPr>
          <p:cNvPr id="17424" name="Text Box 31"/>
          <p:cNvSpPr txBox="1">
            <a:spLocks noChangeArrowheads="1"/>
          </p:cNvSpPr>
          <p:nvPr/>
        </p:nvSpPr>
        <p:spPr bwMode="auto">
          <a:xfrm>
            <a:off x="2286000" y="5181601"/>
            <a:ext cx="43434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 dirty="0">
                <a:solidFill>
                  <a:srgbClr val="FF0066"/>
                </a:solidFill>
              </a:rPr>
              <a:t> 2                      6                       14                     10 </a:t>
            </a:r>
          </a:p>
        </p:txBody>
      </p:sp>
      <p:cxnSp>
        <p:nvCxnSpPr>
          <p:cNvPr id="29" name="Straight Connector 28"/>
          <p:cNvCxnSpPr>
            <a:cxnSpLocks noChangeShapeType="1"/>
          </p:cNvCxnSpPr>
          <p:nvPr/>
        </p:nvCxnSpPr>
        <p:spPr bwMode="auto">
          <a:xfrm flipH="1" flipV="1">
            <a:off x="1828800" y="2438400"/>
            <a:ext cx="457200" cy="3810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7426" name="TextBox 29"/>
          <p:cNvSpPr txBox="1">
            <a:spLocks noChangeArrowheads="1"/>
          </p:cNvSpPr>
          <p:nvPr/>
        </p:nvSpPr>
        <p:spPr bwMode="auto">
          <a:xfrm>
            <a:off x="1981201" y="2057402"/>
            <a:ext cx="47481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ab</a:t>
            </a:r>
          </a:p>
        </p:txBody>
      </p:sp>
      <p:sp>
        <p:nvSpPr>
          <p:cNvPr id="17427" name="TextBox 30"/>
          <p:cNvSpPr txBox="1">
            <a:spLocks noChangeArrowheads="1"/>
          </p:cNvSpPr>
          <p:nvPr/>
        </p:nvSpPr>
        <p:spPr bwMode="auto">
          <a:xfrm>
            <a:off x="2667001" y="2362202"/>
            <a:ext cx="49244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00</a:t>
            </a:r>
          </a:p>
        </p:txBody>
      </p:sp>
      <p:sp>
        <p:nvSpPr>
          <p:cNvPr id="17428" name="TextBox 31"/>
          <p:cNvSpPr txBox="1">
            <a:spLocks noChangeArrowheads="1"/>
          </p:cNvSpPr>
          <p:nvPr/>
        </p:nvSpPr>
        <p:spPr bwMode="auto">
          <a:xfrm>
            <a:off x="3698877" y="2362202"/>
            <a:ext cx="49244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01</a:t>
            </a:r>
          </a:p>
        </p:txBody>
      </p:sp>
      <p:sp>
        <p:nvSpPr>
          <p:cNvPr id="17429" name="TextBox 32"/>
          <p:cNvSpPr txBox="1">
            <a:spLocks noChangeArrowheads="1"/>
          </p:cNvSpPr>
          <p:nvPr/>
        </p:nvSpPr>
        <p:spPr bwMode="auto">
          <a:xfrm>
            <a:off x="4800602" y="2362202"/>
            <a:ext cx="48102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11</a:t>
            </a:r>
          </a:p>
        </p:txBody>
      </p:sp>
      <p:sp>
        <p:nvSpPr>
          <p:cNvPr id="17430" name="TextBox 33"/>
          <p:cNvSpPr txBox="1">
            <a:spLocks noChangeArrowheads="1"/>
          </p:cNvSpPr>
          <p:nvPr/>
        </p:nvSpPr>
        <p:spPr bwMode="auto">
          <a:xfrm>
            <a:off x="5943602" y="2362202"/>
            <a:ext cx="49244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10</a:t>
            </a:r>
          </a:p>
        </p:txBody>
      </p:sp>
      <p:sp>
        <p:nvSpPr>
          <p:cNvPr id="17431" name="TextBox 34"/>
          <p:cNvSpPr txBox="1">
            <a:spLocks noChangeArrowheads="1"/>
          </p:cNvSpPr>
          <p:nvPr/>
        </p:nvSpPr>
        <p:spPr bwMode="auto">
          <a:xfrm>
            <a:off x="1371601" y="2514602"/>
            <a:ext cx="47481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cd</a:t>
            </a:r>
          </a:p>
        </p:txBody>
      </p:sp>
      <p:sp>
        <p:nvSpPr>
          <p:cNvPr id="17432" name="TextBox 35"/>
          <p:cNvSpPr txBox="1">
            <a:spLocks noChangeArrowheads="1"/>
          </p:cNvSpPr>
          <p:nvPr/>
        </p:nvSpPr>
        <p:spPr bwMode="auto">
          <a:xfrm>
            <a:off x="1717677" y="2971802"/>
            <a:ext cx="49244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00</a:t>
            </a:r>
          </a:p>
        </p:txBody>
      </p:sp>
      <p:sp>
        <p:nvSpPr>
          <p:cNvPr id="17433" name="TextBox 36"/>
          <p:cNvSpPr txBox="1">
            <a:spLocks noChangeArrowheads="1"/>
          </p:cNvSpPr>
          <p:nvPr/>
        </p:nvSpPr>
        <p:spPr bwMode="auto">
          <a:xfrm>
            <a:off x="1752602" y="3733802"/>
            <a:ext cx="49244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01</a:t>
            </a:r>
          </a:p>
        </p:txBody>
      </p:sp>
      <p:sp>
        <p:nvSpPr>
          <p:cNvPr id="17434" name="TextBox 37"/>
          <p:cNvSpPr txBox="1">
            <a:spLocks noChangeArrowheads="1"/>
          </p:cNvSpPr>
          <p:nvPr/>
        </p:nvSpPr>
        <p:spPr bwMode="auto">
          <a:xfrm>
            <a:off x="1752602" y="4414838"/>
            <a:ext cx="48102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11</a:t>
            </a:r>
          </a:p>
        </p:txBody>
      </p:sp>
      <p:sp>
        <p:nvSpPr>
          <p:cNvPr id="17435" name="TextBox 38"/>
          <p:cNvSpPr txBox="1">
            <a:spLocks noChangeArrowheads="1"/>
          </p:cNvSpPr>
          <p:nvPr/>
        </p:nvSpPr>
        <p:spPr bwMode="auto">
          <a:xfrm>
            <a:off x="1752602" y="5253038"/>
            <a:ext cx="49244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10</a:t>
            </a:r>
          </a:p>
        </p:txBody>
      </p:sp>
      <p:sp>
        <p:nvSpPr>
          <p:cNvPr id="17436" name="Text Box 3"/>
          <p:cNvSpPr txBox="1">
            <a:spLocks noChangeArrowheads="1"/>
          </p:cNvSpPr>
          <p:nvPr/>
        </p:nvSpPr>
        <p:spPr bwMode="auto">
          <a:xfrm>
            <a:off x="0" y="1196975"/>
            <a:ext cx="5384616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Given  </a:t>
            </a:r>
            <a:r>
              <a:rPr lang="en-US" altLang="en-US" sz="2400" dirty="0">
                <a:latin typeface="Monotype Corsiva" pitchFamily="66" charset="0"/>
              </a:rPr>
              <a:t>R</a:t>
            </a:r>
            <a:r>
              <a:rPr lang="en-US" altLang="en-US" sz="2400" dirty="0"/>
              <a:t>(a,b,c,d)  = Σm (3, 11, 12, 13, 14)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            </a:t>
            </a:r>
            <a:r>
              <a:rPr lang="en-US" altLang="en-US" sz="2400" dirty="0">
                <a:latin typeface="Monotype Corsiva" pitchFamily="66" charset="0"/>
              </a:rPr>
              <a:t>D</a:t>
            </a:r>
            <a:r>
              <a:rPr lang="en-US" altLang="en-US" sz="2400" dirty="0"/>
              <a:t> (a,b,c,d)= Σm (4, 8, 10)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 dirty="0"/>
          </a:p>
        </p:txBody>
      </p:sp>
      <p:sp>
        <p:nvSpPr>
          <p:cNvPr id="29724" name="TextBox 2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 bwMode="auto">
          <a:xfrm>
            <a:off x="5456238" y="1130301"/>
            <a:ext cx="3532442" cy="1384995"/>
          </a:xfrm>
          <a:prstGeom prst="rect">
            <a:avLst/>
          </a:prstGeom>
          <a:blipFill rotWithShape="1">
            <a:blip r:embed="rId2"/>
            <a:stretch>
              <a:fillRect l="-1724" t="-2193" r="-1207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defRPr/>
            </a:pPr>
            <a:r>
              <a:rPr lang="en-US" dirty="0">
                <a:noFill/>
              </a:rPr>
              <a:t> 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ext Box 2"/>
          <p:cNvSpPr txBox="1">
            <a:spLocks noChangeArrowheads="1"/>
          </p:cNvSpPr>
          <p:nvPr/>
        </p:nvSpPr>
        <p:spPr bwMode="auto">
          <a:xfrm>
            <a:off x="152400" y="609601"/>
            <a:ext cx="8991600" cy="64325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400" dirty="0"/>
              <a:t>Prime Implicates: </a:t>
            </a:r>
          </a:p>
          <a:p>
            <a:pPr eaLnBrk="1" hangingPunct="1">
              <a:spcBef>
                <a:spcPct val="50000"/>
              </a:spcBef>
              <a:buNone/>
            </a:pPr>
            <a:r>
              <a:rPr lang="en-US" altLang="en-US" sz="2400" dirty="0"/>
              <a:t>ΠM(0,8), ΠM(11,15), ΠM(12,13,14,15), ΠM(6,14)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80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/>
              <a:t>Q: Which of the following is a not an essential prime implicate?</a:t>
            </a:r>
          </a:p>
          <a:p>
            <a:pPr eaLnBrk="1" hangingPunct="1">
              <a:spcBef>
                <a:spcPct val="0"/>
              </a:spcBef>
              <a:buFontTx/>
              <a:buAutoNum type="alphaUcPeriod"/>
            </a:pPr>
            <a:r>
              <a:rPr lang="en-US" altLang="en-US" sz="2800" dirty="0"/>
              <a:t> ΠM(0,8)</a:t>
            </a:r>
          </a:p>
          <a:p>
            <a:pPr eaLnBrk="1" hangingPunct="1">
              <a:spcBef>
                <a:spcPct val="0"/>
              </a:spcBef>
              <a:buFontTx/>
              <a:buAutoNum type="alphaUcPeriod"/>
            </a:pPr>
            <a:r>
              <a:rPr lang="en-US" altLang="en-US" sz="2800" dirty="0"/>
              <a:t> ΠM(11,15)</a:t>
            </a:r>
          </a:p>
          <a:p>
            <a:pPr eaLnBrk="1" hangingPunct="1">
              <a:spcBef>
                <a:spcPct val="0"/>
              </a:spcBef>
              <a:buFontTx/>
              <a:buAutoNum type="alphaUcPeriod"/>
            </a:pPr>
            <a:r>
              <a:rPr lang="en-US" altLang="en-US" sz="2800" dirty="0"/>
              <a:t> ΠM(12,13,14,15)</a:t>
            </a:r>
          </a:p>
          <a:p>
            <a:pPr eaLnBrk="1" hangingPunct="1">
              <a:spcBef>
                <a:spcPct val="0"/>
              </a:spcBef>
              <a:buFontTx/>
              <a:buAutoNum type="alphaUcPeriod"/>
            </a:pPr>
            <a:r>
              <a:rPr lang="en-US" altLang="en-US" sz="2800" dirty="0"/>
              <a:t> ΠM(6,14)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800" dirty="0"/>
          </a:p>
          <a:p>
            <a:pPr eaLnBrk="1" hangingPunct="1">
              <a:spcBef>
                <a:spcPct val="0"/>
              </a:spcBef>
              <a:buFontTx/>
              <a:buAutoNum type="alphaUcPeriod"/>
            </a:pPr>
            <a:endParaRPr lang="en-US" altLang="en-US" sz="2800" dirty="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800" dirty="0"/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en-US" sz="2400" dirty="0"/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en-US" sz="2400" dirty="0"/>
          </a:p>
        </p:txBody>
      </p:sp>
      <p:sp>
        <p:nvSpPr>
          <p:cNvPr id="18435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7162800" y="6248400"/>
            <a:ext cx="19050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48E35F6F-E1C9-4157-AA8F-F4002B4B2EA6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8</a:t>
            </a:fld>
            <a:endParaRPr lang="en-US" altLang="en-US" sz="1400" dirty="0"/>
          </a:p>
        </p:txBody>
      </p:sp>
      <p:grpSp>
        <p:nvGrpSpPr>
          <p:cNvPr id="18436" name="Group 3"/>
          <p:cNvGrpSpPr>
            <a:grpSpLocks/>
          </p:cNvGrpSpPr>
          <p:nvPr/>
        </p:nvGrpSpPr>
        <p:grpSpPr bwMode="auto">
          <a:xfrm>
            <a:off x="3124200" y="2455864"/>
            <a:ext cx="5824954" cy="4424065"/>
            <a:chOff x="1371600" y="2057400"/>
            <a:chExt cx="5824954" cy="4424065"/>
          </a:xfrm>
        </p:grpSpPr>
        <p:grpSp>
          <p:nvGrpSpPr>
            <p:cNvPr id="18437" name="Group 4"/>
            <p:cNvGrpSpPr>
              <a:grpSpLocks/>
            </p:cNvGrpSpPr>
            <p:nvPr/>
          </p:nvGrpSpPr>
          <p:grpSpPr bwMode="auto">
            <a:xfrm>
              <a:off x="2286000" y="2819400"/>
              <a:ext cx="4419600" cy="3124200"/>
              <a:chOff x="1248" y="816"/>
              <a:chExt cx="3408" cy="2592"/>
            </a:xfrm>
          </p:grpSpPr>
          <p:sp>
            <p:nvSpPr>
              <p:cNvPr id="18461" name="Rectangle 5"/>
              <p:cNvSpPr>
                <a:spLocks noChangeArrowheads="1"/>
              </p:cNvSpPr>
              <p:nvPr/>
            </p:nvSpPr>
            <p:spPr bwMode="auto">
              <a:xfrm>
                <a:off x="1248" y="816"/>
                <a:ext cx="3408" cy="2592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2400" dirty="0"/>
              </a:p>
            </p:txBody>
          </p:sp>
          <p:sp>
            <p:nvSpPr>
              <p:cNvPr id="18462" name="Line 6"/>
              <p:cNvSpPr>
                <a:spLocks noChangeShapeType="1"/>
              </p:cNvSpPr>
              <p:nvPr/>
            </p:nvSpPr>
            <p:spPr bwMode="auto">
              <a:xfrm>
                <a:off x="2976" y="816"/>
                <a:ext cx="1" cy="25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8463" name="Line 7"/>
              <p:cNvSpPr>
                <a:spLocks noChangeShapeType="1"/>
              </p:cNvSpPr>
              <p:nvPr/>
            </p:nvSpPr>
            <p:spPr bwMode="auto">
              <a:xfrm>
                <a:off x="1248" y="2112"/>
                <a:ext cx="3408" cy="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8464" name="Line 8"/>
              <p:cNvSpPr>
                <a:spLocks noChangeShapeType="1"/>
              </p:cNvSpPr>
              <p:nvPr/>
            </p:nvSpPr>
            <p:spPr bwMode="auto">
              <a:xfrm>
                <a:off x="2112" y="816"/>
                <a:ext cx="1" cy="25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8465" name="Line 9"/>
              <p:cNvSpPr>
                <a:spLocks noChangeShapeType="1"/>
              </p:cNvSpPr>
              <p:nvPr/>
            </p:nvSpPr>
            <p:spPr bwMode="auto">
              <a:xfrm>
                <a:off x="3792" y="816"/>
                <a:ext cx="1" cy="25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8466" name="Line 10"/>
              <p:cNvSpPr>
                <a:spLocks noChangeShapeType="1"/>
              </p:cNvSpPr>
              <p:nvPr/>
            </p:nvSpPr>
            <p:spPr bwMode="auto">
              <a:xfrm>
                <a:off x="1248" y="1440"/>
                <a:ext cx="3408" cy="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8467" name="Line 11"/>
              <p:cNvSpPr>
                <a:spLocks noChangeShapeType="1"/>
              </p:cNvSpPr>
              <p:nvPr/>
            </p:nvSpPr>
            <p:spPr bwMode="auto">
              <a:xfrm>
                <a:off x="1248" y="2736"/>
                <a:ext cx="3408" cy="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</p:grpSp>
        <p:sp>
          <p:nvSpPr>
            <p:cNvPr id="18438" name="Line 16"/>
            <p:cNvSpPr>
              <a:spLocks noChangeShapeType="1"/>
            </p:cNvSpPr>
            <p:nvPr/>
          </p:nvSpPr>
          <p:spPr bwMode="auto">
            <a:xfrm>
              <a:off x="4495800" y="6096000"/>
              <a:ext cx="22098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439" name="Line 17"/>
            <p:cNvSpPr>
              <a:spLocks noChangeShapeType="1"/>
            </p:cNvSpPr>
            <p:nvPr/>
          </p:nvSpPr>
          <p:spPr bwMode="auto">
            <a:xfrm>
              <a:off x="6858000" y="3581400"/>
              <a:ext cx="0" cy="1524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440" name="Text Box 21"/>
            <p:cNvSpPr txBox="1">
              <a:spLocks noChangeArrowheads="1"/>
            </p:cNvSpPr>
            <p:nvPr/>
          </p:nvSpPr>
          <p:spPr bwMode="auto">
            <a:xfrm>
              <a:off x="5410200" y="6019800"/>
              <a:ext cx="320922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a</a:t>
              </a:r>
            </a:p>
          </p:txBody>
        </p:sp>
        <p:sp>
          <p:nvSpPr>
            <p:cNvPr id="18441" name="Text Box 22"/>
            <p:cNvSpPr txBox="1">
              <a:spLocks noChangeArrowheads="1"/>
            </p:cNvSpPr>
            <p:nvPr/>
          </p:nvSpPr>
          <p:spPr bwMode="auto">
            <a:xfrm>
              <a:off x="6858000" y="4114800"/>
              <a:ext cx="338554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d</a:t>
              </a:r>
            </a:p>
          </p:txBody>
        </p:sp>
        <p:sp>
          <p:nvSpPr>
            <p:cNvPr id="18442" name="Text Box 23"/>
            <p:cNvSpPr txBox="1">
              <a:spLocks noChangeArrowheads="1"/>
            </p:cNvSpPr>
            <p:nvPr/>
          </p:nvSpPr>
          <p:spPr bwMode="auto">
            <a:xfrm>
              <a:off x="2362200" y="2971800"/>
              <a:ext cx="411480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2800" dirty="0"/>
                <a:t>    0          1          0          X</a:t>
              </a:r>
            </a:p>
          </p:txBody>
        </p:sp>
        <p:sp>
          <p:nvSpPr>
            <p:cNvPr id="18443" name="Text Box 24"/>
            <p:cNvSpPr txBox="1">
              <a:spLocks noChangeArrowheads="1"/>
            </p:cNvSpPr>
            <p:nvPr/>
          </p:nvSpPr>
          <p:spPr bwMode="auto">
            <a:xfrm>
              <a:off x="2362200" y="3748088"/>
              <a:ext cx="411480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2800" dirty="0"/>
                <a:t>    1          1           0         1</a:t>
              </a:r>
            </a:p>
          </p:txBody>
        </p:sp>
        <p:sp>
          <p:nvSpPr>
            <p:cNvPr id="18444" name="Text Box 25"/>
            <p:cNvSpPr txBox="1">
              <a:spLocks noChangeArrowheads="1"/>
            </p:cNvSpPr>
            <p:nvPr/>
          </p:nvSpPr>
          <p:spPr bwMode="auto">
            <a:xfrm>
              <a:off x="2362200" y="4495800"/>
              <a:ext cx="411480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2800" dirty="0"/>
                <a:t>    1          1           0          0</a:t>
              </a:r>
            </a:p>
          </p:txBody>
        </p:sp>
        <p:sp>
          <p:nvSpPr>
            <p:cNvPr id="18445" name="Text Box 26"/>
            <p:cNvSpPr txBox="1">
              <a:spLocks noChangeArrowheads="1"/>
            </p:cNvSpPr>
            <p:nvPr/>
          </p:nvSpPr>
          <p:spPr bwMode="auto">
            <a:xfrm>
              <a:off x="2362200" y="5257800"/>
              <a:ext cx="411480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2800" dirty="0"/>
                <a:t>    1          X           0         1</a:t>
              </a:r>
            </a:p>
          </p:txBody>
        </p:sp>
        <p:sp>
          <p:nvSpPr>
            <p:cNvPr id="18446" name="Text Box 28"/>
            <p:cNvSpPr txBox="1">
              <a:spLocks noChangeArrowheads="1"/>
            </p:cNvSpPr>
            <p:nvPr/>
          </p:nvSpPr>
          <p:spPr bwMode="auto">
            <a:xfrm>
              <a:off x="2286000" y="2819400"/>
              <a:ext cx="4343400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400" dirty="0">
                  <a:solidFill>
                    <a:srgbClr val="FF0066"/>
                  </a:solidFill>
                </a:rPr>
                <a:t> 0                      4                       12                    8 </a:t>
              </a:r>
            </a:p>
          </p:txBody>
        </p:sp>
        <p:sp>
          <p:nvSpPr>
            <p:cNvPr id="18447" name="Text Box 29"/>
            <p:cNvSpPr txBox="1">
              <a:spLocks noChangeArrowheads="1"/>
            </p:cNvSpPr>
            <p:nvPr/>
          </p:nvSpPr>
          <p:spPr bwMode="auto">
            <a:xfrm>
              <a:off x="2286000" y="3581400"/>
              <a:ext cx="4343400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400" dirty="0">
                  <a:solidFill>
                    <a:srgbClr val="FF0066"/>
                  </a:solidFill>
                </a:rPr>
                <a:t> 1                      5                       13                    9</a:t>
              </a:r>
            </a:p>
          </p:txBody>
        </p:sp>
        <p:sp>
          <p:nvSpPr>
            <p:cNvPr id="18448" name="Text Box 30"/>
            <p:cNvSpPr txBox="1">
              <a:spLocks noChangeArrowheads="1"/>
            </p:cNvSpPr>
            <p:nvPr/>
          </p:nvSpPr>
          <p:spPr bwMode="auto">
            <a:xfrm>
              <a:off x="2286000" y="4419600"/>
              <a:ext cx="4343400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400" dirty="0">
                  <a:solidFill>
                    <a:srgbClr val="FF0066"/>
                  </a:solidFill>
                </a:rPr>
                <a:t> 3                        7                     15                    11</a:t>
              </a:r>
            </a:p>
          </p:txBody>
        </p:sp>
        <p:sp>
          <p:nvSpPr>
            <p:cNvPr id="18449" name="Text Box 31"/>
            <p:cNvSpPr txBox="1">
              <a:spLocks noChangeArrowheads="1"/>
            </p:cNvSpPr>
            <p:nvPr/>
          </p:nvSpPr>
          <p:spPr bwMode="auto">
            <a:xfrm>
              <a:off x="2286000" y="5181600"/>
              <a:ext cx="4343400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400" dirty="0">
                  <a:solidFill>
                    <a:srgbClr val="FF0066"/>
                  </a:solidFill>
                </a:rPr>
                <a:t> 2                      6                       14                     10 </a:t>
              </a:r>
            </a:p>
          </p:txBody>
        </p:sp>
        <p:cxnSp>
          <p:nvCxnSpPr>
            <p:cNvPr id="18" name="Straight Connector 17"/>
            <p:cNvCxnSpPr>
              <a:cxnSpLocks noChangeShapeType="1"/>
            </p:cNvCxnSpPr>
            <p:nvPr/>
          </p:nvCxnSpPr>
          <p:spPr bwMode="auto">
            <a:xfrm flipH="1" flipV="1">
              <a:off x="1828800" y="2438400"/>
              <a:ext cx="457200" cy="381000"/>
            </a:xfrm>
            <a:prstGeom prst="line">
              <a:avLst/>
            </a:prstGeom>
            <a:noFill/>
            <a:ln w="25400">
              <a:solidFill>
                <a:schemeClr val="accent1"/>
              </a:solidFill>
              <a:round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8451" name="TextBox 18"/>
            <p:cNvSpPr txBox="1">
              <a:spLocks noChangeArrowheads="1"/>
            </p:cNvSpPr>
            <p:nvPr/>
          </p:nvSpPr>
          <p:spPr bwMode="auto">
            <a:xfrm>
              <a:off x="1981200" y="2057400"/>
              <a:ext cx="47481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ab</a:t>
              </a:r>
            </a:p>
          </p:txBody>
        </p:sp>
        <p:sp>
          <p:nvSpPr>
            <p:cNvPr id="18452" name="TextBox 19"/>
            <p:cNvSpPr txBox="1">
              <a:spLocks noChangeArrowheads="1"/>
            </p:cNvSpPr>
            <p:nvPr/>
          </p:nvSpPr>
          <p:spPr bwMode="auto">
            <a:xfrm>
              <a:off x="2667000" y="2362200"/>
              <a:ext cx="492443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00</a:t>
              </a:r>
            </a:p>
          </p:txBody>
        </p:sp>
        <p:sp>
          <p:nvSpPr>
            <p:cNvPr id="18453" name="TextBox 20"/>
            <p:cNvSpPr txBox="1">
              <a:spLocks noChangeArrowheads="1"/>
            </p:cNvSpPr>
            <p:nvPr/>
          </p:nvSpPr>
          <p:spPr bwMode="auto">
            <a:xfrm>
              <a:off x="3698557" y="2362200"/>
              <a:ext cx="492443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01</a:t>
              </a:r>
            </a:p>
          </p:txBody>
        </p:sp>
        <p:sp>
          <p:nvSpPr>
            <p:cNvPr id="18454" name="TextBox 21"/>
            <p:cNvSpPr txBox="1">
              <a:spLocks noChangeArrowheads="1"/>
            </p:cNvSpPr>
            <p:nvPr/>
          </p:nvSpPr>
          <p:spPr bwMode="auto">
            <a:xfrm>
              <a:off x="4800600" y="2362200"/>
              <a:ext cx="481029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11</a:t>
              </a:r>
            </a:p>
          </p:txBody>
        </p:sp>
        <p:sp>
          <p:nvSpPr>
            <p:cNvPr id="18455" name="TextBox 22"/>
            <p:cNvSpPr txBox="1">
              <a:spLocks noChangeArrowheads="1"/>
            </p:cNvSpPr>
            <p:nvPr/>
          </p:nvSpPr>
          <p:spPr bwMode="auto">
            <a:xfrm>
              <a:off x="5943600" y="2362200"/>
              <a:ext cx="492443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10</a:t>
              </a:r>
            </a:p>
          </p:txBody>
        </p:sp>
        <p:sp>
          <p:nvSpPr>
            <p:cNvPr id="18456" name="TextBox 23"/>
            <p:cNvSpPr txBox="1">
              <a:spLocks noChangeArrowheads="1"/>
            </p:cNvSpPr>
            <p:nvPr/>
          </p:nvSpPr>
          <p:spPr bwMode="auto">
            <a:xfrm>
              <a:off x="1371600" y="2514600"/>
              <a:ext cx="47481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cd</a:t>
              </a:r>
            </a:p>
          </p:txBody>
        </p:sp>
        <p:sp>
          <p:nvSpPr>
            <p:cNvPr id="18457" name="TextBox 24"/>
            <p:cNvSpPr txBox="1">
              <a:spLocks noChangeArrowheads="1"/>
            </p:cNvSpPr>
            <p:nvPr/>
          </p:nvSpPr>
          <p:spPr bwMode="auto">
            <a:xfrm>
              <a:off x="1717357" y="2971800"/>
              <a:ext cx="492443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00</a:t>
              </a:r>
            </a:p>
          </p:txBody>
        </p:sp>
        <p:sp>
          <p:nvSpPr>
            <p:cNvPr id="18458" name="TextBox 25"/>
            <p:cNvSpPr txBox="1">
              <a:spLocks noChangeArrowheads="1"/>
            </p:cNvSpPr>
            <p:nvPr/>
          </p:nvSpPr>
          <p:spPr bwMode="auto">
            <a:xfrm>
              <a:off x="1752600" y="3733800"/>
              <a:ext cx="492443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01</a:t>
              </a:r>
            </a:p>
          </p:txBody>
        </p:sp>
        <p:sp>
          <p:nvSpPr>
            <p:cNvPr id="18459" name="TextBox 26"/>
            <p:cNvSpPr txBox="1">
              <a:spLocks noChangeArrowheads="1"/>
            </p:cNvSpPr>
            <p:nvPr/>
          </p:nvSpPr>
          <p:spPr bwMode="auto">
            <a:xfrm>
              <a:off x="1752600" y="4415134"/>
              <a:ext cx="481029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11</a:t>
              </a:r>
            </a:p>
          </p:txBody>
        </p:sp>
        <p:sp>
          <p:nvSpPr>
            <p:cNvPr id="18460" name="TextBox 27"/>
            <p:cNvSpPr txBox="1">
              <a:spLocks noChangeArrowheads="1"/>
            </p:cNvSpPr>
            <p:nvPr/>
          </p:nvSpPr>
          <p:spPr bwMode="auto">
            <a:xfrm>
              <a:off x="1752600" y="5253334"/>
              <a:ext cx="492443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10</a:t>
              </a: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0"/>
            <a:ext cx="7315200" cy="609600"/>
          </a:xfrm>
        </p:spPr>
        <p:txBody>
          <a:bodyPr/>
          <a:lstStyle/>
          <a:p>
            <a:pPr eaLnBrk="1" hangingPunct="1"/>
            <a:r>
              <a:rPr lang="en-US" altLang="en-US" sz="2800" dirty="0"/>
              <a:t>Five variable K-map</a:t>
            </a:r>
          </a:p>
        </p:txBody>
      </p:sp>
      <p:grpSp>
        <p:nvGrpSpPr>
          <p:cNvPr id="20483" name="Group 3"/>
          <p:cNvGrpSpPr>
            <a:grpSpLocks/>
          </p:cNvGrpSpPr>
          <p:nvPr/>
        </p:nvGrpSpPr>
        <p:grpSpPr bwMode="auto">
          <a:xfrm>
            <a:off x="1030288" y="2130426"/>
            <a:ext cx="2500312" cy="1765300"/>
            <a:chOff x="1248" y="816"/>
            <a:chExt cx="3408" cy="2592"/>
          </a:xfrm>
        </p:grpSpPr>
        <p:sp>
          <p:nvSpPr>
            <p:cNvPr id="20549" name="Rectangle 4"/>
            <p:cNvSpPr>
              <a:spLocks noChangeArrowheads="1"/>
            </p:cNvSpPr>
            <p:nvPr/>
          </p:nvSpPr>
          <p:spPr bwMode="auto">
            <a:xfrm>
              <a:off x="1248" y="816"/>
              <a:ext cx="3408" cy="259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 dirty="0"/>
            </a:p>
          </p:txBody>
        </p:sp>
        <p:sp>
          <p:nvSpPr>
            <p:cNvPr id="20550" name="Line 5"/>
            <p:cNvSpPr>
              <a:spLocks noChangeShapeType="1"/>
            </p:cNvSpPr>
            <p:nvPr/>
          </p:nvSpPr>
          <p:spPr bwMode="auto">
            <a:xfrm>
              <a:off x="2976" y="816"/>
              <a:ext cx="1" cy="25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551" name="Line 6"/>
            <p:cNvSpPr>
              <a:spLocks noChangeShapeType="1"/>
            </p:cNvSpPr>
            <p:nvPr/>
          </p:nvSpPr>
          <p:spPr bwMode="auto">
            <a:xfrm>
              <a:off x="1248" y="2112"/>
              <a:ext cx="3408" cy="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552" name="Line 7"/>
            <p:cNvSpPr>
              <a:spLocks noChangeShapeType="1"/>
            </p:cNvSpPr>
            <p:nvPr/>
          </p:nvSpPr>
          <p:spPr bwMode="auto">
            <a:xfrm>
              <a:off x="2112" y="816"/>
              <a:ext cx="1" cy="25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553" name="Line 8"/>
            <p:cNvSpPr>
              <a:spLocks noChangeShapeType="1"/>
            </p:cNvSpPr>
            <p:nvPr/>
          </p:nvSpPr>
          <p:spPr bwMode="auto">
            <a:xfrm>
              <a:off x="3792" y="816"/>
              <a:ext cx="1" cy="25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554" name="Line 9"/>
            <p:cNvSpPr>
              <a:spLocks noChangeShapeType="1"/>
            </p:cNvSpPr>
            <p:nvPr/>
          </p:nvSpPr>
          <p:spPr bwMode="auto">
            <a:xfrm>
              <a:off x="1248" y="1440"/>
              <a:ext cx="3408" cy="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555" name="Line 10"/>
            <p:cNvSpPr>
              <a:spLocks noChangeShapeType="1"/>
            </p:cNvSpPr>
            <p:nvPr/>
          </p:nvSpPr>
          <p:spPr bwMode="auto">
            <a:xfrm>
              <a:off x="1248" y="2736"/>
              <a:ext cx="3408" cy="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20484" name="Text Box 11"/>
          <p:cNvSpPr txBox="1">
            <a:spLocks noChangeArrowheads="1"/>
          </p:cNvSpPr>
          <p:nvPr/>
        </p:nvSpPr>
        <p:spPr bwMode="auto">
          <a:xfrm>
            <a:off x="990602" y="2057401"/>
            <a:ext cx="245427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 dirty="0">
                <a:solidFill>
                  <a:srgbClr val="FF0066"/>
                </a:solidFill>
              </a:rPr>
              <a:t> 0            4            12           8</a:t>
            </a:r>
          </a:p>
        </p:txBody>
      </p:sp>
      <p:sp>
        <p:nvSpPr>
          <p:cNvPr id="20485" name="Line 15"/>
          <p:cNvSpPr>
            <a:spLocks noChangeShapeType="1"/>
          </p:cNvSpPr>
          <p:nvPr/>
        </p:nvSpPr>
        <p:spPr bwMode="auto">
          <a:xfrm>
            <a:off x="2279650" y="4025900"/>
            <a:ext cx="12509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0486" name="Line 16"/>
          <p:cNvSpPr>
            <a:spLocks noChangeShapeType="1"/>
          </p:cNvSpPr>
          <p:nvPr/>
        </p:nvSpPr>
        <p:spPr bwMode="auto">
          <a:xfrm>
            <a:off x="3659188" y="2560639"/>
            <a:ext cx="0" cy="8620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0487" name="Line 17"/>
          <p:cNvSpPr>
            <a:spLocks noChangeShapeType="1"/>
          </p:cNvSpPr>
          <p:nvPr/>
        </p:nvSpPr>
        <p:spPr bwMode="auto">
          <a:xfrm>
            <a:off x="1676400" y="2044700"/>
            <a:ext cx="116363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0488" name="Text Box 18"/>
          <p:cNvSpPr txBox="1">
            <a:spLocks noChangeArrowheads="1"/>
          </p:cNvSpPr>
          <p:nvPr/>
        </p:nvSpPr>
        <p:spPr bwMode="auto">
          <a:xfrm>
            <a:off x="2098676" y="1600202"/>
            <a:ext cx="32092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c</a:t>
            </a:r>
          </a:p>
        </p:txBody>
      </p:sp>
      <p:sp>
        <p:nvSpPr>
          <p:cNvPr id="20489" name="Text Box 19"/>
          <p:cNvSpPr txBox="1">
            <a:spLocks noChangeArrowheads="1"/>
          </p:cNvSpPr>
          <p:nvPr/>
        </p:nvSpPr>
        <p:spPr bwMode="auto">
          <a:xfrm>
            <a:off x="533400" y="3249614"/>
            <a:ext cx="33855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d</a:t>
            </a:r>
          </a:p>
        </p:txBody>
      </p:sp>
      <p:sp>
        <p:nvSpPr>
          <p:cNvPr id="20490" name="Text Box 20"/>
          <p:cNvSpPr txBox="1">
            <a:spLocks noChangeArrowheads="1"/>
          </p:cNvSpPr>
          <p:nvPr/>
        </p:nvSpPr>
        <p:spPr bwMode="auto">
          <a:xfrm>
            <a:off x="2882900" y="3962402"/>
            <a:ext cx="33855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b</a:t>
            </a:r>
          </a:p>
        </p:txBody>
      </p:sp>
      <p:sp>
        <p:nvSpPr>
          <p:cNvPr id="20491" name="Text Box 21"/>
          <p:cNvSpPr txBox="1">
            <a:spLocks noChangeArrowheads="1"/>
          </p:cNvSpPr>
          <p:nvPr/>
        </p:nvSpPr>
        <p:spPr bwMode="auto">
          <a:xfrm>
            <a:off x="3659189" y="2820989"/>
            <a:ext cx="32092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e</a:t>
            </a:r>
          </a:p>
        </p:txBody>
      </p:sp>
      <p:sp>
        <p:nvSpPr>
          <p:cNvPr id="20492" name="Line 26"/>
          <p:cNvSpPr>
            <a:spLocks noChangeShapeType="1"/>
          </p:cNvSpPr>
          <p:nvPr/>
        </p:nvSpPr>
        <p:spPr bwMode="auto">
          <a:xfrm>
            <a:off x="876300" y="3035301"/>
            <a:ext cx="0" cy="8604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0493" name="Text Box 28"/>
          <p:cNvSpPr txBox="1">
            <a:spLocks noChangeArrowheads="1"/>
          </p:cNvSpPr>
          <p:nvPr/>
        </p:nvSpPr>
        <p:spPr bwMode="auto">
          <a:xfrm>
            <a:off x="990602" y="2514601"/>
            <a:ext cx="245427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 dirty="0">
                <a:solidFill>
                  <a:srgbClr val="FF0066"/>
                </a:solidFill>
              </a:rPr>
              <a:t> 1            5            13           9</a:t>
            </a:r>
          </a:p>
        </p:txBody>
      </p:sp>
      <p:sp>
        <p:nvSpPr>
          <p:cNvPr id="20494" name="Text Box 29"/>
          <p:cNvSpPr txBox="1">
            <a:spLocks noChangeArrowheads="1"/>
          </p:cNvSpPr>
          <p:nvPr/>
        </p:nvSpPr>
        <p:spPr bwMode="auto">
          <a:xfrm>
            <a:off x="990602" y="2971801"/>
            <a:ext cx="245427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 dirty="0">
                <a:solidFill>
                  <a:srgbClr val="FF0066"/>
                </a:solidFill>
              </a:rPr>
              <a:t> 3            7            15         11</a:t>
            </a:r>
          </a:p>
        </p:txBody>
      </p:sp>
      <p:sp>
        <p:nvSpPr>
          <p:cNvPr id="20495" name="Text Box 30"/>
          <p:cNvSpPr txBox="1">
            <a:spLocks noChangeArrowheads="1"/>
          </p:cNvSpPr>
          <p:nvPr/>
        </p:nvSpPr>
        <p:spPr bwMode="auto">
          <a:xfrm>
            <a:off x="974727" y="3429001"/>
            <a:ext cx="245427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 dirty="0">
                <a:solidFill>
                  <a:srgbClr val="FF0066"/>
                </a:solidFill>
              </a:rPr>
              <a:t> 2             6           14         10</a:t>
            </a:r>
          </a:p>
        </p:txBody>
      </p:sp>
      <p:grpSp>
        <p:nvGrpSpPr>
          <p:cNvPr id="20496" name="Group 31"/>
          <p:cNvGrpSpPr>
            <a:grpSpLocks/>
          </p:cNvGrpSpPr>
          <p:nvPr/>
        </p:nvGrpSpPr>
        <p:grpSpPr bwMode="auto">
          <a:xfrm>
            <a:off x="5205413" y="2130426"/>
            <a:ext cx="2500312" cy="1765300"/>
            <a:chOff x="1248" y="816"/>
            <a:chExt cx="3408" cy="2592"/>
          </a:xfrm>
        </p:grpSpPr>
        <p:sp>
          <p:nvSpPr>
            <p:cNvPr id="20542" name="Rectangle 32"/>
            <p:cNvSpPr>
              <a:spLocks noChangeArrowheads="1"/>
            </p:cNvSpPr>
            <p:nvPr/>
          </p:nvSpPr>
          <p:spPr bwMode="auto">
            <a:xfrm>
              <a:off x="1248" y="816"/>
              <a:ext cx="3408" cy="259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 dirty="0"/>
            </a:p>
          </p:txBody>
        </p:sp>
        <p:sp>
          <p:nvSpPr>
            <p:cNvPr id="20543" name="Line 33"/>
            <p:cNvSpPr>
              <a:spLocks noChangeShapeType="1"/>
            </p:cNvSpPr>
            <p:nvPr/>
          </p:nvSpPr>
          <p:spPr bwMode="auto">
            <a:xfrm>
              <a:off x="2976" y="816"/>
              <a:ext cx="1" cy="25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544" name="Line 34"/>
            <p:cNvSpPr>
              <a:spLocks noChangeShapeType="1"/>
            </p:cNvSpPr>
            <p:nvPr/>
          </p:nvSpPr>
          <p:spPr bwMode="auto">
            <a:xfrm>
              <a:off x="1248" y="2112"/>
              <a:ext cx="3408" cy="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545" name="Line 35"/>
            <p:cNvSpPr>
              <a:spLocks noChangeShapeType="1"/>
            </p:cNvSpPr>
            <p:nvPr/>
          </p:nvSpPr>
          <p:spPr bwMode="auto">
            <a:xfrm>
              <a:off x="2112" y="816"/>
              <a:ext cx="1" cy="25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546" name="Line 36"/>
            <p:cNvSpPr>
              <a:spLocks noChangeShapeType="1"/>
            </p:cNvSpPr>
            <p:nvPr/>
          </p:nvSpPr>
          <p:spPr bwMode="auto">
            <a:xfrm>
              <a:off x="3792" y="816"/>
              <a:ext cx="1" cy="25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547" name="Line 37"/>
            <p:cNvSpPr>
              <a:spLocks noChangeShapeType="1"/>
            </p:cNvSpPr>
            <p:nvPr/>
          </p:nvSpPr>
          <p:spPr bwMode="auto">
            <a:xfrm>
              <a:off x="1248" y="1440"/>
              <a:ext cx="3408" cy="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548" name="Line 38"/>
            <p:cNvSpPr>
              <a:spLocks noChangeShapeType="1"/>
            </p:cNvSpPr>
            <p:nvPr/>
          </p:nvSpPr>
          <p:spPr bwMode="auto">
            <a:xfrm>
              <a:off x="1248" y="2736"/>
              <a:ext cx="3408" cy="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20497" name="Text Box 39"/>
          <p:cNvSpPr txBox="1">
            <a:spLocks noChangeArrowheads="1"/>
          </p:cNvSpPr>
          <p:nvPr/>
        </p:nvSpPr>
        <p:spPr bwMode="auto">
          <a:xfrm>
            <a:off x="5165726" y="2057401"/>
            <a:ext cx="245427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 dirty="0">
                <a:solidFill>
                  <a:srgbClr val="FF0066"/>
                </a:solidFill>
              </a:rPr>
              <a:t> 16          20           28          24</a:t>
            </a:r>
          </a:p>
        </p:txBody>
      </p:sp>
      <p:sp>
        <p:nvSpPr>
          <p:cNvPr id="20498" name="Line 40"/>
          <p:cNvSpPr>
            <a:spLocks noChangeShapeType="1"/>
          </p:cNvSpPr>
          <p:nvPr/>
        </p:nvSpPr>
        <p:spPr bwMode="auto">
          <a:xfrm>
            <a:off x="6454775" y="4025900"/>
            <a:ext cx="12509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0499" name="Line 41"/>
          <p:cNvSpPr>
            <a:spLocks noChangeShapeType="1"/>
          </p:cNvSpPr>
          <p:nvPr/>
        </p:nvSpPr>
        <p:spPr bwMode="auto">
          <a:xfrm>
            <a:off x="7834313" y="2560639"/>
            <a:ext cx="0" cy="8620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0500" name="Line 42"/>
          <p:cNvSpPr>
            <a:spLocks noChangeShapeType="1"/>
          </p:cNvSpPr>
          <p:nvPr/>
        </p:nvSpPr>
        <p:spPr bwMode="auto">
          <a:xfrm>
            <a:off x="5851525" y="2044700"/>
            <a:ext cx="116363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0501" name="Text Box 43"/>
          <p:cNvSpPr txBox="1">
            <a:spLocks noChangeArrowheads="1"/>
          </p:cNvSpPr>
          <p:nvPr/>
        </p:nvSpPr>
        <p:spPr bwMode="auto">
          <a:xfrm>
            <a:off x="6273801" y="1600202"/>
            <a:ext cx="32092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c</a:t>
            </a:r>
          </a:p>
        </p:txBody>
      </p:sp>
      <p:sp>
        <p:nvSpPr>
          <p:cNvPr id="20502" name="Text Box 44"/>
          <p:cNvSpPr txBox="1">
            <a:spLocks noChangeArrowheads="1"/>
          </p:cNvSpPr>
          <p:nvPr/>
        </p:nvSpPr>
        <p:spPr bwMode="auto">
          <a:xfrm>
            <a:off x="4708525" y="3249614"/>
            <a:ext cx="33855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d</a:t>
            </a:r>
          </a:p>
        </p:txBody>
      </p:sp>
      <p:sp>
        <p:nvSpPr>
          <p:cNvPr id="20503" name="Text Box 45"/>
          <p:cNvSpPr txBox="1">
            <a:spLocks noChangeArrowheads="1"/>
          </p:cNvSpPr>
          <p:nvPr/>
        </p:nvSpPr>
        <p:spPr bwMode="auto">
          <a:xfrm>
            <a:off x="7058025" y="3962402"/>
            <a:ext cx="33855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b</a:t>
            </a:r>
          </a:p>
        </p:txBody>
      </p:sp>
      <p:sp>
        <p:nvSpPr>
          <p:cNvPr id="20504" name="Text Box 46"/>
          <p:cNvSpPr txBox="1">
            <a:spLocks noChangeArrowheads="1"/>
          </p:cNvSpPr>
          <p:nvPr/>
        </p:nvSpPr>
        <p:spPr bwMode="auto">
          <a:xfrm>
            <a:off x="7834314" y="2820989"/>
            <a:ext cx="32092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e</a:t>
            </a:r>
          </a:p>
        </p:txBody>
      </p:sp>
      <p:sp>
        <p:nvSpPr>
          <p:cNvPr id="20505" name="Line 47"/>
          <p:cNvSpPr>
            <a:spLocks noChangeShapeType="1"/>
          </p:cNvSpPr>
          <p:nvPr/>
        </p:nvSpPr>
        <p:spPr bwMode="auto">
          <a:xfrm>
            <a:off x="5051425" y="3035301"/>
            <a:ext cx="0" cy="8604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0506" name="Line 51"/>
          <p:cNvSpPr>
            <a:spLocks noChangeShapeType="1"/>
          </p:cNvSpPr>
          <p:nvPr/>
        </p:nvSpPr>
        <p:spPr bwMode="auto">
          <a:xfrm>
            <a:off x="5181600" y="4419600"/>
            <a:ext cx="2514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0507" name="Text Box 52"/>
          <p:cNvSpPr txBox="1">
            <a:spLocks noChangeArrowheads="1"/>
          </p:cNvSpPr>
          <p:nvPr/>
        </p:nvSpPr>
        <p:spPr bwMode="auto">
          <a:xfrm>
            <a:off x="6308725" y="4343401"/>
            <a:ext cx="32092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a</a:t>
            </a:r>
          </a:p>
        </p:txBody>
      </p:sp>
      <p:sp>
        <p:nvSpPr>
          <p:cNvPr id="20508" name="Text Box 53"/>
          <p:cNvSpPr txBox="1">
            <a:spLocks noChangeArrowheads="1"/>
          </p:cNvSpPr>
          <p:nvPr/>
        </p:nvSpPr>
        <p:spPr bwMode="auto">
          <a:xfrm>
            <a:off x="5181600" y="2514601"/>
            <a:ext cx="245427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 dirty="0">
                <a:solidFill>
                  <a:srgbClr val="FF0066"/>
                </a:solidFill>
              </a:rPr>
              <a:t> 17          21           29          25</a:t>
            </a:r>
          </a:p>
        </p:txBody>
      </p:sp>
      <p:sp>
        <p:nvSpPr>
          <p:cNvPr id="20509" name="Text Box 54"/>
          <p:cNvSpPr txBox="1">
            <a:spLocks noChangeArrowheads="1"/>
          </p:cNvSpPr>
          <p:nvPr/>
        </p:nvSpPr>
        <p:spPr bwMode="auto">
          <a:xfrm>
            <a:off x="5181600" y="2971801"/>
            <a:ext cx="245427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 dirty="0">
                <a:solidFill>
                  <a:srgbClr val="FF0066"/>
                </a:solidFill>
              </a:rPr>
              <a:t> 19          23           31          27</a:t>
            </a:r>
          </a:p>
        </p:txBody>
      </p:sp>
      <p:sp>
        <p:nvSpPr>
          <p:cNvPr id="20510" name="Text Box 55"/>
          <p:cNvSpPr txBox="1">
            <a:spLocks noChangeArrowheads="1"/>
          </p:cNvSpPr>
          <p:nvPr/>
        </p:nvSpPr>
        <p:spPr bwMode="auto">
          <a:xfrm>
            <a:off x="5165726" y="3429001"/>
            <a:ext cx="245427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 dirty="0">
                <a:solidFill>
                  <a:srgbClr val="FF0066"/>
                </a:solidFill>
              </a:rPr>
              <a:t> 18          22           30          26</a:t>
            </a:r>
          </a:p>
        </p:txBody>
      </p:sp>
      <p:sp>
        <p:nvSpPr>
          <p:cNvPr id="20511" name="AutoShape 56"/>
          <p:cNvSpPr>
            <a:spLocks noChangeArrowheads="1"/>
          </p:cNvSpPr>
          <p:nvPr/>
        </p:nvSpPr>
        <p:spPr bwMode="auto">
          <a:xfrm>
            <a:off x="1905000" y="2743200"/>
            <a:ext cx="152400" cy="152400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2147483647 w 21600"/>
              <a:gd name="T7" fmla="*/ 0 h 21600"/>
              <a:gd name="T8" fmla="*/ 0 60000 65536"/>
              <a:gd name="T9" fmla="*/ 5898240 60000 65536"/>
              <a:gd name="T10" fmla="*/ 11796480 60000 65536"/>
              <a:gd name="T11" fmla="*/ 17694720 60000 65536"/>
              <a:gd name="T12" fmla="*/ 5400 w 21600"/>
              <a:gd name="T13" fmla="*/ 5400 h 21600"/>
              <a:gd name="T14" fmla="*/ 162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5400" y="5400"/>
                </a:moveTo>
                <a:lnTo>
                  <a:pt x="9450" y="5400"/>
                </a:lnTo>
                <a:lnTo>
                  <a:pt x="9450" y="2700"/>
                </a:lnTo>
                <a:lnTo>
                  <a:pt x="8100" y="2700"/>
                </a:lnTo>
                <a:lnTo>
                  <a:pt x="10800" y="0"/>
                </a:lnTo>
                <a:lnTo>
                  <a:pt x="13500" y="2700"/>
                </a:lnTo>
                <a:lnTo>
                  <a:pt x="12150" y="2700"/>
                </a:lnTo>
                <a:lnTo>
                  <a:pt x="12150" y="5400"/>
                </a:lnTo>
                <a:lnTo>
                  <a:pt x="16200" y="5400"/>
                </a:lnTo>
                <a:lnTo>
                  <a:pt x="16200" y="9450"/>
                </a:lnTo>
                <a:lnTo>
                  <a:pt x="18900" y="9450"/>
                </a:lnTo>
                <a:lnTo>
                  <a:pt x="18900" y="8100"/>
                </a:lnTo>
                <a:lnTo>
                  <a:pt x="21600" y="10800"/>
                </a:lnTo>
                <a:lnTo>
                  <a:pt x="18900" y="13500"/>
                </a:lnTo>
                <a:lnTo>
                  <a:pt x="18900" y="12150"/>
                </a:lnTo>
                <a:lnTo>
                  <a:pt x="16200" y="12150"/>
                </a:lnTo>
                <a:lnTo>
                  <a:pt x="16200" y="16200"/>
                </a:lnTo>
                <a:lnTo>
                  <a:pt x="12150" y="16200"/>
                </a:lnTo>
                <a:lnTo>
                  <a:pt x="12150" y="18900"/>
                </a:lnTo>
                <a:lnTo>
                  <a:pt x="13500" y="18900"/>
                </a:lnTo>
                <a:lnTo>
                  <a:pt x="10800" y="21600"/>
                </a:lnTo>
                <a:lnTo>
                  <a:pt x="8100" y="18900"/>
                </a:lnTo>
                <a:lnTo>
                  <a:pt x="9450" y="18900"/>
                </a:lnTo>
                <a:lnTo>
                  <a:pt x="9450" y="16200"/>
                </a:lnTo>
                <a:lnTo>
                  <a:pt x="5400" y="16200"/>
                </a:lnTo>
                <a:lnTo>
                  <a:pt x="5400" y="12150"/>
                </a:lnTo>
                <a:lnTo>
                  <a:pt x="2700" y="12150"/>
                </a:lnTo>
                <a:lnTo>
                  <a:pt x="2700" y="13500"/>
                </a:lnTo>
                <a:lnTo>
                  <a:pt x="0" y="10800"/>
                </a:lnTo>
                <a:lnTo>
                  <a:pt x="2700" y="8100"/>
                </a:lnTo>
                <a:lnTo>
                  <a:pt x="2700" y="9450"/>
                </a:lnTo>
                <a:lnTo>
                  <a:pt x="5400" y="9450"/>
                </a:lnTo>
                <a:lnTo>
                  <a:pt x="5400" y="5400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20512" name="Line 57"/>
          <p:cNvSpPr>
            <a:spLocks noChangeShapeType="1"/>
          </p:cNvSpPr>
          <p:nvPr/>
        </p:nvSpPr>
        <p:spPr bwMode="auto">
          <a:xfrm flipV="1">
            <a:off x="1981200" y="2362200"/>
            <a:ext cx="0" cy="228600"/>
          </a:xfrm>
          <a:prstGeom prst="line">
            <a:avLst/>
          </a:prstGeom>
          <a:noFill/>
          <a:ln w="9525">
            <a:solidFill>
              <a:schemeClr val="accent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0513" name="Line 58"/>
          <p:cNvSpPr>
            <a:spLocks noChangeShapeType="1"/>
          </p:cNvSpPr>
          <p:nvPr/>
        </p:nvSpPr>
        <p:spPr bwMode="auto">
          <a:xfrm>
            <a:off x="2133600" y="2819400"/>
            <a:ext cx="381000" cy="0"/>
          </a:xfrm>
          <a:prstGeom prst="line">
            <a:avLst/>
          </a:prstGeom>
          <a:noFill/>
          <a:ln w="9525">
            <a:solidFill>
              <a:schemeClr val="accent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0514" name="Line 59"/>
          <p:cNvSpPr>
            <a:spLocks noChangeShapeType="1"/>
          </p:cNvSpPr>
          <p:nvPr/>
        </p:nvSpPr>
        <p:spPr bwMode="auto">
          <a:xfrm>
            <a:off x="1981200" y="2971800"/>
            <a:ext cx="0" cy="228600"/>
          </a:xfrm>
          <a:prstGeom prst="line">
            <a:avLst/>
          </a:prstGeom>
          <a:noFill/>
          <a:ln w="9525">
            <a:solidFill>
              <a:schemeClr val="accent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0515" name="Line 60"/>
          <p:cNvSpPr>
            <a:spLocks noChangeShapeType="1"/>
          </p:cNvSpPr>
          <p:nvPr/>
        </p:nvSpPr>
        <p:spPr bwMode="auto">
          <a:xfrm flipH="1">
            <a:off x="1447800" y="2819400"/>
            <a:ext cx="381000" cy="0"/>
          </a:xfrm>
          <a:prstGeom prst="line">
            <a:avLst/>
          </a:prstGeom>
          <a:noFill/>
          <a:ln w="9525">
            <a:solidFill>
              <a:schemeClr val="accent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0516" name="AutoShape 61"/>
          <p:cNvSpPr>
            <a:spLocks noChangeArrowheads="1"/>
          </p:cNvSpPr>
          <p:nvPr/>
        </p:nvSpPr>
        <p:spPr bwMode="auto">
          <a:xfrm>
            <a:off x="6019800" y="2667000"/>
            <a:ext cx="304800" cy="304800"/>
          </a:xfrm>
          <a:prstGeom prst="sun">
            <a:avLst>
              <a:gd name="adj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 dirty="0"/>
          </a:p>
        </p:txBody>
      </p:sp>
      <p:sp>
        <p:nvSpPr>
          <p:cNvPr id="20517" name="Text Box 62"/>
          <p:cNvSpPr txBox="1">
            <a:spLocks noChangeArrowheads="1"/>
          </p:cNvSpPr>
          <p:nvPr/>
        </p:nvSpPr>
        <p:spPr bwMode="auto">
          <a:xfrm>
            <a:off x="838200" y="5494338"/>
            <a:ext cx="652916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Neighbors of m</a:t>
            </a:r>
            <a:r>
              <a:rPr lang="en-US" altLang="en-US" sz="2400" baseline="-25000" dirty="0"/>
              <a:t>5</a:t>
            </a:r>
            <a:r>
              <a:rPr lang="en-US" altLang="en-US" sz="2400" dirty="0"/>
              <a:t> are: minterms 1, 4, 7, 13, and 21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Neighbors of m</a:t>
            </a:r>
            <a:r>
              <a:rPr lang="en-US" altLang="en-US" sz="2400" baseline="-25000" dirty="0"/>
              <a:t>10</a:t>
            </a:r>
            <a:r>
              <a:rPr lang="en-US" altLang="en-US" sz="2400" dirty="0"/>
              <a:t> are: minterms 2, 8, 11, 14, and 26</a:t>
            </a:r>
          </a:p>
        </p:txBody>
      </p:sp>
      <p:sp>
        <p:nvSpPr>
          <p:cNvPr id="20518" name="AutoShape 63"/>
          <p:cNvSpPr>
            <a:spLocks noChangeArrowheads="1"/>
          </p:cNvSpPr>
          <p:nvPr/>
        </p:nvSpPr>
        <p:spPr bwMode="auto">
          <a:xfrm>
            <a:off x="3200400" y="3581400"/>
            <a:ext cx="152400" cy="152400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2147483647 w 21600"/>
              <a:gd name="T7" fmla="*/ 0 h 21600"/>
              <a:gd name="T8" fmla="*/ 0 60000 65536"/>
              <a:gd name="T9" fmla="*/ 5898240 60000 65536"/>
              <a:gd name="T10" fmla="*/ 11796480 60000 65536"/>
              <a:gd name="T11" fmla="*/ 17694720 60000 65536"/>
              <a:gd name="T12" fmla="*/ 5400 w 21600"/>
              <a:gd name="T13" fmla="*/ 5400 h 21600"/>
              <a:gd name="T14" fmla="*/ 162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5400" y="5400"/>
                </a:moveTo>
                <a:lnTo>
                  <a:pt x="9450" y="5400"/>
                </a:lnTo>
                <a:lnTo>
                  <a:pt x="9450" y="2700"/>
                </a:lnTo>
                <a:lnTo>
                  <a:pt x="8100" y="2700"/>
                </a:lnTo>
                <a:lnTo>
                  <a:pt x="10800" y="0"/>
                </a:lnTo>
                <a:lnTo>
                  <a:pt x="13500" y="2700"/>
                </a:lnTo>
                <a:lnTo>
                  <a:pt x="12150" y="2700"/>
                </a:lnTo>
                <a:lnTo>
                  <a:pt x="12150" y="5400"/>
                </a:lnTo>
                <a:lnTo>
                  <a:pt x="16200" y="5400"/>
                </a:lnTo>
                <a:lnTo>
                  <a:pt x="16200" y="9450"/>
                </a:lnTo>
                <a:lnTo>
                  <a:pt x="18900" y="9450"/>
                </a:lnTo>
                <a:lnTo>
                  <a:pt x="18900" y="8100"/>
                </a:lnTo>
                <a:lnTo>
                  <a:pt x="21600" y="10800"/>
                </a:lnTo>
                <a:lnTo>
                  <a:pt x="18900" y="13500"/>
                </a:lnTo>
                <a:lnTo>
                  <a:pt x="18900" y="12150"/>
                </a:lnTo>
                <a:lnTo>
                  <a:pt x="16200" y="12150"/>
                </a:lnTo>
                <a:lnTo>
                  <a:pt x="16200" y="16200"/>
                </a:lnTo>
                <a:lnTo>
                  <a:pt x="12150" y="16200"/>
                </a:lnTo>
                <a:lnTo>
                  <a:pt x="12150" y="18900"/>
                </a:lnTo>
                <a:lnTo>
                  <a:pt x="13500" y="18900"/>
                </a:lnTo>
                <a:lnTo>
                  <a:pt x="10800" y="21600"/>
                </a:lnTo>
                <a:lnTo>
                  <a:pt x="8100" y="18900"/>
                </a:lnTo>
                <a:lnTo>
                  <a:pt x="9450" y="18900"/>
                </a:lnTo>
                <a:lnTo>
                  <a:pt x="9450" y="16200"/>
                </a:lnTo>
                <a:lnTo>
                  <a:pt x="5400" y="16200"/>
                </a:lnTo>
                <a:lnTo>
                  <a:pt x="5400" y="12150"/>
                </a:lnTo>
                <a:lnTo>
                  <a:pt x="2700" y="12150"/>
                </a:lnTo>
                <a:lnTo>
                  <a:pt x="2700" y="13500"/>
                </a:lnTo>
                <a:lnTo>
                  <a:pt x="0" y="10800"/>
                </a:lnTo>
                <a:lnTo>
                  <a:pt x="2700" y="8100"/>
                </a:lnTo>
                <a:lnTo>
                  <a:pt x="2700" y="9450"/>
                </a:lnTo>
                <a:lnTo>
                  <a:pt x="5400" y="9450"/>
                </a:lnTo>
                <a:lnTo>
                  <a:pt x="5400" y="5400"/>
                </a:lnTo>
                <a:close/>
              </a:path>
            </a:pathLst>
          </a:cu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20519" name="Line 64"/>
          <p:cNvSpPr>
            <a:spLocks noChangeShapeType="1"/>
          </p:cNvSpPr>
          <p:nvPr/>
        </p:nvSpPr>
        <p:spPr bwMode="auto">
          <a:xfrm flipV="1">
            <a:off x="3276600" y="3200400"/>
            <a:ext cx="0" cy="304800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0520" name="Line 65"/>
          <p:cNvSpPr>
            <a:spLocks noChangeShapeType="1"/>
          </p:cNvSpPr>
          <p:nvPr/>
        </p:nvSpPr>
        <p:spPr bwMode="auto">
          <a:xfrm flipH="1">
            <a:off x="2743200" y="3657600"/>
            <a:ext cx="381000" cy="0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0521" name="AutoShape 66"/>
          <p:cNvSpPr>
            <a:spLocks noChangeArrowheads="1"/>
          </p:cNvSpPr>
          <p:nvPr/>
        </p:nvSpPr>
        <p:spPr bwMode="auto">
          <a:xfrm>
            <a:off x="7315200" y="3505200"/>
            <a:ext cx="304800" cy="304800"/>
          </a:xfrm>
          <a:prstGeom prst="sun">
            <a:avLst>
              <a:gd name="adj" fmla="val 25000"/>
            </a:avLst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 dirty="0"/>
          </a:p>
        </p:txBody>
      </p:sp>
      <p:sp>
        <p:nvSpPr>
          <p:cNvPr id="20522" name="Line 67"/>
          <p:cNvSpPr>
            <a:spLocks noChangeShapeType="1"/>
          </p:cNvSpPr>
          <p:nvPr/>
        </p:nvSpPr>
        <p:spPr bwMode="auto">
          <a:xfrm>
            <a:off x="914400" y="3657600"/>
            <a:ext cx="457200" cy="0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0523" name="Line 68"/>
          <p:cNvSpPr>
            <a:spLocks noChangeShapeType="1"/>
          </p:cNvSpPr>
          <p:nvPr/>
        </p:nvSpPr>
        <p:spPr bwMode="auto">
          <a:xfrm>
            <a:off x="3276600" y="1981200"/>
            <a:ext cx="0" cy="381000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0524" name="Slide Number Placeholder 57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A338A84D-5E2C-44E7-8589-90D7B1862B4C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9</a:t>
            </a:fld>
            <a:endParaRPr lang="en-US" altLang="en-US" sz="1400" dirty="0"/>
          </a:p>
        </p:txBody>
      </p:sp>
      <p:cxnSp>
        <p:nvCxnSpPr>
          <p:cNvPr id="3" name="Straight Connector 2"/>
          <p:cNvCxnSpPr>
            <a:cxnSpLocks noChangeShapeType="1"/>
            <a:stCxn id="20484" idx="1"/>
          </p:cNvCxnSpPr>
          <p:nvPr/>
        </p:nvCxnSpPr>
        <p:spPr bwMode="auto">
          <a:xfrm flipH="1" flipV="1">
            <a:off x="381002" y="1600202"/>
            <a:ext cx="609600" cy="611088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0526" name="TextBox 4"/>
          <p:cNvSpPr txBox="1">
            <a:spLocks noChangeArrowheads="1"/>
          </p:cNvSpPr>
          <p:nvPr/>
        </p:nvSpPr>
        <p:spPr bwMode="auto">
          <a:xfrm>
            <a:off x="1865314" y="528638"/>
            <a:ext cx="64793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a=0</a:t>
            </a:r>
          </a:p>
        </p:txBody>
      </p:sp>
      <p:sp>
        <p:nvSpPr>
          <p:cNvPr id="20527" name="TextBox 62"/>
          <p:cNvSpPr txBox="1">
            <a:spLocks noChangeArrowheads="1"/>
          </p:cNvSpPr>
          <p:nvPr/>
        </p:nvSpPr>
        <p:spPr bwMode="auto">
          <a:xfrm>
            <a:off x="6248400" y="533402"/>
            <a:ext cx="64793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a=1</a:t>
            </a:r>
          </a:p>
        </p:txBody>
      </p:sp>
      <p:sp>
        <p:nvSpPr>
          <p:cNvPr id="20528" name="TextBox 63"/>
          <p:cNvSpPr txBox="1">
            <a:spLocks noChangeArrowheads="1"/>
          </p:cNvSpPr>
          <p:nvPr/>
        </p:nvSpPr>
        <p:spPr bwMode="auto">
          <a:xfrm>
            <a:off x="533401" y="1290638"/>
            <a:ext cx="47481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bc</a:t>
            </a:r>
          </a:p>
        </p:txBody>
      </p:sp>
      <p:sp>
        <p:nvSpPr>
          <p:cNvPr id="20529" name="TextBox 64"/>
          <p:cNvSpPr txBox="1">
            <a:spLocks noChangeArrowheads="1"/>
          </p:cNvSpPr>
          <p:nvPr/>
        </p:nvSpPr>
        <p:spPr bwMode="auto">
          <a:xfrm>
            <a:off x="76200" y="1600202"/>
            <a:ext cx="47481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de</a:t>
            </a:r>
          </a:p>
        </p:txBody>
      </p:sp>
      <p:sp>
        <p:nvSpPr>
          <p:cNvPr id="20530" name="TextBox 65"/>
          <p:cNvSpPr txBox="1">
            <a:spLocks noChangeArrowheads="1"/>
          </p:cNvSpPr>
          <p:nvPr/>
        </p:nvSpPr>
        <p:spPr bwMode="auto">
          <a:xfrm>
            <a:off x="990601" y="1295402"/>
            <a:ext cx="49244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00</a:t>
            </a:r>
          </a:p>
        </p:txBody>
      </p:sp>
      <p:sp>
        <p:nvSpPr>
          <p:cNvPr id="20531" name="TextBox 66"/>
          <p:cNvSpPr txBox="1">
            <a:spLocks noChangeArrowheads="1"/>
          </p:cNvSpPr>
          <p:nvPr/>
        </p:nvSpPr>
        <p:spPr bwMode="auto">
          <a:xfrm>
            <a:off x="1717677" y="1295402"/>
            <a:ext cx="49244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01</a:t>
            </a:r>
          </a:p>
        </p:txBody>
      </p:sp>
      <p:sp>
        <p:nvSpPr>
          <p:cNvPr id="20532" name="TextBox 67"/>
          <p:cNvSpPr txBox="1">
            <a:spLocks noChangeArrowheads="1"/>
          </p:cNvSpPr>
          <p:nvPr/>
        </p:nvSpPr>
        <p:spPr bwMode="auto">
          <a:xfrm>
            <a:off x="2362202" y="1290638"/>
            <a:ext cx="48102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11</a:t>
            </a:r>
          </a:p>
        </p:txBody>
      </p:sp>
      <p:sp>
        <p:nvSpPr>
          <p:cNvPr id="20533" name="TextBox 68"/>
          <p:cNvSpPr txBox="1">
            <a:spLocks noChangeArrowheads="1"/>
          </p:cNvSpPr>
          <p:nvPr/>
        </p:nvSpPr>
        <p:spPr bwMode="auto">
          <a:xfrm>
            <a:off x="2936877" y="1295402"/>
            <a:ext cx="49244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10</a:t>
            </a:r>
          </a:p>
        </p:txBody>
      </p:sp>
      <p:sp>
        <p:nvSpPr>
          <p:cNvPr id="20534" name="TextBox 69"/>
          <p:cNvSpPr txBox="1">
            <a:spLocks noChangeArrowheads="1"/>
          </p:cNvSpPr>
          <p:nvPr/>
        </p:nvSpPr>
        <p:spPr bwMode="auto">
          <a:xfrm>
            <a:off x="5181602" y="1290638"/>
            <a:ext cx="49244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00</a:t>
            </a:r>
          </a:p>
        </p:txBody>
      </p:sp>
      <p:sp>
        <p:nvSpPr>
          <p:cNvPr id="20535" name="TextBox 70"/>
          <p:cNvSpPr txBox="1">
            <a:spLocks noChangeArrowheads="1"/>
          </p:cNvSpPr>
          <p:nvPr/>
        </p:nvSpPr>
        <p:spPr bwMode="auto">
          <a:xfrm>
            <a:off x="5908677" y="1290638"/>
            <a:ext cx="49244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01</a:t>
            </a:r>
          </a:p>
        </p:txBody>
      </p:sp>
      <p:sp>
        <p:nvSpPr>
          <p:cNvPr id="20536" name="TextBox 71"/>
          <p:cNvSpPr txBox="1">
            <a:spLocks noChangeArrowheads="1"/>
          </p:cNvSpPr>
          <p:nvPr/>
        </p:nvSpPr>
        <p:spPr bwMode="auto">
          <a:xfrm>
            <a:off x="6553202" y="1285877"/>
            <a:ext cx="48102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11</a:t>
            </a:r>
          </a:p>
        </p:txBody>
      </p:sp>
      <p:sp>
        <p:nvSpPr>
          <p:cNvPr id="20537" name="TextBox 72"/>
          <p:cNvSpPr txBox="1">
            <a:spLocks noChangeArrowheads="1"/>
          </p:cNvSpPr>
          <p:nvPr/>
        </p:nvSpPr>
        <p:spPr bwMode="auto">
          <a:xfrm>
            <a:off x="7127877" y="1290638"/>
            <a:ext cx="49244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10</a:t>
            </a:r>
          </a:p>
        </p:txBody>
      </p:sp>
      <p:sp>
        <p:nvSpPr>
          <p:cNvPr id="20538" name="TextBox 73"/>
          <p:cNvSpPr txBox="1">
            <a:spLocks noChangeArrowheads="1"/>
          </p:cNvSpPr>
          <p:nvPr/>
        </p:nvSpPr>
        <p:spPr bwMode="auto">
          <a:xfrm>
            <a:off x="228602" y="2057402"/>
            <a:ext cx="49244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00</a:t>
            </a:r>
          </a:p>
        </p:txBody>
      </p:sp>
      <p:sp>
        <p:nvSpPr>
          <p:cNvPr id="20539" name="TextBox 74"/>
          <p:cNvSpPr txBox="1">
            <a:spLocks noChangeArrowheads="1"/>
          </p:cNvSpPr>
          <p:nvPr/>
        </p:nvSpPr>
        <p:spPr bwMode="auto">
          <a:xfrm>
            <a:off x="228602" y="2590802"/>
            <a:ext cx="49244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01</a:t>
            </a:r>
          </a:p>
        </p:txBody>
      </p:sp>
      <p:sp>
        <p:nvSpPr>
          <p:cNvPr id="20540" name="TextBox 75"/>
          <p:cNvSpPr txBox="1">
            <a:spLocks noChangeArrowheads="1"/>
          </p:cNvSpPr>
          <p:nvPr/>
        </p:nvSpPr>
        <p:spPr bwMode="auto">
          <a:xfrm>
            <a:off x="228602" y="3048002"/>
            <a:ext cx="48102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11</a:t>
            </a:r>
          </a:p>
        </p:txBody>
      </p:sp>
      <p:sp>
        <p:nvSpPr>
          <p:cNvPr id="20541" name="TextBox 76"/>
          <p:cNvSpPr txBox="1">
            <a:spLocks noChangeArrowheads="1"/>
          </p:cNvSpPr>
          <p:nvPr/>
        </p:nvSpPr>
        <p:spPr bwMode="auto">
          <a:xfrm>
            <a:off x="152402" y="3505202"/>
            <a:ext cx="49244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10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0"/>
            <a:ext cx="7315200" cy="609600"/>
          </a:xfrm>
        </p:spPr>
        <p:txBody>
          <a:bodyPr/>
          <a:lstStyle/>
          <a:p>
            <a:pPr eaLnBrk="1" hangingPunct="1"/>
            <a:r>
              <a:rPr lang="en-US" altLang="en-US" sz="2800" dirty="0"/>
              <a:t>Reading a Five variable K-map: An example</a:t>
            </a:r>
          </a:p>
        </p:txBody>
      </p:sp>
      <p:grpSp>
        <p:nvGrpSpPr>
          <p:cNvPr id="21507" name="Group 3"/>
          <p:cNvGrpSpPr>
            <a:grpSpLocks/>
          </p:cNvGrpSpPr>
          <p:nvPr/>
        </p:nvGrpSpPr>
        <p:grpSpPr bwMode="auto">
          <a:xfrm>
            <a:off x="1030288" y="2130426"/>
            <a:ext cx="2500312" cy="1765300"/>
            <a:chOff x="1248" y="816"/>
            <a:chExt cx="3408" cy="2592"/>
          </a:xfrm>
        </p:grpSpPr>
        <p:sp>
          <p:nvSpPr>
            <p:cNvPr id="21565" name="Rectangle 4"/>
            <p:cNvSpPr>
              <a:spLocks noChangeArrowheads="1"/>
            </p:cNvSpPr>
            <p:nvPr/>
          </p:nvSpPr>
          <p:spPr bwMode="auto">
            <a:xfrm>
              <a:off x="1248" y="816"/>
              <a:ext cx="3408" cy="259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 dirty="0"/>
            </a:p>
          </p:txBody>
        </p:sp>
        <p:sp>
          <p:nvSpPr>
            <p:cNvPr id="21566" name="Line 5"/>
            <p:cNvSpPr>
              <a:spLocks noChangeShapeType="1"/>
            </p:cNvSpPr>
            <p:nvPr/>
          </p:nvSpPr>
          <p:spPr bwMode="auto">
            <a:xfrm>
              <a:off x="2976" y="816"/>
              <a:ext cx="1" cy="25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1567" name="Line 6"/>
            <p:cNvSpPr>
              <a:spLocks noChangeShapeType="1"/>
            </p:cNvSpPr>
            <p:nvPr/>
          </p:nvSpPr>
          <p:spPr bwMode="auto">
            <a:xfrm>
              <a:off x="1248" y="2112"/>
              <a:ext cx="3408" cy="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1568" name="Line 7"/>
            <p:cNvSpPr>
              <a:spLocks noChangeShapeType="1"/>
            </p:cNvSpPr>
            <p:nvPr/>
          </p:nvSpPr>
          <p:spPr bwMode="auto">
            <a:xfrm>
              <a:off x="2112" y="816"/>
              <a:ext cx="1" cy="25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1569" name="Line 8"/>
            <p:cNvSpPr>
              <a:spLocks noChangeShapeType="1"/>
            </p:cNvSpPr>
            <p:nvPr/>
          </p:nvSpPr>
          <p:spPr bwMode="auto">
            <a:xfrm>
              <a:off x="3792" y="816"/>
              <a:ext cx="1" cy="25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1570" name="Line 9"/>
            <p:cNvSpPr>
              <a:spLocks noChangeShapeType="1"/>
            </p:cNvSpPr>
            <p:nvPr/>
          </p:nvSpPr>
          <p:spPr bwMode="auto">
            <a:xfrm>
              <a:off x="1248" y="1440"/>
              <a:ext cx="3408" cy="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1571" name="Line 10"/>
            <p:cNvSpPr>
              <a:spLocks noChangeShapeType="1"/>
            </p:cNvSpPr>
            <p:nvPr/>
          </p:nvSpPr>
          <p:spPr bwMode="auto">
            <a:xfrm>
              <a:off x="1248" y="2736"/>
              <a:ext cx="3408" cy="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21508" name="Text Box 11"/>
          <p:cNvSpPr txBox="1">
            <a:spLocks noChangeArrowheads="1"/>
          </p:cNvSpPr>
          <p:nvPr/>
        </p:nvSpPr>
        <p:spPr bwMode="auto">
          <a:xfrm>
            <a:off x="990602" y="2057401"/>
            <a:ext cx="245427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 dirty="0">
                <a:solidFill>
                  <a:srgbClr val="FF0066"/>
                </a:solidFill>
              </a:rPr>
              <a:t> 0            4            12           8</a:t>
            </a:r>
          </a:p>
        </p:txBody>
      </p:sp>
      <p:sp>
        <p:nvSpPr>
          <p:cNvPr id="21509" name="Line 15"/>
          <p:cNvSpPr>
            <a:spLocks noChangeShapeType="1"/>
          </p:cNvSpPr>
          <p:nvPr/>
        </p:nvSpPr>
        <p:spPr bwMode="auto">
          <a:xfrm>
            <a:off x="2279650" y="4025900"/>
            <a:ext cx="12509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1510" name="Line 16"/>
          <p:cNvSpPr>
            <a:spLocks noChangeShapeType="1"/>
          </p:cNvSpPr>
          <p:nvPr/>
        </p:nvSpPr>
        <p:spPr bwMode="auto">
          <a:xfrm>
            <a:off x="3659188" y="2560639"/>
            <a:ext cx="0" cy="8620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1511" name="Line 17"/>
          <p:cNvSpPr>
            <a:spLocks noChangeShapeType="1"/>
          </p:cNvSpPr>
          <p:nvPr/>
        </p:nvSpPr>
        <p:spPr bwMode="auto">
          <a:xfrm>
            <a:off x="1676400" y="2044700"/>
            <a:ext cx="116363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1512" name="Text Box 18"/>
          <p:cNvSpPr txBox="1">
            <a:spLocks noChangeArrowheads="1"/>
          </p:cNvSpPr>
          <p:nvPr/>
        </p:nvSpPr>
        <p:spPr bwMode="auto">
          <a:xfrm>
            <a:off x="2098676" y="1600202"/>
            <a:ext cx="32092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c</a:t>
            </a:r>
          </a:p>
        </p:txBody>
      </p:sp>
      <p:sp>
        <p:nvSpPr>
          <p:cNvPr id="21513" name="Text Box 19"/>
          <p:cNvSpPr txBox="1">
            <a:spLocks noChangeArrowheads="1"/>
          </p:cNvSpPr>
          <p:nvPr/>
        </p:nvSpPr>
        <p:spPr bwMode="auto">
          <a:xfrm>
            <a:off x="533400" y="3249614"/>
            <a:ext cx="33855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d</a:t>
            </a:r>
          </a:p>
        </p:txBody>
      </p:sp>
      <p:sp>
        <p:nvSpPr>
          <p:cNvPr id="21514" name="Text Box 20"/>
          <p:cNvSpPr txBox="1">
            <a:spLocks noChangeArrowheads="1"/>
          </p:cNvSpPr>
          <p:nvPr/>
        </p:nvSpPr>
        <p:spPr bwMode="auto">
          <a:xfrm>
            <a:off x="2882900" y="3962402"/>
            <a:ext cx="33855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b</a:t>
            </a:r>
          </a:p>
        </p:txBody>
      </p:sp>
      <p:sp>
        <p:nvSpPr>
          <p:cNvPr id="21515" name="Text Box 21"/>
          <p:cNvSpPr txBox="1">
            <a:spLocks noChangeArrowheads="1"/>
          </p:cNvSpPr>
          <p:nvPr/>
        </p:nvSpPr>
        <p:spPr bwMode="auto">
          <a:xfrm>
            <a:off x="3659189" y="2820989"/>
            <a:ext cx="32092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e</a:t>
            </a:r>
          </a:p>
        </p:txBody>
      </p:sp>
      <p:sp>
        <p:nvSpPr>
          <p:cNvPr id="21516" name="Line 26"/>
          <p:cNvSpPr>
            <a:spLocks noChangeShapeType="1"/>
          </p:cNvSpPr>
          <p:nvPr/>
        </p:nvSpPr>
        <p:spPr bwMode="auto">
          <a:xfrm>
            <a:off x="876300" y="3035301"/>
            <a:ext cx="0" cy="8604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1517" name="Text Box 28"/>
          <p:cNvSpPr txBox="1">
            <a:spLocks noChangeArrowheads="1"/>
          </p:cNvSpPr>
          <p:nvPr/>
        </p:nvSpPr>
        <p:spPr bwMode="auto">
          <a:xfrm>
            <a:off x="990602" y="2514601"/>
            <a:ext cx="245427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 dirty="0">
                <a:solidFill>
                  <a:srgbClr val="FF0066"/>
                </a:solidFill>
              </a:rPr>
              <a:t> 1            5            13           9</a:t>
            </a:r>
          </a:p>
        </p:txBody>
      </p:sp>
      <p:sp>
        <p:nvSpPr>
          <p:cNvPr id="21518" name="Text Box 29"/>
          <p:cNvSpPr txBox="1">
            <a:spLocks noChangeArrowheads="1"/>
          </p:cNvSpPr>
          <p:nvPr/>
        </p:nvSpPr>
        <p:spPr bwMode="auto">
          <a:xfrm>
            <a:off x="990602" y="2971801"/>
            <a:ext cx="245427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 dirty="0">
                <a:solidFill>
                  <a:srgbClr val="FF0066"/>
                </a:solidFill>
              </a:rPr>
              <a:t> 3            7            15         11</a:t>
            </a:r>
          </a:p>
        </p:txBody>
      </p:sp>
      <p:sp>
        <p:nvSpPr>
          <p:cNvPr id="21519" name="Text Box 30"/>
          <p:cNvSpPr txBox="1">
            <a:spLocks noChangeArrowheads="1"/>
          </p:cNvSpPr>
          <p:nvPr/>
        </p:nvSpPr>
        <p:spPr bwMode="auto">
          <a:xfrm>
            <a:off x="974727" y="3429001"/>
            <a:ext cx="245427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 dirty="0">
                <a:solidFill>
                  <a:srgbClr val="FF0066"/>
                </a:solidFill>
              </a:rPr>
              <a:t> 2             6           14         10</a:t>
            </a:r>
          </a:p>
        </p:txBody>
      </p:sp>
      <p:grpSp>
        <p:nvGrpSpPr>
          <p:cNvPr id="21520" name="Group 31"/>
          <p:cNvGrpSpPr>
            <a:grpSpLocks/>
          </p:cNvGrpSpPr>
          <p:nvPr/>
        </p:nvGrpSpPr>
        <p:grpSpPr bwMode="auto">
          <a:xfrm>
            <a:off x="5205413" y="2130426"/>
            <a:ext cx="2500312" cy="1765300"/>
            <a:chOff x="1248" y="816"/>
            <a:chExt cx="3408" cy="2592"/>
          </a:xfrm>
        </p:grpSpPr>
        <p:sp>
          <p:nvSpPr>
            <p:cNvPr id="21558" name="Rectangle 32"/>
            <p:cNvSpPr>
              <a:spLocks noChangeArrowheads="1"/>
            </p:cNvSpPr>
            <p:nvPr/>
          </p:nvSpPr>
          <p:spPr bwMode="auto">
            <a:xfrm>
              <a:off x="1248" y="816"/>
              <a:ext cx="3408" cy="259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 dirty="0"/>
            </a:p>
          </p:txBody>
        </p:sp>
        <p:sp>
          <p:nvSpPr>
            <p:cNvPr id="21559" name="Line 33"/>
            <p:cNvSpPr>
              <a:spLocks noChangeShapeType="1"/>
            </p:cNvSpPr>
            <p:nvPr/>
          </p:nvSpPr>
          <p:spPr bwMode="auto">
            <a:xfrm>
              <a:off x="2976" y="816"/>
              <a:ext cx="1" cy="25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1560" name="Line 34"/>
            <p:cNvSpPr>
              <a:spLocks noChangeShapeType="1"/>
            </p:cNvSpPr>
            <p:nvPr/>
          </p:nvSpPr>
          <p:spPr bwMode="auto">
            <a:xfrm>
              <a:off x="1248" y="2112"/>
              <a:ext cx="3408" cy="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1561" name="Line 35"/>
            <p:cNvSpPr>
              <a:spLocks noChangeShapeType="1"/>
            </p:cNvSpPr>
            <p:nvPr/>
          </p:nvSpPr>
          <p:spPr bwMode="auto">
            <a:xfrm>
              <a:off x="2112" y="816"/>
              <a:ext cx="1" cy="25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1562" name="Line 36"/>
            <p:cNvSpPr>
              <a:spLocks noChangeShapeType="1"/>
            </p:cNvSpPr>
            <p:nvPr/>
          </p:nvSpPr>
          <p:spPr bwMode="auto">
            <a:xfrm>
              <a:off x="3792" y="816"/>
              <a:ext cx="1" cy="25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1563" name="Line 37"/>
            <p:cNvSpPr>
              <a:spLocks noChangeShapeType="1"/>
            </p:cNvSpPr>
            <p:nvPr/>
          </p:nvSpPr>
          <p:spPr bwMode="auto">
            <a:xfrm>
              <a:off x="1248" y="1440"/>
              <a:ext cx="3408" cy="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1564" name="Line 38"/>
            <p:cNvSpPr>
              <a:spLocks noChangeShapeType="1"/>
            </p:cNvSpPr>
            <p:nvPr/>
          </p:nvSpPr>
          <p:spPr bwMode="auto">
            <a:xfrm>
              <a:off x="1248" y="2736"/>
              <a:ext cx="3408" cy="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21521" name="Text Box 39"/>
          <p:cNvSpPr txBox="1">
            <a:spLocks noChangeArrowheads="1"/>
          </p:cNvSpPr>
          <p:nvPr/>
        </p:nvSpPr>
        <p:spPr bwMode="auto">
          <a:xfrm>
            <a:off x="5165726" y="2057401"/>
            <a:ext cx="245427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 dirty="0">
                <a:solidFill>
                  <a:srgbClr val="FF0066"/>
                </a:solidFill>
              </a:rPr>
              <a:t> 16          20           28          24</a:t>
            </a:r>
          </a:p>
        </p:txBody>
      </p:sp>
      <p:sp>
        <p:nvSpPr>
          <p:cNvPr id="21522" name="Line 40"/>
          <p:cNvSpPr>
            <a:spLocks noChangeShapeType="1"/>
          </p:cNvSpPr>
          <p:nvPr/>
        </p:nvSpPr>
        <p:spPr bwMode="auto">
          <a:xfrm>
            <a:off x="6454775" y="4025900"/>
            <a:ext cx="12509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1523" name="Line 41"/>
          <p:cNvSpPr>
            <a:spLocks noChangeShapeType="1"/>
          </p:cNvSpPr>
          <p:nvPr/>
        </p:nvSpPr>
        <p:spPr bwMode="auto">
          <a:xfrm>
            <a:off x="7834313" y="2560639"/>
            <a:ext cx="0" cy="8620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1524" name="Line 42"/>
          <p:cNvSpPr>
            <a:spLocks noChangeShapeType="1"/>
          </p:cNvSpPr>
          <p:nvPr/>
        </p:nvSpPr>
        <p:spPr bwMode="auto">
          <a:xfrm>
            <a:off x="5851525" y="2044700"/>
            <a:ext cx="116363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1525" name="Text Box 43"/>
          <p:cNvSpPr txBox="1">
            <a:spLocks noChangeArrowheads="1"/>
          </p:cNvSpPr>
          <p:nvPr/>
        </p:nvSpPr>
        <p:spPr bwMode="auto">
          <a:xfrm>
            <a:off x="6273801" y="1600202"/>
            <a:ext cx="32092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c</a:t>
            </a:r>
          </a:p>
        </p:txBody>
      </p:sp>
      <p:sp>
        <p:nvSpPr>
          <p:cNvPr id="21526" name="Text Box 44"/>
          <p:cNvSpPr txBox="1">
            <a:spLocks noChangeArrowheads="1"/>
          </p:cNvSpPr>
          <p:nvPr/>
        </p:nvSpPr>
        <p:spPr bwMode="auto">
          <a:xfrm>
            <a:off x="4708525" y="3249614"/>
            <a:ext cx="33855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d</a:t>
            </a:r>
          </a:p>
        </p:txBody>
      </p:sp>
      <p:sp>
        <p:nvSpPr>
          <p:cNvPr id="21527" name="Text Box 45"/>
          <p:cNvSpPr txBox="1">
            <a:spLocks noChangeArrowheads="1"/>
          </p:cNvSpPr>
          <p:nvPr/>
        </p:nvSpPr>
        <p:spPr bwMode="auto">
          <a:xfrm>
            <a:off x="7058025" y="3962402"/>
            <a:ext cx="33855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b</a:t>
            </a:r>
          </a:p>
        </p:txBody>
      </p:sp>
      <p:sp>
        <p:nvSpPr>
          <p:cNvPr id="21528" name="Text Box 46"/>
          <p:cNvSpPr txBox="1">
            <a:spLocks noChangeArrowheads="1"/>
          </p:cNvSpPr>
          <p:nvPr/>
        </p:nvSpPr>
        <p:spPr bwMode="auto">
          <a:xfrm>
            <a:off x="7834314" y="2820989"/>
            <a:ext cx="32092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e</a:t>
            </a:r>
          </a:p>
        </p:txBody>
      </p:sp>
      <p:sp>
        <p:nvSpPr>
          <p:cNvPr id="21529" name="Line 47"/>
          <p:cNvSpPr>
            <a:spLocks noChangeShapeType="1"/>
          </p:cNvSpPr>
          <p:nvPr/>
        </p:nvSpPr>
        <p:spPr bwMode="auto">
          <a:xfrm>
            <a:off x="5051425" y="3035301"/>
            <a:ext cx="0" cy="8604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1530" name="Line 51"/>
          <p:cNvSpPr>
            <a:spLocks noChangeShapeType="1"/>
          </p:cNvSpPr>
          <p:nvPr/>
        </p:nvSpPr>
        <p:spPr bwMode="auto">
          <a:xfrm>
            <a:off x="5181600" y="4419600"/>
            <a:ext cx="2514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1531" name="Text Box 52"/>
          <p:cNvSpPr txBox="1">
            <a:spLocks noChangeArrowheads="1"/>
          </p:cNvSpPr>
          <p:nvPr/>
        </p:nvSpPr>
        <p:spPr bwMode="auto">
          <a:xfrm>
            <a:off x="6308725" y="4343401"/>
            <a:ext cx="32092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a</a:t>
            </a:r>
          </a:p>
        </p:txBody>
      </p:sp>
      <p:sp>
        <p:nvSpPr>
          <p:cNvPr id="21532" name="Text Box 53"/>
          <p:cNvSpPr txBox="1">
            <a:spLocks noChangeArrowheads="1"/>
          </p:cNvSpPr>
          <p:nvPr/>
        </p:nvSpPr>
        <p:spPr bwMode="auto">
          <a:xfrm>
            <a:off x="5181600" y="2514601"/>
            <a:ext cx="245427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 dirty="0">
                <a:solidFill>
                  <a:srgbClr val="FF0066"/>
                </a:solidFill>
              </a:rPr>
              <a:t> 17          21           29          25</a:t>
            </a:r>
          </a:p>
        </p:txBody>
      </p:sp>
      <p:sp>
        <p:nvSpPr>
          <p:cNvPr id="21533" name="Text Box 54"/>
          <p:cNvSpPr txBox="1">
            <a:spLocks noChangeArrowheads="1"/>
          </p:cNvSpPr>
          <p:nvPr/>
        </p:nvSpPr>
        <p:spPr bwMode="auto">
          <a:xfrm>
            <a:off x="5181600" y="2971801"/>
            <a:ext cx="245427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 dirty="0">
                <a:solidFill>
                  <a:srgbClr val="FF0066"/>
                </a:solidFill>
              </a:rPr>
              <a:t> 19          23           31          27</a:t>
            </a:r>
          </a:p>
        </p:txBody>
      </p:sp>
      <p:sp>
        <p:nvSpPr>
          <p:cNvPr id="21534" name="Text Box 55"/>
          <p:cNvSpPr txBox="1">
            <a:spLocks noChangeArrowheads="1"/>
          </p:cNvSpPr>
          <p:nvPr/>
        </p:nvSpPr>
        <p:spPr bwMode="auto">
          <a:xfrm>
            <a:off x="5165726" y="3429001"/>
            <a:ext cx="245427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 dirty="0">
                <a:solidFill>
                  <a:srgbClr val="FF0066"/>
                </a:solidFill>
              </a:rPr>
              <a:t> 18          22           30          26</a:t>
            </a:r>
          </a:p>
        </p:txBody>
      </p:sp>
      <p:sp>
        <p:nvSpPr>
          <p:cNvPr id="21535" name="Slide Number Placeholder 57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E2679CB0-9DC4-4FE5-A369-312F35C9B68E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10</a:t>
            </a:fld>
            <a:endParaRPr lang="en-US" altLang="en-US" sz="1400" dirty="0"/>
          </a:p>
        </p:txBody>
      </p:sp>
      <p:cxnSp>
        <p:nvCxnSpPr>
          <p:cNvPr id="3" name="Straight Connector 2"/>
          <p:cNvCxnSpPr>
            <a:cxnSpLocks noChangeShapeType="1"/>
            <a:stCxn id="21508" idx="1"/>
          </p:cNvCxnSpPr>
          <p:nvPr/>
        </p:nvCxnSpPr>
        <p:spPr bwMode="auto">
          <a:xfrm flipH="1" flipV="1">
            <a:off x="381002" y="1600202"/>
            <a:ext cx="609600" cy="611088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1537" name="TextBox 4"/>
          <p:cNvSpPr txBox="1">
            <a:spLocks noChangeArrowheads="1"/>
          </p:cNvSpPr>
          <p:nvPr/>
        </p:nvSpPr>
        <p:spPr bwMode="auto">
          <a:xfrm>
            <a:off x="1865314" y="757238"/>
            <a:ext cx="64793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a=0</a:t>
            </a:r>
          </a:p>
        </p:txBody>
      </p:sp>
      <p:sp>
        <p:nvSpPr>
          <p:cNvPr id="21538" name="TextBox 62"/>
          <p:cNvSpPr txBox="1">
            <a:spLocks noChangeArrowheads="1"/>
          </p:cNvSpPr>
          <p:nvPr/>
        </p:nvSpPr>
        <p:spPr bwMode="auto">
          <a:xfrm>
            <a:off x="6248400" y="757238"/>
            <a:ext cx="64793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a=1</a:t>
            </a:r>
          </a:p>
        </p:txBody>
      </p:sp>
      <p:sp>
        <p:nvSpPr>
          <p:cNvPr id="21539" name="TextBox 63"/>
          <p:cNvSpPr txBox="1">
            <a:spLocks noChangeArrowheads="1"/>
          </p:cNvSpPr>
          <p:nvPr/>
        </p:nvSpPr>
        <p:spPr bwMode="auto">
          <a:xfrm>
            <a:off x="533401" y="1290638"/>
            <a:ext cx="47481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bc</a:t>
            </a:r>
          </a:p>
        </p:txBody>
      </p:sp>
      <p:sp>
        <p:nvSpPr>
          <p:cNvPr id="21540" name="TextBox 64"/>
          <p:cNvSpPr txBox="1">
            <a:spLocks noChangeArrowheads="1"/>
          </p:cNvSpPr>
          <p:nvPr/>
        </p:nvSpPr>
        <p:spPr bwMode="auto">
          <a:xfrm>
            <a:off x="76200" y="1600202"/>
            <a:ext cx="47481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de</a:t>
            </a:r>
          </a:p>
        </p:txBody>
      </p:sp>
      <p:sp>
        <p:nvSpPr>
          <p:cNvPr id="21541" name="TextBox 65"/>
          <p:cNvSpPr txBox="1">
            <a:spLocks noChangeArrowheads="1"/>
          </p:cNvSpPr>
          <p:nvPr/>
        </p:nvSpPr>
        <p:spPr bwMode="auto">
          <a:xfrm>
            <a:off x="990601" y="1295402"/>
            <a:ext cx="49244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00</a:t>
            </a:r>
          </a:p>
        </p:txBody>
      </p:sp>
      <p:sp>
        <p:nvSpPr>
          <p:cNvPr id="21542" name="TextBox 66"/>
          <p:cNvSpPr txBox="1">
            <a:spLocks noChangeArrowheads="1"/>
          </p:cNvSpPr>
          <p:nvPr/>
        </p:nvSpPr>
        <p:spPr bwMode="auto">
          <a:xfrm>
            <a:off x="1717677" y="1295402"/>
            <a:ext cx="49244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01</a:t>
            </a:r>
          </a:p>
        </p:txBody>
      </p:sp>
      <p:sp>
        <p:nvSpPr>
          <p:cNvPr id="21543" name="TextBox 67"/>
          <p:cNvSpPr txBox="1">
            <a:spLocks noChangeArrowheads="1"/>
          </p:cNvSpPr>
          <p:nvPr/>
        </p:nvSpPr>
        <p:spPr bwMode="auto">
          <a:xfrm>
            <a:off x="2362202" y="1290638"/>
            <a:ext cx="48102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11</a:t>
            </a:r>
          </a:p>
        </p:txBody>
      </p:sp>
      <p:sp>
        <p:nvSpPr>
          <p:cNvPr id="21544" name="TextBox 68"/>
          <p:cNvSpPr txBox="1">
            <a:spLocks noChangeArrowheads="1"/>
          </p:cNvSpPr>
          <p:nvPr/>
        </p:nvSpPr>
        <p:spPr bwMode="auto">
          <a:xfrm>
            <a:off x="2936877" y="1295402"/>
            <a:ext cx="49244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10</a:t>
            </a:r>
          </a:p>
        </p:txBody>
      </p:sp>
      <p:sp>
        <p:nvSpPr>
          <p:cNvPr id="21545" name="TextBox 69"/>
          <p:cNvSpPr txBox="1">
            <a:spLocks noChangeArrowheads="1"/>
          </p:cNvSpPr>
          <p:nvPr/>
        </p:nvSpPr>
        <p:spPr bwMode="auto">
          <a:xfrm>
            <a:off x="5181602" y="1290638"/>
            <a:ext cx="49244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00</a:t>
            </a:r>
          </a:p>
        </p:txBody>
      </p:sp>
      <p:sp>
        <p:nvSpPr>
          <p:cNvPr id="21546" name="TextBox 70"/>
          <p:cNvSpPr txBox="1">
            <a:spLocks noChangeArrowheads="1"/>
          </p:cNvSpPr>
          <p:nvPr/>
        </p:nvSpPr>
        <p:spPr bwMode="auto">
          <a:xfrm>
            <a:off x="5908677" y="1290638"/>
            <a:ext cx="49244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01</a:t>
            </a:r>
          </a:p>
        </p:txBody>
      </p:sp>
      <p:sp>
        <p:nvSpPr>
          <p:cNvPr id="21547" name="TextBox 71"/>
          <p:cNvSpPr txBox="1">
            <a:spLocks noChangeArrowheads="1"/>
          </p:cNvSpPr>
          <p:nvPr/>
        </p:nvSpPr>
        <p:spPr bwMode="auto">
          <a:xfrm>
            <a:off x="6553202" y="1285877"/>
            <a:ext cx="48102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11</a:t>
            </a:r>
          </a:p>
        </p:txBody>
      </p:sp>
      <p:sp>
        <p:nvSpPr>
          <p:cNvPr id="21548" name="TextBox 72"/>
          <p:cNvSpPr txBox="1">
            <a:spLocks noChangeArrowheads="1"/>
          </p:cNvSpPr>
          <p:nvPr/>
        </p:nvSpPr>
        <p:spPr bwMode="auto">
          <a:xfrm>
            <a:off x="7127877" y="1290638"/>
            <a:ext cx="49244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10</a:t>
            </a:r>
          </a:p>
        </p:txBody>
      </p:sp>
      <p:sp>
        <p:nvSpPr>
          <p:cNvPr id="21549" name="TextBox 73"/>
          <p:cNvSpPr txBox="1">
            <a:spLocks noChangeArrowheads="1"/>
          </p:cNvSpPr>
          <p:nvPr/>
        </p:nvSpPr>
        <p:spPr bwMode="auto">
          <a:xfrm>
            <a:off x="228602" y="2057402"/>
            <a:ext cx="49244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00</a:t>
            </a:r>
          </a:p>
        </p:txBody>
      </p:sp>
      <p:sp>
        <p:nvSpPr>
          <p:cNvPr id="21550" name="TextBox 74"/>
          <p:cNvSpPr txBox="1">
            <a:spLocks noChangeArrowheads="1"/>
          </p:cNvSpPr>
          <p:nvPr/>
        </p:nvSpPr>
        <p:spPr bwMode="auto">
          <a:xfrm>
            <a:off x="228602" y="2590802"/>
            <a:ext cx="49244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01</a:t>
            </a:r>
          </a:p>
        </p:txBody>
      </p:sp>
      <p:sp>
        <p:nvSpPr>
          <p:cNvPr id="21551" name="TextBox 75"/>
          <p:cNvSpPr txBox="1">
            <a:spLocks noChangeArrowheads="1"/>
          </p:cNvSpPr>
          <p:nvPr/>
        </p:nvSpPr>
        <p:spPr bwMode="auto">
          <a:xfrm>
            <a:off x="228602" y="3048002"/>
            <a:ext cx="48102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11</a:t>
            </a:r>
          </a:p>
        </p:txBody>
      </p:sp>
      <p:sp>
        <p:nvSpPr>
          <p:cNvPr id="21552" name="TextBox 76"/>
          <p:cNvSpPr txBox="1">
            <a:spLocks noChangeArrowheads="1"/>
          </p:cNvSpPr>
          <p:nvPr/>
        </p:nvSpPr>
        <p:spPr bwMode="auto">
          <a:xfrm>
            <a:off x="193677" y="3505202"/>
            <a:ext cx="49244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10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295400" y="2133602"/>
            <a:ext cx="2262158" cy="83099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457200" indent="-457200">
              <a:buFontTx/>
              <a:buAutoNum type="arabicPlain"/>
              <a:defRPr/>
            </a:pPr>
            <a:r>
              <a:rPr lang="en-US" dirty="0">
                <a:latin typeface="Times New Roman" charset="0"/>
                <a:ea typeface="ＭＳ Ｐゴシック" charset="0"/>
              </a:rPr>
              <a:t>          1       1</a:t>
            </a:r>
          </a:p>
          <a:p>
            <a:pPr>
              <a:defRPr/>
            </a:pPr>
            <a:r>
              <a:rPr lang="en-US" dirty="0">
                <a:latin typeface="Times New Roman" charset="0"/>
                <a:ea typeface="ＭＳ Ｐゴシック" charset="0"/>
              </a:rPr>
              <a:t>      1        1     </a:t>
            </a:r>
          </a:p>
        </p:txBody>
      </p:sp>
      <p:sp>
        <p:nvSpPr>
          <p:cNvPr id="21554" name="TextBox 77"/>
          <p:cNvSpPr txBox="1">
            <a:spLocks noChangeArrowheads="1"/>
          </p:cNvSpPr>
          <p:nvPr/>
        </p:nvSpPr>
        <p:spPr bwMode="auto">
          <a:xfrm>
            <a:off x="1143000" y="3048002"/>
            <a:ext cx="2569934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                  1      1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 1               1      1   </a:t>
            </a:r>
          </a:p>
        </p:txBody>
      </p:sp>
      <p:sp>
        <p:nvSpPr>
          <p:cNvPr id="21555" name="TextBox 3"/>
          <p:cNvSpPr txBox="1">
            <a:spLocks noChangeArrowheads="1"/>
          </p:cNvSpPr>
          <p:nvPr/>
        </p:nvSpPr>
        <p:spPr bwMode="auto">
          <a:xfrm>
            <a:off x="5562600" y="2133602"/>
            <a:ext cx="33855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1</a:t>
            </a:r>
          </a:p>
        </p:txBody>
      </p:sp>
      <p:sp>
        <p:nvSpPr>
          <p:cNvPr id="21556" name="TextBox 78"/>
          <p:cNvSpPr txBox="1">
            <a:spLocks noChangeArrowheads="1"/>
          </p:cNvSpPr>
          <p:nvPr/>
        </p:nvSpPr>
        <p:spPr bwMode="auto">
          <a:xfrm flipH="1">
            <a:off x="7315202" y="2133602"/>
            <a:ext cx="95726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1</a:t>
            </a:r>
          </a:p>
        </p:txBody>
      </p:sp>
      <p:sp>
        <p:nvSpPr>
          <p:cNvPr id="21557" name="TextBox 79"/>
          <p:cNvSpPr txBox="1">
            <a:spLocks noChangeArrowheads="1"/>
          </p:cNvSpPr>
          <p:nvPr/>
        </p:nvSpPr>
        <p:spPr bwMode="auto">
          <a:xfrm>
            <a:off x="5410200" y="3048002"/>
            <a:ext cx="2569934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        1        1      1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 1               1      1   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381000"/>
            <a:ext cx="7315200" cy="228600"/>
          </a:xfrm>
        </p:spPr>
        <p:txBody>
          <a:bodyPr/>
          <a:lstStyle/>
          <a:p>
            <a:pPr eaLnBrk="1" hangingPunct="1"/>
            <a:r>
              <a:rPr lang="en-US" altLang="en-US" sz="2800" dirty="0"/>
              <a:t>Six variable K-map</a:t>
            </a:r>
          </a:p>
        </p:txBody>
      </p:sp>
      <p:grpSp>
        <p:nvGrpSpPr>
          <p:cNvPr id="22531" name="Group 3"/>
          <p:cNvGrpSpPr>
            <a:grpSpLocks/>
          </p:cNvGrpSpPr>
          <p:nvPr/>
        </p:nvGrpSpPr>
        <p:grpSpPr bwMode="auto">
          <a:xfrm>
            <a:off x="1030288" y="1368426"/>
            <a:ext cx="2500312" cy="1765300"/>
            <a:chOff x="1248" y="816"/>
            <a:chExt cx="3408" cy="2592"/>
          </a:xfrm>
        </p:grpSpPr>
        <p:sp>
          <p:nvSpPr>
            <p:cNvPr id="22623" name="Rectangle 4"/>
            <p:cNvSpPr>
              <a:spLocks noChangeArrowheads="1"/>
            </p:cNvSpPr>
            <p:nvPr/>
          </p:nvSpPr>
          <p:spPr bwMode="auto">
            <a:xfrm>
              <a:off x="1248" y="816"/>
              <a:ext cx="3408" cy="259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 dirty="0"/>
            </a:p>
          </p:txBody>
        </p:sp>
        <p:sp>
          <p:nvSpPr>
            <p:cNvPr id="22624" name="Line 5"/>
            <p:cNvSpPr>
              <a:spLocks noChangeShapeType="1"/>
            </p:cNvSpPr>
            <p:nvPr/>
          </p:nvSpPr>
          <p:spPr bwMode="auto">
            <a:xfrm>
              <a:off x="2976" y="816"/>
              <a:ext cx="1" cy="25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2625" name="Line 6"/>
            <p:cNvSpPr>
              <a:spLocks noChangeShapeType="1"/>
            </p:cNvSpPr>
            <p:nvPr/>
          </p:nvSpPr>
          <p:spPr bwMode="auto">
            <a:xfrm>
              <a:off x="1248" y="2112"/>
              <a:ext cx="3408" cy="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2626" name="Line 7"/>
            <p:cNvSpPr>
              <a:spLocks noChangeShapeType="1"/>
            </p:cNvSpPr>
            <p:nvPr/>
          </p:nvSpPr>
          <p:spPr bwMode="auto">
            <a:xfrm>
              <a:off x="2112" y="816"/>
              <a:ext cx="1" cy="25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2627" name="Line 8"/>
            <p:cNvSpPr>
              <a:spLocks noChangeShapeType="1"/>
            </p:cNvSpPr>
            <p:nvPr/>
          </p:nvSpPr>
          <p:spPr bwMode="auto">
            <a:xfrm>
              <a:off x="3792" y="816"/>
              <a:ext cx="1" cy="25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2628" name="Line 9"/>
            <p:cNvSpPr>
              <a:spLocks noChangeShapeType="1"/>
            </p:cNvSpPr>
            <p:nvPr/>
          </p:nvSpPr>
          <p:spPr bwMode="auto">
            <a:xfrm>
              <a:off x="1248" y="1440"/>
              <a:ext cx="3408" cy="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2629" name="Line 10"/>
            <p:cNvSpPr>
              <a:spLocks noChangeShapeType="1"/>
            </p:cNvSpPr>
            <p:nvPr/>
          </p:nvSpPr>
          <p:spPr bwMode="auto">
            <a:xfrm>
              <a:off x="1248" y="2736"/>
              <a:ext cx="3408" cy="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22532" name="Line 12"/>
          <p:cNvSpPr>
            <a:spLocks noChangeShapeType="1"/>
          </p:cNvSpPr>
          <p:nvPr/>
        </p:nvSpPr>
        <p:spPr bwMode="auto">
          <a:xfrm>
            <a:off x="2279650" y="3263900"/>
            <a:ext cx="12509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2533" name="Line 13"/>
          <p:cNvSpPr>
            <a:spLocks noChangeShapeType="1"/>
          </p:cNvSpPr>
          <p:nvPr/>
        </p:nvSpPr>
        <p:spPr bwMode="auto">
          <a:xfrm>
            <a:off x="3659188" y="1798639"/>
            <a:ext cx="0" cy="8620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2534" name="Line 14"/>
          <p:cNvSpPr>
            <a:spLocks noChangeShapeType="1"/>
          </p:cNvSpPr>
          <p:nvPr/>
        </p:nvSpPr>
        <p:spPr bwMode="auto">
          <a:xfrm>
            <a:off x="1676400" y="1282700"/>
            <a:ext cx="116363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2535" name="Text Box 15"/>
          <p:cNvSpPr txBox="1">
            <a:spLocks noChangeArrowheads="1"/>
          </p:cNvSpPr>
          <p:nvPr/>
        </p:nvSpPr>
        <p:spPr bwMode="auto">
          <a:xfrm>
            <a:off x="2098675" y="838201"/>
            <a:ext cx="33855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d</a:t>
            </a:r>
          </a:p>
        </p:txBody>
      </p:sp>
      <p:sp>
        <p:nvSpPr>
          <p:cNvPr id="22536" name="Text Box 16"/>
          <p:cNvSpPr txBox="1">
            <a:spLocks noChangeArrowheads="1"/>
          </p:cNvSpPr>
          <p:nvPr/>
        </p:nvSpPr>
        <p:spPr bwMode="auto">
          <a:xfrm>
            <a:off x="533400" y="2487614"/>
            <a:ext cx="32092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e</a:t>
            </a:r>
          </a:p>
        </p:txBody>
      </p:sp>
      <p:sp>
        <p:nvSpPr>
          <p:cNvPr id="22537" name="Text Box 17"/>
          <p:cNvSpPr txBox="1">
            <a:spLocks noChangeArrowheads="1"/>
          </p:cNvSpPr>
          <p:nvPr/>
        </p:nvSpPr>
        <p:spPr bwMode="auto">
          <a:xfrm>
            <a:off x="2882900" y="3200401"/>
            <a:ext cx="32092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c</a:t>
            </a:r>
          </a:p>
        </p:txBody>
      </p:sp>
      <p:sp>
        <p:nvSpPr>
          <p:cNvPr id="22538" name="Text Box 18"/>
          <p:cNvSpPr txBox="1">
            <a:spLocks noChangeArrowheads="1"/>
          </p:cNvSpPr>
          <p:nvPr/>
        </p:nvSpPr>
        <p:spPr bwMode="auto">
          <a:xfrm>
            <a:off x="3659189" y="2058989"/>
            <a:ext cx="28725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f</a:t>
            </a:r>
          </a:p>
        </p:txBody>
      </p:sp>
      <p:sp>
        <p:nvSpPr>
          <p:cNvPr id="22539" name="Line 19"/>
          <p:cNvSpPr>
            <a:spLocks noChangeShapeType="1"/>
          </p:cNvSpPr>
          <p:nvPr/>
        </p:nvSpPr>
        <p:spPr bwMode="auto">
          <a:xfrm>
            <a:off x="876300" y="2273301"/>
            <a:ext cx="0" cy="8604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grpSp>
        <p:nvGrpSpPr>
          <p:cNvPr id="22540" name="Group 23"/>
          <p:cNvGrpSpPr>
            <a:grpSpLocks/>
          </p:cNvGrpSpPr>
          <p:nvPr/>
        </p:nvGrpSpPr>
        <p:grpSpPr bwMode="auto">
          <a:xfrm>
            <a:off x="4849813" y="1368426"/>
            <a:ext cx="2500312" cy="1765300"/>
            <a:chOff x="1248" y="816"/>
            <a:chExt cx="3408" cy="2592"/>
          </a:xfrm>
        </p:grpSpPr>
        <p:sp>
          <p:nvSpPr>
            <p:cNvPr id="22616" name="Rectangle 24"/>
            <p:cNvSpPr>
              <a:spLocks noChangeArrowheads="1"/>
            </p:cNvSpPr>
            <p:nvPr/>
          </p:nvSpPr>
          <p:spPr bwMode="auto">
            <a:xfrm>
              <a:off x="1248" y="816"/>
              <a:ext cx="3408" cy="259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 dirty="0"/>
            </a:p>
          </p:txBody>
        </p:sp>
        <p:sp>
          <p:nvSpPr>
            <p:cNvPr id="22617" name="Line 25"/>
            <p:cNvSpPr>
              <a:spLocks noChangeShapeType="1"/>
            </p:cNvSpPr>
            <p:nvPr/>
          </p:nvSpPr>
          <p:spPr bwMode="auto">
            <a:xfrm>
              <a:off x="2976" y="816"/>
              <a:ext cx="1" cy="25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2618" name="Line 26"/>
            <p:cNvSpPr>
              <a:spLocks noChangeShapeType="1"/>
            </p:cNvSpPr>
            <p:nvPr/>
          </p:nvSpPr>
          <p:spPr bwMode="auto">
            <a:xfrm>
              <a:off x="1248" y="2112"/>
              <a:ext cx="3408" cy="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2619" name="Line 27"/>
            <p:cNvSpPr>
              <a:spLocks noChangeShapeType="1"/>
            </p:cNvSpPr>
            <p:nvPr/>
          </p:nvSpPr>
          <p:spPr bwMode="auto">
            <a:xfrm>
              <a:off x="2112" y="816"/>
              <a:ext cx="1" cy="25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2620" name="Line 28"/>
            <p:cNvSpPr>
              <a:spLocks noChangeShapeType="1"/>
            </p:cNvSpPr>
            <p:nvPr/>
          </p:nvSpPr>
          <p:spPr bwMode="auto">
            <a:xfrm>
              <a:off x="3792" y="816"/>
              <a:ext cx="1" cy="25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2621" name="Line 29"/>
            <p:cNvSpPr>
              <a:spLocks noChangeShapeType="1"/>
            </p:cNvSpPr>
            <p:nvPr/>
          </p:nvSpPr>
          <p:spPr bwMode="auto">
            <a:xfrm>
              <a:off x="1248" y="1440"/>
              <a:ext cx="3408" cy="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2622" name="Line 30"/>
            <p:cNvSpPr>
              <a:spLocks noChangeShapeType="1"/>
            </p:cNvSpPr>
            <p:nvPr/>
          </p:nvSpPr>
          <p:spPr bwMode="auto">
            <a:xfrm>
              <a:off x="1248" y="2736"/>
              <a:ext cx="3408" cy="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22541" name="Line 32"/>
          <p:cNvSpPr>
            <a:spLocks noChangeShapeType="1"/>
          </p:cNvSpPr>
          <p:nvPr/>
        </p:nvSpPr>
        <p:spPr bwMode="auto">
          <a:xfrm>
            <a:off x="6099175" y="3263900"/>
            <a:ext cx="12509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2542" name="Line 33"/>
          <p:cNvSpPr>
            <a:spLocks noChangeShapeType="1"/>
          </p:cNvSpPr>
          <p:nvPr/>
        </p:nvSpPr>
        <p:spPr bwMode="auto">
          <a:xfrm>
            <a:off x="5495925" y="1282700"/>
            <a:ext cx="116363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2543" name="Text Box 34"/>
          <p:cNvSpPr txBox="1">
            <a:spLocks noChangeArrowheads="1"/>
          </p:cNvSpPr>
          <p:nvPr/>
        </p:nvSpPr>
        <p:spPr bwMode="auto">
          <a:xfrm>
            <a:off x="5918200" y="838201"/>
            <a:ext cx="33855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d</a:t>
            </a:r>
          </a:p>
        </p:txBody>
      </p:sp>
      <p:sp>
        <p:nvSpPr>
          <p:cNvPr id="22544" name="Text Box 35"/>
          <p:cNvSpPr txBox="1">
            <a:spLocks noChangeArrowheads="1"/>
          </p:cNvSpPr>
          <p:nvPr/>
        </p:nvSpPr>
        <p:spPr bwMode="auto">
          <a:xfrm>
            <a:off x="4352925" y="2487614"/>
            <a:ext cx="32092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e</a:t>
            </a:r>
          </a:p>
        </p:txBody>
      </p:sp>
      <p:sp>
        <p:nvSpPr>
          <p:cNvPr id="22545" name="Text Box 36"/>
          <p:cNvSpPr txBox="1">
            <a:spLocks noChangeArrowheads="1"/>
          </p:cNvSpPr>
          <p:nvPr/>
        </p:nvSpPr>
        <p:spPr bwMode="auto">
          <a:xfrm>
            <a:off x="6702425" y="3200401"/>
            <a:ext cx="32092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c</a:t>
            </a:r>
          </a:p>
        </p:txBody>
      </p:sp>
      <p:sp>
        <p:nvSpPr>
          <p:cNvPr id="22546" name="Line 37"/>
          <p:cNvSpPr>
            <a:spLocks noChangeShapeType="1"/>
          </p:cNvSpPr>
          <p:nvPr/>
        </p:nvSpPr>
        <p:spPr bwMode="auto">
          <a:xfrm>
            <a:off x="4695825" y="2273301"/>
            <a:ext cx="0" cy="8604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2547" name="AutoShape 43"/>
          <p:cNvSpPr>
            <a:spLocks noChangeArrowheads="1"/>
          </p:cNvSpPr>
          <p:nvPr/>
        </p:nvSpPr>
        <p:spPr bwMode="auto">
          <a:xfrm>
            <a:off x="1905000" y="1981200"/>
            <a:ext cx="152400" cy="152400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2147483647 w 21600"/>
              <a:gd name="T7" fmla="*/ 0 h 21600"/>
              <a:gd name="T8" fmla="*/ 0 60000 65536"/>
              <a:gd name="T9" fmla="*/ 5898240 60000 65536"/>
              <a:gd name="T10" fmla="*/ 11796480 60000 65536"/>
              <a:gd name="T11" fmla="*/ 17694720 60000 65536"/>
              <a:gd name="T12" fmla="*/ 5400 w 21600"/>
              <a:gd name="T13" fmla="*/ 5400 h 21600"/>
              <a:gd name="T14" fmla="*/ 162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5400" y="5400"/>
                </a:moveTo>
                <a:lnTo>
                  <a:pt x="9450" y="5400"/>
                </a:lnTo>
                <a:lnTo>
                  <a:pt x="9450" y="2700"/>
                </a:lnTo>
                <a:lnTo>
                  <a:pt x="8100" y="2700"/>
                </a:lnTo>
                <a:lnTo>
                  <a:pt x="10800" y="0"/>
                </a:lnTo>
                <a:lnTo>
                  <a:pt x="13500" y="2700"/>
                </a:lnTo>
                <a:lnTo>
                  <a:pt x="12150" y="2700"/>
                </a:lnTo>
                <a:lnTo>
                  <a:pt x="12150" y="5400"/>
                </a:lnTo>
                <a:lnTo>
                  <a:pt x="16200" y="5400"/>
                </a:lnTo>
                <a:lnTo>
                  <a:pt x="16200" y="9450"/>
                </a:lnTo>
                <a:lnTo>
                  <a:pt x="18900" y="9450"/>
                </a:lnTo>
                <a:lnTo>
                  <a:pt x="18900" y="8100"/>
                </a:lnTo>
                <a:lnTo>
                  <a:pt x="21600" y="10800"/>
                </a:lnTo>
                <a:lnTo>
                  <a:pt x="18900" y="13500"/>
                </a:lnTo>
                <a:lnTo>
                  <a:pt x="18900" y="12150"/>
                </a:lnTo>
                <a:lnTo>
                  <a:pt x="16200" y="12150"/>
                </a:lnTo>
                <a:lnTo>
                  <a:pt x="16200" y="16200"/>
                </a:lnTo>
                <a:lnTo>
                  <a:pt x="12150" y="16200"/>
                </a:lnTo>
                <a:lnTo>
                  <a:pt x="12150" y="18900"/>
                </a:lnTo>
                <a:lnTo>
                  <a:pt x="13500" y="18900"/>
                </a:lnTo>
                <a:lnTo>
                  <a:pt x="10800" y="21600"/>
                </a:lnTo>
                <a:lnTo>
                  <a:pt x="8100" y="18900"/>
                </a:lnTo>
                <a:lnTo>
                  <a:pt x="9450" y="18900"/>
                </a:lnTo>
                <a:lnTo>
                  <a:pt x="9450" y="16200"/>
                </a:lnTo>
                <a:lnTo>
                  <a:pt x="5400" y="16200"/>
                </a:lnTo>
                <a:lnTo>
                  <a:pt x="5400" y="12150"/>
                </a:lnTo>
                <a:lnTo>
                  <a:pt x="2700" y="12150"/>
                </a:lnTo>
                <a:lnTo>
                  <a:pt x="2700" y="13500"/>
                </a:lnTo>
                <a:lnTo>
                  <a:pt x="0" y="10800"/>
                </a:lnTo>
                <a:lnTo>
                  <a:pt x="2700" y="8100"/>
                </a:lnTo>
                <a:lnTo>
                  <a:pt x="2700" y="9450"/>
                </a:lnTo>
                <a:lnTo>
                  <a:pt x="5400" y="9450"/>
                </a:lnTo>
                <a:lnTo>
                  <a:pt x="5400" y="5400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22548" name="Line 44"/>
          <p:cNvSpPr>
            <a:spLocks noChangeShapeType="1"/>
          </p:cNvSpPr>
          <p:nvPr/>
        </p:nvSpPr>
        <p:spPr bwMode="auto">
          <a:xfrm flipV="1">
            <a:off x="1981200" y="1600200"/>
            <a:ext cx="0" cy="228600"/>
          </a:xfrm>
          <a:prstGeom prst="line">
            <a:avLst/>
          </a:prstGeom>
          <a:noFill/>
          <a:ln w="9525">
            <a:solidFill>
              <a:schemeClr val="accent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2549" name="Line 45"/>
          <p:cNvSpPr>
            <a:spLocks noChangeShapeType="1"/>
          </p:cNvSpPr>
          <p:nvPr/>
        </p:nvSpPr>
        <p:spPr bwMode="auto">
          <a:xfrm>
            <a:off x="2133600" y="2057400"/>
            <a:ext cx="381000" cy="0"/>
          </a:xfrm>
          <a:prstGeom prst="line">
            <a:avLst/>
          </a:prstGeom>
          <a:noFill/>
          <a:ln w="9525">
            <a:solidFill>
              <a:schemeClr val="accent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2550" name="Line 46"/>
          <p:cNvSpPr>
            <a:spLocks noChangeShapeType="1"/>
          </p:cNvSpPr>
          <p:nvPr/>
        </p:nvSpPr>
        <p:spPr bwMode="auto">
          <a:xfrm>
            <a:off x="1981200" y="2209800"/>
            <a:ext cx="0" cy="228600"/>
          </a:xfrm>
          <a:prstGeom prst="line">
            <a:avLst/>
          </a:prstGeom>
          <a:noFill/>
          <a:ln w="9525">
            <a:solidFill>
              <a:schemeClr val="accent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2551" name="Line 47"/>
          <p:cNvSpPr>
            <a:spLocks noChangeShapeType="1"/>
          </p:cNvSpPr>
          <p:nvPr/>
        </p:nvSpPr>
        <p:spPr bwMode="auto">
          <a:xfrm flipH="1">
            <a:off x="1447800" y="2057400"/>
            <a:ext cx="381000" cy="0"/>
          </a:xfrm>
          <a:prstGeom prst="line">
            <a:avLst/>
          </a:prstGeom>
          <a:noFill/>
          <a:ln w="9525">
            <a:solidFill>
              <a:schemeClr val="accent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2552" name="AutoShape 48"/>
          <p:cNvSpPr>
            <a:spLocks noChangeArrowheads="1"/>
          </p:cNvSpPr>
          <p:nvPr/>
        </p:nvSpPr>
        <p:spPr bwMode="auto">
          <a:xfrm>
            <a:off x="5664200" y="1905000"/>
            <a:ext cx="304800" cy="304800"/>
          </a:xfrm>
          <a:prstGeom prst="sun">
            <a:avLst>
              <a:gd name="adj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 dirty="0"/>
          </a:p>
        </p:txBody>
      </p:sp>
      <p:sp>
        <p:nvSpPr>
          <p:cNvPr id="22553" name="AutoShape 49"/>
          <p:cNvSpPr>
            <a:spLocks noChangeArrowheads="1"/>
          </p:cNvSpPr>
          <p:nvPr/>
        </p:nvSpPr>
        <p:spPr bwMode="auto">
          <a:xfrm>
            <a:off x="3200400" y="2362200"/>
            <a:ext cx="152400" cy="152400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2147483647 w 21600"/>
              <a:gd name="T7" fmla="*/ 0 h 21600"/>
              <a:gd name="T8" fmla="*/ 0 60000 65536"/>
              <a:gd name="T9" fmla="*/ 5898240 60000 65536"/>
              <a:gd name="T10" fmla="*/ 11796480 60000 65536"/>
              <a:gd name="T11" fmla="*/ 17694720 60000 65536"/>
              <a:gd name="T12" fmla="*/ 5400 w 21600"/>
              <a:gd name="T13" fmla="*/ 5400 h 21600"/>
              <a:gd name="T14" fmla="*/ 162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5400" y="5400"/>
                </a:moveTo>
                <a:lnTo>
                  <a:pt x="9450" y="5400"/>
                </a:lnTo>
                <a:lnTo>
                  <a:pt x="9450" y="2700"/>
                </a:lnTo>
                <a:lnTo>
                  <a:pt x="8100" y="2700"/>
                </a:lnTo>
                <a:lnTo>
                  <a:pt x="10800" y="0"/>
                </a:lnTo>
                <a:lnTo>
                  <a:pt x="13500" y="2700"/>
                </a:lnTo>
                <a:lnTo>
                  <a:pt x="12150" y="2700"/>
                </a:lnTo>
                <a:lnTo>
                  <a:pt x="12150" y="5400"/>
                </a:lnTo>
                <a:lnTo>
                  <a:pt x="16200" y="5400"/>
                </a:lnTo>
                <a:lnTo>
                  <a:pt x="16200" y="9450"/>
                </a:lnTo>
                <a:lnTo>
                  <a:pt x="18900" y="9450"/>
                </a:lnTo>
                <a:lnTo>
                  <a:pt x="18900" y="8100"/>
                </a:lnTo>
                <a:lnTo>
                  <a:pt x="21600" y="10800"/>
                </a:lnTo>
                <a:lnTo>
                  <a:pt x="18900" y="13500"/>
                </a:lnTo>
                <a:lnTo>
                  <a:pt x="18900" y="12150"/>
                </a:lnTo>
                <a:lnTo>
                  <a:pt x="16200" y="12150"/>
                </a:lnTo>
                <a:lnTo>
                  <a:pt x="16200" y="16200"/>
                </a:lnTo>
                <a:lnTo>
                  <a:pt x="12150" y="16200"/>
                </a:lnTo>
                <a:lnTo>
                  <a:pt x="12150" y="18900"/>
                </a:lnTo>
                <a:lnTo>
                  <a:pt x="13500" y="18900"/>
                </a:lnTo>
                <a:lnTo>
                  <a:pt x="10800" y="21600"/>
                </a:lnTo>
                <a:lnTo>
                  <a:pt x="8100" y="18900"/>
                </a:lnTo>
                <a:lnTo>
                  <a:pt x="9450" y="18900"/>
                </a:lnTo>
                <a:lnTo>
                  <a:pt x="9450" y="16200"/>
                </a:lnTo>
                <a:lnTo>
                  <a:pt x="5400" y="16200"/>
                </a:lnTo>
                <a:lnTo>
                  <a:pt x="5400" y="12150"/>
                </a:lnTo>
                <a:lnTo>
                  <a:pt x="2700" y="12150"/>
                </a:lnTo>
                <a:lnTo>
                  <a:pt x="2700" y="13500"/>
                </a:lnTo>
                <a:lnTo>
                  <a:pt x="0" y="10800"/>
                </a:lnTo>
                <a:lnTo>
                  <a:pt x="2700" y="8100"/>
                </a:lnTo>
                <a:lnTo>
                  <a:pt x="2700" y="9450"/>
                </a:lnTo>
                <a:lnTo>
                  <a:pt x="5400" y="9450"/>
                </a:lnTo>
                <a:lnTo>
                  <a:pt x="5400" y="5400"/>
                </a:lnTo>
                <a:close/>
              </a:path>
            </a:pathLst>
          </a:cu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22554" name="Line 50"/>
          <p:cNvSpPr>
            <a:spLocks noChangeShapeType="1"/>
          </p:cNvSpPr>
          <p:nvPr/>
        </p:nvSpPr>
        <p:spPr bwMode="auto">
          <a:xfrm flipV="1">
            <a:off x="3276600" y="1981200"/>
            <a:ext cx="0" cy="304800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2555" name="Line 51"/>
          <p:cNvSpPr>
            <a:spLocks noChangeShapeType="1"/>
          </p:cNvSpPr>
          <p:nvPr/>
        </p:nvSpPr>
        <p:spPr bwMode="auto">
          <a:xfrm flipH="1">
            <a:off x="2667000" y="2438400"/>
            <a:ext cx="381000" cy="0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2556" name="AutoShape 52"/>
          <p:cNvSpPr>
            <a:spLocks noChangeArrowheads="1"/>
          </p:cNvSpPr>
          <p:nvPr/>
        </p:nvSpPr>
        <p:spPr bwMode="auto">
          <a:xfrm>
            <a:off x="6858000" y="2362200"/>
            <a:ext cx="304800" cy="304800"/>
          </a:xfrm>
          <a:prstGeom prst="sun">
            <a:avLst>
              <a:gd name="adj" fmla="val 25000"/>
            </a:avLst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 dirty="0"/>
          </a:p>
        </p:txBody>
      </p:sp>
      <p:sp>
        <p:nvSpPr>
          <p:cNvPr id="22557" name="Line 53"/>
          <p:cNvSpPr>
            <a:spLocks noChangeShapeType="1"/>
          </p:cNvSpPr>
          <p:nvPr/>
        </p:nvSpPr>
        <p:spPr bwMode="auto">
          <a:xfrm>
            <a:off x="914400" y="2514600"/>
            <a:ext cx="457200" cy="0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2558" name="Line 54"/>
          <p:cNvSpPr>
            <a:spLocks noChangeShapeType="1"/>
          </p:cNvSpPr>
          <p:nvPr/>
        </p:nvSpPr>
        <p:spPr bwMode="auto">
          <a:xfrm>
            <a:off x="3276600" y="2590800"/>
            <a:ext cx="0" cy="381000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grpSp>
        <p:nvGrpSpPr>
          <p:cNvPr id="22559" name="Group 55"/>
          <p:cNvGrpSpPr>
            <a:grpSpLocks/>
          </p:cNvGrpSpPr>
          <p:nvPr/>
        </p:nvGrpSpPr>
        <p:grpSpPr bwMode="auto">
          <a:xfrm>
            <a:off x="1020763" y="3959226"/>
            <a:ext cx="2500312" cy="1765300"/>
            <a:chOff x="1248" y="816"/>
            <a:chExt cx="3408" cy="2592"/>
          </a:xfrm>
        </p:grpSpPr>
        <p:sp>
          <p:nvSpPr>
            <p:cNvPr id="22609" name="Rectangle 56"/>
            <p:cNvSpPr>
              <a:spLocks noChangeArrowheads="1"/>
            </p:cNvSpPr>
            <p:nvPr/>
          </p:nvSpPr>
          <p:spPr bwMode="auto">
            <a:xfrm>
              <a:off x="1248" y="816"/>
              <a:ext cx="3408" cy="259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 dirty="0"/>
            </a:p>
          </p:txBody>
        </p:sp>
        <p:sp>
          <p:nvSpPr>
            <p:cNvPr id="22610" name="Line 57"/>
            <p:cNvSpPr>
              <a:spLocks noChangeShapeType="1"/>
            </p:cNvSpPr>
            <p:nvPr/>
          </p:nvSpPr>
          <p:spPr bwMode="auto">
            <a:xfrm>
              <a:off x="2976" y="816"/>
              <a:ext cx="1" cy="25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2611" name="Line 58"/>
            <p:cNvSpPr>
              <a:spLocks noChangeShapeType="1"/>
            </p:cNvSpPr>
            <p:nvPr/>
          </p:nvSpPr>
          <p:spPr bwMode="auto">
            <a:xfrm>
              <a:off x="1248" y="2112"/>
              <a:ext cx="3408" cy="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2612" name="Line 59"/>
            <p:cNvSpPr>
              <a:spLocks noChangeShapeType="1"/>
            </p:cNvSpPr>
            <p:nvPr/>
          </p:nvSpPr>
          <p:spPr bwMode="auto">
            <a:xfrm>
              <a:off x="2112" y="816"/>
              <a:ext cx="1" cy="25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2613" name="Line 60"/>
            <p:cNvSpPr>
              <a:spLocks noChangeShapeType="1"/>
            </p:cNvSpPr>
            <p:nvPr/>
          </p:nvSpPr>
          <p:spPr bwMode="auto">
            <a:xfrm>
              <a:off x="3792" y="816"/>
              <a:ext cx="1" cy="25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2614" name="Line 61"/>
            <p:cNvSpPr>
              <a:spLocks noChangeShapeType="1"/>
            </p:cNvSpPr>
            <p:nvPr/>
          </p:nvSpPr>
          <p:spPr bwMode="auto">
            <a:xfrm>
              <a:off x="1248" y="1440"/>
              <a:ext cx="3408" cy="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2615" name="Line 62"/>
            <p:cNvSpPr>
              <a:spLocks noChangeShapeType="1"/>
            </p:cNvSpPr>
            <p:nvPr/>
          </p:nvSpPr>
          <p:spPr bwMode="auto">
            <a:xfrm>
              <a:off x="1248" y="2736"/>
              <a:ext cx="3408" cy="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22560" name="Line 64"/>
          <p:cNvSpPr>
            <a:spLocks noChangeShapeType="1"/>
          </p:cNvSpPr>
          <p:nvPr/>
        </p:nvSpPr>
        <p:spPr bwMode="auto">
          <a:xfrm>
            <a:off x="2270125" y="5854700"/>
            <a:ext cx="12509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2561" name="Line 65"/>
          <p:cNvSpPr>
            <a:spLocks noChangeShapeType="1"/>
          </p:cNvSpPr>
          <p:nvPr/>
        </p:nvSpPr>
        <p:spPr bwMode="auto">
          <a:xfrm>
            <a:off x="3649663" y="4389439"/>
            <a:ext cx="0" cy="8620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2562" name="Line 66"/>
          <p:cNvSpPr>
            <a:spLocks noChangeShapeType="1"/>
          </p:cNvSpPr>
          <p:nvPr/>
        </p:nvSpPr>
        <p:spPr bwMode="auto">
          <a:xfrm>
            <a:off x="1666875" y="3873500"/>
            <a:ext cx="116363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2563" name="Text Box 67"/>
          <p:cNvSpPr txBox="1">
            <a:spLocks noChangeArrowheads="1"/>
          </p:cNvSpPr>
          <p:nvPr/>
        </p:nvSpPr>
        <p:spPr bwMode="auto">
          <a:xfrm>
            <a:off x="2089150" y="3429001"/>
            <a:ext cx="33855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d</a:t>
            </a:r>
          </a:p>
        </p:txBody>
      </p:sp>
      <p:sp>
        <p:nvSpPr>
          <p:cNvPr id="22564" name="Text Box 68"/>
          <p:cNvSpPr txBox="1">
            <a:spLocks noChangeArrowheads="1"/>
          </p:cNvSpPr>
          <p:nvPr/>
        </p:nvSpPr>
        <p:spPr bwMode="auto">
          <a:xfrm>
            <a:off x="523875" y="5078414"/>
            <a:ext cx="32092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e</a:t>
            </a:r>
          </a:p>
        </p:txBody>
      </p:sp>
      <p:sp>
        <p:nvSpPr>
          <p:cNvPr id="22565" name="Text Box 69"/>
          <p:cNvSpPr txBox="1">
            <a:spLocks noChangeArrowheads="1"/>
          </p:cNvSpPr>
          <p:nvPr/>
        </p:nvSpPr>
        <p:spPr bwMode="auto">
          <a:xfrm>
            <a:off x="2873375" y="5791201"/>
            <a:ext cx="32092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c</a:t>
            </a:r>
          </a:p>
        </p:txBody>
      </p:sp>
      <p:sp>
        <p:nvSpPr>
          <p:cNvPr id="22566" name="Text Box 70"/>
          <p:cNvSpPr txBox="1">
            <a:spLocks noChangeArrowheads="1"/>
          </p:cNvSpPr>
          <p:nvPr/>
        </p:nvSpPr>
        <p:spPr bwMode="auto">
          <a:xfrm>
            <a:off x="3649664" y="4649789"/>
            <a:ext cx="28725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f</a:t>
            </a:r>
          </a:p>
        </p:txBody>
      </p:sp>
      <p:sp>
        <p:nvSpPr>
          <p:cNvPr id="22567" name="Line 71"/>
          <p:cNvSpPr>
            <a:spLocks noChangeShapeType="1"/>
          </p:cNvSpPr>
          <p:nvPr/>
        </p:nvSpPr>
        <p:spPr bwMode="auto">
          <a:xfrm>
            <a:off x="866775" y="4864101"/>
            <a:ext cx="0" cy="8604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grpSp>
        <p:nvGrpSpPr>
          <p:cNvPr id="22568" name="Group 75"/>
          <p:cNvGrpSpPr>
            <a:grpSpLocks/>
          </p:cNvGrpSpPr>
          <p:nvPr/>
        </p:nvGrpSpPr>
        <p:grpSpPr bwMode="auto">
          <a:xfrm>
            <a:off x="4840288" y="3959226"/>
            <a:ext cx="2500312" cy="1765300"/>
            <a:chOff x="1248" y="816"/>
            <a:chExt cx="3408" cy="2592"/>
          </a:xfrm>
        </p:grpSpPr>
        <p:sp>
          <p:nvSpPr>
            <p:cNvPr id="22602" name="Rectangle 76"/>
            <p:cNvSpPr>
              <a:spLocks noChangeArrowheads="1"/>
            </p:cNvSpPr>
            <p:nvPr/>
          </p:nvSpPr>
          <p:spPr bwMode="auto">
            <a:xfrm>
              <a:off x="1248" y="816"/>
              <a:ext cx="3408" cy="259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 dirty="0"/>
            </a:p>
          </p:txBody>
        </p:sp>
        <p:sp>
          <p:nvSpPr>
            <p:cNvPr id="22603" name="Line 77"/>
            <p:cNvSpPr>
              <a:spLocks noChangeShapeType="1"/>
            </p:cNvSpPr>
            <p:nvPr/>
          </p:nvSpPr>
          <p:spPr bwMode="auto">
            <a:xfrm>
              <a:off x="2976" y="816"/>
              <a:ext cx="1" cy="25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2604" name="Line 78"/>
            <p:cNvSpPr>
              <a:spLocks noChangeShapeType="1"/>
            </p:cNvSpPr>
            <p:nvPr/>
          </p:nvSpPr>
          <p:spPr bwMode="auto">
            <a:xfrm>
              <a:off x="1248" y="2112"/>
              <a:ext cx="3408" cy="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2605" name="Line 79"/>
            <p:cNvSpPr>
              <a:spLocks noChangeShapeType="1"/>
            </p:cNvSpPr>
            <p:nvPr/>
          </p:nvSpPr>
          <p:spPr bwMode="auto">
            <a:xfrm>
              <a:off x="2112" y="816"/>
              <a:ext cx="1" cy="25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2606" name="Line 80"/>
            <p:cNvSpPr>
              <a:spLocks noChangeShapeType="1"/>
            </p:cNvSpPr>
            <p:nvPr/>
          </p:nvSpPr>
          <p:spPr bwMode="auto">
            <a:xfrm>
              <a:off x="3792" y="816"/>
              <a:ext cx="1" cy="25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2607" name="Line 81"/>
            <p:cNvSpPr>
              <a:spLocks noChangeShapeType="1"/>
            </p:cNvSpPr>
            <p:nvPr/>
          </p:nvSpPr>
          <p:spPr bwMode="auto">
            <a:xfrm>
              <a:off x="1248" y="1440"/>
              <a:ext cx="3408" cy="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2608" name="Line 82"/>
            <p:cNvSpPr>
              <a:spLocks noChangeShapeType="1"/>
            </p:cNvSpPr>
            <p:nvPr/>
          </p:nvSpPr>
          <p:spPr bwMode="auto">
            <a:xfrm>
              <a:off x="1248" y="2736"/>
              <a:ext cx="3408" cy="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22569" name="Text Box 83"/>
          <p:cNvSpPr txBox="1">
            <a:spLocks noChangeArrowheads="1"/>
          </p:cNvSpPr>
          <p:nvPr/>
        </p:nvSpPr>
        <p:spPr bwMode="auto">
          <a:xfrm>
            <a:off x="4800602" y="3886201"/>
            <a:ext cx="245427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 dirty="0">
                <a:solidFill>
                  <a:srgbClr val="FF0066"/>
                </a:solidFill>
              </a:rPr>
              <a:t> 48          52           60         56</a:t>
            </a:r>
          </a:p>
        </p:txBody>
      </p:sp>
      <p:sp>
        <p:nvSpPr>
          <p:cNvPr id="22570" name="Line 84"/>
          <p:cNvSpPr>
            <a:spLocks noChangeShapeType="1"/>
          </p:cNvSpPr>
          <p:nvPr/>
        </p:nvSpPr>
        <p:spPr bwMode="auto">
          <a:xfrm>
            <a:off x="6089650" y="5854700"/>
            <a:ext cx="12509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2571" name="Line 85"/>
          <p:cNvSpPr>
            <a:spLocks noChangeShapeType="1"/>
          </p:cNvSpPr>
          <p:nvPr/>
        </p:nvSpPr>
        <p:spPr bwMode="auto">
          <a:xfrm>
            <a:off x="5486400" y="3873500"/>
            <a:ext cx="116363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2572" name="Text Box 86"/>
          <p:cNvSpPr txBox="1">
            <a:spLocks noChangeArrowheads="1"/>
          </p:cNvSpPr>
          <p:nvPr/>
        </p:nvSpPr>
        <p:spPr bwMode="auto">
          <a:xfrm>
            <a:off x="5908675" y="3429001"/>
            <a:ext cx="33855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d</a:t>
            </a:r>
          </a:p>
        </p:txBody>
      </p:sp>
      <p:sp>
        <p:nvSpPr>
          <p:cNvPr id="22573" name="Text Box 87"/>
          <p:cNvSpPr txBox="1">
            <a:spLocks noChangeArrowheads="1"/>
          </p:cNvSpPr>
          <p:nvPr/>
        </p:nvSpPr>
        <p:spPr bwMode="auto">
          <a:xfrm>
            <a:off x="4343400" y="5078414"/>
            <a:ext cx="32092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e</a:t>
            </a:r>
          </a:p>
        </p:txBody>
      </p:sp>
      <p:sp>
        <p:nvSpPr>
          <p:cNvPr id="22574" name="Text Box 88"/>
          <p:cNvSpPr txBox="1">
            <a:spLocks noChangeArrowheads="1"/>
          </p:cNvSpPr>
          <p:nvPr/>
        </p:nvSpPr>
        <p:spPr bwMode="auto">
          <a:xfrm>
            <a:off x="6692900" y="5791201"/>
            <a:ext cx="32092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c</a:t>
            </a:r>
          </a:p>
        </p:txBody>
      </p:sp>
      <p:sp>
        <p:nvSpPr>
          <p:cNvPr id="22575" name="Line 89"/>
          <p:cNvSpPr>
            <a:spLocks noChangeShapeType="1"/>
          </p:cNvSpPr>
          <p:nvPr/>
        </p:nvSpPr>
        <p:spPr bwMode="auto">
          <a:xfrm>
            <a:off x="4686300" y="4864101"/>
            <a:ext cx="0" cy="8604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2576" name="Line 90"/>
          <p:cNvSpPr>
            <a:spLocks noChangeShapeType="1"/>
          </p:cNvSpPr>
          <p:nvPr/>
        </p:nvSpPr>
        <p:spPr bwMode="auto">
          <a:xfrm>
            <a:off x="4816475" y="6248400"/>
            <a:ext cx="2514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2577" name="Text Box 91"/>
          <p:cNvSpPr txBox="1">
            <a:spLocks noChangeArrowheads="1"/>
          </p:cNvSpPr>
          <p:nvPr/>
        </p:nvSpPr>
        <p:spPr bwMode="auto">
          <a:xfrm>
            <a:off x="5943600" y="6172202"/>
            <a:ext cx="33855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b</a:t>
            </a:r>
          </a:p>
        </p:txBody>
      </p:sp>
      <p:sp>
        <p:nvSpPr>
          <p:cNvPr id="22578" name="Text Box 92"/>
          <p:cNvSpPr txBox="1">
            <a:spLocks noChangeArrowheads="1"/>
          </p:cNvSpPr>
          <p:nvPr/>
        </p:nvSpPr>
        <p:spPr bwMode="auto">
          <a:xfrm>
            <a:off x="4816477" y="4343401"/>
            <a:ext cx="245427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 dirty="0">
                <a:solidFill>
                  <a:srgbClr val="FF0066"/>
                </a:solidFill>
              </a:rPr>
              <a:t> 49          53           61         57</a:t>
            </a:r>
          </a:p>
        </p:txBody>
      </p:sp>
      <p:sp>
        <p:nvSpPr>
          <p:cNvPr id="22579" name="Text Box 93"/>
          <p:cNvSpPr txBox="1">
            <a:spLocks noChangeArrowheads="1"/>
          </p:cNvSpPr>
          <p:nvPr/>
        </p:nvSpPr>
        <p:spPr bwMode="auto">
          <a:xfrm>
            <a:off x="4816477" y="4800601"/>
            <a:ext cx="245427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 dirty="0">
                <a:solidFill>
                  <a:srgbClr val="FF0066"/>
                </a:solidFill>
              </a:rPr>
              <a:t> 51          55           63         59</a:t>
            </a:r>
          </a:p>
        </p:txBody>
      </p:sp>
      <p:sp>
        <p:nvSpPr>
          <p:cNvPr id="22580" name="Text Box 94"/>
          <p:cNvSpPr txBox="1">
            <a:spLocks noChangeArrowheads="1"/>
          </p:cNvSpPr>
          <p:nvPr/>
        </p:nvSpPr>
        <p:spPr bwMode="auto">
          <a:xfrm>
            <a:off x="4816477" y="5257801"/>
            <a:ext cx="245427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 dirty="0">
                <a:solidFill>
                  <a:srgbClr val="FF0066"/>
                </a:solidFill>
              </a:rPr>
              <a:t> 50          54           62         58</a:t>
            </a:r>
          </a:p>
        </p:txBody>
      </p:sp>
      <p:sp>
        <p:nvSpPr>
          <p:cNvPr id="22581" name="Line 107"/>
          <p:cNvSpPr>
            <a:spLocks noChangeShapeType="1"/>
          </p:cNvSpPr>
          <p:nvPr/>
        </p:nvSpPr>
        <p:spPr bwMode="auto">
          <a:xfrm>
            <a:off x="7893050" y="3886200"/>
            <a:ext cx="0" cy="1905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2582" name="Text Box 108"/>
          <p:cNvSpPr txBox="1">
            <a:spLocks noChangeArrowheads="1"/>
          </p:cNvSpPr>
          <p:nvPr/>
        </p:nvSpPr>
        <p:spPr bwMode="auto">
          <a:xfrm>
            <a:off x="7969250" y="4460877"/>
            <a:ext cx="32092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a</a:t>
            </a:r>
          </a:p>
        </p:txBody>
      </p:sp>
      <p:sp>
        <p:nvSpPr>
          <p:cNvPr id="22583" name="Text Box 109"/>
          <p:cNvSpPr txBox="1">
            <a:spLocks noChangeArrowheads="1"/>
          </p:cNvSpPr>
          <p:nvPr/>
        </p:nvSpPr>
        <p:spPr bwMode="auto">
          <a:xfrm>
            <a:off x="914402" y="3886201"/>
            <a:ext cx="245427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 dirty="0">
                <a:solidFill>
                  <a:srgbClr val="FF0066"/>
                </a:solidFill>
              </a:rPr>
              <a:t> 32          36           44          40</a:t>
            </a:r>
          </a:p>
        </p:txBody>
      </p:sp>
      <p:sp>
        <p:nvSpPr>
          <p:cNvPr id="22584" name="Text Box 110"/>
          <p:cNvSpPr txBox="1">
            <a:spLocks noChangeArrowheads="1"/>
          </p:cNvSpPr>
          <p:nvPr/>
        </p:nvSpPr>
        <p:spPr bwMode="auto">
          <a:xfrm>
            <a:off x="930277" y="4343401"/>
            <a:ext cx="245427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 dirty="0">
                <a:solidFill>
                  <a:srgbClr val="FF0066"/>
                </a:solidFill>
              </a:rPr>
              <a:t> 33          37           45          41</a:t>
            </a:r>
          </a:p>
        </p:txBody>
      </p:sp>
      <p:sp>
        <p:nvSpPr>
          <p:cNvPr id="22585" name="Text Box 111"/>
          <p:cNvSpPr txBox="1">
            <a:spLocks noChangeArrowheads="1"/>
          </p:cNvSpPr>
          <p:nvPr/>
        </p:nvSpPr>
        <p:spPr bwMode="auto">
          <a:xfrm>
            <a:off x="930277" y="4800601"/>
            <a:ext cx="245427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 dirty="0">
                <a:solidFill>
                  <a:srgbClr val="FF0066"/>
                </a:solidFill>
              </a:rPr>
              <a:t> 35          39           47          43</a:t>
            </a:r>
          </a:p>
        </p:txBody>
      </p:sp>
      <p:sp>
        <p:nvSpPr>
          <p:cNvPr id="22586" name="Text Box 112"/>
          <p:cNvSpPr txBox="1">
            <a:spLocks noChangeArrowheads="1"/>
          </p:cNvSpPr>
          <p:nvPr/>
        </p:nvSpPr>
        <p:spPr bwMode="auto">
          <a:xfrm>
            <a:off x="930277" y="5257801"/>
            <a:ext cx="245427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 dirty="0">
                <a:solidFill>
                  <a:srgbClr val="FF0066"/>
                </a:solidFill>
              </a:rPr>
              <a:t> 34          38           46          42</a:t>
            </a:r>
          </a:p>
        </p:txBody>
      </p:sp>
      <p:sp>
        <p:nvSpPr>
          <p:cNvPr id="22587" name="AutoShape 113"/>
          <p:cNvSpPr>
            <a:spLocks noChangeArrowheads="1"/>
          </p:cNvSpPr>
          <p:nvPr/>
        </p:nvSpPr>
        <p:spPr bwMode="auto">
          <a:xfrm>
            <a:off x="1828800" y="4495800"/>
            <a:ext cx="304800" cy="304800"/>
          </a:xfrm>
          <a:prstGeom prst="sun">
            <a:avLst>
              <a:gd name="adj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 dirty="0"/>
          </a:p>
        </p:txBody>
      </p:sp>
      <p:sp>
        <p:nvSpPr>
          <p:cNvPr id="22588" name="AutoShape 114"/>
          <p:cNvSpPr>
            <a:spLocks noChangeArrowheads="1"/>
          </p:cNvSpPr>
          <p:nvPr/>
        </p:nvSpPr>
        <p:spPr bwMode="auto">
          <a:xfrm>
            <a:off x="3048000" y="4953000"/>
            <a:ext cx="304800" cy="304800"/>
          </a:xfrm>
          <a:prstGeom prst="sun">
            <a:avLst>
              <a:gd name="adj" fmla="val 25000"/>
            </a:avLst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 dirty="0"/>
          </a:p>
        </p:txBody>
      </p:sp>
      <p:sp>
        <p:nvSpPr>
          <p:cNvPr id="22589" name="Line 115"/>
          <p:cNvSpPr>
            <a:spLocks noChangeShapeType="1"/>
          </p:cNvSpPr>
          <p:nvPr/>
        </p:nvSpPr>
        <p:spPr bwMode="auto">
          <a:xfrm>
            <a:off x="7467600" y="1797051"/>
            <a:ext cx="0" cy="8620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2590" name="Text Box 116"/>
          <p:cNvSpPr txBox="1">
            <a:spLocks noChangeArrowheads="1"/>
          </p:cNvSpPr>
          <p:nvPr/>
        </p:nvSpPr>
        <p:spPr bwMode="auto">
          <a:xfrm>
            <a:off x="7467600" y="2057402"/>
            <a:ext cx="28725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f</a:t>
            </a:r>
          </a:p>
        </p:txBody>
      </p:sp>
      <p:sp>
        <p:nvSpPr>
          <p:cNvPr id="22591" name="Line 117"/>
          <p:cNvSpPr>
            <a:spLocks noChangeShapeType="1"/>
          </p:cNvSpPr>
          <p:nvPr/>
        </p:nvSpPr>
        <p:spPr bwMode="auto">
          <a:xfrm>
            <a:off x="7467600" y="4387851"/>
            <a:ext cx="0" cy="8620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2592" name="Text Box 118"/>
          <p:cNvSpPr txBox="1">
            <a:spLocks noChangeArrowheads="1"/>
          </p:cNvSpPr>
          <p:nvPr/>
        </p:nvSpPr>
        <p:spPr bwMode="auto">
          <a:xfrm>
            <a:off x="7467600" y="4648202"/>
            <a:ext cx="28725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f</a:t>
            </a:r>
          </a:p>
        </p:txBody>
      </p:sp>
      <p:sp>
        <p:nvSpPr>
          <p:cNvPr id="22593" name="Text Box 119"/>
          <p:cNvSpPr txBox="1">
            <a:spLocks noChangeArrowheads="1"/>
          </p:cNvSpPr>
          <p:nvPr/>
        </p:nvSpPr>
        <p:spPr bwMode="auto">
          <a:xfrm>
            <a:off x="990602" y="1371601"/>
            <a:ext cx="245427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 dirty="0">
                <a:solidFill>
                  <a:srgbClr val="FF0066"/>
                </a:solidFill>
              </a:rPr>
              <a:t> 0            4            12           8</a:t>
            </a:r>
          </a:p>
        </p:txBody>
      </p:sp>
      <p:sp>
        <p:nvSpPr>
          <p:cNvPr id="22594" name="Text Box 120"/>
          <p:cNvSpPr txBox="1">
            <a:spLocks noChangeArrowheads="1"/>
          </p:cNvSpPr>
          <p:nvPr/>
        </p:nvSpPr>
        <p:spPr bwMode="auto">
          <a:xfrm>
            <a:off x="990602" y="1828802"/>
            <a:ext cx="245427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 dirty="0">
                <a:solidFill>
                  <a:srgbClr val="FF0066"/>
                </a:solidFill>
              </a:rPr>
              <a:t> 1            5            13           9</a:t>
            </a:r>
          </a:p>
        </p:txBody>
      </p:sp>
      <p:sp>
        <p:nvSpPr>
          <p:cNvPr id="22595" name="Text Box 121"/>
          <p:cNvSpPr txBox="1">
            <a:spLocks noChangeArrowheads="1"/>
          </p:cNvSpPr>
          <p:nvPr/>
        </p:nvSpPr>
        <p:spPr bwMode="auto">
          <a:xfrm>
            <a:off x="990602" y="2286001"/>
            <a:ext cx="245427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 dirty="0">
                <a:solidFill>
                  <a:srgbClr val="FF0066"/>
                </a:solidFill>
              </a:rPr>
              <a:t> 3            7            15         11</a:t>
            </a:r>
          </a:p>
        </p:txBody>
      </p:sp>
      <p:sp>
        <p:nvSpPr>
          <p:cNvPr id="22596" name="Text Box 122"/>
          <p:cNvSpPr txBox="1">
            <a:spLocks noChangeArrowheads="1"/>
          </p:cNvSpPr>
          <p:nvPr/>
        </p:nvSpPr>
        <p:spPr bwMode="auto">
          <a:xfrm>
            <a:off x="974727" y="2743201"/>
            <a:ext cx="245427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 dirty="0">
                <a:solidFill>
                  <a:srgbClr val="FF0066"/>
                </a:solidFill>
              </a:rPr>
              <a:t> 2             6           14         10</a:t>
            </a:r>
          </a:p>
        </p:txBody>
      </p:sp>
      <p:sp>
        <p:nvSpPr>
          <p:cNvPr id="22597" name="Text Box 123"/>
          <p:cNvSpPr txBox="1">
            <a:spLocks noChangeArrowheads="1"/>
          </p:cNvSpPr>
          <p:nvPr/>
        </p:nvSpPr>
        <p:spPr bwMode="auto">
          <a:xfrm>
            <a:off x="4800602" y="1371601"/>
            <a:ext cx="245427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 dirty="0">
                <a:solidFill>
                  <a:srgbClr val="FF0066"/>
                </a:solidFill>
              </a:rPr>
              <a:t> 16          20           28          24</a:t>
            </a:r>
          </a:p>
        </p:txBody>
      </p:sp>
      <p:sp>
        <p:nvSpPr>
          <p:cNvPr id="22598" name="Text Box 124"/>
          <p:cNvSpPr txBox="1">
            <a:spLocks noChangeArrowheads="1"/>
          </p:cNvSpPr>
          <p:nvPr/>
        </p:nvSpPr>
        <p:spPr bwMode="auto">
          <a:xfrm>
            <a:off x="4816477" y="1828801"/>
            <a:ext cx="245427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 dirty="0">
                <a:solidFill>
                  <a:srgbClr val="FF0066"/>
                </a:solidFill>
              </a:rPr>
              <a:t> 17          21           29          25</a:t>
            </a:r>
          </a:p>
        </p:txBody>
      </p:sp>
      <p:sp>
        <p:nvSpPr>
          <p:cNvPr id="22599" name="Text Box 125"/>
          <p:cNvSpPr txBox="1">
            <a:spLocks noChangeArrowheads="1"/>
          </p:cNvSpPr>
          <p:nvPr/>
        </p:nvSpPr>
        <p:spPr bwMode="auto">
          <a:xfrm>
            <a:off x="4816477" y="2286001"/>
            <a:ext cx="245427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 dirty="0">
                <a:solidFill>
                  <a:srgbClr val="FF0066"/>
                </a:solidFill>
              </a:rPr>
              <a:t> 19          23           31          27</a:t>
            </a:r>
          </a:p>
        </p:txBody>
      </p:sp>
      <p:sp>
        <p:nvSpPr>
          <p:cNvPr id="22600" name="Text Box 126"/>
          <p:cNvSpPr txBox="1">
            <a:spLocks noChangeArrowheads="1"/>
          </p:cNvSpPr>
          <p:nvPr/>
        </p:nvSpPr>
        <p:spPr bwMode="auto">
          <a:xfrm>
            <a:off x="4816477" y="2743201"/>
            <a:ext cx="245427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 dirty="0">
                <a:solidFill>
                  <a:srgbClr val="FF0066"/>
                </a:solidFill>
              </a:rPr>
              <a:t> 18          22           30           26</a:t>
            </a:r>
          </a:p>
        </p:txBody>
      </p:sp>
      <p:sp>
        <p:nvSpPr>
          <p:cNvPr id="22601" name="Slide Number Placeholder 100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7174257C-E920-4911-B732-1F8C09595183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11</a:t>
            </a:fld>
            <a:endParaRPr lang="en-US" alt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B1CFC5-BD49-4DE4-AF80-EB67F97ABE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0"/>
            <a:ext cx="7772400" cy="990600"/>
          </a:xfrm>
        </p:spPr>
        <p:txBody>
          <a:bodyPr/>
          <a:lstStyle/>
          <a:p>
            <a:r>
              <a:rPr lang="en-US" dirty="0"/>
              <a:t>7 Variables and Beyond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8BAC831-1DA9-42E6-B703-2EFE3207A1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BB32080-D622-4458-87E3-F98D530D3AB8}" type="slidenum">
              <a:rPr lang="en-US" altLang="en-US" smtClean="0"/>
              <a:pPr>
                <a:defRPr/>
              </a:pPr>
              <a:t>12</a:t>
            </a:fld>
            <a:endParaRPr lang="en-US" alt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14CDDC2-E207-4F15-8904-2F9AE3D6C402}"/>
              </a:ext>
            </a:extLst>
          </p:cNvPr>
          <p:cNvSpPr txBox="1"/>
          <p:nvPr/>
        </p:nvSpPr>
        <p:spPr>
          <a:xfrm>
            <a:off x="838200" y="1066800"/>
            <a:ext cx="4690708" cy="48320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AutoNum type="arabicPeriod"/>
            </a:pPr>
            <a:r>
              <a:rPr lang="en-US" sz="2800" dirty="0"/>
              <a:t>Procedure</a:t>
            </a:r>
          </a:p>
          <a:p>
            <a:pPr marL="914400" lvl="1" indent="-457200">
              <a:buAutoNum type="arabicPeriod"/>
            </a:pPr>
            <a:r>
              <a:rPr lang="en-US" sz="2800" dirty="0"/>
              <a:t>Specification</a:t>
            </a:r>
          </a:p>
          <a:p>
            <a:pPr marL="914400" lvl="1" indent="-457200">
              <a:buAutoNum type="arabicPeriod"/>
            </a:pPr>
            <a:r>
              <a:rPr lang="en-US" sz="2800" dirty="0"/>
              <a:t>Prime enumeration</a:t>
            </a:r>
          </a:p>
          <a:p>
            <a:pPr marL="914400" lvl="1" indent="-457200">
              <a:buAutoNum type="arabicPeriod"/>
            </a:pPr>
            <a:r>
              <a:rPr lang="en-US" sz="2800" dirty="0"/>
              <a:t>Essential prime selection</a:t>
            </a:r>
          </a:p>
          <a:p>
            <a:pPr marL="914400" lvl="1" indent="-457200">
              <a:buAutoNum type="arabicPeriod"/>
            </a:pPr>
            <a:r>
              <a:rPr lang="en-US" sz="2800" dirty="0"/>
              <a:t>Logic synthesis</a:t>
            </a:r>
          </a:p>
          <a:p>
            <a:pPr marL="457200" indent="-457200">
              <a:buAutoNum type="arabicPeriod"/>
            </a:pPr>
            <a:r>
              <a:rPr lang="en-US" sz="2800" dirty="0"/>
              <a:t>Theory</a:t>
            </a:r>
          </a:p>
          <a:p>
            <a:pPr marL="457200" indent="-457200">
              <a:buAutoNum type="arabicPeriod"/>
            </a:pPr>
            <a:r>
              <a:rPr lang="en-US" sz="2800" dirty="0"/>
              <a:t>Methodology</a:t>
            </a:r>
          </a:p>
          <a:p>
            <a:pPr marL="914400" lvl="1" indent="-457200">
              <a:buAutoNum type="arabicPeriod"/>
            </a:pPr>
            <a:r>
              <a:rPr lang="en-US" sz="2800" dirty="0"/>
              <a:t>Data structure</a:t>
            </a:r>
          </a:p>
          <a:p>
            <a:pPr marL="914400" lvl="1" indent="-457200">
              <a:buAutoNum type="arabicPeriod"/>
            </a:pPr>
            <a:r>
              <a:rPr lang="en-US" sz="2800" dirty="0"/>
              <a:t>Algorithms</a:t>
            </a:r>
          </a:p>
          <a:p>
            <a:pPr marL="914400" lvl="1" indent="-457200">
              <a:buAutoNum type="arabicPeriod"/>
            </a:pPr>
            <a:r>
              <a:rPr lang="en-US" sz="2800" dirty="0"/>
              <a:t>Software packages</a:t>
            </a:r>
          </a:p>
          <a:p>
            <a:pPr marL="914400" lvl="1" indent="-457200">
              <a:buAutoNum type="arabicPeriod"/>
            </a:pPr>
            <a:r>
              <a:rPr lang="en-US" sz="2800" dirty="0"/>
              <a:t>Benchmarks</a:t>
            </a:r>
          </a:p>
        </p:txBody>
      </p:sp>
    </p:spTree>
    <p:extLst>
      <p:ext uri="{BB962C8B-B14F-4D97-AF65-F5344CB8AC3E}">
        <p14:creationId xmlns:p14="http://schemas.microsoft.com/office/powerpoint/2010/main" val="2427929950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1518</TotalTime>
  <Words>1018</Words>
  <Application>Microsoft Office PowerPoint</Application>
  <PresentationFormat>On-screen Show (4:3)</PresentationFormat>
  <Paragraphs>300</Paragraphs>
  <Slides>12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Calibri</vt:lpstr>
      <vt:lpstr>Cambria Math</vt:lpstr>
      <vt:lpstr>Monotype Corsiva</vt:lpstr>
      <vt:lpstr>Times New Roman</vt:lpstr>
      <vt:lpstr>Default Design</vt:lpstr>
      <vt:lpstr>PowerPoint Presentation</vt:lpstr>
      <vt:lpstr>Part I. Combinational Logic</vt:lpstr>
      <vt:lpstr>PowerPoint Presentation</vt:lpstr>
      <vt:lpstr>K-Map to Minimized Product of Sums</vt:lpstr>
      <vt:lpstr>K-Map to Minimized Product of Sums</vt:lpstr>
      <vt:lpstr>Another min product of sums example</vt:lpstr>
      <vt:lpstr>Another min product of sums example</vt:lpstr>
      <vt:lpstr>PowerPoint Presentation</vt:lpstr>
      <vt:lpstr>Five variable K-map</vt:lpstr>
      <vt:lpstr>Reading a Five variable K-map: An example</vt:lpstr>
      <vt:lpstr>Six variable K-map</vt:lpstr>
      <vt:lpstr>7 Variables and Beyond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 140 Lecture 4</dc:title>
  <dc:creator>ThomasLW</dc:creator>
  <cp:lastModifiedBy>CK Cheng</cp:lastModifiedBy>
  <cp:revision>109</cp:revision>
  <cp:lastPrinted>2016-01-20T21:04:41Z</cp:lastPrinted>
  <dcterms:created xsi:type="dcterms:W3CDTF">2002-04-11T20:09:08Z</dcterms:created>
  <dcterms:modified xsi:type="dcterms:W3CDTF">2021-04-14T22:49:45Z</dcterms:modified>
</cp:coreProperties>
</file>