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3"/>
  </p:notesMasterIdLst>
  <p:sldIdLst>
    <p:sldId id="308" r:id="rId3"/>
    <p:sldId id="274" r:id="rId4"/>
    <p:sldId id="346" r:id="rId5"/>
    <p:sldId id="347" r:id="rId6"/>
    <p:sldId id="348" r:id="rId7"/>
    <p:sldId id="319" r:id="rId8"/>
    <p:sldId id="320" r:id="rId9"/>
    <p:sldId id="350" r:id="rId10"/>
    <p:sldId id="324" r:id="rId11"/>
    <p:sldId id="275" r:id="rId12"/>
    <p:sldId id="303" r:id="rId13"/>
    <p:sldId id="304" r:id="rId14"/>
    <p:sldId id="262" r:id="rId15"/>
    <p:sldId id="267" r:id="rId16"/>
    <p:sldId id="330" r:id="rId17"/>
    <p:sldId id="334" r:id="rId18"/>
    <p:sldId id="268" r:id="rId19"/>
    <p:sldId id="336" r:id="rId20"/>
    <p:sldId id="344" r:id="rId21"/>
    <p:sldId id="345" r:id="rId22"/>
    <p:sldId id="337" r:id="rId23"/>
    <p:sldId id="290" r:id="rId24"/>
    <p:sldId id="349" r:id="rId25"/>
    <p:sldId id="291" r:id="rId26"/>
    <p:sldId id="281" r:id="rId27"/>
    <p:sldId id="338" r:id="rId28"/>
    <p:sldId id="339" r:id="rId29"/>
    <p:sldId id="340" r:id="rId30"/>
    <p:sldId id="283" r:id="rId31"/>
    <p:sldId id="306" r:id="rId3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82"/>
    <a:srgbClr val="0000CC"/>
    <a:srgbClr val="990033"/>
    <a:srgbClr val="FF9900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42" autoAdjust="0"/>
    <p:restoredTop sz="87013" autoAdjust="0"/>
  </p:normalViewPr>
  <p:slideViewPr>
    <p:cSldViewPr>
      <p:cViewPr varScale="1">
        <p:scale>
          <a:sx n="95" d="100"/>
          <a:sy n="95" d="100"/>
        </p:scale>
        <p:origin x="21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42114B-2718-F34B-8127-8404ACED9C5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71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2114B-2718-F34B-8127-8404ACED9C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48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474280B-7BE5-9D49-8658-6F63416B7755}" type="slidenum">
              <a:rPr lang="en-US" sz="1200"/>
              <a:pPr eaLnBrk="1" hangingPunct="1"/>
              <a:t>22</a:t>
            </a:fld>
            <a:endParaRPr lang="en-US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55E1A74-22DF-3941-8BBD-620FA4706B0F}" type="slidenum">
              <a:rPr lang="en-US" sz="1200"/>
              <a:pPr eaLnBrk="1" hangingPunct="1"/>
              <a:t>24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087A22B-E261-494B-BADD-AEFE811D248E}" type="slidenum">
              <a:rPr lang="en-US" sz="1200"/>
              <a:pPr eaLnBrk="1" hangingPunct="1"/>
              <a:t>30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9FC00-1BEE-384F-95F0-9F8C67DF7E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FB363-0577-4B41-8DE1-C7393C57FE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4CB79-5C64-CC47-AD67-F2614DA037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0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19500-069E-8641-BAAF-107E62C337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BDD42-8E7C-CD4F-9583-BBA222C7089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6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40F3F-8A05-C34E-8F3E-76DD1884D8C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7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0391-D0D7-7842-994B-6ED93CABC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6FDD1-5E33-8D4A-9B58-65957ED8CAC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3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BCF9E-2B74-3045-AEE2-2430B36CBC0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5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017A4-CBDD-C346-9D1B-EDB8C6C9C5E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9F5E4-B8D4-BE4C-B86B-0F6F6F43DD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48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15AC02-97DC-9B40-AF55-3F7537C256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82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DB9F7C-800F-D848-8DE8-3C9BE28EAB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9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92CB2-3E6C-0144-AE7F-DA323C2F0C8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8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00D4B-E938-0440-8E07-8FF590D235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43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F03BE-60FA-5E4B-8A71-206ED44B09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A4E6A-11D1-C04E-A7BB-DA94E7C1A8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80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BC76B-2064-B742-B0FB-F26C9DB8287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37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33824-8307-FA4F-A670-7BC5007486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67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7038B-A7F2-A440-BFBB-CDB116B519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5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67A43-127E-554A-B704-1064AF0F81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0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9B670-38A4-E942-B986-F197A7E2CDF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71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17AD89-56B9-C24C-94A8-3D476AA2D3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84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94546-1E2D-5040-8CF0-346B4D2399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45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B5F56-9D8E-484F-B40F-CEB34DEBD1A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0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98FFC6-A83C-0945-BC38-624AAB29C3A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fld id="{5861090B-B913-974C-86CB-5B91F99F709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.w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tags" Target="../tags/tag6.xml"/><Relationship Id="rId7" Type="http://schemas.openxmlformats.org/officeDocument/2006/relationships/oleObject" Target="../embeddings/oleObject2.bin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.wmf"/><Relationship Id="rId4" Type="http://schemas.openxmlformats.org/officeDocument/2006/relationships/tags" Target="../tags/tag7.xml"/><Relationship Id="rId9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4.emf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990601"/>
            <a:ext cx="7259595" cy="5233087"/>
          </a:xfrm>
        </p:spPr>
        <p:txBody>
          <a:bodyPr>
            <a:noAutofit/>
          </a:bodyPr>
          <a:lstStyle/>
          <a:p>
            <a:r>
              <a:rPr lang="en-US" sz="2400" dirty="0"/>
              <a:t>CSE 140: Components and Design Techniques for Digital Systems</a:t>
            </a:r>
          </a:p>
          <a:p>
            <a:endParaRPr lang="en-US" sz="2400" dirty="0"/>
          </a:p>
          <a:p>
            <a:r>
              <a:rPr lang="en-US" dirty="0"/>
              <a:t>Lecture 3: Incompletely Specified Functions and K Maps</a:t>
            </a:r>
          </a:p>
          <a:p>
            <a:endParaRPr lang="en-US" sz="3200" dirty="0"/>
          </a:p>
          <a:p>
            <a:r>
              <a:rPr lang="en-US" sz="2400" dirty="0"/>
              <a:t>CK Cheng</a:t>
            </a:r>
          </a:p>
          <a:p>
            <a:r>
              <a:rPr lang="en-US" sz="2000" dirty="0"/>
              <a:t>Dept. of Computer Science and Engineering</a:t>
            </a:r>
          </a:p>
          <a:p>
            <a:r>
              <a:rPr lang="en-US" sz="2000" dirty="0"/>
              <a:t>University of California, San Diego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CD24-A720-4820-9E2F-626AA36A14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8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2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1" y="1295400"/>
            <a:ext cx="82534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Definitions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Minterms and Maxterms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Incompletely Specified Function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Implementation: Boolean Algebra vs Map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Karnaugh Maps: Two Dimensional Truth Table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2-Variable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3-Variable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Up to 6-Variable Map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1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Outlines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Literals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2800" b="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Product Term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baseline="-250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Sum Term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 (maxterms): Two minterms (maxterms) are adjacent if they differ by only one variable.</a:t>
                </a:r>
              </a:p>
              <a:p>
                <a:pPr eaLnBrk="1" hangingPunct="1"/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blipFill>
                <a:blip r:embed="rId2"/>
                <a:stretch>
                  <a:fillRect l="-1329" t="-1407" r="-4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40213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4</a:t>
            </a:fld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For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𝑎𝑏𝑐𝑑𝑒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minterms, while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not.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minterms: Two minterms are adjacent if they differ by only one variable.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</a:t>
                </a:r>
                <a:r>
                  <a:rPr lang="en-US" sz="2800" i="1" dirty="0"/>
                  <a:t>abcde </a:t>
                </a:r>
                <a:r>
                  <a:rPr lang="en-US" sz="2800" dirty="0"/>
                  <a:t>and </a:t>
                </a:r>
                <a:r>
                  <a:rPr lang="en-US" sz="2800" i="1" dirty="0"/>
                  <a:t>a’bcde</a:t>
                </a:r>
                <a:r>
                  <a:rPr lang="en-US" sz="2800" dirty="0"/>
                  <a:t> are adjacent, while </a:t>
                </a:r>
                <a:r>
                  <a:rPr lang="en-US" sz="2800" i="1" dirty="0"/>
                  <a:t>a’b’cde</a:t>
                </a:r>
                <a:r>
                  <a:rPr lang="en-US" sz="2800" dirty="0"/>
                  <a:t> and </a:t>
                </a:r>
                <a:r>
                  <a:rPr lang="en-US" sz="2800" i="1" dirty="0"/>
                  <a:t>abc’d’e’</a:t>
                </a:r>
                <a:r>
                  <a:rPr lang="en-US" sz="2800" dirty="0"/>
                  <a:t> are not</a:t>
                </a:r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blipFill>
                <a:blip r:embed="rId2"/>
                <a:stretch>
                  <a:fillRect l="-1329" t="-1389" r="-443" b="-26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Definitions: Examples</a:t>
            </a:r>
          </a:p>
        </p:txBody>
      </p:sp>
    </p:spTree>
    <p:extLst>
      <p:ext uri="{BB962C8B-B14F-4D97-AF65-F5344CB8AC3E}">
        <p14:creationId xmlns:p14="http://schemas.microsoft.com/office/powerpoint/2010/main" val="22609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27049" y="1295401"/>
            <a:ext cx="7772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For two minterms ab’c’d’ and ab’cd’, are they adjacent?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Yes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No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55599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Examples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312" y="4038601"/>
            <a:ext cx="7633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Adjacency allows us to merge the terms to reduce the Boolean expression.</a:t>
            </a:r>
          </a:p>
        </p:txBody>
      </p:sp>
    </p:spTree>
    <p:extLst>
      <p:ext uri="{BB962C8B-B14F-4D97-AF65-F5344CB8AC3E}">
        <p14:creationId xmlns:p14="http://schemas.microsoft.com/office/powerpoint/2010/main" val="82201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6</a:t>
            </a:fld>
            <a:endParaRPr lang="en-US" sz="1400" dirty="0"/>
          </a:p>
        </p:txBody>
      </p:sp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609600" y="2667001"/>
            <a:ext cx="3505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3      1   1            X (don’t care)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82947" name="Line 5"/>
          <p:cNvSpPr>
            <a:spLocks noChangeShapeType="1"/>
          </p:cNvSpPr>
          <p:nvPr/>
        </p:nvSpPr>
        <p:spPr bwMode="auto">
          <a:xfrm>
            <a:off x="533400" y="3124199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8" name="Line 6"/>
          <p:cNvSpPr>
            <a:spLocks noChangeShapeType="1"/>
          </p:cNvSpPr>
          <p:nvPr/>
        </p:nvSpPr>
        <p:spPr bwMode="auto">
          <a:xfrm>
            <a:off x="1905000" y="2666997"/>
            <a:ext cx="0" cy="2590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9" name="Line 7"/>
          <p:cNvSpPr>
            <a:spLocks noChangeShapeType="1"/>
          </p:cNvSpPr>
          <p:nvPr/>
        </p:nvSpPr>
        <p:spPr bwMode="auto">
          <a:xfrm>
            <a:off x="990600" y="2666998"/>
            <a:ext cx="0" cy="2590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50" name="Text Box 8"/>
          <p:cNvSpPr txBox="1">
            <a:spLocks noChangeArrowheads="1"/>
          </p:cNvSpPr>
          <p:nvPr/>
        </p:nvSpPr>
        <p:spPr bwMode="auto">
          <a:xfrm>
            <a:off x="3962400" y="2649732"/>
            <a:ext cx="487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dirty="0"/>
              <a:t>For example: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happens, but the output is ignored.</a:t>
            </a: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598007" y="5359401"/>
            <a:ext cx="78309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Example:</a:t>
            </a:r>
          </a:p>
          <a:p>
            <a:pPr eaLnBrk="1" hangingPunct="1">
              <a:buFontTx/>
              <a:buChar char="-"/>
            </a:pPr>
            <a:r>
              <a:rPr lang="en-US" dirty="0"/>
              <a:t>Decimal number 0… 9 uses 4 bits. (1,1,1,1) does not happen.</a:t>
            </a: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049834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Situations where the output of a switching function can be either 0 or 1 for a particular combination of inputs 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This is specified by a don’t care in the truth table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273866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7</a:t>
            </a:fld>
            <a:endParaRPr lang="en-US" sz="1400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2600"/>
            <a:ext cx="8229600" cy="203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000" dirty="0">
                <a:latin typeface="Times New Roman" charset="0"/>
              </a:rPr>
              <a:t>How to completely specify the truth table in canonical form?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We have three types of output which divides the input space into three sets: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On-set </a:t>
            </a:r>
            <a:r>
              <a:rPr lang="en-US" sz="2000" dirty="0">
                <a:latin typeface="Monotype Corsiva" charset="0"/>
                <a:cs typeface="Arial" charset="0"/>
              </a:rPr>
              <a:t>F</a:t>
            </a:r>
            <a:r>
              <a:rPr lang="en-US" sz="2000" dirty="0">
                <a:latin typeface="Times New Roman" charset="0"/>
              </a:rPr>
              <a:t>: All the input conditions for which the output is 1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Off-set </a:t>
            </a:r>
            <a:r>
              <a:rPr lang="en-US" sz="2000" dirty="0">
                <a:latin typeface="Monotype Corsiva" charset="0"/>
                <a:cs typeface="Arial" charset="0"/>
              </a:rPr>
              <a:t>R: </a:t>
            </a:r>
            <a:r>
              <a:rPr lang="en-US" sz="2000" dirty="0">
                <a:latin typeface="Times New Roman" charset="0"/>
              </a:rPr>
              <a:t>All the input conditions for which the output is 0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Don’t care set </a:t>
            </a:r>
            <a:r>
              <a:rPr lang="en-US" sz="2000" dirty="0">
                <a:latin typeface="Monotype Corsiva" charset="0"/>
                <a:cs typeface="Arial" charset="0"/>
              </a:rPr>
              <a:t>D: </a:t>
            </a:r>
            <a:r>
              <a:rPr lang="en-US" sz="2000" dirty="0">
                <a:latin typeface="Times New Roman" charset="0"/>
              </a:rPr>
              <a:t>All the input conditions for which the output is a ‘don’t care’</a:t>
            </a:r>
            <a:r>
              <a:rPr lang="en-US" sz="2000" dirty="0">
                <a:latin typeface="Monotype Corsiva" charset="0"/>
                <a:cs typeface="Arial" charset="0"/>
              </a:rPr>
              <a:t> 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457200" y="2616200"/>
            <a:ext cx="5105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{(a=1,b=0)}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{(0,0)}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{(0,1), (1,1)}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The union of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F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R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D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is the whole set of all input patterns.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08001"/>
              </p:ext>
            </p:extLst>
          </p:nvPr>
        </p:nvGraphicFramePr>
        <p:xfrm>
          <a:off x="5562600" y="2732008"/>
          <a:ext cx="32004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58103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8</a:t>
            </a:fld>
            <a:endParaRPr lang="en-US" sz="1400" dirty="0"/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381000" y="1295338"/>
            <a:ext cx="5715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(a,b)=(1,0)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(a,b)=(0,0) 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(a,b)=(0,1) (1,1)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15258"/>
              </p:ext>
            </p:extLst>
          </p:nvPr>
        </p:nvGraphicFramePr>
        <p:xfrm>
          <a:off x="5943600" y="1233023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3505200"/>
            <a:ext cx="4157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assign values to elements in don’t care set for logic designs.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Incompletely Specified Function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23809"/>
              </p:ext>
            </p:extLst>
          </p:nvPr>
        </p:nvGraphicFramePr>
        <p:xfrm>
          <a:off x="5943600" y="3886200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42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9</a:t>
            </a:fld>
            <a:endParaRPr lang="en-US" sz="1400" dirty="0"/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143001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Which of the following assignment would result in an implementation with the fewest gates?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066801" y="381001"/>
            <a:ext cx="74013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Reducing Incompletely Specified Functions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90716"/>
              </p:ext>
            </p:extLst>
          </p:nvPr>
        </p:nvGraphicFramePr>
        <p:xfrm>
          <a:off x="685800" y="2514600"/>
          <a:ext cx="35052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F(a,b)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7200" y="2813824"/>
            <a:ext cx="2749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800" dirty="0"/>
              <a:t>F(0,0)=1</a:t>
            </a:r>
          </a:p>
          <a:p>
            <a:pPr marL="457200" indent="-457200">
              <a:buAutoNum type="alphaUcPeriod"/>
            </a:pPr>
            <a:r>
              <a:rPr lang="en-US" sz="2800" dirty="0"/>
              <a:t>F(0,0)=0</a:t>
            </a:r>
          </a:p>
          <a:p>
            <a:pPr marL="457200" indent="-457200">
              <a:buAutoNum type="alphaUcPeriod"/>
            </a:pPr>
            <a:r>
              <a:rPr lang="en-US" sz="2800" dirty="0"/>
              <a:t>Neither A or B</a:t>
            </a:r>
          </a:p>
          <a:p>
            <a:pPr marL="457200" indent="-457200">
              <a:buAutoNum type="alphaUcPeriod"/>
            </a:pPr>
            <a:r>
              <a:rPr lang="en-US" sz="2800" dirty="0"/>
              <a:t>Both A and B</a:t>
            </a:r>
          </a:p>
        </p:txBody>
      </p:sp>
    </p:spTree>
    <p:extLst>
      <p:ext uri="{BB962C8B-B14F-4D97-AF65-F5344CB8AC3E}">
        <p14:creationId xmlns:p14="http://schemas.microsoft.com/office/powerpoint/2010/main" val="1734155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1A8A894-6025-8B45-874D-14D10D4E0EC7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77800"/>
            <a:ext cx="7772400" cy="812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Implementation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7201" y="1092200"/>
            <a:ext cx="843051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Specification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     Schematic Diagram </a:t>
            </a:r>
          </a:p>
          <a:p>
            <a:pPr eaLnBrk="1" hangingPunct="1"/>
            <a:r>
              <a:rPr lang="en-US" sz="2800" dirty="0"/>
              <a:t>                                          Net list, </a:t>
            </a:r>
          </a:p>
          <a:p>
            <a:pPr eaLnBrk="1" hangingPunct="1"/>
            <a:r>
              <a:rPr lang="en-US" sz="2800" dirty="0"/>
              <a:t>				 </a:t>
            </a:r>
            <a:r>
              <a:rPr lang="en-US" sz="2800" dirty="0">
                <a:sym typeface="Wingdings" charset="0"/>
              </a:rPr>
              <a:t>Switching expression</a:t>
            </a:r>
            <a:endParaRPr lang="en-US" sz="2800" dirty="0"/>
          </a:p>
          <a:p>
            <a:pPr eaLnBrk="1" hangingPunct="1"/>
            <a:r>
              <a:rPr lang="en-US" sz="2800" dirty="0"/>
              <a:t>Obj min cost 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	 Search in solution space	</a:t>
            </a:r>
            <a:endParaRPr lang="en-US" sz="2800" dirty="0">
              <a:sym typeface="Wingdings" charset="0"/>
            </a:endParaRPr>
          </a:p>
          <a:p>
            <a:pPr eaLnBrk="1" hangingPunct="1"/>
            <a:r>
              <a:rPr lang="en-US" sz="2800" dirty="0"/>
              <a:t>(max performance)</a:t>
            </a:r>
          </a:p>
          <a:p>
            <a:pPr eaLnBrk="1" hangingPunct="1"/>
            <a:r>
              <a:rPr lang="en-US" sz="2800" dirty="0"/>
              <a:t>Cost: wires, gates    </a:t>
            </a:r>
            <a:r>
              <a:rPr lang="en-US" sz="2800" dirty="0">
                <a:sym typeface="Wingdings" charset="0"/>
              </a:rPr>
              <a:t>     Literals, product terms, 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			           sum terms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For two level logic (sum of products or product of sums),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we want to minimize # of terms, and # of literals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71E65EB-F491-C646-B631-31234F57BAB7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Implementation: Specification =&gt; Logic Diagram</a:t>
            </a:r>
          </a:p>
        </p:txBody>
      </p:sp>
      <p:sp>
        <p:nvSpPr>
          <p:cNvPr id="2" name="Rectangle 1"/>
          <p:cNvSpPr/>
          <p:nvPr/>
        </p:nvSpPr>
        <p:spPr>
          <a:xfrm>
            <a:off x="243468" y="228600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1: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Sum of products (SOP) or product of sums(POS) canonical form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using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5830" y="2286000"/>
            <a:ext cx="43619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2: K Map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Karnaugh Map (truth table in two dimensional space)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 using K’Maps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(SOP or POS)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648200" y="2286000"/>
            <a:ext cx="0" cy="403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27771" y="1093262"/>
            <a:ext cx="7356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Karnaugh Map: A 2-dimensional truth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9542977-5E6C-C043-89D6-E6C8F5B58109}" type="slidenum">
              <a:rPr lang="en-US" sz="1400"/>
              <a:pPr eaLnBrk="1" hangingPunct="1"/>
              <a:t>12</a:t>
            </a:fld>
            <a:endParaRPr lang="en-US" sz="1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 vs. Karnaugh Map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143000" y="1981200"/>
          <a:ext cx="2743200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28" name="TextBox 5"/>
          <p:cNvSpPr txBox="1">
            <a:spLocks noChangeArrowheads="1"/>
          </p:cNvSpPr>
          <p:nvPr/>
        </p:nvSpPr>
        <p:spPr bwMode="auto">
          <a:xfrm>
            <a:off x="990601" y="1219201"/>
            <a:ext cx="4913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2-variable function, f(A,B)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46872"/>
              </p:ext>
            </p:extLst>
          </p:nvPr>
        </p:nvGraphicFramePr>
        <p:xfrm>
          <a:off x="4724400" y="2362201"/>
          <a:ext cx="3581400" cy="3688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04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A20160C-78B9-E64A-A3BA-E3537F1323CE}" type="slidenum">
              <a:rPr lang="en-US" sz="1400"/>
              <a:pPr eaLnBrk="1" hangingPunct="1"/>
              <a:t>13</a:t>
            </a:fld>
            <a:endParaRPr lang="en-US" sz="1400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175016"/>
              </p:ext>
            </p:extLst>
          </p:nvPr>
        </p:nvGraphicFramePr>
        <p:xfrm>
          <a:off x="993114" y="2121056"/>
          <a:ext cx="4645686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1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minterm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  <a:r>
                        <a:rPr kumimoji="0" lang="ja-JP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  <a:r>
                        <a:rPr kumimoji="0" lang="ja-JP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58" name="TextBox 5"/>
          <p:cNvSpPr txBox="1">
            <a:spLocks noChangeArrowheads="1"/>
          </p:cNvSpPr>
          <p:nvPr/>
        </p:nvSpPr>
        <p:spPr bwMode="auto">
          <a:xfrm>
            <a:off x="990602" y="1219201"/>
            <a:ext cx="7148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An example of 2-variable function, f(A,B)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14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838200" y="990600"/>
            <a:ext cx="80026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Function can be represented by sum of minterms:</a:t>
            </a:r>
          </a:p>
          <a:p>
            <a:pPr eaLnBrk="1" hangingPunct="1"/>
            <a:r>
              <a:rPr lang="en-US" sz="2800" dirty="0"/>
              <a:t>	f(A,B) 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 </a:t>
            </a:r>
          </a:p>
          <a:p>
            <a:pPr eaLnBrk="1" hangingPunct="1"/>
            <a:r>
              <a:rPr lang="en-US" sz="2800" dirty="0"/>
              <a:t>This is not optimal however! </a:t>
            </a:r>
          </a:p>
          <a:p>
            <a:pPr eaLnBrk="1" hangingPunct="1"/>
            <a:r>
              <a:rPr lang="en-US" sz="2800" dirty="0"/>
              <a:t>We want to minimize the number of literals and terms.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15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570571" y="5842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To minimize the number of literals and terms.</a:t>
            </a:r>
          </a:p>
          <a:p>
            <a:pPr eaLnBrk="1" hangingPunct="1"/>
            <a:r>
              <a:rPr lang="en-US" sz="2800" dirty="0"/>
              <a:t>We factor out common terms –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</a:t>
            </a:r>
          </a:p>
          <a:p>
            <a:pPr eaLnBrk="1" hangingPunct="1"/>
            <a:r>
              <a:rPr lang="en-US" sz="2800" dirty="0"/>
              <a:t>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AB+AB</a:t>
            </a:r>
          </a:p>
          <a:p>
            <a:pPr eaLnBrk="1" hangingPunct="1"/>
            <a:r>
              <a:rPr lang="en-US" sz="2800" dirty="0"/>
              <a:t>=(A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</a:t>
            </a:r>
            <a:r>
              <a:rPr lang="en-US" sz="2800" dirty="0"/>
              <a:t>)B+A(B’+</a:t>
            </a:r>
            <a:r>
              <a:rPr lang="en-US" sz="2800" dirty="0">
                <a:solidFill>
                  <a:srgbClr val="0000CC"/>
                </a:solidFill>
              </a:rPr>
              <a:t>B</a:t>
            </a:r>
            <a:r>
              <a:rPr lang="en-US" sz="2800" dirty="0"/>
              <a:t>)=B+A</a:t>
            </a:r>
          </a:p>
          <a:p>
            <a:pPr eaLnBrk="1" hangingPunct="1"/>
            <a:endParaRPr lang="en-US" sz="2800" dirty="0">
              <a:solidFill>
                <a:srgbClr val="0000CC"/>
              </a:solidFill>
            </a:endParaRPr>
          </a:p>
          <a:p>
            <a:pPr eaLnBrk="1" hangingPunct="1"/>
            <a:r>
              <a:rPr lang="en-US" sz="2800" dirty="0"/>
              <a:t>Hence, we have</a:t>
            </a:r>
          </a:p>
          <a:p>
            <a:pPr eaLnBrk="1" hangingPunct="1"/>
            <a:r>
              <a:rPr lang="en-US" sz="2800" dirty="0"/>
              <a:t>	f(A,B) = A+B</a:t>
            </a:r>
          </a:p>
        </p:txBody>
      </p:sp>
    </p:spTree>
    <p:extLst>
      <p:ext uri="{BB962C8B-B14F-4D97-AF65-F5344CB8AC3E}">
        <p14:creationId xmlns:p14="http://schemas.microsoft.com/office/powerpoint/2010/main" val="3506773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marL="0" indent="0" eaLnBrk="1" hangingPunct="1"/>
            <a:r>
              <a:rPr lang="en-US" sz="3200" dirty="0"/>
              <a:t>How can we guarantee the most reduced expression was reached?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9296400" cy="1752600"/>
          </a:xfrm>
        </p:spPr>
        <p:txBody>
          <a:bodyPr/>
          <a:lstStyle/>
          <a:p>
            <a:pPr eaLnBrk="1" hangingPunct="1"/>
            <a:r>
              <a:rPr lang="en-US" sz="2800" dirty="0"/>
              <a:t>Boolean expressions can be minimized by combining terms</a:t>
            </a:r>
          </a:p>
          <a:p>
            <a:pPr eaLnBrk="1" hangingPunct="1"/>
            <a:r>
              <a:rPr lang="en-US" sz="2800" dirty="0"/>
              <a:t>K-maps minimize equations graphically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1905000" cy="457200"/>
          </a:xfrm>
        </p:spPr>
        <p:txBody>
          <a:bodyPr/>
          <a:lstStyle/>
          <a:p>
            <a:fld id="{A61FB363-0577-4B41-8DE1-C7393C57FEB9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741483"/>
              </p:ext>
            </p:extLst>
          </p:nvPr>
        </p:nvGraphicFramePr>
        <p:xfrm>
          <a:off x="685800" y="2717801"/>
          <a:ext cx="2514600" cy="3429000"/>
        </p:xfrm>
        <a:graphic>
          <a:graphicData uri="http://schemas.openxmlformats.org/drawingml/2006/table">
            <a:tbl>
              <a:tblPr/>
              <a:tblGrid>
                <a:gridCol w="53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70335"/>
              </p:ext>
            </p:extLst>
          </p:nvPr>
        </p:nvGraphicFramePr>
        <p:xfrm>
          <a:off x="4343400" y="3022600"/>
          <a:ext cx="3276600" cy="23762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824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64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17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95788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8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11664" y="230525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995009" y="2536082"/>
            <a:ext cx="16209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1          1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445543"/>
              </p:ext>
            </p:extLst>
          </p:nvPr>
        </p:nvGraphicFramePr>
        <p:xfrm>
          <a:off x="647701" y="1971967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18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51337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7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47908" y="229148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899262" y="2564795"/>
            <a:ext cx="17235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1           1</a:t>
            </a: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6088062" y="2473325"/>
            <a:ext cx="609600" cy="1752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4640262" y="3708400"/>
            <a:ext cx="2133600" cy="533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 flipH="1">
            <a:off x="7002462" y="2320925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4" name="Rectangle 21"/>
          <p:cNvSpPr>
            <a:spLocks noChangeArrowheads="1"/>
          </p:cNvSpPr>
          <p:nvPr/>
        </p:nvSpPr>
        <p:spPr bwMode="auto">
          <a:xfrm>
            <a:off x="3352801" y="5638801"/>
            <a:ext cx="26641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f(A,B) = A + B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0472133"/>
              </p:ext>
            </p:extLst>
          </p:nvPr>
        </p:nvGraphicFramePr>
        <p:xfrm>
          <a:off x="457203" y="2057400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7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B06E35-0842-5B4E-BEBC-3757307A15BC}" type="slidenum">
              <a:rPr lang="en-US" sz="1400"/>
              <a:pPr eaLnBrk="1" hangingPunct="1"/>
              <a:t>19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9400"/>
            <a:ext cx="7620000" cy="558800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charset="0"/>
              </a:rPr>
              <a:t>Two Variable K-maps</a:t>
            </a:r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868363" y="3408556"/>
            <a:ext cx="69500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/>
              <a:t># possible 2-variable functions:</a:t>
            </a:r>
          </a:p>
          <a:p>
            <a:pPr eaLnBrk="1" hangingPunct="1"/>
            <a:r>
              <a:rPr lang="en-US" sz="2400" dirty="0"/>
              <a:t>For 2 variables as inputs, we have 4=2</a:t>
            </a:r>
            <a:r>
              <a:rPr lang="en-US" sz="2400" baseline="30000" dirty="0"/>
              <a:t>2  </a:t>
            </a:r>
            <a:r>
              <a:rPr lang="en-US" sz="2400" dirty="0"/>
              <a:t>entries. Each entry can be 0 or 1. Thus we have 16=2</a:t>
            </a:r>
            <a:r>
              <a:rPr lang="en-US" sz="2400" baseline="30000" dirty="0"/>
              <a:t>4 </a:t>
            </a:r>
            <a:r>
              <a:rPr lang="en-US" sz="2400" dirty="0"/>
              <a:t>possible functions.</a:t>
            </a: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3810000" y="5029200"/>
            <a:ext cx="10668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62" name="Line 14"/>
          <p:cNvSpPr>
            <a:spLocks noChangeShapeType="1"/>
          </p:cNvSpPr>
          <p:nvPr/>
        </p:nvSpPr>
        <p:spPr bwMode="auto">
          <a:xfrm>
            <a:off x="4876800" y="5562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5638801" y="5334001"/>
            <a:ext cx="859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f(a,b)</a:t>
            </a:r>
          </a:p>
        </p:txBody>
      </p:sp>
      <p:sp>
        <p:nvSpPr>
          <p:cNvPr id="23564" name="Line 16"/>
          <p:cNvSpPr>
            <a:spLocks noChangeShapeType="1"/>
          </p:cNvSpPr>
          <p:nvPr/>
        </p:nvSpPr>
        <p:spPr bwMode="auto">
          <a:xfrm>
            <a:off x="30480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5" name="Line 17"/>
          <p:cNvSpPr>
            <a:spLocks noChangeShapeType="1"/>
          </p:cNvSpPr>
          <p:nvPr/>
        </p:nvSpPr>
        <p:spPr bwMode="auto">
          <a:xfrm>
            <a:off x="3048000" y="5867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6" name="Text Box 18"/>
          <p:cNvSpPr txBox="1">
            <a:spLocks noChangeArrowheads="1"/>
          </p:cNvSpPr>
          <p:nvPr/>
        </p:nvSpPr>
        <p:spPr bwMode="auto">
          <a:xfrm>
            <a:off x="2667000" y="5029201"/>
            <a:ext cx="33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49967"/>
              </p:ext>
            </p:extLst>
          </p:nvPr>
        </p:nvGraphicFramePr>
        <p:xfrm>
          <a:off x="2895600" y="990600"/>
          <a:ext cx="28956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(a, b)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 (0,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(0, 1)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0)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220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67790" y="152400"/>
            <a:ext cx="7772400" cy="914400"/>
          </a:xfrm>
        </p:spPr>
        <p:txBody>
          <a:bodyPr/>
          <a:lstStyle/>
          <a:p>
            <a:r>
              <a:rPr lang="en-US" sz="4000" dirty="0">
                <a:latin typeface="Times New Roman" charset="0"/>
              </a:rPr>
              <a:t>Representation of k-Variable Func.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29519" y="1590704"/>
            <a:ext cx="7692753" cy="464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Boolean Expression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Truth Table</a:t>
            </a:r>
          </a:p>
          <a:p>
            <a:r>
              <a:rPr lang="en-US" dirty="0">
                <a:solidFill>
                  <a:srgbClr val="00B0F0"/>
                </a:solidFill>
                <a:latin typeface="Times New Roman" charset="0"/>
              </a:rPr>
              <a:t>Cube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K Map</a:t>
            </a:r>
          </a:p>
          <a:p>
            <a:r>
              <a:rPr lang="en-US" dirty="0">
                <a:latin typeface="Times New Roman" charset="0"/>
              </a:rPr>
              <a:t>Binary Decision Diagram</a:t>
            </a:r>
          </a:p>
          <a:p>
            <a:r>
              <a:rPr lang="en-US" dirty="0">
                <a:latin typeface="Times New Roman" charset="0"/>
              </a:rPr>
              <a:t>And-Inverter Graph</a:t>
            </a:r>
          </a:p>
          <a:p>
            <a:pPr lvl="1"/>
            <a:r>
              <a:rPr lang="en-US" dirty="0">
                <a:latin typeface="Times New Roman" charset="0"/>
              </a:rPr>
              <a:t>Ref: R. Brayton and A. Mishchenko, “ABC: an academic industrial-strength verification tool,” ACM Int. Conf. on Computer Aided Verification, pp. 24-40, 2010.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021258F-D68E-464C-A9C8-4E4C9575AA0F}" type="slidenum">
              <a:rPr lang="en-US" sz="1400"/>
              <a:pPr eaLnBrk="1" hangingPunct="1"/>
              <a:t>20</a:t>
            </a:fld>
            <a:endParaRPr lang="en-US" sz="1400" dirty="0"/>
          </a:p>
        </p:txBody>
      </p:sp>
      <p:sp>
        <p:nvSpPr>
          <p:cNvPr id="24597" name="TextBox 20"/>
          <p:cNvSpPr txBox="1">
            <a:spLocks noChangeArrowheads="1"/>
          </p:cNvSpPr>
          <p:nvPr/>
        </p:nvSpPr>
        <p:spPr bwMode="auto">
          <a:xfrm>
            <a:off x="3829821" y="990600"/>
            <a:ext cx="49289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A cube of 4 variables: (A,B,C,D)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1496" y="1600200"/>
            <a:ext cx="5327106" cy="2335048"/>
            <a:chOff x="3581400" y="1828800"/>
            <a:chExt cx="5327106" cy="2335048"/>
          </a:xfrm>
        </p:grpSpPr>
        <p:sp>
          <p:nvSpPr>
            <p:cNvPr id="8" name="Cube 7"/>
            <p:cNvSpPr/>
            <p:nvPr/>
          </p:nvSpPr>
          <p:spPr>
            <a:xfrm>
              <a:off x="45720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67056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4583" name="TextBox 9"/>
            <p:cNvSpPr txBox="1">
              <a:spLocks noChangeArrowheads="1"/>
            </p:cNvSpPr>
            <p:nvPr/>
          </p:nvSpPr>
          <p:spPr bwMode="auto">
            <a:xfrm>
              <a:off x="5410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(0,1,1,1)</a:t>
              </a:r>
            </a:p>
          </p:txBody>
        </p:sp>
        <p:sp>
          <p:nvSpPr>
            <p:cNvPr id="24584" name="TextBox 10"/>
            <p:cNvSpPr txBox="1">
              <a:spLocks noChangeArrowheads="1"/>
            </p:cNvSpPr>
            <p:nvPr/>
          </p:nvSpPr>
          <p:spPr bwMode="auto">
            <a:xfrm>
              <a:off x="4267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(0,1,1,0)</a:t>
              </a:r>
            </a:p>
          </p:txBody>
        </p:sp>
        <p:sp>
          <p:nvSpPr>
            <p:cNvPr id="24585" name="TextBox 11"/>
            <p:cNvSpPr txBox="1">
              <a:spLocks noChangeArrowheads="1"/>
            </p:cNvSpPr>
            <p:nvPr/>
          </p:nvSpPr>
          <p:spPr bwMode="auto">
            <a:xfrm>
              <a:off x="37338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(0,0,0,0)</a:t>
              </a:r>
            </a:p>
          </p:txBody>
        </p:sp>
        <p:sp>
          <p:nvSpPr>
            <p:cNvPr id="24586" name="TextBox 12"/>
            <p:cNvSpPr txBox="1">
              <a:spLocks noChangeArrowheads="1"/>
            </p:cNvSpPr>
            <p:nvPr/>
          </p:nvSpPr>
          <p:spPr bwMode="auto">
            <a:xfrm>
              <a:off x="50292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(0,0,0,1)</a:t>
              </a:r>
            </a:p>
          </p:txBody>
        </p:sp>
        <p:sp>
          <p:nvSpPr>
            <p:cNvPr id="24587" name="TextBox 13"/>
            <p:cNvSpPr txBox="1">
              <a:spLocks noChangeArrowheads="1"/>
            </p:cNvSpPr>
            <p:nvPr/>
          </p:nvSpPr>
          <p:spPr bwMode="auto">
            <a:xfrm>
              <a:off x="72390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(1,0,0,1)</a:t>
              </a:r>
            </a:p>
          </p:txBody>
        </p:sp>
        <p:sp>
          <p:nvSpPr>
            <p:cNvPr id="24588" name="TextBox 14"/>
            <p:cNvSpPr txBox="1">
              <a:spLocks noChangeArrowheads="1"/>
            </p:cNvSpPr>
            <p:nvPr/>
          </p:nvSpPr>
          <p:spPr bwMode="auto">
            <a:xfrm>
              <a:off x="7696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(1,1,1,1)</a:t>
              </a:r>
            </a:p>
          </p:txBody>
        </p:sp>
        <p:sp>
          <p:nvSpPr>
            <p:cNvPr id="24589" name="TextBox 15"/>
            <p:cNvSpPr txBox="1">
              <a:spLocks noChangeArrowheads="1"/>
            </p:cNvSpPr>
            <p:nvPr/>
          </p:nvSpPr>
          <p:spPr bwMode="auto">
            <a:xfrm>
              <a:off x="7848600" y="31813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(1,1,0,1)</a:t>
              </a:r>
            </a:p>
          </p:txBody>
        </p:sp>
        <p:sp>
          <p:nvSpPr>
            <p:cNvPr id="24590" name="TextBox 16"/>
            <p:cNvSpPr txBox="1">
              <a:spLocks noChangeArrowheads="1"/>
            </p:cNvSpPr>
            <p:nvPr/>
          </p:nvSpPr>
          <p:spPr bwMode="auto">
            <a:xfrm>
              <a:off x="6172200" y="3519097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(1,0,0,0)</a:t>
              </a:r>
            </a:p>
          </p:txBody>
        </p:sp>
        <p:sp>
          <p:nvSpPr>
            <p:cNvPr id="24591" name="TextBox 17"/>
            <p:cNvSpPr txBox="1">
              <a:spLocks noChangeArrowheads="1"/>
            </p:cNvSpPr>
            <p:nvPr/>
          </p:nvSpPr>
          <p:spPr bwMode="auto">
            <a:xfrm>
              <a:off x="3581400" y="24955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(0,0,1,0)</a:t>
              </a:r>
            </a:p>
          </p:txBody>
        </p:sp>
        <p:sp>
          <p:nvSpPr>
            <p:cNvPr id="24592" name="TextBox 18"/>
            <p:cNvSpPr txBox="1">
              <a:spLocks noChangeArrowheads="1"/>
            </p:cNvSpPr>
            <p:nvPr/>
          </p:nvSpPr>
          <p:spPr bwMode="auto">
            <a:xfrm>
              <a:off x="6553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(1,1,1,0)</a:t>
              </a:r>
            </a:p>
          </p:txBody>
        </p:sp>
        <p:sp>
          <p:nvSpPr>
            <p:cNvPr id="24593" name="TextBox 19"/>
            <p:cNvSpPr txBox="1">
              <a:spLocks noChangeArrowheads="1"/>
            </p:cNvSpPr>
            <p:nvPr/>
          </p:nvSpPr>
          <p:spPr bwMode="auto">
            <a:xfrm>
              <a:off x="5181600" y="24384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(0,0,1,1)</a:t>
              </a:r>
            </a:p>
          </p:txBody>
        </p:sp>
        <p:sp>
          <p:nvSpPr>
            <p:cNvPr id="24594" name="TextBox 20"/>
            <p:cNvSpPr txBox="1">
              <a:spLocks noChangeArrowheads="1"/>
            </p:cNvSpPr>
            <p:nvPr/>
          </p:nvSpPr>
          <p:spPr bwMode="auto">
            <a:xfrm>
              <a:off x="7239000" y="25146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(1,0,1,1)</a:t>
              </a:r>
            </a:p>
          </p:txBody>
        </p:sp>
        <p:sp>
          <p:nvSpPr>
            <p:cNvPr id="24595" name="TextBox 21"/>
            <p:cNvSpPr txBox="1">
              <a:spLocks noChangeArrowheads="1"/>
            </p:cNvSpPr>
            <p:nvPr/>
          </p:nvSpPr>
          <p:spPr bwMode="auto">
            <a:xfrm>
              <a:off x="5562600" y="30480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(0,1,0,1)</a:t>
              </a:r>
            </a:p>
          </p:txBody>
        </p:sp>
        <p:sp>
          <p:nvSpPr>
            <p:cNvPr id="24596" name="TextBox 22"/>
            <p:cNvSpPr txBox="1">
              <a:spLocks noChangeArrowheads="1"/>
            </p:cNvSpPr>
            <p:nvPr/>
          </p:nvSpPr>
          <p:spPr bwMode="auto">
            <a:xfrm>
              <a:off x="6172200" y="2495549"/>
              <a:ext cx="1066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(1,0,1,0)</a:t>
              </a:r>
            </a:p>
          </p:txBody>
        </p:sp>
        <p:sp>
          <p:nvSpPr>
            <p:cNvPr id="24598" name="TextBox 21"/>
            <p:cNvSpPr txBox="1">
              <a:spLocks noChangeArrowheads="1"/>
            </p:cNvSpPr>
            <p:nvPr/>
          </p:nvSpPr>
          <p:spPr bwMode="auto">
            <a:xfrm>
              <a:off x="4876800" y="3257549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D</a:t>
              </a:r>
            </a:p>
          </p:txBody>
        </p:sp>
        <p:sp>
          <p:nvSpPr>
            <p:cNvPr id="24599" name="TextBox 22"/>
            <p:cNvSpPr txBox="1">
              <a:spLocks noChangeArrowheads="1"/>
            </p:cNvSpPr>
            <p:nvPr/>
          </p:nvSpPr>
          <p:spPr bwMode="auto">
            <a:xfrm>
              <a:off x="4267200" y="2895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C</a:t>
              </a:r>
            </a:p>
          </p:txBody>
        </p:sp>
        <p:sp>
          <p:nvSpPr>
            <p:cNvPr id="24600" name="TextBox 23"/>
            <p:cNvSpPr txBox="1">
              <a:spLocks noChangeArrowheads="1"/>
            </p:cNvSpPr>
            <p:nvPr/>
          </p:nvSpPr>
          <p:spPr bwMode="auto">
            <a:xfrm>
              <a:off x="4495800" y="2133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B</a:t>
              </a:r>
            </a:p>
          </p:txBody>
        </p:sp>
        <p:sp>
          <p:nvSpPr>
            <p:cNvPr id="24601" name="TextBox 24"/>
            <p:cNvSpPr txBox="1">
              <a:spLocks noChangeArrowheads="1"/>
            </p:cNvSpPr>
            <p:nvPr/>
          </p:nvSpPr>
          <p:spPr bwMode="auto">
            <a:xfrm>
              <a:off x="5943600" y="3763738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942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6985FC3-B9C0-234F-A2A8-E37739A42998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533400"/>
            <a:ext cx="7620000" cy="3048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Corresponding three variable K-map</a:t>
            </a: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 bwMode="auto">
          <a:xfrm>
            <a:off x="3505201" y="38100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451195" y="227231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2548" name="Text Box 21"/>
          <p:cNvSpPr txBox="1">
            <a:spLocks noChangeArrowheads="1"/>
          </p:cNvSpPr>
          <p:nvPr/>
        </p:nvSpPr>
        <p:spPr bwMode="auto">
          <a:xfrm>
            <a:off x="35052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038602" y="1752601"/>
            <a:ext cx="2106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Gray code (a,b)</a:t>
            </a:r>
          </a:p>
        </p:txBody>
      </p:sp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4495800" y="2133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5590" y="1750552"/>
            <a:ext cx="3048000" cy="2965451"/>
            <a:chOff x="2971800" y="1828800"/>
            <a:chExt cx="3276600" cy="2965450"/>
          </a:xfrm>
        </p:grpSpPr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7       1    1    1    0</a:t>
              </a:r>
            </a:p>
          </p:txBody>
        </p:sp>
        <p:sp>
          <p:nvSpPr>
            <p:cNvPr id="27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457200"/>
            <a:ext cx="1755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Truth table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0"/>
            <a:ext cx="0" cy="6705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231818"/>
              </p:ext>
            </p:extLst>
          </p:nvPr>
        </p:nvGraphicFramePr>
        <p:xfrm>
          <a:off x="4552485" y="2969941"/>
          <a:ext cx="41148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754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A559507-1BEB-B545-8FC3-C3BE8D48EB9F}" type="slidenum">
              <a:rPr lang="en-US" sz="1400"/>
              <a:pPr eaLnBrk="1" hangingPunct="1"/>
              <a:t>22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Karnaugh Maps (K-Maps)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K-maps minimize equations graphically</a:t>
            </a:r>
          </a:p>
          <a:p>
            <a:pPr eaLnBrk="1" hangingPunct="1"/>
            <a:r>
              <a:rPr lang="en-US" sz="2800" dirty="0">
                <a:latin typeface="Times New Roman" charset="0"/>
              </a:rPr>
              <a:t>Note that the label decides the order in the map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228600" y="3276601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4891048" imgH="1274664" progId="Visio.Drawing.6">
                  <p:embed/>
                </p:oleObj>
              </mc:Choice>
              <mc:Fallback>
                <p:oleObj name="VISIO" r:id="rId6" imgW="4891048" imgH="1274664" progId="Visio.Drawing.6">
                  <p:embed/>
                  <p:pic>
                    <p:nvPicPr>
                      <p:cNvPr id="23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76601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B9F7C-800F-D848-8DE8-3C9BE28EABB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9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52E49A6-7ED8-0346-A14C-80BE0654F0D4}" type="slidenum">
              <a:rPr lang="en-US" sz="1400"/>
              <a:pPr eaLnBrk="1" hangingPunct="1"/>
              <a:t>24</a:t>
            </a:fld>
            <a:endParaRPr lang="en-US" sz="1400" dirty="0"/>
          </a:p>
        </p:txBody>
      </p:sp>
      <p:sp>
        <p:nvSpPr>
          <p:cNvPr id="2457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00100" y="1171261"/>
            <a:ext cx="7543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Circle 1</a:t>
            </a:r>
            <a:r>
              <a:rPr lang="ja-JP" altLang="en-US" sz="2800"/>
              <a:t>’</a:t>
            </a:r>
            <a:r>
              <a:rPr lang="en-US" sz="2800" dirty="0"/>
              <a:t>s in adjacent squares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Find rectangles which correspond to product terms in Boolean expression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K-map</a:t>
            </a:r>
          </a:p>
        </p:txBody>
      </p:sp>
      <p:graphicFrame>
        <p:nvGraphicFramePr>
          <p:cNvPr id="24581" name="Object 4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995302"/>
              </p:ext>
            </p:extLst>
          </p:nvPr>
        </p:nvGraphicFramePr>
        <p:xfrm>
          <a:off x="3886200" y="2863371"/>
          <a:ext cx="3810000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746367" imgH="1060948" progId="Visio.Drawing.6">
                  <p:embed/>
                </p:oleObj>
              </mc:Choice>
              <mc:Fallback>
                <p:oleObj name="VISIO" r:id="rId7" imgW="1746367" imgH="1060948" progId="Visio.Drawing.6">
                  <p:embed/>
                  <p:pic>
                    <p:nvPicPr>
                      <p:cNvPr id="2458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863371"/>
                        <a:ext cx="3810000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7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01043104"/>
              </p:ext>
            </p:extLst>
          </p:nvPr>
        </p:nvGraphicFramePr>
        <p:xfrm>
          <a:off x="685800" y="2863371"/>
          <a:ext cx="178593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947872" imgH="1174570" progId="Visio.Drawing.6">
                  <p:embed/>
                </p:oleObj>
              </mc:Choice>
              <mc:Fallback>
                <p:oleObj name="VISIO" r:id="rId9" imgW="947872" imgH="1174570" progId="Visio.Drawing.6">
                  <p:embed/>
                  <p:pic>
                    <p:nvPicPr>
                      <p:cNvPr id="2458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63371"/>
                        <a:ext cx="178593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85800" y="541020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y(A,B)=A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</a:t>
            </a:r>
            <a:r>
              <a:rPr lang="ja-JP" altLang="en-US" sz="2800" dirty="0"/>
              <a:t>’</a:t>
            </a:r>
            <a:r>
              <a:rPr lang="en-US" sz="2800" dirty="0"/>
              <a:t>+A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C= 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(C</a:t>
            </a:r>
            <a:r>
              <a:rPr lang="ja-JP" altLang="en-US" sz="2800" dirty="0"/>
              <a:t>’</a:t>
            </a:r>
            <a:r>
              <a:rPr lang="en-US" sz="2800" dirty="0"/>
              <a:t>+C)=A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endParaRPr lang="en-US" sz="28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25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06338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26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6858000" y="44958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5791200" y="2057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6509448" y="1512472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b = 1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39" name="Text Box 14"/>
          <p:cNvSpPr txBox="1">
            <a:spLocks noChangeArrowheads="1"/>
          </p:cNvSpPr>
          <p:nvPr/>
        </p:nvSpPr>
        <p:spPr bwMode="auto">
          <a:xfrm>
            <a:off x="7924801" y="4419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44958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2098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6645" name="Rectangle 22"/>
          <p:cNvSpPr>
            <a:spLocks noChangeArrowheads="1"/>
          </p:cNvSpPr>
          <p:nvPr/>
        </p:nvSpPr>
        <p:spPr bwMode="auto">
          <a:xfrm>
            <a:off x="7239000" y="2895600"/>
            <a:ext cx="1676400" cy="1295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5767388" y="5410201"/>
            <a:ext cx="2460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 f(a,b,c) = a + bc</a:t>
            </a:r>
            <a:r>
              <a:rPr lang="ja-JP" altLang="en-US" sz="2400" dirty="0"/>
              <a:t>’</a:t>
            </a:r>
            <a:endParaRPr lang="en-US" sz="2400" dirty="0"/>
          </a:p>
        </p:txBody>
      </p:sp>
      <p:sp>
        <p:nvSpPr>
          <p:cNvPr id="26647" name="Rectangle 25"/>
          <p:cNvSpPr>
            <a:spLocks noChangeArrowheads="1"/>
          </p:cNvSpPr>
          <p:nvPr/>
        </p:nvSpPr>
        <p:spPr bwMode="auto">
          <a:xfrm>
            <a:off x="5867400" y="2971800"/>
            <a:ext cx="1905000" cy="4572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2971800" y="34988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  <p:extLst>
      <p:ext uri="{BB962C8B-B14F-4D97-AF65-F5344CB8AC3E}">
        <p14:creationId xmlns:p14="http://schemas.microsoft.com/office/powerpoint/2010/main" val="3764444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27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453104"/>
            <a:ext cx="3276600" cy="3088115"/>
            <a:chOff x="2971800" y="1706136"/>
            <a:chExt cx="3276600" cy="3088114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706136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0"/>
            <a:ext cx="336461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" y="4196477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/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1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845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28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502664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1"/>
            <a:ext cx="3364610" cy="6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800" y="4241800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>
                <a:solidFill>
                  <a:srgbClr val="FF0000"/>
                </a:solidFill>
              </a:rPr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898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29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438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438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3190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438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3200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3" name="Line 10"/>
          <p:cNvSpPr>
            <a:spLocks noChangeShapeType="1"/>
          </p:cNvSpPr>
          <p:nvPr/>
        </p:nvSpPr>
        <p:spPr bwMode="auto">
          <a:xfrm>
            <a:off x="6781800" y="4191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4" name="Line 11"/>
          <p:cNvSpPr>
            <a:spLocks noChangeShapeType="1"/>
          </p:cNvSpPr>
          <p:nvPr/>
        </p:nvSpPr>
        <p:spPr bwMode="auto">
          <a:xfrm>
            <a:off x="5715000" y="1752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5" name="Text Box 12"/>
          <p:cNvSpPr txBox="1">
            <a:spLocks noChangeArrowheads="1"/>
          </p:cNvSpPr>
          <p:nvPr/>
        </p:nvSpPr>
        <p:spPr bwMode="auto">
          <a:xfrm>
            <a:off x="6461126" y="1371601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b = 1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3352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7" name="Text Box 14"/>
          <p:cNvSpPr txBox="1">
            <a:spLocks noChangeArrowheads="1"/>
          </p:cNvSpPr>
          <p:nvPr/>
        </p:nvSpPr>
        <p:spPr bwMode="auto">
          <a:xfrm>
            <a:off x="7848601" y="4114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a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590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X           0 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3352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0" name="Line 17"/>
          <p:cNvSpPr>
            <a:spLocks noChangeShapeType="1"/>
          </p:cNvSpPr>
          <p:nvPr/>
        </p:nvSpPr>
        <p:spPr bwMode="auto">
          <a:xfrm>
            <a:off x="4419600" y="3200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905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514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691189" y="5105401"/>
            <a:ext cx="1861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  f(a,b,c) = b</a:t>
            </a:r>
            <a:r>
              <a:rPr lang="ja-JP" altLang="en-US" sz="2400">
                <a:cs typeface="Arial" charset="0"/>
              </a:rPr>
              <a:t>’</a:t>
            </a:r>
            <a:endParaRPr lang="en-US" sz="2400" dirty="0">
              <a:cs typeface="Arial" charset="0"/>
            </a:endParaRPr>
          </a:p>
        </p:txBody>
      </p:sp>
      <p:sp>
        <p:nvSpPr>
          <p:cNvPr id="28694" name="Line 23"/>
          <p:cNvSpPr>
            <a:spLocks noChangeShapeType="1"/>
          </p:cNvSpPr>
          <p:nvPr/>
        </p:nvSpPr>
        <p:spPr bwMode="auto">
          <a:xfrm>
            <a:off x="4495800" y="2514600"/>
            <a:ext cx="8382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5" name="Line 24"/>
          <p:cNvSpPr>
            <a:spLocks noChangeShapeType="1"/>
          </p:cNvSpPr>
          <p:nvPr/>
        </p:nvSpPr>
        <p:spPr bwMode="auto">
          <a:xfrm>
            <a:off x="5334000" y="2514600"/>
            <a:ext cx="0" cy="13716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6" name="Line 25"/>
          <p:cNvSpPr>
            <a:spLocks noChangeShapeType="1"/>
          </p:cNvSpPr>
          <p:nvPr/>
        </p:nvSpPr>
        <p:spPr bwMode="auto">
          <a:xfrm flipH="1">
            <a:off x="43434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7" name="Line 26"/>
          <p:cNvSpPr>
            <a:spLocks noChangeShapeType="1"/>
          </p:cNvSpPr>
          <p:nvPr/>
        </p:nvSpPr>
        <p:spPr bwMode="auto">
          <a:xfrm flipH="1">
            <a:off x="8229600" y="2667000"/>
            <a:ext cx="12954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8" name="Line 27"/>
          <p:cNvSpPr>
            <a:spLocks noChangeShapeType="1"/>
          </p:cNvSpPr>
          <p:nvPr/>
        </p:nvSpPr>
        <p:spPr bwMode="auto">
          <a:xfrm>
            <a:off x="8229600" y="2667000"/>
            <a:ext cx="0" cy="1219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9" name="Line 28"/>
          <p:cNvSpPr>
            <a:spLocks noChangeShapeType="1"/>
          </p:cNvSpPr>
          <p:nvPr/>
        </p:nvSpPr>
        <p:spPr bwMode="auto">
          <a:xfrm>
            <a:off x="82296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828800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762000"/>
            <a:ext cx="336461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 with Don’t cares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5A84E0B-E5CA-3E43-A6C1-7F2787695811}" type="slidenum">
              <a:rPr lang="en-US" sz="1400"/>
              <a:pPr eaLnBrk="1" hangingPunct="1"/>
              <a:t>30</a:t>
            </a:fld>
            <a:endParaRPr 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28600"/>
            <a:ext cx="88392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Consensus </a:t>
            </a:r>
            <a:r>
              <a:rPr lang="en-US" sz="3600">
                <a:latin typeface="Times New Roman" charset="0"/>
              </a:rPr>
              <a:t>Theorem in View of </a:t>
            </a:r>
            <a:r>
              <a:rPr lang="en-US" sz="3600" dirty="0">
                <a:latin typeface="Times New Roman" charset="0"/>
              </a:rPr>
              <a:t>K Maps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latin typeface="Times New Roman" charset="0"/>
              </a:rPr>
              <a:t>Consensus Theorem: 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B+AC+BC=A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</a:t>
            </a:r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</p:nvPr>
        </p:nvGraphicFramePr>
        <p:xfrm>
          <a:off x="228600" y="2514600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4889406" imgH="1274616" progId="Visio.Drawing.11">
                  <p:embed/>
                </p:oleObj>
              </mc:Choice>
              <mc:Fallback>
                <p:oleObj name="Visio" r:id="rId6" imgW="4889406" imgH="1274616" progId="Visio.Drawing.11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6018</TotalTime>
  <Words>2309</Words>
  <Application>Microsoft Office PowerPoint</Application>
  <PresentationFormat>On-screen Show (4:3)</PresentationFormat>
  <Paragraphs>550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Cambria Math</vt:lpstr>
      <vt:lpstr>Monotype Corsiva</vt:lpstr>
      <vt:lpstr>Times New Roman</vt:lpstr>
      <vt:lpstr>Default Design</vt:lpstr>
      <vt:lpstr>1_Default Design</vt:lpstr>
      <vt:lpstr>Visio</vt:lpstr>
      <vt:lpstr>VISIO</vt:lpstr>
      <vt:lpstr>PowerPoint Presentation</vt:lpstr>
      <vt:lpstr>Outlines</vt:lpstr>
      <vt:lpstr>Definitions</vt:lpstr>
      <vt:lpstr>Definitions: Examples</vt:lpstr>
      <vt:lpstr>Examples</vt:lpstr>
      <vt:lpstr>PowerPoint Presentation</vt:lpstr>
      <vt:lpstr>How to completely specify the truth table in canonical form? We have three types of output which divides the input space into three sets: On-set F: All the input conditions for which the output is 1 Off-set R: All the input conditions for which the output is 0 Don’t care set D: All the input conditions for which the output is a ‘don’t care’ </vt:lpstr>
      <vt:lpstr>Incompletely Specified Function</vt:lpstr>
      <vt:lpstr>PowerPoint Presentation</vt:lpstr>
      <vt:lpstr>Implementation</vt:lpstr>
      <vt:lpstr>Implementation: Specification =&gt; Logic Diagram</vt:lpstr>
      <vt:lpstr>Truth Table vs. Karnaugh Map</vt:lpstr>
      <vt:lpstr>Truth Table</vt:lpstr>
      <vt:lpstr>PowerPoint Presentation</vt:lpstr>
      <vt:lpstr>PowerPoint Presentation</vt:lpstr>
      <vt:lpstr>How can we guarantee the most reduced expression was reached?</vt:lpstr>
      <vt:lpstr>PowerPoint Presentation</vt:lpstr>
      <vt:lpstr>PowerPoint Presentation</vt:lpstr>
      <vt:lpstr>Two Variable K-maps</vt:lpstr>
      <vt:lpstr>Representation of k-Variable Func.</vt:lpstr>
      <vt:lpstr>Corresponding three variable K-map</vt:lpstr>
      <vt:lpstr>Karnaugh Maps (K-Maps)</vt:lpstr>
      <vt:lpstr>PowerPoint Presentation</vt:lpstr>
      <vt:lpstr>K-map</vt:lpstr>
      <vt:lpstr>Corresponding K-map</vt:lpstr>
      <vt:lpstr>Corresponding K-map</vt:lpstr>
      <vt:lpstr>Corresponding K-map</vt:lpstr>
      <vt:lpstr>Corresponding K-map</vt:lpstr>
      <vt:lpstr>Corresponding K-map</vt:lpstr>
      <vt:lpstr>Consensus Theorem in View of K Maps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2</dc:title>
  <dc:creator>ThomasLW</dc:creator>
  <cp:lastModifiedBy>CK Cheng</cp:lastModifiedBy>
  <cp:revision>195</cp:revision>
  <dcterms:created xsi:type="dcterms:W3CDTF">2002-04-11T13:34:32Z</dcterms:created>
  <dcterms:modified xsi:type="dcterms:W3CDTF">2021-04-08T00:01:47Z</dcterms:modified>
</cp:coreProperties>
</file>