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7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80" r:id="rId3"/>
    <p:sldId id="307" r:id="rId4"/>
    <p:sldId id="303" r:id="rId5"/>
    <p:sldId id="275" r:id="rId6"/>
    <p:sldId id="311" r:id="rId7"/>
    <p:sldId id="276" r:id="rId8"/>
    <p:sldId id="281" r:id="rId9"/>
    <p:sldId id="325" r:id="rId10"/>
    <p:sldId id="277" r:id="rId11"/>
    <p:sldId id="331" r:id="rId12"/>
    <p:sldId id="336" r:id="rId13"/>
    <p:sldId id="309" r:id="rId14"/>
    <p:sldId id="279" r:id="rId15"/>
    <p:sldId id="278" r:id="rId16"/>
    <p:sldId id="301" r:id="rId17"/>
    <p:sldId id="306" r:id="rId18"/>
    <p:sldId id="340" r:id="rId19"/>
    <p:sldId id="341" r:id="rId20"/>
    <p:sldId id="324" r:id="rId21"/>
    <p:sldId id="299" r:id="rId22"/>
    <p:sldId id="300" r:id="rId23"/>
    <p:sldId id="304" r:id="rId24"/>
    <p:sldId id="316" r:id="rId25"/>
    <p:sldId id="317" r:id="rId26"/>
    <p:sldId id="318" r:id="rId27"/>
    <p:sldId id="320" r:id="rId28"/>
    <p:sldId id="319" r:id="rId29"/>
    <p:sldId id="310" r:id="rId30"/>
    <p:sldId id="338" r:id="rId31"/>
    <p:sldId id="308" r:id="rId32"/>
    <p:sldId id="321" r:id="rId33"/>
    <p:sldId id="335" r:id="rId34"/>
    <p:sldId id="334" r:id="rId35"/>
    <p:sldId id="313" r:id="rId36"/>
    <p:sldId id="337" r:id="rId37"/>
    <p:sldId id="322" r:id="rId38"/>
    <p:sldId id="312" r:id="rId39"/>
    <p:sldId id="259" r:id="rId40"/>
    <p:sldId id="260" r:id="rId41"/>
    <p:sldId id="342" r:id="rId42"/>
    <p:sldId id="343" r:id="rId43"/>
    <p:sldId id="305" r:id="rId44"/>
    <p:sldId id="262" r:id="rId45"/>
    <p:sldId id="268" r:id="rId46"/>
    <p:sldId id="339" r:id="rId47"/>
    <p:sldId id="264" r:id="rId48"/>
    <p:sldId id="323" r:id="rId49"/>
    <p:sldId id="327" r:id="rId50"/>
    <p:sldId id="328" r:id="rId51"/>
    <p:sldId id="269" r:id="rId52"/>
    <p:sldId id="270" r:id="rId53"/>
    <p:sldId id="267" r:id="rId54"/>
    <p:sldId id="273" r:id="rId55"/>
    <p:sldId id="274" r:id="rId56"/>
    <p:sldId id="329" r:id="rId57"/>
    <p:sldId id="271" r:id="rId58"/>
    <p:sldId id="501" r:id="rId59"/>
    <p:sldId id="272" r:id="rId60"/>
    <p:sldId id="330" r:id="rId61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2" autoAdjust="0"/>
    <p:restoredTop sz="99333" autoAdjust="0"/>
  </p:normalViewPr>
  <p:slideViewPr>
    <p:cSldViewPr snapToGrid="0">
      <p:cViewPr varScale="1">
        <p:scale>
          <a:sx n="97" d="100"/>
          <a:sy n="97" d="100"/>
        </p:scale>
        <p:origin x="90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9.xml"/><Relationship Id="rId2" Type="http://schemas.openxmlformats.org/officeDocument/2006/relationships/slide" Target="slides/slide17.xml"/><Relationship Id="rId1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90160FF-D200-4E37-967A-85B1D1368F4A}" type="datetimeFigureOut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A589A06-65F9-468B-A846-CFCF1D5ED2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880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071448-56E8-42A1-8B8A-02DD41C30440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961C87-E696-4245-9964-F6D56390ADC9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54784-8A16-4FA8-81AC-F33D9DDEC7DC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F33F3-9C2E-4D68-A5FB-8C086D71A4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76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5A586-B294-44C7-A2A3-33DA7C133A8D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B34B1-D90E-4A92-8322-1D02BC9F1A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1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EB5E2-2019-420D-B886-01EB42D4ED8A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DDE3B-88BB-43C6-90F0-3968C31089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86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71B00-27AD-418B-B801-ACB52FF6F81C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DAACF-F26C-425A-8498-AB15F6DF87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7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BD09C-BC43-4E51-B773-33C59CD81AB3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DABD7-5CB6-4FCE-9519-D5D8EF3280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2239B-8795-496C-A715-67E70A0D0904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DD573-2520-4882-8532-8F0D5878F4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3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D044F-88BB-4108-B3FE-A5EFF5D9D14F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B0BDF-2790-4991-9DF0-0AD5422CF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1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F5AC7-98EF-4DAE-B4B0-65A68F733956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55897-7135-40D6-9B41-94844CCE8A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3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ADE9B-F139-4A4A-A330-E45DC5163B22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F2D18-9E29-442C-A6ED-2EE9A989F4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2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E3C44-794D-4C95-A90F-D4B5A8D7E774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38D22-322A-4084-B4C7-F348D1711C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9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51DB1-86AC-45A0-9660-D06387F58DD3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16D4A-2813-4DE5-BB46-46353CE596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7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1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1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© 2007 Elsevier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1-&lt;</a:t>
            </a:r>
            <a:fld id="{9F378F31-D34E-4EB2-AB4B-E1D4E7C49B3D}" type="slidenum">
              <a:rPr lang="en-US"/>
              <a:pPr>
                <a:defRPr/>
              </a:pPr>
              <a:t>‹#›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98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951396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B12C3FA8-37E2-4E3D-B766-6CBE478BFB02}" type="datetime1">
              <a:rPr lang="en-US"/>
              <a:pPr>
                <a:defRPr/>
              </a:pPr>
              <a:t>3/28/2021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AAC22AC-94BA-48F6-A6E1-346E45E82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  <p:sldLayoutId id="2147483970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tags" Target="../tags/tag18.xml"/><Relationship Id="rId7" Type="http://schemas.openxmlformats.org/officeDocument/2006/relationships/oleObject" Target="../embeddings/oleObject1.bin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4.wmf"/><Relationship Id="rId4" Type="http://schemas.openxmlformats.org/officeDocument/2006/relationships/tags" Target="../tags/tag19.xml"/><Relationship Id="rId9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tags" Target="../tags/tag22.xml"/><Relationship Id="rId7" Type="http://schemas.openxmlformats.org/officeDocument/2006/relationships/oleObject" Target="../embeddings/oleObject3.bin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6.wmf"/><Relationship Id="rId4" Type="http://schemas.openxmlformats.org/officeDocument/2006/relationships/tags" Target="../tags/tag23.xml"/><Relationship Id="rId9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7.png"/><Relationship Id="rId5" Type="http://schemas.openxmlformats.org/officeDocument/2006/relationships/tags" Target="../tags/tag270.xml"/><Relationship Id="rId4" Type="http://schemas.openxmlformats.org/officeDocument/2006/relationships/notesSlide" Target="../notesSlides/notesSlide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tif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8112E7-05E6-4945-8202-F49B22DCE1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CK Cheng 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60042" y="2079939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 sz="4000" dirty="0"/>
              <a:t>CSE 140, Lecture 2</a:t>
            </a:r>
            <a:br>
              <a:rPr lang="en-US" altLang="en-US" sz="4000" dirty="0"/>
            </a:br>
            <a:r>
              <a:rPr lang="en-US" altLang="en-US" sz="4000" dirty="0"/>
              <a:t>Combinational Logic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DB52829-E24E-40A4-B990-709D90888C4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92807" y="0"/>
            <a:ext cx="7772400" cy="726141"/>
          </a:xfrm>
        </p:spPr>
        <p:txBody>
          <a:bodyPr/>
          <a:lstStyle/>
          <a:p>
            <a:r>
              <a:rPr lang="en-US" altLang="en-US" dirty="0"/>
              <a:t>Combinational Logic Outlines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21976"/>
            <a:ext cx="7772400" cy="4979895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Introduction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Scope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Boolean Algebra (Review)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Definition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Duality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AND/OR Gates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Expressions vs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Handy Tools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DeMorgan’s Theorem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Consensus Theorem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Shannon’s Expansion </a:t>
            </a:r>
          </a:p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Specification</a:t>
            </a:r>
          </a:p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Synthesis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A691DA-0BC4-4494-8C48-0E9CA461DCA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44525" y="1"/>
            <a:ext cx="7772400" cy="884255"/>
          </a:xfrm>
        </p:spPr>
        <p:txBody>
          <a:bodyPr/>
          <a:lstStyle/>
          <a:p>
            <a:r>
              <a:rPr lang="en-US" altLang="en-US" dirty="0"/>
              <a:t>1.1 Combinational Logic: Scope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03869"/>
            <a:ext cx="7772400" cy="5292132"/>
          </a:xfrm>
        </p:spPr>
        <p:txBody>
          <a:bodyPr/>
          <a:lstStyle/>
          <a:p>
            <a:r>
              <a:rPr lang="en-US" altLang="en-US" sz="2400" dirty="0"/>
              <a:t>Description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Language:</a:t>
            </a:r>
            <a:r>
              <a:rPr lang="en-US" altLang="en-US" sz="2400" dirty="0"/>
              <a:t> e.g. C Programming, Verilog, VHDL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Boolean algebra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Truth table: Powerful engineering tool</a:t>
            </a:r>
          </a:p>
          <a:p>
            <a:r>
              <a:rPr lang="en-US" altLang="en-US" sz="2400" dirty="0"/>
              <a:t>Design</a:t>
            </a:r>
          </a:p>
          <a:p>
            <a:pPr lvl="1"/>
            <a:r>
              <a:rPr lang="en-US" altLang="en-US" sz="2400" dirty="0"/>
              <a:t>Schematic Diagram</a:t>
            </a:r>
          </a:p>
          <a:p>
            <a:pPr lvl="1"/>
            <a:r>
              <a:rPr lang="en-US" altLang="en-US" sz="2400" dirty="0"/>
              <a:t>Inputs, Gates, Nets, Outputs</a:t>
            </a:r>
          </a:p>
          <a:p>
            <a:r>
              <a:rPr lang="en-US" altLang="en-US" sz="2400" dirty="0"/>
              <a:t>Goal</a:t>
            </a:r>
          </a:p>
          <a:p>
            <a:pPr lvl="1"/>
            <a:r>
              <a:rPr lang="en-US" altLang="en-US" sz="2400" dirty="0"/>
              <a:t>Validity: </a:t>
            </a:r>
            <a:r>
              <a:rPr lang="en-US" altLang="en-US" sz="2400" dirty="0">
                <a:solidFill>
                  <a:srgbClr val="C00000"/>
                </a:solidFill>
              </a:rPr>
              <a:t>correctness</a:t>
            </a:r>
            <a:r>
              <a:rPr lang="en-US" altLang="en-US" sz="2400" dirty="0"/>
              <a:t>, turnaround time</a:t>
            </a:r>
          </a:p>
          <a:p>
            <a:pPr lvl="1"/>
            <a:r>
              <a:rPr lang="en-US" altLang="en-US" sz="2400" dirty="0"/>
              <a:t>Performance: power, timing, </a:t>
            </a:r>
            <a:r>
              <a:rPr lang="en-US" altLang="en-US" sz="2400" dirty="0">
                <a:solidFill>
                  <a:srgbClr val="C00000"/>
                </a:solidFill>
              </a:rPr>
              <a:t>cost</a:t>
            </a:r>
          </a:p>
          <a:p>
            <a:pPr lvl="1"/>
            <a:r>
              <a:rPr lang="en-US" altLang="en-US" sz="2400" dirty="0"/>
              <a:t>Testability: yield, diagnosis, robustness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A74015D7-C6AF-40DC-A178-7E6FFFAA97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325440" y="0"/>
            <a:ext cx="8340725" cy="923925"/>
          </a:xfrm>
        </p:spPr>
        <p:txBody>
          <a:bodyPr/>
          <a:lstStyle/>
          <a:p>
            <a:pPr algn="l"/>
            <a:r>
              <a:rPr lang="en-US" altLang="en-US" sz="2800" dirty="0"/>
              <a:t>Scope: Boolean algebra, switching algebra, logic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283336" y="771525"/>
            <a:ext cx="8195503" cy="2133600"/>
          </a:xfrm>
        </p:spPr>
        <p:txBody>
          <a:bodyPr/>
          <a:lstStyle/>
          <a:p>
            <a:r>
              <a:rPr lang="en-US" altLang="en-US" sz="2400" dirty="0"/>
              <a:t>Boolean Algebra: multiple-valued logic, i.e. each variable have multiple values.</a:t>
            </a:r>
          </a:p>
          <a:p>
            <a:r>
              <a:rPr lang="en-US" altLang="en-US" sz="2400" dirty="0"/>
              <a:t>Switching Algebra: binary logic, i.e. each variable can be either 1 or 0. </a:t>
            </a:r>
          </a:p>
          <a:p>
            <a:r>
              <a:rPr lang="en-US" altLang="en-US" sz="2400" b="1" dirty="0">
                <a:solidFill>
                  <a:srgbClr val="C00000"/>
                </a:solidFill>
              </a:rPr>
              <a:t>Boolean Algebra ≠ Switching Algebra</a:t>
            </a:r>
          </a:p>
        </p:txBody>
      </p:sp>
      <p:sp>
        <p:nvSpPr>
          <p:cNvPr id="2" name="Oval 1"/>
          <p:cNvSpPr/>
          <p:nvPr/>
        </p:nvSpPr>
        <p:spPr>
          <a:xfrm>
            <a:off x="3644721" y="2621639"/>
            <a:ext cx="4997308" cy="399415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876457" y="3533773"/>
            <a:ext cx="3447884" cy="2396322"/>
            <a:chOff x="3075155" y="2813448"/>
            <a:chExt cx="3447884" cy="1797242"/>
          </a:xfrm>
        </p:grpSpPr>
        <p:sp>
          <p:nvSpPr>
            <p:cNvPr id="10246" name="TextBox 2"/>
            <p:cNvSpPr txBox="1">
              <a:spLocks noChangeArrowheads="1"/>
            </p:cNvSpPr>
            <p:nvPr/>
          </p:nvSpPr>
          <p:spPr bwMode="auto">
            <a:xfrm>
              <a:off x="3075155" y="4333691"/>
              <a:ext cx="1742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476" y="2813448"/>
              <a:ext cx="2976563" cy="149780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48" name="TextBox 4"/>
            <p:cNvSpPr txBox="1">
              <a:spLocks noChangeArrowheads="1"/>
            </p:cNvSpPr>
            <p:nvPr/>
          </p:nvSpPr>
          <p:spPr bwMode="auto">
            <a:xfrm>
              <a:off x="4202113" y="2932510"/>
              <a:ext cx="19095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3438" y="3270647"/>
              <a:ext cx="1525587" cy="8763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50" name="TextBox 6"/>
            <p:cNvSpPr txBox="1">
              <a:spLocks noChangeArrowheads="1"/>
            </p:cNvSpPr>
            <p:nvPr/>
          </p:nvSpPr>
          <p:spPr bwMode="auto">
            <a:xfrm>
              <a:off x="4627564" y="3561160"/>
              <a:ext cx="1595437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DB4376-201A-4469-A16E-B5474DC130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126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Copyright © 2007 Elsevier</a:t>
            </a:r>
            <a:endParaRPr lang="en-GB" altLang="en-US" sz="1400" dirty="0"/>
          </a:p>
        </p:txBody>
      </p:sp>
      <p:sp>
        <p:nvSpPr>
          <p:cNvPr id="11268" name="Slide Number Placeholder 4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95E4AF19-71F4-4A1D-87CE-CD178F5B1FE0}" type="slidenum">
              <a:rPr lang="en-US" altLang="en-US" sz="1400"/>
              <a:pPr algn="ctr" eaLnBrk="1" hangingPunct="1">
                <a:spcBef>
                  <a:spcPct val="0"/>
                </a:spcBef>
                <a:buFontTx/>
                <a:buNone/>
              </a:pPr>
              <a:t>5</a:t>
            </a:fld>
            <a:r>
              <a:rPr lang="en-US" altLang="en-US" sz="1400" dirty="0"/>
              <a:t>&gt;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1"/>
            <a:ext cx="7772400" cy="977900"/>
          </a:xfrm>
        </p:spPr>
        <p:txBody>
          <a:bodyPr/>
          <a:lstStyle/>
          <a:p>
            <a:pPr algn="l"/>
            <a:r>
              <a:rPr lang="en-US" altLang="en-US" sz="3200" dirty="0"/>
              <a:t>Scope: Switching Algebra (Binary Values)</a:t>
            </a:r>
            <a:endParaRPr lang="en-GB" altLang="en-US" sz="3200" dirty="0"/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62000" y="927100"/>
            <a:ext cx="7772400" cy="4114800"/>
          </a:xfrm>
        </p:spPr>
        <p:txBody>
          <a:bodyPr/>
          <a:lstStyle/>
          <a:p>
            <a:r>
              <a:rPr lang="en-US" altLang="en-US" sz="2400" dirty="0"/>
              <a:t>Typically consider only two discrete values:</a:t>
            </a:r>
          </a:p>
          <a:p>
            <a:pPr lvl="1"/>
            <a:r>
              <a:rPr lang="en-US" altLang="en-US" sz="2400" dirty="0"/>
              <a:t>1’s and 0’s</a:t>
            </a:r>
          </a:p>
          <a:p>
            <a:pPr lvl="1"/>
            <a:r>
              <a:rPr lang="en-US" altLang="en-US" sz="2400" dirty="0"/>
              <a:t>1, TRUE, HIGH</a:t>
            </a:r>
          </a:p>
          <a:p>
            <a:pPr lvl="1"/>
            <a:r>
              <a:rPr lang="en-US" altLang="en-US" sz="2400" dirty="0"/>
              <a:t>0, FALSE, LOW</a:t>
            </a:r>
          </a:p>
          <a:p>
            <a:r>
              <a:rPr lang="en-US" altLang="en-US" sz="2400" dirty="0"/>
              <a:t>1 and 0 can be represented by specific voltage levels, rotating gears, fluid levels, etc. </a:t>
            </a:r>
          </a:p>
          <a:p>
            <a:r>
              <a:rPr lang="en-US" altLang="en-US" sz="2400" dirty="0"/>
              <a:t>Digital circuits usually depend on specific voltage levels to represent 1 and 0</a:t>
            </a:r>
            <a:endParaRPr lang="en-US" altLang="en-US" sz="2400" i="1" dirty="0"/>
          </a:p>
          <a:p>
            <a:r>
              <a:rPr lang="en-US" altLang="en-US" sz="2400" i="1" dirty="0"/>
              <a:t>Bit</a:t>
            </a:r>
            <a:r>
              <a:rPr lang="en-US" altLang="en-US" sz="2400" dirty="0"/>
              <a:t>: </a:t>
            </a:r>
            <a:r>
              <a:rPr lang="en-US" altLang="en-US" sz="2400" i="1" dirty="0"/>
              <a:t>B</a:t>
            </a:r>
            <a:r>
              <a:rPr lang="en-US" altLang="en-US" sz="2400" dirty="0"/>
              <a:t>inary dig</a:t>
            </a:r>
            <a:r>
              <a:rPr lang="en-US" altLang="en-US" sz="2400" i="1" dirty="0"/>
              <a:t>it</a:t>
            </a:r>
            <a:endParaRPr lang="en-US" altLang="en-US" sz="2400" dirty="0"/>
          </a:p>
          <a:p>
            <a:pPr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D225E8E8-977B-435D-B0FB-EA44D3CD58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1"/>
            <a:ext cx="7772400" cy="777875"/>
          </a:xfrm>
        </p:spPr>
        <p:txBody>
          <a:bodyPr/>
          <a:lstStyle/>
          <a:p>
            <a:pPr algn="l"/>
            <a:r>
              <a:rPr lang="en-US" altLang="en-US" dirty="0"/>
              <a:t>Scope: Levels of Logic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42925" y="995363"/>
            <a:ext cx="7924800" cy="9652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Multiple Level Logic: Many layers of two level logic with some inverters, e.g. (((a+bc)’+ab’)+b’c+c’d)’bc+c’e</a:t>
            </a:r>
          </a:p>
          <a:p>
            <a:pPr marL="0" indent="0">
              <a:buNone/>
              <a:defRPr/>
            </a:pPr>
            <a:r>
              <a:rPr lang="en-US" sz="2400" dirty="0"/>
              <a:t>     (A network of two level logic)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</a:rPr>
              <a:t>Two Level Logic: Sum of products, or product of sums, e.g. ab + a’c + a’b’, (a’+c )(a+b’)(a+b+c’)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Features of Digital Logic Design</a:t>
            </a:r>
          </a:p>
          <a:p>
            <a:pPr>
              <a:defRPr/>
            </a:pPr>
            <a:r>
              <a:rPr lang="en-US" sz="2400" dirty="0"/>
              <a:t>Multiple Outputs 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</a:rPr>
              <a:t>Don’t care sets</a:t>
            </a:r>
          </a:p>
          <a:p>
            <a:pPr marL="0" indent="0">
              <a:buNone/>
              <a:defRPr/>
            </a:pPr>
            <a:endParaRPr lang="en-US" sz="2400" dirty="0"/>
          </a:p>
        </p:txBody>
      </p:sp>
      <p:grpSp>
        <p:nvGrpSpPr>
          <p:cNvPr id="12293" name="Group 7"/>
          <p:cNvGrpSpPr>
            <a:grpSpLocks/>
          </p:cNvGrpSpPr>
          <p:nvPr/>
        </p:nvGrpSpPr>
        <p:grpSpPr bwMode="auto">
          <a:xfrm>
            <a:off x="4981240" y="3598344"/>
            <a:ext cx="3584529" cy="2333625"/>
            <a:chOff x="1422400" y="2753360"/>
            <a:chExt cx="5949248" cy="3992880"/>
          </a:xfrm>
        </p:grpSpPr>
        <p:sp>
          <p:nvSpPr>
            <p:cNvPr id="2" name="Oval 1"/>
            <p:cNvSpPr/>
            <p:nvPr/>
          </p:nvSpPr>
          <p:spPr>
            <a:xfrm>
              <a:off x="1422400" y="2753360"/>
              <a:ext cx="5648960" cy="39928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BB</a:t>
              </a:r>
            </a:p>
          </p:txBody>
        </p:sp>
        <p:sp>
          <p:nvSpPr>
            <p:cNvPr id="12295" name="TextBox 2"/>
            <p:cNvSpPr txBox="1">
              <a:spLocks noChangeArrowheads="1"/>
            </p:cNvSpPr>
            <p:nvPr/>
          </p:nvSpPr>
          <p:spPr bwMode="auto">
            <a:xfrm>
              <a:off x="2674416" y="3173215"/>
              <a:ext cx="2892609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030" y="3752938"/>
              <a:ext cx="2977297" cy="199643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7" name="TextBox 4"/>
            <p:cNvSpPr txBox="1">
              <a:spLocks noChangeArrowheads="1"/>
            </p:cNvSpPr>
            <p:nvPr/>
          </p:nvSpPr>
          <p:spPr bwMode="auto">
            <a:xfrm>
              <a:off x="4202345" y="3909813"/>
              <a:ext cx="3169303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4732" y="4361377"/>
              <a:ext cx="1522901" cy="11679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9" name="TextBox 6"/>
            <p:cNvSpPr txBox="1">
              <a:spLocks noChangeArrowheads="1"/>
            </p:cNvSpPr>
            <p:nvPr/>
          </p:nvSpPr>
          <p:spPr bwMode="auto">
            <a:xfrm>
              <a:off x="4628289" y="4748015"/>
              <a:ext cx="2647949" cy="579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3250F59A-3801-4556-BD7D-DD017A40FBC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9219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Copyright © 2007 Elsevier</a:t>
            </a:r>
            <a:endParaRPr lang="en-GB" altLang="en-US" sz="1400" dirty="0"/>
          </a:p>
        </p:txBody>
      </p:sp>
      <p:sp>
        <p:nvSpPr>
          <p:cNvPr id="9220" name="Slide Number Placeholder 6"/>
          <p:cNvSpPr txBox="1">
            <a:spLocks noGrp="1"/>
          </p:cNvSpPr>
          <p:nvPr/>
        </p:nvSpPr>
        <p:spPr bwMode="auto">
          <a:xfrm>
            <a:off x="6096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9ADB87A4-4A31-44E6-AF52-5C5FBB2DAA99}" type="slidenum">
              <a:rPr lang="en-US" altLang="en-US" sz="1400"/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en-US" altLang="en-US" sz="1400" dirty="0"/>
              <a:t>&gt;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922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2196" y="954739"/>
            <a:ext cx="5666703" cy="491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 eaLnBrk="1" hangingPunct="1">
              <a:buNone/>
            </a:pPr>
            <a:r>
              <a:rPr lang="en-US" altLang="en-US" sz="3600" dirty="0">
                <a:cs typeface="Arial" charset="0"/>
              </a:rPr>
              <a:t>George Boole, 1815-1864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Born to working class parents: Son of a shoemaker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Taught himself mathematics and joined the faculty of Queen’s College in Ireland. 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Wrote </a:t>
            </a:r>
            <a:r>
              <a:rPr lang="en-US" altLang="en-US" sz="2400" i="1" dirty="0">
                <a:cs typeface="Arial" charset="0"/>
              </a:rPr>
              <a:t>An Investigation of the Laws of Thought</a:t>
            </a:r>
            <a:r>
              <a:rPr lang="en-US" altLang="en-US" sz="2400" dirty="0">
                <a:cs typeface="Arial" charset="0"/>
              </a:rPr>
              <a:t> (1854): </a:t>
            </a:r>
            <a:r>
              <a:rPr lang="en-US" altLang="en-US" sz="2400" dirty="0">
                <a:solidFill>
                  <a:srgbClr val="C00000"/>
                </a:solidFill>
                <a:cs typeface="Arial" charset="0"/>
              </a:rPr>
              <a:t>systematize Aristotle’s logic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Introduced binary variables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Introduced the three fundamental logic operations: AND, OR, and NOT.</a:t>
            </a:r>
          </a:p>
        </p:txBody>
      </p:sp>
      <p:sp>
        <p:nvSpPr>
          <p:cNvPr id="9222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</p:txBody>
      </p:sp>
      <p:sp>
        <p:nvSpPr>
          <p:cNvPr id="9223" name="Rectangle 4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533400" y="0"/>
            <a:ext cx="7772400" cy="889000"/>
          </a:xfrm>
        </p:spPr>
        <p:txBody>
          <a:bodyPr/>
          <a:lstStyle/>
          <a:p>
            <a:r>
              <a:rPr lang="en-US" altLang="en-US" dirty="0"/>
              <a:t>1.2 Boolean Algebra (Review)</a:t>
            </a:r>
          </a:p>
        </p:txBody>
      </p:sp>
      <p:pic>
        <p:nvPicPr>
          <p:cNvPr id="9224" name="Picture 9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905000"/>
            <a:ext cx="25717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CA93D010-0CFD-4965-A057-E14866CF5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46327" y="0"/>
            <a:ext cx="7772400" cy="1143000"/>
          </a:xfrm>
        </p:spPr>
        <p:txBody>
          <a:bodyPr/>
          <a:lstStyle/>
          <a:p>
            <a:r>
              <a:rPr lang="en-US" altLang="en-US" dirty="0"/>
              <a:t>Review of 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33400" y="1063557"/>
            <a:ext cx="8318500" cy="5108643"/>
          </a:xfrm>
        </p:spPr>
        <p:txBody>
          <a:bodyPr/>
          <a:lstStyle/>
          <a:p>
            <a:pPr marL="0">
              <a:buFontTx/>
              <a:buNone/>
              <a:defRPr/>
            </a:pPr>
            <a:r>
              <a:rPr lang="en-US" sz="2800" dirty="0"/>
              <a:t>Let B be a nonempty set with two 2-input operations, a 1-input operation </a:t>
            </a:r>
            <a:r>
              <a:rPr lang="en-US" sz="2800" b="1" dirty="0"/>
              <a:t>` </a:t>
            </a:r>
            <a:r>
              <a:rPr lang="en-US" sz="2800" dirty="0"/>
              <a:t>(complement), and two distinct elements 0 and 1. Then B is called a Boolean algebra if the following axioms hold.</a:t>
            </a:r>
          </a:p>
          <a:p>
            <a:pPr>
              <a:defRPr/>
            </a:pPr>
            <a:r>
              <a:rPr lang="en-US" sz="2800" dirty="0"/>
              <a:t>Associative laws: (a+b)+c=a+(b+c), (a·b) ·c=a·(b·c)</a:t>
            </a:r>
          </a:p>
          <a:p>
            <a:pPr>
              <a:defRPr/>
            </a:pPr>
            <a:r>
              <a:rPr lang="en-US" sz="2800" dirty="0"/>
              <a:t>Commutative laws: a+b=b+a, a·b=b·a</a:t>
            </a:r>
          </a:p>
          <a:p>
            <a:pPr>
              <a:defRPr/>
            </a:pPr>
            <a:r>
              <a:rPr lang="en-US" sz="2800" dirty="0"/>
              <a:t>Distributive laws: a+(b·c)=(a+b)·(a+c),      				   a·(b+c)=a·b+a·c</a:t>
            </a:r>
          </a:p>
          <a:p>
            <a:pPr>
              <a:defRPr/>
            </a:pPr>
            <a:r>
              <a:rPr lang="en-US" sz="2800" dirty="0"/>
              <a:t>Identity laws: a+0=a, a·1=a</a:t>
            </a:r>
          </a:p>
          <a:p>
            <a:pPr>
              <a:defRPr/>
            </a:pPr>
            <a:r>
              <a:rPr lang="en-US" sz="2800" dirty="0"/>
              <a:t>Complement laws: a+a’=1, a·a’=0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CA93D010-0CFD-4965-A057-E14866CF5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08149" y="0"/>
            <a:ext cx="7772400" cy="854242"/>
          </a:xfrm>
        </p:spPr>
        <p:txBody>
          <a:bodyPr/>
          <a:lstStyle/>
          <a:p>
            <a:r>
              <a:rPr lang="en-US" altLang="en-US" sz="3600" dirty="0"/>
              <a:t>Review of Boolean Algebra: Duality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108730"/>
              </p:ext>
            </p:extLst>
          </p:nvPr>
        </p:nvGraphicFramePr>
        <p:xfrm>
          <a:off x="452906" y="854241"/>
          <a:ext cx="8482886" cy="4067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2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6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0114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Associative</a:t>
                      </a:r>
                      <a:r>
                        <a:rPr lang="en-US" sz="2400" baseline="0" dirty="0"/>
                        <a:t>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(a+b)+c=a+(b+c)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(a·b) ·c=a·(b·c)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2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Commutative</a:t>
                      </a:r>
                      <a:r>
                        <a:rPr lang="en-US" sz="2400" baseline="0" dirty="0"/>
                        <a:t>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a+b=b+a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a·b=b·a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273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Distributive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a+(b·c)=(a+b)·(a+c)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a·(b+c)=a·b+a·c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271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Identity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a+0=a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a·1=a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71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Complement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a+a’=1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a·a’=0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549" y="5027581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Duality: We swap all operators between (+,.) and interchange all elements between (0,1). 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C00000"/>
                </a:solidFill>
              </a:rPr>
              <a:t>For a theorem if the statement can be proven with the laws of Boolean algebra, then the duality of the statement is also true.</a:t>
            </a:r>
          </a:p>
        </p:txBody>
      </p:sp>
    </p:spTree>
    <p:extLst>
      <p:ext uri="{BB962C8B-B14F-4D97-AF65-F5344CB8AC3E}">
        <p14:creationId xmlns:p14="http://schemas.microsoft.com/office/powerpoint/2010/main" val="264914794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1777409" y="801312"/>
            <a:ext cx="801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Y=AB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Operators and Digital Logic Gates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377172" y="5242577"/>
            <a:ext cx="30546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Input 0 dominates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0 blocks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1 passes signal A</a:t>
            </a:r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3904475" y="5246562"/>
            <a:ext cx="306585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Input 1 dominates 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0 passes signal 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1 blocks the output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011943" y="3469666"/>
            <a:ext cx="1939421" cy="1729522"/>
            <a:chOff x="4529227" y="2043937"/>
            <a:chExt cx="1939421" cy="1297142"/>
          </a:xfrm>
        </p:grpSpPr>
        <p:sp>
          <p:nvSpPr>
            <p:cNvPr id="14356" name="Line 24"/>
            <p:cNvSpPr>
              <a:spLocks noChangeShapeType="1"/>
            </p:cNvSpPr>
            <p:nvPr/>
          </p:nvSpPr>
          <p:spPr bwMode="auto">
            <a:xfrm>
              <a:off x="4986426" y="2298731"/>
              <a:ext cx="412750" cy="1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7" name="Line 25"/>
            <p:cNvSpPr>
              <a:spLocks noChangeShapeType="1"/>
            </p:cNvSpPr>
            <p:nvPr/>
          </p:nvSpPr>
          <p:spPr bwMode="auto">
            <a:xfrm>
              <a:off x="4986426" y="2470181"/>
              <a:ext cx="412750" cy="1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8" name="Text Box 26"/>
            <p:cNvSpPr txBox="1">
              <a:spLocks noChangeArrowheads="1"/>
            </p:cNvSpPr>
            <p:nvPr/>
          </p:nvSpPr>
          <p:spPr bwMode="auto">
            <a:xfrm>
              <a:off x="4573677" y="20439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4359" name="Text Box 27"/>
            <p:cNvSpPr txBox="1">
              <a:spLocks noChangeArrowheads="1"/>
            </p:cNvSpPr>
            <p:nvPr/>
          </p:nvSpPr>
          <p:spPr bwMode="auto">
            <a:xfrm>
              <a:off x="6105614" y="22034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4360" name="Line 28"/>
            <p:cNvSpPr>
              <a:spLocks noChangeShapeType="1"/>
            </p:cNvSpPr>
            <p:nvPr/>
          </p:nvSpPr>
          <p:spPr bwMode="auto">
            <a:xfrm>
              <a:off x="5748426" y="23749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AutoShape 29"/>
            <p:cNvSpPr>
              <a:spLocks noChangeArrowheads="1"/>
            </p:cNvSpPr>
            <p:nvPr/>
          </p:nvSpPr>
          <p:spPr bwMode="auto">
            <a:xfrm flipH="1">
              <a:off x="5129773" y="2146331"/>
              <a:ext cx="609600" cy="4572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67" name="Line 37"/>
            <p:cNvSpPr>
              <a:spLocks noChangeShapeType="1"/>
            </p:cNvSpPr>
            <p:nvPr/>
          </p:nvSpPr>
          <p:spPr bwMode="auto">
            <a:xfrm>
              <a:off x="4941976" y="31571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8" name="Text Box 38"/>
            <p:cNvSpPr txBox="1">
              <a:spLocks noChangeArrowheads="1"/>
            </p:cNvSpPr>
            <p:nvPr/>
          </p:nvSpPr>
          <p:spPr bwMode="auto">
            <a:xfrm>
              <a:off x="4529227" y="2717831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50"/>
                  </a:solidFill>
                </a:rPr>
                <a:t>0</a:t>
              </a:r>
            </a:p>
          </p:txBody>
        </p:sp>
        <p:sp>
          <p:nvSpPr>
            <p:cNvPr id="14369" name="Text Box 39"/>
            <p:cNvSpPr txBox="1">
              <a:spLocks noChangeArrowheads="1"/>
            </p:cNvSpPr>
            <p:nvPr/>
          </p:nvSpPr>
          <p:spPr bwMode="auto">
            <a:xfrm>
              <a:off x="6061164" y="2877375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4370" name="Line 40"/>
            <p:cNvSpPr>
              <a:spLocks noChangeShapeType="1"/>
            </p:cNvSpPr>
            <p:nvPr/>
          </p:nvSpPr>
          <p:spPr bwMode="auto">
            <a:xfrm>
              <a:off x="5703976" y="304882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1" name="AutoShape 41"/>
            <p:cNvSpPr>
              <a:spLocks noChangeArrowheads="1"/>
            </p:cNvSpPr>
            <p:nvPr/>
          </p:nvSpPr>
          <p:spPr bwMode="auto">
            <a:xfrm flipH="1">
              <a:off x="5094376" y="2820225"/>
              <a:ext cx="609600" cy="4572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80" name="Line 37"/>
            <p:cNvSpPr>
              <a:spLocks noChangeShapeType="1"/>
            </p:cNvSpPr>
            <p:nvPr/>
          </p:nvSpPr>
          <p:spPr bwMode="auto">
            <a:xfrm>
              <a:off x="4941976" y="31571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1" name="Line 37"/>
            <p:cNvSpPr>
              <a:spLocks noChangeShapeType="1"/>
            </p:cNvSpPr>
            <p:nvPr/>
          </p:nvSpPr>
          <p:spPr bwMode="auto">
            <a:xfrm>
              <a:off x="4941976" y="29285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9811" y="3368066"/>
            <a:ext cx="1939421" cy="1745397"/>
            <a:chOff x="1709827" y="2043937"/>
            <a:chExt cx="1939421" cy="1309048"/>
          </a:xfrm>
        </p:grpSpPr>
        <p:sp>
          <p:nvSpPr>
            <p:cNvPr id="14345" name="AutoShape 12"/>
            <p:cNvSpPr>
              <a:spLocks noChangeArrowheads="1"/>
            </p:cNvSpPr>
            <p:nvPr/>
          </p:nvSpPr>
          <p:spPr bwMode="auto">
            <a:xfrm>
              <a:off x="2503576" y="2184431"/>
              <a:ext cx="457200" cy="4572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46" name="Line 13"/>
            <p:cNvSpPr>
              <a:spLocks noChangeShapeType="1"/>
            </p:cNvSpPr>
            <p:nvPr/>
          </p:nvSpPr>
          <p:spPr bwMode="auto">
            <a:xfrm>
              <a:off x="2122576" y="229873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7" name="Line 14"/>
            <p:cNvSpPr>
              <a:spLocks noChangeShapeType="1"/>
            </p:cNvSpPr>
            <p:nvPr/>
          </p:nvSpPr>
          <p:spPr bwMode="auto">
            <a:xfrm>
              <a:off x="2122576" y="247018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8" name="Text Box 15"/>
            <p:cNvSpPr txBox="1">
              <a:spLocks noChangeArrowheads="1"/>
            </p:cNvSpPr>
            <p:nvPr/>
          </p:nvSpPr>
          <p:spPr bwMode="auto">
            <a:xfrm>
              <a:off x="1709827" y="20439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50"/>
                  </a:solidFill>
                </a:rPr>
                <a:t>1</a:t>
              </a:r>
            </a:p>
          </p:txBody>
        </p:sp>
        <p:sp>
          <p:nvSpPr>
            <p:cNvPr id="14349" name="Text Box 16"/>
            <p:cNvSpPr txBox="1">
              <a:spLocks noChangeArrowheads="1"/>
            </p:cNvSpPr>
            <p:nvPr/>
          </p:nvSpPr>
          <p:spPr bwMode="auto">
            <a:xfrm>
              <a:off x="3241764" y="2203481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4350" name="Line 17"/>
            <p:cNvSpPr>
              <a:spLocks noChangeShapeType="1"/>
            </p:cNvSpPr>
            <p:nvPr/>
          </p:nvSpPr>
          <p:spPr bwMode="auto">
            <a:xfrm>
              <a:off x="2960776" y="24130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AutoShape 30"/>
            <p:cNvSpPr>
              <a:spLocks noChangeArrowheads="1"/>
            </p:cNvSpPr>
            <p:nvPr/>
          </p:nvSpPr>
          <p:spPr bwMode="auto">
            <a:xfrm>
              <a:off x="2503576" y="2870231"/>
              <a:ext cx="457200" cy="4572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63" name="Line 31"/>
            <p:cNvSpPr>
              <a:spLocks noChangeShapeType="1"/>
            </p:cNvSpPr>
            <p:nvPr/>
          </p:nvSpPr>
          <p:spPr bwMode="auto">
            <a:xfrm>
              <a:off x="2122576" y="298453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4" name="Text Box 33"/>
            <p:cNvSpPr txBox="1">
              <a:spLocks noChangeArrowheads="1"/>
            </p:cNvSpPr>
            <p:nvPr/>
          </p:nvSpPr>
          <p:spPr bwMode="auto">
            <a:xfrm>
              <a:off x="1709827" y="27297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365" name="Text Box 34"/>
            <p:cNvSpPr txBox="1">
              <a:spLocks noChangeArrowheads="1"/>
            </p:cNvSpPr>
            <p:nvPr/>
          </p:nvSpPr>
          <p:spPr bwMode="auto">
            <a:xfrm>
              <a:off x="3241764" y="28892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366" name="Line 35"/>
            <p:cNvSpPr>
              <a:spLocks noChangeShapeType="1"/>
            </p:cNvSpPr>
            <p:nvPr/>
          </p:nvSpPr>
          <p:spPr bwMode="auto">
            <a:xfrm>
              <a:off x="2960776" y="30988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2" name="Line 31"/>
            <p:cNvSpPr>
              <a:spLocks noChangeShapeType="1"/>
            </p:cNvSpPr>
            <p:nvPr/>
          </p:nvSpPr>
          <p:spPr bwMode="auto">
            <a:xfrm>
              <a:off x="2122576" y="321432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793472"/>
              </p:ext>
            </p:extLst>
          </p:nvPr>
        </p:nvGraphicFramePr>
        <p:xfrm>
          <a:off x="6737673" y="801312"/>
          <a:ext cx="1185864" cy="15981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35126"/>
              </p:ext>
            </p:extLst>
          </p:nvPr>
        </p:nvGraphicFramePr>
        <p:xfrm>
          <a:off x="3431798" y="824026"/>
          <a:ext cx="1360179" cy="2472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3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7923537" y="801312"/>
            <a:ext cx="699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NOT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Y=A’</a:t>
            </a: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4825942" y="801312"/>
            <a:ext cx="9316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Y=A+B</a:t>
            </a:r>
          </a:p>
        </p:txBody>
      </p: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539574"/>
              </p:ext>
            </p:extLst>
          </p:nvPr>
        </p:nvGraphicFramePr>
        <p:xfrm>
          <a:off x="470134" y="823495"/>
          <a:ext cx="1307276" cy="2472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813579" y="829860"/>
            <a:ext cx="139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Y=ABC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Operators and Digital Logic Gates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2813579" y="2146141"/>
            <a:ext cx="166671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0 blocks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1 passes signal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For AND, only one row is true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(minterm)</a:t>
            </a:r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7123535" y="2146141"/>
            <a:ext cx="163853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0 passes signal 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1 blocks the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/>
              <a:t>For  OR, only one row is false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/>
              <a:t>(maxterm)</a:t>
            </a: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7123535" y="755944"/>
            <a:ext cx="15600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Y=A+B+C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421223"/>
              </p:ext>
            </p:extLst>
          </p:nvPr>
        </p:nvGraphicFramePr>
        <p:xfrm>
          <a:off x="345499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056700"/>
              </p:ext>
            </p:extLst>
          </p:nvPr>
        </p:nvGraphicFramePr>
        <p:xfrm>
          <a:off x="4596205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543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929489" y="666898"/>
            <a:ext cx="11977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AND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Example on AND and OR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2813579" y="1588433"/>
            <a:ext cx="16667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Y=A’B’C</a:t>
            </a:r>
            <a:endParaRPr lang="en-US" altLang="en-US" sz="2400" b="1" dirty="0"/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7123535" y="1588432"/>
            <a:ext cx="17757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Y=A’+B’+C</a:t>
            </a:r>
            <a:endParaRPr lang="en-US" altLang="en-US" sz="2400" b="1" dirty="0"/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7157732" y="666897"/>
            <a:ext cx="6126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355527"/>
              </p:ext>
            </p:extLst>
          </p:nvPr>
        </p:nvGraphicFramePr>
        <p:xfrm>
          <a:off x="345499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085440"/>
              </p:ext>
            </p:extLst>
          </p:nvPr>
        </p:nvGraphicFramePr>
        <p:xfrm>
          <a:off x="4596205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07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18565" y="609600"/>
            <a:ext cx="7839635" cy="1143000"/>
          </a:xfrm>
        </p:spPr>
        <p:txBody>
          <a:bodyPr/>
          <a:lstStyle/>
          <a:p>
            <a:r>
              <a:rPr lang="en-US" altLang="en-US" dirty="0"/>
              <a:t>Switching Expressions vs Logic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6142" y="3321424"/>
            <a:ext cx="7772400" cy="1649506"/>
          </a:xfrm>
        </p:spPr>
        <p:txBody>
          <a:bodyPr/>
          <a:lstStyle/>
          <a:p>
            <a:pPr>
              <a:defRPr/>
            </a:pPr>
            <a:r>
              <a:rPr lang="en-US" dirty="0"/>
              <a:t>Switching Expression: #literals, #operators</a:t>
            </a:r>
          </a:p>
          <a:p>
            <a:pPr>
              <a:defRPr/>
            </a:pPr>
            <a:r>
              <a:rPr lang="en-US" dirty="0"/>
              <a:t>Schematic Diagram: #gates, #nets, #pins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8196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247" y="2151529"/>
            <a:ext cx="7772400" cy="1196789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solidFill>
                  <a:srgbClr val="C00000"/>
                </a:solidFill>
              </a:rPr>
              <a:t>Switching expression is related to logic implementation</a:t>
            </a: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11E908-744D-431D-8443-BC593DBD6BA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94BD99-7863-44C8-9D39-852C95FBB1A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441325" y="1616440"/>
            <a:ext cx="33242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Associativity Laws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(A+B) + C = A + (B+C)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(AB)C = A(BC)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3352800" y="2476501"/>
            <a:ext cx="5105400" cy="2828072"/>
            <a:chOff x="3505200" y="1143000"/>
            <a:chExt cx="5105400" cy="2828072"/>
          </a:xfrm>
        </p:grpSpPr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40195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4876800" y="160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505200" y="11430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55626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39624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3952875" y="210185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3505200" y="1539875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46482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" name="AutoShape 14"/>
            <p:cNvSpPr>
              <a:spLocks noChangeArrowheads="1"/>
            </p:cNvSpPr>
            <p:nvPr/>
          </p:nvSpPr>
          <p:spPr bwMode="auto">
            <a:xfrm flipH="1">
              <a:off x="40703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V="1">
              <a:off x="4873625" y="1600200"/>
              <a:ext cx="31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" name="AutoShape 16"/>
            <p:cNvSpPr>
              <a:spLocks noChangeArrowheads="1"/>
            </p:cNvSpPr>
            <p:nvPr/>
          </p:nvSpPr>
          <p:spPr bwMode="auto">
            <a:xfrm flipH="1">
              <a:off x="49530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67627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7620000" y="1600200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6248400" y="11430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83058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67056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6689725" y="210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" name="Text Box 23"/>
            <p:cNvSpPr txBox="1">
              <a:spLocks noChangeArrowheads="1"/>
            </p:cNvSpPr>
            <p:nvPr/>
          </p:nvSpPr>
          <p:spPr bwMode="auto">
            <a:xfrm>
              <a:off x="6248400" y="1539875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>
              <a:off x="73914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flipH="1">
              <a:off x="68135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0" name="Line 26"/>
            <p:cNvSpPr>
              <a:spLocks noChangeShapeType="1"/>
            </p:cNvSpPr>
            <p:nvPr/>
          </p:nvSpPr>
          <p:spPr bwMode="auto">
            <a:xfrm flipH="1" flipV="1">
              <a:off x="7620000" y="1600200"/>
              <a:ext cx="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AutoShape 27"/>
            <p:cNvSpPr>
              <a:spLocks noChangeArrowheads="1"/>
            </p:cNvSpPr>
            <p:nvPr/>
          </p:nvSpPr>
          <p:spPr bwMode="auto">
            <a:xfrm flipH="1">
              <a:off x="76962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2" name="AutoShape 28"/>
            <p:cNvSpPr>
              <a:spLocks noChangeArrowheads="1"/>
            </p:cNvSpPr>
            <p:nvPr/>
          </p:nvSpPr>
          <p:spPr bwMode="auto">
            <a:xfrm>
              <a:off x="51054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39624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48768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 Box 31"/>
            <p:cNvSpPr txBox="1">
              <a:spLocks noChangeArrowheads="1"/>
            </p:cNvSpPr>
            <p:nvPr/>
          </p:nvSpPr>
          <p:spPr bwMode="auto">
            <a:xfrm>
              <a:off x="3505200" y="27432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16" name="Line 32"/>
            <p:cNvSpPr>
              <a:spLocks noChangeShapeType="1"/>
            </p:cNvSpPr>
            <p:nvPr/>
          </p:nvSpPr>
          <p:spPr bwMode="auto">
            <a:xfrm>
              <a:off x="55626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39179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39179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9" name="Text Box 35"/>
            <p:cNvSpPr txBox="1">
              <a:spLocks noChangeArrowheads="1"/>
            </p:cNvSpPr>
            <p:nvPr/>
          </p:nvSpPr>
          <p:spPr bwMode="auto">
            <a:xfrm>
              <a:off x="3505200" y="3140075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6420" name="Line 36"/>
            <p:cNvSpPr>
              <a:spLocks noChangeShapeType="1"/>
            </p:cNvSpPr>
            <p:nvPr/>
          </p:nvSpPr>
          <p:spPr bwMode="auto">
            <a:xfrm>
              <a:off x="46482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1" name="Line 38"/>
            <p:cNvSpPr>
              <a:spLocks noChangeShapeType="1"/>
            </p:cNvSpPr>
            <p:nvPr/>
          </p:nvSpPr>
          <p:spPr bwMode="auto">
            <a:xfrm flipH="1" flipV="1">
              <a:off x="4876800" y="3200400"/>
              <a:ext cx="0" cy="374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2" name="AutoShape 39"/>
            <p:cNvSpPr>
              <a:spLocks noChangeArrowheads="1"/>
            </p:cNvSpPr>
            <p:nvPr/>
          </p:nvSpPr>
          <p:spPr bwMode="auto">
            <a:xfrm>
              <a:off x="42672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23" name="AutoShape 40"/>
            <p:cNvSpPr>
              <a:spLocks noChangeArrowheads="1"/>
            </p:cNvSpPr>
            <p:nvPr/>
          </p:nvSpPr>
          <p:spPr bwMode="auto">
            <a:xfrm>
              <a:off x="78486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24" name="Line 41"/>
            <p:cNvSpPr>
              <a:spLocks noChangeShapeType="1"/>
            </p:cNvSpPr>
            <p:nvPr/>
          </p:nvSpPr>
          <p:spPr bwMode="auto">
            <a:xfrm>
              <a:off x="67056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42"/>
            <p:cNvSpPr>
              <a:spLocks noChangeShapeType="1"/>
            </p:cNvSpPr>
            <p:nvPr/>
          </p:nvSpPr>
          <p:spPr bwMode="auto">
            <a:xfrm>
              <a:off x="76200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43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6427" name="Line 44"/>
            <p:cNvSpPr>
              <a:spLocks noChangeShapeType="1"/>
            </p:cNvSpPr>
            <p:nvPr/>
          </p:nvSpPr>
          <p:spPr bwMode="auto">
            <a:xfrm>
              <a:off x="83058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8" name="Line 45"/>
            <p:cNvSpPr>
              <a:spLocks noChangeShapeType="1"/>
            </p:cNvSpPr>
            <p:nvPr/>
          </p:nvSpPr>
          <p:spPr bwMode="auto">
            <a:xfrm>
              <a:off x="66611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9" name="Line 46"/>
            <p:cNvSpPr>
              <a:spLocks noChangeShapeType="1"/>
            </p:cNvSpPr>
            <p:nvPr/>
          </p:nvSpPr>
          <p:spPr bwMode="auto">
            <a:xfrm>
              <a:off x="66611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0" name="Text Box 47"/>
            <p:cNvSpPr txBox="1">
              <a:spLocks noChangeArrowheads="1"/>
            </p:cNvSpPr>
            <p:nvPr/>
          </p:nvSpPr>
          <p:spPr bwMode="auto">
            <a:xfrm>
              <a:off x="6248400" y="3140075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31" name="Line 48"/>
            <p:cNvSpPr>
              <a:spLocks noChangeShapeType="1"/>
            </p:cNvSpPr>
            <p:nvPr/>
          </p:nvSpPr>
          <p:spPr bwMode="auto">
            <a:xfrm>
              <a:off x="73914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2" name="Line 49"/>
            <p:cNvSpPr>
              <a:spLocks noChangeShapeType="1"/>
            </p:cNvSpPr>
            <p:nvPr/>
          </p:nvSpPr>
          <p:spPr bwMode="auto">
            <a:xfrm flipH="1" flipV="1">
              <a:off x="7620000" y="3200400"/>
              <a:ext cx="0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3" name="AutoShape 50"/>
            <p:cNvSpPr>
              <a:spLocks noChangeArrowheads="1"/>
            </p:cNvSpPr>
            <p:nvPr/>
          </p:nvSpPr>
          <p:spPr bwMode="auto">
            <a:xfrm>
              <a:off x="70104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1219201" y="452439"/>
            <a:ext cx="5070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Laws and Logic Diagrams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C483CB-A3A0-4C0B-8B9D-648FEC6259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49262" y="775294"/>
            <a:ext cx="6340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Identity Laws		A ∙ 1 = A       A + 1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		A ∙ 0 = 0        A + 0 = A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449262" y="1606291"/>
            <a:ext cx="6461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Complement Laws	A + A’ = 1       A ∙ A’ = 0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49262" y="2242574"/>
            <a:ext cx="45116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Distributive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∙(B+C) = A ∙ B + A ∙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A+B ∙ C = (A+B) ∙(A+C)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65500" y="2743201"/>
            <a:ext cx="5334000" cy="3590073"/>
            <a:chOff x="2987675" y="2743201"/>
            <a:chExt cx="5334000" cy="3590073"/>
          </a:xfrm>
        </p:grpSpPr>
        <p:sp>
          <p:nvSpPr>
            <p:cNvPr id="15366" name="AutoShape 7"/>
            <p:cNvSpPr>
              <a:spLocks noChangeArrowheads="1"/>
            </p:cNvSpPr>
            <p:nvPr/>
          </p:nvSpPr>
          <p:spPr bwMode="auto">
            <a:xfrm>
              <a:off x="4587875" y="29718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67" name="Line 8"/>
            <p:cNvSpPr>
              <a:spLocks noChangeShapeType="1"/>
            </p:cNvSpPr>
            <p:nvPr/>
          </p:nvSpPr>
          <p:spPr bwMode="auto">
            <a:xfrm>
              <a:off x="3444875" y="32004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68" name="Line 9"/>
            <p:cNvSpPr>
              <a:spLocks noChangeShapeType="1"/>
            </p:cNvSpPr>
            <p:nvPr/>
          </p:nvSpPr>
          <p:spPr bwMode="auto">
            <a:xfrm>
              <a:off x="4359275" y="3429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69" name="Text Box 10"/>
            <p:cNvSpPr txBox="1">
              <a:spLocks noChangeArrowheads="1"/>
            </p:cNvSpPr>
            <p:nvPr/>
          </p:nvSpPr>
          <p:spPr bwMode="auto">
            <a:xfrm>
              <a:off x="2987676" y="2971801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>
              <a:off x="5045075" y="32162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1" name="Line 14"/>
            <p:cNvSpPr>
              <a:spLocks noChangeShapeType="1"/>
            </p:cNvSpPr>
            <p:nvPr/>
          </p:nvSpPr>
          <p:spPr bwMode="auto">
            <a:xfrm>
              <a:off x="3429000" y="3937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2" name="Text Box 15"/>
            <p:cNvSpPr txBox="1">
              <a:spLocks noChangeArrowheads="1"/>
            </p:cNvSpPr>
            <p:nvPr/>
          </p:nvSpPr>
          <p:spPr bwMode="auto">
            <a:xfrm>
              <a:off x="2987675" y="3368677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73" name="Line 17"/>
            <p:cNvSpPr>
              <a:spLocks noChangeShapeType="1"/>
            </p:cNvSpPr>
            <p:nvPr/>
          </p:nvSpPr>
          <p:spPr bwMode="auto">
            <a:xfrm>
              <a:off x="4130675" y="3810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4" name="AutoShape 18"/>
            <p:cNvSpPr>
              <a:spLocks noChangeArrowheads="1"/>
            </p:cNvSpPr>
            <p:nvPr/>
          </p:nvSpPr>
          <p:spPr bwMode="auto">
            <a:xfrm flipH="1">
              <a:off x="3552825" y="3505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 flipH="1" flipV="1">
              <a:off x="4356102" y="3425826"/>
              <a:ext cx="3175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6" name="AutoShape 20"/>
            <p:cNvSpPr>
              <a:spLocks noChangeArrowheads="1"/>
            </p:cNvSpPr>
            <p:nvPr/>
          </p:nvSpPr>
          <p:spPr bwMode="auto">
            <a:xfrm>
              <a:off x="6645275" y="3657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77" name="Line 24"/>
            <p:cNvSpPr>
              <a:spLocks noChangeShapeType="1"/>
            </p:cNvSpPr>
            <p:nvPr/>
          </p:nvSpPr>
          <p:spPr bwMode="auto">
            <a:xfrm>
              <a:off x="8016875" y="34290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8" name="Line 25"/>
            <p:cNvSpPr>
              <a:spLocks noChangeShapeType="1"/>
            </p:cNvSpPr>
            <p:nvPr/>
          </p:nvSpPr>
          <p:spPr bwMode="auto">
            <a:xfrm>
              <a:off x="6264275" y="3860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9" name="Line 26"/>
            <p:cNvSpPr>
              <a:spLocks noChangeShapeType="1"/>
            </p:cNvSpPr>
            <p:nvPr/>
          </p:nvSpPr>
          <p:spPr bwMode="auto">
            <a:xfrm>
              <a:off x="6264275" y="4089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0" name="Text Box 27"/>
            <p:cNvSpPr txBox="1">
              <a:spLocks noChangeArrowheads="1"/>
            </p:cNvSpPr>
            <p:nvPr/>
          </p:nvSpPr>
          <p:spPr bwMode="auto">
            <a:xfrm>
              <a:off x="5883276" y="3521077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81" name="Line 28"/>
            <p:cNvSpPr>
              <a:spLocks noChangeShapeType="1"/>
            </p:cNvSpPr>
            <p:nvPr/>
          </p:nvSpPr>
          <p:spPr bwMode="auto">
            <a:xfrm>
              <a:off x="7102475" y="3962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2" name="AutoShape 29"/>
            <p:cNvSpPr>
              <a:spLocks noChangeArrowheads="1"/>
            </p:cNvSpPr>
            <p:nvPr/>
          </p:nvSpPr>
          <p:spPr bwMode="auto">
            <a:xfrm flipH="1">
              <a:off x="7407275" y="3124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83" name="Line 30"/>
            <p:cNvSpPr>
              <a:spLocks noChangeShapeType="1"/>
            </p:cNvSpPr>
            <p:nvPr/>
          </p:nvSpPr>
          <p:spPr bwMode="auto">
            <a:xfrm flipH="1" flipV="1">
              <a:off x="7331075" y="3581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4" name="AutoShape 31"/>
            <p:cNvSpPr>
              <a:spLocks noChangeArrowheads="1"/>
            </p:cNvSpPr>
            <p:nvPr/>
          </p:nvSpPr>
          <p:spPr bwMode="auto">
            <a:xfrm>
              <a:off x="6645275" y="2879725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85" name="Line 32"/>
            <p:cNvSpPr>
              <a:spLocks noChangeShapeType="1"/>
            </p:cNvSpPr>
            <p:nvPr/>
          </p:nvSpPr>
          <p:spPr bwMode="auto">
            <a:xfrm>
              <a:off x="6264275" y="30829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6" name="Line 33"/>
            <p:cNvSpPr>
              <a:spLocks noChangeShapeType="1"/>
            </p:cNvSpPr>
            <p:nvPr/>
          </p:nvSpPr>
          <p:spPr bwMode="auto">
            <a:xfrm>
              <a:off x="6264275" y="3311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7" name="Text Box 34"/>
            <p:cNvSpPr txBox="1">
              <a:spLocks noChangeArrowheads="1"/>
            </p:cNvSpPr>
            <p:nvPr/>
          </p:nvSpPr>
          <p:spPr bwMode="auto">
            <a:xfrm>
              <a:off x="5883276" y="2743201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5388" name="Line 35"/>
            <p:cNvSpPr>
              <a:spLocks noChangeShapeType="1"/>
            </p:cNvSpPr>
            <p:nvPr/>
          </p:nvSpPr>
          <p:spPr bwMode="auto">
            <a:xfrm>
              <a:off x="7102475" y="31845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9" name="Line 38"/>
            <p:cNvSpPr>
              <a:spLocks noChangeShapeType="1"/>
            </p:cNvSpPr>
            <p:nvPr/>
          </p:nvSpPr>
          <p:spPr bwMode="auto">
            <a:xfrm>
              <a:off x="7331075" y="3187701"/>
              <a:ext cx="0" cy="244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0" name="Line 39"/>
            <p:cNvSpPr>
              <a:spLocks noChangeShapeType="1"/>
            </p:cNvSpPr>
            <p:nvPr/>
          </p:nvSpPr>
          <p:spPr bwMode="auto">
            <a:xfrm>
              <a:off x="7331075" y="3429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1" name="AutoShape 40"/>
            <p:cNvSpPr>
              <a:spLocks noChangeArrowheads="1"/>
            </p:cNvSpPr>
            <p:nvPr/>
          </p:nvSpPr>
          <p:spPr bwMode="auto">
            <a:xfrm>
              <a:off x="3749675" y="5486400"/>
              <a:ext cx="3810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92" name="Line 41"/>
            <p:cNvSpPr>
              <a:spLocks noChangeShapeType="1"/>
            </p:cNvSpPr>
            <p:nvPr/>
          </p:nvSpPr>
          <p:spPr bwMode="auto">
            <a:xfrm>
              <a:off x="3444875" y="5181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3" name="Line 42"/>
            <p:cNvSpPr>
              <a:spLocks noChangeShapeType="1"/>
            </p:cNvSpPr>
            <p:nvPr/>
          </p:nvSpPr>
          <p:spPr bwMode="auto">
            <a:xfrm>
              <a:off x="4359277" y="541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4" name="Text Box 43"/>
            <p:cNvSpPr txBox="1">
              <a:spLocks noChangeArrowheads="1"/>
            </p:cNvSpPr>
            <p:nvPr/>
          </p:nvSpPr>
          <p:spPr bwMode="auto">
            <a:xfrm>
              <a:off x="2987676" y="4953001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5395" name="Line 44"/>
            <p:cNvSpPr>
              <a:spLocks noChangeShapeType="1"/>
            </p:cNvSpPr>
            <p:nvPr/>
          </p:nvSpPr>
          <p:spPr bwMode="auto">
            <a:xfrm>
              <a:off x="5045075" y="51974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6" name="Line 45"/>
            <p:cNvSpPr>
              <a:spLocks noChangeShapeType="1"/>
            </p:cNvSpPr>
            <p:nvPr/>
          </p:nvSpPr>
          <p:spPr bwMode="auto">
            <a:xfrm>
              <a:off x="3368675" y="568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7" name="Line 46"/>
            <p:cNvSpPr>
              <a:spLocks noChangeShapeType="1"/>
            </p:cNvSpPr>
            <p:nvPr/>
          </p:nvSpPr>
          <p:spPr bwMode="auto">
            <a:xfrm>
              <a:off x="3365500" y="591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8" name="Text Box 47"/>
            <p:cNvSpPr txBox="1">
              <a:spLocks noChangeArrowheads="1"/>
            </p:cNvSpPr>
            <p:nvPr/>
          </p:nvSpPr>
          <p:spPr bwMode="auto">
            <a:xfrm>
              <a:off x="2987675" y="5349877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99" name="Line 48"/>
            <p:cNvSpPr>
              <a:spLocks noChangeShapeType="1"/>
            </p:cNvSpPr>
            <p:nvPr/>
          </p:nvSpPr>
          <p:spPr bwMode="auto">
            <a:xfrm>
              <a:off x="4130675" y="579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0" name="AutoShape 49"/>
            <p:cNvSpPr>
              <a:spLocks noChangeArrowheads="1"/>
            </p:cNvSpPr>
            <p:nvPr/>
          </p:nvSpPr>
          <p:spPr bwMode="auto">
            <a:xfrm flipH="1">
              <a:off x="4435475" y="495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01" name="Line 50"/>
            <p:cNvSpPr>
              <a:spLocks noChangeShapeType="1"/>
            </p:cNvSpPr>
            <p:nvPr/>
          </p:nvSpPr>
          <p:spPr bwMode="auto">
            <a:xfrm flipV="1">
              <a:off x="4356102" y="5410201"/>
              <a:ext cx="3175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2" name="AutoShape 51"/>
            <p:cNvSpPr>
              <a:spLocks noChangeArrowheads="1"/>
            </p:cNvSpPr>
            <p:nvPr/>
          </p:nvSpPr>
          <p:spPr bwMode="auto">
            <a:xfrm>
              <a:off x="7559675" y="51054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03" name="Line 52"/>
            <p:cNvSpPr>
              <a:spLocks noChangeShapeType="1"/>
            </p:cNvSpPr>
            <p:nvPr/>
          </p:nvSpPr>
          <p:spPr bwMode="auto">
            <a:xfrm>
              <a:off x="7331075" y="5562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4" name="Line 53"/>
            <p:cNvSpPr>
              <a:spLocks noChangeShapeType="1"/>
            </p:cNvSpPr>
            <p:nvPr/>
          </p:nvSpPr>
          <p:spPr bwMode="auto">
            <a:xfrm>
              <a:off x="8016875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5" name="Line 54"/>
            <p:cNvSpPr>
              <a:spLocks noChangeShapeType="1"/>
            </p:cNvSpPr>
            <p:nvPr/>
          </p:nvSpPr>
          <p:spPr bwMode="auto">
            <a:xfrm>
              <a:off x="6254750" y="5842000"/>
              <a:ext cx="43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6" name="Line 55"/>
            <p:cNvSpPr>
              <a:spLocks noChangeShapeType="1"/>
            </p:cNvSpPr>
            <p:nvPr/>
          </p:nvSpPr>
          <p:spPr bwMode="auto">
            <a:xfrm>
              <a:off x="6264277" y="6070600"/>
              <a:ext cx="403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7" name="Text Box 56"/>
            <p:cNvSpPr txBox="1">
              <a:spLocks noChangeArrowheads="1"/>
            </p:cNvSpPr>
            <p:nvPr/>
          </p:nvSpPr>
          <p:spPr bwMode="auto">
            <a:xfrm>
              <a:off x="5883276" y="5502277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408" name="Line 57"/>
            <p:cNvSpPr>
              <a:spLocks noChangeShapeType="1"/>
            </p:cNvSpPr>
            <p:nvPr/>
          </p:nvSpPr>
          <p:spPr bwMode="auto">
            <a:xfrm>
              <a:off x="7102475" y="5943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9" name="AutoShape 58"/>
            <p:cNvSpPr>
              <a:spLocks noChangeArrowheads="1"/>
            </p:cNvSpPr>
            <p:nvPr/>
          </p:nvSpPr>
          <p:spPr bwMode="auto">
            <a:xfrm flipH="1">
              <a:off x="6340475" y="4876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10" name="Line 59"/>
            <p:cNvSpPr>
              <a:spLocks noChangeShapeType="1"/>
            </p:cNvSpPr>
            <p:nvPr/>
          </p:nvSpPr>
          <p:spPr bwMode="auto">
            <a:xfrm flipH="1" flipV="1">
              <a:off x="7331075" y="5562601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1" name="Line 61"/>
            <p:cNvSpPr>
              <a:spLocks noChangeShapeType="1"/>
            </p:cNvSpPr>
            <p:nvPr/>
          </p:nvSpPr>
          <p:spPr bwMode="auto">
            <a:xfrm>
              <a:off x="6289675" y="50641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2" name="Line 62"/>
            <p:cNvSpPr>
              <a:spLocks noChangeShapeType="1"/>
            </p:cNvSpPr>
            <p:nvPr/>
          </p:nvSpPr>
          <p:spPr bwMode="auto">
            <a:xfrm>
              <a:off x="6296025" y="5292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3" name="Text Box 63"/>
            <p:cNvSpPr txBox="1">
              <a:spLocks noChangeArrowheads="1"/>
            </p:cNvSpPr>
            <p:nvPr/>
          </p:nvSpPr>
          <p:spPr bwMode="auto">
            <a:xfrm>
              <a:off x="5883276" y="4724401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5414" name="Line 64"/>
            <p:cNvSpPr>
              <a:spLocks noChangeShapeType="1"/>
            </p:cNvSpPr>
            <p:nvPr/>
          </p:nvSpPr>
          <p:spPr bwMode="auto">
            <a:xfrm>
              <a:off x="7102475" y="51657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5" name="Line 65"/>
            <p:cNvSpPr>
              <a:spLocks noChangeShapeType="1"/>
            </p:cNvSpPr>
            <p:nvPr/>
          </p:nvSpPr>
          <p:spPr bwMode="auto">
            <a:xfrm>
              <a:off x="7331075" y="5162549"/>
              <a:ext cx="0" cy="2476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6" name="Line 66"/>
            <p:cNvSpPr>
              <a:spLocks noChangeShapeType="1"/>
            </p:cNvSpPr>
            <p:nvPr/>
          </p:nvSpPr>
          <p:spPr bwMode="auto">
            <a:xfrm>
              <a:off x="7331075" y="5410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7" name="AutoShape 67"/>
            <p:cNvSpPr>
              <a:spLocks noChangeArrowheads="1"/>
            </p:cNvSpPr>
            <p:nvPr/>
          </p:nvSpPr>
          <p:spPr bwMode="auto">
            <a:xfrm flipH="1">
              <a:off x="6340475" y="5638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5400000" flipH="1" flipV="1">
              <a:off x="3657601" y="3733801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19" name="Straight Connector 61"/>
            <p:cNvCxnSpPr>
              <a:cxnSpLocks noChangeShapeType="1"/>
            </p:cNvCxnSpPr>
            <p:nvPr/>
          </p:nvCxnSpPr>
          <p:spPr bwMode="auto">
            <a:xfrm rot="16200000" flipH="1">
              <a:off x="7488238" y="3424239"/>
              <a:ext cx="0" cy="31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20" name="Line 14"/>
            <p:cNvSpPr>
              <a:spLocks noChangeShapeType="1"/>
            </p:cNvSpPr>
            <p:nvPr/>
          </p:nvSpPr>
          <p:spPr bwMode="auto">
            <a:xfrm>
              <a:off x="3406775" y="36544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421" name="TextBox 1"/>
          <p:cNvSpPr txBox="1">
            <a:spLocks noChangeArrowheads="1"/>
          </p:cNvSpPr>
          <p:nvPr/>
        </p:nvSpPr>
        <p:spPr bwMode="auto">
          <a:xfrm>
            <a:off x="833440" y="120651"/>
            <a:ext cx="5070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Laws and Logic Diagrams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691F63-227D-4DA5-BEBE-B37A462E578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1" y="1"/>
            <a:ext cx="7467600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Switching Expression and Logic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6780" y="3356994"/>
            <a:ext cx="4368800" cy="26289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Schematic Diagram: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5 primary inputs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1 primary output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4 gates (3 ANDs, 1 OR)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9 signal nets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12 pins</a:t>
            </a:r>
          </a:p>
        </p:txBody>
      </p:sp>
      <p:grpSp>
        <p:nvGrpSpPr>
          <p:cNvPr id="6149" name="Group 32"/>
          <p:cNvGrpSpPr>
            <a:grpSpLocks/>
          </p:cNvGrpSpPr>
          <p:nvPr/>
        </p:nvGrpSpPr>
        <p:grpSpPr bwMode="auto">
          <a:xfrm>
            <a:off x="1225552" y="1046361"/>
            <a:ext cx="6860957" cy="2217440"/>
            <a:chOff x="1187450" y="1520825"/>
            <a:chExt cx="6861488" cy="2217440"/>
          </a:xfrm>
        </p:grpSpPr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86449" y="1965325"/>
              <a:ext cx="12972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6163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4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5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6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7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8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9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0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1" name="Text Box 29"/>
            <p:cNvSpPr txBox="1">
              <a:spLocks noChangeArrowheads="1"/>
            </p:cNvSpPr>
            <p:nvPr/>
          </p:nvSpPr>
          <p:spPr bwMode="auto">
            <a:xfrm>
              <a:off x="1187450" y="1524000"/>
              <a:ext cx="3385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6172" name="Text Box 30"/>
            <p:cNvSpPr txBox="1">
              <a:spLocks noChangeArrowheads="1"/>
            </p:cNvSpPr>
            <p:nvPr/>
          </p:nvSpPr>
          <p:spPr bwMode="auto">
            <a:xfrm>
              <a:off x="1219200" y="2413000"/>
              <a:ext cx="3385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6173" name="Text Box 31"/>
            <p:cNvSpPr txBox="1">
              <a:spLocks noChangeArrowheads="1"/>
            </p:cNvSpPr>
            <p:nvPr/>
          </p:nvSpPr>
          <p:spPr bwMode="auto">
            <a:xfrm>
              <a:off x="1219200" y="3276600"/>
              <a:ext cx="3209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6174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5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6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02002" y="2717800"/>
              <a:ext cx="5774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14703" y="1520825"/>
              <a:ext cx="5774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34483" y="2359025"/>
              <a:ext cx="19144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/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4381502" y="3454400"/>
            <a:ext cx="43656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Boolean Algebra: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variables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 expression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 operators (3 ANDs, 1 OR)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literals</a:t>
            </a:r>
          </a:p>
        </p:txBody>
      </p:sp>
      <p:sp>
        <p:nvSpPr>
          <p:cNvPr id="6151" name="TextBox 34"/>
          <p:cNvSpPr txBox="1">
            <a:spLocks noChangeArrowheads="1"/>
          </p:cNvSpPr>
          <p:nvPr/>
        </p:nvSpPr>
        <p:spPr bwMode="auto">
          <a:xfrm>
            <a:off x="4906963" y="933858"/>
            <a:ext cx="3314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Cost: #gates, #nets, #pins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4301" y="20894"/>
            <a:ext cx="7467600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Switching Expression and Logic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6563" y="1287463"/>
            <a:ext cx="3898900" cy="2527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Schematic Diagram: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5 primary inputs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4 components (gates)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9 signal nets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12 pins</a:t>
            </a:r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197845" y="757247"/>
            <a:ext cx="5801211" cy="2246988"/>
            <a:chOff x="1208044" y="1285609"/>
            <a:chExt cx="7340391" cy="2505841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94975" y="1863726"/>
              <a:ext cx="1641310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08044" y="1285609"/>
              <a:ext cx="428379" cy="92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19199" y="2113182"/>
              <a:ext cx="428379" cy="92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19199" y="3276601"/>
              <a:ext cx="406069" cy="514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33138" y="2643526"/>
              <a:ext cx="730599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46001" y="1482060"/>
              <a:ext cx="730599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26223" y="2206291"/>
              <a:ext cx="2422212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/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6485732" y="2437228"/>
            <a:ext cx="251332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Boolean Algebra: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literals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 operators</a:t>
            </a:r>
          </a:p>
        </p:txBody>
      </p:sp>
      <p:sp>
        <p:nvSpPr>
          <p:cNvPr id="7175" name="TextBox 1"/>
          <p:cNvSpPr txBox="1">
            <a:spLocks noChangeArrowheads="1"/>
          </p:cNvSpPr>
          <p:nvPr/>
        </p:nvSpPr>
        <p:spPr bwMode="auto">
          <a:xfrm>
            <a:off x="3843693" y="3597276"/>
            <a:ext cx="461803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#variables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#operators 	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/>
              <a:t>#variables </a:t>
            </a:r>
            <a:r>
              <a:rPr lang="en-US" altLang="en-US" sz="2800" dirty="0"/>
              <a:t>+ #operators 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#literals + 2 #operators - 1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78856" y="3597277"/>
            <a:ext cx="1989137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#inputs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#gates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#nets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#pins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None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7772400" cy="779929"/>
          </a:xfrm>
        </p:spPr>
        <p:txBody>
          <a:bodyPr/>
          <a:lstStyle/>
          <a:p>
            <a:pPr algn="l"/>
            <a:r>
              <a:rPr lang="en-US" sz="3200" dirty="0"/>
              <a:t>Example: f(a,b,c)= ab+a’c+a’b’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02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7772400" cy="779929"/>
          </a:xfrm>
        </p:spPr>
        <p:txBody>
          <a:bodyPr/>
          <a:lstStyle/>
          <a:p>
            <a:pPr algn="l"/>
            <a:r>
              <a:rPr lang="en-US" sz="3200" dirty="0"/>
              <a:t>Example: f(a,b,c)= (a’+c)(a+b’)(a+b+c)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41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D225E8E8-977B-435D-B0FB-EA44D3CD58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1"/>
            <a:ext cx="7772400" cy="777875"/>
          </a:xfrm>
        </p:spPr>
        <p:txBody>
          <a:bodyPr/>
          <a:lstStyle/>
          <a:p>
            <a:r>
              <a:rPr lang="en-US" altLang="en-US" dirty="0"/>
              <a:t>1.4 Handy Tools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452773" y="1314220"/>
            <a:ext cx="7924800" cy="378581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Boolean Algebra</a:t>
            </a:r>
          </a:p>
          <a:p>
            <a:pPr>
              <a:defRPr/>
            </a:pPr>
            <a:r>
              <a:rPr lang="en-US" sz="2400" dirty="0"/>
              <a:t>DeMorgan’s Law: Complements</a:t>
            </a:r>
          </a:p>
          <a:p>
            <a:pPr>
              <a:defRPr/>
            </a:pPr>
            <a:r>
              <a:rPr lang="en-US" sz="2400" dirty="0"/>
              <a:t>Consensus Theorem</a:t>
            </a:r>
          </a:p>
          <a:p>
            <a:pPr marL="0" indent="0">
              <a:buNone/>
              <a:defRPr/>
            </a:pPr>
            <a:r>
              <a:rPr lang="en-US" sz="2400" dirty="0"/>
              <a:t>Switching Logic</a:t>
            </a:r>
          </a:p>
          <a:p>
            <a:pPr>
              <a:defRPr/>
            </a:pPr>
            <a:r>
              <a:rPr lang="en-US" sz="2400" dirty="0"/>
              <a:t>Shannon’s Expansion</a:t>
            </a:r>
          </a:p>
          <a:p>
            <a:pPr>
              <a:defRPr/>
            </a:pPr>
            <a:r>
              <a:rPr lang="en-US" sz="2400" dirty="0"/>
              <a:t>Truth Table</a:t>
            </a:r>
          </a:p>
          <a:p>
            <a:pPr>
              <a:defRPr/>
            </a:pPr>
            <a:r>
              <a:rPr lang="en-US" sz="2400" dirty="0"/>
              <a:t>Karnaugh Map (single output, two level logic)</a:t>
            </a:r>
          </a:p>
          <a:p>
            <a:pPr>
              <a:defRPr/>
            </a:pPr>
            <a:endParaRPr lang="en-US" sz="2400" dirty="0"/>
          </a:p>
        </p:txBody>
      </p:sp>
      <p:grpSp>
        <p:nvGrpSpPr>
          <p:cNvPr id="12293" name="Group 7"/>
          <p:cNvGrpSpPr>
            <a:grpSpLocks/>
          </p:cNvGrpSpPr>
          <p:nvPr/>
        </p:nvGrpSpPr>
        <p:grpSpPr bwMode="auto">
          <a:xfrm>
            <a:off x="5327315" y="1450514"/>
            <a:ext cx="3584529" cy="2333625"/>
            <a:chOff x="1422400" y="2753360"/>
            <a:chExt cx="5949248" cy="3992880"/>
          </a:xfrm>
        </p:grpSpPr>
        <p:sp>
          <p:nvSpPr>
            <p:cNvPr id="2" name="Oval 1"/>
            <p:cNvSpPr/>
            <p:nvPr/>
          </p:nvSpPr>
          <p:spPr>
            <a:xfrm>
              <a:off x="1422400" y="2753360"/>
              <a:ext cx="5648960" cy="39928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BB</a:t>
              </a:r>
            </a:p>
          </p:txBody>
        </p:sp>
        <p:sp>
          <p:nvSpPr>
            <p:cNvPr id="12295" name="TextBox 2"/>
            <p:cNvSpPr txBox="1">
              <a:spLocks noChangeArrowheads="1"/>
            </p:cNvSpPr>
            <p:nvPr/>
          </p:nvSpPr>
          <p:spPr bwMode="auto">
            <a:xfrm>
              <a:off x="2674416" y="3173215"/>
              <a:ext cx="2892609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030" y="3752938"/>
              <a:ext cx="2977297" cy="199643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7" name="TextBox 4"/>
            <p:cNvSpPr txBox="1">
              <a:spLocks noChangeArrowheads="1"/>
            </p:cNvSpPr>
            <p:nvPr/>
          </p:nvSpPr>
          <p:spPr bwMode="auto">
            <a:xfrm>
              <a:off x="4202345" y="3909813"/>
              <a:ext cx="3169303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4732" y="4361377"/>
              <a:ext cx="1522901" cy="11679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9" name="TextBox 6"/>
            <p:cNvSpPr txBox="1">
              <a:spLocks noChangeArrowheads="1"/>
            </p:cNvSpPr>
            <p:nvPr/>
          </p:nvSpPr>
          <p:spPr bwMode="auto">
            <a:xfrm>
              <a:off x="4628289" y="4748015"/>
              <a:ext cx="2647949" cy="579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25473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02303706-5AE5-404C-84FC-38B92A9260A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85800" y="241300"/>
            <a:ext cx="7772400" cy="762000"/>
          </a:xfrm>
        </p:spPr>
        <p:txBody>
          <a:bodyPr/>
          <a:lstStyle/>
          <a:p>
            <a:r>
              <a:rPr lang="en-US" altLang="en-US" sz="3600" dirty="0"/>
              <a:t>DeMorgan’s Theorem and Digital Logic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537884" y="2051423"/>
            <a:ext cx="3980329" cy="4114800"/>
          </a:xfrm>
        </p:spPr>
        <p:txBody>
          <a:bodyPr/>
          <a:lstStyle/>
          <a:p>
            <a:r>
              <a:rPr lang="en-US" altLang="en-US" i="1" dirty="0"/>
              <a:t>Y</a:t>
            </a:r>
            <a:r>
              <a:rPr lang="en-US" altLang="en-US" dirty="0"/>
              <a:t> = (</a:t>
            </a:r>
            <a:r>
              <a:rPr lang="en-US" altLang="en-US" i="1" dirty="0"/>
              <a:t>AB)’</a:t>
            </a:r>
            <a:r>
              <a:rPr lang="en-US" altLang="en-US" dirty="0"/>
              <a:t> = </a:t>
            </a:r>
            <a:r>
              <a:rPr lang="en-US" altLang="en-US" i="1" dirty="0"/>
              <a:t>A’</a:t>
            </a:r>
            <a:r>
              <a:rPr lang="en-US" altLang="en-US" dirty="0"/>
              <a:t> + </a:t>
            </a:r>
            <a:r>
              <a:rPr lang="en-US" altLang="en-US" i="1" dirty="0"/>
              <a:t>B’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altLang="en-US" dirty="0"/>
          </a:p>
          <a:p>
            <a:r>
              <a:rPr lang="en-US" altLang="en-US" i="1" dirty="0"/>
              <a:t>Y</a:t>
            </a:r>
            <a:r>
              <a:rPr lang="en-US" altLang="en-US" dirty="0"/>
              <a:t> = (</a:t>
            </a:r>
            <a:r>
              <a:rPr lang="en-US" altLang="en-US" i="1" dirty="0"/>
              <a:t>A</a:t>
            </a:r>
            <a:r>
              <a:rPr lang="en-US" altLang="en-US" dirty="0"/>
              <a:t> + </a:t>
            </a:r>
            <a:r>
              <a:rPr lang="en-US" altLang="en-US" i="1" dirty="0"/>
              <a:t>B)</a:t>
            </a:r>
            <a:r>
              <a:rPr lang="en-US" altLang="en-US" dirty="0"/>
              <a:t>’= </a:t>
            </a:r>
            <a:r>
              <a:rPr lang="en-US" altLang="en-US" i="1" dirty="0"/>
              <a:t>A’B’</a:t>
            </a:r>
          </a:p>
        </p:txBody>
      </p:sp>
      <p:graphicFrame>
        <p:nvGraphicFramePr>
          <p:cNvPr id="17413" name="Object 4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</p:nvPr>
        </p:nvGraphicFramePr>
        <p:xfrm>
          <a:off x="4724400" y="2055813"/>
          <a:ext cx="18669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839599" imgH="714423" progId="Visio.Drawing.6">
                  <p:embed/>
                </p:oleObj>
              </mc:Choice>
              <mc:Fallback>
                <p:oleObj name="VISIO" r:id="rId7" imgW="839599" imgH="714423" progId="Visio.Drawing.6">
                  <p:embed/>
                  <p:pic>
                    <p:nvPicPr>
                      <p:cNvPr id="1741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055813"/>
                        <a:ext cx="186690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12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</p:nvPr>
        </p:nvGraphicFramePr>
        <p:xfrm>
          <a:off x="4813300" y="4259264"/>
          <a:ext cx="18669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839599" imgH="714423" progId="Visio.Drawing.6">
                  <p:embed/>
                </p:oleObj>
              </mc:Choice>
              <mc:Fallback>
                <p:oleObj name="VISIO" r:id="rId9" imgW="839599" imgH="714423" progId="Visio.Drawing.6">
                  <p:embed/>
                  <p:pic>
                    <p:nvPicPr>
                      <p:cNvPr id="1741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3300" y="4259264"/>
                        <a:ext cx="186690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Text Box 51"/>
          <p:cNvSpPr txBox="1">
            <a:spLocks noChangeArrowheads="1"/>
          </p:cNvSpPr>
          <p:nvPr/>
        </p:nvSpPr>
        <p:spPr bwMode="auto">
          <a:xfrm>
            <a:off x="423865" y="1290637"/>
            <a:ext cx="7102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T12. DeMorgan’s Theorem  (A+B)’ = A’B’     (AB)’ = A’ + B’</a:t>
            </a:r>
            <a:endParaRPr lang="en-US" altLang="en-US" sz="1800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787031DC-D97D-4805-8051-7DDCE139242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622300" y="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DeMorgan’s Theorem: Bubble Pushing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698500" y="889000"/>
            <a:ext cx="74676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Pushing bubbles backward (from the output) or forward (from the inputs) changes the body of the gate from AND to OR or vice versa.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Pushing a bubble from the output back to the inputs puts bubbles on all gate inputs.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Pushing bubbles on </a:t>
            </a:r>
            <a:r>
              <a:rPr lang="en-US" altLang="en-US" sz="2400" i="1" dirty="0"/>
              <a:t>all</a:t>
            </a:r>
            <a:r>
              <a:rPr lang="en-US" altLang="en-US" sz="2400" dirty="0"/>
              <a:t> gate inputs forward toward the output puts a bubble on the output and changes the gate body.</a:t>
            </a:r>
          </a:p>
        </p:txBody>
      </p:sp>
      <p:graphicFrame>
        <p:nvGraphicFramePr>
          <p:cNvPr id="18437" name="Object 4"/>
          <p:cNvGraphicFramePr>
            <a:graphicFrameLocks noGrp="1" noChangeAspect="1"/>
          </p:cNvGraphicFramePr>
          <p:nvPr>
            <p:ph sz="quarter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33064268"/>
              </p:ext>
            </p:extLst>
          </p:nvPr>
        </p:nvGraphicFramePr>
        <p:xfrm>
          <a:off x="2034473" y="2837767"/>
          <a:ext cx="50292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1686831" imgH="370950" progId="Visio.Drawing.6">
                  <p:embed/>
                </p:oleObj>
              </mc:Choice>
              <mc:Fallback>
                <p:oleObj name="VISIO" r:id="rId7" imgW="1686831" imgH="370950" progId="Visio.Drawing.6">
                  <p:embed/>
                  <p:pic>
                    <p:nvPicPr>
                      <p:cNvPr id="1843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473" y="2837767"/>
                        <a:ext cx="50292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5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09041703"/>
              </p:ext>
            </p:extLst>
          </p:nvPr>
        </p:nvGraphicFramePr>
        <p:xfrm>
          <a:off x="2009189" y="4880750"/>
          <a:ext cx="4957763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1687068" imgH="371856" progId="Visio.Drawing.6">
                  <p:embed/>
                </p:oleObj>
              </mc:Choice>
              <mc:Fallback>
                <p:oleObj name="VISIO" r:id="rId9" imgW="1687068" imgH="371856" progId="Visio.Drawing.6">
                  <p:embed/>
                  <p:pic>
                    <p:nvPicPr>
                      <p:cNvPr id="1843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189" y="4880750"/>
                        <a:ext cx="4957763" cy="90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Consensus Theorem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3810000" cy="4851400"/>
          </a:xfrm>
        </p:spPr>
        <p:txBody>
          <a:bodyPr/>
          <a:lstStyle/>
          <a:p>
            <a:r>
              <a:rPr lang="en-US" altLang="en-US" dirty="0"/>
              <a:t>AB+AC+B’C</a:t>
            </a:r>
          </a:p>
          <a:p>
            <a:pPr>
              <a:buFontTx/>
              <a:buNone/>
            </a:pPr>
            <a:r>
              <a:rPr lang="en-US" altLang="en-US" dirty="0"/>
              <a:t>  =AB+B’C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quarter" idx="2"/>
          </p:nvPr>
        </p:nvSpPr>
        <p:spPr>
          <a:xfrm>
            <a:off x="4584700" y="1282701"/>
            <a:ext cx="4165600" cy="2400300"/>
          </a:xfrm>
        </p:spPr>
        <p:txBody>
          <a:bodyPr/>
          <a:lstStyle/>
          <a:p>
            <a:r>
              <a:rPr lang="en-US" altLang="en-US" dirty="0"/>
              <a:t>(A+B)(A+C)(B’+C)</a:t>
            </a:r>
          </a:p>
          <a:p>
            <a:pPr>
              <a:buFontTx/>
              <a:buNone/>
            </a:pPr>
            <a:r>
              <a:rPr lang="en-US" altLang="en-US" dirty="0"/>
              <a:t>  =(A+B)(B’+C)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429124" y="3640419"/>
            <a:ext cx="5723042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C00000"/>
                </a:solidFill>
              </a:rPr>
              <a:t>Exercise: to prove the reduction using 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Venn Diagrams,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Boolean algebra,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Logic simulation and </a:t>
            </a:r>
          </a:p>
          <a:p>
            <a:pPr marL="342900" indent="-34290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 Shannon’s expansion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117" y="2621370"/>
            <a:ext cx="5352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consensus of AB, B’C is: 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83391" y="268195"/>
            <a:ext cx="7936006" cy="889000"/>
          </a:xfrm>
        </p:spPr>
        <p:txBody>
          <a:bodyPr/>
          <a:lstStyle/>
          <a:p>
            <a:r>
              <a:rPr lang="en-US" altLang="en-US" sz="4000" dirty="0"/>
              <a:t>Consensus Theorem: Venn Diagrams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2159564" y="1267012"/>
            <a:ext cx="5123329" cy="736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AB+AC+B’C : AB+B’C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grpSp>
        <p:nvGrpSpPr>
          <p:cNvPr id="9" name="Group 8"/>
          <p:cNvGrpSpPr/>
          <p:nvPr/>
        </p:nvGrpSpPr>
        <p:grpSpPr>
          <a:xfrm>
            <a:off x="4781738" y="2187388"/>
            <a:ext cx="3715868" cy="3339355"/>
            <a:chOff x="811306" y="2124634"/>
            <a:chExt cx="3715868" cy="3339355"/>
          </a:xfrm>
        </p:grpSpPr>
        <p:sp>
          <p:nvSpPr>
            <p:cNvPr id="5" name="Oval 4"/>
            <p:cNvSpPr/>
            <p:nvPr/>
          </p:nvSpPr>
          <p:spPr>
            <a:xfrm>
              <a:off x="1506070" y="2124634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2160492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811306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426009" y="429409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B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30365" y="2348751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52340" y="4285129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C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29235" y="2277035"/>
            <a:ext cx="3715868" cy="3339355"/>
            <a:chOff x="811306" y="2124634"/>
            <a:chExt cx="3715868" cy="3339355"/>
          </a:xfrm>
        </p:grpSpPr>
        <p:sp>
          <p:nvSpPr>
            <p:cNvPr id="23" name="Oval 22"/>
            <p:cNvSpPr/>
            <p:nvPr/>
          </p:nvSpPr>
          <p:spPr>
            <a:xfrm>
              <a:off x="1506070" y="2124634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160492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811306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26009" y="429409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B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30365" y="2348751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52340" y="4285129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222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10989" y="241300"/>
            <a:ext cx="8216153" cy="889000"/>
          </a:xfrm>
        </p:spPr>
        <p:txBody>
          <a:bodyPr/>
          <a:lstStyle/>
          <a:p>
            <a:r>
              <a:rPr lang="en-US" altLang="en-US" sz="4000" dirty="0"/>
              <a:t>Consensus Theorem: Boolean Algebra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3810000" cy="4851400"/>
          </a:xfrm>
        </p:spPr>
        <p:txBody>
          <a:bodyPr/>
          <a:lstStyle/>
          <a:p>
            <a:r>
              <a:rPr lang="en-US" altLang="en-US" dirty="0"/>
              <a:t>AB+AC+B’C</a:t>
            </a:r>
          </a:p>
          <a:p>
            <a:pPr>
              <a:buFontTx/>
              <a:buNone/>
            </a:pPr>
            <a:r>
              <a:rPr lang="en-US" altLang="en-US" dirty="0"/>
              <a:t>  =AB+B’C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quarter" idx="2"/>
          </p:nvPr>
        </p:nvSpPr>
        <p:spPr>
          <a:xfrm>
            <a:off x="4584700" y="1282701"/>
            <a:ext cx="4165600" cy="2400300"/>
          </a:xfrm>
        </p:spPr>
        <p:txBody>
          <a:bodyPr/>
          <a:lstStyle/>
          <a:p>
            <a:r>
              <a:rPr lang="en-US" altLang="en-US" dirty="0"/>
              <a:t>(A+B)(A+C)(B’+C)</a:t>
            </a:r>
          </a:p>
          <a:p>
            <a:pPr>
              <a:buFontTx/>
              <a:buNone/>
            </a:pPr>
            <a:r>
              <a:rPr lang="en-US" altLang="en-US" dirty="0"/>
              <a:t>  =(A+B)(B’+C)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83666" y="2708836"/>
            <a:ext cx="3684022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AB+AC+B’C</a:t>
            </a:r>
          </a:p>
          <a:p>
            <a:pPr>
              <a:defRPr/>
            </a:pPr>
            <a:r>
              <a:rPr lang="en-US" sz="2800" dirty="0"/>
              <a:t>=AB+AC</a:t>
            </a:r>
            <a:r>
              <a:rPr lang="en-US" sz="2800" dirty="0">
                <a:solidFill>
                  <a:srgbClr val="C00000"/>
                </a:solidFill>
              </a:rPr>
              <a:t>1</a:t>
            </a:r>
            <a:r>
              <a:rPr lang="en-US" sz="2800" dirty="0"/>
              <a:t>+B’C</a:t>
            </a:r>
          </a:p>
          <a:p>
            <a:pPr>
              <a:defRPr/>
            </a:pPr>
            <a:r>
              <a:rPr lang="en-US" sz="2800" dirty="0"/>
              <a:t>=AB+AC</a:t>
            </a:r>
            <a:r>
              <a:rPr lang="en-US" sz="2800" dirty="0">
                <a:solidFill>
                  <a:srgbClr val="C00000"/>
                </a:solidFill>
              </a:rPr>
              <a:t>(B+B’)</a:t>
            </a:r>
            <a:r>
              <a:rPr lang="en-US" sz="2800" dirty="0"/>
              <a:t>+B’C</a:t>
            </a:r>
          </a:p>
          <a:p>
            <a:pPr>
              <a:defRPr/>
            </a:pPr>
            <a:r>
              <a:rPr lang="en-US" sz="2800" dirty="0"/>
              <a:t>=AB+ABC+AB’C+B’C</a:t>
            </a:r>
          </a:p>
          <a:p>
            <a:pPr>
              <a:defRPr/>
            </a:pPr>
            <a:r>
              <a:rPr lang="en-US" sz="2800" dirty="0"/>
              <a:t>=AB(</a:t>
            </a:r>
            <a:r>
              <a:rPr lang="en-US" sz="2800" dirty="0">
                <a:solidFill>
                  <a:srgbClr val="C00000"/>
                </a:solidFill>
              </a:rPr>
              <a:t>1+C</a:t>
            </a:r>
            <a:r>
              <a:rPr lang="en-US" sz="2800" dirty="0"/>
              <a:t>)+(</a:t>
            </a:r>
            <a:r>
              <a:rPr lang="en-US" sz="2800" dirty="0">
                <a:solidFill>
                  <a:srgbClr val="C00000"/>
                </a:solidFill>
              </a:rPr>
              <a:t>A+1</a:t>
            </a:r>
            <a:r>
              <a:rPr lang="en-US" sz="2800" dirty="0"/>
              <a:t>)B’C</a:t>
            </a:r>
          </a:p>
          <a:p>
            <a:pPr>
              <a:defRPr/>
            </a:pPr>
            <a:r>
              <a:rPr lang="en-US" sz="2800" dirty="0"/>
              <a:t>=AB+B’C</a:t>
            </a:r>
          </a:p>
        </p:txBody>
      </p:sp>
    </p:spTree>
    <p:extLst>
      <p:ext uri="{BB962C8B-B14F-4D97-AF65-F5344CB8AC3E}">
        <p14:creationId xmlns:p14="http://schemas.microsoft.com/office/powerpoint/2010/main" val="1012577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8216153" cy="889000"/>
          </a:xfrm>
        </p:spPr>
        <p:txBody>
          <a:bodyPr/>
          <a:lstStyle/>
          <a:p>
            <a:r>
              <a:rPr lang="en-US" altLang="en-US" sz="4000" dirty="0"/>
              <a:t>Consensus Theorem: Logic Simulation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05117" y="782918"/>
            <a:ext cx="5513294" cy="123414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f(A,B,C)= AB+AC+B’C</a:t>
            </a:r>
          </a:p>
          <a:p>
            <a:pPr>
              <a:buFontTx/>
              <a:buNone/>
            </a:pPr>
            <a:r>
              <a:rPr lang="en-US" altLang="en-US" sz="2400" dirty="0"/>
              <a:t>g(A,B,C)=AB+B’C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176398"/>
              </p:ext>
            </p:extLst>
          </p:nvPr>
        </p:nvGraphicFramePr>
        <p:xfrm>
          <a:off x="851647" y="2043957"/>
          <a:ext cx="6382872" cy="4399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9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887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B’C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315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27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521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99" y="0"/>
            <a:ext cx="8854141" cy="718671"/>
          </a:xfrm>
        </p:spPr>
        <p:txBody>
          <a:bodyPr/>
          <a:lstStyle/>
          <a:p>
            <a:r>
              <a:rPr lang="en-US" dirty="0"/>
              <a:t>Consensus Theorem (Examples)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18133" y="2195410"/>
            <a:ext cx="3810000" cy="3442447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A+A’B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A+A’BC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A(B+C)+A’D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ABC+A’D+BCDE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820271" y="2375648"/>
            <a:ext cx="2088776" cy="324522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B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(B+C)D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28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99247" y="793376"/>
            <a:ext cx="7974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Which one is not a consensus of the expressions on the right.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7941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7628DE79-2CC7-4B15-A4CD-51ED3D7919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"/>
            <a:ext cx="7772400" cy="1024647"/>
          </a:xfrm>
        </p:spPr>
        <p:txBody>
          <a:bodyPr/>
          <a:lstStyle/>
          <a:p>
            <a:r>
              <a:rPr lang="en-US" altLang="en-US" dirty="0"/>
              <a:t>Shannon’s Expansion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33400" y="1050587"/>
            <a:ext cx="7924800" cy="5027040"/>
          </a:xfrm>
        </p:spPr>
        <p:txBody>
          <a:bodyPr/>
          <a:lstStyle/>
          <a:p>
            <a:r>
              <a:rPr lang="en-US" altLang="en-US" sz="2800" dirty="0"/>
              <a:t>Shannon’s expansion assumes a switching algebra system</a:t>
            </a:r>
          </a:p>
          <a:p>
            <a:r>
              <a:rPr lang="en-US" altLang="en-US" sz="2800" dirty="0"/>
              <a:t>Divide a switching function into smaller functions</a:t>
            </a:r>
          </a:p>
          <a:p>
            <a:r>
              <a:rPr lang="en-US" altLang="en-US" sz="2800" dirty="0"/>
              <a:t>Pick a variable x, partition the switching function into two cases: x=1 and x=0</a:t>
            </a:r>
          </a:p>
          <a:p>
            <a:pPr lvl="1"/>
            <a:r>
              <a:rPr lang="en-US" altLang="en-US" sz="2400" dirty="0"/>
              <a:t>f(x,y,z,…)= xf(x=1,y,z,…) + x’f(x=0,y,z,…)</a:t>
            </a:r>
          </a:p>
          <a:p>
            <a:r>
              <a:rPr lang="en-US" altLang="en-US" dirty="0"/>
              <a:t>For example</a:t>
            </a:r>
          </a:p>
          <a:p>
            <a:pPr lvl="1"/>
            <a:r>
              <a:rPr lang="en-US" altLang="en-US" sz="2400" dirty="0"/>
              <a:t>f(x)=xf(1)+x’f(0)</a:t>
            </a:r>
          </a:p>
          <a:p>
            <a:pPr lvl="1"/>
            <a:r>
              <a:rPr lang="en-US" altLang="en-US" sz="2400" dirty="0"/>
              <a:t>f(x,y)=xf(1,y)+x’f(0,y)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565" y="0"/>
            <a:ext cx="7772400" cy="889000"/>
          </a:xfrm>
        </p:spPr>
        <p:txBody>
          <a:bodyPr/>
          <a:lstStyle/>
          <a:p>
            <a:r>
              <a:rPr lang="en-US" dirty="0"/>
              <a:t>Shannon’s Expansion (Example)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799" y="1219200"/>
                <a:ext cx="7449671" cy="4953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𝑏𝑐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𝑎𝑏</m:t>
                      </m:r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Shannon’s expansion:</a:t>
                </a: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799" y="1219200"/>
                <a:ext cx="7449671" cy="4953000"/>
              </a:xfrm>
              <a:blipFill rotWithShape="1">
                <a:blip r:embed="rId2"/>
                <a:stretch>
                  <a:fillRect l="-2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1-&lt;</a:t>
            </a:r>
            <a:fld id="{9F378F31-D34E-4EB2-AB4B-E1D4E7C49B3D}" type="slidenum">
              <a:rPr lang="en-US" smtClean="0"/>
              <a:pPr>
                <a:defRPr/>
              </a:pPr>
              <a:t>30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806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1ACE6EB4-53D5-4747-B317-7F44ED72781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0"/>
            <a:ext cx="7772400" cy="1143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8" name="Rectangle 3"/>
              <p:cNvSpPr>
                <a:spLocks noGrp="1" noChangeArrowheads="1"/>
              </p:cNvSpPr>
              <p:nvPr>
                <p:ph sz="half" idx="4294967295"/>
                <p:custDataLst>
                  <p:tags r:id="rId2"/>
                </p:custDataLst>
              </p:nvPr>
            </p:nvSpPr>
            <p:spPr>
              <a:xfrm>
                <a:off x="533400" y="1574800"/>
                <a:ext cx="8274424" cy="4775200"/>
              </a:xfrm>
            </p:spPr>
            <p:txBody>
              <a:bodyPr/>
              <a:lstStyle/>
              <a:p>
                <a:pPr marL="0" lvl="1" indent="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=1,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𝑓</m:t>
                      </m:r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=0,</m:t>
                      </m:r>
                      <m:r>
                        <a:rPr lang="en-US" sz="3200" b="0" i="1" smtClean="0">
                          <a:latin typeface="Cambria Math"/>
                        </a:rPr>
                        <m:t>𝑦</m:t>
                      </m:r>
                      <m:r>
                        <a:rPr lang="en-US" sz="3200" b="0" i="1" smtClean="0">
                          <a:latin typeface="Cambria Math"/>
                        </a:rPr>
                        <m:t>,</m:t>
                      </m:r>
                      <m:r>
                        <a:rPr lang="en-US" sz="3200" b="0" i="1" smtClean="0">
                          <a:latin typeface="Cambria Math"/>
                        </a:rPr>
                        <m:t>𝑧</m:t>
                      </m:r>
                      <m:r>
                        <a:rPr lang="en-US" sz="3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  <a:p>
                <a:pPr marL="0" lvl="1" indent="0">
                  <a:buFontTx/>
                  <a:buNone/>
                  <a:defRPr/>
                </a:pPr>
                <a:endParaRPr lang="en-US" sz="3200" dirty="0"/>
              </a:p>
              <a:p>
                <a:pPr marL="0" indent="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=?,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)(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=?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defRPr/>
                </a:pPr>
                <a:r>
                  <a:rPr lang="en-US" dirty="0"/>
                  <a:t>A. ?=0</a:t>
                </a:r>
              </a:p>
              <a:p>
                <a:pPr>
                  <a:defRPr/>
                </a:pPr>
                <a:r>
                  <a:rPr lang="en-US" dirty="0"/>
                  <a:t>B. ?=1.</a:t>
                </a:r>
              </a:p>
            </p:txBody>
          </p:sp>
        </mc:Choice>
        <mc:Fallback xmlns="">
          <p:sp>
            <p:nvSpPr>
              <p:cNvPr id="1126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  <p:custDataLst>
                  <p:tags r:id="rId5"/>
                </p:custDataLst>
              </p:nvPr>
            </p:nvSpPr>
            <p:spPr>
              <a:xfrm>
                <a:off x="533400" y="1574800"/>
                <a:ext cx="8274424" cy="4775200"/>
              </a:xfrm>
              <a:blipFill rotWithShape="1">
                <a:blip r:embed="rId6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Shannon’s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</p:spPr>
            <p:txBody>
              <a:bodyPr/>
              <a:lstStyle/>
              <a:p>
                <a:r>
                  <a:rPr lang="en-US" sz="2400" dirty="0"/>
                  <a:t>Decompose the switching function into minterms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  <a:blipFill rotWithShape="1">
                <a:blip r:embed="rId2"/>
                <a:stretch>
                  <a:fillRect l="-92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32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737036"/>
              </p:ext>
            </p:extLst>
          </p:nvPr>
        </p:nvGraphicFramePr>
        <p:xfrm>
          <a:off x="1691425" y="3032617"/>
          <a:ext cx="330558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0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f(x,y)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0310" y="5538902"/>
            <a:ext cx="698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C0000"/>
                </a:solidFill>
              </a:rPr>
              <a:t>Shannon’s expansion can decompose a switching function into a truth table</a:t>
            </a:r>
            <a:r>
              <a:rPr lang="en-US" dirty="0">
                <a:solidFill>
                  <a:srgbClr val="CC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66516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302" y="0"/>
            <a:ext cx="7772400" cy="927279"/>
          </a:xfrm>
        </p:spPr>
        <p:txBody>
          <a:bodyPr/>
          <a:lstStyle/>
          <a:p>
            <a:r>
              <a:rPr lang="en-US" sz="4000" dirty="0"/>
              <a:t>Shannon’s Expansion vs Truth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78724" y="1001399"/>
                <a:ext cx="8591340" cy="4953000"/>
              </a:xfrm>
            </p:spPr>
            <p:txBody>
              <a:bodyPr/>
              <a:lstStyle/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400" dirty="0">
                    <a:solidFill>
                      <a:srgbClr val="C00000"/>
                    </a:solidFill>
                  </a:rPr>
                  <a:t>Example: f(x,y)= x+ x’y</a:t>
                </a:r>
              </a:p>
              <a:p>
                <a:pPr marL="0" lvl="1" indent="0">
                  <a:spcBef>
                    <a:spcPts val="0"/>
                  </a:spcBef>
                  <a:buNone/>
                </a:pPr>
                <a:endParaRPr lang="en-US" sz="2400" dirty="0">
                  <a:solidFill>
                    <a:srgbClr val="C00000"/>
                  </a:solidFill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8724" y="1001399"/>
                <a:ext cx="8591340" cy="4953000"/>
              </a:xfrm>
              <a:blipFill rotWithShape="1">
                <a:blip r:embed="rId2"/>
                <a:stretch>
                  <a:fillRect l="-1065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33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808630"/>
              </p:ext>
            </p:extLst>
          </p:nvPr>
        </p:nvGraphicFramePr>
        <p:xfrm>
          <a:off x="2013396" y="2955343"/>
          <a:ext cx="338285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3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f(x,y)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9398" y="5435871"/>
            <a:ext cx="698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Shannon’s expansion can decompose a switching function into a truth table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1774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Shannon’s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</p:spPr>
            <p:txBody>
              <a:bodyPr/>
              <a:lstStyle/>
              <a:p>
                <a:r>
                  <a:rPr lang="en-US" sz="2400" dirty="0"/>
                  <a:t>Decompose the switching function into minterms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  <a:p>
                <a:r>
                  <a:rPr lang="en-US" sz="2400" dirty="0">
                    <a:solidFill>
                      <a:srgbClr val="C00000"/>
                    </a:solidFill>
                  </a:rPr>
                  <a:t>Decompose the switching function into maxterms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)∙(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+(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)∙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∙(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∙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endParaRPr lang="en-US" sz="200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  <a:blipFill rotWithShape="1">
                <a:blip r:embed="rId2"/>
                <a:stretch>
                  <a:fillRect l="-92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34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859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7289800" cy="4851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Which variable in ab’+ac+bc can be used for expansion?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a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b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c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None of the above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854A3BF3-64FB-4D97-95EA-29B98CB498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7289800" cy="4851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F(A,B,C)=AB’+AC+BC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854A3BF3-64FB-4D97-95EA-29B98CB498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56597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868" y="5146623"/>
            <a:ext cx="7783643" cy="11192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Remark: The choice of the variable for expansion is a nontrivial question.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37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8523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741363" y="173039"/>
            <a:ext cx="7772400" cy="889000"/>
          </a:xfrm>
        </p:spPr>
        <p:txBody>
          <a:bodyPr/>
          <a:lstStyle/>
          <a:p>
            <a:r>
              <a:rPr lang="en-US" altLang="en-US" sz="3600" dirty="0"/>
              <a:t>Review Summary: Switching Algebra and Karnaugh Map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685802" y="1219200"/>
            <a:ext cx="7839075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dirty="0"/>
              <a:t>Shannon’s expansion and consensus theorem are used for logic optimization</a:t>
            </a:r>
          </a:p>
          <a:p>
            <a:pPr>
              <a:defRPr/>
            </a:pPr>
            <a:r>
              <a:rPr lang="en-US" altLang="en-US" sz="2800" dirty="0"/>
              <a:t>Shannon’s expansion </a:t>
            </a:r>
            <a:r>
              <a:rPr lang="en-US" altLang="en-US" sz="2800" b="1" dirty="0">
                <a:solidFill>
                  <a:srgbClr val="C00000"/>
                </a:solidFill>
              </a:rPr>
              <a:t>divides</a:t>
            </a:r>
            <a:r>
              <a:rPr lang="en-US" altLang="en-US" sz="2800" dirty="0"/>
              <a:t> the problem into smaller functions</a:t>
            </a:r>
          </a:p>
          <a:p>
            <a:pPr>
              <a:defRPr/>
            </a:pPr>
            <a:r>
              <a:rPr lang="en-US" altLang="en-US" sz="2800" dirty="0"/>
              <a:t>Consensus theorem finds common terms when we </a:t>
            </a:r>
            <a:r>
              <a:rPr lang="en-US" altLang="en-US" sz="2800" b="1" dirty="0">
                <a:solidFill>
                  <a:srgbClr val="C00000"/>
                </a:solidFill>
              </a:rPr>
              <a:t>merge</a:t>
            </a:r>
            <a:r>
              <a:rPr lang="en-US" altLang="en-US" sz="2800" dirty="0"/>
              <a:t> small functions</a:t>
            </a:r>
          </a:p>
          <a:p>
            <a:pPr>
              <a:defRPr/>
            </a:pPr>
            <a:r>
              <a:rPr lang="en-US" altLang="en-US" sz="2800" dirty="0"/>
              <a:t>Karnaugh map mimics the above two operations in two dimensional space as a visual aid.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E1AD099-649B-4B0E-81E7-8C8CE3193A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8A2C48-7FC0-4FE3-B487-0EE9766DE54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50" y="246063"/>
            <a:ext cx="7467600" cy="838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Part I. Combinational Logic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50900" y="1173163"/>
            <a:ext cx="7772400" cy="485866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800" dirty="0"/>
              <a:t>II) Specification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1. Language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2. Boolean Algebra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	Canonical Expression: Sum of minterms and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                                         Product of maxterms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3. Truth Table: </a:t>
            </a:r>
            <a:r>
              <a:rPr lang="en-US" altLang="en-US" dirty="0">
                <a:solidFill>
                  <a:srgbClr val="C00000"/>
                </a:solidFill>
              </a:rPr>
              <a:t>minterms and maxterms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4. Incompletely Specified Function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76325"/>
            <a:ext cx="3390900" cy="6858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solidFill>
                  <a:schemeClr val="accent2"/>
                </a:solidFill>
              </a:rPr>
              <a:t>Decimal Addition</a:t>
            </a:r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>
            <a:off x="3863975" y="2209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3178175" y="1424970"/>
            <a:ext cx="3200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</a:t>
            </a:r>
            <a:r>
              <a:rPr lang="en-US" altLang="en-US" sz="2400" dirty="0">
                <a:solidFill>
                  <a:schemeClr val="accent2"/>
                </a:solidFill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	+ 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	  </a:t>
            </a:r>
            <a:r>
              <a:rPr lang="en-US" altLang="en-US" sz="2400" dirty="0">
                <a:solidFill>
                  <a:srgbClr val="FF0000"/>
                </a:solidFill>
              </a:rPr>
              <a:t>1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</a:t>
            </a:r>
            <a:r>
              <a:rPr lang="en-US" altLang="en-US" sz="2400" dirty="0">
                <a:solidFill>
                  <a:srgbClr val="FF0000"/>
                </a:solidFill>
              </a:rPr>
              <a:t>Carry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27656" name="Line 11"/>
          <p:cNvSpPr>
            <a:spLocks noChangeShapeType="1"/>
          </p:cNvSpPr>
          <p:nvPr/>
        </p:nvSpPr>
        <p:spPr bwMode="auto">
          <a:xfrm>
            <a:off x="3380169" y="4662867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57" name="Text Box 15"/>
          <p:cNvSpPr txBox="1">
            <a:spLocks noChangeArrowheads="1"/>
          </p:cNvSpPr>
          <p:nvPr/>
        </p:nvSpPr>
        <p:spPr bwMode="auto">
          <a:xfrm>
            <a:off x="3546721" y="3479710"/>
            <a:ext cx="2514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  1    1    1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1    0    1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+      1    1    1</a:t>
            </a:r>
          </a:p>
        </p:txBody>
      </p:sp>
      <p:sp>
        <p:nvSpPr>
          <p:cNvPr id="27658" name="Text Box 16"/>
          <p:cNvSpPr txBox="1">
            <a:spLocks noChangeArrowheads="1"/>
          </p:cNvSpPr>
          <p:nvPr/>
        </p:nvSpPr>
        <p:spPr bwMode="auto">
          <a:xfrm>
            <a:off x="3771900" y="4765676"/>
            <a:ext cx="1844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7659" name="Text Box 17"/>
          <p:cNvSpPr txBox="1">
            <a:spLocks noChangeArrowheads="1"/>
          </p:cNvSpPr>
          <p:nvPr/>
        </p:nvSpPr>
        <p:spPr bwMode="auto">
          <a:xfrm>
            <a:off x="3721102" y="4910138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1</a:t>
            </a:r>
            <a:r>
              <a:rPr lang="en-US" altLang="en-US" sz="2400" dirty="0"/>
              <a:t>    1    0    0</a:t>
            </a:r>
          </a:p>
        </p:txBody>
      </p:sp>
      <p:sp>
        <p:nvSpPr>
          <p:cNvPr id="27660" name="Text Box 18"/>
          <p:cNvSpPr txBox="1">
            <a:spLocks noChangeArrowheads="1"/>
          </p:cNvSpPr>
          <p:nvPr/>
        </p:nvSpPr>
        <p:spPr bwMode="auto">
          <a:xfrm>
            <a:off x="3284538" y="5468940"/>
            <a:ext cx="281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Carryout</a:t>
            </a:r>
            <a:r>
              <a:rPr lang="en-US" altLang="en-US" sz="2400" dirty="0"/>
              <a:t>         Sums</a:t>
            </a:r>
          </a:p>
        </p:txBody>
      </p:sp>
      <p:sp>
        <p:nvSpPr>
          <p:cNvPr id="27661" name="Line 21"/>
          <p:cNvSpPr>
            <a:spLocks noChangeShapeType="1"/>
          </p:cNvSpPr>
          <p:nvPr/>
        </p:nvSpPr>
        <p:spPr bwMode="auto">
          <a:xfrm flipH="1" flipV="1">
            <a:off x="4854575" y="5289551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2" name="Text Box 23"/>
          <p:cNvSpPr txBox="1">
            <a:spLocks noChangeArrowheads="1"/>
          </p:cNvSpPr>
          <p:nvPr/>
        </p:nvSpPr>
        <p:spPr bwMode="auto">
          <a:xfrm>
            <a:off x="5616576" y="3462451"/>
            <a:ext cx="14061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Carry bits</a:t>
            </a:r>
          </a:p>
        </p:txBody>
      </p:sp>
      <p:sp>
        <p:nvSpPr>
          <p:cNvPr id="27664" name="Text Box 27"/>
          <p:cNvSpPr txBox="1">
            <a:spLocks noChangeArrowheads="1"/>
          </p:cNvSpPr>
          <p:nvPr/>
        </p:nvSpPr>
        <p:spPr bwMode="auto">
          <a:xfrm>
            <a:off x="4000501" y="5299076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7665" name="Line 29"/>
          <p:cNvSpPr>
            <a:spLocks noChangeShapeType="1"/>
          </p:cNvSpPr>
          <p:nvPr/>
        </p:nvSpPr>
        <p:spPr bwMode="auto">
          <a:xfrm flipV="1">
            <a:off x="3635375" y="53228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6" name="Text Box 30"/>
          <p:cNvSpPr txBox="1">
            <a:spLocks noChangeArrowheads="1"/>
          </p:cNvSpPr>
          <p:nvPr/>
        </p:nvSpPr>
        <p:spPr bwMode="auto">
          <a:xfrm>
            <a:off x="6061321" y="3897875"/>
            <a:ext cx="4924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  </a:t>
            </a:r>
            <a:r>
              <a:rPr lang="en-US" altLang="en-US" sz="2400" dirty="0">
                <a:solidFill>
                  <a:schemeClr val="accent2"/>
                </a:solidFill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12</a:t>
            </a:r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74690" y="3182939"/>
            <a:ext cx="3101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kern="0" dirty="0"/>
              <a:t>Binary Addition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76325"/>
            <a:ext cx="3390900" cy="6858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solidFill>
                  <a:schemeClr val="accent2"/>
                </a:solidFill>
              </a:rPr>
              <a:t>Decimal Addition</a:t>
            </a:r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74690" y="3182939"/>
            <a:ext cx="3101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kern="0" dirty="0"/>
              <a:t>Binary Addition</a:t>
            </a:r>
          </a:p>
        </p:txBody>
      </p:sp>
    </p:spTree>
    <p:extLst>
      <p:ext uri="{BB962C8B-B14F-4D97-AF65-F5344CB8AC3E}">
        <p14:creationId xmlns:p14="http://schemas.microsoft.com/office/powerpoint/2010/main" val="3248796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016101" y="2070847"/>
            <a:ext cx="983538" cy="2810435"/>
            <a:chOff x="2815488" y="2070847"/>
            <a:chExt cx="983538" cy="2810435"/>
          </a:xfrm>
        </p:grpSpPr>
        <p:sp>
          <p:nvSpPr>
            <p:cNvPr id="3" name="Rectangle 2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40246" y="3248374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15488" y="3244673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51978" y="2071742"/>
            <a:ext cx="982541" cy="2810435"/>
            <a:chOff x="2816485" y="2070847"/>
            <a:chExt cx="982541" cy="2810435"/>
          </a:xfrm>
        </p:grpSpPr>
        <p:sp>
          <p:nvSpPr>
            <p:cNvPr id="18" name="Rectangle 17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40246" y="324747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16485" y="3252512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804020" y="2067702"/>
            <a:ext cx="960059" cy="2810435"/>
            <a:chOff x="2800248" y="2070847"/>
            <a:chExt cx="960059" cy="2810435"/>
          </a:xfrm>
        </p:grpSpPr>
        <p:sp>
          <p:nvSpPr>
            <p:cNvPr id="28" name="Rectangle 27"/>
            <p:cNvSpPr/>
            <p:nvPr/>
          </p:nvSpPr>
          <p:spPr>
            <a:xfrm>
              <a:off x="2850775" y="2778388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01527" y="3248151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00248" y="3251519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14781" y="2063227"/>
            <a:ext cx="986351" cy="2810435"/>
            <a:chOff x="2812675" y="2070847"/>
            <a:chExt cx="986351" cy="2810435"/>
          </a:xfrm>
        </p:grpSpPr>
        <p:sp>
          <p:nvSpPr>
            <p:cNvPr id="37" name="Rectangle 36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40246" y="319613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12675" y="3196139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cxnSp>
        <p:nvCxnSpPr>
          <p:cNvPr id="14" name="Elbow Connector 13"/>
          <p:cNvCxnSpPr/>
          <p:nvPr/>
        </p:nvCxnSpPr>
        <p:spPr>
          <a:xfrm rot="5400000">
            <a:off x="6595666" y="2569175"/>
            <a:ext cx="1405219" cy="315775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10800000" flipV="1">
            <a:off x="1484779" y="3476063"/>
            <a:ext cx="550372" cy="1398493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59" name="Straight Arrow Connector 27658"/>
          <p:cNvCxnSpPr>
            <a:stCxn id="28" idx="1"/>
            <a:endCxn id="18" idx="3"/>
          </p:cNvCxnSpPr>
          <p:nvPr/>
        </p:nvCxnSpPr>
        <p:spPr>
          <a:xfrm flipH="1">
            <a:off x="4373775" y="3467767"/>
            <a:ext cx="480772" cy="91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61" name="Straight Arrow Connector 27660"/>
          <p:cNvCxnSpPr>
            <a:stCxn id="18" idx="1"/>
            <a:endCxn id="3" idx="3"/>
          </p:cNvCxnSpPr>
          <p:nvPr/>
        </p:nvCxnSpPr>
        <p:spPr>
          <a:xfrm flipH="1" flipV="1">
            <a:off x="2938895" y="3476065"/>
            <a:ext cx="547374" cy="8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68" name="Straight Arrow Connector 27667"/>
          <p:cNvCxnSpPr>
            <a:stCxn id="37" idx="1"/>
            <a:endCxn id="28" idx="3"/>
          </p:cNvCxnSpPr>
          <p:nvPr/>
        </p:nvCxnSpPr>
        <p:spPr>
          <a:xfrm flipH="1" flipV="1">
            <a:off x="5742053" y="3467767"/>
            <a:ext cx="510829" cy="67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4771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Binary Addition: Hardware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Half Adder: Two inputs (a,b) and two outputs (carry, sum).</a:t>
            </a:r>
          </a:p>
        </p:txBody>
      </p:sp>
      <p:sp>
        <p:nvSpPr>
          <p:cNvPr id="28676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/>
              <a:t>Full Adder: Three inputs (a,b,c</a:t>
            </a:r>
            <a:r>
              <a:rPr lang="en-US" altLang="en-US" baseline="-25000" dirty="0"/>
              <a:t>in</a:t>
            </a:r>
            <a:r>
              <a:rPr lang="en-US" altLang="en-US" dirty="0"/>
              <a:t>) and two outputs (carry, sum).</a:t>
            </a: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5AEF51-8B69-4343-82E9-11661C837FD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6BDEB11-9FD3-4CF7-B4DD-B47B191E203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956256" y="497984"/>
            <a:ext cx="75438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Half Adder</a:t>
            </a:r>
            <a:endParaRPr lang="en-US" altLang="en-US" dirty="0"/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4336961" y="1183784"/>
            <a:ext cx="16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Truth Table</a:t>
            </a:r>
          </a:p>
        </p:txBody>
      </p:sp>
      <p:sp>
        <p:nvSpPr>
          <p:cNvPr id="29704" name="Line 25"/>
          <p:cNvSpPr>
            <a:spLocks noChangeShapeType="1"/>
          </p:cNvSpPr>
          <p:nvPr/>
        </p:nvSpPr>
        <p:spPr bwMode="auto">
          <a:xfrm>
            <a:off x="2057400" y="2362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5" name="Line 26"/>
          <p:cNvSpPr>
            <a:spLocks noChangeShapeType="1"/>
          </p:cNvSpPr>
          <p:nvPr/>
        </p:nvSpPr>
        <p:spPr bwMode="auto">
          <a:xfrm>
            <a:off x="2057400" y="2362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6" name="Line 27"/>
          <p:cNvSpPr>
            <a:spLocks noChangeShapeType="1"/>
          </p:cNvSpPr>
          <p:nvPr/>
        </p:nvSpPr>
        <p:spPr bwMode="auto">
          <a:xfrm>
            <a:off x="26670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7" name="Line 28"/>
          <p:cNvSpPr>
            <a:spLocks noChangeShapeType="1"/>
          </p:cNvSpPr>
          <p:nvPr/>
        </p:nvSpPr>
        <p:spPr bwMode="auto">
          <a:xfrm flipH="1">
            <a:off x="2057400" y="3733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8" name="Line 29"/>
          <p:cNvSpPr>
            <a:spLocks noChangeShapeType="1"/>
          </p:cNvSpPr>
          <p:nvPr/>
        </p:nvSpPr>
        <p:spPr bwMode="auto">
          <a:xfrm>
            <a:off x="2057400" y="3733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9" name="Line 30"/>
          <p:cNvSpPr>
            <a:spLocks noChangeShapeType="1"/>
          </p:cNvSpPr>
          <p:nvPr/>
        </p:nvSpPr>
        <p:spPr bwMode="auto">
          <a:xfrm>
            <a:off x="2057400" y="2819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0" name="Line 31"/>
          <p:cNvSpPr>
            <a:spLocks noChangeShapeType="1"/>
          </p:cNvSpPr>
          <p:nvPr/>
        </p:nvSpPr>
        <p:spPr bwMode="auto">
          <a:xfrm flipV="1">
            <a:off x="2057400" y="3581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1" name="Line 32"/>
          <p:cNvSpPr>
            <a:spLocks noChangeShapeType="1"/>
          </p:cNvSpPr>
          <p:nvPr/>
        </p:nvSpPr>
        <p:spPr bwMode="auto">
          <a:xfrm>
            <a:off x="22860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2" name="Line 33"/>
          <p:cNvSpPr>
            <a:spLocks noChangeShapeType="1"/>
          </p:cNvSpPr>
          <p:nvPr/>
        </p:nvSpPr>
        <p:spPr bwMode="auto">
          <a:xfrm>
            <a:off x="2667000" y="3352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3" name="Line 34"/>
          <p:cNvSpPr>
            <a:spLocks noChangeShapeType="1"/>
          </p:cNvSpPr>
          <p:nvPr/>
        </p:nvSpPr>
        <p:spPr bwMode="auto">
          <a:xfrm>
            <a:off x="2438400" y="3930650"/>
            <a:ext cx="0" cy="4127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4" name="Line 35"/>
          <p:cNvSpPr>
            <a:spLocks noChangeShapeType="1"/>
          </p:cNvSpPr>
          <p:nvPr/>
        </p:nvSpPr>
        <p:spPr bwMode="auto">
          <a:xfrm>
            <a:off x="2438400" y="4343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5" name="Line 36"/>
          <p:cNvSpPr>
            <a:spLocks noChangeShapeType="1"/>
          </p:cNvSpPr>
          <p:nvPr/>
        </p:nvSpPr>
        <p:spPr bwMode="auto">
          <a:xfrm>
            <a:off x="1447800" y="2590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6" name="Line 37"/>
          <p:cNvSpPr>
            <a:spLocks noChangeShapeType="1"/>
          </p:cNvSpPr>
          <p:nvPr/>
        </p:nvSpPr>
        <p:spPr bwMode="auto">
          <a:xfrm>
            <a:off x="14478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7" name="Text Box 38"/>
          <p:cNvSpPr txBox="1">
            <a:spLocks noChangeArrowheads="1"/>
          </p:cNvSpPr>
          <p:nvPr/>
        </p:nvSpPr>
        <p:spPr bwMode="auto">
          <a:xfrm>
            <a:off x="1066800" y="232727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9718" name="Text Box 39"/>
          <p:cNvSpPr txBox="1">
            <a:spLocks noChangeArrowheads="1"/>
          </p:cNvSpPr>
          <p:nvPr/>
        </p:nvSpPr>
        <p:spPr bwMode="auto">
          <a:xfrm>
            <a:off x="1066800" y="3733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9719" name="Text Box 40"/>
          <p:cNvSpPr txBox="1">
            <a:spLocks noChangeArrowheads="1"/>
          </p:cNvSpPr>
          <p:nvPr/>
        </p:nvSpPr>
        <p:spPr bwMode="auto">
          <a:xfrm>
            <a:off x="3184526" y="3089276"/>
            <a:ext cx="7489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Sum</a:t>
            </a:r>
          </a:p>
        </p:txBody>
      </p:sp>
      <p:sp>
        <p:nvSpPr>
          <p:cNvPr id="29720" name="Text Box 41"/>
          <p:cNvSpPr txBox="1">
            <a:spLocks noChangeArrowheads="1"/>
          </p:cNvSpPr>
          <p:nvPr/>
        </p:nvSpPr>
        <p:spPr bwMode="auto">
          <a:xfrm>
            <a:off x="2971801" y="4191001"/>
            <a:ext cx="8851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Carry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219677"/>
              </p:ext>
            </p:extLst>
          </p:nvPr>
        </p:nvGraphicFramePr>
        <p:xfrm>
          <a:off x="4365939" y="1859116"/>
          <a:ext cx="419851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9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CA6FA7F-CF39-46AB-83E6-D7739DC7274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sp>
        <p:nvSpPr>
          <p:cNvPr id="30723" name="Text Box 1041"/>
          <p:cNvSpPr txBox="1">
            <a:spLocks noChangeArrowheads="1"/>
          </p:cNvSpPr>
          <p:nvPr/>
        </p:nvSpPr>
        <p:spPr bwMode="auto">
          <a:xfrm>
            <a:off x="609600" y="357189"/>
            <a:ext cx="4495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Switching Function</a:t>
            </a:r>
          </a:p>
        </p:txBody>
      </p:sp>
      <p:sp>
        <p:nvSpPr>
          <p:cNvPr id="30724" name="Text Box 1043"/>
          <p:cNvSpPr txBox="1">
            <a:spLocks noChangeArrowheads="1"/>
          </p:cNvSpPr>
          <p:nvPr/>
        </p:nvSpPr>
        <p:spPr bwMode="auto">
          <a:xfrm>
            <a:off x="2359027" y="1079500"/>
            <a:ext cx="54389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Switching Expressions: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(a,b) = a’·b + a·b’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Carry (a, b) = a·b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(0,0) = 0’·0 + 0·0’ = 0 + 0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(0,1) = 0’·1 + 0·1’ = 1 + 0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(1,1) = 1’·1 + 1·1’ = 0 + 0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25" name="AutoShape 1044"/>
          <p:cNvSpPr>
            <a:spLocks noChangeArrowheads="1"/>
          </p:cNvSpPr>
          <p:nvPr/>
        </p:nvSpPr>
        <p:spPr bwMode="auto">
          <a:xfrm rot="5400000">
            <a:off x="1981200" y="43434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26" name="Oval 1045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7" name="AutoShape 1046"/>
          <p:cNvSpPr>
            <a:spLocks noChangeArrowheads="1"/>
          </p:cNvSpPr>
          <p:nvPr/>
        </p:nvSpPr>
        <p:spPr bwMode="auto">
          <a:xfrm>
            <a:off x="2667000" y="4419600"/>
            <a:ext cx="381000" cy="6096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8" name="AutoShape 1047"/>
          <p:cNvSpPr>
            <a:spLocks noChangeArrowheads="1"/>
          </p:cNvSpPr>
          <p:nvPr/>
        </p:nvSpPr>
        <p:spPr bwMode="auto">
          <a:xfrm>
            <a:off x="2667000" y="5181600"/>
            <a:ext cx="381000" cy="6096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9" name="Line 1048"/>
          <p:cNvSpPr>
            <a:spLocks noChangeShapeType="1"/>
          </p:cNvSpPr>
          <p:nvPr/>
        </p:nvSpPr>
        <p:spPr bwMode="auto">
          <a:xfrm>
            <a:off x="2438400" y="4495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0" name="Line 1049"/>
          <p:cNvSpPr>
            <a:spLocks noChangeShapeType="1"/>
          </p:cNvSpPr>
          <p:nvPr/>
        </p:nvSpPr>
        <p:spPr bwMode="auto">
          <a:xfrm>
            <a:off x="1524000" y="4800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1" name="Line 1050"/>
          <p:cNvSpPr>
            <a:spLocks noChangeShapeType="1"/>
          </p:cNvSpPr>
          <p:nvPr/>
        </p:nvSpPr>
        <p:spPr bwMode="auto">
          <a:xfrm>
            <a:off x="1676400" y="5334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2" name="Line 1051"/>
          <p:cNvSpPr>
            <a:spLocks noChangeShapeType="1"/>
          </p:cNvSpPr>
          <p:nvPr/>
        </p:nvSpPr>
        <p:spPr bwMode="auto">
          <a:xfrm>
            <a:off x="2438400" y="5638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3" name="Line 1052"/>
          <p:cNvSpPr>
            <a:spLocks noChangeShapeType="1"/>
          </p:cNvSpPr>
          <p:nvPr/>
        </p:nvSpPr>
        <p:spPr bwMode="auto">
          <a:xfrm>
            <a:off x="30480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4" name="Line 1053"/>
          <p:cNvSpPr>
            <a:spLocks noChangeShapeType="1"/>
          </p:cNvSpPr>
          <p:nvPr/>
        </p:nvSpPr>
        <p:spPr bwMode="auto">
          <a:xfrm>
            <a:off x="3048000" y="548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5" name="Line 1054"/>
          <p:cNvSpPr>
            <a:spLocks noChangeShapeType="1"/>
          </p:cNvSpPr>
          <p:nvPr/>
        </p:nvSpPr>
        <p:spPr bwMode="auto">
          <a:xfrm>
            <a:off x="3276600" y="4724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6" name="Line 1055"/>
          <p:cNvSpPr>
            <a:spLocks noChangeShapeType="1"/>
          </p:cNvSpPr>
          <p:nvPr/>
        </p:nvSpPr>
        <p:spPr bwMode="auto">
          <a:xfrm>
            <a:off x="32766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7" name="Line 1056"/>
          <p:cNvSpPr>
            <a:spLocks noChangeShapeType="1"/>
          </p:cNvSpPr>
          <p:nvPr/>
        </p:nvSpPr>
        <p:spPr bwMode="auto">
          <a:xfrm>
            <a:off x="38862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8" name="AutoShape 1057"/>
          <p:cNvSpPr>
            <a:spLocks noChangeArrowheads="1"/>
          </p:cNvSpPr>
          <p:nvPr/>
        </p:nvSpPr>
        <p:spPr bwMode="auto">
          <a:xfrm flipH="1">
            <a:off x="3352800" y="4800600"/>
            <a:ext cx="533400" cy="609600"/>
          </a:xfrm>
          <a:prstGeom prst="moon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39" name="Line 1060"/>
          <p:cNvSpPr>
            <a:spLocks noChangeShapeType="1"/>
          </p:cNvSpPr>
          <p:nvPr/>
        </p:nvSpPr>
        <p:spPr bwMode="auto">
          <a:xfrm>
            <a:off x="3276600" y="525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0" name="Line 1061"/>
          <p:cNvSpPr>
            <a:spLocks noChangeShapeType="1"/>
          </p:cNvSpPr>
          <p:nvPr/>
        </p:nvSpPr>
        <p:spPr bwMode="auto">
          <a:xfrm>
            <a:off x="32766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1" name="AutoShape 1064"/>
          <p:cNvSpPr>
            <a:spLocks noChangeArrowheads="1"/>
          </p:cNvSpPr>
          <p:nvPr/>
        </p:nvSpPr>
        <p:spPr bwMode="auto">
          <a:xfrm rot="5400000">
            <a:off x="1981200" y="54864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42" name="Oval 1065"/>
          <p:cNvSpPr>
            <a:spLocks noChangeArrowheads="1"/>
          </p:cNvSpPr>
          <p:nvPr/>
        </p:nvSpPr>
        <p:spPr bwMode="auto">
          <a:xfrm>
            <a:off x="2286000" y="5562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43" name="Line 1066"/>
          <p:cNvSpPr>
            <a:spLocks noChangeShapeType="1"/>
          </p:cNvSpPr>
          <p:nvPr/>
        </p:nvSpPr>
        <p:spPr bwMode="auto">
          <a:xfrm>
            <a:off x="1371600" y="5638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4" name="Line 1067"/>
          <p:cNvSpPr>
            <a:spLocks noChangeShapeType="1"/>
          </p:cNvSpPr>
          <p:nvPr/>
        </p:nvSpPr>
        <p:spPr bwMode="auto">
          <a:xfrm>
            <a:off x="1371600" y="4495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5" name="Text Box 1068"/>
          <p:cNvSpPr txBox="1">
            <a:spLocks noChangeArrowheads="1"/>
          </p:cNvSpPr>
          <p:nvPr/>
        </p:nvSpPr>
        <p:spPr bwMode="auto">
          <a:xfrm>
            <a:off x="1066800" y="4281488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30746" name="Text Box 1069"/>
          <p:cNvSpPr txBox="1">
            <a:spLocks noChangeArrowheads="1"/>
          </p:cNvSpPr>
          <p:nvPr/>
        </p:nvSpPr>
        <p:spPr bwMode="auto">
          <a:xfrm>
            <a:off x="1073150" y="54244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30747" name="Text Box 1070"/>
          <p:cNvSpPr txBox="1">
            <a:spLocks noChangeArrowheads="1"/>
          </p:cNvSpPr>
          <p:nvPr/>
        </p:nvSpPr>
        <p:spPr bwMode="auto">
          <a:xfrm>
            <a:off x="4191001" y="4876800"/>
            <a:ext cx="569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sum</a:t>
            </a:r>
          </a:p>
        </p:txBody>
      </p:sp>
      <p:sp>
        <p:nvSpPr>
          <p:cNvPr id="30748" name="Line 1071"/>
          <p:cNvSpPr>
            <a:spLocks noChangeShapeType="1"/>
          </p:cNvSpPr>
          <p:nvPr/>
        </p:nvSpPr>
        <p:spPr bwMode="auto">
          <a:xfrm>
            <a:off x="1524000" y="4800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9" name="Line 1072"/>
          <p:cNvSpPr>
            <a:spLocks noChangeShapeType="1"/>
          </p:cNvSpPr>
          <p:nvPr/>
        </p:nvSpPr>
        <p:spPr bwMode="auto">
          <a:xfrm>
            <a:off x="1676400" y="4495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0" name="AutoShape 1073"/>
          <p:cNvSpPr>
            <a:spLocks noChangeArrowheads="1"/>
          </p:cNvSpPr>
          <p:nvPr/>
        </p:nvSpPr>
        <p:spPr bwMode="auto">
          <a:xfrm>
            <a:off x="6248400" y="4800600"/>
            <a:ext cx="6096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51" name="Line 1074"/>
          <p:cNvSpPr>
            <a:spLocks noChangeShapeType="1"/>
          </p:cNvSpPr>
          <p:nvPr/>
        </p:nvSpPr>
        <p:spPr bwMode="auto">
          <a:xfrm flipH="1">
            <a:off x="59436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2" name="Line 1075"/>
          <p:cNvSpPr>
            <a:spLocks noChangeShapeType="1"/>
          </p:cNvSpPr>
          <p:nvPr/>
        </p:nvSpPr>
        <p:spPr bwMode="auto">
          <a:xfrm flipH="1">
            <a:off x="59436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3" name="Line 1076"/>
          <p:cNvSpPr>
            <a:spLocks noChangeShapeType="1"/>
          </p:cNvSpPr>
          <p:nvPr/>
        </p:nvSpPr>
        <p:spPr bwMode="auto">
          <a:xfrm>
            <a:off x="6858000" y="510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4" name="Text Box 1077"/>
          <p:cNvSpPr txBox="1">
            <a:spLocks noChangeArrowheads="1"/>
          </p:cNvSpPr>
          <p:nvPr/>
        </p:nvSpPr>
        <p:spPr bwMode="auto">
          <a:xfrm>
            <a:off x="5699125" y="47244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30755" name="Text Box 1078"/>
          <p:cNvSpPr txBox="1">
            <a:spLocks noChangeArrowheads="1"/>
          </p:cNvSpPr>
          <p:nvPr/>
        </p:nvSpPr>
        <p:spPr bwMode="auto">
          <a:xfrm>
            <a:off x="5699125" y="50673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30756" name="Text Box 1079"/>
          <p:cNvSpPr txBox="1">
            <a:spLocks noChangeArrowheads="1"/>
          </p:cNvSpPr>
          <p:nvPr/>
        </p:nvSpPr>
        <p:spPr bwMode="auto">
          <a:xfrm>
            <a:off x="7070726" y="4914900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carry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583" y="180304"/>
            <a:ext cx="7772400" cy="1143000"/>
          </a:xfrm>
        </p:spPr>
        <p:txBody>
          <a:bodyPr/>
          <a:lstStyle/>
          <a:p>
            <a:r>
              <a:rPr lang="en-US" dirty="0"/>
              <a:t>BSV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064" y="4155583"/>
            <a:ext cx="7772400" cy="2446987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{c, s} represents bit concatenation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39262" y="6413930"/>
            <a:ext cx="988828" cy="25518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/>
              <a:t>L01-</a:t>
            </a:r>
            <a:fld id="{22704540-D8BF-43FA-8BB3-56C1EB556762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897290" y="6454811"/>
            <a:ext cx="2895600" cy="26581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-96" charset="2"/>
              <a:buNone/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631065" y="1212873"/>
            <a:ext cx="8216721" cy="2427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function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Bit#(2) 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ha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a,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b);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s = (~a &amp; b) | (a &amp; ~b);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c = a &amp; b;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{c,s};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endfunction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endParaRPr lang="en-US" b="1" dirty="0">
              <a:solidFill>
                <a:schemeClr val="tx2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3120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FB13FC-001F-4F4C-8A34-61003432BF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342364" y="447541"/>
            <a:ext cx="3405389" cy="609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Full Adder</a:t>
            </a:r>
          </a:p>
        </p:txBody>
      </p:sp>
      <p:sp>
        <p:nvSpPr>
          <p:cNvPr id="31754" name="Line 40"/>
          <p:cNvSpPr>
            <a:spLocks noChangeShapeType="1"/>
          </p:cNvSpPr>
          <p:nvPr/>
        </p:nvSpPr>
        <p:spPr bwMode="auto">
          <a:xfrm>
            <a:off x="16764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5" name="Line 41"/>
          <p:cNvSpPr>
            <a:spLocks noChangeShapeType="1"/>
          </p:cNvSpPr>
          <p:nvPr/>
        </p:nvSpPr>
        <p:spPr bwMode="auto">
          <a:xfrm>
            <a:off x="1676400" y="2743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6" name="Line 42"/>
          <p:cNvSpPr>
            <a:spLocks noChangeShapeType="1"/>
          </p:cNvSpPr>
          <p:nvPr/>
        </p:nvSpPr>
        <p:spPr bwMode="auto">
          <a:xfrm>
            <a:off x="2286000" y="3352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7" name="Line 43"/>
          <p:cNvSpPr>
            <a:spLocks noChangeShapeType="1"/>
          </p:cNvSpPr>
          <p:nvPr/>
        </p:nvSpPr>
        <p:spPr bwMode="auto">
          <a:xfrm flipH="1">
            <a:off x="1676400" y="4114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8" name="Line 44"/>
          <p:cNvSpPr>
            <a:spLocks noChangeShapeType="1"/>
          </p:cNvSpPr>
          <p:nvPr/>
        </p:nvSpPr>
        <p:spPr bwMode="auto">
          <a:xfrm>
            <a:off x="16764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9" name="Line 45"/>
          <p:cNvSpPr>
            <a:spLocks noChangeShapeType="1"/>
          </p:cNvSpPr>
          <p:nvPr/>
        </p:nvSpPr>
        <p:spPr bwMode="auto">
          <a:xfrm>
            <a:off x="1676400" y="3200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0" name="Line 46"/>
          <p:cNvSpPr>
            <a:spLocks noChangeShapeType="1"/>
          </p:cNvSpPr>
          <p:nvPr/>
        </p:nvSpPr>
        <p:spPr bwMode="auto">
          <a:xfrm flipV="1">
            <a:off x="1676400" y="3962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1" name="Line 47"/>
          <p:cNvSpPr>
            <a:spLocks noChangeShapeType="1"/>
          </p:cNvSpPr>
          <p:nvPr/>
        </p:nvSpPr>
        <p:spPr bwMode="auto">
          <a:xfrm>
            <a:off x="19050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2" name="Line 48"/>
          <p:cNvSpPr>
            <a:spLocks noChangeShapeType="1"/>
          </p:cNvSpPr>
          <p:nvPr/>
        </p:nvSpPr>
        <p:spPr bwMode="auto">
          <a:xfrm>
            <a:off x="2286000" y="3733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3" name="Line 49"/>
          <p:cNvSpPr>
            <a:spLocks noChangeShapeType="1"/>
          </p:cNvSpPr>
          <p:nvPr/>
        </p:nvSpPr>
        <p:spPr bwMode="auto">
          <a:xfrm>
            <a:off x="2057400" y="4314826"/>
            <a:ext cx="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4" name="Line 50"/>
          <p:cNvSpPr>
            <a:spLocks noChangeShapeType="1"/>
          </p:cNvSpPr>
          <p:nvPr/>
        </p:nvSpPr>
        <p:spPr bwMode="auto">
          <a:xfrm>
            <a:off x="2057400" y="4724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5" name="Line 51"/>
          <p:cNvSpPr>
            <a:spLocks noChangeShapeType="1"/>
          </p:cNvSpPr>
          <p:nvPr/>
        </p:nvSpPr>
        <p:spPr bwMode="auto">
          <a:xfrm>
            <a:off x="1066800" y="2971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6" name="Line 52"/>
          <p:cNvSpPr>
            <a:spLocks noChangeShapeType="1"/>
          </p:cNvSpPr>
          <p:nvPr/>
        </p:nvSpPr>
        <p:spPr bwMode="auto">
          <a:xfrm>
            <a:off x="10668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7" name="Text Box 53"/>
          <p:cNvSpPr txBox="1">
            <a:spLocks noChangeArrowheads="1"/>
          </p:cNvSpPr>
          <p:nvPr/>
        </p:nvSpPr>
        <p:spPr bwMode="auto">
          <a:xfrm>
            <a:off x="685800" y="270827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31768" name="Text Box 54"/>
          <p:cNvSpPr txBox="1">
            <a:spLocks noChangeArrowheads="1"/>
          </p:cNvSpPr>
          <p:nvPr/>
        </p:nvSpPr>
        <p:spPr bwMode="auto">
          <a:xfrm>
            <a:off x="685800" y="4114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31769" name="Text Box 55"/>
          <p:cNvSpPr txBox="1">
            <a:spLocks noChangeArrowheads="1"/>
          </p:cNvSpPr>
          <p:nvPr/>
        </p:nvSpPr>
        <p:spPr bwMode="auto">
          <a:xfrm>
            <a:off x="2803526" y="3470276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sum</a:t>
            </a:r>
          </a:p>
        </p:txBody>
      </p:sp>
      <p:sp>
        <p:nvSpPr>
          <p:cNvPr id="31770" name="Text Box 56"/>
          <p:cNvSpPr txBox="1">
            <a:spLocks noChangeArrowheads="1"/>
          </p:cNvSpPr>
          <p:nvPr/>
        </p:nvSpPr>
        <p:spPr bwMode="auto">
          <a:xfrm>
            <a:off x="2590801" y="4572001"/>
            <a:ext cx="583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  <a:r>
              <a:rPr lang="en-US" altLang="en-US" sz="2400" baseline="-25000" dirty="0"/>
              <a:t>out</a:t>
            </a:r>
          </a:p>
        </p:txBody>
      </p:sp>
      <p:sp>
        <p:nvSpPr>
          <p:cNvPr id="31771" name="Line 57"/>
          <p:cNvSpPr>
            <a:spLocks noChangeShapeType="1"/>
          </p:cNvSpPr>
          <p:nvPr/>
        </p:nvSpPr>
        <p:spPr bwMode="auto">
          <a:xfrm flipH="1">
            <a:off x="2054227" y="2438401"/>
            <a:ext cx="3175" cy="6921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72" name="Line 58"/>
          <p:cNvSpPr>
            <a:spLocks noChangeShapeType="1"/>
          </p:cNvSpPr>
          <p:nvPr/>
        </p:nvSpPr>
        <p:spPr bwMode="auto">
          <a:xfrm flipH="1">
            <a:off x="13716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73" name="Text Box 59"/>
          <p:cNvSpPr txBox="1">
            <a:spLocks noChangeArrowheads="1"/>
          </p:cNvSpPr>
          <p:nvPr/>
        </p:nvSpPr>
        <p:spPr bwMode="auto">
          <a:xfrm>
            <a:off x="1068388" y="2071688"/>
            <a:ext cx="4812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  <a:r>
              <a:rPr lang="en-US" altLang="en-US" sz="2400" baseline="-6000" dirty="0"/>
              <a:t>in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278497"/>
              </p:ext>
            </p:extLst>
          </p:nvPr>
        </p:nvGraphicFramePr>
        <p:xfrm>
          <a:off x="3748826" y="1146222"/>
          <a:ext cx="4673958" cy="4727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8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  <a:r>
                        <a:rPr lang="en-US" sz="2400" baseline="-25000" dirty="0"/>
                        <a:t>in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c</a:t>
                      </a:r>
                      <a:r>
                        <a:rPr lang="en-US" sz="2400" baseline="-25000" dirty="0">
                          <a:solidFill>
                            <a:schemeClr val="accent6"/>
                          </a:solidFill>
                        </a:rPr>
                        <a:t>out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5370490"/>
            <a:ext cx="25298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Arithmetic:</a:t>
            </a:r>
          </a:p>
          <a:p>
            <a:r>
              <a:rPr lang="en-US" sz="2400" dirty="0"/>
              <a:t>2c</a:t>
            </a:r>
            <a:r>
              <a:rPr lang="en-US" sz="2400" baseline="-25000" dirty="0"/>
              <a:t>out</a:t>
            </a:r>
            <a:r>
              <a:rPr lang="en-US" sz="2400" dirty="0"/>
              <a:t>+sum=a+b+c</a:t>
            </a:r>
            <a:r>
              <a:rPr lang="en-US" sz="2400" baseline="-25000" dirty="0"/>
              <a:t>in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Minterms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124" y="710901"/>
            <a:ext cx="816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product of all variables in the function.</a:t>
            </a:r>
          </a:p>
          <a:p>
            <a:r>
              <a:rPr lang="en-US" sz="2400" dirty="0"/>
              <a:t>A minterm is equal to 1 on exactly one row of the truth table.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81653"/>
              </p:ext>
            </p:extLst>
          </p:nvPr>
        </p:nvGraphicFramePr>
        <p:xfrm>
          <a:off x="2293514" y="1818897"/>
          <a:ext cx="4957296" cy="4706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a’b’c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ab’c’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9346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Maxterms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124" y="710899"/>
            <a:ext cx="816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sum of all variables in the function.</a:t>
            </a:r>
          </a:p>
          <a:p>
            <a:r>
              <a:rPr lang="en-US" sz="2400" dirty="0"/>
              <a:t>A maxterm is equal to 0 on exactly one row of the truth table.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07080"/>
              </p:ext>
            </p:extLst>
          </p:nvPr>
        </p:nvGraphicFramePr>
        <p:xfrm>
          <a:off x="2293510" y="1818897"/>
          <a:ext cx="5472450" cy="4706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9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9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a+b’+c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7400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Minterms and Maxterms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31046"/>
              </p:ext>
            </p:extLst>
          </p:nvPr>
        </p:nvGraphicFramePr>
        <p:xfrm>
          <a:off x="301129" y="870137"/>
          <a:ext cx="5331852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6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1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minterm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maxterm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dirty="0"/>
                        <a:t>=a’b’c’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dirty="0"/>
                        <a:t>=a+b+c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=a’b’c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=a+b+c’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=a’bc’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=a+b’+c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=a’bc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=a+b’+c’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=ab’c’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=a’+b+c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=ab’c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=a’+b+c’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=abc’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=a’+b’+c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=abc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=a’+b’+c’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39853" y="1305058"/>
            <a:ext cx="26830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Minterms cover all the outputs which are </a:t>
            </a:r>
            <a:r>
              <a:rPr lang="en-US" sz="2400" dirty="0">
                <a:solidFill>
                  <a:srgbClr val="C00000"/>
                </a:solidFill>
              </a:rPr>
              <a:t>true</a:t>
            </a:r>
            <a:r>
              <a:rPr lang="en-US" sz="2400" dirty="0"/>
              <a:t> (1).</a:t>
            </a:r>
          </a:p>
          <a:p>
            <a:r>
              <a:rPr lang="en-US" sz="2400" dirty="0"/>
              <a:t>Maxterms cover all the outputs which are </a:t>
            </a:r>
            <a:r>
              <a:rPr lang="en-US" sz="2400" dirty="0">
                <a:solidFill>
                  <a:srgbClr val="C00000"/>
                </a:solidFill>
              </a:rPr>
              <a:t>false</a:t>
            </a:r>
            <a:r>
              <a:rPr lang="en-US" sz="2400" dirty="0"/>
              <a:t> (0).</a:t>
            </a:r>
          </a:p>
        </p:txBody>
      </p:sp>
    </p:spTree>
    <p:extLst>
      <p:ext uri="{BB962C8B-B14F-4D97-AF65-F5344CB8AC3E}">
        <p14:creationId xmlns:p14="http://schemas.microsoft.com/office/powerpoint/2010/main" val="42550814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3CC1AAB-5AC3-4F61-AEF8-29FB7F5064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276350" y="1385889"/>
            <a:ext cx="77025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 = a’bc + ab’c + abc’ + abc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a’bc = 1 iff (a,b,c,) = (0,1,1)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ab’c = 1 iff (a,b,c,) = (1,0,1)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abc’ = 1 iff (a,b,c,) = (1,1,0)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abc  = 1 iff (a,b,c,) = (1,1,1)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 = 1 iff (a,b,c) = (0,1,1), (1,0,1), (1,1,0), or (1,1,1)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974726" y="574675"/>
            <a:ext cx="17812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Minterms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931052" y="4961502"/>
            <a:ext cx="65817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Ex:    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(1,0,1) = 1’01 + 10’1 + 101’ + 101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(1,0,0) = 1’00 + 10’0 + 100’ + 100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D6B9114-E9C8-458B-B53C-81B57EBFA80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276350" y="1068388"/>
            <a:ext cx="73342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(a,b,c) = (a+b+c)(a+b+c’)(a+b’+c)(a’+b+c)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 + c  = 0 iff (a,b,c,) = (0,0,0)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 + c’ = 0 iff (a,b,c,) = (0,0,1)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b’ + c = 0 iff (a,b,c,) = (0,1,0)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a’ + b + c = 0 iff (a,b,c,) = (1,0,0)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(a,b,c) = 0 iff (a,b,c) = (0,0,0), (0,0,1), (0,1,0), (1,0,0)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847726" y="282575"/>
            <a:ext cx="18501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Maxterms</a:t>
            </a: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1101725" y="4572001"/>
            <a:ext cx="7483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Ex:    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(1,0,1) = (1+0+1)(1+0+1’)(1+0’+1)(1’+0+1)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(0,1,0) = (0+1+0)(0+1+0’)(0+1’+0)(0’+1+0)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0EE057-C610-409E-AD70-63983226E2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838200" y="838200"/>
            <a:ext cx="73152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(a,b,c) = a’bc + ab’c + abc’ + abc 		</a:t>
            </a:r>
          </a:p>
          <a:p>
            <a:pPr eaLnBrk="1" hangingPunct="1"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(a,b,c) = (a+b+c)(a+b+c’)(a+b’+c)(a’+b+c)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 b, c) = m</a:t>
            </a:r>
            <a:r>
              <a:rPr lang="en-US" sz="2400" baseline="-25000" dirty="0"/>
              <a:t>3</a:t>
            </a:r>
            <a:r>
              <a:rPr lang="en-US" sz="2400" dirty="0"/>
              <a:t> + m</a:t>
            </a:r>
            <a:r>
              <a:rPr lang="en-US" sz="2400" baseline="-25000" dirty="0"/>
              <a:t>5</a:t>
            </a:r>
            <a:r>
              <a:rPr lang="en-US" sz="2400" dirty="0"/>
              <a:t> + m</a:t>
            </a:r>
            <a:r>
              <a:rPr lang="en-US" sz="2400" baseline="-25000" dirty="0"/>
              <a:t>6</a:t>
            </a:r>
            <a:r>
              <a:rPr lang="en-US" sz="2400" dirty="0"/>
              <a:t> + m</a:t>
            </a:r>
            <a:r>
              <a:rPr lang="en-US" sz="2400" baseline="-25000" dirty="0"/>
              <a:t>7</a:t>
            </a:r>
            <a:r>
              <a:rPr lang="en-US" sz="2400" dirty="0"/>
              <a:t> = </a:t>
            </a:r>
            <a:r>
              <a:rPr lang="en-US" sz="2400" dirty="0">
                <a:latin typeface="Symbol" pitchFamily="18" charset="2"/>
              </a:rPr>
              <a:t>S</a:t>
            </a:r>
            <a:r>
              <a:rPr lang="en-US" sz="2400" dirty="0"/>
              <a:t>m(3,5,6,7)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 b, c) = M</a:t>
            </a:r>
            <a:r>
              <a:rPr lang="en-US" sz="2400" baseline="-25000" dirty="0"/>
              <a:t>0</a:t>
            </a:r>
            <a:r>
              <a:rPr lang="en-US" sz="2400" dirty="0"/>
              <a:t>M</a:t>
            </a:r>
            <a:r>
              <a:rPr lang="en-US" sz="2400" baseline="-25000" dirty="0"/>
              <a:t>1</a:t>
            </a:r>
            <a:r>
              <a:rPr lang="en-US" sz="2400" dirty="0"/>
              <a:t>M</a:t>
            </a:r>
            <a:r>
              <a:rPr lang="en-US" sz="2400" baseline="-25000" dirty="0"/>
              <a:t>2</a:t>
            </a:r>
            <a:r>
              <a:rPr lang="en-US" sz="2400" dirty="0"/>
              <a:t>M</a:t>
            </a:r>
            <a:r>
              <a:rPr lang="en-US" sz="2400" baseline="-25000" dirty="0"/>
              <a:t>4</a:t>
            </a:r>
            <a:r>
              <a:rPr lang="en-US" sz="2400" dirty="0"/>
              <a:t>  = </a:t>
            </a:r>
            <a:r>
              <a:rPr lang="en-US" sz="2400" dirty="0">
                <a:latin typeface="Symbol" pitchFamily="18" charset="2"/>
              </a:rPr>
              <a:t>P</a:t>
            </a:r>
            <a:r>
              <a:rPr lang="en-US" sz="2400" dirty="0"/>
              <a:t>M(0, 1, 2, 4)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endParaRPr lang="en-US" sz="2400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400" dirty="0">
                <a:solidFill>
                  <a:srgbClr val="C00000"/>
                </a:solidFill>
              </a:rPr>
              <a:t>Does f</a:t>
            </a:r>
            <a:r>
              <a:rPr lang="en-US" sz="2400" baseline="-8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8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? </a:t>
            </a:r>
          </a:p>
          <a:p>
            <a:pPr marL="457200" indent="-457200" eaLnBrk="1" hangingPunct="1">
              <a:lnSpc>
                <a:spcPct val="50000"/>
              </a:lnSpc>
              <a:spcBef>
                <a:spcPct val="50000"/>
              </a:spcBef>
              <a:buFontTx/>
              <a:buAutoNum type="alphaUcPeriod"/>
              <a:defRPr/>
            </a:pPr>
            <a:r>
              <a:rPr lang="en-US" sz="2400" dirty="0">
                <a:solidFill>
                  <a:srgbClr val="C00000"/>
                </a:solidFill>
              </a:rPr>
              <a:t>Yes</a:t>
            </a:r>
          </a:p>
          <a:p>
            <a:pPr marL="457200" indent="-457200" eaLnBrk="1" hangingPunct="1">
              <a:lnSpc>
                <a:spcPct val="50000"/>
              </a:lnSpc>
              <a:spcBef>
                <a:spcPct val="50000"/>
              </a:spcBef>
              <a:buFontTx/>
              <a:buAutoNum type="alphaUcPeriod"/>
              <a:defRPr/>
            </a:pPr>
            <a:r>
              <a:rPr lang="en-US" sz="2400" dirty="0">
                <a:solidFill>
                  <a:srgbClr val="C00000"/>
                </a:solidFill>
              </a:rPr>
              <a:t>No.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6D4D03-9CC2-4CEE-BCAE-081484006EC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sp>
        <p:nvSpPr>
          <p:cNvPr id="36867" name="Rectangle 14"/>
          <p:cNvSpPr>
            <a:spLocks noChangeArrowheads="1"/>
          </p:cNvSpPr>
          <p:nvPr/>
        </p:nvSpPr>
        <p:spPr bwMode="auto">
          <a:xfrm>
            <a:off x="1447800" y="1574801"/>
            <a:ext cx="6400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 a    b   c</a:t>
            </a:r>
            <a:r>
              <a:rPr lang="en-US" altLang="en-US" sz="1600" baseline="-25000" dirty="0"/>
              <a:t>in</a:t>
            </a:r>
            <a:r>
              <a:rPr lang="en-US" altLang="en-US" sz="1600" dirty="0"/>
              <a:t> </a:t>
            </a:r>
            <a:r>
              <a:rPr lang="en-US" altLang="en-US" sz="2000" dirty="0"/>
              <a:t>        carry    minterm 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ab’c’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 0      0   0    0             0          0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1      0   0    1             0          0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2      0   1    0             0          0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3      0   1    1             1          0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4      1   0    0             0          1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5      1   0    1             1          0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6      1   1    0             1          0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7      1   1    1             1          0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6868" name="Line 15"/>
          <p:cNvSpPr>
            <a:spLocks noChangeShapeType="1"/>
          </p:cNvSpPr>
          <p:nvPr/>
        </p:nvSpPr>
        <p:spPr bwMode="auto">
          <a:xfrm>
            <a:off x="1447800" y="2049581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69" name="Line 16"/>
          <p:cNvSpPr>
            <a:spLocks noChangeShapeType="1"/>
          </p:cNvSpPr>
          <p:nvPr/>
        </p:nvSpPr>
        <p:spPr bwMode="auto">
          <a:xfrm>
            <a:off x="33528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0" name="Line 17"/>
          <p:cNvSpPr>
            <a:spLocks noChangeShapeType="1"/>
          </p:cNvSpPr>
          <p:nvPr/>
        </p:nvSpPr>
        <p:spPr bwMode="auto">
          <a:xfrm flipV="1">
            <a:off x="1905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2" name="Line 19"/>
          <p:cNvSpPr>
            <a:spLocks noChangeShapeType="1"/>
          </p:cNvSpPr>
          <p:nvPr/>
        </p:nvSpPr>
        <p:spPr bwMode="auto">
          <a:xfrm>
            <a:off x="4191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3" name="Text Box 20"/>
          <p:cNvSpPr txBox="1">
            <a:spLocks noChangeArrowheads="1"/>
          </p:cNvSpPr>
          <p:nvPr/>
        </p:nvSpPr>
        <p:spPr bwMode="auto">
          <a:xfrm>
            <a:off x="1127126" y="650877"/>
            <a:ext cx="62985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coverage of a single minterm. e.g. 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 = ab’c’</a:t>
            </a:r>
          </a:p>
        </p:txBody>
      </p:sp>
      <p:sp>
        <p:nvSpPr>
          <p:cNvPr id="36874" name="Text Box 21"/>
          <p:cNvSpPr txBox="1">
            <a:spLocks noChangeArrowheads="1"/>
          </p:cNvSpPr>
          <p:nvPr/>
        </p:nvSpPr>
        <p:spPr bwMode="auto">
          <a:xfrm>
            <a:off x="5115185" y="5902642"/>
            <a:ext cx="2885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Only one row has a 1.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8445A79-7CED-4579-9761-AA4B9F7F692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1447800" y="1574801"/>
            <a:ext cx="6400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 a    b   c</a:t>
            </a:r>
            <a:r>
              <a:rPr lang="en-US" altLang="en-US" sz="1600" baseline="-25000" dirty="0"/>
              <a:t>in</a:t>
            </a:r>
            <a:r>
              <a:rPr lang="en-US" altLang="en-US" sz="1600" dirty="0"/>
              <a:t> </a:t>
            </a:r>
            <a:r>
              <a:rPr lang="en-US" altLang="en-US" sz="2000" dirty="0"/>
              <a:t>        carry    maxterm 4 = a+b+c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 0      0   0    0             0          1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1      0   0    1             0          1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2      0   1    0             0          1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3      0   1    1             1          1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4      1   0    0             0          0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5      1   0    1             1          1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6      1   1    0             1          1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7      1   1    1             1          1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7892" name="Line 3"/>
          <p:cNvSpPr>
            <a:spLocks noChangeShapeType="1"/>
          </p:cNvSpPr>
          <p:nvPr/>
        </p:nvSpPr>
        <p:spPr bwMode="auto">
          <a:xfrm>
            <a:off x="1447800" y="2049581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3" name="Line 4"/>
          <p:cNvSpPr>
            <a:spLocks noChangeShapeType="1"/>
          </p:cNvSpPr>
          <p:nvPr/>
        </p:nvSpPr>
        <p:spPr bwMode="auto">
          <a:xfrm>
            <a:off x="33528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4" name="Line 5"/>
          <p:cNvSpPr>
            <a:spLocks noChangeShapeType="1"/>
          </p:cNvSpPr>
          <p:nvPr/>
        </p:nvSpPr>
        <p:spPr bwMode="auto">
          <a:xfrm flipV="1">
            <a:off x="1905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>
            <a:off x="1447800" y="4219103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6" name="Line 7"/>
          <p:cNvSpPr>
            <a:spLocks noChangeShapeType="1"/>
          </p:cNvSpPr>
          <p:nvPr/>
        </p:nvSpPr>
        <p:spPr bwMode="auto">
          <a:xfrm>
            <a:off x="4191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1127125" y="650877"/>
            <a:ext cx="6680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coverage of a single maxterm. E.g. 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 = a’+b+c</a:t>
            </a:r>
          </a:p>
        </p:txBody>
      </p:sp>
      <p:sp>
        <p:nvSpPr>
          <p:cNvPr id="37898" name="Text Box 9"/>
          <p:cNvSpPr txBox="1">
            <a:spLocks noChangeArrowheads="1"/>
          </p:cNvSpPr>
          <p:nvPr/>
        </p:nvSpPr>
        <p:spPr bwMode="auto">
          <a:xfrm>
            <a:off x="5313261" y="5753101"/>
            <a:ext cx="2885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Only one row has a 0.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0EE057-C610-409E-AD70-63983226E2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dirty="0"/>
          </a:p>
        </p:txBody>
      </p:sp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920548" y="2089484"/>
            <a:ext cx="73152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(a,b,c) = a’bc + ab’c + abc’ + abc 		</a:t>
            </a:r>
          </a:p>
          <a:p>
            <a:pPr eaLnBrk="1" hangingPunct="1"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(a,b,c) = (a+b+c)(a+b+c’)(a+b’+c)(a’+b+c) 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Canonical presentation of logic functions</a:t>
            </a:r>
          </a:p>
          <a:p>
            <a:pPr eaLnBrk="1" hangingPunct="1">
              <a:defRPr/>
            </a:pPr>
            <a:r>
              <a:rPr lang="en-US" sz="2400" dirty="0"/>
              <a:t>Conversion between truth tables and switching functions</a:t>
            </a:r>
          </a:p>
          <a:p>
            <a:pPr eaLnBrk="1" hangingPunct="1">
              <a:defRPr/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14138" y="385011"/>
            <a:ext cx="75280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Minterms and Maxterms: Summary</a:t>
            </a:r>
          </a:p>
        </p:txBody>
      </p:sp>
    </p:spTree>
    <p:extLst>
      <p:ext uri="{BB962C8B-B14F-4D97-AF65-F5344CB8AC3E}">
        <p14:creationId xmlns:p14="http://schemas.microsoft.com/office/powerpoint/2010/main" val="13102884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6FDCC0-5A39-42E3-89EF-9A41AD9B93E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914400" y="2105025"/>
            <a:ext cx="2743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a    b         f (a, b)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0      0   0            1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1      0   1            0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2      1   0            1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3      1   1            -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8916" name="Line 5"/>
          <p:cNvSpPr>
            <a:spLocks noChangeShapeType="1"/>
          </p:cNvSpPr>
          <p:nvPr/>
        </p:nvSpPr>
        <p:spPr bwMode="auto">
          <a:xfrm>
            <a:off x="838200" y="2562225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7" name="Line 6"/>
          <p:cNvSpPr>
            <a:spLocks noChangeShapeType="1"/>
          </p:cNvSpPr>
          <p:nvPr/>
        </p:nvSpPr>
        <p:spPr bwMode="auto">
          <a:xfrm>
            <a:off x="2286000" y="21050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8" name="Line 7"/>
          <p:cNvSpPr>
            <a:spLocks noChangeShapeType="1"/>
          </p:cNvSpPr>
          <p:nvPr/>
        </p:nvSpPr>
        <p:spPr bwMode="auto">
          <a:xfrm>
            <a:off x="1295400" y="21050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auto">
          <a:xfrm>
            <a:off x="4648200" y="2274888"/>
            <a:ext cx="3810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altLang="en-US" sz="2400" dirty="0"/>
              <a:t>The input does not happen.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altLang="en-US" sz="2400" dirty="0"/>
              <a:t>The input happens, but the output is ignored.</a:t>
            </a:r>
          </a:p>
        </p:txBody>
      </p:sp>
      <p:sp>
        <p:nvSpPr>
          <p:cNvPr id="38920" name="Text Box 10"/>
          <p:cNvSpPr txBox="1">
            <a:spLocks noChangeArrowheads="1"/>
          </p:cNvSpPr>
          <p:nvPr/>
        </p:nvSpPr>
        <p:spPr bwMode="auto">
          <a:xfrm>
            <a:off x="669926" y="4756150"/>
            <a:ext cx="783099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Examples: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dirty="0"/>
              <a:t>Decimal number 0… 9 uses 4 bits. (1,1,1,1) does not happen.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dirty="0"/>
              <a:t>Final carry out bit (output is ignored).</a:t>
            </a:r>
          </a:p>
        </p:txBody>
      </p:sp>
      <p:sp>
        <p:nvSpPr>
          <p:cNvPr id="38921" name="Text Box 11"/>
          <p:cNvSpPr txBox="1">
            <a:spLocks noChangeArrowheads="1"/>
          </p:cNvSpPr>
          <p:nvPr/>
        </p:nvSpPr>
        <p:spPr bwMode="auto">
          <a:xfrm>
            <a:off x="1511301" y="1181101"/>
            <a:ext cx="63009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Don’t care set is important because it allows us 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minimize the function</a:t>
            </a:r>
          </a:p>
        </p:txBody>
      </p: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2003425" y="412750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Incompletely Specified Function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F5F8-A181-7842-B245-84A7A79DF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036" y="0"/>
            <a:ext cx="7877175" cy="857250"/>
          </a:xfrm>
        </p:spPr>
        <p:txBody>
          <a:bodyPr/>
          <a:lstStyle/>
          <a:p>
            <a:r>
              <a:rPr lang="en-US" dirty="0"/>
              <a:t>Incomplete Specification - Inputs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98908-8A88-C04B-8161-62126F38D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4175" y="864788"/>
            <a:ext cx="3021712" cy="216467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Seven Segment Display Driver – CD4543B</a:t>
            </a:r>
          </a:p>
          <a:p>
            <a:r>
              <a:rPr lang="en-US" dirty="0"/>
              <a:t>D, C, B, A only matter when LD, BI’, PH’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65B6D-17C2-4940-8F4B-87D61830C5D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6B5539-2F9E-5A4A-B1AC-A8828CC3EC6D}"/>
              </a:ext>
            </a:extLst>
          </p:cNvPr>
          <p:cNvSpPr/>
          <p:nvPr/>
        </p:nvSpPr>
        <p:spPr>
          <a:xfrm>
            <a:off x="75334" y="6017568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http://</a:t>
            </a:r>
            <a:r>
              <a:rPr lang="en-US" sz="900" dirty="0" err="1"/>
              <a:t>www.ti.com</a:t>
            </a:r>
            <a:r>
              <a:rPr lang="en-US" sz="900" dirty="0"/>
              <a:t>/lit/ds/</a:t>
            </a:r>
            <a:r>
              <a:rPr lang="en-US" sz="900" dirty="0" err="1"/>
              <a:t>symlink</a:t>
            </a:r>
            <a:r>
              <a:rPr lang="en-US" sz="900" dirty="0"/>
              <a:t>/cd4543b.pdf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4A1B6D-5E02-6543-AE5F-6C410B154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0250"/>
            <a:ext cx="5139181" cy="4707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60CC20-A4DD-5840-908D-58C55647B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5162"/>
            <a:ext cx="1668964" cy="1181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27560F-9408-4E4B-B7C9-40296A43B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181" y="3175818"/>
            <a:ext cx="3810000" cy="21288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534D83-AFB3-F041-9E55-CA62CC14BE7A}"/>
              </a:ext>
            </a:extLst>
          </p:cNvPr>
          <p:cNvSpPr/>
          <p:nvPr/>
        </p:nvSpPr>
        <p:spPr>
          <a:xfrm>
            <a:off x="4647334" y="5913693"/>
            <a:ext cx="4572000" cy="2077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50" dirty="0"/>
              <a:t>http://</a:t>
            </a:r>
            <a:r>
              <a:rPr lang="en-US" sz="750" dirty="0" err="1"/>
              <a:t>www.circuitstoday.com</a:t>
            </a:r>
            <a:r>
              <a:rPr lang="en-US" sz="750" dirty="0"/>
              <a:t>/7-segment-display-to-avr-atmega32-using-cd4511b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955513A-FD7E-B841-AC93-D8570D288CD1}"/>
              </a:ext>
            </a:extLst>
          </p:cNvPr>
          <p:cNvSpPr/>
          <p:nvPr/>
        </p:nvSpPr>
        <p:spPr>
          <a:xfrm>
            <a:off x="1246909" y="4059225"/>
            <a:ext cx="1114425" cy="313774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srgbClr val="FFFFFF"/>
              </a:solidFill>
              <a:latin typeface="+mn-l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916847226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BF880E-BC75-4C69-9554-C02AC36725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 dirty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304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Incompletely Specified Function</a:t>
            </a:r>
          </a:p>
        </p:txBody>
      </p:sp>
      <p:sp>
        <p:nvSpPr>
          <p:cNvPr id="39945" name="Rectangle 16"/>
          <p:cNvSpPr>
            <a:spLocks noChangeArrowheads="1"/>
          </p:cNvSpPr>
          <p:nvPr/>
        </p:nvSpPr>
        <p:spPr bwMode="auto">
          <a:xfrm>
            <a:off x="4237038" y="1115972"/>
            <a:ext cx="433863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(a,b,c)=a’b’c+a’bc+ab’c’+abc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=m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3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=∑ m(1,3,4,7)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(a,b,c)=(a+b+c)(a’+b’+c)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=M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M</a:t>
            </a:r>
            <a:r>
              <a:rPr lang="en-US" altLang="en-US" sz="2400" baseline="-25000" dirty="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=∏M(0,6)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198319"/>
              </p:ext>
            </p:extLst>
          </p:nvPr>
        </p:nvGraphicFramePr>
        <p:xfrm>
          <a:off x="270391" y="1164324"/>
          <a:ext cx="3651905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g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BF880E-BC75-4C69-9554-C02AC36725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 dirty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304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Incompletely Specified Function</a:t>
            </a:r>
          </a:p>
        </p:txBody>
      </p:sp>
      <p:sp>
        <p:nvSpPr>
          <p:cNvPr id="39945" name="Rectangle 16"/>
          <p:cNvSpPr>
            <a:spLocks noChangeArrowheads="1"/>
          </p:cNvSpPr>
          <p:nvPr/>
        </p:nvSpPr>
        <p:spPr bwMode="auto">
          <a:xfrm>
            <a:off x="4237038" y="1115973"/>
            <a:ext cx="43386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(a,b,c)=∑ m(1,3,4,7)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(a,b,c)=∏M(0,6)</a:t>
            </a:r>
          </a:p>
        </p:txBody>
      </p:sp>
      <p:sp>
        <p:nvSpPr>
          <p:cNvPr id="39946" name="Text Box 18"/>
          <p:cNvSpPr txBox="1">
            <a:spLocks noChangeArrowheads="1"/>
          </p:cNvSpPr>
          <p:nvPr/>
        </p:nvSpPr>
        <p:spPr bwMode="auto">
          <a:xfrm>
            <a:off x="4254624" y="2387297"/>
            <a:ext cx="34419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Does </a:t>
            </a:r>
            <a:r>
              <a:rPr lang="en-US" altLang="en-US" sz="2400" dirty="0">
                <a:solidFill>
                  <a:srgbClr val="C00000"/>
                </a:solidFill>
              </a:rPr>
              <a:t>g</a:t>
            </a:r>
            <a:r>
              <a:rPr lang="en-US" altLang="en-US" sz="2400" baseline="-8000" dirty="0">
                <a:solidFill>
                  <a:srgbClr val="C00000"/>
                </a:solidFill>
              </a:rPr>
              <a:t>1</a:t>
            </a:r>
            <a:r>
              <a:rPr lang="en-US" altLang="en-US" sz="2400" dirty="0">
                <a:solidFill>
                  <a:srgbClr val="C00000"/>
                </a:solidFill>
              </a:rPr>
              <a:t>(a,b,c) = g</a:t>
            </a:r>
            <a:r>
              <a:rPr lang="en-US" altLang="en-US" sz="2400" baseline="-8000" dirty="0">
                <a:solidFill>
                  <a:srgbClr val="C00000"/>
                </a:solidFill>
              </a:rPr>
              <a:t>2</a:t>
            </a:r>
            <a:r>
              <a:rPr lang="en-US" altLang="en-US" sz="2400" dirty="0">
                <a:solidFill>
                  <a:srgbClr val="C00000"/>
                </a:solidFill>
              </a:rPr>
              <a:t>(a,b,c)?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A: Yes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B: No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940875"/>
              </p:ext>
            </p:extLst>
          </p:nvPr>
        </p:nvGraphicFramePr>
        <p:xfrm>
          <a:off x="270391" y="1164324"/>
          <a:ext cx="3651905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g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7964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2382</TotalTime>
  <Words>4390</Words>
  <Application>Microsoft Office PowerPoint</Application>
  <PresentationFormat>On-screen Show (4:3)</PresentationFormat>
  <Paragraphs>1251</Paragraphs>
  <Slides>60</Slides>
  <Notes>11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Arial</vt:lpstr>
      <vt:lpstr>Calibri</vt:lpstr>
      <vt:lpstr>Cambria Math</vt:lpstr>
      <vt:lpstr>Courier New</vt:lpstr>
      <vt:lpstr>Symbol</vt:lpstr>
      <vt:lpstr>Times New Roman</vt:lpstr>
      <vt:lpstr>Wingdings</vt:lpstr>
      <vt:lpstr>Default Design</vt:lpstr>
      <vt:lpstr>VISIO</vt:lpstr>
      <vt:lpstr>CSE 140, Lecture 2 Combinational Logic</vt:lpstr>
      <vt:lpstr>Combinational Logic Outlines</vt:lpstr>
      <vt:lpstr>1.1 Combinational Logic: Scope</vt:lpstr>
      <vt:lpstr>Scope: Boolean algebra, switching algebra, logic</vt:lpstr>
      <vt:lpstr>Scope: Switching Algebra (Binary Values)</vt:lpstr>
      <vt:lpstr>Scope: Levels of Logic</vt:lpstr>
      <vt:lpstr>1.2 Boolean Algebra (Review)</vt:lpstr>
      <vt:lpstr>Review of Boolean Algebra</vt:lpstr>
      <vt:lpstr>Review of Boolean Algebra: Duality</vt:lpstr>
      <vt:lpstr> 1.3 Switching functions: Operators and Digital Logic Gates </vt:lpstr>
      <vt:lpstr> 1.3 Switching functions: Operators and Digital Logic Gates </vt:lpstr>
      <vt:lpstr> 1.3 Switching functions: Example on AND and OR </vt:lpstr>
      <vt:lpstr>Switching Expressions vs Logic Diagrams</vt:lpstr>
      <vt:lpstr>PowerPoint Presentation</vt:lpstr>
      <vt:lpstr>PowerPoint Presentation</vt:lpstr>
      <vt:lpstr>Switching Expression and Logic</vt:lpstr>
      <vt:lpstr>Switching Expression and Logic</vt:lpstr>
      <vt:lpstr>Example: f(a,b,c)= ab+a’c+a’b’</vt:lpstr>
      <vt:lpstr>Example: f(a,b,c)= (a’+c)(a+b’)(a+b+c)</vt:lpstr>
      <vt:lpstr>1.4 Handy Tools</vt:lpstr>
      <vt:lpstr>DeMorgan’s Theorem and Digital Logic</vt:lpstr>
      <vt:lpstr>DeMorgan’s Theorem: Bubble Pushing</vt:lpstr>
      <vt:lpstr>Consensus Theorem</vt:lpstr>
      <vt:lpstr>Consensus Theorem: Venn Diagrams</vt:lpstr>
      <vt:lpstr>Consensus Theorem: Boolean Algebra</vt:lpstr>
      <vt:lpstr>Consensus Theorem: Logic Simulation</vt:lpstr>
      <vt:lpstr>PowerPoint Presentation</vt:lpstr>
      <vt:lpstr>Consensus Theorem (Examples)</vt:lpstr>
      <vt:lpstr>Shannon’s Expansion</vt:lpstr>
      <vt:lpstr>Shannon’s Expansion (Example)</vt:lpstr>
      <vt:lpstr>Shannon’s Expansion: Example</vt:lpstr>
      <vt:lpstr>Shannon’s Expansion</vt:lpstr>
      <vt:lpstr>Shannon’s Expansion vs Truth Table</vt:lpstr>
      <vt:lpstr>Shannon’s Expansion</vt:lpstr>
      <vt:lpstr>Shannon’s Expansion: Example</vt:lpstr>
      <vt:lpstr>Shannon’s Expansion: Example</vt:lpstr>
      <vt:lpstr>PowerPoint Presentation</vt:lpstr>
      <vt:lpstr>Review Summary: Switching Algebra and Karnaugh Map</vt:lpstr>
      <vt:lpstr>Part I. Combinational Logic</vt:lpstr>
      <vt:lpstr>Decimal Addition</vt:lpstr>
      <vt:lpstr>Decimal Addition</vt:lpstr>
      <vt:lpstr>PowerPoint Presentation</vt:lpstr>
      <vt:lpstr>Binary Addition: Hardware</vt:lpstr>
      <vt:lpstr>Half Adder</vt:lpstr>
      <vt:lpstr>PowerPoint Presentation</vt:lpstr>
      <vt:lpstr>BSV notes</vt:lpstr>
      <vt:lpstr>Full Adder</vt:lpstr>
      <vt:lpstr>Minterms</vt:lpstr>
      <vt:lpstr>Maxterms</vt:lpstr>
      <vt:lpstr>Minterms and Maxterms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Incomplete Specification - Inputs</vt:lpstr>
      <vt:lpstr>Incompletely Specified Function</vt:lpstr>
      <vt:lpstr>Incompletely Specified Function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Digital Logic Design</dc:title>
  <dc:creator>ThomasLW</dc:creator>
  <cp:lastModifiedBy>CK Cheng</cp:lastModifiedBy>
  <cp:revision>204</cp:revision>
  <cp:lastPrinted>2017-04-05T14:51:17Z</cp:lastPrinted>
  <dcterms:created xsi:type="dcterms:W3CDTF">2002-04-03T04:23:45Z</dcterms:created>
  <dcterms:modified xsi:type="dcterms:W3CDTF">2021-03-28T23:00:04Z</dcterms:modified>
</cp:coreProperties>
</file>